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96" r:id="rId2"/>
    <p:sldMasterId id="2147483708" r:id="rId3"/>
  </p:sldMasterIdLst>
  <p:notesMasterIdLst>
    <p:notesMasterId r:id="rId52"/>
  </p:notesMasterIdLst>
  <p:sldIdLst>
    <p:sldId id="257" r:id="rId4"/>
    <p:sldId id="330" r:id="rId5"/>
    <p:sldId id="321" r:id="rId6"/>
    <p:sldId id="292" r:id="rId7"/>
    <p:sldId id="319" r:id="rId8"/>
    <p:sldId id="322" r:id="rId9"/>
    <p:sldId id="267" r:id="rId10"/>
    <p:sldId id="268" r:id="rId11"/>
    <p:sldId id="323" r:id="rId12"/>
    <p:sldId id="270" r:id="rId13"/>
    <p:sldId id="271" r:id="rId14"/>
    <p:sldId id="289" r:id="rId15"/>
    <p:sldId id="334" r:id="rId16"/>
    <p:sldId id="337" r:id="rId17"/>
    <p:sldId id="336" r:id="rId18"/>
    <p:sldId id="332" r:id="rId19"/>
    <p:sldId id="338" r:id="rId20"/>
    <p:sldId id="333" r:id="rId21"/>
    <p:sldId id="274" r:id="rId22"/>
    <p:sldId id="326" r:id="rId23"/>
    <p:sldId id="304" r:id="rId24"/>
    <p:sldId id="341" r:id="rId25"/>
    <p:sldId id="339" r:id="rId26"/>
    <p:sldId id="340" r:id="rId27"/>
    <p:sldId id="305" r:id="rId28"/>
    <p:sldId id="306" r:id="rId29"/>
    <p:sldId id="307" r:id="rId30"/>
    <p:sldId id="308" r:id="rId31"/>
    <p:sldId id="309" r:id="rId32"/>
    <p:sldId id="329" r:id="rId33"/>
    <p:sldId id="311" r:id="rId34"/>
    <p:sldId id="327" r:id="rId35"/>
    <p:sldId id="312" r:id="rId36"/>
    <p:sldId id="313" r:id="rId37"/>
    <p:sldId id="314" r:id="rId38"/>
    <p:sldId id="317" r:id="rId39"/>
    <p:sldId id="318" r:id="rId40"/>
    <p:sldId id="291" r:id="rId41"/>
    <p:sldId id="299" r:id="rId42"/>
    <p:sldId id="261" r:id="rId43"/>
    <p:sldId id="300" r:id="rId44"/>
    <p:sldId id="298" r:id="rId45"/>
    <p:sldId id="302" r:id="rId46"/>
    <p:sldId id="262" r:id="rId47"/>
    <p:sldId id="265" r:id="rId48"/>
    <p:sldId id="293" r:id="rId49"/>
    <p:sldId id="263" r:id="rId50"/>
    <p:sldId id="264" r:id="rId51"/>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00"/>
    <a:srgbClr val="008000"/>
    <a:srgbClr val="9BC41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90" autoAdjust="0"/>
  </p:normalViewPr>
  <p:slideViewPr>
    <p:cSldViewPr snapToGrid="0">
      <p:cViewPr varScale="1">
        <p:scale>
          <a:sx n="65" d="100"/>
          <a:sy n="65" d="100"/>
        </p:scale>
        <p:origin x="1344" y="32"/>
      </p:cViewPr>
      <p:guideLst>
        <p:guide orient="horz" pos="2160"/>
        <p:guide pos="2880"/>
      </p:guideLst>
    </p:cSldViewPr>
  </p:slideViewPr>
  <p:notesTextViewPr>
    <p:cViewPr>
      <p:scale>
        <a:sx n="1" d="1"/>
        <a:sy n="1" d="1"/>
      </p:scale>
      <p:origin x="0" y="0"/>
    </p:cViewPr>
  </p:notesTextViewPr>
  <p:sorterViewPr>
    <p:cViewPr>
      <p:scale>
        <a:sx n="100" d="100"/>
        <a:sy n="100" d="100"/>
      </p:scale>
      <p:origin x="0" y="5813"/>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8213E01-DA70-45AA-B2D6-233D77B6D4D3}" type="doc">
      <dgm:prSet loTypeId="urn:microsoft.com/office/officeart/2005/8/layout/arrow2" loCatId="process" qsTypeId="urn:microsoft.com/office/officeart/2005/8/quickstyle/simple1" qsCatId="simple" csTypeId="urn:microsoft.com/office/officeart/2005/8/colors/accent1_2" csCatId="accent1" phldr="1"/>
      <dgm:spPr/>
      <dgm:t>
        <a:bodyPr/>
        <a:lstStyle/>
        <a:p>
          <a:endParaRPr lang="en-ZA"/>
        </a:p>
      </dgm:t>
    </dgm:pt>
    <dgm:pt modelId="{A95A17AC-A21E-46AF-9604-B87E8039CB2B}">
      <dgm:prSet phldrT="[Text]"/>
      <dgm:spPr/>
      <dgm:t>
        <a:bodyPr/>
        <a:lstStyle/>
        <a:p>
          <a:r>
            <a:rPr lang="en-ZA" dirty="0" smtClean="0"/>
            <a:t>HRM</a:t>
          </a:r>
        </a:p>
        <a:p>
          <a:r>
            <a:rPr lang="en-ZA" dirty="0" smtClean="0"/>
            <a:t>1</a:t>
          </a:r>
          <a:r>
            <a:rPr lang="en-ZA" baseline="30000" dirty="0" smtClean="0"/>
            <a:t>st</a:t>
          </a:r>
          <a:r>
            <a:rPr lang="en-ZA" dirty="0" smtClean="0"/>
            <a:t>Q</a:t>
          </a:r>
          <a:endParaRPr lang="en-ZA" dirty="0"/>
        </a:p>
      </dgm:t>
    </dgm:pt>
    <dgm:pt modelId="{83330E64-2A4C-46E9-AEC3-626979224272}" type="parTrans" cxnId="{E7F44F0E-D1DE-403B-B9F2-C41E9DA6410D}">
      <dgm:prSet/>
      <dgm:spPr/>
      <dgm:t>
        <a:bodyPr/>
        <a:lstStyle/>
        <a:p>
          <a:endParaRPr lang="en-ZA"/>
        </a:p>
      </dgm:t>
    </dgm:pt>
    <dgm:pt modelId="{A17750BB-87DA-4899-9311-A859C20FF796}" type="sibTrans" cxnId="{E7F44F0E-D1DE-403B-B9F2-C41E9DA6410D}">
      <dgm:prSet/>
      <dgm:spPr/>
      <dgm:t>
        <a:bodyPr/>
        <a:lstStyle/>
        <a:p>
          <a:endParaRPr lang="en-ZA"/>
        </a:p>
      </dgm:t>
    </dgm:pt>
    <dgm:pt modelId="{8EEE5670-7CDB-442D-B88E-74BFACA48B6F}">
      <dgm:prSet phldrT="[Text]"/>
      <dgm:spPr/>
      <dgm:t>
        <a:bodyPr/>
        <a:lstStyle/>
        <a:p>
          <a:r>
            <a:rPr lang="en-ZA" dirty="0" smtClean="0"/>
            <a:t>ER </a:t>
          </a:r>
        </a:p>
        <a:p>
          <a:r>
            <a:rPr lang="en-ZA" dirty="0" smtClean="0"/>
            <a:t>2st Q</a:t>
          </a:r>
          <a:endParaRPr lang="en-ZA" dirty="0"/>
        </a:p>
      </dgm:t>
    </dgm:pt>
    <dgm:pt modelId="{DF23D2BF-F27B-4E6C-B436-C3E723A333BC}" type="parTrans" cxnId="{182891AC-081A-4BB6-9F90-596D060712F6}">
      <dgm:prSet/>
      <dgm:spPr/>
      <dgm:t>
        <a:bodyPr/>
        <a:lstStyle/>
        <a:p>
          <a:endParaRPr lang="en-ZA"/>
        </a:p>
      </dgm:t>
    </dgm:pt>
    <dgm:pt modelId="{FA2AD881-48B8-4D22-BB32-8F26CC69CDF6}" type="sibTrans" cxnId="{182891AC-081A-4BB6-9F90-596D060712F6}">
      <dgm:prSet/>
      <dgm:spPr/>
      <dgm:t>
        <a:bodyPr/>
        <a:lstStyle/>
        <a:p>
          <a:endParaRPr lang="en-ZA"/>
        </a:p>
      </dgm:t>
    </dgm:pt>
    <dgm:pt modelId="{067DDD9D-8BC6-45CC-990A-723EB397470D}">
      <dgm:prSet phldrT="[Text]"/>
      <dgm:spPr/>
      <dgm:t>
        <a:bodyPr/>
        <a:lstStyle/>
        <a:p>
          <a:r>
            <a:rPr lang="en-ZA" dirty="0" smtClean="0"/>
            <a:t>HRD</a:t>
          </a:r>
        </a:p>
        <a:p>
          <a:r>
            <a:rPr lang="en-ZA" dirty="0" smtClean="0"/>
            <a:t>3</a:t>
          </a:r>
          <a:r>
            <a:rPr lang="en-ZA" baseline="30000" dirty="0" smtClean="0"/>
            <a:t>RD</a:t>
          </a:r>
          <a:r>
            <a:rPr lang="en-ZA" dirty="0" smtClean="0"/>
            <a:t> Q</a:t>
          </a:r>
          <a:endParaRPr lang="en-ZA" dirty="0"/>
        </a:p>
      </dgm:t>
    </dgm:pt>
    <dgm:pt modelId="{6E20A15E-48FD-4741-AB18-412EEA91A4A8}" type="parTrans" cxnId="{C4C92034-DD88-4245-B3CB-4B41A111D0F1}">
      <dgm:prSet/>
      <dgm:spPr/>
      <dgm:t>
        <a:bodyPr/>
        <a:lstStyle/>
        <a:p>
          <a:endParaRPr lang="en-ZA"/>
        </a:p>
      </dgm:t>
    </dgm:pt>
    <dgm:pt modelId="{E743F3C6-2739-4F34-AEF1-279CC9026409}" type="sibTrans" cxnId="{C4C92034-DD88-4245-B3CB-4B41A111D0F1}">
      <dgm:prSet/>
      <dgm:spPr/>
      <dgm:t>
        <a:bodyPr/>
        <a:lstStyle/>
        <a:p>
          <a:endParaRPr lang="en-ZA"/>
        </a:p>
      </dgm:t>
    </dgm:pt>
    <dgm:pt modelId="{490B4F7F-C9E5-412C-B688-43E1E6790322}">
      <dgm:prSet/>
      <dgm:spPr/>
      <dgm:t>
        <a:bodyPr/>
        <a:lstStyle/>
        <a:p>
          <a:r>
            <a:rPr lang="en-ZA" dirty="0" smtClean="0"/>
            <a:t>EHW</a:t>
          </a:r>
        </a:p>
        <a:p>
          <a:r>
            <a:rPr lang="en-ZA" dirty="0" smtClean="0"/>
            <a:t>4</a:t>
          </a:r>
          <a:r>
            <a:rPr lang="en-ZA" baseline="30000" dirty="0" smtClean="0"/>
            <a:t>TH</a:t>
          </a:r>
          <a:r>
            <a:rPr lang="en-ZA" dirty="0" smtClean="0"/>
            <a:t> Q</a:t>
          </a:r>
          <a:endParaRPr lang="en-ZA" dirty="0"/>
        </a:p>
      </dgm:t>
    </dgm:pt>
    <dgm:pt modelId="{D4F2D390-5800-4DAB-8743-58342205C843}" type="parTrans" cxnId="{9518E96D-264A-46BC-9612-81ACDE9781FE}">
      <dgm:prSet/>
      <dgm:spPr/>
      <dgm:t>
        <a:bodyPr/>
        <a:lstStyle/>
        <a:p>
          <a:endParaRPr lang="en-ZA"/>
        </a:p>
      </dgm:t>
    </dgm:pt>
    <dgm:pt modelId="{E3F1CA15-5BCF-4607-B45A-FC1E7830D849}" type="sibTrans" cxnId="{9518E96D-264A-46BC-9612-81ACDE9781FE}">
      <dgm:prSet/>
      <dgm:spPr/>
      <dgm:t>
        <a:bodyPr/>
        <a:lstStyle/>
        <a:p>
          <a:endParaRPr lang="en-ZA"/>
        </a:p>
      </dgm:t>
    </dgm:pt>
    <dgm:pt modelId="{E88E4F5C-75DE-43AB-B7D6-0C12B84BB630}">
      <dgm:prSet/>
      <dgm:spPr/>
      <dgm:t>
        <a:bodyPr/>
        <a:lstStyle/>
        <a:p>
          <a:endParaRPr lang="en-ZA" dirty="0"/>
        </a:p>
      </dgm:t>
    </dgm:pt>
    <dgm:pt modelId="{B548D308-2ED6-45CD-BCA4-F38C219ABBCA}" type="parTrans" cxnId="{D60319B9-1F95-427C-B872-3D5FA8C9754A}">
      <dgm:prSet/>
      <dgm:spPr/>
      <dgm:t>
        <a:bodyPr/>
        <a:lstStyle/>
        <a:p>
          <a:endParaRPr lang="en-ZA"/>
        </a:p>
      </dgm:t>
    </dgm:pt>
    <dgm:pt modelId="{DC439F3D-77D9-4DA5-A676-950FEF8EA18C}" type="sibTrans" cxnId="{D60319B9-1F95-427C-B872-3D5FA8C9754A}">
      <dgm:prSet/>
      <dgm:spPr/>
      <dgm:t>
        <a:bodyPr/>
        <a:lstStyle/>
        <a:p>
          <a:endParaRPr lang="en-ZA"/>
        </a:p>
      </dgm:t>
    </dgm:pt>
    <dgm:pt modelId="{35CB6C7B-EA20-4A6B-B849-25FDEA22B2EA}" type="pres">
      <dgm:prSet presAssocID="{08213E01-DA70-45AA-B2D6-233D77B6D4D3}" presName="arrowDiagram" presStyleCnt="0">
        <dgm:presLayoutVars>
          <dgm:chMax val="5"/>
          <dgm:dir/>
          <dgm:resizeHandles val="exact"/>
        </dgm:presLayoutVars>
      </dgm:prSet>
      <dgm:spPr/>
      <dgm:t>
        <a:bodyPr/>
        <a:lstStyle/>
        <a:p>
          <a:endParaRPr lang="en-ZA"/>
        </a:p>
      </dgm:t>
    </dgm:pt>
    <dgm:pt modelId="{8EF7E7E6-631D-476D-9B80-CE86F820AAE0}" type="pres">
      <dgm:prSet presAssocID="{08213E01-DA70-45AA-B2D6-233D77B6D4D3}" presName="arrow" presStyleLbl="bgShp" presStyleIdx="0" presStyleCnt="1"/>
      <dgm:spPr/>
    </dgm:pt>
    <dgm:pt modelId="{F112FB9D-1739-403A-989B-646C39635C5E}" type="pres">
      <dgm:prSet presAssocID="{08213E01-DA70-45AA-B2D6-233D77B6D4D3}" presName="arrowDiagram5" presStyleCnt="0"/>
      <dgm:spPr/>
    </dgm:pt>
    <dgm:pt modelId="{0E035436-C197-455A-8206-7621FC06B377}" type="pres">
      <dgm:prSet presAssocID="{A95A17AC-A21E-46AF-9604-B87E8039CB2B}" presName="bullet5a" presStyleLbl="node1" presStyleIdx="0" presStyleCnt="5"/>
      <dgm:spPr/>
    </dgm:pt>
    <dgm:pt modelId="{FB88B060-AA0F-46C8-8CB3-D0C2E6B52C97}" type="pres">
      <dgm:prSet presAssocID="{A95A17AC-A21E-46AF-9604-B87E8039CB2B}" presName="textBox5a" presStyleLbl="revTx" presStyleIdx="0" presStyleCnt="5">
        <dgm:presLayoutVars>
          <dgm:bulletEnabled val="1"/>
        </dgm:presLayoutVars>
      </dgm:prSet>
      <dgm:spPr/>
      <dgm:t>
        <a:bodyPr/>
        <a:lstStyle/>
        <a:p>
          <a:endParaRPr lang="en-ZA"/>
        </a:p>
      </dgm:t>
    </dgm:pt>
    <dgm:pt modelId="{3154EE8E-420B-4DD6-A8AF-37591DD354DF}" type="pres">
      <dgm:prSet presAssocID="{8EEE5670-7CDB-442D-B88E-74BFACA48B6F}" presName="bullet5b" presStyleLbl="node1" presStyleIdx="1" presStyleCnt="5"/>
      <dgm:spPr/>
    </dgm:pt>
    <dgm:pt modelId="{3021A306-9A48-4925-894E-1A43F6FFEA17}" type="pres">
      <dgm:prSet presAssocID="{8EEE5670-7CDB-442D-B88E-74BFACA48B6F}" presName="textBox5b" presStyleLbl="revTx" presStyleIdx="1" presStyleCnt="5">
        <dgm:presLayoutVars>
          <dgm:bulletEnabled val="1"/>
        </dgm:presLayoutVars>
      </dgm:prSet>
      <dgm:spPr/>
      <dgm:t>
        <a:bodyPr/>
        <a:lstStyle/>
        <a:p>
          <a:endParaRPr lang="en-ZA"/>
        </a:p>
      </dgm:t>
    </dgm:pt>
    <dgm:pt modelId="{AB427175-7D60-4B1B-9D3B-17F88BC08795}" type="pres">
      <dgm:prSet presAssocID="{067DDD9D-8BC6-45CC-990A-723EB397470D}" presName="bullet5c" presStyleLbl="node1" presStyleIdx="2" presStyleCnt="5"/>
      <dgm:spPr/>
    </dgm:pt>
    <dgm:pt modelId="{30D9CE38-20ED-4D96-BF3A-686E2E2EEDA3}" type="pres">
      <dgm:prSet presAssocID="{067DDD9D-8BC6-45CC-990A-723EB397470D}" presName="textBox5c" presStyleLbl="revTx" presStyleIdx="2" presStyleCnt="5">
        <dgm:presLayoutVars>
          <dgm:bulletEnabled val="1"/>
        </dgm:presLayoutVars>
      </dgm:prSet>
      <dgm:spPr/>
      <dgm:t>
        <a:bodyPr/>
        <a:lstStyle/>
        <a:p>
          <a:endParaRPr lang="en-ZA"/>
        </a:p>
      </dgm:t>
    </dgm:pt>
    <dgm:pt modelId="{B5D6B613-81A2-4431-A80C-1B078D2E0A21}" type="pres">
      <dgm:prSet presAssocID="{490B4F7F-C9E5-412C-B688-43E1E6790322}" presName="bullet5d" presStyleLbl="node1" presStyleIdx="3" presStyleCnt="5" custLinFactNeighborX="19258" custLinFactNeighborY="367"/>
      <dgm:spPr/>
    </dgm:pt>
    <dgm:pt modelId="{6E65DC96-3A8D-4E22-A8BF-D061C08C03AB}" type="pres">
      <dgm:prSet presAssocID="{490B4F7F-C9E5-412C-B688-43E1E6790322}" presName="textBox5d" presStyleLbl="revTx" presStyleIdx="3" presStyleCnt="5">
        <dgm:presLayoutVars>
          <dgm:bulletEnabled val="1"/>
        </dgm:presLayoutVars>
      </dgm:prSet>
      <dgm:spPr/>
      <dgm:t>
        <a:bodyPr/>
        <a:lstStyle/>
        <a:p>
          <a:endParaRPr lang="en-ZA"/>
        </a:p>
      </dgm:t>
    </dgm:pt>
    <dgm:pt modelId="{2AF550A4-AECD-479F-BCD0-6D191EE685DC}" type="pres">
      <dgm:prSet presAssocID="{E88E4F5C-75DE-43AB-B7D6-0C12B84BB630}" presName="bullet5e" presStyleLbl="node1" presStyleIdx="4" presStyleCnt="5"/>
      <dgm:spPr/>
    </dgm:pt>
    <dgm:pt modelId="{096039AD-0160-43B3-9181-61877DB573CA}" type="pres">
      <dgm:prSet presAssocID="{E88E4F5C-75DE-43AB-B7D6-0C12B84BB630}" presName="textBox5e" presStyleLbl="revTx" presStyleIdx="4" presStyleCnt="5">
        <dgm:presLayoutVars>
          <dgm:bulletEnabled val="1"/>
        </dgm:presLayoutVars>
      </dgm:prSet>
      <dgm:spPr/>
      <dgm:t>
        <a:bodyPr/>
        <a:lstStyle/>
        <a:p>
          <a:endParaRPr lang="en-ZA"/>
        </a:p>
      </dgm:t>
    </dgm:pt>
  </dgm:ptLst>
  <dgm:cxnLst>
    <dgm:cxn modelId="{7F25CB49-721A-4D23-B041-52F9E433356A}" type="presOf" srcId="{A95A17AC-A21E-46AF-9604-B87E8039CB2B}" destId="{FB88B060-AA0F-46C8-8CB3-D0C2E6B52C97}" srcOrd="0" destOrd="0" presId="urn:microsoft.com/office/officeart/2005/8/layout/arrow2"/>
    <dgm:cxn modelId="{9FC1B890-8D1C-455C-B15B-CA952B280760}" type="presOf" srcId="{8EEE5670-7CDB-442D-B88E-74BFACA48B6F}" destId="{3021A306-9A48-4925-894E-1A43F6FFEA17}" srcOrd="0" destOrd="0" presId="urn:microsoft.com/office/officeart/2005/8/layout/arrow2"/>
    <dgm:cxn modelId="{9518E96D-264A-46BC-9612-81ACDE9781FE}" srcId="{08213E01-DA70-45AA-B2D6-233D77B6D4D3}" destId="{490B4F7F-C9E5-412C-B688-43E1E6790322}" srcOrd="3" destOrd="0" parTransId="{D4F2D390-5800-4DAB-8743-58342205C843}" sibTransId="{E3F1CA15-5BCF-4607-B45A-FC1E7830D849}"/>
    <dgm:cxn modelId="{5066638D-8A5B-4671-9244-7EE8760117D1}" type="presOf" srcId="{E88E4F5C-75DE-43AB-B7D6-0C12B84BB630}" destId="{096039AD-0160-43B3-9181-61877DB573CA}" srcOrd="0" destOrd="0" presId="urn:microsoft.com/office/officeart/2005/8/layout/arrow2"/>
    <dgm:cxn modelId="{E7F44F0E-D1DE-403B-B9F2-C41E9DA6410D}" srcId="{08213E01-DA70-45AA-B2D6-233D77B6D4D3}" destId="{A95A17AC-A21E-46AF-9604-B87E8039CB2B}" srcOrd="0" destOrd="0" parTransId="{83330E64-2A4C-46E9-AEC3-626979224272}" sibTransId="{A17750BB-87DA-4899-9311-A859C20FF796}"/>
    <dgm:cxn modelId="{182891AC-081A-4BB6-9F90-596D060712F6}" srcId="{08213E01-DA70-45AA-B2D6-233D77B6D4D3}" destId="{8EEE5670-7CDB-442D-B88E-74BFACA48B6F}" srcOrd="1" destOrd="0" parTransId="{DF23D2BF-F27B-4E6C-B436-C3E723A333BC}" sibTransId="{FA2AD881-48B8-4D22-BB32-8F26CC69CDF6}"/>
    <dgm:cxn modelId="{D60319B9-1F95-427C-B872-3D5FA8C9754A}" srcId="{08213E01-DA70-45AA-B2D6-233D77B6D4D3}" destId="{E88E4F5C-75DE-43AB-B7D6-0C12B84BB630}" srcOrd="4" destOrd="0" parTransId="{B548D308-2ED6-45CD-BCA4-F38C219ABBCA}" sibTransId="{DC439F3D-77D9-4DA5-A676-950FEF8EA18C}"/>
    <dgm:cxn modelId="{E5E22FBD-87C6-466C-899B-C5B704A1CA02}" type="presOf" srcId="{490B4F7F-C9E5-412C-B688-43E1E6790322}" destId="{6E65DC96-3A8D-4E22-A8BF-D061C08C03AB}" srcOrd="0" destOrd="0" presId="urn:microsoft.com/office/officeart/2005/8/layout/arrow2"/>
    <dgm:cxn modelId="{B6A4DDF4-522D-4634-AEFF-617D116E6432}" type="presOf" srcId="{067DDD9D-8BC6-45CC-990A-723EB397470D}" destId="{30D9CE38-20ED-4D96-BF3A-686E2E2EEDA3}" srcOrd="0" destOrd="0" presId="urn:microsoft.com/office/officeart/2005/8/layout/arrow2"/>
    <dgm:cxn modelId="{875B34FC-35AA-4E7F-A8F3-541F112A77E7}" type="presOf" srcId="{08213E01-DA70-45AA-B2D6-233D77B6D4D3}" destId="{35CB6C7B-EA20-4A6B-B849-25FDEA22B2EA}" srcOrd="0" destOrd="0" presId="urn:microsoft.com/office/officeart/2005/8/layout/arrow2"/>
    <dgm:cxn modelId="{C4C92034-DD88-4245-B3CB-4B41A111D0F1}" srcId="{08213E01-DA70-45AA-B2D6-233D77B6D4D3}" destId="{067DDD9D-8BC6-45CC-990A-723EB397470D}" srcOrd="2" destOrd="0" parTransId="{6E20A15E-48FD-4741-AB18-412EEA91A4A8}" sibTransId="{E743F3C6-2739-4F34-AEF1-279CC9026409}"/>
    <dgm:cxn modelId="{30671940-F329-45D0-9F89-722A5FAEE870}" type="presParOf" srcId="{35CB6C7B-EA20-4A6B-B849-25FDEA22B2EA}" destId="{8EF7E7E6-631D-476D-9B80-CE86F820AAE0}" srcOrd="0" destOrd="0" presId="urn:microsoft.com/office/officeart/2005/8/layout/arrow2"/>
    <dgm:cxn modelId="{90DB9B85-AE2E-4DB6-908D-8168DC429BBD}" type="presParOf" srcId="{35CB6C7B-EA20-4A6B-B849-25FDEA22B2EA}" destId="{F112FB9D-1739-403A-989B-646C39635C5E}" srcOrd="1" destOrd="0" presId="urn:microsoft.com/office/officeart/2005/8/layout/arrow2"/>
    <dgm:cxn modelId="{EB006B8C-D0A9-49F4-A561-48C99721A832}" type="presParOf" srcId="{F112FB9D-1739-403A-989B-646C39635C5E}" destId="{0E035436-C197-455A-8206-7621FC06B377}" srcOrd="0" destOrd="0" presId="urn:microsoft.com/office/officeart/2005/8/layout/arrow2"/>
    <dgm:cxn modelId="{8FC0DBB4-B0EC-4140-B13F-E77FC5ECA1F5}" type="presParOf" srcId="{F112FB9D-1739-403A-989B-646C39635C5E}" destId="{FB88B060-AA0F-46C8-8CB3-D0C2E6B52C97}" srcOrd="1" destOrd="0" presId="urn:microsoft.com/office/officeart/2005/8/layout/arrow2"/>
    <dgm:cxn modelId="{90581720-70DA-4300-ABCA-FD8F0BFEF433}" type="presParOf" srcId="{F112FB9D-1739-403A-989B-646C39635C5E}" destId="{3154EE8E-420B-4DD6-A8AF-37591DD354DF}" srcOrd="2" destOrd="0" presId="urn:microsoft.com/office/officeart/2005/8/layout/arrow2"/>
    <dgm:cxn modelId="{DB9D7138-16F0-4417-8154-059345614A6E}" type="presParOf" srcId="{F112FB9D-1739-403A-989B-646C39635C5E}" destId="{3021A306-9A48-4925-894E-1A43F6FFEA17}" srcOrd="3" destOrd="0" presId="urn:microsoft.com/office/officeart/2005/8/layout/arrow2"/>
    <dgm:cxn modelId="{EE1366C0-AE57-437B-9040-BD1A67296BAA}" type="presParOf" srcId="{F112FB9D-1739-403A-989B-646C39635C5E}" destId="{AB427175-7D60-4B1B-9D3B-17F88BC08795}" srcOrd="4" destOrd="0" presId="urn:microsoft.com/office/officeart/2005/8/layout/arrow2"/>
    <dgm:cxn modelId="{9DCEA163-737D-475B-944D-ADDDC29675BE}" type="presParOf" srcId="{F112FB9D-1739-403A-989B-646C39635C5E}" destId="{30D9CE38-20ED-4D96-BF3A-686E2E2EEDA3}" srcOrd="5" destOrd="0" presId="urn:microsoft.com/office/officeart/2005/8/layout/arrow2"/>
    <dgm:cxn modelId="{C78E1A44-4E7A-4812-9272-8AB7481749A0}" type="presParOf" srcId="{F112FB9D-1739-403A-989B-646C39635C5E}" destId="{B5D6B613-81A2-4431-A80C-1B078D2E0A21}" srcOrd="6" destOrd="0" presId="urn:microsoft.com/office/officeart/2005/8/layout/arrow2"/>
    <dgm:cxn modelId="{C3D0B488-9652-421E-933F-9F91433D1989}" type="presParOf" srcId="{F112FB9D-1739-403A-989B-646C39635C5E}" destId="{6E65DC96-3A8D-4E22-A8BF-D061C08C03AB}" srcOrd="7" destOrd="0" presId="urn:microsoft.com/office/officeart/2005/8/layout/arrow2"/>
    <dgm:cxn modelId="{E72FD29F-0467-4F18-83E9-4EB3A10CA501}" type="presParOf" srcId="{F112FB9D-1739-403A-989B-646C39635C5E}" destId="{2AF550A4-AECD-479F-BCD0-6D191EE685DC}" srcOrd="8" destOrd="0" presId="urn:microsoft.com/office/officeart/2005/8/layout/arrow2"/>
    <dgm:cxn modelId="{A17AAA2D-194B-4489-8A95-C6C3689F9F34}" type="presParOf" srcId="{F112FB9D-1739-403A-989B-646C39635C5E}" destId="{096039AD-0160-43B3-9181-61877DB573CA}" srcOrd="9" destOrd="0" presId="urn:microsoft.com/office/officeart/2005/8/layout/arrow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4F7FC25-1B7F-409B-8CDB-AB80035AB426}" type="doc">
      <dgm:prSet loTypeId="urn:microsoft.com/office/officeart/2009/3/layout/IncreasingArrowsProcess" loCatId="process" qsTypeId="urn:microsoft.com/office/officeart/2005/8/quickstyle/simple1" qsCatId="simple" csTypeId="urn:microsoft.com/office/officeart/2005/8/colors/colorful1" csCatId="colorful" phldr="1"/>
      <dgm:spPr/>
      <dgm:t>
        <a:bodyPr/>
        <a:lstStyle/>
        <a:p>
          <a:endParaRPr lang="en-ZA"/>
        </a:p>
      </dgm:t>
    </dgm:pt>
    <dgm:pt modelId="{EB6F8CBA-A29F-43D4-82F0-03B87713507D}">
      <dgm:prSet phldrT="[Text]"/>
      <dgm:spPr/>
      <dgm:t>
        <a:bodyPr/>
        <a:lstStyle/>
        <a:p>
          <a:r>
            <a:rPr lang="en-ZA" smtClean="0"/>
            <a:t>Impact: </a:t>
          </a:r>
          <a:endParaRPr lang="en-ZA" dirty="0"/>
        </a:p>
      </dgm:t>
    </dgm:pt>
    <dgm:pt modelId="{46587606-BE85-4879-980C-E311B005708F}" type="parTrans" cxnId="{830DAA77-536E-40F8-9905-2573DD09F600}">
      <dgm:prSet/>
      <dgm:spPr/>
      <dgm:t>
        <a:bodyPr/>
        <a:lstStyle/>
        <a:p>
          <a:endParaRPr lang="en-ZA"/>
        </a:p>
      </dgm:t>
    </dgm:pt>
    <dgm:pt modelId="{20B777CD-0AE9-44DF-BBCF-960FAB4144E8}" type="sibTrans" cxnId="{830DAA77-536E-40F8-9905-2573DD09F600}">
      <dgm:prSet/>
      <dgm:spPr/>
      <dgm:t>
        <a:bodyPr/>
        <a:lstStyle/>
        <a:p>
          <a:endParaRPr lang="en-ZA"/>
        </a:p>
      </dgm:t>
    </dgm:pt>
    <dgm:pt modelId="{19696909-8C48-46BB-BC66-CAD5D98AD709}">
      <dgm:prSet phldrT="[Text]"/>
      <dgm:spPr/>
      <dgm:t>
        <a:bodyPr/>
        <a:lstStyle/>
        <a:p>
          <a:r>
            <a:rPr lang="en-ZA" dirty="0"/>
            <a:t>Outcome:</a:t>
          </a:r>
        </a:p>
      </dgm:t>
    </dgm:pt>
    <dgm:pt modelId="{03B51307-9445-4544-9771-772629675289}" type="parTrans" cxnId="{08E91F31-5CF3-4EEE-8C47-932A0DAADBC6}">
      <dgm:prSet/>
      <dgm:spPr/>
      <dgm:t>
        <a:bodyPr/>
        <a:lstStyle/>
        <a:p>
          <a:endParaRPr lang="en-ZA"/>
        </a:p>
      </dgm:t>
    </dgm:pt>
    <dgm:pt modelId="{16A7768E-8FFC-4FBE-9730-B00AEF21F663}" type="sibTrans" cxnId="{08E91F31-5CF3-4EEE-8C47-932A0DAADBC6}">
      <dgm:prSet/>
      <dgm:spPr/>
      <dgm:t>
        <a:bodyPr/>
        <a:lstStyle/>
        <a:p>
          <a:endParaRPr lang="en-ZA"/>
        </a:p>
      </dgm:t>
    </dgm:pt>
    <dgm:pt modelId="{3672533D-8F35-4A31-9BF1-7879BDF5BDBE}">
      <dgm:prSet phldrT="[Text]"/>
      <dgm:spPr/>
      <dgm:t>
        <a:bodyPr/>
        <a:lstStyle/>
        <a:p>
          <a:r>
            <a:rPr lang="en-ZA" dirty="0">
              <a:latin typeface="Calibri"/>
              <a:ea typeface="+mn-ea"/>
              <a:cs typeface="+mn-cs"/>
            </a:rPr>
            <a:t>Build capacity to ensure value driven delivery of correctional services</a:t>
          </a:r>
          <a:endParaRPr lang="en-ZA" dirty="0"/>
        </a:p>
      </dgm:t>
    </dgm:pt>
    <dgm:pt modelId="{3895EC86-D6A3-43CD-A7C4-6BD72386C11D}" type="parTrans" cxnId="{E42BCF80-003F-4418-B46A-6ACF6604D2CB}">
      <dgm:prSet/>
      <dgm:spPr/>
      <dgm:t>
        <a:bodyPr/>
        <a:lstStyle/>
        <a:p>
          <a:endParaRPr lang="en-ZA"/>
        </a:p>
      </dgm:t>
    </dgm:pt>
    <dgm:pt modelId="{AFCA6754-B92A-439F-86E3-B2D211B0C3DF}" type="sibTrans" cxnId="{E42BCF80-003F-4418-B46A-6ACF6604D2CB}">
      <dgm:prSet/>
      <dgm:spPr/>
      <dgm:t>
        <a:bodyPr/>
        <a:lstStyle/>
        <a:p>
          <a:endParaRPr lang="en-ZA"/>
        </a:p>
      </dgm:t>
    </dgm:pt>
    <dgm:pt modelId="{1C9B6F4F-F71B-47E5-A3F4-6A133EDDA7BF}">
      <dgm:prSet phldrT="[Text]"/>
      <dgm:spPr/>
      <dgm:t>
        <a:bodyPr/>
        <a:lstStyle/>
        <a:p>
          <a:r>
            <a:rPr lang="en-ZA" dirty="0"/>
            <a:t>Strategic intent:</a:t>
          </a:r>
        </a:p>
      </dgm:t>
    </dgm:pt>
    <dgm:pt modelId="{A7B34D18-627D-4CC8-8188-C16385F270E3}" type="parTrans" cxnId="{653111CC-CEBE-429E-8ACD-32E0EEF6BC48}">
      <dgm:prSet/>
      <dgm:spPr/>
      <dgm:t>
        <a:bodyPr/>
        <a:lstStyle/>
        <a:p>
          <a:endParaRPr lang="en-ZA"/>
        </a:p>
      </dgm:t>
    </dgm:pt>
    <dgm:pt modelId="{7A8BE1AD-444B-452B-A70D-57AFCE99E04E}" type="sibTrans" cxnId="{653111CC-CEBE-429E-8ACD-32E0EEF6BC48}">
      <dgm:prSet/>
      <dgm:spPr/>
      <dgm:t>
        <a:bodyPr/>
        <a:lstStyle/>
        <a:p>
          <a:endParaRPr lang="en-ZA"/>
        </a:p>
      </dgm:t>
    </dgm:pt>
    <dgm:pt modelId="{A550DE6B-60E9-42A4-BA24-09B99E04212B}">
      <dgm:prSet phldrT="[Text]"/>
      <dgm:spPr/>
      <dgm:t>
        <a:bodyPr/>
        <a:lstStyle/>
        <a:p>
          <a:r>
            <a:rPr lang="en-ZA" dirty="0"/>
            <a:t>Functional organisational  structure developed</a:t>
          </a:r>
        </a:p>
        <a:p>
          <a:r>
            <a:rPr lang="en-ZA" dirty="0"/>
            <a:t>HR Talent Management Strategy developed and implemented</a:t>
          </a:r>
        </a:p>
        <a:p>
          <a:endParaRPr lang="en-ZA" dirty="0"/>
        </a:p>
        <a:p>
          <a:endParaRPr lang="en-ZA" dirty="0"/>
        </a:p>
      </dgm:t>
    </dgm:pt>
    <dgm:pt modelId="{F4CB9502-2D6C-47DA-A50D-94C4C749FB63}" type="parTrans" cxnId="{532B4E34-E822-43E5-A218-C81D039BC82B}">
      <dgm:prSet/>
      <dgm:spPr/>
      <dgm:t>
        <a:bodyPr/>
        <a:lstStyle/>
        <a:p>
          <a:endParaRPr lang="en-ZA"/>
        </a:p>
      </dgm:t>
    </dgm:pt>
    <dgm:pt modelId="{E57F40EC-C532-4728-B92E-A9224576F231}" type="sibTrans" cxnId="{532B4E34-E822-43E5-A218-C81D039BC82B}">
      <dgm:prSet/>
      <dgm:spPr/>
      <dgm:t>
        <a:bodyPr/>
        <a:lstStyle/>
        <a:p>
          <a:endParaRPr lang="en-ZA"/>
        </a:p>
      </dgm:t>
    </dgm:pt>
    <dgm:pt modelId="{BC7B1659-D774-458A-9AD5-FDBA0EB81088}">
      <dgm:prSet/>
      <dgm:spPr/>
      <dgm:t>
        <a:bodyPr/>
        <a:lstStyle/>
        <a:p>
          <a:endParaRPr lang="en-ZA" dirty="0"/>
        </a:p>
      </dgm:t>
    </dgm:pt>
    <dgm:pt modelId="{2BDDA411-B270-4B2A-92DF-38174B25F00D}" type="parTrans" cxnId="{38CC1CD6-D8D9-46BC-A967-B18EF681256D}">
      <dgm:prSet/>
      <dgm:spPr/>
      <dgm:t>
        <a:bodyPr/>
        <a:lstStyle/>
        <a:p>
          <a:endParaRPr lang="en-ZA"/>
        </a:p>
      </dgm:t>
    </dgm:pt>
    <dgm:pt modelId="{11EAC833-E84E-4845-AB88-2782780D0775}" type="sibTrans" cxnId="{38CC1CD6-D8D9-46BC-A967-B18EF681256D}">
      <dgm:prSet/>
      <dgm:spPr/>
      <dgm:t>
        <a:bodyPr/>
        <a:lstStyle/>
        <a:p>
          <a:endParaRPr lang="en-ZA"/>
        </a:p>
      </dgm:t>
    </dgm:pt>
    <dgm:pt modelId="{BAD5FAA4-94A7-43CD-A735-B5C2D83937F6}">
      <dgm:prSet/>
      <dgm:spPr/>
      <dgm:t>
        <a:bodyPr/>
        <a:lstStyle/>
        <a:p>
          <a:endParaRPr lang="en-ZA" dirty="0"/>
        </a:p>
      </dgm:t>
    </dgm:pt>
    <dgm:pt modelId="{0BECE5CD-63A2-48B1-8B89-39D3C9C3BC75}" type="sibTrans" cxnId="{A1D63A69-51C9-4145-AAAE-0C785AA55BD1}">
      <dgm:prSet/>
      <dgm:spPr/>
      <dgm:t>
        <a:bodyPr/>
        <a:lstStyle/>
        <a:p>
          <a:endParaRPr lang="en-ZA"/>
        </a:p>
      </dgm:t>
    </dgm:pt>
    <dgm:pt modelId="{890AC574-3A8B-4DB7-A9B9-3961565CB2B3}" type="parTrans" cxnId="{A1D63A69-51C9-4145-AAAE-0C785AA55BD1}">
      <dgm:prSet/>
      <dgm:spPr/>
      <dgm:t>
        <a:bodyPr/>
        <a:lstStyle/>
        <a:p>
          <a:endParaRPr lang="en-ZA"/>
        </a:p>
      </dgm:t>
    </dgm:pt>
    <dgm:pt modelId="{35E16B8E-CCE1-4695-8F2E-A526A427A356}">
      <dgm:prSet phldrT="[Text]"/>
      <dgm:spPr/>
      <dgm:t>
        <a:bodyPr/>
        <a:lstStyle/>
        <a:p>
          <a:r>
            <a:rPr lang="en-ZA" b="0" dirty="0">
              <a:effectLst/>
              <a:latin typeface="Calibri" panose="020F0502020204030204" pitchFamily="34" charset="0"/>
              <a:ea typeface="+mn-ea"/>
              <a:cs typeface="Times New Roman" panose="02020603050405020304" pitchFamily="18" charset="0"/>
            </a:rPr>
            <a:t>Integrated support and solutions for efficient and economical service delivery</a:t>
          </a:r>
          <a:endParaRPr lang="en-ZA" dirty="0"/>
        </a:p>
      </dgm:t>
    </dgm:pt>
    <dgm:pt modelId="{6E5F8C0E-6D37-428E-A854-26612E21F81D}" type="sibTrans" cxnId="{B3A579EB-CB65-4934-B360-A56676282321}">
      <dgm:prSet/>
      <dgm:spPr/>
      <dgm:t>
        <a:bodyPr/>
        <a:lstStyle/>
        <a:p>
          <a:endParaRPr lang="en-ZA"/>
        </a:p>
      </dgm:t>
    </dgm:pt>
    <dgm:pt modelId="{43F7794A-95C8-43D7-A2AC-2DD7E3072162}" type="parTrans" cxnId="{B3A579EB-CB65-4934-B360-A56676282321}">
      <dgm:prSet/>
      <dgm:spPr/>
      <dgm:t>
        <a:bodyPr/>
        <a:lstStyle/>
        <a:p>
          <a:endParaRPr lang="en-ZA"/>
        </a:p>
      </dgm:t>
    </dgm:pt>
    <dgm:pt modelId="{0322A22A-B91F-42EC-AA50-5A3C2B1C1D58}" type="pres">
      <dgm:prSet presAssocID="{E4F7FC25-1B7F-409B-8CDB-AB80035AB426}" presName="Name0" presStyleCnt="0">
        <dgm:presLayoutVars>
          <dgm:chMax val="5"/>
          <dgm:chPref val="5"/>
          <dgm:dir/>
          <dgm:animLvl val="lvl"/>
        </dgm:presLayoutVars>
      </dgm:prSet>
      <dgm:spPr/>
      <dgm:t>
        <a:bodyPr/>
        <a:lstStyle/>
        <a:p>
          <a:endParaRPr lang="en-ZA"/>
        </a:p>
      </dgm:t>
    </dgm:pt>
    <dgm:pt modelId="{5554142E-C32B-4E5F-9FFA-9D5E68938780}" type="pres">
      <dgm:prSet presAssocID="{EB6F8CBA-A29F-43D4-82F0-03B87713507D}" presName="parentText1" presStyleLbl="node1" presStyleIdx="0" presStyleCnt="3" custLinFactNeighborY="-16886">
        <dgm:presLayoutVars>
          <dgm:chMax/>
          <dgm:chPref val="3"/>
          <dgm:bulletEnabled val="1"/>
        </dgm:presLayoutVars>
      </dgm:prSet>
      <dgm:spPr/>
      <dgm:t>
        <a:bodyPr/>
        <a:lstStyle/>
        <a:p>
          <a:endParaRPr lang="en-ZA"/>
        </a:p>
      </dgm:t>
    </dgm:pt>
    <dgm:pt modelId="{856E43E6-3D70-4376-AA4E-32C2946973DE}" type="pres">
      <dgm:prSet presAssocID="{EB6F8CBA-A29F-43D4-82F0-03B87713507D}" presName="childText1" presStyleLbl="solidAlignAcc1" presStyleIdx="0" presStyleCnt="3">
        <dgm:presLayoutVars>
          <dgm:chMax val="0"/>
          <dgm:chPref val="0"/>
          <dgm:bulletEnabled val="1"/>
        </dgm:presLayoutVars>
      </dgm:prSet>
      <dgm:spPr/>
      <dgm:t>
        <a:bodyPr/>
        <a:lstStyle/>
        <a:p>
          <a:endParaRPr lang="en-ZA"/>
        </a:p>
      </dgm:t>
    </dgm:pt>
    <dgm:pt modelId="{C30C58A0-B04E-452B-9322-CA41E936892C}" type="pres">
      <dgm:prSet presAssocID="{19696909-8C48-46BB-BC66-CAD5D98AD709}" presName="parentText2" presStyleLbl="node1" presStyleIdx="1" presStyleCnt="3">
        <dgm:presLayoutVars>
          <dgm:chMax/>
          <dgm:chPref val="3"/>
          <dgm:bulletEnabled val="1"/>
        </dgm:presLayoutVars>
      </dgm:prSet>
      <dgm:spPr/>
      <dgm:t>
        <a:bodyPr/>
        <a:lstStyle/>
        <a:p>
          <a:endParaRPr lang="en-ZA"/>
        </a:p>
      </dgm:t>
    </dgm:pt>
    <dgm:pt modelId="{3B15316A-54DA-4456-ADE2-E7F050C432BD}" type="pres">
      <dgm:prSet presAssocID="{19696909-8C48-46BB-BC66-CAD5D98AD709}" presName="childText2" presStyleLbl="solidAlignAcc1" presStyleIdx="1" presStyleCnt="3">
        <dgm:presLayoutVars>
          <dgm:chMax val="0"/>
          <dgm:chPref val="0"/>
          <dgm:bulletEnabled val="1"/>
        </dgm:presLayoutVars>
      </dgm:prSet>
      <dgm:spPr/>
      <dgm:t>
        <a:bodyPr/>
        <a:lstStyle/>
        <a:p>
          <a:endParaRPr lang="en-ZA"/>
        </a:p>
      </dgm:t>
    </dgm:pt>
    <dgm:pt modelId="{CCAB3F69-164F-45F2-B5B9-A78867DCEE16}" type="pres">
      <dgm:prSet presAssocID="{1C9B6F4F-F71B-47E5-A3F4-6A133EDDA7BF}" presName="parentText3" presStyleLbl="node1" presStyleIdx="2" presStyleCnt="3">
        <dgm:presLayoutVars>
          <dgm:chMax/>
          <dgm:chPref val="3"/>
          <dgm:bulletEnabled val="1"/>
        </dgm:presLayoutVars>
      </dgm:prSet>
      <dgm:spPr/>
      <dgm:t>
        <a:bodyPr/>
        <a:lstStyle/>
        <a:p>
          <a:endParaRPr lang="en-ZA"/>
        </a:p>
      </dgm:t>
    </dgm:pt>
    <dgm:pt modelId="{2E2CEF3C-DAE3-4606-B5A5-BCCA1CBCB380}" type="pres">
      <dgm:prSet presAssocID="{1C9B6F4F-F71B-47E5-A3F4-6A133EDDA7BF}" presName="childText3" presStyleLbl="solidAlignAcc1" presStyleIdx="2" presStyleCnt="3">
        <dgm:presLayoutVars>
          <dgm:chMax val="0"/>
          <dgm:chPref val="0"/>
          <dgm:bulletEnabled val="1"/>
        </dgm:presLayoutVars>
      </dgm:prSet>
      <dgm:spPr/>
      <dgm:t>
        <a:bodyPr/>
        <a:lstStyle/>
        <a:p>
          <a:endParaRPr lang="en-ZA"/>
        </a:p>
      </dgm:t>
    </dgm:pt>
  </dgm:ptLst>
  <dgm:cxnLst>
    <dgm:cxn modelId="{5A270E22-16FE-4C17-B8D8-658A20C2F4FB}" type="presOf" srcId="{19696909-8C48-46BB-BC66-CAD5D98AD709}" destId="{C30C58A0-B04E-452B-9322-CA41E936892C}" srcOrd="0" destOrd="0" presId="urn:microsoft.com/office/officeart/2009/3/layout/IncreasingArrowsProcess"/>
    <dgm:cxn modelId="{284DAB8D-F68E-41A9-B054-8EB5412EC678}" type="presOf" srcId="{3672533D-8F35-4A31-9BF1-7879BDF5BDBE}" destId="{3B15316A-54DA-4456-ADE2-E7F050C432BD}" srcOrd="0" destOrd="0" presId="urn:microsoft.com/office/officeart/2009/3/layout/IncreasingArrowsProcess"/>
    <dgm:cxn modelId="{A46FCE27-4031-4BC4-973F-1EA06E43921B}" type="presOf" srcId="{BC7B1659-D774-458A-9AD5-FDBA0EB81088}" destId="{3B15316A-54DA-4456-ADE2-E7F050C432BD}" srcOrd="0" destOrd="1" presId="urn:microsoft.com/office/officeart/2009/3/layout/IncreasingArrowsProcess"/>
    <dgm:cxn modelId="{532B4E34-E822-43E5-A218-C81D039BC82B}" srcId="{1C9B6F4F-F71B-47E5-A3F4-6A133EDDA7BF}" destId="{A550DE6B-60E9-42A4-BA24-09B99E04212B}" srcOrd="0" destOrd="0" parTransId="{F4CB9502-2D6C-47DA-A50D-94C4C749FB63}" sibTransId="{E57F40EC-C532-4728-B92E-A9224576F231}"/>
    <dgm:cxn modelId="{38CC1CD6-D8D9-46BC-A967-B18EF681256D}" srcId="{19696909-8C48-46BB-BC66-CAD5D98AD709}" destId="{BC7B1659-D774-458A-9AD5-FDBA0EB81088}" srcOrd="1" destOrd="0" parTransId="{2BDDA411-B270-4B2A-92DF-38174B25F00D}" sibTransId="{11EAC833-E84E-4845-AB88-2782780D0775}"/>
    <dgm:cxn modelId="{CF9495D4-06DF-49CB-9077-911795AA63D6}" type="presOf" srcId="{E4F7FC25-1B7F-409B-8CDB-AB80035AB426}" destId="{0322A22A-B91F-42EC-AA50-5A3C2B1C1D58}" srcOrd="0" destOrd="0" presId="urn:microsoft.com/office/officeart/2009/3/layout/IncreasingArrowsProcess"/>
    <dgm:cxn modelId="{0F9CC199-3C87-40C1-8343-F10761E318D4}" type="presOf" srcId="{BAD5FAA4-94A7-43CD-A735-B5C2D83937F6}" destId="{856E43E6-3D70-4376-AA4E-32C2946973DE}" srcOrd="0" destOrd="1" presId="urn:microsoft.com/office/officeart/2009/3/layout/IncreasingArrowsProcess"/>
    <dgm:cxn modelId="{4F667804-3490-44D9-866B-0AE1AD815385}" type="presOf" srcId="{1C9B6F4F-F71B-47E5-A3F4-6A133EDDA7BF}" destId="{CCAB3F69-164F-45F2-B5B9-A78867DCEE16}" srcOrd="0" destOrd="0" presId="urn:microsoft.com/office/officeart/2009/3/layout/IncreasingArrowsProcess"/>
    <dgm:cxn modelId="{BA065612-692F-41A5-B58F-F06F31F9563B}" type="presOf" srcId="{35E16B8E-CCE1-4695-8F2E-A526A427A356}" destId="{856E43E6-3D70-4376-AA4E-32C2946973DE}" srcOrd="0" destOrd="0" presId="urn:microsoft.com/office/officeart/2009/3/layout/IncreasingArrowsProcess"/>
    <dgm:cxn modelId="{FDF1EE0D-D222-4392-92C7-64120A8FD36F}" type="presOf" srcId="{EB6F8CBA-A29F-43D4-82F0-03B87713507D}" destId="{5554142E-C32B-4E5F-9FFA-9D5E68938780}" srcOrd="0" destOrd="0" presId="urn:microsoft.com/office/officeart/2009/3/layout/IncreasingArrowsProcess"/>
    <dgm:cxn modelId="{A1D63A69-51C9-4145-AAAE-0C785AA55BD1}" srcId="{EB6F8CBA-A29F-43D4-82F0-03B87713507D}" destId="{BAD5FAA4-94A7-43CD-A735-B5C2D83937F6}" srcOrd="1" destOrd="0" parTransId="{890AC574-3A8B-4DB7-A9B9-3961565CB2B3}" sibTransId="{0BECE5CD-63A2-48B1-8B89-39D3C9C3BC75}"/>
    <dgm:cxn modelId="{830DAA77-536E-40F8-9905-2573DD09F600}" srcId="{E4F7FC25-1B7F-409B-8CDB-AB80035AB426}" destId="{EB6F8CBA-A29F-43D4-82F0-03B87713507D}" srcOrd="0" destOrd="0" parTransId="{46587606-BE85-4879-980C-E311B005708F}" sibTransId="{20B777CD-0AE9-44DF-BBCF-960FAB4144E8}"/>
    <dgm:cxn modelId="{653111CC-CEBE-429E-8ACD-32E0EEF6BC48}" srcId="{E4F7FC25-1B7F-409B-8CDB-AB80035AB426}" destId="{1C9B6F4F-F71B-47E5-A3F4-6A133EDDA7BF}" srcOrd="2" destOrd="0" parTransId="{A7B34D18-627D-4CC8-8188-C16385F270E3}" sibTransId="{7A8BE1AD-444B-452B-A70D-57AFCE99E04E}"/>
    <dgm:cxn modelId="{110C8656-B151-4E71-BC29-E9A5E27FEDB2}" type="presOf" srcId="{A550DE6B-60E9-42A4-BA24-09B99E04212B}" destId="{2E2CEF3C-DAE3-4606-B5A5-BCCA1CBCB380}" srcOrd="0" destOrd="0" presId="urn:microsoft.com/office/officeart/2009/3/layout/IncreasingArrowsProcess"/>
    <dgm:cxn modelId="{08E91F31-5CF3-4EEE-8C47-932A0DAADBC6}" srcId="{E4F7FC25-1B7F-409B-8CDB-AB80035AB426}" destId="{19696909-8C48-46BB-BC66-CAD5D98AD709}" srcOrd="1" destOrd="0" parTransId="{03B51307-9445-4544-9771-772629675289}" sibTransId="{16A7768E-8FFC-4FBE-9730-B00AEF21F663}"/>
    <dgm:cxn modelId="{B3A579EB-CB65-4934-B360-A56676282321}" srcId="{EB6F8CBA-A29F-43D4-82F0-03B87713507D}" destId="{35E16B8E-CCE1-4695-8F2E-A526A427A356}" srcOrd="0" destOrd="0" parTransId="{43F7794A-95C8-43D7-A2AC-2DD7E3072162}" sibTransId="{6E5F8C0E-6D37-428E-A854-26612E21F81D}"/>
    <dgm:cxn modelId="{E42BCF80-003F-4418-B46A-6ACF6604D2CB}" srcId="{19696909-8C48-46BB-BC66-CAD5D98AD709}" destId="{3672533D-8F35-4A31-9BF1-7879BDF5BDBE}" srcOrd="0" destOrd="0" parTransId="{3895EC86-D6A3-43CD-A7C4-6BD72386C11D}" sibTransId="{AFCA6754-B92A-439F-86E3-B2D211B0C3DF}"/>
    <dgm:cxn modelId="{DD2541B7-11F2-4418-9E2A-5F3EC685D61F}" type="presParOf" srcId="{0322A22A-B91F-42EC-AA50-5A3C2B1C1D58}" destId="{5554142E-C32B-4E5F-9FFA-9D5E68938780}" srcOrd="0" destOrd="0" presId="urn:microsoft.com/office/officeart/2009/3/layout/IncreasingArrowsProcess"/>
    <dgm:cxn modelId="{897C2AD8-459D-43D4-B335-E2C951C88389}" type="presParOf" srcId="{0322A22A-B91F-42EC-AA50-5A3C2B1C1D58}" destId="{856E43E6-3D70-4376-AA4E-32C2946973DE}" srcOrd="1" destOrd="0" presId="urn:microsoft.com/office/officeart/2009/3/layout/IncreasingArrowsProcess"/>
    <dgm:cxn modelId="{BA87D55F-23F3-4AA2-9BC8-6895230C230E}" type="presParOf" srcId="{0322A22A-B91F-42EC-AA50-5A3C2B1C1D58}" destId="{C30C58A0-B04E-452B-9322-CA41E936892C}" srcOrd="2" destOrd="0" presId="urn:microsoft.com/office/officeart/2009/3/layout/IncreasingArrowsProcess"/>
    <dgm:cxn modelId="{6058155D-F2C5-402C-868E-1311462EFC9D}" type="presParOf" srcId="{0322A22A-B91F-42EC-AA50-5A3C2B1C1D58}" destId="{3B15316A-54DA-4456-ADE2-E7F050C432BD}" srcOrd="3" destOrd="0" presId="urn:microsoft.com/office/officeart/2009/3/layout/IncreasingArrowsProcess"/>
    <dgm:cxn modelId="{125C7E47-4C2F-4AD8-9F34-0200550825A1}" type="presParOf" srcId="{0322A22A-B91F-42EC-AA50-5A3C2B1C1D58}" destId="{CCAB3F69-164F-45F2-B5B9-A78867DCEE16}" srcOrd="4" destOrd="0" presId="urn:microsoft.com/office/officeart/2009/3/layout/IncreasingArrowsProcess"/>
    <dgm:cxn modelId="{2B6C8CB2-A482-46C2-A8E2-27A60C487F01}" type="presParOf" srcId="{0322A22A-B91F-42EC-AA50-5A3C2B1C1D58}" destId="{2E2CEF3C-DAE3-4606-B5A5-BCCA1CBCB380}"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4F7FC25-1B7F-409B-8CDB-AB80035AB426}" type="doc">
      <dgm:prSet loTypeId="urn:microsoft.com/office/officeart/2009/3/layout/IncreasingArrowsProcess" loCatId="process" qsTypeId="urn:microsoft.com/office/officeart/2005/8/quickstyle/simple1" qsCatId="simple" csTypeId="urn:microsoft.com/office/officeart/2005/8/colors/colorful1" csCatId="colorful" phldr="1"/>
      <dgm:spPr/>
      <dgm:t>
        <a:bodyPr/>
        <a:lstStyle/>
        <a:p>
          <a:endParaRPr lang="en-ZA"/>
        </a:p>
      </dgm:t>
    </dgm:pt>
    <dgm:pt modelId="{EB6F8CBA-A29F-43D4-82F0-03B87713507D}">
      <dgm:prSet phldrT="[Text]"/>
      <dgm:spPr/>
      <dgm:t>
        <a:bodyPr/>
        <a:lstStyle/>
        <a:p>
          <a:r>
            <a:rPr lang="en-ZA" dirty="0"/>
            <a:t>Impact: </a:t>
          </a:r>
        </a:p>
      </dgm:t>
    </dgm:pt>
    <dgm:pt modelId="{46587606-BE85-4879-980C-E311B005708F}" type="parTrans" cxnId="{830DAA77-536E-40F8-9905-2573DD09F600}">
      <dgm:prSet/>
      <dgm:spPr/>
      <dgm:t>
        <a:bodyPr/>
        <a:lstStyle/>
        <a:p>
          <a:endParaRPr lang="en-ZA"/>
        </a:p>
      </dgm:t>
    </dgm:pt>
    <dgm:pt modelId="{20B777CD-0AE9-44DF-BBCF-960FAB4144E8}" type="sibTrans" cxnId="{830DAA77-536E-40F8-9905-2573DD09F600}">
      <dgm:prSet/>
      <dgm:spPr/>
      <dgm:t>
        <a:bodyPr/>
        <a:lstStyle/>
        <a:p>
          <a:endParaRPr lang="en-ZA"/>
        </a:p>
      </dgm:t>
    </dgm:pt>
    <dgm:pt modelId="{35E16B8E-CCE1-4695-8F2E-A526A427A356}">
      <dgm:prSet phldrT="[Text]"/>
      <dgm:spPr/>
      <dgm:t>
        <a:bodyPr/>
        <a:lstStyle/>
        <a:p>
          <a:pPr algn="l"/>
          <a:r>
            <a:rPr lang="en-ZA" b="0" dirty="0">
              <a:effectLst/>
              <a:latin typeface="Calibri" panose="020F0502020204030204" pitchFamily="34" charset="0"/>
              <a:ea typeface="+mn-ea"/>
              <a:cs typeface="Times New Roman" panose="02020603050405020304" pitchFamily="18" charset="0"/>
            </a:rPr>
            <a:t>Integrated support and solutions for efficient and economical service delivery</a:t>
          </a:r>
          <a:endParaRPr lang="en-ZA" dirty="0"/>
        </a:p>
      </dgm:t>
    </dgm:pt>
    <dgm:pt modelId="{43F7794A-95C8-43D7-A2AC-2DD7E3072162}" type="parTrans" cxnId="{B3A579EB-CB65-4934-B360-A56676282321}">
      <dgm:prSet/>
      <dgm:spPr/>
      <dgm:t>
        <a:bodyPr/>
        <a:lstStyle/>
        <a:p>
          <a:endParaRPr lang="en-ZA"/>
        </a:p>
      </dgm:t>
    </dgm:pt>
    <dgm:pt modelId="{6E5F8C0E-6D37-428E-A854-26612E21F81D}" type="sibTrans" cxnId="{B3A579EB-CB65-4934-B360-A56676282321}">
      <dgm:prSet/>
      <dgm:spPr/>
      <dgm:t>
        <a:bodyPr/>
        <a:lstStyle/>
        <a:p>
          <a:endParaRPr lang="en-ZA"/>
        </a:p>
      </dgm:t>
    </dgm:pt>
    <dgm:pt modelId="{19696909-8C48-46BB-BC66-CAD5D98AD709}">
      <dgm:prSet phldrT="[Text]"/>
      <dgm:spPr/>
      <dgm:t>
        <a:bodyPr/>
        <a:lstStyle/>
        <a:p>
          <a:r>
            <a:rPr lang="en-ZA" dirty="0"/>
            <a:t>Outcome:</a:t>
          </a:r>
        </a:p>
      </dgm:t>
    </dgm:pt>
    <dgm:pt modelId="{03B51307-9445-4544-9771-772629675289}" type="parTrans" cxnId="{08E91F31-5CF3-4EEE-8C47-932A0DAADBC6}">
      <dgm:prSet/>
      <dgm:spPr/>
      <dgm:t>
        <a:bodyPr/>
        <a:lstStyle/>
        <a:p>
          <a:endParaRPr lang="en-ZA"/>
        </a:p>
      </dgm:t>
    </dgm:pt>
    <dgm:pt modelId="{16A7768E-8FFC-4FBE-9730-B00AEF21F663}" type="sibTrans" cxnId="{08E91F31-5CF3-4EEE-8C47-932A0DAADBC6}">
      <dgm:prSet/>
      <dgm:spPr/>
      <dgm:t>
        <a:bodyPr/>
        <a:lstStyle/>
        <a:p>
          <a:endParaRPr lang="en-ZA"/>
        </a:p>
      </dgm:t>
    </dgm:pt>
    <dgm:pt modelId="{3672533D-8F35-4A31-9BF1-7879BDF5BDBE}">
      <dgm:prSet phldrT="[Text]"/>
      <dgm:spPr/>
      <dgm:t>
        <a:bodyPr/>
        <a:lstStyle/>
        <a:p>
          <a:pPr algn="l"/>
          <a:r>
            <a:rPr lang="en-ZA" dirty="0">
              <a:latin typeface="Calibri"/>
              <a:ea typeface="+mn-ea"/>
              <a:cs typeface="+mn-cs"/>
            </a:rPr>
            <a:t>Build capacity to ensure value driven delivery of correctional services</a:t>
          </a:r>
          <a:endParaRPr lang="en-ZA" dirty="0"/>
        </a:p>
      </dgm:t>
    </dgm:pt>
    <dgm:pt modelId="{3895EC86-D6A3-43CD-A7C4-6BD72386C11D}" type="parTrans" cxnId="{E42BCF80-003F-4418-B46A-6ACF6604D2CB}">
      <dgm:prSet/>
      <dgm:spPr/>
      <dgm:t>
        <a:bodyPr/>
        <a:lstStyle/>
        <a:p>
          <a:endParaRPr lang="en-ZA"/>
        </a:p>
      </dgm:t>
    </dgm:pt>
    <dgm:pt modelId="{AFCA6754-B92A-439F-86E3-B2D211B0C3DF}" type="sibTrans" cxnId="{E42BCF80-003F-4418-B46A-6ACF6604D2CB}">
      <dgm:prSet/>
      <dgm:spPr/>
      <dgm:t>
        <a:bodyPr/>
        <a:lstStyle/>
        <a:p>
          <a:endParaRPr lang="en-ZA"/>
        </a:p>
      </dgm:t>
    </dgm:pt>
    <dgm:pt modelId="{1C9B6F4F-F71B-47E5-A3F4-6A133EDDA7BF}">
      <dgm:prSet phldrT="[Text]"/>
      <dgm:spPr/>
      <dgm:t>
        <a:bodyPr/>
        <a:lstStyle/>
        <a:p>
          <a:r>
            <a:rPr lang="en-ZA" dirty="0"/>
            <a:t>Strategic intent:</a:t>
          </a:r>
        </a:p>
      </dgm:t>
    </dgm:pt>
    <dgm:pt modelId="{A7B34D18-627D-4CC8-8188-C16385F270E3}" type="parTrans" cxnId="{653111CC-CEBE-429E-8ACD-32E0EEF6BC48}">
      <dgm:prSet/>
      <dgm:spPr/>
      <dgm:t>
        <a:bodyPr/>
        <a:lstStyle/>
        <a:p>
          <a:endParaRPr lang="en-ZA"/>
        </a:p>
      </dgm:t>
    </dgm:pt>
    <dgm:pt modelId="{7A8BE1AD-444B-452B-A70D-57AFCE99E04E}" type="sibTrans" cxnId="{653111CC-CEBE-429E-8ACD-32E0EEF6BC48}">
      <dgm:prSet/>
      <dgm:spPr/>
      <dgm:t>
        <a:bodyPr/>
        <a:lstStyle/>
        <a:p>
          <a:endParaRPr lang="en-ZA"/>
        </a:p>
      </dgm:t>
    </dgm:pt>
    <dgm:pt modelId="{A550DE6B-60E9-42A4-BA24-09B99E04212B}">
      <dgm:prSet phldrT="[Text]"/>
      <dgm:spPr/>
      <dgm:t>
        <a:bodyPr/>
        <a:lstStyle/>
        <a:p>
          <a:r>
            <a:rPr lang="en-ZA" dirty="0"/>
            <a:t>Functional organisational structure implemented</a:t>
          </a:r>
        </a:p>
        <a:p>
          <a:r>
            <a:rPr lang="en-ZA" dirty="0"/>
            <a:t>Ensure ideal correctional environment</a:t>
          </a:r>
        </a:p>
        <a:p>
          <a:r>
            <a:rPr lang="en-ZA" dirty="0" smtClean="0"/>
            <a:t>Professionalization </a:t>
          </a:r>
          <a:r>
            <a:rPr lang="en-ZA" dirty="0"/>
            <a:t>of corrections</a:t>
          </a:r>
        </a:p>
        <a:p>
          <a:endParaRPr lang="en-ZA" dirty="0"/>
        </a:p>
        <a:p>
          <a:endParaRPr lang="en-ZA" dirty="0"/>
        </a:p>
      </dgm:t>
    </dgm:pt>
    <dgm:pt modelId="{F4CB9502-2D6C-47DA-A50D-94C4C749FB63}" type="parTrans" cxnId="{532B4E34-E822-43E5-A218-C81D039BC82B}">
      <dgm:prSet/>
      <dgm:spPr/>
      <dgm:t>
        <a:bodyPr/>
        <a:lstStyle/>
        <a:p>
          <a:endParaRPr lang="en-ZA"/>
        </a:p>
      </dgm:t>
    </dgm:pt>
    <dgm:pt modelId="{E57F40EC-C532-4728-B92E-A9224576F231}" type="sibTrans" cxnId="{532B4E34-E822-43E5-A218-C81D039BC82B}">
      <dgm:prSet/>
      <dgm:spPr/>
      <dgm:t>
        <a:bodyPr/>
        <a:lstStyle/>
        <a:p>
          <a:endParaRPr lang="en-ZA"/>
        </a:p>
      </dgm:t>
    </dgm:pt>
    <dgm:pt modelId="{BAD5FAA4-94A7-43CD-A735-B5C2D83937F6}">
      <dgm:prSet/>
      <dgm:spPr/>
      <dgm:t>
        <a:bodyPr/>
        <a:lstStyle/>
        <a:p>
          <a:pPr algn="l"/>
          <a:endParaRPr lang="en-ZA" dirty="0"/>
        </a:p>
      </dgm:t>
    </dgm:pt>
    <dgm:pt modelId="{890AC574-3A8B-4DB7-A9B9-3961565CB2B3}" type="parTrans" cxnId="{A1D63A69-51C9-4145-AAAE-0C785AA55BD1}">
      <dgm:prSet/>
      <dgm:spPr/>
      <dgm:t>
        <a:bodyPr/>
        <a:lstStyle/>
        <a:p>
          <a:endParaRPr lang="en-ZA"/>
        </a:p>
      </dgm:t>
    </dgm:pt>
    <dgm:pt modelId="{0BECE5CD-63A2-48B1-8B89-39D3C9C3BC75}" type="sibTrans" cxnId="{A1D63A69-51C9-4145-AAAE-0C785AA55BD1}">
      <dgm:prSet/>
      <dgm:spPr/>
      <dgm:t>
        <a:bodyPr/>
        <a:lstStyle/>
        <a:p>
          <a:endParaRPr lang="en-ZA"/>
        </a:p>
      </dgm:t>
    </dgm:pt>
    <dgm:pt modelId="{BC7B1659-D774-458A-9AD5-FDBA0EB81088}">
      <dgm:prSet/>
      <dgm:spPr/>
      <dgm:t>
        <a:bodyPr/>
        <a:lstStyle/>
        <a:p>
          <a:pPr algn="l"/>
          <a:endParaRPr lang="en-ZA" dirty="0"/>
        </a:p>
      </dgm:t>
    </dgm:pt>
    <dgm:pt modelId="{2BDDA411-B270-4B2A-92DF-38174B25F00D}" type="parTrans" cxnId="{38CC1CD6-D8D9-46BC-A967-B18EF681256D}">
      <dgm:prSet/>
      <dgm:spPr/>
      <dgm:t>
        <a:bodyPr/>
        <a:lstStyle/>
        <a:p>
          <a:endParaRPr lang="en-ZA"/>
        </a:p>
      </dgm:t>
    </dgm:pt>
    <dgm:pt modelId="{11EAC833-E84E-4845-AB88-2782780D0775}" type="sibTrans" cxnId="{38CC1CD6-D8D9-46BC-A967-B18EF681256D}">
      <dgm:prSet/>
      <dgm:spPr/>
      <dgm:t>
        <a:bodyPr/>
        <a:lstStyle/>
        <a:p>
          <a:endParaRPr lang="en-ZA"/>
        </a:p>
      </dgm:t>
    </dgm:pt>
    <dgm:pt modelId="{0322A22A-B91F-42EC-AA50-5A3C2B1C1D58}" type="pres">
      <dgm:prSet presAssocID="{E4F7FC25-1B7F-409B-8CDB-AB80035AB426}" presName="Name0" presStyleCnt="0">
        <dgm:presLayoutVars>
          <dgm:chMax val="5"/>
          <dgm:chPref val="5"/>
          <dgm:dir/>
          <dgm:animLvl val="lvl"/>
        </dgm:presLayoutVars>
      </dgm:prSet>
      <dgm:spPr/>
      <dgm:t>
        <a:bodyPr/>
        <a:lstStyle/>
        <a:p>
          <a:endParaRPr lang="en-ZA"/>
        </a:p>
      </dgm:t>
    </dgm:pt>
    <dgm:pt modelId="{5554142E-C32B-4E5F-9FFA-9D5E68938780}" type="pres">
      <dgm:prSet presAssocID="{EB6F8CBA-A29F-43D4-82F0-03B87713507D}" presName="parentText1" presStyleLbl="node1" presStyleIdx="0" presStyleCnt="3" custLinFactNeighborX="-324" custLinFactNeighborY="-21104">
        <dgm:presLayoutVars>
          <dgm:chMax/>
          <dgm:chPref val="3"/>
          <dgm:bulletEnabled val="1"/>
        </dgm:presLayoutVars>
      </dgm:prSet>
      <dgm:spPr/>
      <dgm:t>
        <a:bodyPr/>
        <a:lstStyle/>
        <a:p>
          <a:endParaRPr lang="en-ZA"/>
        </a:p>
      </dgm:t>
    </dgm:pt>
    <dgm:pt modelId="{856E43E6-3D70-4376-AA4E-32C2946973DE}" type="pres">
      <dgm:prSet presAssocID="{EB6F8CBA-A29F-43D4-82F0-03B87713507D}" presName="childText1" presStyleLbl="solidAlignAcc1" presStyleIdx="0" presStyleCnt="3">
        <dgm:presLayoutVars>
          <dgm:chMax val="0"/>
          <dgm:chPref val="0"/>
          <dgm:bulletEnabled val="1"/>
        </dgm:presLayoutVars>
      </dgm:prSet>
      <dgm:spPr/>
      <dgm:t>
        <a:bodyPr/>
        <a:lstStyle/>
        <a:p>
          <a:endParaRPr lang="en-ZA"/>
        </a:p>
      </dgm:t>
    </dgm:pt>
    <dgm:pt modelId="{C30C58A0-B04E-452B-9322-CA41E936892C}" type="pres">
      <dgm:prSet presAssocID="{19696909-8C48-46BB-BC66-CAD5D98AD709}" presName="parentText2" presStyleLbl="node1" presStyleIdx="1" presStyleCnt="3">
        <dgm:presLayoutVars>
          <dgm:chMax/>
          <dgm:chPref val="3"/>
          <dgm:bulletEnabled val="1"/>
        </dgm:presLayoutVars>
      </dgm:prSet>
      <dgm:spPr/>
      <dgm:t>
        <a:bodyPr/>
        <a:lstStyle/>
        <a:p>
          <a:endParaRPr lang="en-ZA"/>
        </a:p>
      </dgm:t>
    </dgm:pt>
    <dgm:pt modelId="{3B15316A-54DA-4456-ADE2-E7F050C432BD}" type="pres">
      <dgm:prSet presAssocID="{19696909-8C48-46BB-BC66-CAD5D98AD709}" presName="childText2" presStyleLbl="solidAlignAcc1" presStyleIdx="1" presStyleCnt="3">
        <dgm:presLayoutVars>
          <dgm:chMax val="0"/>
          <dgm:chPref val="0"/>
          <dgm:bulletEnabled val="1"/>
        </dgm:presLayoutVars>
      </dgm:prSet>
      <dgm:spPr/>
      <dgm:t>
        <a:bodyPr/>
        <a:lstStyle/>
        <a:p>
          <a:endParaRPr lang="en-ZA"/>
        </a:p>
      </dgm:t>
    </dgm:pt>
    <dgm:pt modelId="{CCAB3F69-164F-45F2-B5B9-A78867DCEE16}" type="pres">
      <dgm:prSet presAssocID="{1C9B6F4F-F71B-47E5-A3F4-6A133EDDA7BF}" presName="parentText3" presStyleLbl="node1" presStyleIdx="2" presStyleCnt="3">
        <dgm:presLayoutVars>
          <dgm:chMax/>
          <dgm:chPref val="3"/>
          <dgm:bulletEnabled val="1"/>
        </dgm:presLayoutVars>
      </dgm:prSet>
      <dgm:spPr/>
      <dgm:t>
        <a:bodyPr/>
        <a:lstStyle/>
        <a:p>
          <a:endParaRPr lang="en-ZA"/>
        </a:p>
      </dgm:t>
    </dgm:pt>
    <dgm:pt modelId="{2E2CEF3C-DAE3-4606-B5A5-BCCA1CBCB380}" type="pres">
      <dgm:prSet presAssocID="{1C9B6F4F-F71B-47E5-A3F4-6A133EDDA7BF}" presName="childText3" presStyleLbl="solidAlignAcc1" presStyleIdx="2" presStyleCnt="3">
        <dgm:presLayoutVars>
          <dgm:chMax val="0"/>
          <dgm:chPref val="0"/>
          <dgm:bulletEnabled val="1"/>
        </dgm:presLayoutVars>
      </dgm:prSet>
      <dgm:spPr/>
      <dgm:t>
        <a:bodyPr/>
        <a:lstStyle/>
        <a:p>
          <a:endParaRPr lang="en-ZA"/>
        </a:p>
      </dgm:t>
    </dgm:pt>
  </dgm:ptLst>
  <dgm:cxnLst>
    <dgm:cxn modelId="{61C2454E-9904-4C9A-B297-3FEC3DD0D39B}" type="presOf" srcId="{BAD5FAA4-94A7-43CD-A735-B5C2D83937F6}" destId="{856E43E6-3D70-4376-AA4E-32C2946973DE}" srcOrd="0" destOrd="1" presId="urn:microsoft.com/office/officeart/2009/3/layout/IncreasingArrowsProcess"/>
    <dgm:cxn modelId="{230EDA3B-8846-4212-9686-FDFAA750804D}" type="presOf" srcId="{19696909-8C48-46BB-BC66-CAD5D98AD709}" destId="{C30C58A0-B04E-452B-9322-CA41E936892C}" srcOrd="0" destOrd="0" presId="urn:microsoft.com/office/officeart/2009/3/layout/IncreasingArrowsProcess"/>
    <dgm:cxn modelId="{3670E804-1643-40B8-8E94-51AC7BA9DA07}" type="presOf" srcId="{A550DE6B-60E9-42A4-BA24-09B99E04212B}" destId="{2E2CEF3C-DAE3-4606-B5A5-BCCA1CBCB380}" srcOrd="0" destOrd="0" presId="urn:microsoft.com/office/officeart/2009/3/layout/IncreasingArrowsProcess"/>
    <dgm:cxn modelId="{3D203D57-5F91-4A4A-A755-BCBDE6074A44}" type="presOf" srcId="{BC7B1659-D774-458A-9AD5-FDBA0EB81088}" destId="{3B15316A-54DA-4456-ADE2-E7F050C432BD}" srcOrd="0" destOrd="1" presId="urn:microsoft.com/office/officeart/2009/3/layout/IncreasingArrowsProcess"/>
    <dgm:cxn modelId="{262F766D-73B3-4679-8D48-0316212AEDF6}" type="presOf" srcId="{E4F7FC25-1B7F-409B-8CDB-AB80035AB426}" destId="{0322A22A-B91F-42EC-AA50-5A3C2B1C1D58}" srcOrd="0" destOrd="0" presId="urn:microsoft.com/office/officeart/2009/3/layout/IncreasingArrowsProcess"/>
    <dgm:cxn modelId="{066F222D-BF35-46A4-B5BE-52CD8DB24F83}" type="presOf" srcId="{35E16B8E-CCE1-4695-8F2E-A526A427A356}" destId="{856E43E6-3D70-4376-AA4E-32C2946973DE}" srcOrd="0" destOrd="0" presId="urn:microsoft.com/office/officeart/2009/3/layout/IncreasingArrowsProcess"/>
    <dgm:cxn modelId="{830DAA77-536E-40F8-9905-2573DD09F600}" srcId="{E4F7FC25-1B7F-409B-8CDB-AB80035AB426}" destId="{EB6F8CBA-A29F-43D4-82F0-03B87713507D}" srcOrd="0" destOrd="0" parTransId="{46587606-BE85-4879-980C-E311B005708F}" sibTransId="{20B777CD-0AE9-44DF-BBCF-960FAB4144E8}"/>
    <dgm:cxn modelId="{23888C94-841B-4702-BDF2-0750D994A108}" type="presOf" srcId="{1C9B6F4F-F71B-47E5-A3F4-6A133EDDA7BF}" destId="{CCAB3F69-164F-45F2-B5B9-A78867DCEE16}" srcOrd="0" destOrd="0" presId="urn:microsoft.com/office/officeart/2009/3/layout/IncreasingArrowsProcess"/>
    <dgm:cxn modelId="{6717CF11-599A-45E3-A613-8AE3E9BA75E7}" type="presOf" srcId="{EB6F8CBA-A29F-43D4-82F0-03B87713507D}" destId="{5554142E-C32B-4E5F-9FFA-9D5E68938780}" srcOrd="0" destOrd="0" presId="urn:microsoft.com/office/officeart/2009/3/layout/IncreasingArrowsProcess"/>
    <dgm:cxn modelId="{653111CC-CEBE-429E-8ACD-32E0EEF6BC48}" srcId="{E4F7FC25-1B7F-409B-8CDB-AB80035AB426}" destId="{1C9B6F4F-F71B-47E5-A3F4-6A133EDDA7BF}" srcOrd="2" destOrd="0" parTransId="{A7B34D18-627D-4CC8-8188-C16385F270E3}" sibTransId="{7A8BE1AD-444B-452B-A70D-57AFCE99E04E}"/>
    <dgm:cxn modelId="{A1D63A69-51C9-4145-AAAE-0C785AA55BD1}" srcId="{EB6F8CBA-A29F-43D4-82F0-03B87713507D}" destId="{BAD5FAA4-94A7-43CD-A735-B5C2D83937F6}" srcOrd="1" destOrd="0" parTransId="{890AC574-3A8B-4DB7-A9B9-3961565CB2B3}" sibTransId="{0BECE5CD-63A2-48B1-8B89-39D3C9C3BC75}"/>
    <dgm:cxn modelId="{08E91F31-5CF3-4EEE-8C47-932A0DAADBC6}" srcId="{E4F7FC25-1B7F-409B-8CDB-AB80035AB426}" destId="{19696909-8C48-46BB-BC66-CAD5D98AD709}" srcOrd="1" destOrd="0" parTransId="{03B51307-9445-4544-9771-772629675289}" sibTransId="{16A7768E-8FFC-4FBE-9730-B00AEF21F663}"/>
    <dgm:cxn modelId="{38CC1CD6-D8D9-46BC-A967-B18EF681256D}" srcId="{19696909-8C48-46BB-BC66-CAD5D98AD709}" destId="{BC7B1659-D774-458A-9AD5-FDBA0EB81088}" srcOrd="1" destOrd="0" parTransId="{2BDDA411-B270-4B2A-92DF-38174B25F00D}" sibTransId="{11EAC833-E84E-4845-AB88-2782780D0775}"/>
    <dgm:cxn modelId="{532B4E34-E822-43E5-A218-C81D039BC82B}" srcId="{1C9B6F4F-F71B-47E5-A3F4-6A133EDDA7BF}" destId="{A550DE6B-60E9-42A4-BA24-09B99E04212B}" srcOrd="0" destOrd="0" parTransId="{F4CB9502-2D6C-47DA-A50D-94C4C749FB63}" sibTransId="{E57F40EC-C532-4728-B92E-A9224576F231}"/>
    <dgm:cxn modelId="{4A7412ED-82B9-4503-AA3F-4F9EB24F3562}" type="presOf" srcId="{3672533D-8F35-4A31-9BF1-7879BDF5BDBE}" destId="{3B15316A-54DA-4456-ADE2-E7F050C432BD}" srcOrd="0" destOrd="0" presId="urn:microsoft.com/office/officeart/2009/3/layout/IncreasingArrowsProcess"/>
    <dgm:cxn modelId="{E42BCF80-003F-4418-B46A-6ACF6604D2CB}" srcId="{19696909-8C48-46BB-BC66-CAD5D98AD709}" destId="{3672533D-8F35-4A31-9BF1-7879BDF5BDBE}" srcOrd="0" destOrd="0" parTransId="{3895EC86-D6A3-43CD-A7C4-6BD72386C11D}" sibTransId="{AFCA6754-B92A-439F-86E3-B2D211B0C3DF}"/>
    <dgm:cxn modelId="{B3A579EB-CB65-4934-B360-A56676282321}" srcId="{EB6F8CBA-A29F-43D4-82F0-03B87713507D}" destId="{35E16B8E-CCE1-4695-8F2E-A526A427A356}" srcOrd="0" destOrd="0" parTransId="{43F7794A-95C8-43D7-A2AC-2DD7E3072162}" sibTransId="{6E5F8C0E-6D37-428E-A854-26612E21F81D}"/>
    <dgm:cxn modelId="{62BCE58F-F517-45C3-86E1-CE9028D8972B}" type="presParOf" srcId="{0322A22A-B91F-42EC-AA50-5A3C2B1C1D58}" destId="{5554142E-C32B-4E5F-9FFA-9D5E68938780}" srcOrd="0" destOrd="0" presId="urn:microsoft.com/office/officeart/2009/3/layout/IncreasingArrowsProcess"/>
    <dgm:cxn modelId="{93AC5B71-EC7C-4F49-B766-751180A64A55}" type="presParOf" srcId="{0322A22A-B91F-42EC-AA50-5A3C2B1C1D58}" destId="{856E43E6-3D70-4376-AA4E-32C2946973DE}" srcOrd="1" destOrd="0" presId="urn:microsoft.com/office/officeart/2009/3/layout/IncreasingArrowsProcess"/>
    <dgm:cxn modelId="{0B5B2B22-8B05-4138-A07C-4E36629A4477}" type="presParOf" srcId="{0322A22A-B91F-42EC-AA50-5A3C2B1C1D58}" destId="{C30C58A0-B04E-452B-9322-CA41E936892C}" srcOrd="2" destOrd="0" presId="urn:microsoft.com/office/officeart/2009/3/layout/IncreasingArrowsProcess"/>
    <dgm:cxn modelId="{32DD621B-0E3F-452A-88B7-378FEF1282E8}" type="presParOf" srcId="{0322A22A-B91F-42EC-AA50-5A3C2B1C1D58}" destId="{3B15316A-54DA-4456-ADE2-E7F050C432BD}" srcOrd="3" destOrd="0" presId="urn:microsoft.com/office/officeart/2009/3/layout/IncreasingArrowsProcess"/>
    <dgm:cxn modelId="{91AD67D3-6F97-473A-BFFE-31B6F0BBD20F}" type="presParOf" srcId="{0322A22A-B91F-42EC-AA50-5A3C2B1C1D58}" destId="{CCAB3F69-164F-45F2-B5B9-A78867DCEE16}" srcOrd="4" destOrd="0" presId="urn:microsoft.com/office/officeart/2009/3/layout/IncreasingArrowsProcess"/>
    <dgm:cxn modelId="{2A16AA35-41E4-450F-8286-FCBE6C948076}" type="presParOf" srcId="{0322A22A-B91F-42EC-AA50-5A3C2B1C1D58}" destId="{2E2CEF3C-DAE3-4606-B5A5-BCCA1CBCB380}"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E4F7FC25-1B7F-409B-8CDB-AB80035AB426}" type="doc">
      <dgm:prSet loTypeId="urn:microsoft.com/office/officeart/2009/3/layout/IncreasingArrowsProcess" loCatId="process" qsTypeId="urn:microsoft.com/office/officeart/2005/8/quickstyle/simple1" qsCatId="simple" csTypeId="urn:microsoft.com/office/officeart/2005/8/colors/colorful1" csCatId="colorful" phldr="1"/>
      <dgm:spPr/>
      <dgm:t>
        <a:bodyPr/>
        <a:lstStyle/>
        <a:p>
          <a:endParaRPr lang="en-ZA"/>
        </a:p>
      </dgm:t>
    </dgm:pt>
    <dgm:pt modelId="{EB6F8CBA-A29F-43D4-82F0-03B87713507D}">
      <dgm:prSet phldrT="[Text]"/>
      <dgm:spPr>
        <a:xfrm>
          <a:off x="0" y="65652"/>
          <a:ext cx="8280400" cy="1205941"/>
        </a:xfr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ZA" dirty="0">
              <a:solidFill>
                <a:sysClr val="window" lastClr="FFFFFF"/>
              </a:solidFill>
              <a:latin typeface="Calibri"/>
              <a:ea typeface="+mn-ea"/>
              <a:cs typeface="+mn-cs"/>
            </a:rPr>
            <a:t>Impact: </a:t>
          </a:r>
        </a:p>
      </dgm:t>
    </dgm:pt>
    <dgm:pt modelId="{46587606-BE85-4879-980C-E311B005708F}" type="parTrans" cxnId="{830DAA77-536E-40F8-9905-2573DD09F600}">
      <dgm:prSet/>
      <dgm:spPr/>
      <dgm:t>
        <a:bodyPr/>
        <a:lstStyle/>
        <a:p>
          <a:endParaRPr lang="en-ZA"/>
        </a:p>
      </dgm:t>
    </dgm:pt>
    <dgm:pt modelId="{20B777CD-0AE9-44DF-BBCF-960FAB4144E8}" type="sibTrans" cxnId="{830DAA77-536E-40F8-9905-2573DD09F600}">
      <dgm:prSet/>
      <dgm:spPr/>
      <dgm:t>
        <a:bodyPr/>
        <a:lstStyle/>
        <a:p>
          <a:endParaRPr lang="en-ZA"/>
        </a:p>
      </dgm:t>
    </dgm:pt>
    <dgm:pt modelId="{35E16B8E-CCE1-4695-8F2E-A526A427A356}">
      <dgm:prSet phldrT="[Text]"/>
      <dgm:spPr>
        <a:xfrm>
          <a:off x="0" y="995607"/>
          <a:ext cx="2550363" cy="2323087"/>
        </a:xfrm>
        <a:solidFill>
          <a:sysClr val="window" lastClr="FFFFFF">
            <a:hueOff val="0"/>
            <a:satOff val="0"/>
            <a:lumOff val="0"/>
            <a:alphaOff val="0"/>
          </a:sysClr>
        </a:solidFill>
        <a:ln w="12700" cap="flat" cmpd="sng" algn="ctr">
          <a:solidFill>
            <a:srgbClr val="ED7D31">
              <a:hueOff val="0"/>
              <a:satOff val="0"/>
              <a:lumOff val="0"/>
              <a:alphaOff val="0"/>
            </a:srgbClr>
          </a:solidFill>
          <a:prstDash val="solid"/>
          <a:miter lim="800000"/>
        </a:ln>
        <a:effectLst/>
      </dgm:spPr>
      <dgm:t>
        <a:bodyPr/>
        <a:lstStyle/>
        <a:p>
          <a:r>
            <a:rPr lang="en-ZA" b="0" dirty="0">
              <a:solidFill>
                <a:sysClr val="windowText" lastClr="000000">
                  <a:hueOff val="0"/>
                  <a:satOff val="0"/>
                  <a:lumOff val="0"/>
                  <a:alphaOff val="0"/>
                </a:sysClr>
              </a:solidFill>
              <a:effectLst/>
              <a:latin typeface="Calibri" panose="020F0502020204030204" pitchFamily="34" charset="0"/>
              <a:ea typeface="+mn-ea"/>
              <a:cs typeface="Times New Roman" panose="02020603050405020304" pitchFamily="18" charset="0"/>
            </a:rPr>
            <a:t>Integrated support and solutions for efficient and economical service delivery</a:t>
          </a:r>
          <a:endParaRPr lang="en-ZA" dirty="0">
            <a:solidFill>
              <a:sysClr val="windowText" lastClr="000000">
                <a:hueOff val="0"/>
                <a:satOff val="0"/>
                <a:lumOff val="0"/>
                <a:alphaOff val="0"/>
              </a:sysClr>
            </a:solidFill>
            <a:latin typeface="Calibri"/>
            <a:ea typeface="+mn-ea"/>
            <a:cs typeface="+mn-cs"/>
          </a:endParaRPr>
        </a:p>
      </dgm:t>
    </dgm:pt>
    <dgm:pt modelId="{43F7794A-95C8-43D7-A2AC-2DD7E3072162}" type="parTrans" cxnId="{B3A579EB-CB65-4934-B360-A56676282321}">
      <dgm:prSet/>
      <dgm:spPr/>
      <dgm:t>
        <a:bodyPr/>
        <a:lstStyle/>
        <a:p>
          <a:endParaRPr lang="en-ZA"/>
        </a:p>
      </dgm:t>
    </dgm:pt>
    <dgm:pt modelId="{6E5F8C0E-6D37-428E-A854-26612E21F81D}" type="sibTrans" cxnId="{B3A579EB-CB65-4934-B360-A56676282321}">
      <dgm:prSet/>
      <dgm:spPr/>
      <dgm:t>
        <a:bodyPr/>
        <a:lstStyle/>
        <a:p>
          <a:endParaRPr lang="en-ZA"/>
        </a:p>
      </dgm:t>
    </dgm:pt>
    <dgm:pt modelId="{19696909-8C48-46BB-BC66-CAD5D98AD709}">
      <dgm:prSet phldrT="[Text]"/>
      <dgm:spPr>
        <a:xfrm>
          <a:off x="2550363" y="467633"/>
          <a:ext cx="5730036" cy="1205941"/>
        </a:xfr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ZA" dirty="0">
              <a:solidFill>
                <a:sysClr val="window" lastClr="FFFFFF"/>
              </a:solidFill>
              <a:latin typeface="Calibri"/>
              <a:ea typeface="+mn-ea"/>
              <a:cs typeface="+mn-cs"/>
            </a:rPr>
            <a:t>Outcome:</a:t>
          </a:r>
        </a:p>
      </dgm:t>
    </dgm:pt>
    <dgm:pt modelId="{03B51307-9445-4544-9771-772629675289}" type="parTrans" cxnId="{08E91F31-5CF3-4EEE-8C47-932A0DAADBC6}">
      <dgm:prSet/>
      <dgm:spPr/>
      <dgm:t>
        <a:bodyPr/>
        <a:lstStyle/>
        <a:p>
          <a:endParaRPr lang="en-ZA"/>
        </a:p>
      </dgm:t>
    </dgm:pt>
    <dgm:pt modelId="{16A7768E-8FFC-4FBE-9730-B00AEF21F663}" type="sibTrans" cxnId="{08E91F31-5CF3-4EEE-8C47-932A0DAADBC6}">
      <dgm:prSet/>
      <dgm:spPr/>
      <dgm:t>
        <a:bodyPr/>
        <a:lstStyle/>
        <a:p>
          <a:endParaRPr lang="en-ZA"/>
        </a:p>
      </dgm:t>
    </dgm:pt>
    <dgm:pt modelId="{3672533D-8F35-4A31-9BF1-7879BDF5BDBE}">
      <dgm:prSet phldrT="[Text]"/>
      <dgm:spPr>
        <a:xfrm>
          <a:off x="2550363" y="1397588"/>
          <a:ext cx="2550363" cy="2323087"/>
        </a:xfrm>
        <a:solidFill>
          <a:sysClr val="window" lastClr="FFFFFF">
            <a:hueOff val="0"/>
            <a:satOff val="0"/>
            <a:lumOff val="0"/>
            <a:alphaOff val="0"/>
          </a:sysClr>
        </a:solidFill>
        <a:ln w="12700" cap="flat" cmpd="sng" algn="ctr">
          <a:solidFill>
            <a:srgbClr val="A5A5A5">
              <a:hueOff val="0"/>
              <a:satOff val="0"/>
              <a:lumOff val="0"/>
              <a:alphaOff val="0"/>
            </a:srgbClr>
          </a:solidFill>
          <a:prstDash val="solid"/>
          <a:miter lim="800000"/>
        </a:ln>
        <a:effectLst/>
      </dgm:spPr>
      <dgm:t>
        <a:bodyPr/>
        <a:lstStyle/>
        <a:p>
          <a:r>
            <a:rPr lang="en-ZA" dirty="0">
              <a:solidFill>
                <a:sysClr val="windowText" lastClr="000000">
                  <a:hueOff val="0"/>
                  <a:satOff val="0"/>
                  <a:lumOff val="0"/>
                  <a:alphaOff val="0"/>
                </a:sysClr>
              </a:solidFill>
              <a:latin typeface="Calibri"/>
              <a:ea typeface="+mn-ea"/>
              <a:cs typeface="+mn-cs"/>
            </a:rPr>
            <a:t>Build capacity to ensure value driven delivery of correctional services</a:t>
          </a:r>
        </a:p>
      </dgm:t>
    </dgm:pt>
    <dgm:pt modelId="{3895EC86-D6A3-43CD-A7C4-6BD72386C11D}" type="parTrans" cxnId="{E42BCF80-003F-4418-B46A-6ACF6604D2CB}">
      <dgm:prSet/>
      <dgm:spPr/>
      <dgm:t>
        <a:bodyPr/>
        <a:lstStyle/>
        <a:p>
          <a:endParaRPr lang="en-ZA"/>
        </a:p>
      </dgm:t>
    </dgm:pt>
    <dgm:pt modelId="{AFCA6754-B92A-439F-86E3-B2D211B0C3DF}" type="sibTrans" cxnId="{E42BCF80-003F-4418-B46A-6ACF6604D2CB}">
      <dgm:prSet/>
      <dgm:spPr/>
      <dgm:t>
        <a:bodyPr/>
        <a:lstStyle/>
        <a:p>
          <a:endParaRPr lang="en-ZA"/>
        </a:p>
      </dgm:t>
    </dgm:pt>
    <dgm:pt modelId="{1C9B6F4F-F71B-47E5-A3F4-6A133EDDA7BF}">
      <dgm:prSet phldrT="[Text]"/>
      <dgm:spPr>
        <a:xfrm>
          <a:off x="5100726" y="869613"/>
          <a:ext cx="3179673" cy="1205941"/>
        </a:xfr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gm:spPr>
      <dgm:t>
        <a:bodyPr/>
        <a:lstStyle/>
        <a:p>
          <a:r>
            <a:rPr lang="en-ZA" dirty="0">
              <a:solidFill>
                <a:sysClr val="window" lastClr="FFFFFF"/>
              </a:solidFill>
              <a:latin typeface="Calibri"/>
              <a:ea typeface="+mn-ea"/>
              <a:cs typeface="+mn-cs"/>
            </a:rPr>
            <a:t>Strategic intent:</a:t>
          </a:r>
        </a:p>
      </dgm:t>
    </dgm:pt>
    <dgm:pt modelId="{A7B34D18-627D-4CC8-8188-C16385F270E3}" type="parTrans" cxnId="{653111CC-CEBE-429E-8ACD-32E0EEF6BC48}">
      <dgm:prSet/>
      <dgm:spPr/>
      <dgm:t>
        <a:bodyPr/>
        <a:lstStyle/>
        <a:p>
          <a:endParaRPr lang="en-ZA"/>
        </a:p>
      </dgm:t>
    </dgm:pt>
    <dgm:pt modelId="{7A8BE1AD-444B-452B-A70D-57AFCE99E04E}" type="sibTrans" cxnId="{653111CC-CEBE-429E-8ACD-32E0EEF6BC48}">
      <dgm:prSet/>
      <dgm:spPr/>
      <dgm:t>
        <a:bodyPr/>
        <a:lstStyle/>
        <a:p>
          <a:endParaRPr lang="en-ZA"/>
        </a:p>
      </dgm:t>
    </dgm:pt>
    <dgm:pt modelId="{A550DE6B-60E9-42A4-BA24-09B99E04212B}">
      <dgm:prSet phldrT="[Text]"/>
      <dgm:spPr>
        <a:xfrm>
          <a:off x="5100726" y="1799568"/>
          <a:ext cx="2550363" cy="2289089"/>
        </a:xfrm>
        <a:solidFill>
          <a:sysClr val="window" lastClr="FFFFFF">
            <a:hueOff val="0"/>
            <a:satOff val="0"/>
            <a:lumOff val="0"/>
            <a:alphaOff val="0"/>
          </a:sysClr>
        </a:solidFill>
        <a:ln w="12700" cap="flat" cmpd="sng" algn="ctr">
          <a:solidFill>
            <a:srgbClr val="FFC000">
              <a:hueOff val="0"/>
              <a:satOff val="0"/>
              <a:lumOff val="0"/>
              <a:alphaOff val="0"/>
            </a:srgbClr>
          </a:solidFill>
          <a:prstDash val="solid"/>
          <a:miter lim="800000"/>
        </a:ln>
        <a:effectLst/>
      </dgm:spPr>
      <dgm:t>
        <a:bodyPr/>
        <a:lstStyle/>
        <a:p>
          <a:pPr algn="just"/>
          <a:r>
            <a:rPr lang="en-ZA" b="0" dirty="0">
              <a:solidFill>
                <a:sysClr val="windowText" lastClr="000000"/>
              </a:solidFill>
              <a:latin typeface="Calibri"/>
              <a:ea typeface="+mn-ea"/>
              <a:cs typeface="+mn-cs"/>
            </a:rPr>
            <a:t>African University of Corrections</a:t>
          </a:r>
        </a:p>
      </dgm:t>
    </dgm:pt>
    <dgm:pt modelId="{F4CB9502-2D6C-47DA-A50D-94C4C749FB63}" type="parTrans" cxnId="{532B4E34-E822-43E5-A218-C81D039BC82B}">
      <dgm:prSet/>
      <dgm:spPr/>
      <dgm:t>
        <a:bodyPr/>
        <a:lstStyle/>
        <a:p>
          <a:endParaRPr lang="en-ZA"/>
        </a:p>
      </dgm:t>
    </dgm:pt>
    <dgm:pt modelId="{E57F40EC-C532-4728-B92E-A9224576F231}" type="sibTrans" cxnId="{532B4E34-E822-43E5-A218-C81D039BC82B}">
      <dgm:prSet/>
      <dgm:spPr/>
      <dgm:t>
        <a:bodyPr/>
        <a:lstStyle/>
        <a:p>
          <a:endParaRPr lang="en-ZA"/>
        </a:p>
      </dgm:t>
    </dgm:pt>
    <dgm:pt modelId="{BAD5FAA4-94A7-43CD-A735-B5C2D83937F6}">
      <dgm:prSet/>
      <dgm:spPr>
        <a:xfrm>
          <a:off x="0" y="995607"/>
          <a:ext cx="2550363" cy="2323087"/>
        </a:xfrm>
        <a:solidFill>
          <a:sysClr val="window" lastClr="FFFFFF">
            <a:hueOff val="0"/>
            <a:satOff val="0"/>
            <a:lumOff val="0"/>
            <a:alphaOff val="0"/>
          </a:sysClr>
        </a:solidFill>
        <a:ln w="12700" cap="flat" cmpd="sng" algn="ctr">
          <a:solidFill>
            <a:srgbClr val="ED7D31">
              <a:hueOff val="0"/>
              <a:satOff val="0"/>
              <a:lumOff val="0"/>
              <a:alphaOff val="0"/>
            </a:srgbClr>
          </a:solidFill>
          <a:prstDash val="solid"/>
          <a:miter lim="800000"/>
        </a:ln>
        <a:effectLst/>
      </dgm:spPr>
      <dgm:t>
        <a:bodyPr/>
        <a:lstStyle/>
        <a:p>
          <a:endParaRPr lang="en-ZA" dirty="0">
            <a:solidFill>
              <a:sysClr val="windowText" lastClr="000000">
                <a:hueOff val="0"/>
                <a:satOff val="0"/>
                <a:lumOff val="0"/>
                <a:alphaOff val="0"/>
              </a:sysClr>
            </a:solidFill>
            <a:latin typeface="Calibri"/>
            <a:ea typeface="+mn-ea"/>
            <a:cs typeface="+mn-cs"/>
          </a:endParaRPr>
        </a:p>
      </dgm:t>
    </dgm:pt>
    <dgm:pt modelId="{890AC574-3A8B-4DB7-A9B9-3961565CB2B3}" type="parTrans" cxnId="{A1D63A69-51C9-4145-AAAE-0C785AA55BD1}">
      <dgm:prSet/>
      <dgm:spPr/>
      <dgm:t>
        <a:bodyPr/>
        <a:lstStyle/>
        <a:p>
          <a:endParaRPr lang="en-ZA"/>
        </a:p>
      </dgm:t>
    </dgm:pt>
    <dgm:pt modelId="{0BECE5CD-63A2-48B1-8B89-39D3C9C3BC75}" type="sibTrans" cxnId="{A1D63A69-51C9-4145-AAAE-0C785AA55BD1}">
      <dgm:prSet/>
      <dgm:spPr/>
      <dgm:t>
        <a:bodyPr/>
        <a:lstStyle/>
        <a:p>
          <a:endParaRPr lang="en-ZA"/>
        </a:p>
      </dgm:t>
    </dgm:pt>
    <dgm:pt modelId="{BC7B1659-D774-458A-9AD5-FDBA0EB81088}">
      <dgm:prSet/>
      <dgm:spPr>
        <a:xfrm>
          <a:off x="2550363" y="1397588"/>
          <a:ext cx="2550363" cy="2323087"/>
        </a:xfrm>
        <a:solidFill>
          <a:sysClr val="window" lastClr="FFFFFF">
            <a:hueOff val="0"/>
            <a:satOff val="0"/>
            <a:lumOff val="0"/>
            <a:alphaOff val="0"/>
          </a:sysClr>
        </a:solidFill>
        <a:ln w="12700" cap="flat" cmpd="sng" algn="ctr">
          <a:solidFill>
            <a:srgbClr val="A5A5A5">
              <a:hueOff val="0"/>
              <a:satOff val="0"/>
              <a:lumOff val="0"/>
              <a:alphaOff val="0"/>
            </a:srgbClr>
          </a:solidFill>
          <a:prstDash val="solid"/>
          <a:miter lim="800000"/>
        </a:ln>
        <a:effectLst/>
      </dgm:spPr>
      <dgm:t>
        <a:bodyPr/>
        <a:lstStyle/>
        <a:p>
          <a:endParaRPr lang="en-ZA" dirty="0">
            <a:solidFill>
              <a:sysClr val="windowText" lastClr="000000">
                <a:hueOff val="0"/>
                <a:satOff val="0"/>
                <a:lumOff val="0"/>
                <a:alphaOff val="0"/>
              </a:sysClr>
            </a:solidFill>
            <a:latin typeface="Calibri"/>
            <a:ea typeface="+mn-ea"/>
            <a:cs typeface="+mn-cs"/>
          </a:endParaRPr>
        </a:p>
      </dgm:t>
    </dgm:pt>
    <dgm:pt modelId="{2BDDA411-B270-4B2A-92DF-38174B25F00D}" type="parTrans" cxnId="{38CC1CD6-D8D9-46BC-A967-B18EF681256D}">
      <dgm:prSet/>
      <dgm:spPr/>
      <dgm:t>
        <a:bodyPr/>
        <a:lstStyle/>
        <a:p>
          <a:endParaRPr lang="en-ZA"/>
        </a:p>
      </dgm:t>
    </dgm:pt>
    <dgm:pt modelId="{11EAC833-E84E-4845-AB88-2782780D0775}" type="sibTrans" cxnId="{38CC1CD6-D8D9-46BC-A967-B18EF681256D}">
      <dgm:prSet/>
      <dgm:spPr/>
      <dgm:t>
        <a:bodyPr/>
        <a:lstStyle/>
        <a:p>
          <a:endParaRPr lang="en-ZA"/>
        </a:p>
      </dgm:t>
    </dgm:pt>
    <dgm:pt modelId="{5BAEA9AB-D9B8-41C5-8953-E7A3C323A2E6}">
      <dgm:prSet phldrT="[Text]"/>
      <dgm:spPr>
        <a:xfrm>
          <a:off x="5100726" y="1799568"/>
          <a:ext cx="2550363" cy="2289089"/>
        </a:xfrm>
        <a:solidFill>
          <a:sysClr val="window" lastClr="FFFFFF">
            <a:hueOff val="0"/>
            <a:satOff val="0"/>
            <a:lumOff val="0"/>
            <a:alphaOff val="0"/>
          </a:sysClr>
        </a:solidFill>
        <a:ln w="12700" cap="flat" cmpd="sng" algn="ctr">
          <a:solidFill>
            <a:srgbClr val="FFC000">
              <a:hueOff val="0"/>
              <a:satOff val="0"/>
              <a:lumOff val="0"/>
              <a:alphaOff val="0"/>
            </a:srgbClr>
          </a:solidFill>
          <a:prstDash val="solid"/>
          <a:miter lim="800000"/>
        </a:ln>
        <a:effectLst/>
      </dgm:spPr>
      <dgm:t>
        <a:bodyPr/>
        <a:lstStyle/>
        <a:p>
          <a:pPr algn="just"/>
          <a:endParaRPr lang="en-ZA" b="0" dirty="0">
            <a:solidFill>
              <a:sysClr val="windowText" lastClr="000000"/>
            </a:solidFill>
            <a:latin typeface="Calibri"/>
            <a:ea typeface="+mn-ea"/>
            <a:cs typeface="+mn-cs"/>
          </a:endParaRPr>
        </a:p>
      </dgm:t>
    </dgm:pt>
    <dgm:pt modelId="{2FBC43C7-BF7C-4776-B71E-2F1607FB4D12}" type="parTrans" cxnId="{6C33FCFA-1FB3-4F8E-AC4D-4468EC17B86D}">
      <dgm:prSet/>
      <dgm:spPr/>
      <dgm:t>
        <a:bodyPr/>
        <a:lstStyle/>
        <a:p>
          <a:endParaRPr lang="en-ZA"/>
        </a:p>
      </dgm:t>
    </dgm:pt>
    <dgm:pt modelId="{C64811DD-9A73-4363-8525-8D73AAF18286}" type="sibTrans" cxnId="{6C33FCFA-1FB3-4F8E-AC4D-4468EC17B86D}">
      <dgm:prSet/>
      <dgm:spPr/>
      <dgm:t>
        <a:bodyPr/>
        <a:lstStyle/>
        <a:p>
          <a:endParaRPr lang="en-ZA"/>
        </a:p>
      </dgm:t>
    </dgm:pt>
    <dgm:pt modelId="{83F85FB8-6B81-4ED5-92C8-58C1CA7E76E9}">
      <dgm:prSet phldrT="[Text]"/>
      <dgm:spPr>
        <a:xfrm>
          <a:off x="5100726" y="1799568"/>
          <a:ext cx="2550363" cy="2289089"/>
        </a:xfrm>
        <a:solidFill>
          <a:sysClr val="window" lastClr="FFFFFF">
            <a:hueOff val="0"/>
            <a:satOff val="0"/>
            <a:lumOff val="0"/>
            <a:alphaOff val="0"/>
          </a:sysClr>
        </a:solidFill>
        <a:ln w="12700" cap="flat" cmpd="sng" algn="ctr">
          <a:solidFill>
            <a:srgbClr val="FFC000">
              <a:hueOff val="0"/>
              <a:satOff val="0"/>
              <a:lumOff val="0"/>
              <a:alphaOff val="0"/>
            </a:srgbClr>
          </a:solidFill>
          <a:prstDash val="solid"/>
          <a:miter lim="800000"/>
        </a:ln>
        <a:effectLst/>
      </dgm:spPr>
      <dgm:t>
        <a:bodyPr/>
        <a:lstStyle/>
        <a:p>
          <a:pPr algn="just"/>
          <a:r>
            <a:rPr lang="en-ZA" b="0" dirty="0">
              <a:solidFill>
                <a:sysClr val="windowText" lastClr="000000"/>
              </a:solidFill>
              <a:latin typeface="Calibri"/>
              <a:ea typeface="+mn-ea"/>
              <a:cs typeface="+mn-cs"/>
            </a:rPr>
            <a:t>Explore capacitation of  the ideal correctional official  for  universal  and virtual corrections.</a:t>
          </a:r>
        </a:p>
      </dgm:t>
    </dgm:pt>
    <dgm:pt modelId="{9508983A-D998-4BA4-8865-EA6C6EC23EF7}" type="parTrans" cxnId="{CC0F300D-71C8-4AAA-892C-2FAEBE21C6F5}">
      <dgm:prSet/>
      <dgm:spPr/>
      <dgm:t>
        <a:bodyPr/>
        <a:lstStyle/>
        <a:p>
          <a:endParaRPr lang="en-ZA"/>
        </a:p>
      </dgm:t>
    </dgm:pt>
    <dgm:pt modelId="{09355AA4-F96D-4E71-8FE9-EF6DC2507766}" type="sibTrans" cxnId="{CC0F300D-71C8-4AAA-892C-2FAEBE21C6F5}">
      <dgm:prSet/>
      <dgm:spPr/>
      <dgm:t>
        <a:bodyPr/>
        <a:lstStyle/>
        <a:p>
          <a:endParaRPr lang="en-ZA"/>
        </a:p>
      </dgm:t>
    </dgm:pt>
    <dgm:pt modelId="{6F778127-8025-4814-8EF9-B888A5C8108E}">
      <dgm:prSet phldrT="[Text]"/>
      <dgm:spPr>
        <a:xfrm>
          <a:off x="5100726" y="1799568"/>
          <a:ext cx="2550363" cy="2289089"/>
        </a:xfrm>
        <a:solidFill>
          <a:sysClr val="window" lastClr="FFFFFF">
            <a:hueOff val="0"/>
            <a:satOff val="0"/>
            <a:lumOff val="0"/>
            <a:alphaOff val="0"/>
          </a:sysClr>
        </a:solidFill>
        <a:ln w="12700" cap="flat" cmpd="sng" algn="ctr">
          <a:solidFill>
            <a:srgbClr val="FFC000">
              <a:hueOff val="0"/>
              <a:satOff val="0"/>
              <a:lumOff val="0"/>
              <a:alphaOff val="0"/>
            </a:srgbClr>
          </a:solidFill>
          <a:prstDash val="solid"/>
          <a:miter lim="800000"/>
        </a:ln>
        <a:effectLst/>
      </dgm:spPr>
      <dgm:t>
        <a:bodyPr/>
        <a:lstStyle/>
        <a:p>
          <a:pPr algn="l"/>
          <a:endParaRPr lang="en-ZA" dirty="0">
            <a:solidFill>
              <a:sysClr val="windowText" lastClr="000000"/>
            </a:solidFill>
            <a:latin typeface="Calibri"/>
            <a:ea typeface="+mn-ea"/>
            <a:cs typeface="+mn-cs"/>
          </a:endParaRPr>
        </a:p>
      </dgm:t>
    </dgm:pt>
    <dgm:pt modelId="{E16551D7-CF9D-4C40-B5B5-33C7F6979186}" type="parTrans" cxnId="{ADE795CE-139F-49A8-B49B-FF1B2E2F19BB}">
      <dgm:prSet/>
      <dgm:spPr/>
      <dgm:t>
        <a:bodyPr/>
        <a:lstStyle/>
        <a:p>
          <a:endParaRPr lang="en-ZA"/>
        </a:p>
      </dgm:t>
    </dgm:pt>
    <dgm:pt modelId="{D454EFC0-DCBA-4A5F-9188-DE1C4C531D6C}" type="sibTrans" cxnId="{ADE795CE-139F-49A8-B49B-FF1B2E2F19BB}">
      <dgm:prSet/>
      <dgm:spPr/>
      <dgm:t>
        <a:bodyPr/>
        <a:lstStyle/>
        <a:p>
          <a:endParaRPr lang="en-ZA"/>
        </a:p>
      </dgm:t>
    </dgm:pt>
    <dgm:pt modelId="{0322A22A-B91F-42EC-AA50-5A3C2B1C1D58}" type="pres">
      <dgm:prSet presAssocID="{E4F7FC25-1B7F-409B-8CDB-AB80035AB426}" presName="Name0" presStyleCnt="0">
        <dgm:presLayoutVars>
          <dgm:chMax val="5"/>
          <dgm:chPref val="5"/>
          <dgm:dir/>
          <dgm:animLvl val="lvl"/>
        </dgm:presLayoutVars>
      </dgm:prSet>
      <dgm:spPr/>
      <dgm:t>
        <a:bodyPr/>
        <a:lstStyle/>
        <a:p>
          <a:endParaRPr lang="en-ZA"/>
        </a:p>
      </dgm:t>
    </dgm:pt>
    <dgm:pt modelId="{5554142E-C32B-4E5F-9FFA-9D5E68938780}" type="pres">
      <dgm:prSet presAssocID="{EB6F8CBA-A29F-43D4-82F0-03B87713507D}" presName="parentText1" presStyleLbl="node1" presStyleIdx="0" presStyleCnt="3">
        <dgm:presLayoutVars>
          <dgm:chMax/>
          <dgm:chPref val="3"/>
          <dgm:bulletEnabled val="1"/>
        </dgm:presLayoutVars>
      </dgm:prSet>
      <dgm:spPr>
        <a:prstGeom prst="rightArrow">
          <a:avLst>
            <a:gd name="adj1" fmla="val 50000"/>
            <a:gd name="adj2" fmla="val 50000"/>
          </a:avLst>
        </a:prstGeom>
      </dgm:spPr>
      <dgm:t>
        <a:bodyPr/>
        <a:lstStyle/>
        <a:p>
          <a:endParaRPr lang="en-ZA"/>
        </a:p>
      </dgm:t>
    </dgm:pt>
    <dgm:pt modelId="{856E43E6-3D70-4376-AA4E-32C2946973DE}" type="pres">
      <dgm:prSet presAssocID="{EB6F8CBA-A29F-43D4-82F0-03B87713507D}" presName="childText1" presStyleLbl="solidAlignAcc1" presStyleIdx="0" presStyleCnt="3">
        <dgm:presLayoutVars>
          <dgm:chMax val="0"/>
          <dgm:chPref val="0"/>
          <dgm:bulletEnabled val="1"/>
        </dgm:presLayoutVars>
      </dgm:prSet>
      <dgm:spPr>
        <a:prstGeom prst="rect">
          <a:avLst/>
        </a:prstGeom>
      </dgm:spPr>
      <dgm:t>
        <a:bodyPr/>
        <a:lstStyle/>
        <a:p>
          <a:endParaRPr lang="en-ZA"/>
        </a:p>
      </dgm:t>
    </dgm:pt>
    <dgm:pt modelId="{C30C58A0-B04E-452B-9322-CA41E936892C}" type="pres">
      <dgm:prSet presAssocID="{19696909-8C48-46BB-BC66-CAD5D98AD709}" presName="parentText2" presStyleLbl="node1" presStyleIdx="1" presStyleCnt="3">
        <dgm:presLayoutVars>
          <dgm:chMax/>
          <dgm:chPref val="3"/>
          <dgm:bulletEnabled val="1"/>
        </dgm:presLayoutVars>
      </dgm:prSet>
      <dgm:spPr>
        <a:prstGeom prst="rightArrow">
          <a:avLst>
            <a:gd name="adj1" fmla="val 50000"/>
            <a:gd name="adj2" fmla="val 50000"/>
          </a:avLst>
        </a:prstGeom>
      </dgm:spPr>
      <dgm:t>
        <a:bodyPr/>
        <a:lstStyle/>
        <a:p>
          <a:endParaRPr lang="en-ZA"/>
        </a:p>
      </dgm:t>
    </dgm:pt>
    <dgm:pt modelId="{3B15316A-54DA-4456-ADE2-E7F050C432BD}" type="pres">
      <dgm:prSet presAssocID="{19696909-8C48-46BB-BC66-CAD5D98AD709}" presName="childText2" presStyleLbl="solidAlignAcc1" presStyleIdx="1" presStyleCnt="3">
        <dgm:presLayoutVars>
          <dgm:chMax val="0"/>
          <dgm:chPref val="0"/>
          <dgm:bulletEnabled val="1"/>
        </dgm:presLayoutVars>
      </dgm:prSet>
      <dgm:spPr>
        <a:prstGeom prst="rect">
          <a:avLst/>
        </a:prstGeom>
      </dgm:spPr>
      <dgm:t>
        <a:bodyPr/>
        <a:lstStyle/>
        <a:p>
          <a:endParaRPr lang="en-ZA"/>
        </a:p>
      </dgm:t>
    </dgm:pt>
    <dgm:pt modelId="{CCAB3F69-164F-45F2-B5B9-A78867DCEE16}" type="pres">
      <dgm:prSet presAssocID="{1C9B6F4F-F71B-47E5-A3F4-6A133EDDA7BF}" presName="parentText3" presStyleLbl="node1" presStyleIdx="2" presStyleCnt="3">
        <dgm:presLayoutVars>
          <dgm:chMax/>
          <dgm:chPref val="3"/>
          <dgm:bulletEnabled val="1"/>
        </dgm:presLayoutVars>
      </dgm:prSet>
      <dgm:spPr>
        <a:prstGeom prst="rightArrow">
          <a:avLst>
            <a:gd name="adj1" fmla="val 50000"/>
            <a:gd name="adj2" fmla="val 50000"/>
          </a:avLst>
        </a:prstGeom>
      </dgm:spPr>
      <dgm:t>
        <a:bodyPr/>
        <a:lstStyle/>
        <a:p>
          <a:endParaRPr lang="en-ZA"/>
        </a:p>
      </dgm:t>
    </dgm:pt>
    <dgm:pt modelId="{2E2CEF3C-DAE3-4606-B5A5-BCCA1CBCB380}" type="pres">
      <dgm:prSet presAssocID="{1C9B6F4F-F71B-47E5-A3F4-6A133EDDA7BF}" presName="childText3" presStyleLbl="solidAlignAcc1" presStyleIdx="2" presStyleCnt="3">
        <dgm:presLayoutVars>
          <dgm:chMax val="0"/>
          <dgm:chPref val="0"/>
          <dgm:bulletEnabled val="1"/>
        </dgm:presLayoutVars>
      </dgm:prSet>
      <dgm:spPr>
        <a:prstGeom prst="rect">
          <a:avLst/>
        </a:prstGeom>
      </dgm:spPr>
      <dgm:t>
        <a:bodyPr/>
        <a:lstStyle/>
        <a:p>
          <a:endParaRPr lang="en-ZA"/>
        </a:p>
      </dgm:t>
    </dgm:pt>
  </dgm:ptLst>
  <dgm:cxnLst>
    <dgm:cxn modelId="{0E9FA99E-5A0B-48E0-BF69-32ECB6E48B30}" type="presOf" srcId="{EB6F8CBA-A29F-43D4-82F0-03B87713507D}" destId="{5554142E-C32B-4E5F-9FFA-9D5E68938780}" srcOrd="0" destOrd="0" presId="urn:microsoft.com/office/officeart/2009/3/layout/IncreasingArrowsProcess"/>
    <dgm:cxn modelId="{3442523F-0A82-4661-ACB1-A57C496129CE}" type="presOf" srcId="{1C9B6F4F-F71B-47E5-A3F4-6A133EDDA7BF}" destId="{CCAB3F69-164F-45F2-B5B9-A78867DCEE16}" srcOrd="0" destOrd="0" presId="urn:microsoft.com/office/officeart/2009/3/layout/IncreasingArrowsProcess"/>
    <dgm:cxn modelId="{532B4E34-E822-43E5-A218-C81D039BC82B}" srcId="{1C9B6F4F-F71B-47E5-A3F4-6A133EDDA7BF}" destId="{A550DE6B-60E9-42A4-BA24-09B99E04212B}" srcOrd="0" destOrd="0" parTransId="{F4CB9502-2D6C-47DA-A50D-94C4C749FB63}" sibTransId="{E57F40EC-C532-4728-B92E-A9224576F231}"/>
    <dgm:cxn modelId="{ADE795CE-139F-49A8-B49B-FF1B2E2F19BB}" srcId="{1C9B6F4F-F71B-47E5-A3F4-6A133EDDA7BF}" destId="{6F778127-8025-4814-8EF9-B888A5C8108E}" srcOrd="3" destOrd="0" parTransId="{E16551D7-CF9D-4C40-B5B5-33C7F6979186}" sibTransId="{D454EFC0-DCBA-4A5F-9188-DE1C4C531D6C}"/>
    <dgm:cxn modelId="{38CC1CD6-D8D9-46BC-A967-B18EF681256D}" srcId="{19696909-8C48-46BB-BC66-CAD5D98AD709}" destId="{BC7B1659-D774-458A-9AD5-FDBA0EB81088}" srcOrd="1" destOrd="0" parTransId="{2BDDA411-B270-4B2A-92DF-38174B25F00D}" sibTransId="{11EAC833-E84E-4845-AB88-2782780D0775}"/>
    <dgm:cxn modelId="{BAFE7470-13B6-4D6E-9222-ACFD2BEEC013}" type="presOf" srcId="{83F85FB8-6B81-4ED5-92C8-58C1CA7E76E9}" destId="{2E2CEF3C-DAE3-4606-B5A5-BCCA1CBCB380}" srcOrd="0" destOrd="2" presId="urn:microsoft.com/office/officeart/2009/3/layout/IncreasingArrowsProcess"/>
    <dgm:cxn modelId="{437EDFBE-43DD-493F-9B7B-6CE5E799E08C}" type="presOf" srcId="{A550DE6B-60E9-42A4-BA24-09B99E04212B}" destId="{2E2CEF3C-DAE3-4606-B5A5-BCCA1CBCB380}" srcOrd="0" destOrd="0" presId="urn:microsoft.com/office/officeart/2009/3/layout/IncreasingArrowsProcess"/>
    <dgm:cxn modelId="{438AC6DE-DB9F-4CF6-A3EC-E77867E84AB2}" type="presOf" srcId="{5BAEA9AB-D9B8-41C5-8953-E7A3C323A2E6}" destId="{2E2CEF3C-DAE3-4606-B5A5-BCCA1CBCB380}" srcOrd="0" destOrd="1" presId="urn:microsoft.com/office/officeart/2009/3/layout/IncreasingArrowsProcess"/>
    <dgm:cxn modelId="{BA71622C-50D4-4149-850D-7F7B98C51904}" type="presOf" srcId="{35E16B8E-CCE1-4695-8F2E-A526A427A356}" destId="{856E43E6-3D70-4376-AA4E-32C2946973DE}" srcOrd="0" destOrd="0" presId="urn:microsoft.com/office/officeart/2009/3/layout/IncreasingArrowsProcess"/>
    <dgm:cxn modelId="{13D7269F-C32D-4DED-B64C-A3CAC4297242}" type="presOf" srcId="{BAD5FAA4-94A7-43CD-A735-B5C2D83937F6}" destId="{856E43E6-3D70-4376-AA4E-32C2946973DE}" srcOrd="0" destOrd="1" presId="urn:microsoft.com/office/officeart/2009/3/layout/IncreasingArrowsProcess"/>
    <dgm:cxn modelId="{1FF384A0-83F9-4CD2-85BE-0A5CF70D2A01}" type="presOf" srcId="{3672533D-8F35-4A31-9BF1-7879BDF5BDBE}" destId="{3B15316A-54DA-4456-ADE2-E7F050C432BD}" srcOrd="0" destOrd="0" presId="urn:microsoft.com/office/officeart/2009/3/layout/IncreasingArrowsProcess"/>
    <dgm:cxn modelId="{CC0F300D-71C8-4AAA-892C-2FAEBE21C6F5}" srcId="{1C9B6F4F-F71B-47E5-A3F4-6A133EDDA7BF}" destId="{83F85FB8-6B81-4ED5-92C8-58C1CA7E76E9}" srcOrd="2" destOrd="0" parTransId="{9508983A-D998-4BA4-8865-EA6C6EC23EF7}" sibTransId="{09355AA4-F96D-4E71-8FE9-EF6DC2507766}"/>
    <dgm:cxn modelId="{A1D63A69-51C9-4145-AAAE-0C785AA55BD1}" srcId="{EB6F8CBA-A29F-43D4-82F0-03B87713507D}" destId="{BAD5FAA4-94A7-43CD-A735-B5C2D83937F6}" srcOrd="1" destOrd="0" parTransId="{890AC574-3A8B-4DB7-A9B9-3961565CB2B3}" sibTransId="{0BECE5CD-63A2-48B1-8B89-39D3C9C3BC75}"/>
    <dgm:cxn modelId="{830DAA77-536E-40F8-9905-2573DD09F600}" srcId="{E4F7FC25-1B7F-409B-8CDB-AB80035AB426}" destId="{EB6F8CBA-A29F-43D4-82F0-03B87713507D}" srcOrd="0" destOrd="0" parTransId="{46587606-BE85-4879-980C-E311B005708F}" sibTransId="{20B777CD-0AE9-44DF-BBCF-960FAB4144E8}"/>
    <dgm:cxn modelId="{653111CC-CEBE-429E-8ACD-32E0EEF6BC48}" srcId="{E4F7FC25-1B7F-409B-8CDB-AB80035AB426}" destId="{1C9B6F4F-F71B-47E5-A3F4-6A133EDDA7BF}" srcOrd="2" destOrd="0" parTransId="{A7B34D18-627D-4CC8-8188-C16385F270E3}" sibTransId="{7A8BE1AD-444B-452B-A70D-57AFCE99E04E}"/>
    <dgm:cxn modelId="{6C33FCFA-1FB3-4F8E-AC4D-4468EC17B86D}" srcId="{1C9B6F4F-F71B-47E5-A3F4-6A133EDDA7BF}" destId="{5BAEA9AB-D9B8-41C5-8953-E7A3C323A2E6}" srcOrd="1" destOrd="0" parTransId="{2FBC43C7-BF7C-4776-B71E-2F1607FB4D12}" sibTransId="{C64811DD-9A73-4363-8525-8D73AAF18286}"/>
    <dgm:cxn modelId="{6BA850A3-AC4C-4A4A-A6F4-9E70F1C7D1FB}" type="presOf" srcId="{19696909-8C48-46BB-BC66-CAD5D98AD709}" destId="{C30C58A0-B04E-452B-9322-CA41E936892C}" srcOrd="0" destOrd="0" presId="urn:microsoft.com/office/officeart/2009/3/layout/IncreasingArrowsProcess"/>
    <dgm:cxn modelId="{49CDF51F-20E4-45C8-A056-8FCF828A99CA}" type="presOf" srcId="{6F778127-8025-4814-8EF9-B888A5C8108E}" destId="{2E2CEF3C-DAE3-4606-B5A5-BCCA1CBCB380}" srcOrd="0" destOrd="3" presId="urn:microsoft.com/office/officeart/2009/3/layout/IncreasingArrowsProcess"/>
    <dgm:cxn modelId="{1054216F-CA80-4020-8FE7-4088FF038EE9}" type="presOf" srcId="{BC7B1659-D774-458A-9AD5-FDBA0EB81088}" destId="{3B15316A-54DA-4456-ADE2-E7F050C432BD}" srcOrd="0" destOrd="1" presId="urn:microsoft.com/office/officeart/2009/3/layout/IncreasingArrowsProcess"/>
    <dgm:cxn modelId="{B3A579EB-CB65-4934-B360-A56676282321}" srcId="{EB6F8CBA-A29F-43D4-82F0-03B87713507D}" destId="{35E16B8E-CCE1-4695-8F2E-A526A427A356}" srcOrd="0" destOrd="0" parTransId="{43F7794A-95C8-43D7-A2AC-2DD7E3072162}" sibTransId="{6E5F8C0E-6D37-428E-A854-26612E21F81D}"/>
    <dgm:cxn modelId="{08E91F31-5CF3-4EEE-8C47-932A0DAADBC6}" srcId="{E4F7FC25-1B7F-409B-8CDB-AB80035AB426}" destId="{19696909-8C48-46BB-BC66-CAD5D98AD709}" srcOrd="1" destOrd="0" parTransId="{03B51307-9445-4544-9771-772629675289}" sibTransId="{16A7768E-8FFC-4FBE-9730-B00AEF21F663}"/>
    <dgm:cxn modelId="{E42BCF80-003F-4418-B46A-6ACF6604D2CB}" srcId="{19696909-8C48-46BB-BC66-CAD5D98AD709}" destId="{3672533D-8F35-4A31-9BF1-7879BDF5BDBE}" srcOrd="0" destOrd="0" parTransId="{3895EC86-D6A3-43CD-A7C4-6BD72386C11D}" sibTransId="{AFCA6754-B92A-439F-86E3-B2D211B0C3DF}"/>
    <dgm:cxn modelId="{9613FEA9-A451-4CD8-8BD1-C418AF9D05C0}" type="presOf" srcId="{E4F7FC25-1B7F-409B-8CDB-AB80035AB426}" destId="{0322A22A-B91F-42EC-AA50-5A3C2B1C1D58}" srcOrd="0" destOrd="0" presId="urn:microsoft.com/office/officeart/2009/3/layout/IncreasingArrowsProcess"/>
    <dgm:cxn modelId="{DF9035A1-A178-4860-82D6-C9856C4454B9}" type="presParOf" srcId="{0322A22A-B91F-42EC-AA50-5A3C2B1C1D58}" destId="{5554142E-C32B-4E5F-9FFA-9D5E68938780}" srcOrd="0" destOrd="0" presId="urn:microsoft.com/office/officeart/2009/3/layout/IncreasingArrowsProcess"/>
    <dgm:cxn modelId="{7BEBF220-BAA2-45FE-B010-B5CEF42990A2}" type="presParOf" srcId="{0322A22A-B91F-42EC-AA50-5A3C2B1C1D58}" destId="{856E43E6-3D70-4376-AA4E-32C2946973DE}" srcOrd="1" destOrd="0" presId="urn:microsoft.com/office/officeart/2009/3/layout/IncreasingArrowsProcess"/>
    <dgm:cxn modelId="{FB43E584-76B1-4A70-8D34-AF2874DA8B08}" type="presParOf" srcId="{0322A22A-B91F-42EC-AA50-5A3C2B1C1D58}" destId="{C30C58A0-B04E-452B-9322-CA41E936892C}" srcOrd="2" destOrd="0" presId="urn:microsoft.com/office/officeart/2009/3/layout/IncreasingArrowsProcess"/>
    <dgm:cxn modelId="{C9E605F8-D37A-4581-A4F3-D16E9E96D7FE}" type="presParOf" srcId="{0322A22A-B91F-42EC-AA50-5A3C2B1C1D58}" destId="{3B15316A-54DA-4456-ADE2-E7F050C432BD}" srcOrd="3" destOrd="0" presId="urn:microsoft.com/office/officeart/2009/3/layout/IncreasingArrowsProcess"/>
    <dgm:cxn modelId="{BC38E792-A095-438B-8DE2-24A12D4C0888}" type="presParOf" srcId="{0322A22A-B91F-42EC-AA50-5A3C2B1C1D58}" destId="{CCAB3F69-164F-45F2-B5B9-A78867DCEE16}" srcOrd="4" destOrd="0" presId="urn:microsoft.com/office/officeart/2009/3/layout/IncreasingArrowsProcess"/>
    <dgm:cxn modelId="{69A40F9F-13AC-4C34-9D5C-41B518571F09}" type="presParOf" srcId="{0322A22A-B91F-42EC-AA50-5A3C2B1C1D58}" destId="{2E2CEF3C-DAE3-4606-B5A5-BCCA1CBCB380}" srcOrd="5" destOrd="0" presId="urn:microsoft.com/office/officeart/2009/3/layout/IncreasingArrows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F7E7E6-631D-476D-9B80-CE86F820AAE0}">
      <dsp:nvSpPr>
        <dsp:cNvPr id="0" name=""/>
        <dsp:cNvSpPr/>
      </dsp:nvSpPr>
      <dsp:spPr>
        <a:xfrm>
          <a:off x="437952" y="0"/>
          <a:ext cx="8268096" cy="5167559"/>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E035436-C197-455A-8206-7621FC06B377}">
      <dsp:nvSpPr>
        <dsp:cNvPr id="0" name=""/>
        <dsp:cNvSpPr/>
      </dsp:nvSpPr>
      <dsp:spPr>
        <a:xfrm>
          <a:off x="1252359" y="3842597"/>
          <a:ext cx="190166" cy="19016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B88B060-AA0F-46C8-8CB3-D0C2E6B52C97}">
      <dsp:nvSpPr>
        <dsp:cNvPr id="0" name=""/>
        <dsp:cNvSpPr/>
      </dsp:nvSpPr>
      <dsp:spPr>
        <a:xfrm>
          <a:off x="1347442" y="3937680"/>
          <a:ext cx="1083120" cy="122987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0765" tIns="0" rIns="0" bIns="0" numCol="1" spcCol="1270" anchor="t" anchorCtr="0">
          <a:noAutofit/>
        </a:bodyPr>
        <a:lstStyle/>
        <a:p>
          <a:pPr lvl="0" algn="l" defTabSz="1600200">
            <a:lnSpc>
              <a:spcPct val="90000"/>
            </a:lnSpc>
            <a:spcBef>
              <a:spcPct val="0"/>
            </a:spcBef>
            <a:spcAft>
              <a:spcPct val="35000"/>
            </a:spcAft>
          </a:pPr>
          <a:r>
            <a:rPr lang="en-ZA" sz="3600" kern="1200" dirty="0" smtClean="0"/>
            <a:t>HRM</a:t>
          </a:r>
        </a:p>
        <a:p>
          <a:pPr lvl="0" algn="l" defTabSz="1600200">
            <a:lnSpc>
              <a:spcPct val="90000"/>
            </a:lnSpc>
            <a:spcBef>
              <a:spcPct val="0"/>
            </a:spcBef>
            <a:spcAft>
              <a:spcPct val="35000"/>
            </a:spcAft>
          </a:pPr>
          <a:r>
            <a:rPr lang="en-ZA" sz="3600" kern="1200" dirty="0" smtClean="0"/>
            <a:t>1</a:t>
          </a:r>
          <a:r>
            <a:rPr lang="en-ZA" sz="3600" kern="1200" baseline="30000" dirty="0" smtClean="0"/>
            <a:t>st</a:t>
          </a:r>
          <a:r>
            <a:rPr lang="en-ZA" sz="3600" kern="1200" dirty="0" smtClean="0"/>
            <a:t>Q</a:t>
          </a:r>
          <a:endParaRPr lang="en-ZA" sz="3600" kern="1200" dirty="0"/>
        </a:p>
      </dsp:txBody>
      <dsp:txXfrm>
        <a:off x="1347442" y="3937680"/>
        <a:ext cx="1083120" cy="1229879"/>
      </dsp:txXfrm>
    </dsp:sp>
    <dsp:sp modelId="{3154EE8E-420B-4DD6-A8AF-37591DD354DF}">
      <dsp:nvSpPr>
        <dsp:cNvPr id="0" name=""/>
        <dsp:cNvSpPr/>
      </dsp:nvSpPr>
      <dsp:spPr>
        <a:xfrm>
          <a:off x="2281737" y="2853526"/>
          <a:ext cx="297651" cy="29765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21A306-9A48-4925-894E-1A43F6FFEA17}">
      <dsp:nvSpPr>
        <dsp:cNvPr id="0" name=""/>
        <dsp:cNvSpPr/>
      </dsp:nvSpPr>
      <dsp:spPr>
        <a:xfrm>
          <a:off x="2430563" y="3002352"/>
          <a:ext cx="1372503" cy="21652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7719" tIns="0" rIns="0" bIns="0" numCol="1" spcCol="1270" anchor="t" anchorCtr="0">
          <a:noAutofit/>
        </a:bodyPr>
        <a:lstStyle/>
        <a:p>
          <a:pPr lvl="0" algn="l" defTabSz="1600200">
            <a:lnSpc>
              <a:spcPct val="90000"/>
            </a:lnSpc>
            <a:spcBef>
              <a:spcPct val="0"/>
            </a:spcBef>
            <a:spcAft>
              <a:spcPct val="35000"/>
            </a:spcAft>
          </a:pPr>
          <a:r>
            <a:rPr lang="en-ZA" sz="3600" kern="1200" dirty="0" smtClean="0"/>
            <a:t>ER </a:t>
          </a:r>
        </a:p>
        <a:p>
          <a:pPr lvl="0" algn="l" defTabSz="1600200">
            <a:lnSpc>
              <a:spcPct val="90000"/>
            </a:lnSpc>
            <a:spcBef>
              <a:spcPct val="0"/>
            </a:spcBef>
            <a:spcAft>
              <a:spcPct val="35000"/>
            </a:spcAft>
          </a:pPr>
          <a:r>
            <a:rPr lang="en-ZA" sz="3600" kern="1200" dirty="0" smtClean="0"/>
            <a:t>2st Q</a:t>
          </a:r>
          <a:endParaRPr lang="en-ZA" sz="3600" kern="1200" dirty="0"/>
        </a:p>
      </dsp:txBody>
      <dsp:txXfrm>
        <a:off x="2430563" y="3002352"/>
        <a:ext cx="1372503" cy="2165207"/>
      </dsp:txXfrm>
    </dsp:sp>
    <dsp:sp modelId="{AB427175-7D60-4B1B-9D3B-17F88BC08795}">
      <dsp:nvSpPr>
        <dsp:cNvPr id="0" name=""/>
        <dsp:cNvSpPr/>
      </dsp:nvSpPr>
      <dsp:spPr>
        <a:xfrm>
          <a:off x="3604632" y="2064956"/>
          <a:ext cx="396868" cy="396868"/>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D9CE38-20ED-4D96-BF3A-686E2E2EEDA3}">
      <dsp:nvSpPr>
        <dsp:cNvPr id="0" name=""/>
        <dsp:cNvSpPr/>
      </dsp:nvSpPr>
      <dsp:spPr>
        <a:xfrm>
          <a:off x="3803067" y="2263391"/>
          <a:ext cx="1595742" cy="290416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0292" tIns="0" rIns="0" bIns="0" numCol="1" spcCol="1270" anchor="t" anchorCtr="0">
          <a:noAutofit/>
        </a:bodyPr>
        <a:lstStyle/>
        <a:p>
          <a:pPr lvl="0" algn="l" defTabSz="1600200">
            <a:lnSpc>
              <a:spcPct val="90000"/>
            </a:lnSpc>
            <a:spcBef>
              <a:spcPct val="0"/>
            </a:spcBef>
            <a:spcAft>
              <a:spcPct val="35000"/>
            </a:spcAft>
          </a:pPr>
          <a:r>
            <a:rPr lang="en-ZA" sz="3600" kern="1200" dirty="0" smtClean="0"/>
            <a:t>HRD</a:t>
          </a:r>
        </a:p>
        <a:p>
          <a:pPr lvl="0" algn="l" defTabSz="1600200">
            <a:lnSpc>
              <a:spcPct val="90000"/>
            </a:lnSpc>
            <a:spcBef>
              <a:spcPct val="0"/>
            </a:spcBef>
            <a:spcAft>
              <a:spcPct val="35000"/>
            </a:spcAft>
          </a:pPr>
          <a:r>
            <a:rPr lang="en-ZA" sz="3600" kern="1200" dirty="0" smtClean="0"/>
            <a:t>3</a:t>
          </a:r>
          <a:r>
            <a:rPr lang="en-ZA" sz="3600" kern="1200" baseline="30000" dirty="0" smtClean="0"/>
            <a:t>RD</a:t>
          </a:r>
          <a:r>
            <a:rPr lang="en-ZA" sz="3600" kern="1200" dirty="0" smtClean="0"/>
            <a:t> Q</a:t>
          </a:r>
          <a:endParaRPr lang="en-ZA" sz="3600" kern="1200" dirty="0"/>
        </a:p>
      </dsp:txBody>
      <dsp:txXfrm>
        <a:off x="3803067" y="2263391"/>
        <a:ext cx="1595742" cy="2904168"/>
      </dsp:txXfrm>
    </dsp:sp>
    <dsp:sp modelId="{B5D6B613-81A2-4431-A80C-1B078D2E0A21}">
      <dsp:nvSpPr>
        <dsp:cNvPr id="0" name=""/>
        <dsp:cNvSpPr/>
      </dsp:nvSpPr>
      <dsp:spPr>
        <a:xfrm>
          <a:off x="5241219" y="1450865"/>
          <a:ext cx="512621" cy="512621"/>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E65DC96-3A8D-4E22-A8BF-D061C08C03AB}">
      <dsp:nvSpPr>
        <dsp:cNvPr id="0" name=""/>
        <dsp:cNvSpPr/>
      </dsp:nvSpPr>
      <dsp:spPr>
        <a:xfrm>
          <a:off x="5398809" y="1705294"/>
          <a:ext cx="1653619" cy="346226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1628" tIns="0" rIns="0" bIns="0" numCol="1" spcCol="1270" anchor="t" anchorCtr="0">
          <a:noAutofit/>
        </a:bodyPr>
        <a:lstStyle/>
        <a:p>
          <a:pPr lvl="0" algn="l" defTabSz="1600200">
            <a:lnSpc>
              <a:spcPct val="90000"/>
            </a:lnSpc>
            <a:spcBef>
              <a:spcPct val="0"/>
            </a:spcBef>
            <a:spcAft>
              <a:spcPct val="35000"/>
            </a:spcAft>
          </a:pPr>
          <a:r>
            <a:rPr lang="en-ZA" sz="3600" kern="1200" dirty="0" smtClean="0"/>
            <a:t>EHW</a:t>
          </a:r>
        </a:p>
        <a:p>
          <a:pPr lvl="0" algn="l" defTabSz="1600200">
            <a:lnSpc>
              <a:spcPct val="90000"/>
            </a:lnSpc>
            <a:spcBef>
              <a:spcPct val="0"/>
            </a:spcBef>
            <a:spcAft>
              <a:spcPct val="35000"/>
            </a:spcAft>
          </a:pPr>
          <a:r>
            <a:rPr lang="en-ZA" sz="3600" kern="1200" dirty="0" smtClean="0"/>
            <a:t>4</a:t>
          </a:r>
          <a:r>
            <a:rPr lang="en-ZA" sz="3600" kern="1200" baseline="30000" dirty="0" smtClean="0"/>
            <a:t>TH</a:t>
          </a:r>
          <a:r>
            <a:rPr lang="en-ZA" sz="3600" kern="1200" dirty="0" smtClean="0"/>
            <a:t> Q</a:t>
          </a:r>
          <a:endParaRPr lang="en-ZA" sz="3600" kern="1200" dirty="0"/>
        </a:p>
      </dsp:txBody>
      <dsp:txXfrm>
        <a:off x="5398809" y="1705294"/>
        <a:ext cx="1653619" cy="3462265"/>
      </dsp:txXfrm>
    </dsp:sp>
    <dsp:sp modelId="{2AF550A4-AECD-479F-BCD0-6D191EE685DC}">
      <dsp:nvSpPr>
        <dsp:cNvPr id="0" name=""/>
        <dsp:cNvSpPr/>
      </dsp:nvSpPr>
      <dsp:spPr>
        <a:xfrm>
          <a:off x="6725839" y="1037646"/>
          <a:ext cx="653179" cy="65317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96039AD-0160-43B3-9181-61877DB573CA}">
      <dsp:nvSpPr>
        <dsp:cNvPr id="0" name=""/>
        <dsp:cNvSpPr/>
      </dsp:nvSpPr>
      <dsp:spPr>
        <a:xfrm>
          <a:off x="7052428" y="1364235"/>
          <a:ext cx="1653619" cy="380332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6106" tIns="0" rIns="0" bIns="0" numCol="1" spcCol="1270" anchor="t" anchorCtr="0">
          <a:noAutofit/>
        </a:bodyPr>
        <a:lstStyle/>
        <a:p>
          <a:pPr lvl="0" algn="l" defTabSz="1600200">
            <a:lnSpc>
              <a:spcPct val="90000"/>
            </a:lnSpc>
            <a:spcBef>
              <a:spcPct val="0"/>
            </a:spcBef>
            <a:spcAft>
              <a:spcPct val="35000"/>
            </a:spcAft>
          </a:pPr>
          <a:endParaRPr lang="en-ZA" sz="3600" kern="1200" dirty="0"/>
        </a:p>
      </dsp:txBody>
      <dsp:txXfrm>
        <a:off x="7052428" y="1364235"/>
        <a:ext cx="1653619" cy="38033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54142E-C32B-4E5F-9FFA-9D5E68938780}">
      <dsp:nvSpPr>
        <dsp:cNvPr id="0" name=""/>
        <dsp:cNvSpPr/>
      </dsp:nvSpPr>
      <dsp:spPr>
        <a:xfrm>
          <a:off x="0" y="0"/>
          <a:ext cx="8813800" cy="1283625"/>
        </a:xfrm>
        <a:prstGeom prst="rightArrow">
          <a:avLst>
            <a:gd name="adj1" fmla="val 50000"/>
            <a:gd name="adj2" fmla="val 5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03775" numCol="1" spcCol="1270" anchor="ctr" anchorCtr="0">
          <a:noAutofit/>
        </a:bodyPr>
        <a:lstStyle/>
        <a:p>
          <a:pPr lvl="0" algn="l" defTabSz="1066800">
            <a:lnSpc>
              <a:spcPct val="90000"/>
            </a:lnSpc>
            <a:spcBef>
              <a:spcPct val="0"/>
            </a:spcBef>
            <a:spcAft>
              <a:spcPct val="35000"/>
            </a:spcAft>
          </a:pPr>
          <a:r>
            <a:rPr lang="en-ZA" sz="2400" kern="1200" smtClean="0"/>
            <a:t>Impact: </a:t>
          </a:r>
          <a:endParaRPr lang="en-ZA" sz="2400" kern="1200" dirty="0"/>
        </a:p>
      </dsp:txBody>
      <dsp:txXfrm>
        <a:off x="0" y="320906"/>
        <a:ext cx="8492894" cy="641813"/>
      </dsp:txXfrm>
    </dsp:sp>
    <dsp:sp modelId="{856E43E6-3D70-4376-AA4E-32C2946973DE}">
      <dsp:nvSpPr>
        <dsp:cNvPr id="0" name=""/>
        <dsp:cNvSpPr/>
      </dsp:nvSpPr>
      <dsp:spPr>
        <a:xfrm>
          <a:off x="0" y="1054404"/>
          <a:ext cx="2714650" cy="2472734"/>
        </a:xfrm>
        <a:prstGeom prst="rect">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ZA" sz="1900" b="0" kern="1200" dirty="0">
              <a:effectLst/>
              <a:latin typeface="Calibri" panose="020F0502020204030204" pitchFamily="34" charset="0"/>
              <a:ea typeface="+mn-ea"/>
              <a:cs typeface="Times New Roman" panose="02020603050405020304" pitchFamily="18" charset="0"/>
            </a:rPr>
            <a:t>Integrated support and solutions for efficient and economical service delivery</a:t>
          </a:r>
          <a:endParaRPr lang="en-ZA" sz="1900" kern="1200" dirty="0"/>
        </a:p>
        <a:p>
          <a:pPr lvl="0" algn="l" defTabSz="844550">
            <a:lnSpc>
              <a:spcPct val="90000"/>
            </a:lnSpc>
            <a:spcBef>
              <a:spcPct val="0"/>
            </a:spcBef>
            <a:spcAft>
              <a:spcPct val="35000"/>
            </a:spcAft>
          </a:pPr>
          <a:endParaRPr lang="en-ZA" sz="1900" kern="1200" dirty="0"/>
        </a:p>
      </dsp:txBody>
      <dsp:txXfrm>
        <a:off x="0" y="1054404"/>
        <a:ext cx="2714650" cy="2472734"/>
      </dsp:txXfrm>
    </dsp:sp>
    <dsp:sp modelId="{C30C58A0-B04E-452B-9322-CA41E936892C}">
      <dsp:nvSpPr>
        <dsp:cNvPr id="0" name=""/>
        <dsp:cNvSpPr/>
      </dsp:nvSpPr>
      <dsp:spPr>
        <a:xfrm>
          <a:off x="2714650" y="492419"/>
          <a:ext cx="6099149" cy="1283625"/>
        </a:xfrm>
        <a:prstGeom prst="rightArrow">
          <a:avLst>
            <a:gd name="adj1" fmla="val 50000"/>
            <a:gd name="adj2" fmla="val 5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03775" numCol="1" spcCol="1270" anchor="ctr" anchorCtr="0">
          <a:noAutofit/>
        </a:bodyPr>
        <a:lstStyle/>
        <a:p>
          <a:pPr lvl="0" algn="l" defTabSz="1066800">
            <a:lnSpc>
              <a:spcPct val="90000"/>
            </a:lnSpc>
            <a:spcBef>
              <a:spcPct val="0"/>
            </a:spcBef>
            <a:spcAft>
              <a:spcPct val="35000"/>
            </a:spcAft>
          </a:pPr>
          <a:r>
            <a:rPr lang="en-ZA" sz="2400" kern="1200" dirty="0"/>
            <a:t>Outcome:</a:t>
          </a:r>
        </a:p>
      </dsp:txBody>
      <dsp:txXfrm>
        <a:off x="2714650" y="813325"/>
        <a:ext cx="5778243" cy="641813"/>
      </dsp:txXfrm>
    </dsp:sp>
    <dsp:sp modelId="{3B15316A-54DA-4456-ADE2-E7F050C432BD}">
      <dsp:nvSpPr>
        <dsp:cNvPr id="0" name=""/>
        <dsp:cNvSpPr/>
      </dsp:nvSpPr>
      <dsp:spPr>
        <a:xfrm>
          <a:off x="2714650" y="1482280"/>
          <a:ext cx="2714650" cy="2472734"/>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ZA" sz="1900" kern="1200" dirty="0">
              <a:latin typeface="Calibri"/>
              <a:ea typeface="+mn-ea"/>
              <a:cs typeface="+mn-cs"/>
            </a:rPr>
            <a:t>Build capacity to ensure value driven delivery of correctional services</a:t>
          </a:r>
          <a:endParaRPr lang="en-ZA" sz="1900" kern="1200" dirty="0"/>
        </a:p>
        <a:p>
          <a:pPr lvl="0" algn="l" defTabSz="844550">
            <a:lnSpc>
              <a:spcPct val="90000"/>
            </a:lnSpc>
            <a:spcBef>
              <a:spcPct val="0"/>
            </a:spcBef>
            <a:spcAft>
              <a:spcPct val="35000"/>
            </a:spcAft>
          </a:pPr>
          <a:endParaRPr lang="en-ZA" sz="1900" kern="1200" dirty="0"/>
        </a:p>
      </dsp:txBody>
      <dsp:txXfrm>
        <a:off x="2714650" y="1482280"/>
        <a:ext cx="2714650" cy="2472734"/>
      </dsp:txXfrm>
    </dsp:sp>
    <dsp:sp modelId="{CCAB3F69-164F-45F2-B5B9-A78867DCEE16}">
      <dsp:nvSpPr>
        <dsp:cNvPr id="0" name=""/>
        <dsp:cNvSpPr/>
      </dsp:nvSpPr>
      <dsp:spPr>
        <a:xfrm>
          <a:off x="5429300" y="920294"/>
          <a:ext cx="3384499" cy="1283625"/>
        </a:xfrm>
        <a:prstGeom prst="rightArrow">
          <a:avLst>
            <a:gd name="adj1" fmla="val 50000"/>
            <a:gd name="adj2" fmla="val 5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254000" bIns="203775" numCol="1" spcCol="1270" anchor="ctr" anchorCtr="0">
          <a:noAutofit/>
        </a:bodyPr>
        <a:lstStyle/>
        <a:p>
          <a:pPr lvl="0" algn="l" defTabSz="1066800">
            <a:lnSpc>
              <a:spcPct val="90000"/>
            </a:lnSpc>
            <a:spcBef>
              <a:spcPct val="0"/>
            </a:spcBef>
            <a:spcAft>
              <a:spcPct val="35000"/>
            </a:spcAft>
          </a:pPr>
          <a:r>
            <a:rPr lang="en-ZA" sz="2400" kern="1200" dirty="0"/>
            <a:t>Strategic intent:</a:t>
          </a:r>
        </a:p>
      </dsp:txBody>
      <dsp:txXfrm>
        <a:off x="5429300" y="1241200"/>
        <a:ext cx="3063593" cy="641813"/>
      </dsp:txXfrm>
    </dsp:sp>
    <dsp:sp modelId="{2E2CEF3C-DAE3-4606-B5A5-BCCA1CBCB380}">
      <dsp:nvSpPr>
        <dsp:cNvPr id="0" name=""/>
        <dsp:cNvSpPr/>
      </dsp:nvSpPr>
      <dsp:spPr>
        <a:xfrm>
          <a:off x="5429300" y="1910155"/>
          <a:ext cx="2714650" cy="2436546"/>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72390" tIns="72390" rIns="72390" bIns="72390" numCol="1" spcCol="1270" anchor="t" anchorCtr="0">
          <a:noAutofit/>
        </a:bodyPr>
        <a:lstStyle/>
        <a:p>
          <a:pPr lvl="0" algn="l" defTabSz="844550">
            <a:lnSpc>
              <a:spcPct val="90000"/>
            </a:lnSpc>
            <a:spcBef>
              <a:spcPct val="0"/>
            </a:spcBef>
            <a:spcAft>
              <a:spcPct val="35000"/>
            </a:spcAft>
          </a:pPr>
          <a:r>
            <a:rPr lang="en-ZA" sz="1900" kern="1200" dirty="0"/>
            <a:t>Functional organisational  structure developed</a:t>
          </a:r>
        </a:p>
        <a:p>
          <a:pPr lvl="0" algn="l" defTabSz="844550">
            <a:lnSpc>
              <a:spcPct val="90000"/>
            </a:lnSpc>
            <a:spcBef>
              <a:spcPct val="0"/>
            </a:spcBef>
            <a:spcAft>
              <a:spcPct val="35000"/>
            </a:spcAft>
          </a:pPr>
          <a:r>
            <a:rPr lang="en-ZA" sz="1900" kern="1200" dirty="0"/>
            <a:t>HR Talent Management Strategy developed and implemented</a:t>
          </a:r>
        </a:p>
        <a:p>
          <a:pPr lvl="0" algn="l" defTabSz="844550">
            <a:lnSpc>
              <a:spcPct val="90000"/>
            </a:lnSpc>
            <a:spcBef>
              <a:spcPct val="0"/>
            </a:spcBef>
            <a:spcAft>
              <a:spcPct val="35000"/>
            </a:spcAft>
          </a:pPr>
          <a:endParaRPr lang="en-ZA" sz="1900" kern="1200" dirty="0"/>
        </a:p>
        <a:p>
          <a:pPr lvl="0" algn="l" defTabSz="844550">
            <a:lnSpc>
              <a:spcPct val="90000"/>
            </a:lnSpc>
            <a:spcBef>
              <a:spcPct val="0"/>
            </a:spcBef>
            <a:spcAft>
              <a:spcPct val="35000"/>
            </a:spcAft>
          </a:pPr>
          <a:endParaRPr lang="en-ZA" sz="1900" kern="1200" dirty="0"/>
        </a:p>
      </dsp:txBody>
      <dsp:txXfrm>
        <a:off x="5429300" y="1910155"/>
        <a:ext cx="2714650" cy="243654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54142E-C32B-4E5F-9FFA-9D5E68938780}">
      <dsp:nvSpPr>
        <dsp:cNvPr id="0" name=""/>
        <dsp:cNvSpPr/>
      </dsp:nvSpPr>
      <dsp:spPr>
        <a:xfrm>
          <a:off x="0" y="115951"/>
          <a:ext cx="8280400" cy="1205941"/>
        </a:xfrm>
        <a:prstGeom prst="rightArrow">
          <a:avLst>
            <a:gd name="adj1" fmla="val 50000"/>
            <a:gd name="adj2" fmla="val 50000"/>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1443" numCol="1" spcCol="1270" anchor="ctr" anchorCtr="0">
          <a:noAutofit/>
        </a:bodyPr>
        <a:lstStyle/>
        <a:p>
          <a:pPr lvl="0" algn="l" defTabSz="1022350">
            <a:lnSpc>
              <a:spcPct val="90000"/>
            </a:lnSpc>
            <a:spcBef>
              <a:spcPct val="0"/>
            </a:spcBef>
            <a:spcAft>
              <a:spcPct val="35000"/>
            </a:spcAft>
          </a:pPr>
          <a:r>
            <a:rPr lang="en-ZA" sz="2300" kern="1200" dirty="0"/>
            <a:t>Impact: </a:t>
          </a:r>
        </a:p>
      </dsp:txBody>
      <dsp:txXfrm>
        <a:off x="0" y="417436"/>
        <a:ext cx="7978915" cy="602971"/>
      </dsp:txXfrm>
    </dsp:sp>
    <dsp:sp modelId="{856E43E6-3D70-4376-AA4E-32C2946973DE}">
      <dsp:nvSpPr>
        <dsp:cNvPr id="0" name=""/>
        <dsp:cNvSpPr/>
      </dsp:nvSpPr>
      <dsp:spPr>
        <a:xfrm>
          <a:off x="0" y="1300408"/>
          <a:ext cx="2550363" cy="2323087"/>
        </a:xfrm>
        <a:prstGeom prst="rect">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ZA" sz="1600" b="0" kern="1200" dirty="0">
              <a:effectLst/>
              <a:latin typeface="Calibri" panose="020F0502020204030204" pitchFamily="34" charset="0"/>
              <a:ea typeface="+mn-ea"/>
              <a:cs typeface="Times New Roman" panose="02020603050405020304" pitchFamily="18" charset="0"/>
            </a:rPr>
            <a:t>Integrated support and solutions for efficient and economical service delivery</a:t>
          </a:r>
          <a:endParaRPr lang="en-ZA" sz="1600" kern="1200" dirty="0"/>
        </a:p>
        <a:p>
          <a:pPr lvl="0" algn="l" defTabSz="711200">
            <a:lnSpc>
              <a:spcPct val="90000"/>
            </a:lnSpc>
            <a:spcBef>
              <a:spcPct val="0"/>
            </a:spcBef>
            <a:spcAft>
              <a:spcPct val="35000"/>
            </a:spcAft>
          </a:pPr>
          <a:endParaRPr lang="en-ZA" sz="1600" kern="1200" dirty="0"/>
        </a:p>
      </dsp:txBody>
      <dsp:txXfrm>
        <a:off x="0" y="1300408"/>
        <a:ext cx="2550363" cy="2323087"/>
      </dsp:txXfrm>
    </dsp:sp>
    <dsp:sp modelId="{C30C58A0-B04E-452B-9322-CA41E936892C}">
      <dsp:nvSpPr>
        <dsp:cNvPr id="0" name=""/>
        <dsp:cNvSpPr/>
      </dsp:nvSpPr>
      <dsp:spPr>
        <a:xfrm>
          <a:off x="2550363" y="772433"/>
          <a:ext cx="5730036" cy="1205941"/>
        </a:xfrm>
        <a:prstGeom prst="rightArrow">
          <a:avLst>
            <a:gd name="adj1" fmla="val 50000"/>
            <a:gd name="adj2" fmla="val 50000"/>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1443" numCol="1" spcCol="1270" anchor="ctr" anchorCtr="0">
          <a:noAutofit/>
        </a:bodyPr>
        <a:lstStyle/>
        <a:p>
          <a:pPr lvl="0" algn="l" defTabSz="1022350">
            <a:lnSpc>
              <a:spcPct val="90000"/>
            </a:lnSpc>
            <a:spcBef>
              <a:spcPct val="0"/>
            </a:spcBef>
            <a:spcAft>
              <a:spcPct val="35000"/>
            </a:spcAft>
          </a:pPr>
          <a:r>
            <a:rPr lang="en-ZA" sz="2300" kern="1200" dirty="0"/>
            <a:t>Outcome:</a:t>
          </a:r>
        </a:p>
      </dsp:txBody>
      <dsp:txXfrm>
        <a:off x="2550363" y="1073918"/>
        <a:ext cx="5428551" cy="602971"/>
      </dsp:txXfrm>
    </dsp:sp>
    <dsp:sp modelId="{3B15316A-54DA-4456-ADE2-E7F050C432BD}">
      <dsp:nvSpPr>
        <dsp:cNvPr id="0" name=""/>
        <dsp:cNvSpPr/>
      </dsp:nvSpPr>
      <dsp:spPr>
        <a:xfrm>
          <a:off x="2550363" y="1702388"/>
          <a:ext cx="2550363" cy="2323087"/>
        </a:xfrm>
        <a:prstGeom prst="rect">
          <a:avLst/>
        </a:prstGeom>
        <a:solidFill>
          <a:schemeClr val="lt1">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ZA" sz="1600" kern="1200" dirty="0">
              <a:latin typeface="Calibri"/>
              <a:ea typeface="+mn-ea"/>
              <a:cs typeface="+mn-cs"/>
            </a:rPr>
            <a:t>Build capacity to ensure value driven delivery of correctional services</a:t>
          </a:r>
          <a:endParaRPr lang="en-ZA" sz="1600" kern="1200" dirty="0"/>
        </a:p>
        <a:p>
          <a:pPr lvl="0" algn="l" defTabSz="711200">
            <a:lnSpc>
              <a:spcPct val="90000"/>
            </a:lnSpc>
            <a:spcBef>
              <a:spcPct val="0"/>
            </a:spcBef>
            <a:spcAft>
              <a:spcPct val="35000"/>
            </a:spcAft>
          </a:pPr>
          <a:endParaRPr lang="en-ZA" sz="1600" kern="1200" dirty="0"/>
        </a:p>
      </dsp:txBody>
      <dsp:txXfrm>
        <a:off x="2550363" y="1702388"/>
        <a:ext cx="2550363" cy="2323087"/>
      </dsp:txXfrm>
    </dsp:sp>
    <dsp:sp modelId="{CCAB3F69-164F-45F2-B5B9-A78867DCEE16}">
      <dsp:nvSpPr>
        <dsp:cNvPr id="0" name=""/>
        <dsp:cNvSpPr/>
      </dsp:nvSpPr>
      <dsp:spPr>
        <a:xfrm>
          <a:off x="5100726" y="1174414"/>
          <a:ext cx="3179673" cy="1205941"/>
        </a:xfrm>
        <a:prstGeom prst="rightArrow">
          <a:avLst>
            <a:gd name="adj1" fmla="val 50000"/>
            <a:gd name="adj2" fmla="val 50000"/>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1443" numCol="1" spcCol="1270" anchor="ctr" anchorCtr="0">
          <a:noAutofit/>
        </a:bodyPr>
        <a:lstStyle/>
        <a:p>
          <a:pPr lvl="0" algn="l" defTabSz="1022350">
            <a:lnSpc>
              <a:spcPct val="90000"/>
            </a:lnSpc>
            <a:spcBef>
              <a:spcPct val="0"/>
            </a:spcBef>
            <a:spcAft>
              <a:spcPct val="35000"/>
            </a:spcAft>
          </a:pPr>
          <a:r>
            <a:rPr lang="en-ZA" sz="2300" kern="1200" dirty="0"/>
            <a:t>Strategic intent:</a:t>
          </a:r>
        </a:p>
      </dsp:txBody>
      <dsp:txXfrm>
        <a:off x="5100726" y="1475899"/>
        <a:ext cx="2878188" cy="602971"/>
      </dsp:txXfrm>
    </dsp:sp>
    <dsp:sp modelId="{2E2CEF3C-DAE3-4606-B5A5-BCCA1CBCB380}">
      <dsp:nvSpPr>
        <dsp:cNvPr id="0" name=""/>
        <dsp:cNvSpPr/>
      </dsp:nvSpPr>
      <dsp:spPr>
        <a:xfrm>
          <a:off x="5100726" y="2104369"/>
          <a:ext cx="2550363" cy="2289089"/>
        </a:xfrm>
        <a:prstGeom prst="rect">
          <a:avLst/>
        </a:prstGeom>
        <a:solidFill>
          <a:schemeClr val="lt1">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ZA" sz="1600" kern="1200" dirty="0"/>
            <a:t>Functional organisational structure implemented</a:t>
          </a:r>
        </a:p>
        <a:p>
          <a:pPr lvl="0" algn="l" defTabSz="711200">
            <a:lnSpc>
              <a:spcPct val="90000"/>
            </a:lnSpc>
            <a:spcBef>
              <a:spcPct val="0"/>
            </a:spcBef>
            <a:spcAft>
              <a:spcPct val="35000"/>
            </a:spcAft>
          </a:pPr>
          <a:r>
            <a:rPr lang="en-ZA" sz="1600" kern="1200" dirty="0"/>
            <a:t>Ensure ideal correctional environment</a:t>
          </a:r>
        </a:p>
        <a:p>
          <a:pPr lvl="0" algn="l" defTabSz="711200">
            <a:lnSpc>
              <a:spcPct val="90000"/>
            </a:lnSpc>
            <a:spcBef>
              <a:spcPct val="0"/>
            </a:spcBef>
            <a:spcAft>
              <a:spcPct val="35000"/>
            </a:spcAft>
          </a:pPr>
          <a:r>
            <a:rPr lang="en-ZA" sz="1600" kern="1200" dirty="0" smtClean="0"/>
            <a:t>Professionalization </a:t>
          </a:r>
          <a:r>
            <a:rPr lang="en-ZA" sz="1600" kern="1200" dirty="0"/>
            <a:t>of corrections</a:t>
          </a:r>
        </a:p>
        <a:p>
          <a:pPr lvl="0" algn="l" defTabSz="711200">
            <a:lnSpc>
              <a:spcPct val="90000"/>
            </a:lnSpc>
            <a:spcBef>
              <a:spcPct val="0"/>
            </a:spcBef>
            <a:spcAft>
              <a:spcPct val="35000"/>
            </a:spcAft>
          </a:pPr>
          <a:endParaRPr lang="en-ZA" sz="1600" kern="1200" dirty="0"/>
        </a:p>
        <a:p>
          <a:pPr lvl="0" algn="l" defTabSz="711200">
            <a:lnSpc>
              <a:spcPct val="90000"/>
            </a:lnSpc>
            <a:spcBef>
              <a:spcPct val="0"/>
            </a:spcBef>
            <a:spcAft>
              <a:spcPct val="35000"/>
            </a:spcAft>
          </a:pPr>
          <a:endParaRPr lang="en-ZA" sz="1600" kern="1200" dirty="0"/>
        </a:p>
      </dsp:txBody>
      <dsp:txXfrm>
        <a:off x="5100726" y="2104369"/>
        <a:ext cx="2550363" cy="22890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54142E-C32B-4E5F-9FFA-9D5E68938780}">
      <dsp:nvSpPr>
        <dsp:cNvPr id="0" name=""/>
        <dsp:cNvSpPr/>
      </dsp:nvSpPr>
      <dsp:spPr>
        <a:xfrm>
          <a:off x="0" y="65652"/>
          <a:ext cx="8280400" cy="1205941"/>
        </a:xfrm>
        <a:prstGeom prst="rightArrow">
          <a:avLst>
            <a:gd name="adj1" fmla="val 50000"/>
            <a:gd name="adj2" fmla="val 50000"/>
          </a:avLst>
        </a:prstGeom>
        <a:solidFill>
          <a:srgbClr val="ED7D31">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1443" numCol="1" spcCol="1270" anchor="ctr" anchorCtr="0">
          <a:noAutofit/>
        </a:bodyPr>
        <a:lstStyle/>
        <a:p>
          <a:pPr lvl="0" algn="l" defTabSz="1022350">
            <a:lnSpc>
              <a:spcPct val="90000"/>
            </a:lnSpc>
            <a:spcBef>
              <a:spcPct val="0"/>
            </a:spcBef>
            <a:spcAft>
              <a:spcPct val="35000"/>
            </a:spcAft>
          </a:pPr>
          <a:r>
            <a:rPr lang="en-ZA" sz="2300" kern="1200" dirty="0">
              <a:solidFill>
                <a:sysClr val="window" lastClr="FFFFFF"/>
              </a:solidFill>
              <a:latin typeface="Calibri"/>
              <a:ea typeface="+mn-ea"/>
              <a:cs typeface="+mn-cs"/>
            </a:rPr>
            <a:t>Impact: </a:t>
          </a:r>
        </a:p>
      </dsp:txBody>
      <dsp:txXfrm>
        <a:off x="0" y="367137"/>
        <a:ext cx="7978915" cy="602971"/>
      </dsp:txXfrm>
    </dsp:sp>
    <dsp:sp modelId="{856E43E6-3D70-4376-AA4E-32C2946973DE}">
      <dsp:nvSpPr>
        <dsp:cNvPr id="0" name=""/>
        <dsp:cNvSpPr/>
      </dsp:nvSpPr>
      <dsp:spPr>
        <a:xfrm>
          <a:off x="0" y="995607"/>
          <a:ext cx="2550363" cy="2323087"/>
        </a:xfrm>
        <a:prstGeom prst="rect">
          <a:avLst/>
        </a:prstGeom>
        <a:solidFill>
          <a:sysClr val="window" lastClr="FFFFFF">
            <a:hueOff val="0"/>
            <a:satOff val="0"/>
            <a:lumOff val="0"/>
            <a:alphaOff val="0"/>
          </a:sysClr>
        </a:solidFill>
        <a:ln w="12700" cap="flat" cmpd="sng" algn="ctr">
          <a:solidFill>
            <a:srgbClr val="ED7D31">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ZA" sz="1600" b="0" kern="1200" dirty="0">
              <a:solidFill>
                <a:sysClr val="windowText" lastClr="000000">
                  <a:hueOff val="0"/>
                  <a:satOff val="0"/>
                  <a:lumOff val="0"/>
                  <a:alphaOff val="0"/>
                </a:sysClr>
              </a:solidFill>
              <a:effectLst/>
              <a:latin typeface="Calibri" panose="020F0502020204030204" pitchFamily="34" charset="0"/>
              <a:ea typeface="+mn-ea"/>
              <a:cs typeface="Times New Roman" panose="02020603050405020304" pitchFamily="18" charset="0"/>
            </a:rPr>
            <a:t>Integrated support and solutions for efficient and economical service delivery</a:t>
          </a:r>
          <a:endParaRPr lang="en-ZA" sz="1600" kern="1200" dirty="0">
            <a:solidFill>
              <a:sysClr val="windowText" lastClr="000000">
                <a:hueOff val="0"/>
                <a:satOff val="0"/>
                <a:lumOff val="0"/>
                <a:alphaOff val="0"/>
              </a:sysClr>
            </a:solidFill>
            <a:latin typeface="Calibri"/>
            <a:ea typeface="+mn-ea"/>
            <a:cs typeface="+mn-cs"/>
          </a:endParaRPr>
        </a:p>
        <a:p>
          <a:pPr lvl="0" algn="l" defTabSz="711200">
            <a:lnSpc>
              <a:spcPct val="90000"/>
            </a:lnSpc>
            <a:spcBef>
              <a:spcPct val="0"/>
            </a:spcBef>
            <a:spcAft>
              <a:spcPct val="35000"/>
            </a:spcAft>
          </a:pPr>
          <a:endParaRPr lang="en-ZA" sz="1600" kern="1200" dirty="0">
            <a:solidFill>
              <a:sysClr val="windowText" lastClr="000000">
                <a:hueOff val="0"/>
                <a:satOff val="0"/>
                <a:lumOff val="0"/>
                <a:alphaOff val="0"/>
              </a:sysClr>
            </a:solidFill>
            <a:latin typeface="Calibri"/>
            <a:ea typeface="+mn-ea"/>
            <a:cs typeface="+mn-cs"/>
          </a:endParaRPr>
        </a:p>
      </dsp:txBody>
      <dsp:txXfrm>
        <a:off x="0" y="995607"/>
        <a:ext cx="2550363" cy="2323087"/>
      </dsp:txXfrm>
    </dsp:sp>
    <dsp:sp modelId="{C30C58A0-B04E-452B-9322-CA41E936892C}">
      <dsp:nvSpPr>
        <dsp:cNvPr id="0" name=""/>
        <dsp:cNvSpPr/>
      </dsp:nvSpPr>
      <dsp:spPr>
        <a:xfrm>
          <a:off x="2550363" y="467633"/>
          <a:ext cx="5730036" cy="1205941"/>
        </a:xfrm>
        <a:prstGeom prst="rightArrow">
          <a:avLst>
            <a:gd name="adj1" fmla="val 50000"/>
            <a:gd name="adj2" fmla="val 50000"/>
          </a:avLst>
        </a:prstGeom>
        <a:solidFill>
          <a:srgbClr val="A5A5A5">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1443" numCol="1" spcCol="1270" anchor="ctr" anchorCtr="0">
          <a:noAutofit/>
        </a:bodyPr>
        <a:lstStyle/>
        <a:p>
          <a:pPr lvl="0" algn="l" defTabSz="1022350">
            <a:lnSpc>
              <a:spcPct val="90000"/>
            </a:lnSpc>
            <a:spcBef>
              <a:spcPct val="0"/>
            </a:spcBef>
            <a:spcAft>
              <a:spcPct val="35000"/>
            </a:spcAft>
          </a:pPr>
          <a:r>
            <a:rPr lang="en-ZA" sz="2300" kern="1200" dirty="0">
              <a:solidFill>
                <a:sysClr val="window" lastClr="FFFFFF"/>
              </a:solidFill>
              <a:latin typeface="Calibri"/>
              <a:ea typeface="+mn-ea"/>
              <a:cs typeface="+mn-cs"/>
            </a:rPr>
            <a:t>Outcome:</a:t>
          </a:r>
        </a:p>
      </dsp:txBody>
      <dsp:txXfrm>
        <a:off x="2550363" y="769118"/>
        <a:ext cx="5428551" cy="602971"/>
      </dsp:txXfrm>
    </dsp:sp>
    <dsp:sp modelId="{3B15316A-54DA-4456-ADE2-E7F050C432BD}">
      <dsp:nvSpPr>
        <dsp:cNvPr id="0" name=""/>
        <dsp:cNvSpPr/>
      </dsp:nvSpPr>
      <dsp:spPr>
        <a:xfrm>
          <a:off x="2550363" y="1397588"/>
          <a:ext cx="2550363" cy="2323087"/>
        </a:xfrm>
        <a:prstGeom prst="rect">
          <a:avLst/>
        </a:prstGeom>
        <a:solidFill>
          <a:sysClr val="window" lastClr="FFFFFF">
            <a:hueOff val="0"/>
            <a:satOff val="0"/>
            <a:lumOff val="0"/>
            <a:alphaOff val="0"/>
          </a:sysClr>
        </a:solidFill>
        <a:ln w="12700" cap="flat" cmpd="sng" algn="ctr">
          <a:solidFill>
            <a:srgbClr val="A5A5A5">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l" defTabSz="711200">
            <a:lnSpc>
              <a:spcPct val="90000"/>
            </a:lnSpc>
            <a:spcBef>
              <a:spcPct val="0"/>
            </a:spcBef>
            <a:spcAft>
              <a:spcPct val="35000"/>
            </a:spcAft>
          </a:pPr>
          <a:r>
            <a:rPr lang="en-ZA" sz="1600" kern="1200" dirty="0">
              <a:solidFill>
                <a:sysClr val="windowText" lastClr="000000">
                  <a:hueOff val="0"/>
                  <a:satOff val="0"/>
                  <a:lumOff val="0"/>
                  <a:alphaOff val="0"/>
                </a:sysClr>
              </a:solidFill>
              <a:latin typeface="Calibri"/>
              <a:ea typeface="+mn-ea"/>
              <a:cs typeface="+mn-cs"/>
            </a:rPr>
            <a:t>Build capacity to ensure value driven delivery of correctional services</a:t>
          </a:r>
        </a:p>
        <a:p>
          <a:pPr lvl="0" algn="l" defTabSz="711200">
            <a:lnSpc>
              <a:spcPct val="90000"/>
            </a:lnSpc>
            <a:spcBef>
              <a:spcPct val="0"/>
            </a:spcBef>
            <a:spcAft>
              <a:spcPct val="35000"/>
            </a:spcAft>
          </a:pPr>
          <a:endParaRPr lang="en-ZA" sz="1600" kern="1200" dirty="0">
            <a:solidFill>
              <a:sysClr val="windowText" lastClr="000000">
                <a:hueOff val="0"/>
                <a:satOff val="0"/>
                <a:lumOff val="0"/>
                <a:alphaOff val="0"/>
              </a:sysClr>
            </a:solidFill>
            <a:latin typeface="Calibri"/>
            <a:ea typeface="+mn-ea"/>
            <a:cs typeface="+mn-cs"/>
          </a:endParaRPr>
        </a:p>
      </dsp:txBody>
      <dsp:txXfrm>
        <a:off x="2550363" y="1397588"/>
        <a:ext cx="2550363" cy="2323087"/>
      </dsp:txXfrm>
    </dsp:sp>
    <dsp:sp modelId="{CCAB3F69-164F-45F2-B5B9-A78867DCEE16}">
      <dsp:nvSpPr>
        <dsp:cNvPr id="0" name=""/>
        <dsp:cNvSpPr/>
      </dsp:nvSpPr>
      <dsp:spPr>
        <a:xfrm>
          <a:off x="5100726" y="869613"/>
          <a:ext cx="3179673" cy="1205941"/>
        </a:xfrm>
        <a:prstGeom prst="rightArrow">
          <a:avLst>
            <a:gd name="adj1" fmla="val 50000"/>
            <a:gd name="adj2" fmla="val 50000"/>
          </a:avLst>
        </a:prstGeom>
        <a:solidFill>
          <a:srgbClr val="FFC000">
            <a:hueOff val="0"/>
            <a:satOff val="0"/>
            <a:lumOff val="0"/>
            <a:alphaOff val="0"/>
          </a:srgbClr>
        </a:solidFill>
        <a:ln w="127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254000" bIns="191443" numCol="1" spcCol="1270" anchor="ctr" anchorCtr="0">
          <a:noAutofit/>
        </a:bodyPr>
        <a:lstStyle/>
        <a:p>
          <a:pPr lvl="0" algn="l" defTabSz="1022350">
            <a:lnSpc>
              <a:spcPct val="90000"/>
            </a:lnSpc>
            <a:spcBef>
              <a:spcPct val="0"/>
            </a:spcBef>
            <a:spcAft>
              <a:spcPct val="35000"/>
            </a:spcAft>
          </a:pPr>
          <a:r>
            <a:rPr lang="en-ZA" sz="2300" kern="1200" dirty="0">
              <a:solidFill>
                <a:sysClr val="window" lastClr="FFFFFF"/>
              </a:solidFill>
              <a:latin typeface="Calibri"/>
              <a:ea typeface="+mn-ea"/>
              <a:cs typeface="+mn-cs"/>
            </a:rPr>
            <a:t>Strategic intent:</a:t>
          </a:r>
        </a:p>
      </dsp:txBody>
      <dsp:txXfrm>
        <a:off x="5100726" y="1171098"/>
        <a:ext cx="2878188" cy="602971"/>
      </dsp:txXfrm>
    </dsp:sp>
    <dsp:sp modelId="{2E2CEF3C-DAE3-4606-B5A5-BCCA1CBCB380}">
      <dsp:nvSpPr>
        <dsp:cNvPr id="0" name=""/>
        <dsp:cNvSpPr/>
      </dsp:nvSpPr>
      <dsp:spPr>
        <a:xfrm>
          <a:off x="5100726" y="1799568"/>
          <a:ext cx="2550363" cy="2289089"/>
        </a:xfrm>
        <a:prstGeom prst="rect">
          <a:avLst/>
        </a:prstGeom>
        <a:solidFill>
          <a:sysClr val="window" lastClr="FFFFFF">
            <a:hueOff val="0"/>
            <a:satOff val="0"/>
            <a:lumOff val="0"/>
            <a:alphaOff val="0"/>
          </a:sysClr>
        </a:solidFill>
        <a:ln w="12700" cap="flat" cmpd="sng" algn="ctr">
          <a:solidFill>
            <a:srgbClr val="FFC000">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60960" tIns="60960" rIns="60960" bIns="60960" numCol="1" spcCol="1270" anchor="t" anchorCtr="0">
          <a:noAutofit/>
        </a:bodyPr>
        <a:lstStyle/>
        <a:p>
          <a:pPr lvl="0" algn="just" defTabSz="711200">
            <a:lnSpc>
              <a:spcPct val="90000"/>
            </a:lnSpc>
            <a:spcBef>
              <a:spcPct val="0"/>
            </a:spcBef>
            <a:spcAft>
              <a:spcPct val="35000"/>
            </a:spcAft>
          </a:pPr>
          <a:r>
            <a:rPr lang="en-ZA" sz="1600" b="0" kern="1200" dirty="0">
              <a:solidFill>
                <a:sysClr val="windowText" lastClr="000000"/>
              </a:solidFill>
              <a:latin typeface="Calibri"/>
              <a:ea typeface="+mn-ea"/>
              <a:cs typeface="+mn-cs"/>
            </a:rPr>
            <a:t>African University of Corrections</a:t>
          </a:r>
        </a:p>
        <a:p>
          <a:pPr lvl="0" algn="just" defTabSz="711200">
            <a:lnSpc>
              <a:spcPct val="90000"/>
            </a:lnSpc>
            <a:spcBef>
              <a:spcPct val="0"/>
            </a:spcBef>
            <a:spcAft>
              <a:spcPct val="35000"/>
            </a:spcAft>
          </a:pPr>
          <a:endParaRPr lang="en-ZA" sz="1600" b="0" kern="1200" dirty="0">
            <a:solidFill>
              <a:sysClr val="windowText" lastClr="000000"/>
            </a:solidFill>
            <a:latin typeface="Calibri"/>
            <a:ea typeface="+mn-ea"/>
            <a:cs typeface="+mn-cs"/>
          </a:endParaRPr>
        </a:p>
        <a:p>
          <a:pPr lvl="0" algn="just" defTabSz="711200">
            <a:lnSpc>
              <a:spcPct val="90000"/>
            </a:lnSpc>
            <a:spcBef>
              <a:spcPct val="0"/>
            </a:spcBef>
            <a:spcAft>
              <a:spcPct val="35000"/>
            </a:spcAft>
          </a:pPr>
          <a:r>
            <a:rPr lang="en-ZA" sz="1600" b="0" kern="1200" dirty="0">
              <a:solidFill>
                <a:sysClr val="windowText" lastClr="000000"/>
              </a:solidFill>
              <a:latin typeface="Calibri"/>
              <a:ea typeface="+mn-ea"/>
              <a:cs typeface="+mn-cs"/>
            </a:rPr>
            <a:t>Explore capacitation of  the ideal correctional official  for  universal  and virtual corrections.</a:t>
          </a:r>
        </a:p>
        <a:p>
          <a:pPr lvl="0" algn="l" defTabSz="711200">
            <a:lnSpc>
              <a:spcPct val="90000"/>
            </a:lnSpc>
            <a:spcBef>
              <a:spcPct val="0"/>
            </a:spcBef>
            <a:spcAft>
              <a:spcPct val="35000"/>
            </a:spcAft>
          </a:pPr>
          <a:endParaRPr lang="en-ZA" sz="1600" kern="1200" dirty="0">
            <a:solidFill>
              <a:sysClr val="windowText" lastClr="000000"/>
            </a:solidFill>
            <a:latin typeface="Calibri"/>
            <a:ea typeface="+mn-ea"/>
            <a:cs typeface="+mn-cs"/>
          </a:endParaRPr>
        </a:p>
      </dsp:txBody>
      <dsp:txXfrm>
        <a:off x="5100726" y="1799568"/>
        <a:ext cx="2550363" cy="2289089"/>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3.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layout4.xml><?xml version="1.0" encoding="utf-8"?>
<dgm:layoutDef xmlns:dgm="http://schemas.openxmlformats.org/drawingml/2006/diagram" xmlns:a="http://schemas.openxmlformats.org/drawingml/2006/main" uniqueId="urn:microsoft.com/office/officeart/2009/3/layout/IncreasingArrowsProcess">
  <dgm:title val=""/>
  <dgm:desc val=""/>
  <dgm:catLst>
    <dgm:cat type="process" pri="5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Lst>
      <dgm:cxnLst>
        <dgm:cxn modelId="40" srcId="0" destId="10" srcOrd="0" destOrd="0"/>
        <dgm:cxn modelId="12" srcId="10" destId="11" srcOrd="0" destOrd="0"/>
        <dgm:cxn modelId="50" srcId="0" destId="20" srcOrd="1" destOrd="0"/>
        <dgm:cxn modelId="22" srcId="20" destId="2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val="5"/>
      <dgm:chPref val="5"/>
      <dgm:dir/>
      <dgm:animLvl val="lvl"/>
    </dgm:varLst>
    <dgm:shape xmlns:r="http://schemas.openxmlformats.org/officeDocument/2006/relationships" r:blip="">
      <dgm:adjLst/>
    </dgm:shape>
    <dgm:choose name="Name1">
      <dgm:if name="Name2" axis="ch" ptType="node" func="cnt" op="equ" val="1">
        <dgm:choose name="Name3">
          <dgm:if name="Name4" axis="ch ch" ptType="node node" func="cnt" op="equ" val="0">
            <dgm:alg type="composite">
              <dgm:param type="ar" val="6.8662"/>
            </dgm:alg>
            <dgm:choose name="Name5">
              <dgm:if name="Name6" func="var" arg="dir" op="equ" val="norm">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if>
              <dgm:else name="Name7">
                <dgm:constrLst>
                  <dgm:constr type="primFontSz" for="des" forName="parentText1" val="65"/>
                  <dgm:constr type="l" for="ch" forName="parentText1" refType="w" fact="0"/>
                  <dgm:constr type="t" for="ch" forName="parentText1" refType="h" fact="0"/>
                  <dgm:constr type="w" for="ch" forName="parentText1" refType="w"/>
                  <dgm:constr type="h" for="ch" forName="parentText1" refType="h"/>
                </dgm:constrLst>
              </dgm:else>
            </dgm:choose>
          </dgm:if>
          <dgm:else name="Name8">
            <dgm:alg type="composite">
              <dgm:param type="ar" val="1.9864"/>
            </dgm:alg>
            <dgm:choose name="Name9">
              <dgm:if name="Name10" func="var" arg="dir" op="equ" val="norm">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
                  <dgm:constr type="t" for="ch" forName="childText1" refType="h" fact="0.224"/>
                  <dgm:constr type="w" for="ch" forName="childText1" refType="w" fact="0.9241"/>
                  <dgm:constr type="h" for="ch" forName="childText1" refType="h" fact="0.776"/>
                </dgm:constrLst>
              </dgm:if>
              <dgm:else name="Name11">
                <dgm:constrLst>
                  <dgm:constr type="primFontSz" for="des" forName="childText1" val="65"/>
                  <dgm:constr type="primFontSz" for="des" forName="parentText1" val="65"/>
                  <dgm:constr type="primFontSz" for="des" forName="childText1" refType="primFontSz" refFor="des" refForName="parentText1" op="lte"/>
                  <dgm:constr type="l" for="ch" forName="parentText1" refType="w" fact="0"/>
                  <dgm:constr type="t" for="ch" forName="parentText1" refType="h" fact="0"/>
                  <dgm:constr type="w" for="ch" forName="parentText1" refType="w"/>
                  <dgm:constr type="h" for="ch" forName="parentText1" refType="h" fact="0.2893"/>
                  <dgm:constr type="l" for="ch" forName="childText1" refType="w" fact="0.076"/>
                  <dgm:constr type="t" for="ch" forName="childText1" refType="h" fact="0.224"/>
                  <dgm:constr type="w" for="ch" forName="childText1" refType="w" fact="0.9241"/>
                  <dgm:constr type="h" for="ch" forName="childText1" refType="h" fact="0.776"/>
                </dgm:constrLst>
              </dgm:else>
            </dgm:choose>
          </dgm:else>
        </dgm:choose>
      </dgm:if>
      <dgm:if name="Name12" axis="ch" ptType="node" func="cnt" op="equ" val="2">
        <dgm:choose name="Name13">
          <dgm:if name="Name14" axis="ch ch" ptType="node node" func="cnt" op="equ" val="0">
            <dgm:alg type="composite">
              <dgm:param type="ar" val="5.1498"/>
            </dgm:alg>
            <dgm:choose name="Name15">
              <dgm:if name="Name16" func="var" arg="dir" op="equ" val="norm">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462"/>
                  <dgm:constr type="t" for="ch" forName="parentText2" refType="h" fact="0.2499"/>
                  <dgm:constr type="w" for="ch" forName="parentText2" refType="w" fact="0.538"/>
                  <dgm:constr type="h" for="ch" forName="parentText2" refType="h" fact="0.7501"/>
                </dgm:constrLst>
              </dgm:if>
              <dgm:else name="Name17">
                <dgm:constrLst>
                  <dgm:constr type="primFontSz" for="des" forName="parentText1" val="65"/>
                  <dgm:constr type="primFontSz" for="des" forName="parentText2" refType="primFontSz" refFor="des" refForName="parentText1" op="equ"/>
                  <dgm:constr type="l" for="ch" forName="parentText1" refType="w" fact="0"/>
                  <dgm:constr type="t" for="ch" forName="parentText1" refType="h" fact="0"/>
                  <dgm:constr type="w" for="ch" forName="parentText1" refType="w"/>
                  <dgm:constr type="h" for="ch" forName="parentText1" refType="h" fact="0.7501"/>
                  <dgm:constr type="l" for="ch" forName="parentText2" refType="w" fact="0"/>
                  <dgm:constr type="t" for="ch" forName="parentText2" refType="h" fact="0.2499"/>
                  <dgm:constr type="w" for="ch" forName="parentText2" refType="w" fact="0.538"/>
                  <dgm:constr type="h" for="ch" forName="parentText2" refType="h" fact="0.7501"/>
                </dgm:constrLst>
              </dgm:else>
            </dgm:choose>
          </dgm:if>
          <dgm:else name="Name18">
            <dgm:alg type="composite">
              <dgm:param type="ar" val="2.0563"/>
            </dgm:alg>
            <dgm:choose name="Name19">
              <dgm:if name="Name2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462"/>
                  <dgm:constr type="t" for="ch" forName="parentText2" refType="h" fact="0.0998"/>
                  <dgm:constr type="w" for="ch" forName="parentText2" refType="w" fact="0.538"/>
                  <dgm:constr type="h" for="ch" forName="parentText2" refType="h" fact="0.2995"/>
                  <dgm:constr type="l" for="ch" forName="childText1" refType="w" fact="0"/>
                  <dgm:constr type="t" for="ch" forName="childText1" refType="h" fact="0.2317"/>
                  <dgm:constr type="w" for="ch" forName="childText1" refType="w" fact="0.462"/>
                  <dgm:constr type="h" for="ch" forName="childText1" refType="h" fact="0.6685"/>
                  <dgm:constr type="l" for="ch" forName="childText2" refType="w" fact="0.462"/>
                  <dgm:constr type="t" for="ch" forName="childText2" refType="h" fact="0.3315"/>
                  <dgm:constr type="w" for="ch" forName="childText2" refType="w" fact="0.462"/>
                  <dgm:constr type="h" for="ch" forName="childText2" refType="h" fact="0.6685"/>
                </dgm:constrLst>
              </dgm:if>
              <dgm:else name="Name2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parentText2" refType="primFontSz" refFor="des" refForName="parentText1" op="equ"/>
                  <dgm:constr type="primFontSz" for="des" forName="childText2" refType="primFontSz" refFor="des" refForName="childText1" op="equ"/>
                  <dgm:constr type="l" for="ch" forName="parentText1" refType="w" fact="0"/>
                  <dgm:constr type="t" for="ch" forName="parentText1" refType="h" fact="0"/>
                  <dgm:constr type="w" for="ch" forName="parentText1" refType="w"/>
                  <dgm:constr type="h" for="ch" forName="parentText1" refType="h" fact="0.2995"/>
                  <dgm:constr type="l" for="ch" forName="parentText2" refType="w" fact="0"/>
                  <dgm:constr type="t" for="ch" forName="parentText2" refType="h" fact="0.0998"/>
                  <dgm:constr type="w" for="ch" forName="parentText2" refType="w" fact="0.538"/>
                  <dgm:constr type="h" for="ch" forName="parentText2" refType="h" fact="0.2995"/>
                  <dgm:constr type="l" for="ch" forName="childText1" refType="w" fact="0.538"/>
                  <dgm:constr type="t" for="ch" forName="childText1" refType="h" fact="0.2317"/>
                  <dgm:constr type="w" for="ch" forName="childText1" refType="w" fact="0.462"/>
                  <dgm:constr type="h" for="ch" forName="childText1" refType="h" fact="0.6685"/>
                  <dgm:constr type="l" for="ch" forName="childText2" refType="w" fact="0.076"/>
                  <dgm:constr type="t" for="ch" forName="childText2" refType="h" fact="0.3315"/>
                  <dgm:constr type="w" for="ch" forName="childText2" refType="w" fact="0.462"/>
                  <dgm:constr type="h" for="ch" forName="childText2" refType="h" fact="0.6685"/>
                </dgm:constrLst>
              </dgm:else>
            </dgm:choose>
          </dgm:else>
        </dgm:choose>
      </dgm:if>
      <dgm:if name="Name22" axis="ch" ptType="node" func="cnt" op="equ" val="3">
        <dgm:choose name="Name23">
          <dgm:if name="Name24" axis="ch ch" ptType="node node" func="cnt" op="equ" val="0">
            <dgm:alg type="composite">
              <dgm:param type="ar" val="4.1198"/>
            </dgm:alg>
            <dgm:choose name="Name25">
              <dgm:if name="Name2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308"/>
                  <dgm:constr type="t" for="ch" forName="parentText2" refType="h" fact="0.2"/>
                  <dgm:constr type="w" for="ch" forName="parentText2" refType="w" fact="0.692"/>
                  <dgm:constr type="h" for="ch" forName="parentText2" refType="h" fact="0.6"/>
                  <dgm:constr type="l" for="ch" forName="parentText3" refType="w" fact="0.616"/>
                  <dgm:constr type="t" for="ch" forName="parentText3" refType="h" fact="0.4"/>
                  <dgm:constr type="w" for="ch" forName="parentText3" refType="w" fact="0.384"/>
                  <dgm:constr type="h" for="ch" forName="parentText3" refType="h" fact="0.6"/>
                </dgm:constrLst>
              </dgm:if>
              <dgm:else name="Name2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l" for="ch" forName="parentText1" refType="w" fact="0"/>
                  <dgm:constr type="t" for="ch" forName="parentText1" refType="h" fact="0"/>
                  <dgm:constr type="w" for="ch" forName="parentText1" refType="w"/>
                  <dgm:constr type="h" for="ch" forName="parentText1" refType="h" fact="0.6"/>
                  <dgm:constr type="l" for="ch" forName="parentText2" refType="w" fact="0"/>
                  <dgm:constr type="t" for="ch" forName="parentText2" refType="h" fact="0.2"/>
                  <dgm:constr type="w" for="ch" forName="parentText2" refType="w" fact="0.692"/>
                  <dgm:constr type="h" for="ch" forName="parentText2" refType="h" fact="0.6"/>
                  <dgm:constr type="l" for="ch" forName="parentText3" refType="w" fact="0"/>
                  <dgm:constr type="t" for="ch" forName="parentText3" refType="h" fact="0.4"/>
                  <dgm:constr type="w" for="ch" forName="parentText3" refType="w" fact="0.384"/>
                  <dgm:constr type="h" for="ch" forName="parentText3" refType="h" fact="0.6"/>
                </dgm:constrLst>
              </dgm:else>
            </dgm:choose>
          </dgm:if>
          <dgm:else name="Name28">
            <dgm:alg type="composite">
              <dgm:param type="ar" val="2.0702"/>
            </dgm:alg>
            <dgm:choose name="Name29">
              <dgm:if name="Name3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
                  <dgm:constr type="t" for="ch" forName="childText1" refType="h" fact="0.2325"/>
                  <dgm:constr type="w" for="ch" forName="childText1" refType="w" fact="0.308"/>
                  <dgm:constr type="h" for="ch" forName="childText1" refType="h" fact="0.5808"/>
                  <dgm:constr type="l" for="ch" forName="childText2" refType="w" fact="0.308"/>
                  <dgm:constr type="t" for="ch" forName="childText2" refType="h" fact="0.333"/>
                  <dgm:constr type="w" for="ch" forName="childText2" refType="w" fact="0.308"/>
                  <dgm:constr type="h" for="ch" forName="childText2" refType="h" fact="0.5808"/>
                  <dgm:constr type="l" for="ch" forName="childText3" refType="w" fact="0.61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308"/>
                  <dgm:constr type="t" for="ch" forName="parentText2" refType="h" fact="0.1005"/>
                  <dgm:constr type="w" for="ch" forName="parentText2" refType="w" fact="0.692"/>
                  <dgm:constr type="h" for="ch" forName="parentText2" refType="h" fact="0.3015"/>
                  <dgm:constr type="l" for="ch" forName="parentText3" refType="w" fact="0.616"/>
                  <dgm:constr type="t" for="ch" forName="parentText3" refType="h" fact="0.201"/>
                  <dgm:constr type="w" for="ch" forName="parentText3" refType="w" fact="0.384"/>
                  <dgm:constr type="h" for="ch" forName="parentText3" refType="h" fact="0.3015"/>
                </dgm:constrLst>
              </dgm:if>
              <dgm:else name="Name3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parentText2" refType="primFontSz" refFor="des" refForName="parentText1" op="equ"/>
                  <dgm:constr type="primFontSz" for="des" forName="parentText3"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l" for="ch" forName="childText1" refType="w" fact="0.692"/>
                  <dgm:constr type="t" for="ch" forName="childText1" refType="h" fact="0.2325"/>
                  <dgm:constr type="w" for="ch" forName="childText1" refType="w" fact="0.308"/>
                  <dgm:constr type="h" for="ch" forName="childText1" refType="h" fact="0.5808"/>
                  <dgm:constr type="l" for="ch" forName="childText2" refType="w" fact="0.384"/>
                  <dgm:constr type="t" for="ch" forName="childText2" refType="h" fact="0.333"/>
                  <dgm:constr type="w" for="ch" forName="childText2" refType="w" fact="0.308"/>
                  <dgm:constr type="h" for="ch" forName="childText2" refType="h" fact="0.5808"/>
                  <dgm:constr type="l" for="ch" forName="childText3" refType="w" fact="0.076"/>
                  <dgm:constr type="t" for="ch" forName="childText3" refType="h" fact="0.4335"/>
                  <dgm:constr type="w" for="ch" forName="childText3" refType="w" fact="0.308"/>
                  <dgm:constr type="h" for="ch" forName="childText3" refType="h" fact="0.5723"/>
                  <dgm:constr type="l" for="ch" forName="parentText1" refType="w" fact="0"/>
                  <dgm:constr type="t" for="ch" forName="parentText1" refType="h" fact="0"/>
                  <dgm:constr type="w" for="ch" forName="parentText1" refType="w"/>
                  <dgm:constr type="h" for="ch" forName="parentText1" refType="h" fact="0.3015"/>
                  <dgm:constr type="l" for="ch" forName="parentText2" refType="w" fact="0"/>
                  <dgm:constr type="t" for="ch" forName="parentText2" refType="h" fact="0.1005"/>
                  <dgm:constr type="w" for="ch" forName="parentText2" refType="w" fact="0.692"/>
                  <dgm:constr type="h" for="ch" forName="parentText2" refType="h" fact="0.3015"/>
                  <dgm:constr type="l" for="ch" forName="parentText3" refType="w" fact="0"/>
                  <dgm:constr type="t" for="ch" forName="parentText3" refType="h" fact="0.201"/>
                  <dgm:constr type="w" for="ch" forName="parentText3" refType="w" fact="0.384"/>
                  <dgm:constr type="h" for="ch" forName="parentText3" refType="h" fact="0.3015"/>
                </dgm:constrLst>
              </dgm:else>
            </dgm:choose>
          </dgm:else>
        </dgm:choose>
      </dgm:if>
      <dgm:if name="Name32" axis="ch" ptType="node" func="cnt" op="equ" val="4">
        <dgm:choose name="Name33">
          <dgm:if name="Name34" axis="ch ch" ptType="node node" func="cnt" op="equ" val="0">
            <dgm:alg type="composite">
              <dgm:param type="ar" val="3.435"/>
            </dgm:alg>
            <dgm:choose name="Name35">
              <dgm:if name="Name3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2305"/>
                  <dgm:constr type="t" for="ch" forName="parentText2" refType="h" fact="0.1666"/>
                  <dgm:constr type="w" for="ch" forName="parentText2" refType="w" fact="0.7695"/>
                  <dgm:constr type="h" for="ch" forName="parentText2" refType="h" fact="0.5001"/>
                  <dgm:constr type="l" for="ch" forName="parentText3" refType="w" fact="0.461"/>
                  <dgm:constr type="t" for="ch" forName="parentText3" refType="h" fact="0.3333"/>
                  <dgm:constr type="w" for="ch" forName="parentText3" refType="w" fact="0.539"/>
                  <dgm:constr type="h" for="ch" forName="parentText3" refType="h" fact="0.5001"/>
                  <dgm:constr type="l" for="ch" forName="parentText4" refType="w" fact="0.6915"/>
                  <dgm:constr type="t" for="ch" forName="parentText4" refType="h" fact="0.4999"/>
                  <dgm:constr type="w" for="ch" forName="parentText4" refType="w" fact="0.3085"/>
                  <dgm:constr type="h" for="ch" forName="parentText4" refType="h" fact="0.5001"/>
                </dgm:constrLst>
              </dgm:if>
              <dgm:else name="Name3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l" for="ch" forName="parentText1" refType="w" fact="0"/>
                  <dgm:constr type="t" for="ch" forName="parentText1" refType="h" fact="0"/>
                  <dgm:constr type="w" for="ch" forName="parentText1" refType="w"/>
                  <dgm:constr type="h" for="ch" forName="parentText1" refType="h" fact="0.5001"/>
                  <dgm:constr type="l" for="ch" forName="parentText2" refType="w" fact="0"/>
                  <dgm:constr type="t" for="ch" forName="parentText2" refType="h" fact="0.1666"/>
                  <dgm:constr type="w" for="ch" forName="parentText2" refType="w" fact="0.7695"/>
                  <dgm:constr type="h" for="ch" forName="parentText2" refType="h" fact="0.5001"/>
                  <dgm:constr type="l" for="ch" forName="parentText3" refType="w" fact="0"/>
                  <dgm:constr type="t" for="ch" forName="parentText3" refType="h" fact="0.3333"/>
                  <dgm:constr type="w" for="ch" forName="parentText3" refType="w" fact="0.539"/>
                  <dgm:constr type="h" for="ch" forName="parentText3" refType="h" fact="0.5001"/>
                  <dgm:constr type="l" for="ch" forName="parentText4" refType="w" fact="0"/>
                  <dgm:constr type="t" for="ch" forName="parentText4" refType="h" fact="0.4999"/>
                  <dgm:constr type="w" for="ch" forName="parentText4" refType="w" fact="0.3085"/>
                  <dgm:constr type="h" for="ch" forName="parentText4" refType="h" fact="0.5001"/>
                </dgm:constrLst>
              </dgm:else>
            </dgm:choose>
          </dgm:if>
          <dgm:else name="Name38">
            <dgm:alg type="composite">
              <dgm:param type="ar" val="1.9377"/>
            </dgm:alg>
            <dgm:choose name="Name39">
              <dgm:if name="Name4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
                  <dgm:constr type="t" for="ch" forName="childText1" refType="h" fact="0.218"/>
                  <dgm:constr type="w" for="ch" forName="childText1" refType="w" fact="0.2305"/>
                  <dgm:constr type="h" for="ch" forName="childText1" refType="h" fact="0.5218"/>
                  <dgm:constr type="l" for="ch" forName="childText2" refType="w" fact="0.2305"/>
                  <dgm:constr type="t" for="ch" forName="childText2" refType="h" fact="0.312"/>
                  <dgm:constr type="w" for="ch" forName="childText2" refType="w" fact="0.2305"/>
                  <dgm:constr type="h" for="ch" forName="childText2" refType="h" fact="0.5085"/>
                  <dgm:constr type="l" for="ch" forName="childText3" refType="w" fact="0.461"/>
                  <dgm:constr type="t" for="ch" forName="childText3" refType="h" fact="0.406"/>
                  <dgm:constr type="w" for="ch" forName="childText3" refType="w" fact="0.2305"/>
                  <dgm:constr type="h" for="ch" forName="childText3" refType="h" fact="0.5119"/>
                  <dgm:constr type="l" for="ch" forName="childText4" refType="w" fact="0.6915"/>
                  <dgm:constr type="t" for="ch" forName="childText4" refType="h" fact="0.5"/>
                  <dgm:constr type="w" for="ch" forName="childText4" refType="w" fact="0.232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2305"/>
                  <dgm:constr type="t" for="ch" forName="parentText2" refType="h" fact="0.094"/>
                  <dgm:constr type="w" for="ch" forName="parentText2" refType="w" fact="0.7695"/>
                  <dgm:constr type="h" for="ch" forName="parentText2" refType="h" fact="0.2821"/>
                  <dgm:constr type="l" for="ch" forName="parentText3" refType="w" fact="0.461"/>
                  <dgm:constr type="t" for="ch" forName="parentText3" refType="h" fact="0.188"/>
                  <dgm:constr type="w" for="ch" forName="parentText3" refType="w" fact="0.539"/>
                  <dgm:constr type="h" for="ch" forName="parentText3" refType="h" fact="0.2821"/>
                  <dgm:constr type="l" for="ch" forName="parentText4" refType="w" fact="0.6915"/>
                  <dgm:constr type="t" for="ch" forName="parentText4" refType="h" fact="0.282"/>
                  <dgm:constr type="w" for="ch" forName="parentText4" refType="w" fact="0.3085"/>
                  <dgm:constr type="h" for="ch" forName="parentText4" refType="h" fact="0.2821"/>
                </dgm:constrLst>
              </dgm:if>
              <dgm:else name="Name4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l" for="ch" forName="childText1" refType="w" fact="0.7695"/>
                  <dgm:constr type="t" for="ch" forName="childText1" refType="h" fact="0.218"/>
                  <dgm:constr type="w" for="ch" forName="childText1" refType="w" fact="0.2305"/>
                  <dgm:constr type="h" for="ch" forName="childText1" refType="h" fact="0.5218"/>
                  <dgm:constr type="l" for="ch" forName="childText2" refType="w" fact="0.539"/>
                  <dgm:constr type="t" for="ch" forName="childText2" refType="h" fact="0.312"/>
                  <dgm:constr type="w" for="ch" forName="childText2" refType="w" fact="0.2305"/>
                  <dgm:constr type="h" for="ch" forName="childText2" refType="h" fact="0.5085"/>
                  <dgm:constr type="l" for="ch" forName="childText3" refType="w" fact="0.3085"/>
                  <dgm:constr type="t" for="ch" forName="childText3" refType="h" fact="0.406"/>
                  <dgm:constr type="w" for="ch" forName="childText3" refType="w" fact="0.2305"/>
                  <dgm:constr type="h" for="ch" forName="childText3" refType="h" fact="0.5119"/>
                  <dgm:constr type="l" for="ch" forName="childText4" refType="w" fact="0.076"/>
                  <dgm:constr type="t" for="ch" forName="childText4" refType="h" fact="0.5"/>
                  <dgm:constr type="w" for="ch" forName="childText4" refType="w" fact="0.2346"/>
                  <dgm:constr type="h" for="ch" forName="childText4" refType="h" fact="0.5179"/>
                  <dgm:constr type="l" for="ch" forName="parentText1" refType="w" fact="0"/>
                  <dgm:constr type="t" for="ch" forName="parentText1" refType="h" fact="0"/>
                  <dgm:constr type="w" for="ch" forName="parentText1" refType="w"/>
                  <dgm:constr type="h" for="ch" forName="parentText1" refType="h" fact="0.2821"/>
                  <dgm:constr type="l" for="ch" forName="parentText2" refType="w" fact="0"/>
                  <dgm:constr type="t" for="ch" forName="parentText2" refType="h" fact="0.094"/>
                  <dgm:constr type="w" for="ch" forName="parentText2" refType="w" fact="0.7695"/>
                  <dgm:constr type="h" for="ch" forName="parentText2" refType="h" fact="0.2821"/>
                  <dgm:constr type="l" for="ch" forName="parentText3" refType="w" fact="0"/>
                  <dgm:constr type="t" for="ch" forName="parentText3" refType="h" fact="0.188"/>
                  <dgm:constr type="w" for="ch" forName="parentText3" refType="w" fact="0.539"/>
                  <dgm:constr type="h" for="ch" forName="parentText3" refType="h" fact="0.2821"/>
                  <dgm:constr type="l" for="ch" forName="parentText4" refType="w" fact="0"/>
                  <dgm:constr type="t" for="ch" forName="parentText4" refType="h" fact="0.282"/>
                  <dgm:constr type="w" for="ch" forName="parentText4" refType="w" fact="0.3085"/>
                  <dgm:constr type="h" for="ch" forName="parentText4" refType="h" fact="0.2821"/>
                </dgm:constrLst>
              </dgm:else>
            </dgm:choose>
          </dgm:else>
        </dgm:choose>
      </dgm:if>
      <dgm:else name="Name42">
        <dgm:choose name="Name43">
          <dgm:if name="Name44" axis="ch ch" ptType="node node" func="cnt" op="equ" val="0">
            <dgm:alg type="composite">
              <dgm:param type="ar" val="2.9463"/>
            </dgm:alg>
            <dgm:choose name="Name45">
              <dgm:if name="Name46" func="var" arg="dir" op="equ" val="norm">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1848"/>
                  <dgm:constr type="t" for="ch" forName="parentText2" refType="h" fact="0.1429"/>
                  <dgm:constr type="w" for="ch" forName="parentText2" refType="w" fact="0.8152"/>
                  <dgm:constr type="h" for="ch" forName="parentText2" refType="h" fact="0.4285"/>
                  <dgm:constr type="l" for="ch" forName="parentText3" refType="w" fact="0.3696"/>
                  <dgm:constr type="t" for="ch" forName="parentText3" refType="h" fact="0.2858"/>
                  <dgm:constr type="w" for="ch" forName="parentText3" refType="w" fact="0.6304"/>
                  <dgm:constr type="h" for="ch" forName="parentText3" refType="h" fact="0.4285"/>
                  <dgm:constr type="l" for="ch" forName="parentText4" refType="w" fact="0.5545"/>
                  <dgm:constr type="t" for="ch" forName="parentText4" refType="h" fact="0.4286"/>
                  <dgm:constr type="w" for="ch" forName="parentText4" refType="w" fact="0.4455"/>
                  <dgm:constr type="h" for="ch" forName="parentText4" refType="h" fact="0.4285"/>
                  <dgm:constr type="l" for="ch" forName="parentText5" refType="w" fact="0.7393"/>
                  <dgm:constr type="t" for="ch" forName="parentText5" refType="h" fact="0.5715"/>
                  <dgm:constr type="w" for="ch" forName="parentText5" refType="w" fact="0.2607"/>
                  <dgm:constr type="h" for="ch" forName="parentText5" refType="h" fact="0.4285"/>
                </dgm:constrLst>
              </dgm:if>
              <dgm:else name="Name47">
                <dgm:constrLst>
                  <dgm:constr type="primFontSz" for="des" forName="parentText1" val="65"/>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l" for="ch" forName="parentText1" refType="w" fact="0"/>
                  <dgm:constr type="t" for="ch" forName="parentText1" refType="h" fact="0"/>
                  <dgm:constr type="w" for="ch" forName="parentText1" refType="w"/>
                  <dgm:constr type="h" for="ch" forName="parentText1" refType="h" fact="0.4285"/>
                  <dgm:constr type="l" for="ch" forName="parentText2" refType="w" fact="0"/>
                  <dgm:constr type="t" for="ch" forName="parentText2" refType="h" fact="0.1429"/>
                  <dgm:constr type="w" for="ch" forName="parentText2" refType="w" fact="0.8152"/>
                  <dgm:constr type="h" for="ch" forName="parentText2" refType="h" fact="0.4285"/>
                  <dgm:constr type="l" for="ch" forName="parentText3" refType="w" fact="0"/>
                  <dgm:constr type="t" for="ch" forName="parentText3" refType="h" fact="0.2858"/>
                  <dgm:constr type="w" for="ch" forName="parentText3" refType="w" fact="0.6304"/>
                  <dgm:constr type="h" for="ch" forName="parentText3" refType="h" fact="0.4285"/>
                  <dgm:constr type="l" for="ch" forName="parentText4" refType="w" fact="0"/>
                  <dgm:constr type="t" for="ch" forName="parentText4" refType="h" fact="0.4286"/>
                  <dgm:constr type="w" for="ch" forName="parentText4" refType="w" fact="0.4455"/>
                  <dgm:constr type="h" for="ch" forName="parentText4" refType="h" fact="0.4285"/>
                  <dgm:constr type="l" for="ch" forName="parentText5" refType="w" fact="0"/>
                  <dgm:constr type="t" for="ch" forName="parentText5" refType="h" fact="0.5715"/>
                  <dgm:constr type="w" for="ch" forName="parentText5" refType="w" fact="0.2607"/>
                  <dgm:constr type="h" for="ch" forName="parentText5" refType="h" fact="0.4285"/>
                </dgm:constrLst>
              </dgm:else>
            </dgm:choose>
          </dgm:if>
          <dgm:else name="Name48">
            <dgm:alg type="composite">
              <dgm:param type="ar" val="1.7837"/>
            </dgm:alg>
            <dgm:choose name="Name49">
              <dgm:if name="Name50" func="var" arg="dir" op="equ" val="norm">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
                  <dgm:constr type="t" for="ch" forName="childText1" refType="h" fact="0.1997"/>
                  <dgm:constr type="w" for="ch" forName="childText1" refType="w" fact="0.18482"/>
                  <dgm:constr type="h" for="ch" forName="childText1" refType="h" fact="0.4763"/>
                  <dgm:constr type="l" for="ch" forName="childText2" refType="w" fact="0.1848"/>
                  <dgm:constr type="t" for="ch" forName="childText2" refType="h" fact="0.2862"/>
                  <dgm:constr type="w" for="ch" forName="childText2" refType="w" fact="0.18482"/>
                  <dgm:constr type="h" for="ch" forName="childText2" refType="h" fact="0.4763"/>
                  <dgm:constr type="l" for="ch" forName="childText3" refType="w" fact="0.3696"/>
                  <dgm:constr type="t" for="ch" forName="childText3" refType="h" fact="0.3727"/>
                  <dgm:constr type="w" for="ch" forName="childText3" refType="w" fact="0.18482"/>
                  <dgm:constr type="h" for="ch" forName="childText3" refType="h" fact="0.4763"/>
                  <dgm:constr type="l" for="ch" forName="childText4" refType="w" fact="0.5545"/>
                  <dgm:constr type="t" for="ch" forName="childText4" refType="h" fact="0.4592"/>
                  <dgm:constr type="w" for="ch" forName="childText4" refType="w" fact="0.18482"/>
                  <dgm:constr type="h" for="ch" forName="childText4" refType="h" fact="0.4763"/>
                  <dgm:constr type="l" for="ch" forName="childText5" refType="w" fact="0.7393"/>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1848"/>
                  <dgm:constr type="t" for="ch" forName="parentText2" refType="h" fact="0.0865"/>
                  <dgm:constr type="w" for="ch" forName="parentText2" refType="w" fact="0.8152"/>
                  <dgm:constr type="h" for="ch" forName="parentText2" refType="h" fact="0.2594"/>
                  <dgm:constr type="l" for="ch" forName="parentText3" refType="w" fact="0.3696"/>
                  <dgm:constr type="t" for="ch" forName="parentText3" refType="h" fact="0.173"/>
                  <dgm:constr type="w" for="ch" forName="parentText3" refType="w" fact="0.6304"/>
                  <dgm:constr type="h" for="ch" forName="parentText3" refType="h" fact="0.2594"/>
                  <dgm:constr type="l" for="ch" forName="parentText4" refType="w" fact="0.5545"/>
                  <dgm:constr type="t" for="ch" forName="parentText4" refType="h" fact="0.2595"/>
                  <dgm:constr type="w" for="ch" forName="parentText4" refType="w" fact="0.4455"/>
                  <dgm:constr type="h" for="ch" forName="parentText4" refType="h" fact="0.2594"/>
                  <dgm:constr type="l" for="ch" forName="parentText5" refType="w" fact="0.7393"/>
                  <dgm:constr type="t" for="ch" forName="parentText5" refType="h" fact="0.346"/>
                  <dgm:constr type="w" for="ch" forName="parentText5" refType="w" fact="0.2607"/>
                  <dgm:constr type="h" for="ch" forName="parentText5" refType="h" fact="0.2594"/>
                </dgm:constrLst>
              </dgm:if>
              <dgm:else name="Name51">
                <dgm:constrLst>
                  <dgm:constr type="primFontSz" for="des" forName="childText1" val="65"/>
                  <dgm:constr type="primFontSz" for="des" forName="parentText1" val="65"/>
                  <dgm:constr type="primFontSz" for="des" forName="childText1" refType="primFontSz" refFor="des" refForName="parentText1" op="lte"/>
                  <dgm:constr type="primFontSz" for="des" forName="childText2" refType="primFontSz" refFor="des" refForName="parentText1" op="lte"/>
                  <dgm:constr type="primFontSz" for="des" forName="childText3" refType="primFontSz" refFor="des" refForName="parentText1" op="lte"/>
                  <dgm:constr type="primFontSz" for="des" forName="childText4" refType="primFontSz" refFor="des" refForName="parentText1" op="lte"/>
                  <dgm:constr type="primFontSz" for="des" forName="childText5" refType="primFontSz" refFor="des" refForName="parentText1" op="lte"/>
                  <dgm:constr type="primFontSz" for="des" forName="childText1" refType="primFontSz" refFor="des" refForName="parentText2" op="lte"/>
                  <dgm:constr type="primFontSz" for="des" forName="childText2" refType="primFontSz" refFor="des" refForName="parentText2" op="lte"/>
                  <dgm:constr type="primFontSz" for="des" forName="childText3" refType="primFontSz" refFor="des" refForName="parentText2" op="lte"/>
                  <dgm:constr type="primFontSz" for="des" forName="childText4" refType="primFontSz" refFor="des" refForName="parentText2" op="lte"/>
                  <dgm:constr type="primFontSz" for="des" forName="childText5" refType="primFontSz" refFor="des" refForName="parentText2" op="lte"/>
                  <dgm:constr type="primFontSz" for="des" forName="childText1" refType="primFontSz" refFor="des" refForName="parentText3" op="lte"/>
                  <dgm:constr type="primFontSz" for="des" forName="childText2" refType="primFontSz" refFor="des" refForName="parentText3" op="lte"/>
                  <dgm:constr type="primFontSz" for="des" forName="childText3" refType="primFontSz" refFor="des" refForName="parentText3" op="lte"/>
                  <dgm:constr type="primFontSz" for="des" forName="childText4" refType="primFontSz" refFor="des" refForName="parentText3" op="lte"/>
                  <dgm:constr type="primFontSz" for="des" forName="childText5" refType="primFontSz" refFor="des" refForName="parentText3" op="lte"/>
                  <dgm:constr type="primFontSz" for="des" forName="childText1" refType="primFontSz" refFor="des" refForName="parentText4" op="lte"/>
                  <dgm:constr type="primFontSz" for="des" forName="childText2" refType="primFontSz" refFor="des" refForName="parentText4" op="lte"/>
                  <dgm:constr type="primFontSz" for="des" forName="childText3" refType="primFontSz" refFor="des" refForName="parentText4" op="lte"/>
                  <dgm:constr type="primFontSz" for="des" forName="childText4" refType="primFontSz" refFor="des" refForName="parentText4" op="lte"/>
                  <dgm:constr type="primFontSz" for="des" forName="childText5" refType="primFontSz" refFor="des" refForName="parentText4" op="lte"/>
                  <dgm:constr type="primFontSz" for="des" forName="childText1" refType="primFontSz" refFor="des" refForName="parentText5" op="lte"/>
                  <dgm:constr type="primFontSz" for="des" forName="childText2" refType="primFontSz" refFor="des" refForName="parentText5" op="lte"/>
                  <dgm:constr type="primFontSz" for="des" forName="childText3" refType="primFontSz" refFor="des" refForName="parentText5" op="lte"/>
                  <dgm:constr type="primFontSz" for="des" forName="childText4" refType="primFontSz" refFor="des" refForName="parentText5" op="lte"/>
                  <dgm:constr type="primFontSz" for="des" forName="childText5" refType="primFontSz" refFor="des" refForName="parentText5" op="lte"/>
                  <dgm:constr type="primFontSz" for="des" forName="parentText2" refType="primFontSz" refFor="des" refForName="parentText1" op="equ"/>
                  <dgm:constr type="primFontSz" for="des" forName="parentText3" refType="primFontSz" refFor="des" refForName="parentText1" op="equ"/>
                  <dgm:constr type="primFontSz" for="des" forName="parentText4" refType="primFontSz" refFor="des" refForName="parentText1" op="equ"/>
                  <dgm:constr type="primFontSz" for="des" forName="parentText5" refType="primFontSz" refFor="des" refForName="parentText1" op="equ"/>
                  <dgm:constr type="primFontSz" for="des" forName="childText2" refType="primFontSz" refFor="des" refForName="childText1" op="equ"/>
                  <dgm:constr type="primFontSz" for="des" forName="childText3" refType="primFontSz" refFor="des" refForName="childText1" op="equ"/>
                  <dgm:constr type="primFontSz" for="des" forName="childText4" refType="primFontSz" refFor="des" refForName="childText1" op="equ"/>
                  <dgm:constr type="primFontSz" for="des" forName="childText5" refType="primFontSz" refFor="des" refForName="childText1" op="equ"/>
                  <dgm:constr type="l" for="ch" forName="childText1" refType="w" fact="0.81518"/>
                  <dgm:constr type="t" for="ch" forName="childText1" refType="h" fact="0.1997"/>
                  <dgm:constr type="w" for="ch" forName="childText1" refType="w" fact="0.18482"/>
                  <dgm:constr type="h" for="ch" forName="childText1" refType="h" fact="0.4763"/>
                  <dgm:constr type="l" for="ch" forName="childText2" refType="w" fact="0.63036"/>
                  <dgm:constr type="t" for="ch" forName="childText2" refType="h" fact="0.2862"/>
                  <dgm:constr type="w" for="ch" forName="childText2" refType="w" fact="0.18482"/>
                  <dgm:constr type="h" for="ch" forName="childText2" refType="h" fact="0.4763"/>
                  <dgm:constr type="l" for="ch" forName="childText3" refType="w" fact="0.44554"/>
                  <dgm:constr type="t" for="ch" forName="childText3" refType="h" fact="0.3727"/>
                  <dgm:constr type="w" for="ch" forName="childText3" refType="w" fact="0.18482"/>
                  <dgm:constr type="h" for="ch" forName="childText3" refType="h" fact="0.4763"/>
                  <dgm:constr type="l" for="ch" forName="childText4" refType="w" fact="0.26072"/>
                  <dgm:constr type="t" for="ch" forName="childText4" refType="h" fact="0.4592"/>
                  <dgm:constr type="w" for="ch" forName="childText4" refType="w" fact="0.18482"/>
                  <dgm:constr type="h" for="ch" forName="childText4" refType="h" fact="0.4763"/>
                  <dgm:constr type="l" for="ch" forName="childText5" refType="w" fact="0.0759"/>
                  <dgm:constr type="t" for="ch" forName="childText5" refType="h" fact="0.5457"/>
                  <dgm:constr type="w" for="ch" forName="childText5" refType="w" fact="0.18482"/>
                  <dgm:constr type="h" for="ch" forName="childText5" refType="h" fact="0.4763"/>
                  <dgm:constr type="l" for="ch" forName="parentText1" refType="w" fact="0"/>
                  <dgm:constr type="t" for="ch" forName="parentText1" refType="h" fact="0"/>
                  <dgm:constr type="w" for="ch" forName="parentText1" refType="w"/>
                  <dgm:constr type="h" for="ch" forName="parentText1" refType="h" fact="0.2594"/>
                  <dgm:constr type="l" for="ch" forName="parentText2" refType="w" fact="0"/>
                  <dgm:constr type="t" for="ch" forName="parentText2" refType="h" fact="0.0865"/>
                  <dgm:constr type="w" for="ch" forName="parentText2" refType="w" fact="0.8152"/>
                  <dgm:constr type="h" for="ch" forName="parentText2" refType="h" fact="0.2594"/>
                  <dgm:constr type="l" for="ch" forName="parentText3" refType="w" fact="0"/>
                  <dgm:constr type="t" for="ch" forName="parentText3" refType="h" fact="0.173"/>
                  <dgm:constr type="w" for="ch" forName="parentText3" refType="w" fact="0.6304"/>
                  <dgm:constr type="h" for="ch" forName="parentText3" refType="h" fact="0.2594"/>
                  <dgm:constr type="l" for="ch" forName="parentText4" refType="w" fact="0"/>
                  <dgm:constr type="t" for="ch" forName="parentText4" refType="h" fact="0.2595"/>
                  <dgm:constr type="w" for="ch" forName="parentText4" refType="w" fact="0.4455"/>
                  <dgm:constr type="h" for="ch" forName="parentText4" refType="h" fact="0.2594"/>
                  <dgm:constr type="l" for="ch" forName="parentText5" refType="w" fact="0"/>
                  <dgm:constr type="t" for="ch" forName="parentText5" refType="h" fact="0.346"/>
                  <dgm:constr type="w" for="ch" forName="parentText5" refType="w" fact="0.2607"/>
                  <dgm:constr type="h" for="ch" forName="parentText5" refType="h" fact="0.2594"/>
                </dgm:constrLst>
              </dgm:else>
            </dgm:choose>
          </dgm:else>
        </dgm:choose>
      </dgm:else>
    </dgm:choose>
    <dgm:forEach name="Name52" axis="ch" ptType="node" cnt="1">
      <dgm:layoutNode name="parentText1" styleLbl="node1">
        <dgm:varLst>
          <dgm:chMax/>
          <dgm:chPref val="3"/>
          <dgm:bulletEnabled val="1"/>
        </dgm:varLst>
        <dgm:choose name="Name53">
          <dgm:if name="Name54"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55">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56">
        <dgm:if name="Name57" axis="ch" ptType="node" func="cnt" op="gte" val="1">
          <dgm:layoutNode name="childText1"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dgm:forEach>
    <dgm:forEach name="Name59" axis="ch" ptType="node" st="2" cnt="1">
      <dgm:layoutNode name="parentText2" styleLbl="node1">
        <dgm:varLst>
          <dgm:chMax/>
          <dgm:chPref val="3"/>
          <dgm:bulletEnabled val="1"/>
        </dgm:varLst>
        <dgm:choose name="Name60">
          <dgm:if name="Name61"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2">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63">
        <dgm:if name="Name64" axis="ch" ptType="node" func="cnt" op="gte" val="1">
          <dgm:layoutNode name="childText2"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5"/>
      </dgm:choose>
    </dgm:forEach>
    <dgm:forEach name="Name66" axis="ch" ptType="node" st="3" cnt="1">
      <dgm:layoutNode name="parentText3" styleLbl="node1">
        <dgm:varLst>
          <dgm:chMax/>
          <dgm:chPref val="3"/>
          <dgm:bulletEnabled val="1"/>
        </dgm:varLst>
        <dgm:choose name="Name67">
          <dgm:if name="Name68"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69">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0">
        <dgm:if name="Name71" axis="ch" ptType="node" func="cnt" op="gte" val="1">
          <dgm:layoutNode name="childText3"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forEach>
    <dgm:forEach name="Name73" axis="ch" ptType="node" st="4" cnt="1">
      <dgm:layoutNode name="parentText4" styleLbl="node1">
        <dgm:varLst>
          <dgm:chMax/>
          <dgm:chPref val="3"/>
          <dgm:bulletEnabled val="1"/>
        </dgm:varLst>
        <dgm:choose name="Name74">
          <dgm:if name="Name75"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76">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77">
        <dgm:if name="Name78" axis="ch" ptType="node" func="cnt" op="gte" val="1">
          <dgm:layoutNode name="childText4"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dgm:forEach>
    <dgm:forEach name="Name80" axis="ch" ptType="node" st="5" cnt="1">
      <dgm:layoutNode name="parentText5" styleLbl="node1">
        <dgm:varLst>
          <dgm:chMax/>
          <dgm:chPref val="3"/>
          <dgm:bulletEnabled val="1"/>
        </dgm:varLst>
        <dgm:choose name="Name81">
          <dgm:if name="Name82" func="var" arg="dir" op="equ" val="norm">
            <dgm:alg type="tx">
              <dgm:param type="parTxLTRAlign" val="l"/>
            </dgm:alg>
            <dgm:shape xmlns:r="http://schemas.openxmlformats.org/officeDocument/2006/relationships" type="rightArrow" r:blip="">
              <dgm:adjLst>
                <dgm:adj idx="1" val="0.5"/>
                <dgm:adj idx="2" val="0.5"/>
              </dgm:adjLst>
            </dgm:shape>
            <dgm:constrLst>
              <dgm:constr type="lMarg" refType="primFontSz" fact="0.3"/>
              <dgm:constr type="rMarg" val="20"/>
              <dgm:constr type="tMarg" refType="primFontSz" fact="0.3"/>
              <dgm:constr type="bMarg" refType="h" fact="0.45"/>
            </dgm:constrLst>
          </dgm:if>
          <dgm:else name="Name83">
            <dgm:alg type="tx">
              <dgm:param type="parTxLTRAlign" val="r"/>
            </dgm:alg>
            <dgm:shape xmlns:r="http://schemas.openxmlformats.org/officeDocument/2006/relationships" type="leftArrow" r:blip="">
              <dgm:adjLst>
                <dgm:adj idx="1" val="0.5"/>
                <dgm:adj idx="2" val="0.5"/>
              </dgm:adjLst>
            </dgm:shape>
            <dgm:constrLst>
              <dgm:constr type="lMarg" val="20"/>
              <dgm:constr type="rMarg" refType="primFontSz" fact="0.3"/>
              <dgm:constr type="tMarg" refType="primFontSz" fact="0.3"/>
              <dgm:constr type="bMarg" refType="h" fact="0.45"/>
            </dgm:constrLst>
          </dgm:else>
        </dgm:choose>
        <dgm:presOf axis="self" ptType="node"/>
        <dgm:ruleLst>
          <dgm:rule type="primFontSz" val="5" fact="NaN" max="NaN"/>
        </dgm:ruleLst>
      </dgm:layoutNode>
      <dgm:choose name="Name84">
        <dgm:if name="Name85" axis="ch" ptType="node" func="cnt" op="gte" val="1">
          <dgm:layoutNode name="childText5" styleLbl="solidAlignAcc1">
            <dgm:varLst>
              <dgm:chMax val="0"/>
              <dgm:chPref val="0"/>
              <dgm:bulletEnabled val="1"/>
            </dgm:varLst>
            <dgm:alg type="tx">
              <dgm:param type="txAnchorVert" val="t"/>
              <dgm:param type="parTxLTRAlign" val="l"/>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idx="1"/>
          </p:nvPr>
        </p:nvSpPr>
        <p:spPr>
          <a:xfrm>
            <a:off x="3849688" y="0"/>
            <a:ext cx="2946400" cy="496888"/>
          </a:xfrm>
          <a:prstGeom prst="rect">
            <a:avLst/>
          </a:prstGeom>
        </p:spPr>
        <p:txBody>
          <a:bodyPr vert="horz" lIns="91440" tIns="45720" rIns="91440" bIns="45720" rtlCol="0"/>
          <a:lstStyle>
            <a:lvl1pPr algn="r">
              <a:defRPr sz="1200"/>
            </a:lvl1pPr>
          </a:lstStyle>
          <a:p>
            <a:fld id="{6948A9DF-AF71-4D73-ACC2-DC93E5E96915}" type="datetimeFigureOut">
              <a:rPr lang="en-ZA" smtClean="0"/>
              <a:t>2020/11/25</a:t>
            </a:fld>
            <a:endParaRPr lang="en-ZA"/>
          </a:p>
        </p:txBody>
      </p:sp>
      <p:sp>
        <p:nvSpPr>
          <p:cNvPr id="4" name="Slide Image Placeholder 3"/>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ZA"/>
          </a:p>
        </p:txBody>
      </p:sp>
      <p:sp>
        <p:nvSpPr>
          <p:cNvPr id="5" name="Notes Placeholder 4"/>
          <p:cNvSpPr>
            <a:spLocks noGrp="1"/>
          </p:cNvSpPr>
          <p:nvPr>
            <p:ph type="body" sz="quarter" idx="3"/>
          </p:nvPr>
        </p:nvSpPr>
        <p:spPr>
          <a:xfrm>
            <a:off x="679450" y="4776788"/>
            <a:ext cx="5438775" cy="3908425"/>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6" name="Footer Placeholder 5"/>
          <p:cNvSpPr>
            <a:spLocks noGrp="1"/>
          </p:cNvSpPr>
          <p:nvPr>
            <p:ph type="ftr" sz="quarter" idx="4"/>
          </p:nvPr>
        </p:nvSpPr>
        <p:spPr>
          <a:xfrm>
            <a:off x="0" y="9429750"/>
            <a:ext cx="2946400" cy="496888"/>
          </a:xfrm>
          <a:prstGeom prst="rect">
            <a:avLst/>
          </a:prstGeom>
        </p:spPr>
        <p:txBody>
          <a:bodyPr vert="horz" lIns="91440" tIns="45720" rIns="91440" bIns="45720" rtlCol="0" anchor="b"/>
          <a:lstStyle>
            <a:lvl1pPr algn="l">
              <a:defRPr sz="1200"/>
            </a:lvl1pPr>
          </a:lstStyle>
          <a:p>
            <a:endParaRPr lang="en-ZA"/>
          </a:p>
        </p:txBody>
      </p:sp>
      <p:sp>
        <p:nvSpPr>
          <p:cNvPr id="7" name="Slide Number Placeholder 6"/>
          <p:cNvSpPr>
            <a:spLocks noGrp="1"/>
          </p:cNvSpPr>
          <p:nvPr>
            <p:ph type="sldNum" sz="quarter" idx="5"/>
          </p:nvPr>
        </p:nvSpPr>
        <p:spPr>
          <a:xfrm>
            <a:off x="3849688" y="9429750"/>
            <a:ext cx="2946400" cy="496888"/>
          </a:xfrm>
          <a:prstGeom prst="rect">
            <a:avLst/>
          </a:prstGeom>
        </p:spPr>
        <p:txBody>
          <a:bodyPr vert="horz" lIns="91440" tIns="45720" rIns="91440" bIns="45720" rtlCol="0" anchor="b"/>
          <a:lstStyle>
            <a:lvl1pPr algn="r">
              <a:defRPr sz="1200"/>
            </a:lvl1pPr>
          </a:lstStyle>
          <a:p>
            <a:fld id="{0F336B45-FB74-4301-BE63-D8A15F2E4443}" type="slidenum">
              <a:rPr lang="en-ZA" smtClean="0"/>
              <a:t>‹#›</a:t>
            </a:fld>
            <a:endParaRPr lang="en-ZA"/>
          </a:p>
        </p:txBody>
      </p:sp>
    </p:spTree>
    <p:extLst>
      <p:ext uri="{BB962C8B-B14F-4D97-AF65-F5344CB8AC3E}">
        <p14:creationId xmlns:p14="http://schemas.microsoft.com/office/powerpoint/2010/main" val="1275561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F336B45-FB74-4301-BE63-D8A15F2E4443}" type="slidenum">
              <a:rPr lang="en-ZA" smtClean="0"/>
              <a:t>4</a:t>
            </a:fld>
            <a:endParaRPr lang="en-ZA"/>
          </a:p>
        </p:txBody>
      </p:sp>
    </p:spTree>
    <p:extLst>
      <p:ext uri="{BB962C8B-B14F-4D97-AF65-F5344CB8AC3E}">
        <p14:creationId xmlns:p14="http://schemas.microsoft.com/office/powerpoint/2010/main" val="21743141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D6C0073-480D-41D5-AA21-5B3451CFF714}" type="slidenum">
              <a:rPr lang="en-US"/>
              <a:pPr/>
              <a:t>13</a:t>
            </a:fld>
            <a:endParaRPr lang="en-US"/>
          </a:p>
        </p:txBody>
      </p:sp>
      <p:sp>
        <p:nvSpPr>
          <p:cNvPr id="27650" name="Rectangle 2"/>
          <p:cNvSpPr>
            <a:spLocks noGrp="1" noRot="1" noChangeAspect="1" noChangeArrowheads="1" noTextEdit="1"/>
          </p:cNvSpPr>
          <p:nvPr>
            <p:ph type="sldImg"/>
          </p:nvPr>
        </p:nvSpPr>
        <p:spPr>
          <a:ln/>
        </p:spPr>
      </p:sp>
      <p:sp>
        <p:nvSpPr>
          <p:cNvPr id="276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F336B45-FB74-4301-BE63-D8A15F2E4443}" type="slidenum">
              <a:rPr lang="en-ZA" smtClean="0"/>
              <a:t>17</a:t>
            </a:fld>
            <a:endParaRPr lang="en-ZA"/>
          </a:p>
        </p:txBody>
      </p:sp>
    </p:spTree>
    <p:extLst>
      <p:ext uri="{BB962C8B-B14F-4D97-AF65-F5344CB8AC3E}">
        <p14:creationId xmlns:p14="http://schemas.microsoft.com/office/powerpoint/2010/main" val="1710969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Rot="1" noChangeAspect="1" noChangeArrowheads="1" noTextEdit="1"/>
          </p:cNvSpPr>
          <p:nvPr>
            <p:ph type="sldImg"/>
          </p:nvPr>
        </p:nvSpPr>
        <p:spPr>
          <a:xfrm>
            <a:off x="566738" y="492125"/>
            <a:ext cx="5567362" cy="4176713"/>
          </a:xfrm>
          <a:ln/>
        </p:spPr>
      </p:sp>
      <p:sp>
        <p:nvSpPr>
          <p:cNvPr id="15363" name="Rectangle 3"/>
          <p:cNvSpPr>
            <a:spLocks noGrp="1" noChangeArrowheads="1"/>
          </p:cNvSpPr>
          <p:nvPr>
            <p:ph type="body" idx="1"/>
          </p:nvPr>
        </p:nvSpPr>
        <p:spPr>
          <a:xfrm>
            <a:off x="761591" y="4916789"/>
            <a:ext cx="5169066" cy="4997786"/>
          </a:xfrm>
          <a:noFill/>
        </p:spPr>
        <p:txBody>
          <a:bodyPr/>
          <a:lstStyle/>
          <a:p>
            <a:pPr eaLnBrk="1" hangingPunct="1"/>
            <a:endParaRPr lang="en-US" altLang="en-US" dirty="0"/>
          </a:p>
        </p:txBody>
      </p:sp>
    </p:spTree>
    <p:extLst>
      <p:ext uri="{BB962C8B-B14F-4D97-AF65-F5344CB8AC3E}">
        <p14:creationId xmlns:p14="http://schemas.microsoft.com/office/powerpoint/2010/main" val="1289152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fld id="{0F336B45-FB74-4301-BE63-D8A15F2E4443}" type="slidenum">
              <a:rPr lang="en-ZA" smtClean="0"/>
              <a:t>20</a:t>
            </a:fld>
            <a:endParaRPr lang="en-ZA"/>
          </a:p>
        </p:txBody>
      </p:sp>
    </p:spTree>
    <p:extLst>
      <p:ext uri="{BB962C8B-B14F-4D97-AF65-F5344CB8AC3E}">
        <p14:creationId xmlns:p14="http://schemas.microsoft.com/office/powerpoint/2010/main" val="2988456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6F728-561E-4E6C-BAC4-3FDD9440376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6BC9D66-8D44-478E-AB05-472630C11A32}"/>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75089FE-CE46-4C54-8844-F51D0B5FE516}"/>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CF6543F-E338-43EE-9659-B1F3B35494D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1B6BBE43-6D1B-474B-81FB-6B79BFDA2C10}"/>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7229912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20877-41A8-4BCF-B226-ED18D98E6A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710C09-25C4-43B0-9AEF-2325D02E6F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B085D5-8486-4E04-8103-DE32EA3C6180}"/>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23E3696-3E59-4F8B-BE18-3133217DB58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0BE0F54-8938-41C7-82B4-C56217BB6531}"/>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1448970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E50CB4-94DB-4700-8E2F-40E90C5DB60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5C6BFF-3E98-4DC0-8DFF-E579A3BCDA22}"/>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7FFCD8-92FC-4672-A81A-A5819EDEBE9A}"/>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7908992-224E-499E-96D3-7769ADB5491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04FC5622-66A9-4D70-8724-0D567739379F}"/>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5845738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06F728-561E-4E6C-BAC4-3FDD9440376F}"/>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id="{F6BC9D66-8D44-478E-AB05-472630C11A32}"/>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775089FE-CE46-4C54-8844-F51D0B5FE516}"/>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CF6543F-E338-43EE-9659-B1F3B35494D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1B6BBE43-6D1B-474B-81FB-6B79BFDA2C10}"/>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207601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690A8-0833-4CDA-8B8E-5BC58AE30C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ECEF8B-56C3-425E-929E-142377ACB6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9A183A-6DF1-4F50-998C-0BB9A002344A}"/>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E57C611-E00D-470E-AE5C-AB08001E9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10073ADE-E51E-4BFB-B305-6ABC50BBCBFB}"/>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1234497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1E04C-93AA-44F4-AF88-E7C59141BC64}"/>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C9B85696-EF09-457D-B27F-4BA7D5CA0AF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BB3E2C-D14C-46E7-920F-C3E021595235}"/>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B634870-4A5B-43D4-B6AB-5A257B29656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413E700-2987-4ED9-9EF1-04B76A879FC3}"/>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50270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F7596-C3C7-4524-ACF1-034E508F26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BF1D6A-2A67-4799-A897-3177ACDDB38A}"/>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744B26-9DFA-4D61-A9D1-D9030D1CCCDF}"/>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785D21-4D55-4291-8178-9B0161B7D843}"/>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26D23C9-638C-470B-9D3C-6985548C3440}"/>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409CD962-C6FF-4FEC-9335-416F0396F9F4}"/>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02435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1836A-8489-40ED-858A-1C4864F9BC4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CA981D-5966-4BCC-AD96-85942B0853AA}"/>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E85FE9B7-0E00-4B11-B4BD-6C01986AF084}"/>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7FAEAC-D9EC-4A38-9CC4-2C67B36253C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F580B6F-1F46-43A5-AD0C-9786191F44A4}"/>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5EE713A-3487-40EF-B6D9-A6C673F068FF}"/>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90A602A6-FA9E-4C77-89C0-D613FCD8C8CF}"/>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AFC56B24-354A-4F55-98EB-74CB508CDA12}"/>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971092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6EC9-A899-4ADE-A45F-07A31E77D3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FF620C-71D9-4D5C-AAA9-3D44D9BF4FF8}"/>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C1F869A-C134-49E0-BF1D-4264E207327F}"/>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9CE29AE-3397-4B51-8956-89BFA52A7D38}"/>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0487900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1C9A8A-40F9-4F33-BE0C-E4CC5708C3A1}"/>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F52BCC3F-BD75-4CDC-8F9C-8EE25C98F88A}"/>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5F3E04CB-5B07-4E34-A5D8-841C2F767850}"/>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5374828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BEEBE-BC0C-46CD-88D9-8937507E3DF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04E6C5EC-791E-45E9-805F-26E2FF4FDED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5B9474-8EA0-441C-9D2F-4404C849D95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0FF9AB3-58FE-4819-80BB-D798DAF47E26}"/>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A87501EF-7276-40D1-86A1-F919AF717DB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2EDDF06-3991-45A6-8FED-EBA23A679B10}"/>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0220696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5690A8-0833-4CDA-8B8E-5BC58AE30CE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DECEF8B-56C3-425E-929E-142377ACB62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9A183A-6DF1-4F50-998C-0BB9A002344A}"/>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E57C611-E00D-470E-AE5C-AB08001E97B7}"/>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10073ADE-E51E-4BFB-B305-6ABC50BBCBFB}"/>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5702462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DB8D6-DD0D-4924-A8FC-FFFECDE3CEA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A3BB2B4-F87D-4C9F-A97B-A84E18A09B0E}"/>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DACC00DF-D930-4442-BD7D-8431043D668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C6E8F5E9-1E46-44FE-9257-DBF19310B266}"/>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EC9F8497-9185-4549-830A-7E6C4631E296}"/>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C7C2275-CAEE-4DAB-82D2-F81C661A76CB}"/>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2778905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E20877-41A8-4BCF-B226-ED18D98E6A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D710C09-25C4-43B0-9AEF-2325D02E6F46}"/>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4B085D5-8486-4E04-8103-DE32EA3C6180}"/>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23E3696-3E59-4F8B-BE18-3133217DB586}"/>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70BE0F54-8938-41C7-82B4-C56217BB6531}"/>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500436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4E50CB4-94DB-4700-8E2F-40E90C5DB602}"/>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75C6BFF-3E98-4DC0-8DFF-E579A3BCDA22}"/>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7FFCD8-92FC-4672-A81A-A5819EDEBE9A}"/>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7908992-224E-499E-96D3-7769ADB5491C}"/>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04FC5622-66A9-4D70-8724-0D567739379F}"/>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7632803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ZA"/>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ZA"/>
          </a:p>
        </p:txBody>
      </p:sp>
      <p:sp>
        <p:nvSpPr>
          <p:cNvPr id="4" name="Date Placeholder 3"/>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287615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4616088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ZA"/>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491316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Date Placeholder 4"/>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919084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ZA"/>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7" name="Date Placeholder 6"/>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9676567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Date Placeholder 2"/>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8341953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0356763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81E04C-93AA-44F4-AF88-E7C59141BC64}"/>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id="{C9B85696-EF09-457D-B27F-4BA7D5CA0AF8}"/>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98BB3E2C-D14C-46E7-920F-C3E021595235}"/>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BB634870-4A5B-43D4-B6AB-5A257B29656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C413E700-2987-4ED9-9EF1-04B76A879FC3}"/>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416304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ZA"/>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8857183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ZA"/>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ZA"/>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475864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ZA"/>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2358190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ZA"/>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10"/>
          </p:nvPr>
        </p:nvSpPr>
        <p:spPr/>
        <p:txBody>
          <a:bodyPr/>
          <a:lstStyle/>
          <a:p>
            <a:fld id="{D3802500-2DCA-4720-8360-6E74C26DD0EA}"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7E672E3D-61E0-450A-AD62-EE98E486015F}"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161557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3F7596-C3C7-4524-ACF1-034E508F265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4BF1D6A-2A67-4799-A897-3177ACDDB38A}"/>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A744B26-9DFA-4D61-A9D1-D9030D1CCCDF}"/>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785D21-4D55-4291-8178-9B0161B7D843}"/>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26D23C9-638C-470B-9D3C-6985548C3440}"/>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409CD962-C6FF-4FEC-9335-416F0396F9F4}"/>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73999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11836A-8489-40ED-858A-1C4864F9BC4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5CA981D-5966-4BCC-AD96-85942B0853AA}"/>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id="{E85FE9B7-0E00-4B11-B4BD-6C01986AF084}"/>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97FAEAC-D9EC-4A38-9CC4-2C67B36253C2}"/>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id="{3F580B6F-1F46-43A5-AD0C-9786191F44A4}"/>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F5EE713A-3487-40EF-B6D9-A6C673F068FF}"/>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90A602A6-FA9E-4C77-89C0-D613FCD8C8CF}"/>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AFC56B24-354A-4F55-98EB-74CB508CDA12}"/>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66956091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06EC9-A899-4ADE-A45F-07A31E77D304}"/>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6FF620C-71D9-4D5C-AAA9-3D44D9BF4FF8}"/>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C1F869A-C134-49E0-BF1D-4264E207327F}"/>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9CE29AE-3397-4B51-8956-89BFA52A7D38}"/>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1117812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11C9A8A-40F9-4F33-BE0C-E4CC5708C3A1}"/>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F52BCC3F-BD75-4CDC-8F9C-8EE25C98F88A}"/>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5F3E04CB-5B07-4E34-A5D8-841C2F767850}"/>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2148342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BEEBE-BC0C-46CD-88D9-8937507E3DF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id="{04E6C5EC-791E-45E9-805F-26E2FF4FDED1}"/>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A5B9474-8EA0-441C-9D2F-4404C849D95D}"/>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A0FF9AB3-58FE-4819-80BB-D798DAF47E26}"/>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A87501EF-7276-40D1-86A1-F919AF717DB5}"/>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52EDDF06-3991-45A6-8FED-EBA23A679B10}"/>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0110105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DDB8D6-DD0D-4924-A8FC-FFFECDE3CEAC}"/>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id="{8A3BB2B4-F87D-4C9F-A97B-A84E18A09B0E}"/>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id="{DACC00DF-D930-4442-BD7D-8431043D6680}"/>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id="{C6E8F5E9-1E46-44FE-9257-DBF19310B266}"/>
              </a:ext>
            </a:extLst>
          </p:cNvPr>
          <p:cNvSpPr>
            <a:spLocks noGrp="1"/>
          </p:cNvSpPr>
          <p:nvPr>
            <p:ph type="dt" sz="half" idx="10"/>
          </p:nvPr>
        </p:nvSpPr>
        <p:spPr/>
        <p:txBody>
          <a:body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EC9F8497-9185-4549-830A-7E6C4631E296}"/>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C7C2275-CAEE-4DAB-82D2-F81C661A76CB}"/>
              </a:ext>
            </a:extLst>
          </p:cNvPr>
          <p:cNvSpPr>
            <a:spLocks noGrp="1"/>
          </p:cNvSpPr>
          <p:nvPr>
            <p:ph type="sldNum" sz="quarter" idx="12"/>
          </p:nvPr>
        </p:nvSpPr>
        <p:spPr/>
        <p:txBody>
          <a:body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2878846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944D0-5363-4104-8FB5-85F5301904A5}"/>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882714-D783-4228-8BC9-D93CB1BE3A1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57084C-43A6-49A4-9E8C-BD92F8E09328}"/>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A53483E-6F74-40B0-85FE-C6A645F2849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660E6222-1EF1-4098-B6F1-FE87B6F76BB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7239425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B1944D0-5363-4104-8FB5-85F5301904A5}"/>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B882714-D783-4228-8BC9-D93CB1BE3A1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F57084C-43A6-49A4-9E8C-BD92F8E09328}"/>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DA53483E-6F74-40B0-85FE-C6A645F28496}"/>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660E6222-1EF1-4098-B6F1-FE87B6F76BBC}"/>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1027225"/>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ZA"/>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ZA"/>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F239F89B-F18A-423D-A9F4-860B11E3A783}" type="datetimeFigureOut">
              <a:rPr lang="en-US" smtClean="0">
                <a:solidFill>
                  <a:prstClr val="black">
                    <a:tint val="75000"/>
                  </a:prstClr>
                </a:solidFill>
              </a:rPr>
              <a:pPr/>
              <a:t>11/25/2020</a:t>
            </a:fld>
            <a:endParaRPr lang="en-US">
              <a:solidFill>
                <a:prstClr val="black">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8D60E23-E44C-4D0E-817A-DB9E5FABBBB8}"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3582382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notesSlide" Target="../notesSlides/notesSlide2.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3.png"/><Relationship Id="rId2" Type="http://schemas.openxmlformats.org/officeDocument/2006/relationships/diagramData" Target="../diagrams/data1.xml"/><Relationship Id="rId1" Type="http://schemas.openxmlformats.org/officeDocument/2006/relationships/slideLayout" Target="../slideLayouts/slideLayout2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9.xml"/><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9.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9.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6.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9.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4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png"/><Relationship Id="rId1" Type="http://schemas.openxmlformats.org/officeDocument/2006/relationships/slideLayout" Target="../slideLayouts/slideLayout18.xml"/><Relationship Id="rId5" Type="http://schemas.openxmlformats.org/officeDocument/2006/relationships/image" Target="../media/image9.png"/><Relationship Id="rId4" Type="http://schemas.openxmlformats.org/officeDocument/2006/relationships/image" Target="../media/image8.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Rectangle 1"/>
          <p:cNvSpPr/>
          <p:nvPr/>
        </p:nvSpPr>
        <p:spPr>
          <a:xfrm>
            <a:off x="11751" y="1889768"/>
            <a:ext cx="7969623" cy="3496236"/>
          </a:xfrm>
          <a:prstGeom prst="rect">
            <a:avLst/>
          </a:pr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4" name="Rectangle 3">
            <a:extLst>
              <a:ext uri="{FF2B5EF4-FFF2-40B4-BE49-F238E27FC236}">
                <a16:creationId xmlns:a16="http://schemas.microsoft.com/office/drawing/2014/main" id="{22EF1B47-623D-43FE-9106-B32A4365F3B3}"/>
              </a:ext>
            </a:extLst>
          </p:cNvPr>
          <p:cNvSpPr/>
          <p:nvPr/>
        </p:nvSpPr>
        <p:spPr>
          <a:xfrm>
            <a:off x="7680960" y="0"/>
            <a:ext cx="146304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7" name="Rectangle 6">
            <a:extLst>
              <a:ext uri="{FF2B5EF4-FFF2-40B4-BE49-F238E27FC236}">
                <a16:creationId xmlns:a16="http://schemas.microsoft.com/office/drawing/2014/main" id="{CD9BA58D-DC3C-404D-B4B4-4E45262F15BE}"/>
              </a:ext>
            </a:extLst>
          </p:cNvPr>
          <p:cNvSpPr/>
          <p:nvPr/>
        </p:nvSpPr>
        <p:spPr>
          <a:xfrm>
            <a:off x="500743" y="0"/>
            <a:ext cx="3200400" cy="6858000"/>
          </a:xfrm>
          <a:prstGeom prst="rect">
            <a:avLst/>
          </a:prstGeom>
          <a:solidFill>
            <a:srgbClr val="008000">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9" name="TextBox 8">
            <a:extLst>
              <a:ext uri="{FF2B5EF4-FFF2-40B4-BE49-F238E27FC236}">
                <a16:creationId xmlns:a16="http://schemas.microsoft.com/office/drawing/2014/main" id="{251BDE8C-C874-4027-92B6-106F8C9E07A1}"/>
              </a:ext>
            </a:extLst>
          </p:cNvPr>
          <p:cNvSpPr txBox="1"/>
          <p:nvPr/>
        </p:nvSpPr>
        <p:spPr>
          <a:xfrm>
            <a:off x="636359" y="2156160"/>
            <a:ext cx="2827565" cy="2031325"/>
          </a:xfrm>
          <a:prstGeom prst="rect">
            <a:avLst/>
          </a:prstGeom>
          <a:noFill/>
        </p:spPr>
        <p:txBody>
          <a:bodyPr wrap="square" lIns="0" tIns="0" rIns="0" bIns="0" rtlCol="0" anchor="ctr">
            <a:spAutoFit/>
          </a:bodyPr>
          <a:lstStyle/>
          <a:p>
            <a:pPr algn="ctr"/>
            <a:r>
              <a:rPr lang="en-US" sz="3300" b="1" dirty="0" smtClean="0">
                <a:solidFill>
                  <a:prstClr val="white"/>
                </a:solidFill>
                <a:latin typeface="Century Gothic"/>
                <a:cs typeface="Segoe UI Semibold" panose="020B0702040204020203" pitchFamily="34" charset="0"/>
              </a:rPr>
              <a:t>INTEGRATED HUMAN RESOURCE STRATEGY</a:t>
            </a:r>
            <a:endParaRPr lang="en-US" sz="3300" b="1" dirty="0">
              <a:solidFill>
                <a:prstClr val="white"/>
              </a:solidFill>
              <a:latin typeface="Century Gothic"/>
              <a:cs typeface="Segoe UI Semibold" panose="020B0702040204020203" pitchFamily="34" charset="0"/>
            </a:endParaRPr>
          </a:p>
        </p:txBody>
      </p:sp>
      <p:sp>
        <p:nvSpPr>
          <p:cNvPr id="10" name="TextBox 9">
            <a:extLst>
              <a:ext uri="{FF2B5EF4-FFF2-40B4-BE49-F238E27FC236}">
                <a16:creationId xmlns:a16="http://schemas.microsoft.com/office/drawing/2014/main" id="{40155F1C-8FDA-4C29-A73E-D860059661AD}"/>
              </a:ext>
            </a:extLst>
          </p:cNvPr>
          <p:cNvSpPr txBox="1"/>
          <p:nvPr/>
        </p:nvSpPr>
        <p:spPr>
          <a:xfrm>
            <a:off x="636360" y="4147267"/>
            <a:ext cx="2827565" cy="738664"/>
          </a:xfrm>
          <a:prstGeom prst="rect">
            <a:avLst/>
          </a:prstGeom>
          <a:noFill/>
        </p:spPr>
        <p:txBody>
          <a:bodyPr wrap="square" lIns="0" tIns="0" rIns="0" bIns="0" rtlCol="0">
            <a:spAutoFit/>
          </a:bodyPr>
          <a:lstStyle/>
          <a:p>
            <a:pPr algn="ctr"/>
            <a:endParaRPr lang="en-US" sz="1200" dirty="0" smtClean="0">
              <a:solidFill>
                <a:prstClr val="white"/>
              </a:solidFill>
            </a:endParaRPr>
          </a:p>
          <a:p>
            <a:pPr algn="ctr"/>
            <a:r>
              <a:rPr lang="en-US" sz="1200" dirty="0" smtClean="0">
                <a:solidFill>
                  <a:prstClr val="white"/>
                </a:solidFill>
              </a:rPr>
              <a:t> Branch HR</a:t>
            </a:r>
          </a:p>
          <a:p>
            <a:pPr algn="ctr"/>
            <a:endParaRPr lang="en-US" sz="1200" dirty="0">
              <a:solidFill>
                <a:prstClr val="white"/>
              </a:solidFill>
            </a:endParaRPr>
          </a:p>
          <a:p>
            <a:pPr algn="ctr"/>
            <a:r>
              <a:rPr lang="en-US" sz="1200" dirty="0" smtClean="0">
                <a:solidFill>
                  <a:prstClr val="white"/>
                </a:solidFill>
              </a:rPr>
              <a:t>Date:2020/11/12</a:t>
            </a:r>
            <a:endParaRPr lang="en-US" sz="1200" dirty="0">
              <a:solidFill>
                <a:prstClr val="white"/>
              </a:solidFill>
            </a:endParaRPr>
          </a:p>
        </p:txBody>
      </p:sp>
      <p:grpSp>
        <p:nvGrpSpPr>
          <p:cNvPr id="12" name="Group 11">
            <a:extLst>
              <a:ext uri="{FF2B5EF4-FFF2-40B4-BE49-F238E27FC236}">
                <a16:creationId xmlns:a16="http://schemas.microsoft.com/office/drawing/2014/main" id="{D64B35A2-C474-4B4D-B4D3-5A0E615F455D}"/>
              </a:ext>
            </a:extLst>
          </p:cNvPr>
          <p:cNvGrpSpPr/>
          <p:nvPr/>
        </p:nvGrpSpPr>
        <p:grpSpPr>
          <a:xfrm>
            <a:off x="8363444" y="1801517"/>
            <a:ext cx="418113" cy="3254968"/>
            <a:chOff x="11151258" y="1100227"/>
            <a:chExt cx="557484" cy="4339957"/>
          </a:xfrm>
          <a:solidFill>
            <a:srgbClr val="9BC41D"/>
          </a:solidFill>
        </p:grpSpPr>
        <p:sp>
          <p:nvSpPr>
            <p:cNvPr id="13" name="Freeform 3886">
              <a:extLst>
                <a:ext uri="{FF2B5EF4-FFF2-40B4-BE49-F238E27FC236}">
                  <a16:creationId xmlns:a16="http://schemas.microsoft.com/office/drawing/2014/main" id="{027981EE-7A89-4001-9128-4EC0B9F0E10D}"/>
                </a:ext>
              </a:extLst>
            </p:cNvPr>
            <p:cNvSpPr>
              <a:spLocks noEditPoints="1"/>
            </p:cNvSpPr>
            <p:nvPr/>
          </p:nvSpPr>
          <p:spPr bwMode="auto">
            <a:xfrm>
              <a:off x="11151258" y="1100227"/>
              <a:ext cx="557484" cy="554402"/>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grp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14" name="Freeform 931">
              <a:extLst>
                <a:ext uri="{FF2B5EF4-FFF2-40B4-BE49-F238E27FC236}">
                  <a16:creationId xmlns:a16="http://schemas.microsoft.com/office/drawing/2014/main" id="{37DC7878-CEF4-4468-A91F-D4785B2748D7}"/>
                </a:ext>
              </a:extLst>
            </p:cNvPr>
            <p:cNvSpPr>
              <a:spLocks noEditPoints="1"/>
            </p:cNvSpPr>
            <p:nvPr/>
          </p:nvSpPr>
          <p:spPr bwMode="auto">
            <a:xfrm>
              <a:off x="11247437" y="3072468"/>
              <a:ext cx="365126" cy="476250"/>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grp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15" name="Group 14">
              <a:extLst>
                <a:ext uri="{FF2B5EF4-FFF2-40B4-BE49-F238E27FC236}">
                  <a16:creationId xmlns:a16="http://schemas.microsoft.com/office/drawing/2014/main" id="{BCBD1B0C-ECD5-4342-82ED-C67B76542B7B}"/>
                </a:ext>
              </a:extLst>
            </p:cNvPr>
            <p:cNvGrpSpPr/>
            <p:nvPr/>
          </p:nvGrpSpPr>
          <p:grpSpPr>
            <a:xfrm>
              <a:off x="11193187" y="4966558"/>
              <a:ext cx="473626" cy="473626"/>
              <a:chOff x="4319588" y="2492375"/>
              <a:chExt cx="287338" cy="287338"/>
            </a:xfrm>
            <a:grpFill/>
          </p:grpSpPr>
          <p:sp>
            <p:nvSpPr>
              <p:cNvPr id="16" name="Freeform 372">
                <a:extLst>
                  <a:ext uri="{FF2B5EF4-FFF2-40B4-BE49-F238E27FC236}">
                    <a16:creationId xmlns:a16="http://schemas.microsoft.com/office/drawing/2014/main" id="{CCA07D61-1291-4F51-9FDD-5BA7B0C6CBA8}"/>
                  </a:ext>
                </a:extLst>
              </p:cNvPr>
              <p:cNvSpPr>
                <a:spLocks/>
              </p:cNvSpPr>
              <p:nvPr/>
            </p:nvSpPr>
            <p:spPr bwMode="auto">
              <a:xfrm>
                <a:off x="4319588" y="2587625"/>
                <a:ext cx="287338" cy="192088"/>
              </a:xfrm>
              <a:custGeom>
                <a:avLst/>
                <a:gdLst>
                  <a:gd name="T0" fmla="*/ 843 w 904"/>
                  <a:gd name="T1" fmla="*/ 572 h 602"/>
                  <a:gd name="T2" fmla="*/ 843 w 904"/>
                  <a:gd name="T3" fmla="*/ 12 h 602"/>
                  <a:gd name="T4" fmla="*/ 841 w 904"/>
                  <a:gd name="T5" fmla="*/ 7 h 602"/>
                  <a:gd name="T6" fmla="*/ 836 w 904"/>
                  <a:gd name="T7" fmla="*/ 3 h 602"/>
                  <a:gd name="T8" fmla="*/ 831 w 904"/>
                  <a:gd name="T9" fmla="*/ 1 h 602"/>
                  <a:gd name="T10" fmla="*/ 708 w 904"/>
                  <a:gd name="T11" fmla="*/ 0 h 602"/>
                  <a:gd name="T12" fmla="*/ 702 w 904"/>
                  <a:gd name="T13" fmla="*/ 2 h 602"/>
                  <a:gd name="T14" fmla="*/ 697 w 904"/>
                  <a:gd name="T15" fmla="*/ 5 h 602"/>
                  <a:gd name="T16" fmla="*/ 694 w 904"/>
                  <a:gd name="T17" fmla="*/ 9 h 602"/>
                  <a:gd name="T18" fmla="*/ 693 w 904"/>
                  <a:gd name="T19" fmla="*/ 16 h 602"/>
                  <a:gd name="T20" fmla="*/ 632 w 904"/>
                  <a:gd name="T21" fmla="*/ 572 h 602"/>
                  <a:gd name="T22" fmla="*/ 632 w 904"/>
                  <a:gd name="T23" fmla="*/ 283 h 602"/>
                  <a:gd name="T24" fmla="*/ 630 w 904"/>
                  <a:gd name="T25" fmla="*/ 277 h 602"/>
                  <a:gd name="T26" fmla="*/ 626 w 904"/>
                  <a:gd name="T27" fmla="*/ 274 h 602"/>
                  <a:gd name="T28" fmla="*/ 621 w 904"/>
                  <a:gd name="T29" fmla="*/ 271 h 602"/>
                  <a:gd name="T30" fmla="*/ 497 w 904"/>
                  <a:gd name="T31" fmla="*/ 271 h 602"/>
                  <a:gd name="T32" fmla="*/ 491 w 904"/>
                  <a:gd name="T33" fmla="*/ 272 h 602"/>
                  <a:gd name="T34" fmla="*/ 487 w 904"/>
                  <a:gd name="T35" fmla="*/ 275 h 602"/>
                  <a:gd name="T36" fmla="*/ 483 w 904"/>
                  <a:gd name="T37" fmla="*/ 281 h 602"/>
                  <a:gd name="T38" fmla="*/ 482 w 904"/>
                  <a:gd name="T39" fmla="*/ 286 h 602"/>
                  <a:gd name="T40" fmla="*/ 421 w 904"/>
                  <a:gd name="T41" fmla="*/ 572 h 602"/>
                  <a:gd name="T42" fmla="*/ 421 w 904"/>
                  <a:gd name="T43" fmla="*/ 193 h 602"/>
                  <a:gd name="T44" fmla="*/ 419 w 904"/>
                  <a:gd name="T45" fmla="*/ 187 h 602"/>
                  <a:gd name="T46" fmla="*/ 415 w 904"/>
                  <a:gd name="T47" fmla="*/ 183 h 602"/>
                  <a:gd name="T48" fmla="*/ 409 w 904"/>
                  <a:gd name="T49" fmla="*/ 181 h 602"/>
                  <a:gd name="T50" fmla="*/ 286 w 904"/>
                  <a:gd name="T51" fmla="*/ 181 h 602"/>
                  <a:gd name="T52" fmla="*/ 281 w 904"/>
                  <a:gd name="T53" fmla="*/ 182 h 602"/>
                  <a:gd name="T54" fmla="*/ 275 w 904"/>
                  <a:gd name="T55" fmla="*/ 185 h 602"/>
                  <a:gd name="T56" fmla="*/ 272 w 904"/>
                  <a:gd name="T57" fmla="*/ 190 h 602"/>
                  <a:gd name="T58" fmla="*/ 271 w 904"/>
                  <a:gd name="T59" fmla="*/ 196 h 602"/>
                  <a:gd name="T60" fmla="*/ 211 w 904"/>
                  <a:gd name="T61" fmla="*/ 572 h 602"/>
                  <a:gd name="T62" fmla="*/ 211 w 904"/>
                  <a:gd name="T63" fmla="*/ 404 h 602"/>
                  <a:gd name="T64" fmla="*/ 209 w 904"/>
                  <a:gd name="T65" fmla="*/ 399 h 602"/>
                  <a:gd name="T66" fmla="*/ 205 w 904"/>
                  <a:gd name="T67" fmla="*/ 394 h 602"/>
                  <a:gd name="T68" fmla="*/ 199 w 904"/>
                  <a:gd name="T69" fmla="*/ 392 h 602"/>
                  <a:gd name="T70" fmla="*/ 76 w 904"/>
                  <a:gd name="T71" fmla="*/ 391 h 602"/>
                  <a:gd name="T72" fmla="*/ 69 w 904"/>
                  <a:gd name="T73" fmla="*/ 392 h 602"/>
                  <a:gd name="T74" fmla="*/ 65 w 904"/>
                  <a:gd name="T75" fmla="*/ 396 h 602"/>
                  <a:gd name="T76" fmla="*/ 62 w 904"/>
                  <a:gd name="T77" fmla="*/ 401 h 602"/>
                  <a:gd name="T78" fmla="*/ 61 w 904"/>
                  <a:gd name="T79" fmla="*/ 406 h 602"/>
                  <a:gd name="T80" fmla="*/ 15 w 904"/>
                  <a:gd name="T81" fmla="*/ 572 h 602"/>
                  <a:gd name="T82" fmla="*/ 9 w 904"/>
                  <a:gd name="T83" fmla="*/ 573 h 602"/>
                  <a:gd name="T84" fmla="*/ 5 w 904"/>
                  <a:gd name="T85" fmla="*/ 577 h 602"/>
                  <a:gd name="T86" fmla="*/ 2 w 904"/>
                  <a:gd name="T87" fmla="*/ 581 h 602"/>
                  <a:gd name="T88" fmla="*/ 0 w 904"/>
                  <a:gd name="T89" fmla="*/ 587 h 602"/>
                  <a:gd name="T90" fmla="*/ 2 w 904"/>
                  <a:gd name="T91" fmla="*/ 593 h 602"/>
                  <a:gd name="T92" fmla="*/ 5 w 904"/>
                  <a:gd name="T93" fmla="*/ 598 h 602"/>
                  <a:gd name="T94" fmla="*/ 9 w 904"/>
                  <a:gd name="T95" fmla="*/ 601 h 602"/>
                  <a:gd name="T96" fmla="*/ 15 w 904"/>
                  <a:gd name="T97" fmla="*/ 602 h 602"/>
                  <a:gd name="T98" fmla="*/ 196 w 904"/>
                  <a:gd name="T99" fmla="*/ 602 h 602"/>
                  <a:gd name="T100" fmla="*/ 406 w 904"/>
                  <a:gd name="T101" fmla="*/ 602 h 602"/>
                  <a:gd name="T102" fmla="*/ 617 w 904"/>
                  <a:gd name="T103" fmla="*/ 602 h 602"/>
                  <a:gd name="T104" fmla="*/ 828 w 904"/>
                  <a:gd name="T105" fmla="*/ 602 h 602"/>
                  <a:gd name="T106" fmla="*/ 891 w 904"/>
                  <a:gd name="T107" fmla="*/ 602 h 602"/>
                  <a:gd name="T108" fmla="*/ 896 w 904"/>
                  <a:gd name="T109" fmla="*/ 600 h 602"/>
                  <a:gd name="T110" fmla="*/ 901 w 904"/>
                  <a:gd name="T111" fmla="*/ 596 h 602"/>
                  <a:gd name="T112" fmla="*/ 903 w 904"/>
                  <a:gd name="T113" fmla="*/ 591 h 602"/>
                  <a:gd name="T114" fmla="*/ 903 w 904"/>
                  <a:gd name="T115" fmla="*/ 584 h 602"/>
                  <a:gd name="T116" fmla="*/ 901 w 904"/>
                  <a:gd name="T117" fmla="*/ 579 h 602"/>
                  <a:gd name="T118" fmla="*/ 896 w 904"/>
                  <a:gd name="T119" fmla="*/ 575 h 602"/>
                  <a:gd name="T120" fmla="*/ 891 w 904"/>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4" h="602">
                    <a:moveTo>
                      <a:pt x="889" y="572"/>
                    </a:moveTo>
                    <a:lnTo>
                      <a:pt x="843" y="572"/>
                    </a:lnTo>
                    <a:lnTo>
                      <a:pt x="843" y="16"/>
                    </a:lnTo>
                    <a:lnTo>
                      <a:pt x="843" y="12"/>
                    </a:lnTo>
                    <a:lnTo>
                      <a:pt x="842" y="9"/>
                    </a:lnTo>
                    <a:lnTo>
                      <a:pt x="841" y="7"/>
                    </a:lnTo>
                    <a:lnTo>
                      <a:pt x="838" y="5"/>
                    </a:lnTo>
                    <a:lnTo>
                      <a:pt x="836" y="3"/>
                    </a:lnTo>
                    <a:lnTo>
                      <a:pt x="834" y="2"/>
                    </a:lnTo>
                    <a:lnTo>
                      <a:pt x="831" y="1"/>
                    </a:lnTo>
                    <a:lnTo>
                      <a:pt x="828" y="1"/>
                    </a:lnTo>
                    <a:lnTo>
                      <a:pt x="708" y="0"/>
                    </a:lnTo>
                    <a:lnTo>
                      <a:pt x="704" y="1"/>
                    </a:lnTo>
                    <a:lnTo>
                      <a:pt x="702" y="2"/>
                    </a:lnTo>
                    <a:lnTo>
                      <a:pt x="699" y="3"/>
                    </a:lnTo>
                    <a:lnTo>
                      <a:pt x="697" y="5"/>
                    </a:lnTo>
                    <a:lnTo>
                      <a:pt x="695" y="7"/>
                    </a:lnTo>
                    <a:lnTo>
                      <a:pt x="694" y="9"/>
                    </a:lnTo>
                    <a:lnTo>
                      <a:pt x="693" y="12"/>
                    </a:lnTo>
                    <a:lnTo>
                      <a:pt x="693" y="16"/>
                    </a:lnTo>
                    <a:lnTo>
                      <a:pt x="693" y="572"/>
                    </a:lnTo>
                    <a:lnTo>
                      <a:pt x="632" y="572"/>
                    </a:lnTo>
                    <a:lnTo>
                      <a:pt x="632" y="286"/>
                    </a:lnTo>
                    <a:lnTo>
                      <a:pt x="632" y="283"/>
                    </a:lnTo>
                    <a:lnTo>
                      <a:pt x="631" y="281"/>
                    </a:lnTo>
                    <a:lnTo>
                      <a:pt x="630" y="277"/>
                    </a:lnTo>
                    <a:lnTo>
                      <a:pt x="628" y="275"/>
                    </a:lnTo>
                    <a:lnTo>
                      <a:pt x="626" y="274"/>
                    </a:lnTo>
                    <a:lnTo>
                      <a:pt x="623" y="272"/>
                    </a:lnTo>
                    <a:lnTo>
                      <a:pt x="621" y="271"/>
                    </a:lnTo>
                    <a:lnTo>
                      <a:pt x="617" y="271"/>
                    </a:lnTo>
                    <a:lnTo>
                      <a:pt x="497" y="271"/>
                    </a:lnTo>
                    <a:lnTo>
                      <a:pt x="494" y="271"/>
                    </a:lnTo>
                    <a:lnTo>
                      <a:pt x="491" y="272"/>
                    </a:lnTo>
                    <a:lnTo>
                      <a:pt x="489" y="274"/>
                    </a:lnTo>
                    <a:lnTo>
                      <a:pt x="487" y="275"/>
                    </a:lnTo>
                    <a:lnTo>
                      <a:pt x="484" y="277"/>
                    </a:lnTo>
                    <a:lnTo>
                      <a:pt x="483" y="281"/>
                    </a:lnTo>
                    <a:lnTo>
                      <a:pt x="482" y="283"/>
                    </a:lnTo>
                    <a:lnTo>
                      <a:pt x="482" y="286"/>
                    </a:lnTo>
                    <a:lnTo>
                      <a:pt x="482"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1" y="182"/>
                    </a:lnTo>
                    <a:lnTo>
                      <a:pt x="277" y="183"/>
                    </a:lnTo>
                    <a:lnTo>
                      <a:pt x="275" y="185"/>
                    </a:lnTo>
                    <a:lnTo>
                      <a:pt x="273" y="187"/>
                    </a:lnTo>
                    <a:lnTo>
                      <a:pt x="272" y="190"/>
                    </a:lnTo>
                    <a:lnTo>
                      <a:pt x="271" y="193"/>
                    </a:lnTo>
                    <a:lnTo>
                      <a:pt x="271" y="196"/>
                    </a:lnTo>
                    <a:lnTo>
                      <a:pt x="271" y="572"/>
                    </a:lnTo>
                    <a:lnTo>
                      <a:pt x="211" y="572"/>
                    </a:lnTo>
                    <a:lnTo>
                      <a:pt x="211" y="406"/>
                    </a:lnTo>
                    <a:lnTo>
                      <a:pt x="211" y="404"/>
                    </a:lnTo>
                    <a:lnTo>
                      <a:pt x="210" y="401"/>
                    </a:lnTo>
                    <a:lnTo>
                      <a:pt x="209" y="399"/>
                    </a:lnTo>
                    <a:lnTo>
                      <a:pt x="207" y="396"/>
                    </a:lnTo>
                    <a:lnTo>
                      <a:pt x="205" y="394"/>
                    </a:lnTo>
                    <a:lnTo>
                      <a:pt x="201" y="393"/>
                    </a:lnTo>
                    <a:lnTo>
                      <a:pt x="199" y="392"/>
                    </a:lnTo>
                    <a:lnTo>
                      <a:pt x="196" y="391"/>
                    </a:lnTo>
                    <a:lnTo>
                      <a:pt x="76" y="391"/>
                    </a:lnTo>
                    <a:lnTo>
                      <a:pt x="73" y="392"/>
                    </a:lnTo>
                    <a:lnTo>
                      <a:pt x="69" y="392"/>
                    </a:lnTo>
                    <a:lnTo>
                      <a:pt x="67" y="394"/>
                    </a:lnTo>
                    <a:lnTo>
                      <a:pt x="65" y="396"/>
                    </a:lnTo>
                    <a:lnTo>
                      <a:pt x="63" y="399"/>
                    </a:lnTo>
                    <a:lnTo>
                      <a:pt x="62" y="401"/>
                    </a:lnTo>
                    <a:lnTo>
                      <a:pt x="61" y="404"/>
                    </a:lnTo>
                    <a:lnTo>
                      <a:pt x="61" y="406"/>
                    </a:lnTo>
                    <a:lnTo>
                      <a:pt x="61" y="572"/>
                    </a:lnTo>
                    <a:lnTo>
                      <a:pt x="15" y="572"/>
                    </a:lnTo>
                    <a:lnTo>
                      <a:pt x="13" y="572"/>
                    </a:lnTo>
                    <a:lnTo>
                      <a:pt x="9" y="573"/>
                    </a:lnTo>
                    <a:lnTo>
                      <a:pt x="7" y="575"/>
                    </a:lnTo>
                    <a:lnTo>
                      <a:pt x="5" y="577"/>
                    </a:lnTo>
                    <a:lnTo>
                      <a:pt x="3" y="579"/>
                    </a:lnTo>
                    <a:lnTo>
                      <a:pt x="2" y="581"/>
                    </a:lnTo>
                    <a:lnTo>
                      <a:pt x="1" y="584"/>
                    </a:lnTo>
                    <a:lnTo>
                      <a:pt x="0" y="587"/>
                    </a:lnTo>
                    <a:lnTo>
                      <a:pt x="1" y="591"/>
                    </a:lnTo>
                    <a:lnTo>
                      <a:pt x="2" y="593"/>
                    </a:lnTo>
                    <a:lnTo>
                      <a:pt x="3" y="596"/>
                    </a:lnTo>
                    <a:lnTo>
                      <a:pt x="5" y="598"/>
                    </a:lnTo>
                    <a:lnTo>
                      <a:pt x="7" y="600"/>
                    </a:lnTo>
                    <a:lnTo>
                      <a:pt x="9" y="601"/>
                    </a:lnTo>
                    <a:lnTo>
                      <a:pt x="13" y="602"/>
                    </a:lnTo>
                    <a:lnTo>
                      <a:pt x="15" y="602"/>
                    </a:lnTo>
                    <a:lnTo>
                      <a:pt x="76" y="602"/>
                    </a:lnTo>
                    <a:lnTo>
                      <a:pt x="196" y="602"/>
                    </a:lnTo>
                    <a:lnTo>
                      <a:pt x="286" y="602"/>
                    </a:lnTo>
                    <a:lnTo>
                      <a:pt x="406" y="602"/>
                    </a:lnTo>
                    <a:lnTo>
                      <a:pt x="497" y="602"/>
                    </a:lnTo>
                    <a:lnTo>
                      <a:pt x="617" y="602"/>
                    </a:lnTo>
                    <a:lnTo>
                      <a:pt x="708" y="602"/>
                    </a:lnTo>
                    <a:lnTo>
                      <a:pt x="828" y="602"/>
                    </a:lnTo>
                    <a:lnTo>
                      <a:pt x="889" y="602"/>
                    </a:lnTo>
                    <a:lnTo>
                      <a:pt x="891" y="602"/>
                    </a:lnTo>
                    <a:lnTo>
                      <a:pt x="894" y="601"/>
                    </a:lnTo>
                    <a:lnTo>
                      <a:pt x="896" y="600"/>
                    </a:lnTo>
                    <a:lnTo>
                      <a:pt x="898" y="598"/>
                    </a:lnTo>
                    <a:lnTo>
                      <a:pt x="901" y="596"/>
                    </a:lnTo>
                    <a:lnTo>
                      <a:pt x="902" y="593"/>
                    </a:lnTo>
                    <a:lnTo>
                      <a:pt x="903" y="591"/>
                    </a:lnTo>
                    <a:lnTo>
                      <a:pt x="904" y="587"/>
                    </a:lnTo>
                    <a:lnTo>
                      <a:pt x="903" y="584"/>
                    </a:lnTo>
                    <a:lnTo>
                      <a:pt x="902" y="581"/>
                    </a:lnTo>
                    <a:lnTo>
                      <a:pt x="901" y="579"/>
                    </a:lnTo>
                    <a:lnTo>
                      <a:pt x="898" y="577"/>
                    </a:lnTo>
                    <a:lnTo>
                      <a:pt x="896" y="575"/>
                    </a:lnTo>
                    <a:lnTo>
                      <a:pt x="894" y="573"/>
                    </a:lnTo>
                    <a:lnTo>
                      <a:pt x="891" y="572"/>
                    </a:lnTo>
                    <a:lnTo>
                      <a:pt x="889" y="5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17" name="Freeform 373">
                <a:extLst>
                  <a:ext uri="{FF2B5EF4-FFF2-40B4-BE49-F238E27FC236}">
                    <a16:creationId xmlns:a16="http://schemas.microsoft.com/office/drawing/2014/main" id="{CD0F68A6-1779-46FD-BEBC-E12E4D51173F}"/>
                  </a:ext>
                </a:extLst>
              </p:cNvPr>
              <p:cNvSpPr>
                <a:spLocks/>
              </p:cNvSpPr>
              <p:nvPr/>
            </p:nvSpPr>
            <p:spPr bwMode="auto">
              <a:xfrm>
                <a:off x="4338638" y="2492375"/>
                <a:ext cx="252413" cy="157163"/>
              </a:xfrm>
              <a:custGeom>
                <a:avLst/>
                <a:gdLst>
                  <a:gd name="T0" fmla="*/ 77 w 797"/>
                  <a:gd name="T1" fmla="*/ 494 h 497"/>
                  <a:gd name="T2" fmla="*/ 97 w 797"/>
                  <a:gd name="T3" fmla="*/ 483 h 497"/>
                  <a:gd name="T4" fmla="*/ 112 w 797"/>
                  <a:gd name="T5" fmla="*/ 466 h 497"/>
                  <a:gd name="T6" fmla="*/ 120 w 797"/>
                  <a:gd name="T7" fmla="*/ 443 h 497"/>
                  <a:gd name="T8" fmla="*/ 116 w 797"/>
                  <a:gd name="T9" fmla="*/ 416 h 497"/>
                  <a:gd name="T10" fmla="*/ 267 w 797"/>
                  <a:gd name="T11" fmla="*/ 298 h 497"/>
                  <a:gd name="T12" fmla="*/ 300 w 797"/>
                  <a:gd name="T13" fmla="*/ 299 h 497"/>
                  <a:gd name="T14" fmla="*/ 325 w 797"/>
                  <a:gd name="T15" fmla="*/ 287 h 497"/>
                  <a:gd name="T16" fmla="*/ 451 w 797"/>
                  <a:gd name="T17" fmla="*/ 327 h 497"/>
                  <a:gd name="T18" fmla="*/ 454 w 797"/>
                  <a:gd name="T19" fmla="*/ 349 h 497"/>
                  <a:gd name="T20" fmla="*/ 464 w 797"/>
                  <a:gd name="T21" fmla="*/ 369 h 497"/>
                  <a:gd name="T22" fmla="*/ 482 w 797"/>
                  <a:gd name="T23" fmla="*/ 384 h 497"/>
                  <a:gd name="T24" fmla="*/ 505 w 797"/>
                  <a:gd name="T25" fmla="*/ 391 h 497"/>
                  <a:gd name="T26" fmla="*/ 529 w 797"/>
                  <a:gd name="T27" fmla="*/ 389 h 497"/>
                  <a:gd name="T28" fmla="*/ 550 w 797"/>
                  <a:gd name="T29" fmla="*/ 378 h 497"/>
                  <a:gd name="T30" fmla="*/ 564 w 797"/>
                  <a:gd name="T31" fmla="*/ 360 h 497"/>
                  <a:gd name="T32" fmla="*/ 571 w 797"/>
                  <a:gd name="T33" fmla="*/ 337 h 497"/>
                  <a:gd name="T34" fmla="*/ 565 w 797"/>
                  <a:gd name="T35" fmla="*/ 304 h 497"/>
                  <a:gd name="T36" fmla="*/ 724 w 797"/>
                  <a:gd name="T37" fmla="*/ 119 h 497"/>
                  <a:gd name="T38" fmla="*/ 750 w 797"/>
                  <a:gd name="T39" fmla="*/ 119 h 497"/>
                  <a:gd name="T40" fmla="*/ 771 w 797"/>
                  <a:gd name="T41" fmla="*/ 110 h 497"/>
                  <a:gd name="T42" fmla="*/ 787 w 797"/>
                  <a:gd name="T43" fmla="*/ 94 h 497"/>
                  <a:gd name="T44" fmla="*/ 796 w 797"/>
                  <a:gd name="T45" fmla="*/ 72 h 497"/>
                  <a:gd name="T46" fmla="*/ 796 w 797"/>
                  <a:gd name="T47" fmla="*/ 48 h 497"/>
                  <a:gd name="T48" fmla="*/ 787 w 797"/>
                  <a:gd name="T49" fmla="*/ 27 h 497"/>
                  <a:gd name="T50" fmla="*/ 771 w 797"/>
                  <a:gd name="T51" fmla="*/ 10 h 497"/>
                  <a:gd name="T52" fmla="*/ 750 w 797"/>
                  <a:gd name="T53" fmla="*/ 1 h 497"/>
                  <a:gd name="T54" fmla="*/ 725 w 797"/>
                  <a:gd name="T55" fmla="*/ 1 h 497"/>
                  <a:gd name="T56" fmla="*/ 703 w 797"/>
                  <a:gd name="T57" fmla="*/ 10 h 497"/>
                  <a:gd name="T58" fmla="*/ 687 w 797"/>
                  <a:gd name="T59" fmla="*/ 27 h 497"/>
                  <a:gd name="T60" fmla="*/ 678 w 797"/>
                  <a:gd name="T61" fmla="*/ 48 h 497"/>
                  <a:gd name="T62" fmla="*/ 680 w 797"/>
                  <a:gd name="T63" fmla="*/ 79 h 497"/>
                  <a:gd name="T64" fmla="*/ 531 w 797"/>
                  <a:gd name="T65" fmla="*/ 275 h 497"/>
                  <a:gd name="T66" fmla="*/ 504 w 797"/>
                  <a:gd name="T67" fmla="*/ 272 h 497"/>
                  <a:gd name="T68" fmla="*/ 478 w 797"/>
                  <a:gd name="T69" fmla="*/ 281 h 497"/>
                  <a:gd name="T70" fmla="*/ 345 w 797"/>
                  <a:gd name="T71" fmla="*/ 248 h 497"/>
                  <a:gd name="T72" fmla="*/ 344 w 797"/>
                  <a:gd name="T73" fmla="*/ 229 h 497"/>
                  <a:gd name="T74" fmla="*/ 336 w 797"/>
                  <a:gd name="T75" fmla="*/ 207 h 497"/>
                  <a:gd name="T76" fmla="*/ 319 w 797"/>
                  <a:gd name="T77" fmla="*/ 191 h 497"/>
                  <a:gd name="T78" fmla="*/ 298 w 797"/>
                  <a:gd name="T79" fmla="*/ 181 h 497"/>
                  <a:gd name="T80" fmla="*/ 273 w 797"/>
                  <a:gd name="T81" fmla="*/ 181 h 497"/>
                  <a:gd name="T82" fmla="*/ 252 w 797"/>
                  <a:gd name="T83" fmla="*/ 191 h 497"/>
                  <a:gd name="T84" fmla="*/ 236 w 797"/>
                  <a:gd name="T85" fmla="*/ 207 h 497"/>
                  <a:gd name="T86" fmla="*/ 226 w 797"/>
                  <a:gd name="T87" fmla="*/ 229 h 497"/>
                  <a:gd name="T88" fmla="*/ 227 w 797"/>
                  <a:gd name="T89" fmla="*/ 254 h 497"/>
                  <a:gd name="T90" fmla="*/ 86 w 797"/>
                  <a:gd name="T91" fmla="*/ 382 h 497"/>
                  <a:gd name="T92" fmla="*/ 53 w 797"/>
                  <a:gd name="T93" fmla="*/ 377 h 497"/>
                  <a:gd name="T94" fmla="*/ 31 w 797"/>
                  <a:gd name="T95" fmla="*/ 383 h 497"/>
                  <a:gd name="T96" fmla="*/ 13 w 797"/>
                  <a:gd name="T97" fmla="*/ 398 h 497"/>
                  <a:gd name="T98" fmla="*/ 2 w 797"/>
                  <a:gd name="T99" fmla="*/ 419 h 497"/>
                  <a:gd name="T100" fmla="*/ 0 w 797"/>
                  <a:gd name="T101" fmla="*/ 443 h 497"/>
                  <a:gd name="T102" fmla="*/ 6 w 797"/>
                  <a:gd name="T103" fmla="*/ 466 h 497"/>
                  <a:gd name="T104" fmla="*/ 21 w 797"/>
                  <a:gd name="T105" fmla="*/ 483 h 497"/>
                  <a:gd name="T106" fmla="*/ 42 w 797"/>
                  <a:gd name="T107" fmla="*/ 494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7" h="497">
                    <a:moveTo>
                      <a:pt x="60" y="497"/>
                    </a:moveTo>
                    <a:lnTo>
                      <a:pt x="65" y="497"/>
                    </a:lnTo>
                    <a:lnTo>
                      <a:pt x="72" y="496"/>
                    </a:lnTo>
                    <a:lnTo>
                      <a:pt x="77" y="494"/>
                    </a:lnTo>
                    <a:lnTo>
                      <a:pt x="83" y="493"/>
                    </a:lnTo>
                    <a:lnTo>
                      <a:pt x="89" y="489"/>
                    </a:lnTo>
                    <a:lnTo>
                      <a:pt x="93" y="486"/>
                    </a:lnTo>
                    <a:lnTo>
                      <a:pt x="97" y="483"/>
                    </a:lnTo>
                    <a:lnTo>
                      <a:pt x="102" y="480"/>
                    </a:lnTo>
                    <a:lnTo>
                      <a:pt x="106" y="475"/>
                    </a:lnTo>
                    <a:lnTo>
                      <a:pt x="109" y="470"/>
                    </a:lnTo>
                    <a:lnTo>
                      <a:pt x="112" y="466"/>
                    </a:lnTo>
                    <a:lnTo>
                      <a:pt x="115" y="460"/>
                    </a:lnTo>
                    <a:lnTo>
                      <a:pt x="117" y="455"/>
                    </a:lnTo>
                    <a:lnTo>
                      <a:pt x="119" y="449"/>
                    </a:lnTo>
                    <a:lnTo>
                      <a:pt x="120" y="443"/>
                    </a:lnTo>
                    <a:lnTo>
                      <a:pt x="120" y="437"/>
                    </a:lnTo>
                    <a:lnTo>
                      <a:pt x="119" y="429"/>
                    </a:lnTo>
                    <a:lnTo>
                      <a:pt x="118" y="423"/>
                    </a:lnTo>
                    <a:lnTo>
                      <a:pt x="116" y="416"/>
                    </a:lnTo>
                    <a:lnTo>
                      <a:pt x="114" y="410"/>
                    </a:lnTo>
                    <a:lnTo>
                      <a:pt x="251" y="290"/>
                    </a:lnTo>
                    <a:lnTo>
                      <a:pt x="259" y="295"/>
                    </a:lnTo>
                    <a:lnTo>
                      <a:pt x="267" y="298"/>
                    </a:lnTo>
                    <a:lnTo>
                      <a:pt x="277" y="301"/>
                    </a:lnTo>
                    <a:lnTo>
                      <a:pt x="285" y="302"/>
                    </a:lnTo>
                    <a:lnTo>
                      <a:pt x="293" y="301"/>
                    </a:lnTo>
                    <a:lnTo>
                      <a:pt x="300" y="299"/>
                    </a:lnTo>
                    <a:lnTo>
                      <a:pt x="307" y="297"/>
                    </a:lnTo>
                    <a:lnTo>
                      <a:pt x="313" y="294"/>
                    </a:lnTo>
                    <a:lnTo>
                      <a:pt x="318" y="291"/>
                    </a:lnTo>
                    <a:lnTo>
                      <a:pt x="325" y="287"/>
                    </a:lnTo>
                    <a:lnTo>
                      <a:pt x="329" y="282"/>
                    </a:lnTo>
                    <a:lnTo>
                      <a:pt x="333" y="277"/>
                    </a:lnTo>
                    <a:lnTo>
                      <a:pt x="451" y="324"/>
                    </a:lnTo>
                    <a:lnTo>
                      <a:pt x="451" y="327"/>
                    </a:lnTo>
                    <a:lnTo>
                      <a:pt x="451" y="332"/>
                    </a:lnTo>
                    <a:lnTo>
                      <a:pt x="451" y="337"/>
                    </a:lnTo>
                    <a:lnTo>
                      <a:pt x="452" y="343"/>
                    </a:lnTo>
                    <a:lnTo>
                      <a:pt x="454" y="349"/>
                    </a:lnTo>
                    <a:lnTo>
                      <a:pt x="456" y="354"/>
                    </a:lnTo>
                    <a:lnTo>
                      <a:pt x="458" y="360"/>
                    </a:lnTo>
                    <a:lnTo>
                      <a:pt x="461" y="365"/>
                    </a:lnTo>
                    <a:lnTo>
                      <a:pt x="464" y="369"/>
                    </a:lnTo>
                    <a:lnTo>
                      <a:pt x="469" y="374"/>
                    </a:lnTo>
                    <a:lnTo>
                      <a:pt x="473" y="378"/>
                    </a:lnTo>
                    <a:lnTo>
                      <a:pt x="477" y="381"/>
                    </a:lnTo>
                    <a:lnTo>
                      <a:pt x="482" y="384"/>
                    </a:lnTo>
                    <a:lnTo>
                      <a:pt x="488" y="386"/>
                    </a:lnTo>
                    <a:lnTo>
                      <a:pt x="493" y="389"/>
                    </a:lnTo>
                    <a:lnTo>
                      <a:pt x="499" y="391"/>
                    </a:lnTo>
                    <a:lnTo>
                      <a:pt x="505" y="391"/>
                    </a:lnTo>
                    <a:lnTo>
                      <a:pt x="511" y="392"/>
                    </a:lnTo>
                    <a:lnTo>
                      <a:pt x="518" y="391"/>
                    </a:lnTo>
                    <a:lnTo>
                      <a:pt x="523" y="391"/>
                    </a:lnTo>
                    <a:lnTo>
                      <a:pt x="529" y="389"/>
                    </a:lnTo>
                    <a:lnTo>
                      <a:pt x="535" y="386"/>
                    </a:lnTo>
                    <a:lnTo>
                      <a:pt x="540" y="384"/>
                    </a:lnTo>
                    <a:lnTo>
                      <a:pt x="545" y="381"/>
                    </a:lnTo>
                    <a:lnTo>
                      <a:pt x="550" y="378"/>
                    </a:lnTo>
                    <a:lnTo>
                      <a:pt x="553" y="374"/>
                    </a:lnTo>
                    <a:lnTo>
                      <a:pt x="558" y="369"/>
                    </a:lnTo>
                    <a:lnTo>
                      <a:pt x="561" y="365"/>
                    </a:lnTo>
                    <a:lnTo>
                      <a:pt x="564" y="360"/>
                    </a:lnTo>
                    <a:lnTo>
                      <a:pt x="567" y="354"/>
                    </a:lnTo>
                    <a:lnTo>
                      <a:pt x="568" y="349"/>
                    </a:lnTo>
                    <a:lnTo>
                      <a:pt x="570" y="343"/>
                    </a:lnTo>
                    <a:lnTo>
                      <a:pt x="571" y="337"/>
                    </a:lnTo>
                    <a:lnTo>
                      <a:pt x="571" y="332"/>
                    </a:lnTo>
                    <a:lnTo>
                      <a:pt x="570" y="322"/>
                    </a:lnTo>
                    <a:lnTo>
                      <a:pt x="568" y="312"/>
                    </a:lnTo>
                    <a:lnTo>
                      <a:pt x="565" y="304"/>
                    </a:lnTo>
                    <a:lnTo>
                      <a:pt x="560" y="296"/>
                    </a:lnTo>
                    <a:lnTo>
                      <a:pt x="711" y="114"/>
                    </a:lnTo>
                    <a:lnTo>
                      <a:pt x="717" y="117"/>
                    </a:lnTo>
                    <a:lnTo>
                      <a:pt x="724" y="119"/>
                    </a:lnTo>
                    <a:lnTo>
                      <a:pt x="730" y="120"/>
                    </a:lnTo>
                    <a:lnTo>
                      <a:pt x="737" y="120"/>
                    </a:lnTo>
                    <a:lnTo>
                      <a:pt x="743" y="120"/>
                    </a:lnTo>
                    <a:lnTo>
                      <a:pt x="750" y="119"/>
                    </a:lnTo>
                    <a:lnTo>
                      <a:pt x="755" y="118"/>
                    </a:lnTo>
                    <a:lnTo>
                      <a:pt x="760" y="116"/>
                    </a:lnTo>
                    <a:lnTo>
                      <a:pt x="766" y="113"/>
                    </a:lnTo>
                    <a:lnTo>
                      <a:pt x="771" y="110"/>
                    </a:lnTo>
                    <a:lnTo>
                      <a:pt x="775" y="106"/>
                    </a:lnTo>
                    <a:lnTo>
                      <a:pt x="780" y="103"/>
                    </a:lnTo>
                    <a:lnTo>
                      <a:pt x="784" y="99"/>
                    </a:lnTo>
                    <a:lnTo>
                      <a:pt x="787" y="94"/>
                    </a:lnTo>
                    <a:lnTo>
                      <a:pt x="790" y="89"/>
                    </a:lnTo>
                    <a:lnTo>
                      <a:pt x="792" y="84"/>
                    </a:lnTo>
                    <a:lnTo>
                      <a:pt x="795" y="79"/>
                    </a:lnTo>
                    <a:lnTo>
                      <a:pt x="796" y="72"/>
                    </a:lnTo>
                    <a:lnTo>
                      <a:pt x="797" y="67"/>
                    </a:lnTo>
                    <a:lnTo>
                      <a:pt x="797" y="60"/>
                    </a:lnTo>
                    <a:lnTo>
                      <a:pt x="797" y="54"/>
                    </a:lnTo>
                    <a:lnTo>
                      <a:pt x="796" y="48"/>
                    </a:lnTo>
                    <a:lnTo>
                      <a:pt x="795" y="42"/>
                    </a:lnTo>
                    <a:lnTo>
                      <a:pt x="792" y="37"/>
                    </a:lnTo>
                    <a:lnTo>
                      <a:pt x="790" y="31"/>
                    </a:lnTo>
                    <a:lnTo>
                      <a:pt x="787" y="27"/>
                    </a:lnTo>
                    <a:lnTo>
                      <a:pt x="784" y="22"/>
                    </a:lnTo>
                    <a:lnTo>
                      <a:pt x="780" y="17"/>
                    </a:lnTo>
                    <a:lnTo>
                      <a:pt x="775" y="14"/>
                    </a:lnTo>
                    <a:lnTo>
                      <a:pt x="771" y="10"/>
                    </a:lnTo>
                    <a:lnTo>
                      <a:pt x="766" y="8"/>
                    </a:lnTo>
                    <a:lnTo>
                      <a:pt x="760" y="5"/>
                    </a:lnTo>
                    <a:lnTo>
                      <a:pt x="755" y="2"/>
                    </a:lnTo>
                    <a:lnTo>
                      <a:pt x="750" y="1"/>
                    </a:lnTo>
                    <a:lnTo>
                      <a:pt x="743" y="0"/>
                    </a:lnTo>
                    <a:lnTo>
                      <a:pt x="737" y="0"/>
                    </a:lnTo>
                    <a:lnTo>
                      <a:pt x="731" y="0"/>
                    </a:lnTo>
                    <a:lnTo>
                      <a:pt x="725" y="1"/>
                    </a:lnTo>
                    <a:lnTo>
                      <a:pt x="719" y="2"/>
                    </a:lnTo>
                    <a:lnTo>
                      <a:pt x="713" y="5"/>
                    </a:lnTo>
                    <a:lnTo>
                      <a:pt x="709" y="8"/>
                    </a:lnTo>
                    <a:lnTo>
                      <a:pt x="703" y="10"/>
                    </a:lnTo>
                    <a:lnTo>
                      <a:pt x="699" y="14"/>
                    </a:lnTo>
                    <a:lnTo>
                      <a:pt x="695" y="17"/>
                    </a:lnTo>
                    <a:lnTo>
                      <a:pt x="691" y="22"/>
                    </a:lnTo>
                    <a:lnTo>
                      <a:pt x="687" y="27"/>
                    </a:lnTo>
                    <a:lnTo>
                      <a:pt x="684" y="31"/>
                    </a:lnTo>
                    <a:lnTo>
                      <a:pt x="682" y="37"/>
                    </a:lnTo>
                    <a:lnTo>
                      <a:pt x="680" y="42"/>
                    </a:lnTo>
                    <a:lnTo>
                      <a:pt x="678" y="48"/>
                    </a:lnTo>
                    <a:lnTo>
                      <a:pt x="677" y="54"/>
                    </a:lnTo>
                    <a:lnTo>
                      <a:pt x="677" y="60"/>
                    </a:lnTo>
                    <a:lnTo>
                      <a:pt x="678" y="70"/>
                    </a:lnTo>
                    <a:lnTo>
                      <a:pt x="680" y="79"/>
                    </a:lnTo>
                    <a:lnTo>
                      <a:pt x="683" y="87"/>
                    </a:lnTo>
                    <a:lnTo>
                      <a:pt x="688" y="96"/>
                    </a:lnTo>
                    <a:lnTo>
                      <a:pt x="537" y="277"/>
                    </a:lnTo>
                    <a:lnTo>
                      <a:pt x="531" y="275"/>
                    </a:lnTo>
                    <a:lnTo>
                      <a:pt x="524" y="273"/>
                    </a:lnTo>
                    <a:lnTo>
                      <a:pt x="518" y="272"/>
                    </a:lnTo>
                    <a:lnTo>
                      <a:pt x="511" y="271"/>
                    </a:lnTo>
                    <a:lnTo>
                      <a:pt x="504" y="272"/>
                    </a:lnTo>
                    <a:lnTo>
                      <a:pt x="496" y="273"/>
                    </a:lnTo>
                    <a:lnTo>
                      <a:pt x="490" y="275"/>
                    </a:lnTo>
                    <a:lnTo>
                      <a:pt x="484" y="278"/>
                    </a:lnTo>
                    <a:lnTo>
                      <a:pt x="478" y="281"/>
                    </a:lnTo>
                    <a:lnTo>
                      <a:pt x="472" y="286"/>
                    </a:lnTo>
                    <a:lnTo>
                      <a:pt x="467" y="291"/>
                    </a:lnTo>
                    <a:lnTo>
                      <a:pt x="463" y="295"/>
                    </a:lnTo>
                    <a:lnTo>
                      <a:pt x="345" y="248"/>
                    </a:lnTo>
                    <a:lnTo>
                      <a:pt x="345" y="245"/>
                    </a:lnTo>
                    <a:lnTo>
                      <a:pt x="345" y="240"/>
                    </a:lnTo>
                    <a:lnTo>
                      <a:pt x="345" y="235"/>
                    </a:lnTo>
                    <a:lnTo>
                      <a:pt x="344" y="229"/>
                    </a:lnTo>
                    <a:lnTo>
                      <a:pt x="343" y="223"/>
                    </a:lnTo>
                    <a:lnTo>
                      <a:pt x="341" y="218"/>
                    </a:lnTo>
                    <a:lnTo>
                      <a:pt x="339" y="213"/>
                    </a:lnTo>
                    <a:lnTo>
                      <a:pt x="336" y="207"/>
                    </a:lnTo>
                    <a:lnTo>
                      <a:pt x="332" y="203"/>
                    </a:lnTo>
                    <a:lnTo>
                      <a:pt x="328" y="199"/>
                    </a:lnTo>
                    <a:lnTo>
                      <a:pt x="324" y="194"/>
                    </a:lnTo>
                    <a:lnTo>
                      <a:pt x="319" y="191"/>
                    </a:lnTo>
                    <a:lnTo>
                      <a:pt x="314" y="188"/>
                    </a:lnTo>
                    <a:lnTo>
                      <a:pt x="309" y="186"/>
                    </a:lnTo>
                    <a:lnTo>
                      <a:pt x="303" y="184"/>
                    </a:lnTo>
                    <a:lnTo>
                      <a:pt x="298" y="181"/>
                    </a:lnTo>
                    <a:lnTo>
                      <a:pt x="292" y="181"/>
                    </a:lnTo>
                    <a:lnTo>
                      <a:pt x="285" y="180"/>
                    </a:lnTo>
                    <a:lnTo>
                      <a:pt x="280" y="181"/>
                    </a:lnTo>
                    <a:lnTo>
                      <a:pt x="273" y="181"/>
                    </a:lnTo>
                    <a:lnTo>
                      <a:pt x="268" y="184"/>
                    </a:lnTo>
                    <a:lnTo>
                      <a:pt x="262" y="186"/>
                    </a:lnTo>
                    <a:lnTo>
                      <a:pt x="257" y="188"/>
                    </a:lnTo>
                    <a:lnTo>
                      <a:pt x="252" y="191"/>
                    </a:lnTo>
                    <a:lnTo>
                      <a:pt x="248" y="194"/>
                    </a:lnTo>
                    <a:lnTo>
                      <a:pt x="243" y="199"/>
                    </a:lnTo>
                    <a:lnTo>
                      <a:pt x="239" y="203"/>
                    </a:lnTo>
                    <a:lnTo>
                      <a:pt x="236" y="207"/>
                    </a:lnTo>
                    <a:lnTo>
                      <a:pt x="233" y="213"/>
                    </a:lnTo>
                    <a:lnTo>
                      <a:pt x="230" y="218"/>
                    </a:lnTo>
                    <a:lnTo>
                      <a:pt x="228" y="223"/>
                    </a:lnTo>
                    <a:lnTo>
                      <a:pt x="226" y="229"/>
                    </a:lnTo>
                    <a:lnTo>
                      <a:pt x="225" y="235"/>
                    </a:lnTo>
                    <a:lnTo>
                      <a:pt x="225" y="240"/>
                    </a:lnTo>
                    <a:lnTo>
                      <a:pt x="226" y="248"/>
                    </a:lnTo>
                    <a:lnTo>
                      <a:pt x="227" y="254"/>
                    </a:lnTo>
                    <a:lnTo>
                      <a:pt x="229" y="261"/>
                    </a:lnTo>
                    <a:lnTo>
                      <a:pt x="231" y="267"/>
                    </a:lnTo>
                    <a:lnTo>
                      <a:pt x="94" y="387"/>
                    </a:lnTo>
                    <a:lnTo>
                      <a:pt x="86" y="382"/>
                    </a:lnTo>
                    <a:lnTo>
                      <a:pt x="78" y="379"/>
                    </a:lnTo>
                    <a:lnTo>
                      <a:pt x="68" y="377"/>
                    </a:lnTo>
                    <a:lnTo>
                      <a:pt x="60" y="377"/>
                    </a:lnTo>
                    <a:lnTo>
                      <a:pt x="53" y="377"/>
                    </a:lnTo>
                    <a:lnTo>
                      <a:pt x="47" y="378"/>
                    </a:lnTo>
                    <a:lnTo>
                      <a:pt x="42" y="379"/>
                    </a:lnTo>
                    <a:lnTo>
                      <a:pt x="36" y="381"/>
                    </a:lnTo>
                    <a:lnTo>
                      <a:pt x="31" y="383"/>
                    </a:lnTo>
                    <a:lnTo>
                      <a:pt x="26" y="386"/>
                    </a:lnTo>
                    <a:lnTo>
                      <a:pt x="21" y="391"/>
                    </a:lnTo>
                    <a:lnTo>
                      <a:pt x="17" y="394"/>
                    </a:lnTo>
                    <a:lnTo>
                      <a:pt x="13" y="398"/>
                    </a:lnTo>
                    <a:lnTo>
                      <a:pt x="9" y="402"/>
                    </a:lnTo>
                    <a:lnTo>
                      <a:pt x="6" y="408"/>
                    </a:lnTo>
                    <a:lnTo>
                      <a:pt x="4" y="413"/>
                    </a:lnTo>
                    <a:lnTo>
                      <a:pt x="2" y="419"/>
                    </a:lnTo>
                    <a:lnTo>
                      <a:pt x="1" y="425"/>
                    </a:lnTo>
                    <a:lnTo>
                      <a:pt x="0" y="430"/>
                    </a:lnTo>
                    <a:lnTo>
                      <a:pt x="0" y="437"/>
                    </a:lnTo>
                    <a:lnTo>
                      <a:pt x="0" y="443"/>
                    </a:lnTo>
                    <a:lnTo>
                      <a:pt x="1" y="449"/>
                    </a:lnTo>
                    <a:lnTo>
                      <a:pt x="2" y="455"/>
                    </a:lnTo>
                    <a:lnTo>
                      <a:pt x="4" y="460"/>
                    </a:lnTo>
                    <a:lnTo>
                      <a:pt x="6" y="466"/>
                    </a:lnTo>
                    <a:lnTo>
                      <a:pt x="9" y="470"/>
                    </a:lnTo>
                    <a:lnTo>
                      <a:pt x="13" y="475"/>
                    </a:lnTo>
                    <a:lnTo>
                      <a:pt x="17" y="480"/>
                    </a:lnTo>
                    <a:lnTo>
                      <a:pt x="21" y="483"/>
                    </a:lnTo>
                    <a:lnTo>
                      <a:pt x="26" y="486"/>
                    </a:lnTo>
                    <a:lnTo>
                      <a:pt x="31" y="489"/>
                    </a:lnTo>
                    <a:lnTo>
                      <a:pt x="36" y="493"/>
                    </a:lnTo>
                    <a:lnTo>
                      <a:pt x="42" y="494"/>
                    </a:lnTo>
                    <a:lnTo>
                      <a:pt x="47" y="496"/>
                    </a:lnTo>
                    <a:lnTo>
                      <a:pt x="53" y="497"/>
                    </a:lnTo>
                    <a:lnTo>
                      <a:pt x="60" y="49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spTree>
    <p:extLst>
      <p:ext uri="{BB962C8B-B14F-4D97-AF65-F5344CB8AC3E}">
        <p14:creationId xmlns:p14="http://schemas.microsoft.com/office/powerpoint/2010/main" val="242782594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1311696" y="6503933"/>
            <a:ext cx="7064622" cy="13692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10</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8840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244871"/>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Legislative Requirements</a:t>
              </a:r>
              <a:endParaRPr lang="en-ZA" sz="3600" b="1" dirty="0"/>
            </a:p>
          </p:txBody>
        </p:sp>
      </p:grpSp>
      <p:sp>
        <p:nvSpPr>
          <p:cNvPr id="28" name="TextBox 27"/>
          <p:cNvSpPr txBox="1"/>
          <p:nvPr/>
        </p:nvSpPr>
        <p:spPr>
          <a:xfrm>
            <a:off x="132920" y="765983"/>
            <a:ext cx="8869412" cy="5586145"/>
          </a:xfrm>
          <a:prstGeom prst="rect">
            <a:avLst/>
          </a:prstGeom>
          <a:noFill/>
        </p:spPr>
        <p:txBody>
          <a:bodyPr wrap="square" rtlCol="0">
            <a:spAutoFit/>
          </a:bodyPr>
          <a:lstStyle/>
          <a:p>
            <a:pPr algn="just"/>
            <a:r>
              <a:rPr lang="en-ZA" sz="1550" b="1" dirty="0">
                <a:latin typeface="Arial" panose="020B0604020202020204" pitchFamily="34" charset="0"/>
                <a:cs typeface="Arial" panose="020B0604020202020204" pitchFamily="34" charset="0"/>
              </a:rPr>
              <a:t>PUBLIC SERVICE REGULATIONS, 2016 </a:t>
            </a:r>
          </a:p>
          <a:p>
            <a:pPr algn="just"/>
            <a:r>
              <a:rPr lang="en-ZA" sz="1550" dirty="0">
                <a:latin typeface="Arial" panose="020B0604020202020204" pitchFamily="34" charset="0"/>
                <a:cs typeface="Arial" panose="020B0604020202020204" pitchFamily="34" charset="0"/>
              </a:rPr>
              <a:t>In terms of section 25(2) (a) of the PSR, an Executive Authority will determine the organisational structure of the department based on its support and core functions</a:t>
            </a:r>
          </a:p>
          <a:p>
            <a:pPr algn="just"/>
            <a:r>
              <a:rPr lang="en-ZA" sz="1550" dirty="0">
                <a:latin typeface="Arial" panose="020B0604020202020204" pitchFamily="34" charset="0"/>
                <a:cs typeface="Arial" panose="020B0604020202020204" pitchFamily="34" charset="0"/>
              </a:rPr>
              <a:t>Furthermore, section 35(a) requires the Executive Authority to establish operations management framework which will pave way for the development of the service delivery model and the Directive on the design of the organisational structure from the Department of Public Service and Administration requires that the structure should be based on such model.</a:t>
            </a:r>
          </a:p>
          <a:p>
            <a:pPr algn="just"/>
            <a:endParaRPr lang="en-ZA" sz="1550" dirty="0">
              <a:latin typeface="Arial" panose="020B0604020202020204" pitchFamily="34" charset="0"/>
              <a:cs typeface="Arial" panose="020B0604020202020204" pitchFamily="34" charset="0"/>
            </a:endParaRPr>
          </a:p>
          <a:p>
            <a:pPr algn="just"/>
            <a:r>
              <a:rPr lang="en-ZA" sz="1550" dirty="0">
                <a:latin typeface="Arial" panose="020B0604020202020204" pitchFamily="34" charset="0"/>
                <a:cs typeface="Arial" panose="020B0604020202020204" pitchFamily="34" charset="0"/>
              </a:rPr>
              <a:t>Section 27 provides for the Executive Authority to develop and implement an employment equity plan as contemplated in section 20 of the Employment Equity Act.  </a:t>
            </a:r>
          </a:p>
          <a:p>
            <a:pPr algn="just"/>
            <a:r>
              <a:rPr lang="en-ZA" sz="1550" dirty="0">
                <a:latin typeface="Arial" panose="020B0604020202020204" pitchFamily="34" charset="0"/>
                <a:cs typeface="Arial" panose="020B0604020202020204" pitchFamily="34" charset="0"/>
              </a:rPr>
              <a:t>According to section 28 (1) an Executive Authority is required to prepare and implement a human resource development plan of his/ her department taking into account the human resource </a:t>
            </a:r>
            <a:r>
              <a:rPr lang="en-ZA" sz="1550" dirty="0" smtClean="0">
                <a:latin typeface="Arial" panose="020B0604020202020204" pitchFamily="34" charset="0"/>
                <a:cs typeface="Arial" panose="020B0604020202020204" pitchFamily="34" charset="0"/>
              </a:rPr>
              <a:t>plan.</a:t>
            </a:r>
          </a:p>
          <a:p>
            <a:pPr algn="just"/>
            <a:endParaRPr lang="en-ZA" sz="1550" dirty="0">
              <a:latin typeface="Arial" panose="020B0604020202020204" pitchFamily="34" charset="0"/>
              <a:cs typeface="Arial" panose="020B0604020202020204" pitchFamily="34" charset="0"/>
            </a:endParaRPr>
          </a:p>
          <a:p>
            <a:r>
              <a:rPr lang="en-ZA" sz="1550" b="1" dirty="0">
                <a:latin typeface="Arial" panose="020B0604020202020204" pitchFamily="34" charset="0"/>
                <a:cs typeface="Arial" panose="020B0604020202020204" pitchFamily="34" charset="0"/>
              </a:rPr>
              <a:t>Labour Relations Act</a:t>
            </a:r>
          </a:p>
          <a:p>
            <a:pPr algn="just"/>
            <a:r>
              <a:rPr lang="en-ZA" sz="1550" dirty="0">
                <a:latin typeface="Arial" panose="020B0604020202020204" pitchFamily="34" charset="0"/>
                <a:cs typeface="Arial" panose="020B0604020202020204" pitchFamily="34" charset="0"/>
              </a:rPr>
              <a:t>The purpose of this Act1 is to advance economic development, social justice, labour peace and the democratisation of the workplace by fulfilling the primary objects of this Act, which are, amongst others-</a:t>
            </a:r>
          </a:p>
          <a:p>
            <a:pPr algn="just"/>
            <a:r>
              <a:rPr lang="en-ZA" sz="1550" dirty="0">
                <a:latin typeface="Arial" panose="020B0604020202020204" pitchFamily="34" charset="0"/>
                <a:cs typeface="Arial" panose="020B0604020202020204" pitchFamily="34" charset="0"/>
              </a:rPr>
              <a:t>(c) to provide a framework within which employees and their trade unions, employers and employers' organisations can- (</a:t>
            </a:r>
            <a:r>
              <a:rPr lang="en-ZA" sz="1550" dirty="0" err="1">
                <a:latin typeface="Arial" panose="020B0604020202020204" pitchFamily="34" charset="0"/>
                <a:cs typeface="Arial" panose="020B0604020202020204" pitchFamily="34" charset="0"/>
              </a:rPr>
              <a:t>i</a:t>
            </a:r>
            <a:r>
              <a:rPr lang="en-ZA" sz="1550" dirty="0">
                <a:latin typeface="Arial" panose="020B0604020202020204" pitchFamily="34" charset="0"/>
                <a:cs typeface="Arial" panose="020B0604020202020204" pitchFamily="34" charset="0"/>
              </a:rPr>
              <a:t>) collectively bargain to determine wages, terms and conditions of employment and other matters of mutual interest; and (ii) formulate industrial policy; and (d) to promote- (</a:t>
            </a:r>
            <a:r>
              <a:rPr lang="en-ZA" sz="1550" dirty="0" err="1">
                <a:latin typeface="Arial" panose="020B0604020202020204" pitchFamily="34" charset="0"/>
                <a:cs typeface="Arial" panose="020B0604020202020204" pitchFamily="34" charset="0"/>
              </a:rPr>
              <a:t>i</a:t>
            </a:r>
            <a:r>
              <a:rPr lang="en-ZA" sz="1550" dirty="0">
                <a:latin typeface="Arial" panose="020B0604020202020204" pitchFamily="34" charset="0"/>
                <a:cs typeface="Arial" panose="020B0604020202020204" pitchFamily="34" charset="0"/>
              </a:rPr>
              <a:t>) orderly collective bargaining; (ii) collective bargaining at sectoral level; (iii) employee participation in decision-making in the workplace; and (iv) the effective resolution of labour disputes. </a:t>
            </a:r>
          </a:p>
          <a:p>
            <a:pPr algn="just"/>
            <a:endParaRPr lang="en-ZA"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31009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11</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Legislative Requirements</a:t>
              </a:r>
              <a:endParaRPr lang="en-ZA" sz="3600" b="1" dirty="0"/>
            </a:p>
          </p:txBody>
        </p:sp>
      </p:grpSp>
      <p:sp>
        <p:nvSpPr>
          <p:cNvPr id="28" name="TextBox 27"/>
          <p:cNvSpPr txBox="1"/>
          <p:nvPr/>
        </p:nvSpPr>
        <p:spPr>
          <a:xfrm>
            <a:off x="345701" y="1018597"/>
            <a:ext cx="8629718" cy="5393784"/>
          </a:xfrm>
          <a:prstGeom prst="rect">
            <a:avLst/>
          </a:prstGeom>
          <a:noFill/>
        </p:spPr>
        <p:txBody>
          <a:bodyPr wrap="square" rtlCol="0">
            <a:spAutoFit/>
          </a:bodyPr>
          <a:lstStyle/>
          <a:p>
            <a:pPr algn="just"/>
            <a:r>
              <a:rPr lang="en-ZA" sz="1600" b="1" dirty="0">
                <a:latin typeface="Arial" panose="020B0604020202020204" pitchFamily="34" charset="0"/>
                <a:cs typeface="Arial" panose="020B0604020202020204" pitchFamily="34" charset="0"/>
              </a:rPr>
              <a:t>The White Paper on Corrections in South Africa (2005)</a:t>
            </a:r>
          </a:p>
          <a:p>
            <a:pPr algn="just"/>
            <a:endParaRPr lang="en-ZA" sz="1600" dirty="0">
              <a:latin typeface="Arial" panose="020B0604020202020204" pitchFamily="34" charset="0"/>
              <a:cs typeface="Arial" panose="020B0604020202020204" pitchFamily="34" charset="0"/>
            </a:endParaRPr>
          </a:p>
          <a:p>
            <a:pPr algn="just"/>
            <a:r>
              <a:rPr lang="en-ZA" sz="1550" dirty="0">
                <a:latin typeface="Arial" panose="020B0604020202020204" pitchFamily="34" charset="0"/>
                <a:cs typeface="Arial" panose="020B0604020202020204" pitchFamily="34" charset="0"/>
              </a:rPr>
              <a:t>The White Paper states: “A thorough analysis of the categories of personnel that are required to perform the range of functions in the Department’s administrative offices, correctional centres and community corrections offices, is necessary. The distinction between competencies required for line function staff responsible for interacting with offenders, those involved in policy development and administration, and those involved in management must inform the provisioning strategy.”</a:t>
            </a:r>
          </a:p>
          <a:p>
            <a:pPr algn="just"/>
            <a:endParaRPr lang="en-ZA" sz="1600" b="1" dirty="0" smtClean="0">
              <a:latin typeface="Arial" panose="020B0604020202020204" pitchFamily="34" charset="0"/>
              <a:cs typeface="Arial" panose="020B0604020202020204" pitchFamily="34" charset="0"/>
            </a:endParaRPr>
          </a:p>
          <a:p>
            <a:pPr algn="just"/>
            <a:r>
              <a:rPr lang="en-ZA" sz="1600" b="1" dirty="0" smtClean="0">
                <a:latin typeface="Arial" panose="020B0604020202020204" pitchFamily="34" charset="0"/>
                <a:cs typeface="Arial" panose="020B0604020202020204" pitchFamily="34" charset="0"/>
              </a:rPr>
              <a:t>Skills </a:t>
            </a:r>
            <a:r>
              <a:rPr lang="en-ZA" sz="1600" b="1" dirty="0">
                <a:latin typeface="Arial" panose="020B0604020202020204" pitchFamily="34" charset="0"/>
                <a:cs typeface="Arial" panose="020B0604020202020204" pitchFamily="34" charset="0"/>
              </a:rPr>
              <a:t>Development Act, 1998</a:t>
            </a:r>
          </a:p>
          <a:p>
            <a:pPr algn="just"/>
            <a:r>
              <a:rPr lang="en-ZA" sz="1550" dirty="0">
                <a:latin typeface="Arial" panose="020B0604020202020204" pitchFamily="34" charset="0"/>
                <a:cs typeface="Arial" panose="020B0604020202020204" pitchFamily="34" charset="0"/>
              </a:rPr>
              <a:t>The Skills Development Act aims to expand the knowledge and competencies of the labour force in order to improve productivity and employment. The Main Aims of the Act are: To improve the quality of life of workers, their prospects of work and labour mobility, To improve productivity in the workplace and the competitiveness of employers, To improve the delivery of </a:t>
            </a:r>
            <a:r>
              <a:rPr lang="en-ZA" sz="1550" dirty="0" smtClean="0">
                <a:latin typeface="Arial" panose="020B0604020202020204" pitchFamily="34" charset="0"/>
                <a:cs typeface="Arial" panose="020B0604020202020204" pitchFamily="34" charset="0"/>
              </a:rPr>
              <a:t>services</a:t>
            </a:r>
          </a:p>
          <a:p>
            <a:pPr algn="just"/>
            <a:endParaRPr lang="en-ZA" sz="1600" dirty="0">
              <a:solidFill>
                <a:prstClr val="black"/>
              </a:solidFill>
              <a:latin typeface="Arial" panose="020B0604020202020204" pitchFamily="34" charset="0"/>
              <a:cs typeface="Arial" panose="020B0604020202020204" pitchFamily="34" charset="0"/>
            </a:endParaRPr>
          </a:p>
          <a:p>
            <a:pPr algn="just"/>
            <a:r>
              <a:rPr lang="en-ZA" sz="1550" b="1" dirty="0" smtClean="0">
                <a:latin typeface="Arial" panose="020B0604020202020204" pitchFamily="34" charset="0"/>
                <a:cs typeface="Arial" panose="020B0604020202020204" pitchFamily="34" charset="0"/>
              </a:rPr>
              <a:t>Occupational Health and Safety Act 85 of 1993</a:t>
            </a:r>
          </a:p>
          <a:p>
            <a:pPr algn="just"/>
            <a:r>
              <a:rPr lang="en-ZA" sz="1550" dirty="0" smtClean="0">
                <a:latin typeface="Arial" panose="020B0604020202020204" pitchFamily="34" charset="0"/>
                <a:cs typeface="Arial" panose="020B0604020202020204" pitchFamily="34" charset="0"/>
              </a:rPr>
              <a:t>The </a:t>
            </a:r>
            <a:r>
              <a:rPr lang="en-ZA" sz="1550" dirty="0">
                <a:latin typeface="Arial" panose="020B0604020202020204" pitchFamily="34" charset="0"/>
                <a:cs typeface="Arial" panose="020B0604020202020204" pitchFamily="34" charset="0"/>
              </a:rPr>
              <a:t>main objective of the Act could be described as a pro-active attempt by government to prevent and avoid work related injuries and illness. The Act governs the health and safety for the diverse industry of South Africa. It regulates and control health and safety in all organisations, from a normal office environment to more hazardous environments </a:t>
            </a:r>
            <a:endParaRPr lang="en-US" sz="1550" dirty="0">
              <a:latin typeface="Arial" panose="020B0604020202020204" pitchFamily="34" charset="0"/>
              <a:cs typeface="Arial" panose="020B0604020202020204" pitchFamily="34" charset="0"/>
            </a:endParaRPr>
          </a:p>
          <a:p>
            <a:pPr algn="just"/>
            <a:endParaRPr lang="en-US" sz="1600" b="1" dirty="0">
              <a:latin typeface="Arial" panose="020B0604020202020204" pitchFamily="34" charset="0"/>
              <a:cs typeface="Arial" panose="020B0604020202020204" pitchFamily="34" charset="0"/>
            </a:endParaRPr>
          </a:p>
          <a:p>
            <a:pPr algn="just"/>
            <a:endParaRPr lang="en-ZA"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6828546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12</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Legislative Requirements</a:t>
              </a:r>
              <a:endParaRPr lang="en-ZA" sz="3600" b="1" dirty="0"/>
            </a:p>
          </p:txBody>
        </p:sp>
      </p:grpSp>
      <p:sp>
        <p:nvSpPr>
          <p:cNvPr id="28" name="TextBox 27"/>
          <p:cNvSpPr txBox="1"/>
          <p:nvPr/>
        </p:nvSpPr>
        <p:spPr>
          <a:xfrm>
            <a:off x="345701" y="1230177"/>
            <a:ext cx="8629718" cy="3785652"/>
          </a:xfrm>
          <a:prstGeom prst="rect">
            <a:avLst/>
          </a:prstGeom>
          <a:noFill/>
        </p:spPr>
        <p:txBody>
          <a:bodyPr wrap="square" rtlCol="0">
            <a:spAutoFit/>
          </a:bodyPr>
          <a:lstStyle/>
          <a:p>
            <a:pPr algn="just"/>
            <a:endParaRPr lang="en-ZA" sz="1600" b="1" dirty="0">
              <a:latin typeface="Arial" panose="020B0604020202020204" pitchFamily="34" charset="0"/>
              <a:cs typeface="Arial" panose="020B0604020202020204" pitchFamily="34" charset="0"/>
            </a:endParaRPr>
          </a:p>
          <a:p>
            <a:pPr algn="just"/>
            <a:r>
              <a:rPr lang="en-ZA" sz="1600" b="1" dirty="0">
                <a:latin typeface="Arial" panose="020B0604020202020204" pitchFamily="34" charset="0"/>
                <a:cs typeface="Arial" panose="020B0604020202020204" pitchFamily="34" charset="0"/>
              </a:rPr>
              <a:t>COVID-19 Direction on Health and Safety in the </a:t>
            </a:r>
            <a:r>
              <a:rPr lang="en-ZA" sz="1600" b="1" dirty="0" smtClean="0">
                <a:latin typeface="Arial" panose="020B0604020202020204" pitchFamily="34" charset="0"/>
                <a:cs typeface="Arial" panose="020B0604020202020204" pitchFamily="34" charset="0"/>
              </a:rPr>
              <a:t>Workplace issued </a:t>
            </a:r>
            <a:r>
              <a:rPr lang="en-ZA" sz="1600" b="1" dirty="0">
                <a:latin typeface="Arial" panose="020B0604020202020204" pitchFamily="34" charset="0"/>
                <a:cs typeface="Arial" panose="020B0604020202020204" pitchFamily="34" charset="0"/>
              </a:rPr>
              <a:t>by the Minister in terms of Regulation 10(8) of the National </a:t>
            </a:r>
            <a:r>
              <a:rPr lang="en-ZA" sz="1600" b="1" dirty="0" smtClean="0">
                <a:latin typeface="Arial" panose="020B0604020202020204" pitchFamily="34" charset="0"/>
                <a:cs typeface="Arial" panose="020B0604020202020204" pitchFamily="34" charset="0"/>
              </a:rPr>
              <a:t>Disaster Regulations</a:t>
            </a:r>
          </a:p>
          <a:p>
            <a:pPr algn="just"/>
            <a:endParaRPr lang="en-ZA" sz="1600" b="1" dirty="0">
              <a:latin typeface="Arial" panose="020B0604020202020204" pitchFamily="34" charset="0"/>
              <a:cs typeface="Arial" panose="020B0604020202020204" pitchFamily="34" charset="0"/>
            </a:endParaRPr>
          </a:p>
          <a:p>
            <a:pPr algn="just"/>
            <a:r>
              <a:rPr lang="en-ZA" sz="1600" dirty="0">
                <a:latin typeface="Arial" panose="020B0604020202020204" pitchFamily="34" charset="0"/>
                <a:cs typeface="Arial" panose="020B0604020202020204" pitchFamily="34" charset="0"/>
              </a:rPr>
              <a:t>The OHSA, read with its regulations and incorporated standards, requires the</a:t>
            </a:r>
          </a:p>
          <a:p>
            <a:pPr algn="just"/>
            <a:r>
              <a:rPr lang="en-ZA" sz="1600" dirty="0">
                <a:latin typeface="Arial" panose="020B0604020202020204" pitchFamily="34" charset="0"/>
                <a:cs typeface="Arial" panose="020B0604020202020204" pitchFamily="34" charset="0"/>
              </a:rPr>
              <a:t>employer to provide and maintain as far as is reasonably practicable a working environment that is safe and without risks to the health of workers and to take such steps as may be reasonably practicable to eliminate or mitigate the hazard or potential hazard</a:t>
            </a:r>
          </a:p>
          <a:p>
            <a:pPr algn="just"/>
            <a:endParaRPr lang="en-ZA" sz="1600" dirty="0" smtClean="0">
              <a:latin typeface="Arial" panose="020B0604020202020204" pitchFamily="34" charset="0"/>
              <a:cs typeface="Arial" panose="020B0604020202020204" pitchFamily="34" charset="0"/>
            </a:endParaRPr>
          </a:p>
          <a:p>
            <a:pPr algn="just"/>
            <a:r>
              <a:rPr lang="en-ZA" sz="1600" dirty="0" smtClean="0">
                <a:latin typeface="Arial" panose="020B0604020202020204" pitchFamily="34" charset="0"/>
                <a:cs typeface="Arial" panose="020B0604020202020204" pitchFamily="34" charset="0"/>
              </a:rPr>
              <a:t>OHSA </a:t>
            </a:r>
            <a:r>
              <a:rPr lang="en-ZA" sz="1600" dirty="0">
                <a:latin typeface="Arial" panose="020B0604020202020204" pitchFamily="34" charset="0"/>
                <a:cs typeface="Arial" panose="020B0604020202020204" pitchFamily="34" charset="0"/>
              </a:rPr>
              <a:t>requires employers to review and update risk assessments on a regular </a:t>
            </a:r>
            <a:r>
              <a:rPr lang="en-ZA" sz="1600" dirty="0" smtClean="0">
                <a:latin typeface="Arial" panose="020B0604020202020204" pitchFamily="34" charset="0"/>
                <a:cs typeface="Arial" panose="020B0604020202020204" pitchFamily="34" charset="0"/>
              </a:rPr>
              <a:t>basis. The objective </a:t>
            </a:r>
            <a:r>
              <a:rPr lang="en-ZA" sz="1600" dirty="0">
                <a:latin typeface="Arial" panose="020B0604020202020204" pitchFamily="34" charset="0"/>
                <a:cs typeface="Arial" panose="020B0604020202020204" pitchFamily="34" charset="0"/>
              </a:rPr>
              <a:t>of conducting or updating a risk assessment in respect of COVID-19 is to provide specific focus on COVID-19 and adapt the measures required by </a:t>
            </a:r>
            <a:r>
              <a:rPr lang="en-ZA" sz="1600" dirty="0" smtClean="0">
                <a:latin typeface="Arial" panose="020B0604020202020204" pitchFamily="34" charset="0"/>
                <a:cs typeface="Arial" panose="020B0604020202020204" pitchFamily="34" charset="0"/>
              </a:rPr>
              <a:t>directives been issued to </a:t>
            </a:r>
            <a:r>
              <a:rPr lang="en-ZA" sz="1600" dirty="0">
                <a:latin typeface="Arial" panose="020B0604020202020204" pitchFamily="34" charset="0"/>
                <a:cs typeface="Arial" panose="020B0604020202020204" pitchFamily="34" charset="0"/>
              </a:rPr>
              <a:t>specific working environments taking into account the Risk Assessment Guides </a:t>
            </a:r>
            <a:r>
              <a:rPr lang="en-ZA" sz="1600" dirty="0" smtClean="0">
                <a:latin typeface="Arial" panose="020B0604020202020204" pitchFamily="34" charset="0"/>
                <a:cs typeface="Arial" panose="020B0604020202020204" pitchFamily="34" charset="0"/>
              </a:rPr>
              <a:t>published </a:t>
            </a:r>
            <a:r>
              <a:rPr lang="en-ZA" sz="1600" dirty="0">
                <a:latin typeface="Arial" panose="020B0604020202020204" pitchFamily="34" charset="0"/>
                <a:cs typeface="Arial" panose="020B0604020202020204" pitchFamily="34" charset="0"/>
              </a:rPr>
              <a:t>by the National Department of Health.</a:t>
            </a:r>
            <a:endParaRPr lang="en-US" sz="1600" dirty="0">
              <a:latin typeface="Arial" panose="020B0604020202020204" pitchFamily="34" charset="0"/>
              <a:cs typeface="Arial" panose="020B0604020202020204" pitchFamily="34" charset="0"/>
            </a:endParaRPr>
          </a:p>
          <a:p>
            <a:pPr algn="just"/>
            <a:endParaRPr lang="en-ZA"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7246909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Rectangle 3"/>
          <p:cNvSpPr>
            <a:spLocks noGrp="1" noChangeArrowheads="1"/>
          </p:cNvSpPr>
          <p:nvPr>
            <p:ph idx="1"/>
          </p:nvPr>
        </p:nvSpPr>
        <p:spPr>
          <a:xfrm>
            <a:off x="0" y="1412875"/>
            <a:ext cx="9144000" cy="4873645"/>
          </a:xfrm>
        </p:spPr>
        <p:txBody>
          <a:bodyPr/>
          <a:lstStyle/>
          <a:p>
            <a:pPr>
              <a:buFont typeface="Wingdings" pitchFamily="2" charset="2"/>
              <a:buNone/>
            </a:pPr>
            <a:r>
              <a:rPr lang="en-US" sz="2000" b="1" dirty="0"/>
              <a:t>PLANNING           </a:t>
            </a:r>
            <a:r>
              <a:rPr lang="en-US" sz="2000" b="1" dirty="0" smtClean="0"/>
              <a:t>              RESOURCING                                 GOAL </a:t>
            </a:r>
            <a:r>
              <a:rPr lang="en-US" sz="2000" b="1" dirty="0"/>
              <a:t>ATTAINMENT</a:t>
            </a:r>
            <a:endParaRPr lang="en-GB" sz="2000" b="1" dirty="0"/>
          </a:p>
        </p:txBody>
      </p:sp>
      <p:sp>
        <p:nvSpPr>
          <p:cNvPr id="13319" name="Oval 7"/>
          <p:cNvSpPr>
            <a:spLocks noChangeArrowheads="1"/>
          </p:cNvSpPr>
          <p:nvPr/>
        </p:nvSpPr>
        <p:spPr bwMode="auto">
          <a:xfrm>
            <a:off x="6084888" y="2276475"/>
            <a:ext cx="1512887" cy="3382963"/>
          </a:xfrm>
          <a:prstGeom prst="ellipse">
            <a:avLst/>
          </a:prstGeom>
          <a:solidFill>
            <a:schemeClr val="accent1"/>
          </a:solidFill>
          <a:ln w="9525">
            <a:solidFill>
              <a:schemeClr val="tx1"/>
            </a:solidFill>
            <a:round/>
            <a:headEnd/>
            <a:tailEnd/>
          </a:ln>
          <a:effectLst>
            <a:innerShdw blurRad="63500" dist="50800" dir="16200000">
              <a:prstClr val="black">
                <a:alpha val="50000"/>
              </a:prstClr>
            </a:innerShdw>
          </a:effectLst>
        </p:spPr>
        <p:txBody>
          <a:bodyPr wrap="none" anchor="ctr"/>
          <a:lstStyle/>
          <a:p>
            <a:pPr algn="ctr"/>
            <a:r>
              <a:rPr lang="en-US" b="1" dirty="0">
                <a:latin typeface="Arial" charset="0"/>
              </a:rPr>
              <a:t>2</a:t>
            </a:r>
          </a:p>
          <a:p>
            <a:pPr algn="ctr"/>
            <a:r>
              <a:rPr lang="en-US" b="1" dirty="0">
                <a:latin typeface="Arial" charset="0"/>
              </a:rPr>
              <a:t>0</a:t>
            </a:r>
          </a:p>
          <a:p>
            <a:pPr algn="ctr"/>
            <a:r>
              <a:rPr lang="en-US" b="1" dirty="0" smtClean="0">
                <a:latin typeface="Arial" charset="0"/>
              </a:rPr>
              <a:t>2</a:t>
            </a:r>
          </a:p>
          <a:p>
            <a:pPr algn="ctr"/>
            <a:r>
              <a:rPr lang="en-US" b="1" dirty="0">
                <a:latin typeface="Arial" charset="0"/>
              </a:rPr>
              <a:t>4</a:t>
            </a:r>
          </a:p>
          <a:p>
            <a:pPr algn="ctr"/>
            <a:endParaRPr lang="en-GB" b="1" dirty="0">
              <a:latin typeface="Arial" charset="0"/>
            </a:endParaRPr>
          </a:p>
        </p:txBody>
      </p:sp>
      <p:sp>
        <p:nvSpPr>
          <p:cNvPr id="13321" name="AutoShape 9"/>
          <p:cNvSpPr>
            <a:spLocks noChangeArrowheads="1"/>
          </p:cNvSpPr>
          <p:nvPr/>
        </p:nvSpPr>
        <p:spPr bwMode="auto">
          <a:xfrm>
            <a:off x="2268538" y="4214818"/>
            <a:ext cx="2951162" cy="928694"/>
          </a:xfrm>
          <a:prstGeom prst="rightArrow">
            <a:avLst>
              <a:gd name="adj1" fmla="val 50000"/>
              <a:gd name="adj2" fmla="val 64015"/>
            </a:avLst>
          </a:prstGeom>
          <a:solidFill>
            <a:schemeClr val="accent1"/>
          </a:solidFill>
          <a:ln w="9525">
            <a:solidFill>
              <a:schemeClr val="tx1"/>
            </a:solidFill>
            <a:miter lim="800000"/>
            <a:headEnd/>
            <a:tailEnd/>
          </a:ln>
          <a:effectLst>
            <a:outerShdw blurRad="50800" dist="38100" dir="13500000" algn="br" rotWithShape="0">
              <a:prstClr val="black">
                <a:alpha val="40000"/>
              </a:prstClr>
            </a:outerShdw>
          </a:effectLst>
        </p:spPr>
        <p:txBody>
          <a:bodyPr wrap="none" anchor="ctr"/>
          <a:lstStyle/>
          <a:p>
            <a:pPr algn="ctr"/>
            <a:r>
              <a:rPr lang="en-US" b="1">
                <a:latin typeface="Arial" charset="0"/>
              </a:rPr>
              <a:t>TECHNOLOGY</a:t>
            </a:r>
            <a:endParaRPr lang="en-GB" b="1">
              <a:latin typeface="Arial" charset="0"/>
            </a:endParaRPr>
          </a:p>
        </p:txBody>
      </p:sp>
      <p:sp>
        <p:nvSpPr>
          <p:cNvPr id="13323" name="AutoShape 11"/>
          <p:cNvSpPr>
            <a:spLocks noChangeArrowheads="1"/>
          </p:cNvSpPr>
          <p:nvPr/>
        </p:nvSpPr>
        <p:spPr bwMode="auto">
          <a:xfrm>
            <a:off x="2285984" y="3214686"/>
            <a:ext cx="3143272" cy="857256"/>
          </a:xfrm>
          <a:prstGeom prst="rightArrow">
            <a:avLst>
              <a:gd name="adj1" fmla="val 50000"/>
              <a:gd name="adj2" fmla="val 107379"/>
            </a:avLst>
          </a:prstGeom>
          <a:solidFill>
            <a:schemeClr val="accent1"/>
          </a:solidFill>
          <a:ln w="9525">
            <a:solidFill>
              <a:schemeClr val="tx1"/>
            </a:solidFill>
            <a:miter lim="800000"/>
            <a:headEnd/>
            <a:tailEnd/>
          </a:ln>
          <a:effectLst>
            <a:outerShdw blurRad="50800" dist="38100" dir="13500000" algn="br" rotWithShape="0">
              <a:prstClr val="black">
                <a:alpha val="40000"/>
              </a:prstClr>
            </a:outerShdw>
          </a:effectLst>
        </p:spPr>
        <p:txBody>
          <a:bodyPr wrap="none" anchor="ctr"/>
          <a:lstStyle/>
          <a:p>
            <a:pPr algn="ctr"/>
            <a:r>
              <a:rPr lang="en-US" b="1" dirty="0" smtClean="0">
                <a:latin typeface="Arial" charset="0"/>
              </a:rPr>
              <a:t>HR/PEOPLE</a:t>
            </a:r>
            <a:endParaRPr lang="en-GB" b="1" dirty="0">
              <a:latin typeface="Arial" charset="0"/>
            </a:endParaRPr>
          </a:p>
        </p:txBody>
      </p:sp>
      <p:sp>
        <p:nvSpPr>
          <p:cNvPr id="13324" name="AutoShape 12"/>
          <p:cNvSpPr>
            <a:spLocks noChangeArrowheads="1"/>
          </p:cNvSpPr>
          <p:nvPr/>
        </p:nvSpPr>
        <p:spPr bwMode="auto">
          <a:xfrm>
            <a:off x="2339975" y="2276475"/>
            <a:ext cx="2952750" cy="863600"/>
          </a:xfrm>
          <a:prstGeom prst="rightArrow">
            <a:avLst>
              <a:gd name="adj1" fmla="val 50000"/>
              <a:gd name="adj2" fmla="val 85478"/>
            </a:avLst>
          </a:prstGeom>
          <a:solidFill>
            <a:schemeClr val="accent1"/>
          </a:solidFill>
          <a:ln w="9525">
            <a:solidFill>
              <a:schemeClr val="tx1"/>
            </a:solidFill>
            <a:miter lim="800000"/>
            <a:headEnd/>
            <a:tailEnd/>
          </a:ln>
          <a:effectLst>
            <a:outerShdw blurRad="50800" dist="38100" dir="10800000" algn="r" rotWithShape="0">
              <a:prstClr val="black">
                <a:alpha val="40000"/>
              </a:prstClr>
            </a:outerShdw>
          </a:effectLst>
        </p:spPr>
        <p:txBody>
          <a:bodyPr wrap="none" anchor="ctr"/>
          <a:lstStyle/>
          <a:p>
            <a:endParaRPr lang="en-US"/>
          </a:p>
        </p:txBody>
      </p:sp>
      <p:sp>
        <p:nvSpPr>
          <p:cNvPr id="13327" name="Text Box 15"/>
          <p:cNvSpPr txBox="1">
            <a:spLocks noChangeArrowheads="1"/>
          </p:cNvSpPr>
          <p:nvPr/>
        </p:nvSpPr>
        <p:spPr bwMode="auto">
          <a:xfrm>
            <a:off x="2555874" y="2492375"/>
            <a:ext cx="1873249" cy="400110"/>
          </a:xfrm>
          <a:prstGeom prst="rect">
            <a:avLst/>
          </a:prstGeom>
          <a:noFill/>
          <a:ln w="9525">
            <a:noFill/>
            <a:miter lim="800000"/>
            <a:headEnd/>
            <a:tailEnd/>
          </a:ln>
          <a:effectLst/>
        </p:spPr>
        <p:txBody>
          <a:bodyPr wrap="square">
            <a:spAutoFit/>
          </a:bodyPr>
          <a:lstStyle/>
          <a:p>
            <a:r>
              <a:rPr lang="en-US" b="1" dirty="0">
                <a:latin typeface="Arial" charset="0"/>
              </a:rPr>
              <a:t>FINANCES</a:t>
            </a:r>
            <a:endParaRPr lang="en-GB" b="1" dirty="0">
              <a:latin typeface="Arial" charset="0"/>
            </a:endParaRPr>
          </a:p>
        </p:txBody>
      </p:sp>
      <p:pic>
        <p:nvPicPr>
          <p:cNvPr id="13330" name="Picture 18" descr="j0233018"/>
          <p:cNvPicPr>
            <a:picLocks noChangeAspect="1" noChangeArrowheads="1"/>
          </p:cNvPicPr>
          <p:nvPr/>
        </p:nvPicPr>
        <p:blipFill>
          <a:blip r:embed="rId3" cstate="print"/>
          <a:srcRect/>
          <a:stretch>
            <a:fillRect/>
          </a:stretch>
        </p:blipFill>
        <p:spPr bwMode="auto">
          <a:xfrm>
            <a:off x="179388" y="2420938"/>
            <a:ext cx="1871662" cy="2614612"/>
          </a:xfrm>
          <a:prstGeom prst="rect">
            <a:avLst/>
          </a:prstGeom>
          <a:noFill/>
        </p:spPr>
      </p:pic>
      <p:sp>
        <p:nvSpPr>
          <p:cNvPr id="13331" name="Text Box 19"/>
          <p:cNvSpPr txBox="1">
            <a:spLocks noChangeArrowheads="1"/>
          </p:cNvSpPr>
          <p:nvPr/>
        </p:nvSpPr>
        <p:spPr bwMode="auto">
          <a:xfrm>
            <a:off x="376238" y="5105400"/>
            <a:ext cx="697627" cy="369332"/>
          </a:xfrm>
          <a:prstGeom prst="rect">
            <a:avLst/>
          </a:prstGeom>
          <a:noFill/>
          <a:ln w="9525">
            <a:noFill/>
            <a:miter lim="800000"/>
            <a:headEnd/>
            <a:tailEnd/>
          </a:ln>
          <a:effectLst/>
        </p:spPr>
        <p:txBody>
          <a:bodyPr wrap="none">
            <a:spAutoFit/>
          </a:bodyPr>
          <a:lstStyle/>
          <a:p>
            <a:r>
              <a:rPr lang="en-US" dirty="0" smtClean="0">
                <a:latin typeface="Arial" charset="0"/>
              </a:rPr>
              <a:t>2019</a:t>
            </a:r>
            <a:endParaRPr lang="en-GB" dirty="0">
              <a:latin typeface="Arial" charset="0"/>
            </a:endParaRPr>
          </a:p>
        </p:txBody>
      </p:sp>
      <p:sp>
        <p:nvSpPr>
          <p:cNvPr id="13332" name="AutoShape 20"/>
          <p:cNvSpPr>
            <a:spLocks noChangeArrowheads="1"/>
          </p:cNvSpPr>
          <p:nvPr/>
        </p:nvSpPr>
        <p:spPr bwMode="auto">
          <a:xfrm>
            <a:off x="2339975" y="5373688"/>
            <a:ext cx="2879725" cy="792162"/>
          </a:xfrm>
          <a:prstGeom prst="rightArrow">
            <a:avLst>
              <a:gd name="adj1" fmla="val 50000"/>
              <a:gd name="adj2" fmla="val 90882"/>
            </a:avLst>
          </a:prstGeom>
          <a:solidFill>
            <a:schemeClr val="accent1"/>
          </a:solidFill>
          <a:ln w="9525">
            <a:solidFill>
              <a:schemeClr val="tx1"/>
            </a:solidFill>
            <a:miter lim="800000"/>
            <a:headEnd/>
            <a:tailEnd/>
          </a:ln>
          <a:effectLst>
            <a:outerShdw blurRad="50800" dist="38100" dir="13500000" algn="br" rotWithShape="0">
              <a:prstClr val="black">
                <a:alpha val="40000"/>
              </a:prstClr>
            </a:outerShdw>
          </a:effectLst>
        </p:spPr>
        <p:txBody>
          <a:bodyPr wrap="none" anchor="ctr"/>
          <a:lstStyle/>
          <a:p>
            <a:pPr algn="ctr"/>
            <a:r>
              <a:rPr lang="en-US">
                <a:latin typeface="Arial" charset="0"/>
              </a:rPr>
              <a:t>I</a:t>
            </a:r>
            <a:r>
              <a:rPr lang="en-US" b="1">
                <a:latin typeface="Arial" charset="0"/>
              </a:rPr>
              <a:t>NFORMATION </a:t>
            </a:r>
            <a:endParaRPr lang="en-GB" b="1">
              <a:latin typeface="Arial" charset="0"/>
            </a:endParaRPr>
          </a:p>
        </p:txBody>
      </p:sp>
      <p:sp>
        <p:nvSpPr>
          <p:cNvPr id="13335" name="AutoShape 23"/>
          <p:cNvSpPr>
            <a:spLocks noChangeArrowheads="1"/>
          </p:cNvSpPr>
          <p:nvPr/>
        </p:nvSpPr>
        <p:spPr bwMode="auto">
          <a:xfrm rot="6506831">
            <a:off x="7139782" y="5541169"/>
            <a:ext cx="1214437" cy="733425"/>
          </a:xfrm>
          <a:prstGeom prst="curvedDownArrow">
            <a:avLst>
              <a:gd name="adj1" fmla="val 33117"/>
              <a:gd name="adj2" fmla="val 66234"/>
              <a:gd name="adj3" fmla="val 33333"/>
            </a:avLst>
          </a:prstGeom>
          <a:solidFill>
            <a:schemeClr val="accent1"/>
          </a:solidFill>
          <a:ln w="9525">
            <a:solidFill>
              <a:schemeClr val="tx1"/>
            </a:solidFill>
            <a:miter lim="800000"/>
            <a:headEnd/>
            <a:tailEnd/>
          </a:ln>
          <a:effectLst/>
        </p:spPr>
        <p:txBody>
          <a:bodyPr wrap="none" anchor="ctr"/>
          <a:lstStyle/>
          <a:p>
            <a:endParaRPr lang="en-US"/>
          </a:p>
        </p:txBody>
      </p:sp>
      <p:sp>
        <p:nvSpPr>
          <p:cNvPr id="13336" name="AutoShape 24"/>
          <p:cNvSpPr>
            <a:spLocks noChangeArrowheads="1"/>
          </p:cNvSpPr>
          <p:nvPr/>
        </p:nvSpPr>
        <p:spPr bwMode="auto">
          <a:xfrm>
            <a:off x="5867400" y="6237288"/>
            <a:ext cx="976313" cy="485775"/>
          </a:xfrm>
          <a:prstGeom prst="leftArrow">
            <a:avLst>
              <a:gd name="adj1" fmla="val 50000"/>
              <a:gd name="adj2" fmla="val 50245"/>
            </a:avLst>
          </a:prstGeom>
          <a:solidFill>
            <a:schemeClr val="accent1"/>
          </a:solidFill>
          <a:ln w="9525">
            <a:solidFill>
              <a:schemeClr val="tx1"/>
            </a:solidFill>
            <a:miter lim="800000"/>
            <a:headEnd/>
            <a:tailEnd/>
          </a:ln>
          <a:effectLst/>
        </p:spPr>
        <p:txBody>
          <a:bodyPr wrap="none" anchor="ctr"/>
          <a:lstStyle/>
          <a:p>
            <a:endParaRPr lang="en-US"/>
          </a:p>
        </p:txBody>
      </p:sp>
      <p:sp>
        <p:nvSpPr>
          <p:cNvPr id="13337" name="AutoShape 25"/>
          <p:cNvSpPr>
            <a:spLocks noChangeArrowheads="1"/>
          </p:cNvSpPr>
          <p:nvPr/>
        </p:nvSpPr>
        <p:spPr bwMode="auto">
          <a:xfrm>
            <a:off x="3851275" y="6237288"/>
            <a:ext cx="976313" cy="485775"/>
          </a:xfrm>
          <a:prstGeom prst="leftArrow">
            <a:avLst>
              <a:gd name="adj1" fmla="val 50000"/>
              <a:gd name="adj2" fmla="val 50245"/>
            </a:avLst>
          </a:prstGeom>
          <a:solidFill>
            <a:schemeClr val="accent1"/>
          </a:solidFill>
          <a:ln w="9525">
            <a:solidFill>
              <a:schemeClr val="tx1"/>
            </a:solidFill>
            <a:miter lim="800000"/>
            <a:headEnd/>
            <a:tailEnd/>
          </a:ln>
          <a:effectLst/>
        </p:spPr>
        <p:txBody>
          <a:bodyPr wrap="none" anchor="ctr"/>
          <a:lstStyle/>
          <a:p>
            <a:endParaRPr lang="en-US"/>
          </a:p>
        </p:txBody>
      </p:sp>
      <p:sp>
        <p:nvSpPr>
          <p:cNvPr id="13338" name="AutoShape 26"/>
          <p:cNvSpPr>
            <a:spLocks noChangeArrowheads="1"/>
          </p:cNvSpPr>
          <p:nvPr/>
        </p:nvSpPr>
        <p:spPr bwMode="auto">
          <a:xfrm>
            <a:off x="2051050" y="6237288"/>
            <a:ext cx="976313" cy="485775"/>
          </a:xfrm>
          <a:prstGeom prst="leftArrow">
            <a:avLst>
              <a:gd name="adj1" fmla="val 50000"/>
              <a:gd name="adj2" fmla="val 50245"/>
            </a:avLst>
          </a:prstGeom>
          <a:solidFill>
            <a:schemeClr val="accent1"/>
          </a:solidFill>
          <a:ln w="9525">
            <a:solidFill>
              <a:schemeClr val="tx1"/>
            </a:solidFill>
            <a:miter lim="800000"/>
            <a:headEnd/>
            <a:tailEnd/>
          </a:ln>
          <a:effectLst/>
        </p:spPr>
        <p:txBody>
          <a:bodyPr wrap="none" anchor="ctr"/>
          <a:lstStyle/>
          <a:p>
            <a:endParaRPr lang="en-US"/>
          </a:p>
        </p:txBody>
      </p:sp>
      <p:sp>
        <p:nvSpPr>
          <p:cNvPr id="13339" name="AutoShape 27"/>
          <p:cNvSpPr>
            <a:spLocks noChangeArrowheads="1"/>
          </p:cNvSpPr>
          <p:nvPr/>
        </p:nvSpPr>
        <p:spPr bwMode="auto">
          <a:xfrm rot="9074086">
            <a:off x="639763" y="5416550"/>
            <a:ext cx="446087" cy="1368425"/>
          </a:xfrm>
          <a:prstGeom prst="curvedLeftArrow">
            <a:avLst>
              <a:gd name="adj1" fmla="val 61352"/>
              <a:gd name="adj2" fmla="val 122705"/>
              <a:gd name="adj3" fmla="val 33333"/>
            </a:avLst>
          </a:prstGeom>
          <a:solidFill>
            <a:schemeClr val="accent1"/>
          </a:solidFill>
          <a:ln w="9525">
            <a:solidFill>
              <a:schemeClr val="tx1"/>
            </a:solidFill>
            <a:miter lim="800000"/>
            <a:headEnd/>
            <a:tailEnd/>
          </a:ln>
          <a:effectLst/>
        </p:spPr>
        <p:txBody>
          <a:bodyPr wrap="none" anchor="ctr"/>
          <a:lstStyle/>
          <a:p>
            <a:endParaRPr lang="en-US"/>
          </a:p>
        </p:txBody>
      </p:sp>
      <p:sp>
        <p:nvSpPr>
          <p:cNvPr id="17" name="TextBox 16"/>
          <p:cNvSpPr txBox="1"/>
          <p:nvPr/>
        </p:nvSpPr>
        <p:spPr>
          <a:xfrm>
            <a:off x="1752600" y="6550223"/>
            <a:ext cx="5486400" cy="307777"/>
          </a:xfrm>
          <a:prstGeom prst="rect">
            <a:avLst/>
          </a:prstGeom>
          <a:noFill/>
        </p:spPr>
        <p:txBody>
          <a:bodyPr wrap="square" rtlCol="0">
            <a:spAutoFit/>
          </a:bodyPr>
          <a:lstStyle/>
          <a:p>
            <a:r>
              <a:rPr lang="en-US" sz="1400" dirty="0" smtClean="0"/>
              <a:t>MONITORING         AND               EVALUATION</a:t>
            </a:r>
            <a:endParaRPr lang="en-US" sz="1400" dirty="0"/>
          </a:p>
        </p:txBody>
      </p:sp>
      <p:grpSp>
        <p:nvGrpSpPr>
          <p:cNvPr id="18" name="Group 17"/>
          <p:cNvGrpSpPr/>
          <p:nvPr/>
        </p:nvGrpSpPr>
        <p:grpSpPr>
          <a:xfrm>
            <a:off x="-115208" y="0"/>
            <a:ext cx="9259207" cy="1477736"/>
            <a:chOff x="0" y="0"/>
            <a:chExt cx="9144000" cy="1477736"/>
          </a:xfrm>
          <a:solidFill>
            <a:srgbClr val="008000"/>
          </a:solidFill>
        </p:grpSpPr>
        <p:sp>
          <p:nvSpPr>
            <p:cNvPr id="19" name="Right Triangle 18">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0" name="Rectangle 19"/>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STRATEGIC PLANNING PROCESS</a:t>
              </a:r>
              <a:endParaRPr lang="en-ZA" sz="3600" b="1" dirty="0"/>
            </a:p>
          </p:txBody>
        </p:sp>
      </p:grpSp>
    </p:spTree>
    <p:extLst>
      <p:ext uri="{BB962C8B-B14F-4D97-AF65-F5344CB8AC3E}">
        <p14:creationId xmlns:p14="http://schemas.microsoft.com/office/powerpoint/2010/main" val="438950334"/>
      </p:ext>
    </p:extLst>
  </p:cSld>
  <p:clrMapOvr>
    <a:masterClrMapping/>
  </p:clrMapOvr>
  <mc:AlternateContent xmlns:mc="http://schemas.openxmlformats.org/markup-compatibility/2006" xmlns:p14="http://schemas.microsoft.com/office/powerpoint/2010/main">
    <mc:Choice Requires="p14">
      <p:transition spd="slow" p14:dur="2000">
        <p14:ferris dir="l"/>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14</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a:t>HR PILLARS FOCUSED SUMMITS 2019/20</a:t>
              </a:r>
              <a:endParaRPr lang="en-ZA" sz="3600" b="1" dirty="0"/>
            </a:p>
          </p:txBody>
        </p:sp>
      </p:grpSp>
      <p:graphicFrame>
        <p:nvGraphicFramePr>
          <p:cNvPr id="23" name="Content Placeholder 3"/>
          <p:cNvGraphicFramePr>
            <a:graphicFrameLocks/>
          </p:cNvGraphicFramePr>
          <p:nvPr>
            <p:extLst>
              <p:ext uri="{D42A27DB-BD31-4B8C-83A1-F6EECF244321}">
                <p14:modId xmlns:p14="http://schemas.microsoft.com/office/powerpoint/2010/main" val="1822114445"/>
              </p:ext>
            </p:extLst>
          </p:nvPr>
        </p:nvGraphicFramePr>
        <p:xfrm>
          <a:off x="0" y="1009403"/>
          <a:ext cx="9144000" cy="51675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5"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9626" y="1346095"/>
            <a:ext cx="2326339" cy="19170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8178556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1304" y="249382"/>
            <a:ext cx="8229600" cy="866395"/>
          </a:xfrm>
          <a:solidFill>
            <a:schemeClr val="accent6">
              <a:lumMod val="75000"/>
            </a:schemeClr>
          </a:solidFill>
        </p:spPr>
        <p:txBody>
          <a:bodyPr>
            <a:noAutofit/>
          </a:bodyPr>
          <a:lstStyle/>
          <a:p>
            <a:r>
              <a:rPr lang="en-ZA" sz="2800" b="1" dirty="0" smtClean="0">
                <a:solidFill>
                  <a:schemeClr val="bg1"/>
                </a:solidFill>
                <a:effectLst>
                  <a:outerShdw blurRad="38100" dist="38100" dir="2700000" algn="tl">
                    <a:srgbClr val="000000">
                      <a:alpha val="43137"/>
                    </a:srgbClr>
                  </a:outerShdw>
                </a:effectLst>
              </a:rPr>
              <a:t>OUTCOMES OF OUR INTERGRATED STRATEGIC HUMAN RESOURCE MANAGEMENT FRAMEWORK 2019/2020</a:t>
            </a:r>
            <a:endParaRPr lang="en-ZA" sz="2800" b="1" dirty="0">
              <a:solidFill>
                <a:schemeClr val="bg1"/>
              </a:solidFill>
              <a:effectLst>
                <a:outerShdw blurRad="38100" dist="38100" dir="2700000" algn="tl">
                  <a:srgbClr val="000000">
                    <a:alpha val="43137"/>
                  </a:srgbClr>
                </a:outerShdw>
              </a:effectLs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983326386"/>
              </p:ext>
            </p:extLst>
          </p:nvPr>
        </p:nvGraphicFramePr>
        <p:xfrm>
          <a:off x="107577" y="1207055"/>
          <a:ext cx="8973671" cy="4456510"/>
        </p:xfrm>
        <a:graphic>
          <a:graphicData uri="http://schemas.openxmlformats.org/drawingml/2006/table">
            <a:tbl>
              <a:tblPr firstRow="1" bandRow="1">
                <a:tableStyleId>{5C22544A-7EE6-4342-B048-85BDC9FD1C3A}</a:tableStyleId>
              </a:tblPr>
              <a:tblGrid>
                <a:gridCol w="2290482">
                  <a:extLst>
                    <a:ext uri="{9D8B030D-6E8A-4147-A177-3AD203B41FA5}">
                      <a16:colId xmlns:a16="http://schemas.microsoft.com/office/drawing/2014/main" val="20000"/>
                    </a:ext>
                  </a:extLst>
                </a:gridCol>
                <a:gridCol w="2048435">
                  <a:extLst>
                    <a:ext uri="{9D8B030D-6E8A-4147-A177-3AD203B41FA5}">
                      <a16:colId xmlns:a16="http://schemas.microsoft.com/office/drawing/2014/main" val="20001"/>
                    </a:ext>
                  </a:extLst>
                </a:gridCol>
                <a:gridCol w="2115671">
                  <a:extLst>
                    <a:ext uri="{9D8B030D-6E8A-4147-A177-3AD203B41FA5}">
                      <a16:colId xmlns:a16="http://schemas.microsoft.com/office/drawing/2014/main" val="20002"/>
                    </a:ext>
                  </a:extLst>
                </a:gridCol>
                <a:gridCol w="2519083">
                  <a:extLst>
                    <a:ext uri="{9D8B030D-6E8A-4147-A177-3AD203B41FA5}">
                      <a16:colId xmlns:a16="http://schemas.microsoft.com/office/drawing/2014/main" val="20003"/>
                    </a:ext>
                  </a:extLst>
                </a:gridCol>
              </a:tblGrid>
              <a:tr h="556536">
                <a:tc>
                  <a:txBody>
                    <a:bodyPr/>
                    <a:lstStyle/>
                    <a:p>
                      <a:r>
                        <a:rPr lang="en-ZA" dirty="0" smtClean="0"/>
                        <a:t>1</a:t>
                      </a:r>
                      <a:r>
                        <a:rPr lang="en-ZA" baseline="30000" dirty="0" smtClean="0"/>
                        <a:t>ST</a:t>
                      </a:r>
                      <a:r>
                        <a:rPr lang="en-ZA" dirty="0" smtClean="0"/>
                        <a:t> QUARTER  HRM</a:t>
                      </a:r>
                      <a:endParaRPr lang="en-ZA" dirty="0"/>
                    </a:p>
                  </a:txBody>
                  <a:tcPr/>
                </a:tc>
                <a:tc>
                  <a:txBody>
                    <a:bodyPr/>
                    <a:lstStyle/>
                    <a:p>
                      <a:r>
                        <a:rPr lang="en-ZA" dirty="0" smtClean="0"/>
                        <a:t>2</a:t>
                      </a:r>
                      <a:r>
                        <a:rPr lang="en-ZA" baseline="30000" dirty="0" smtClean="0"/>
                        <a:t>ND</a:t>
                      </a:r>
                      <a:r>
                        <a:rPr lang="en-ZA" dirty="0" smtClean="0"/>
                        <a:t> QUARTER  ER</a:t>
                      </a:r>
                      <a:endParaRPr lang="en-ZA" dirty="0"/>
                    </a:p>
                  </a:txBody>
                  <a:tcPr/>
                </a:tc>
                <a:tc>
                  <a:txBody>
                    <a:bodyPr/>
                    <a:lstStyle/>
                    <a:p>
                      <a:r>
                        <a:rPr lang="en-ZA" dirty="0" smtClean="0"/>
                        <a:t>3</a:t>
                      </a:r>
                      <a:r>
                        <a:rPr lang="en-ZA" baseline="30000" dirty="0" smtClean="0"/>
                        <a:t>RD</a:t>
                      </a:r>
                      <a:r>
                        <a:rPr lang="en-ZA" dirty="0" smtClean="0"/>
                        <a:t> QUARTER  HRD</a:t>
                      </a:r>
                      <a:endParaRPr lang="en-ZA" dirty="0"/>
                    </a:p>
                  </a:txBody>
                  <a:tcPr/>
                </a:tc>
                <a:tc>
                  <a:txBody>
                    <a:bodyPr/>
                    <a:lstStyle/>
                    <a:p>
                      <a:r>
                        <a:rPr lang="en-ZA" dirty="0" smtClean="0"/>
                        <a:t>4</a:t>
                      </a:r>
                      <a:r>
                        <a:rPr lang="en-ZA" baseline="30000" dirty="0" smtClean="0"/>
                        <a:t>TH</a:t>
                      </a:r>
                      <a:r>
                        <a:rPr lang="en-ZA" dirty="0" smtClean="0"/>
                        <a:t> QUARTER EHW</a:t>
                      </a:r>
                      <a:endParaRPr lang="en-ZA" dirty="0"/>
                    </a:p>
                  </a:txBody>
                  <a:tcPr/>
                </a:tc>
                <a:extLst>
                  <a:ext uri="{0D108BD9-81ED-4DB2-BD59-A6C34878D82A}">
                    <a16:rowId xmlns:a16="http://schemas.microsoft.com/office/drawing/2014/main" val="10000"/>
                  </a:ext>
                </a:extLst>
              </a:tr>
              <a:tr h="763905">
                <a:tc>
                  <a:txBody>
                    <a:bodyPr/>
                    <a:lstStyle/>
                    <a:p>
                      <a:r>
                        <a:rPr lang="en-ZA" sz="1600" dirty="0" smtClean="0"/>
                        <a:t>RECRUITMENT</a:t>
                      </a:r>
                      <a:r>
                        <a:rPr lang="en-ZA" sz="1600" baseline="0" dirty="0" smtClean="0"/>
                        <a:t> STRATEGY</a:t>
                      </a:r>
                      <a:endParaRPr lang="en-ZA" sz="1600" dirty="0"/>
                    </a:p>
                  </a:txBody>
                  <a:tcPr/>
                </a:tc>
                <a:tc>
                  <a:txBody>
                    <a:bodyPr/>
                    <a:lstStyle/>
                    <a:p>
                      <a:r>
                        <a:rPr lang="en-ZA" sz="1600" dirty="0" smtClean="0"/>
                        <a:t>INTEGRATED EMPLOYEE</a:t>
                      </a:r>
                      <a:r>
                        <a:rPr lang="en-ZA" sz="1600" baseline="0" dirty="0" smtClean="0"/>
                        <a:t> RELATIONS STRATEGY</a:t>
                      </a:r>
                      <a:endParaRPr lang="en-ZA" sz="1600" dirty="0"/>
                    </a:p>
                  </a:txBody>
                  <a:tcPr/>
                </a:tc>
                <a:tc>
                  <a:txBody>
                    <a:bodyPr/>
                    <a:lstStyle/>
                    <a:p>
                      <a:r>
                        <a:rPr lang="en-ZA" sz="1600" dirty="0" smtClean="0"/>
                        <a:t>TRAINING &amp; DEVELOPMENT STRATEGY </a:t>
                      </a:r>
                      <a:endParaRPr lang="en-ZA" sz="1600" dirty="0"/>
                    </a:p>
                  </a:txBody>
                  <a:tcPr/>
                </a:tc>
                <a:tc>
                  <a:txBody>
                    <a:bodyPr/>
                    <a:lstStyle/>
                    <a:p>
                      <a:r>
                        <a:rPr lang="en-ZA" sz="1600" dirty="0" smtClean="0"/>
                        <a:t>4 PILLARS</a:t>
                      </a:r>
                      <a:r>
                        <a:rPr lang="en-ZA" sz="1600" baseline="0" dirty="0" smtClean="0"/>
                        <a:t> OF OHS</a:t>
                      </a:r>
                    </a:p>
                    <a:p>
                      <a:endParaRPr lang="en-ZA" sz="1600" dirty="0"/>
                    </a:p>
                  </a:txBody>
                  <a:tcPr/>
                </a:tc>
                <a:extLst>
                  <a:ext uri="{0D108BD9-81ED-4DB2-BD59-A6C34878D82A}">
                    <a16:rowId xmlns:a16="http://schemas.microsoft.com/office/drawing/2014/main" val="10001"/>
                  </a:ext>
                </a:extLst>
              </a:tr>
              <a:tr h="763905">
                <a:tc>
                  <a:txBody>
                    <a:bodyPr/>
                    <a:lstStyle/>
                    <a:p>
                      <a:r>
                        <a:rPr lang="en-ZA" sz="1600" dirty="0" smtClean="0"/>
                        <a:t>PERFORMANCE MANAGEMENT STRATEGY</a:t>
                      </a:r>
                      <a:endParaRPr lang="en-ZA"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ZA" sz="1600" dirty="0" smtClean="0"/>
                        <a:t>DISCIPLINARY</a:t>
                      </a:r>
                      <a:r>
                        <a:rPr lang="en-ZA" sz="1600" baseline="0" dirty="0" smtClean="0"/>
                        <a:t> INVESTIGATIVE COMPONENT</a:t>
                      </a:r>
                      <a:endParaRPr lang="en-ZA" sz="1600" dirty="0" smtClean="0"/>
                    </a:p>
                  </a:txBody>
                  <a:tcPr/>
                </a:tc>
                <a:tc>
                  <a:txBody>
                    <a:bodyPr/>
                    <a:lstStyle/>
                    <a:p>
                      <a:r>
                        <a:rPr lang="en-ZA" sz="1600" dirty="0" smtClean="0"/>
                        <a:t>PROFESSIONAL COUNCIL </a:t>
                      </a:r>
                      <a:endParaRPr lang="en-ZA" sz="1600" dirty="0"/>
                    </a:p>
                  </a:txBody>
                  <a:tcPr/>
                </a:tc>
                <a:tc>
                  <a:txBody>
                    <a:bodyPr/>
                    <a:lstStyle/>
                    <a:p>
                      <a:r>
                        <a:rPr lang="en-ZA" sz="1600" dirty="0" smtClean="0"/>
                        <a:t>OCCUPATIONAL HEALTH AND SAFETY STRATEGY</a:t>
                      </a:r>
                      <a:endParaRPr lang="en-ZA" sz="1600" dirty="0"/>
                    </a:p>
                  </a:txBody>
                  <a:tcPr/>
                </a:tc>
                <a:extLst>
                  <a:ext uri="{0D108BD9-81ED-4DB2-BD59-A6C34878D82A}">
                    <a16:rowId xmlns:a16="http://schemas.microsoft.com/office/drawing/2014/main" val="10002"/>
                  </a:ext>
                </a:extLst>
              </a:tr>
              <a:tr h="763905">
                <a:tc>
                  <a:txBody>
                    <a:bodyPr/>
                    <a:lstStyle/>
                    <a:p>
                      <a:r>
                        <a:rPr lang="en-ZA" sz="1600" dirty="0" smtClean="0"/>
                        <a:t>CAREER MANAGEMENT STRATEGY</a:t>
                      </a:r>
                      <a:endParaRPr lang="en-ZA"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ZA" sz="1600" dirty="0" smtClean="0"/>
                        <a:t>GRIEVANCE</a:t>
                      </a:r>
                      <a:r>
                        <a:rPr lang="en-ZA" sz="1600" baseline="0" dirty="0" smtClean="0"/>
                        <a:t> SETTLEMENT COMMITTEE</a:t>
                      </a:r>
                      <a:endParaRPr lang="en-ZA" sz="1600" dirty="0" smtClean="0"/>
                    </a:p>
                  </a:txBody>
                  <a:tcPr/>
                </a:tc>
                <a:tc>
                  <a:txBody>
                    <a:bodyPr/>
                    <a:lstStyle/>
                    <a:p>
                      <a:endParaRPr lang="en-ZA"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ZA" sz="1600" dirty="0" smtClean="0"/>
                        <a:t>INTEGRATED SOCIAL CLUBS AND RECREATIONAL</a:t>
                      </a:r>
                      <a:r>
                        <a:rPr lang="en-ZA" sz="1600" baseline="0" dirty="0" smtClean="0"/>
                        <a:t> FACILITIES FRAMEWORK</a:t>
                      </a:r>
                      <a:endParaRPr lang="en-ZA" sz="1600" dirty="0" smtClean="0"/>
                    </a:p>
                  </a:txBody>
                  <a:tcPr/>
                </a:tc>
                <a:extLst>
                  <a:ext uri="{0D108BD9-81ED-4DB2-BD59-A6C34878D82A}">
                    <a16:rowId xmlns:a16="http://schemas.microsoft.com/office/drawing/2014/main" val="10003"/>
                  </a:ext>
                </a:extLst>
              </a:tr>
              <a:tr h="503533">
                <a:tc>
                  <a:txBody>
                    <a:bodyPr/>
                    <a:lstStyle/>
                    <a:p>
                      <a:r>
                        <a:rPr lang="en-ZA" sz="1600" dirty="0" smtClean="0"/>
                        <a:t>RETENTION</a:t>
                      </a:r>
                      <a:r>
                        <a:rPr lang="en-ZA" sz="1600" baseline="0" dirty="0" smtClean="0"/>
                        <a:t> STRATEGY </a:t>
                      </a:r>
                      <a:endParaRPr lang="en-ZA"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ZA" sz="1600" dirty="0" smtClean="0"/>
                    </a:p>
                  </a:txBody>
                  <a:tcPr/>
                </a:tc>
                <a:tc>
                  <a:txBody>
                    <a:bodyPr/>
                    <a:lstStyle/>
                    <a:p>
                      <a:endParaRPr lang="en-ZA" sz="1600" dirty="0"/>
                    </a:p>
                  </a:txBody>
                  <a:tcPr/>
                </a:tc>
                <a:tc>
                  <a:txBody>
                    <a:bodyPr/>
                    <a:lstStyle/>
                    <a:p>
                      <a:endParaRPr lang="en-ZA" sz="1600" dirty="0"/>
                    </a:p>
                  </a:txBody>
                  <a:tcPr/>
                </a:tc>
                <a:extLst>
                  <a:ext uri="{0D108BD9-81ED-4DB2-BD59-A6C34878D82A}">
                    <a16:rowId xmlns:a16="http://schemas.microsoft.com/office/drawing/2014/main" val="10004"/>
                  </a:ext>
                </a:extLst>
              </a:tr>
              <a:tr h="927561">
                <a:tc>
                  <a:txBody>
                    <a:bodyPr/>
                    <a:lstStyle/>
                    <a:p>
                      <a:r>
                        <a:rPr lang="en-ZA" sz="1600" dirty="0" smtClean="0"/>
                        <a:t>NATIONAL</a:t>
                      </a:r>
                      <a:r>
                        <a:rPr lang="en-ZA" sz="1600" baseline="0" dirty="0" smtClean="0"/>
                        <a:t> &amp; REGIONAL HUMAN RESOURCE COMMITTEES</a:t>
                      </a:r>
                      <a:r>
                        <a:rPr lang="en-ZA" sz="1600" dirty="0" smtClean="0"/>
                        <a:t> </a:t>
                      </a:r>
                      <a:endParaRPr lang="en-ZA" sz="1600" dirty="0"/>
                    </a:p>
                  </a:txBody>
                  <a:tcPr/>
                </a:tc>
                <a:tc>
                  <a:txBody>
                    <a:bodyPr/>
                    <a:lstStyle/>
                    <a:p>
                      <a:r>
                        <a:rPr lang="en-ZA" sz="1600" dirty="0" smtClean="0"/>
                        <a:t>WORKPLACE FORUMS</a:t>
                      </a:r>
                    </a:p>
                    <a:p>
                      <a:r>
                        <a:rPr lang="en-ZA" sz="1600" dirty="0" smtClean="0"/>
                        <a:t>BARGAINING COUNCIL</a:t>
                      </a:r>
                      <a:r>
                        <a:rPr lang="en-ZA" sz="1600" baseline="0" dirty="0" smtClean="0"/>
                        <a:t> </a:t>
                      </a:r>
                      <a:r>
                        <a:rPr lang="en-ZA" sz="1600" dirty="0" smtClean="0"/>
                        <a:t> </a:t>
                      </a:r>
                      <a:endParaRPr lang="en-ZA" sz="1600" dirty="0"/>
                    </a:p>
                  </a:txBody>
                  <a:tcPr/>
                </a:tc>
                <a:tc>
                  <a:txBody>
                    <a:bodyPr/>
                    <a:lstStyle/>
                    <a:p>
                      <a:r>
                        <a:rPr lang="en-ZA" sz="1600" dirty="0" smtClean="0"/>
                        <a:t>NATIONAL AND REGIONAL</a:t>
                      </a:r>
                      <a:r>
                        <a:rPr lang="en-ZA" sz="1600" baseline="0" dirty="0" smtClean="0"/>
                        <a:t> LEARNING COMMITTEE</a:t>
                      </a:r>
                      <a:endParaRPr lang="en-ZA" sz="1600" dirty="0"/>
                    </a:p>
                  </a:txBody>
                  <a:tcP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ZA" sz="1600" dirty="0" smtClean="0"/>
                        <a:t>OCCUPATIONAL</a:t>
                      </a:r>
                      <a:r>
                        <a:rPr lang="en-ZA" sz="1600" baseline="0" dirty="0" smtClean="0"/>
                        <a:t> HEALTH AND SAFETY COMMITTEES</a:t>
                      </a:r>
                      <a:endParaRPr lang="en-ZA" sz="1600" dirty="0" smtClean="0"/>
                    </a:p>
                    <a:p>
                      <a:endParaRPr lang="en-ZA" sz="1600" dirty="0"/>
                    </a:p>
                  </a:txBody>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27101776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95690" y="636755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30722" y="6298666"/>
            <a:ext cx="499655" cy="273844"/>
          </a:xfrm>
        </p:spPr>
        <p:txBody>
          <a:bodyPr/>
          <a:lstStyle/>
          <a:p>
            <a:pPr algn="ctr"/>
            <a:fld id="{7E672E3D-61E0-450A-AD62-EE98E486015F}" type="slidenum">
              <a:rPr lang="en-US" smtClean="0">
                <a:solidFill>
                  <a:prstClr val="black">
                    <a:lumMod val="85000"/>
                    <a:lumOff val="15000"/>
                  </a:prstClr>
                </a:solidFill>
              </a:rPr>
              <a:pPr algn="ctr"/>
              <a:t>16</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70787" y="6367551"/>
            <a:ext cx="693692" cy="135902"/>
          </a:xfrm>
          <a:prstGeom prst="rect">
            <a:avLst/>
          </a:prstGeom>
          <a:solidFill>
            <a:srgbClr val="9BC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130446"/>
            <a:ext cx="9332719" cy="1087189"/>
            <a:chOff x="0" y="519103"/>
            <a:chExt cx="9332719" cy="1296778"/>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188719" y="519103"/>
              <a:ext cx="9144000" cy="129677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2000" b="1" dirty="0" smtClean="0">
                <a:solidFill>
                  <a:schemeClr val="bg1"/>
                </a:solidFill>
              </a:endParaRPr>
            </a:p>
            <a:p>
              <a:pPr algn="ctr"/>
              <a:r>
                <a:rPr lang="en-ZA" sz="2800" b="1" dirty="0" smtClean="0">
                  <a:solidFill>
                    <a:schemeClr val="bg1"/>
                  </a:solidFill>
                </a:rPr>
                <a:t>LEGISLATIVE MANDATES</a:t>
              </a:r>
              <a:endParaRPr lang="en-ZA" sz="3600" b="1" dirty="0">
                <a:solidFill>
                  <a:schemeClr val="bg1"/>
                </a:solidFill>
              </a:endParaRPr>
            </a:p>
          </p:txBody>
        </p:sp>
      </p:grpSp>
      <p:sp>
        <p:nvSpPr>
          <p:cNvPr id="28" name="TextBox 27"/>
          <p:cNvSpPr txBox="1"/>
          <p:nvPr/>
        </p:nvSpPr>
        <p:spPr>
          <a:xfrm>
            <a:off x="92467" y="1321349"/>
            <a:ext cx="9051533" cy="4308872"/>
          </a:xfrm>
          <a:prstGeom prst="rect">
            <a:avLst/>
          </a:prstGeom>
          <a:noFill/>
        </p:spPr>
        <p:txBody>
          <a:bodyPr wrap="square" rtlCol="0">
            <a:spAutoFit/>
          </a:bodyPr>
          <a:lstStyle/>
          <a:p>
            <a:pPr defTabSz="792917">
              <a:lnSpc>
                <a:spcPct val="100000"/>
              </a:lnSpc>
              <a:spcBef>
                <a:spcPts val="520"/>
              </a:spcBef>
            </a:pPr>
            <a:r>
              <a:rPr lang="en-ZA" b="1" dirty="0">
                <a:solidFill>
                  <a:prstClr val="black"/>
                </a:solidFill>
              </a:rPr>
              <a:t>Applicable mandates </a:t>
            </a:r>
            <a:r>
              <a:rPr lang="en-ZA" dirty="0">
                <a:solidFill>
                  <a:prstClr val="black"/>
                </a:solidFill>
              </a:rPr>
              <a:t>that give effect to HR Operations</a:t>
            </a:r>
            <a:endParaRPr lang="en-ZA" b="1" u="sng" dirty="0">
              <a:solidFill>
                <a:prstClr val="black"/>
              </a:solidFill>
              <a:latin typeface="Calibri" panose="020F0502020204030204" pitchFamily="34" charset="0"/>
            </a:endParaRPr>
          </a:p>
          <a:p>
            <a:pPr marL="628650" lvl="1" indent="-285750" defTabSz="685800">
              <a:lnSpc>
                <a:spcPct val="90000"/>
              </a:lnSpc>
              <a:spcBef>
                <a:spcPts val="375"/>
              </a:spcBef>
              <a:buFont typeface="Wingdings" pitchFamily="2" charset="2"/>
              <a:buChar char="v"/>
            </a:pPr>
            <a:r>
              <a:rPr lang="en-ZA" sz="2000" dirty="0">
                <a:solidFill>
                  <a:prstClr val="black"/>
                </a:solidFill>
              </a:rPr>
              <a:t>The Constitution of RSA</a:t>
            </a:r>
          </a:p>
          <a:p>
            <a:pPr marL="628650" lvl="1" indent="-285750" defTabSz="685800">
              <a:lnSpc>
                <a:spcPct val="90000"/>
              </a:lnSpc>
              <a:spcBef>
                <a:spcPts val="375"/>
              </a:spcBef>
              <a:buFont typeface="Wingdings" pitchFamily="2" charset="2"/>
              <a:buChar char="v"/>
            </a:pPr>
            <a:r>
              <a:rPr lang="en-ZA" sz="2000" dirty="0">
                <a:solidFill>
                  <a:prstClr val="black"/>
                </a:solidFill>
              </a:rPr>
              <a:t>Basic Condition of Employment Act</a:t>
            </a:r>
          </a:p>
          <a:p>
            <a:pPr marL="628650" lvl="1" indent="-285750" defTabSz="685800">
              <a:lnSpc>
                <a:spcPct val="90000"/>
              </a:lnSpc>
              <a:spcBef>
                <a:spcPts val="375"/>
              </a:spcBef>
              <a:buFont typeface="Wingdings" pitchFamily="2" charset="2"/>
              <a:buChar char="v"/>
            </a:pPr>
            <a:r>
              <a:rPr lang="en-ZA" sz="2000" dirty="0">
                <a:solidFill>
                  <a:prstClr val="black"/>
                </a:solidFill>
              </a:rPr>
              <a:t>Labour Relations Act</a:t>
            </a:r>
          </a:p>
          <a:p>
            <a:pPr marL="628650" lvl="1" indent="-285750" defTabSz="685800">
              <a:lnSpc>
                <a:spcPct val="90000"/>
              </a:lnSpc>
              <a:spcBef>
                <a:spcPts val="375"/>
              </a:spcBef>
              <a:buFont typeface="Wingdings" pitchFamily="2" charset="2"/>
              <a:buChar char="v"/>
            </a:pPr>
            <a:r>
              <a:rPr lang="en-ZA" sz="2000" dirty="0">
                <a:solidFill>
                  <a:prstClr val="black"/>
                </a:solidFill>
              </a:rPr>
              <a:t>Correctional Services Act 111 of 1998 as amended</a:t>
            </a:r>
          </a:p>
          <a:p>
            <a:pPr marL="628650" lvl="1" indent="-285750" defTabSz="685800">
              <a:lnSpc>
                <a:spcPct val="90000"/>
              </a:lnSpc>
              <a:spcBef>
                <a:spcPts val="375"/>
              </a:spcBef>
              <a:buFont typeface="Wingdings" pitchFamily="2" charset="2"/>
              <a:buChar char="v"/>
            </a:pPr>
            <a:r>
              <a:rPr lang="en-ZA" sz="2000" dirty="0">
                <a:solidFill>
                  <a:prstClr val="black"/>
                </a:solidFill>
              </a:rPr>
              <a:t>Public Service Act </a:t>
            </a:r>
          </a:p>
          <a:p>
            <a:pPr marL="628650" lvl="1" indent="-285750" defTabSz="685800">
              <a:lnSpc>
                <a:spcPct val="90000"/>
              </a:lnSpc>
              <a:spcBef>
                <a:spcPts val="375"/>
              </a:spcBef>
              <a:buFont typeface="Wingdings" pitchFamily="2" charset="2"/>
              <a:buChar char="v"/>
            </a:pPr>
            <a:r>
              <a:rPr lang="en-ZA" sz="2000" dirty="0">
                <a:solidFill>
                  <a:prstClr val="black"/>
                </a:solidFill>
              </a:rPr>
              <a:t>Public Financial Management Act</a:t>
            </a:r>
          </a:p>
          <a:p>
            <a:pPr marL="628650" lvl="1" indent="-285750" defTabSz="685800">
              <a:lnSpc>
                <a:spcPct val="90000"/>
              </a:lnSpc>
              <a:spcBef>
                <a:spcPts val="375"/>
              </a:spcBef>
              <a:buFont typeface="Wingdings" pitchFamily="2" charset="2"/>
              <a:buChar char="v"/>
            </a:pPr>
            <a:r>
              <a:rPr lang="en-ZA" sz="2000" dirty="0">
                <a:solidFill>
                  <a:prstClr val="black"/>
                </a:solidFill>
              </a:rPr>
              <a:t>Occupational Health and Safety Act</a:t>
            </a:r>
          </a:p>
          <a:p>
            <a:pPr marL="628650" lvl="1" indent="-285750" defTabSz="685800">
              <a:lnSpc>
                <a:spcPct val="90000"/>
              </a:lnSpc>
              <a:spcBef>
                <a:spcPts val="375"/>
              </a:spcBef>
              <a:buFont typeface="Wingdings" pitchFamily="2" charset="2"/>
              <a:buChar char="v"/>
            </a:pPr>
            <a:r>
              <a:rPr lang="en-ZA" sz="2000" dirty="0">
                <a:solidFill>
                  <a:prstClr val="black"/>
                </a:solidFill>
              </a:rPr>
              <a:t>Employment Equity Act</a:t>
            </a:r>
          </a:p>
          <a:p>
            <a:pPr marL="628650" lvl="1" indent="-285750" defTabSz="685800">
              <a:lnSpc>
                <a:spcPct val="90000"/>
              </a:lnSpc>
              <a:spcBef>
                <a:spcPts val="375"/>
              </a:spcBef>
              <a:buFont typeface="Wingdings" pitchFamily="2" charset="2"/>
              <a:buChar char="v"/>
            </a:pPr>
            <a:r>
              <a:rPr lang="en-ZA" sz="2000" dirty="0">
                <a:solidFill>
                  <a:prstClr val="black"/>
                </a:solidFill>
              </a:rPr>
              <a:t>Protection of Personal Information Act </a:t>
            </a:r>
          </a:p>
          <a:p>
            <a:pPr marL="628650" lvl="1" indent="-285750" defTabSz="685800">
              <a:lnSpc>
                <a:spcPct val="90000"/>
              </a:lnSpc>
              <a:spcBef>
                <a:spcPts val="375"/>
              </a:spcBef>
              <a:buFont typeface="Wingdings" pitchFamily="2" charset="2"/>
              <a:buChar char="v"/>
            </a:pPr>
            <a:r>
              <a:rPr lang="en-ZA" sz="2000" dirty="0">
                <a:solidFill>
                  <a:prstClr val="black"/>
                </a:solidFill>
              </a:rPr>
              <a:t>White Paper on Corrections;</a:t>
            </a:r>
          </a:p>
          <a:p>
            <a:pPr marL="628650" lvl="1" indent="-285750" defTabSz="685800">
              <a:lnSpc>
                <a:spcPct val="90000"/>
              </a:lnSpc>
              <a:spcBef>
                <a:spcPts val="375"/>
              </a:spcBef>
              <a:buFont typeface="Wingdings" pitchFamily="2" charset="2"/>
              <a:buChar char="v"/>
            </a:pPr>
            <a:r>
              <a:rPr lang="en-ZA" sz="2000" dirty="0">
                <a:solidFill>
                  <a:prstClr val="black"/>
                </a:solidFill>
              </a:rPr>
              <a:t>National development plan Vision 2030</a:t>
            </a:r>
          </a:p>
          <a:p>
            <a:pPr marL="628650" lvl="1" indent="-285750" defTabSz="685800">
              <a:lnSpc>
                <a:spcPct val="90000"/>
              </a:lnSpc>
              <a:spcBef>
                <a:spcPts val="375"/>
              </a:spcBef>
              <a:buFont typeface="Wingdings" pitchFamily="2" charset="2"/>
              <a:buChar char="v"/>
            </a:pPr>
            <a:r>
              <a:rPr lang="en-ZA" sz="2000" dirty="0">
                <a:solidFill>
                  <a:prstClr val="black"/>
                </a:solidFill>
              </a:rPr>
              <a:t>DCC Strategic </a:t>
            </a:r>
            <a:r>
              <a:rPr lang="en-ZA" sz="2000" dirty="0" smtClean="0">
                <a:solidFill>
                  <a:prstClr val="black"/>
                </a:solidFill>
              </a:rPr>
              <a:t>Plan</a:t>
            </a:r>
            <a:endParaRPr lang="en-ZA" sz="2000" dirty="0"/>
          </a:p>
        </p:txBody>
      </p:sp>
    </p:spTree>
    <p:extLst>
      <p:ext uri="{BB962C8B-B14F-4D97-AF65-F5344CB8AC3E}">
        <p14:creationId xmlns:p14="http://schemas.microsoft.com/office/powerpoint/2010/main" val="224233141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17</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dirty="0" smtClean="0"/>
                <a:t>WHERE ARE WE GOING?</a:t>
              </a:r>
              <a:endParaRPr lang="en-ZA" sz="3600" b="1" dirty="0"/>
            </a:p>
          </p:txBody>
        </p:sp>
      </p:grpSp>
      <p:sp>
        <p:nvSpPr>
          <p:cNvPr id="24" name="Rectangle 23"/>
          <p:cNvSpPr/>
          <p:nvPr/>
        </p:nvSpPr>
        <p:spPr>
          <a:xfrm>
            <a:off x="940084" y="1043767"/>
            <a:ext cx="7155951" cy="646331"/>
          </a:xfrm>
          <a:prstGeom prst="rect">
            <a:avLst/>
          </a:prstGeom>
        </p:spPr>
        <p:txBody>
          <a:bodyPr wrap="square">
            <a:spAutoFit/>
          </a:bodyPr>
          <a:lstStyle/>
          <a:p>
            <a:r>
              <a:rPr lang="en-US" b="1" dirty="0" smtClean="0"/>
              <a:t>OUR VISION</a:t>
            </a:r>
          </a:p>
          <a:p>
            <a:r>
              <a:rPr lang="en-US" dirty="0" smtClean="0"/>
              <a:t> </a:t>
            </a:r>
            <a:r>
              <a:rPr lang="en-US" dirty="0"/>
              <a:t>Providing the best correctional services for a safer South Africa. </a:t>
            </a:r>
            <a:endParaRPr lang="en-ZA" dirty="0"/>
          </a:p>
        </p:txBody>
      </p:sp>
      <p:sp>
        <p:nvSpPr>
          <p:cNvPr id="26" name="Rectangle 25"/>
          <p:cNvSpPr/>
          <p:nvPr/>
        </p:nvSpPr>
        <p:spPr>
          <a:xfrm>
            <a:off x="940083" y="1909501"/>
            <a:ext cx="7823773" cy="1200329"/>
          </a:xfrm>
          <a:prstGeom prst="rect">
            <a:avLst/>
          </a:prstGeom>
        </p:spPr>
        <p:txBody>
          <a:bodyPr wrap="square">
            <a:spAutoFit/>
          </a:bodyPr>
          <a:lstStyle/>
          <a:p>
            <a:r>
              <a:rPr lang="en-US" b="1" dirty="0"/>
              <a:t>OUR </a:t>
            </a:r>
            <a:r>
              <a:rPr lang="en-US" b="1" dirty="0" smtClean="0"/>
              <a:t>MISSION</a:t>
            </a:r>
          </a:p>
          <a:p>
            <a:r>
              <a:rPr lang="en-US" dirty="0" smtClean="0"/>
              <a:t>Contributing </a:t>
            </a:r>
            <a:r>
              <a:rPr lang="en-US" dirty="0"/>
              <a:t>to a just, peaceful and safer South Africa through effective and humane incarceration of inmates and the rehabilitation and social reintegration of offenders.</a:t>
            </a:r>
            <a:endParaRPr lang="en-ZA" dirty="0"/>
          </a:p>
        </p:txBody>
      </p:sp>
      <p:sp>
        <p:nvSpPr>
          <p:cNvPr id="27" name="Rectangle 26"/>
          <p:cNvSpPr/>
          <p:nvPr/>
        </p:nvSpPr>
        <p:spPr>
          <a:xfrm>
            <a:off x="940084" y="3245046"/>
            <a:ext cx="7859731" cy="1569660"/>
          </a:xfrm>
          <a:prstGeom prst="rect">
            <a:avLst/>
          </a:prstGeom>
        </p:spPr>
        <p:txBody>
          <a:bodyPr wrap="square">
            <a:spAutoFit/>
          </a:bodyPr>
          <a:lstStyle/>
          <a:p>
            <a:r>
              <a:rPr lang="en-US" b="1" dirty="0"/>
              <a:t>OUR VALUES </a:t>
            </a:r>
            <a:endParaRPr lang="en-US" b="1" dirty="0" smtClean="0"/>
          </a:p>
          <a:p>
            <a:r>
              <a:rPr lang="en-US" sz="1400" dirty="0" smtClean="0"/>
              <a:t>The </a:t>
            </a:r>
            <a:r>
              <a:rPr lang="en-US" sz="1400" dirty="0"/>
              <a:t>core values that underpin the culture of the Department are </a:t>
            </a:r>
            <a:r>
              <a:rPr lang="en-US" sz="1400" dirty="0" smtClean="0"/>
              <a:t>the following:</a:t>
            </a:r>
          </a:p>
          <a:p>
            <a:pPr marL="285750" indent="-285750">
              <a:buFont typeface="Arial" pitchFamily="34" charset="0"/>
              <a:buChar char="•"/>
            </a:pPr>
            <a:r>
              <a:rPr lang="en-US" sz="1600" b="1" dirty="0" smtClean="0"/>
              <a:t>Development.</a:t>
            </a:r>
          </a:p>
          <a:p>
            <a:pPr marL="285750" indent="-285750">
              <a:buFont typeface="Arial" pitchFamily="34" charset="0"/>
              <a:buChar char="•"/>
            </a:pPr>
            <a:r>
              <a:rPr lang="en-US" sz="1600" b="1" dirty="0" smtClean="0"/>
              <a:t>Integrity </a:t>
            </a:r>
          </a:p>
          <a:p>
            <a:pPr marL="285750" indent="-285750">
              <a:buFont typeface="Arial" pitchFamily="34" charset="0"/>
              <a:buChar char="•"/>
            </a:pPr>
            <a:r>
              <a:rPr lang="en-US" sz="1600" b="1" dirty="0" smtClean="0"/>
              <a:t>Accountability</a:t>
            </a:r>
          </a:p>
          <a:p>
            <a:pPr marL="285750" indent="-285750">
              <a:buFont typeface="Arial" pitchFamily="34" charset="0"/>
              <a:buChar char="•"/>
            </a:pPr>
            <a:r>
              <a:rPr lang="en-US" sz="1600" b="1" dirty="0" smtClean="0"/>
              <a:t>Excellence</a:t>
            </a:r>
            <a:endParaRPr lang="en-ZA" sz="1600" b="1" dirty="0"/>
          </a:p>
        </p:txBody>
      </p:sp>
      <p:sp>
        <p:nvSpPr>
          <p:cNvPr id="28" name="Rectangle 27"/>
          <p:cNvSpPr/>
          <p:nvPr/>
        </p:nvSpPr>
        <p:spPr>
          <a:xfrm>
            <a:off x="940084" y="4830016"/>
            <a:ext cx="7155951" cy="646331"/>
          </a:xfrm>
          <a:prstGeom prst="rect">
            <a:avLst/>
          </a:prstGeom>
        </p:spPr>
        <p:txBody>
          <a:bodyPr wrap="square">
            <a:spAutoFit/>
          </a:bodyPr>
          <a:lstStyle/>
          <a:p>
            <a:r>
              <a:rPr lang="en-US" b="1" dirty="0" smtClean="0"/>
              <a:t>OUR MOTTO</a:t>
            </a:r>
          </a:p>
          <a:p>
            <a:r>
              <a:rPr lang="en-US" dirty="0" smtClean="0"/>
              <a:t> HR is the Heartbeat of the Department. </a:t>
            </a:r>
            <a:endParaRPr lang="en-ZA" dirty="0"/>
          </a:p>
        </p:txBody>
      </p:sp>
      <p:pic>
        <p:nvPicPr>
          <p:cNvPr id="29" name="Picture 19" descr="Related image"/>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7215252" y="4592936"/>
            <a:ext cx="1761565" cy="176682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728202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AutoShape 2"/>
          <p:cNvSpPr>
            <a:spLocks noChangeArrowheads="1"/>
          </p:cNvSpPr>
          <p:nvPr/>
        </p:nvSpPr>
        <p:spPr bwMode="auto">
          <a:xfrm>
            <a:off x="209075" y="6078809"/>
            <a:ext cx="8878888" cy="790575"/>
          </a:xfrm>
          <a:prstGeom prst="chevron">
            <a:avLst>
              <a:gd name="adj" fmla="val 72182"/>
            </a:avLst>
          </a:prstGeom>
          <a:solidFill>
            <a:schemeClr val="tx2">
              <a:lumMod val="60000"/>
              <a:lumOff val="40000"/>
            </a:schemeClr>
          </a:solidFill>
          <a:ln w="9525" algn="ctr">
            <a:solidFill>
              <a:schemeClr val="tx1"/>
            </a:solidFill>
            <a:miter lim="800000"/>
            <a:headEnd/>
            <a:tailEnd/>
          </a:ln>
          <a:effectLst/>
        </p:spPr>
        <p:txBody>
          <a:bodyPr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endParaRPr lang="en-US" altLang="en-US" sz="1400" b="1" dirty="0"/>
          </a:p>
        </p:txBody>
      </p:sp>
      <p:sp>
        <p:nvSpPr>
          <p:cNvPr id="14339" name="AutoShape 3"/>
          <p:cNvSpPr>
            <a:spLocks noChangeArrowheads="1"/>
          </p:cNvSpPr>
          <p:nvPr/>
        </p:nvSpPr>
        <p:spPr bwMode="auto">
          <a:xfrm>
            <a:off x="209075" y="5426631"/>
            <a:ext cx="8878888" cy="693309"/>
          </a:xfrm>
          <a:prstGeom prst="chevron">
            <a:avLst>
              <a:gd name="adj" fmla="val 76081"/>
            </a:avLst>
          </a:prstGeom>
          <a:solidFill>
            <a:schemeClr val="accent1">
              <a:lumMod val="60000"/>
              <a:lumOff val="40000"/>
            </a:schemeClr>
          </a:solidFill>
          <a:ln w="9525" algn="ctr">
            <a:solidFill>
              <a:schemeClr val="tx1"/>
            </a:solidFill>
            <a:miter lim="800000"/>
            <a:headEnd/>
            <a:tailEnd/>
          </a:ln>
          <a:effectLst/>
        </p:spPr>
        <p:txBody>
          <a:bodyPr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err="1"/>
              <a:t>Persal</a:t>
            </a:r>
            <a:r>
              <a:rPr lang="en-US" altLang="en-US" sz="1400" b="1" dirty="0"/>
              <a:t> Management</a:t>
            </a:r>
          </a:p>
        </p:txBody>
      </p:sp>
      <p:sp>
        <p:nvSpPr>
          <p:cNvPr id="14340" name="Rectangle 4"/>
          <p:cNvSpPr>
            <a:spLocks noGrp="1" noChangeArrowheads="1"/>
          </p:cNvSpPr>
          <p:nvPr>
            <p:ph type="title"/>
          </p:nvPr>
        </p:nvSpPr>
        <p:spPr>
          <a:xfrm>
            <a:off x="219075" y="152400"/>
            <a:ext cx="8591550" cy="533400"/>
          </a:xfrm>
          <a:solidFill>
            <a:schemeClr val="accent6">
              <a:lumMod val="75000"/>
            </a:schemeClr>
          </a:solidFill>
        </p:spPr>
        <p:txBody>
          <a:bodyPr>
            <a:normAutofit fontScale="90000"/>
          </a:bodyPr>
          <a:lstStyle/>
          <a:p>
            <a:r>
              <a:rPr lang="de-DE" altLang="en-US" sz="2800" b="1" dirty="0" smtClean="0">
                <a:effectLst>
                  <a:outerShdw blurRad="38100" dist="38100" dir="2700000" algn="tl">
                    <a:srgbClr val="000000">
                      <a:alpha val="43137"/>
                    </a:srgbClr>
                  </a:outerShdw>
                </a:effectLst>
              </a:rPr>
              <a:t>                        </a:t>
            </a:r>
            <a:r>
              <a:rPr lang="de-DE" altLang="en-US" sz="3600" b="1" dirty="0" smtClean="0">
                <a:solidFill>
                  <a:schemeClr val="bg1"/>
                </a:solidFill>
                <a:effectLst>
                  <a:outerShdw blurRad="38100" dist="38100" dir="2700000" algn="tl">
                    <a:srgbClr val="000000">
                      <a:alpha val="43137"/>
                    </a:srgbClr>
                  </a:outerShdw>
                </a:effectLst>
              </a:rPr>
              <a:t>HUMAN RESOURCE VALUE CHAIN</a:t>
            </a:r>
            <a:endParaRPr lang="en-US" altLang="en-US" sz="3600" b="1" dirty="0">
              <a:solidFill>
                <a:schemeClr val="bg1"/>
              </a:solidFill>
              <a:effectLst>
                <a:outerShdw blurRad="38100" dist="38100" dir="2700000" algn="tl">
                  <a:srgbClr val="000000">
                    <a:alpha val="43137"/>
                  </a:srgbClr>
                </a:outerShdw>
              </a:effectLst>
            </a:endParaRPr>
          </a:p>
        </p:txBody>
      </p:sp>
      <p:sp>
        <p:nvSpPr>
          <p:cNvPr id="14341" name="AutoShape 5"/>
          <p:cNvSpPr>
            <a:spLocks noChangeArrowheads="1"/>
          </p:cNvSpPr>
          <p:nvPr/>
        </p:nvSpPr>
        <p:spPr bwMode="auto">
          <a:xfrm>
            <a:off x="209075" y="4469774"/>
            <a:ext cx="8878888" cy="411163"/>
          </a:xfrm>
          <a:prstGeom prst="chevron">
            <a:avLst>
              <a:gd name="adj" fmla="val 81879"/>
            </a:avLst>
          </a:prstGeom>
          <a:solidFill>
            <a:schemeClr val="tx2">
              <a:lumMod val="40000"/>
              <a:lumOff val="60000"/>
            </a:schemeClr>
          </a:solidFill>
          <a:ln w="9525" algn="ctr">
            <a:solidFill>
              <a:schemeClr val="tx1"/>
            </a:solidFill>
            <a:miter lim="800000"/>
            <a:headEnd/>
            <a:tailEnd/>
          </a:ln>
          <a:effectLst/>
        </p:spPr>
        <p:txBody>
          <a:bodyPr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a:t>Policies, Procedures &amp; Standards Development &amp; Management (QA)</a:t>
            </a:r>
          </a:p>
        </p:txBody>
      </p:sp>
      <p:sp>
        <p:nvSpPr>
          <p:cNvPr id="14343" name="AutoShape 7"/>
          <p:cNvSpPr>
            <a:spLocks noChangeArrowheads="1"/>
          </p:cNvSpPr>
          <p:nvPr/>
        </p:nvSpPr>
        <p:spPr bwMode="auto">
          <a:xfrm>
            <a:off x="209075" y="4903184"/>
            <a:ext cx="8878888" cy="584756"/>
          </a:xfrm>
          <a:prstGeom prst="chevron">
            <a:avLst>
              <a:gd name="adj" fmla="val 74082"/>
            </a:avLst>
          </a:prstGeom>
          <a:solidFill>
            <a:schemeClr val="accent1">
              <a:lumMod val="60000"/>
              <a:lumOff val="40000"/>
            </a:schemeClr>
          </a:solidFill>
          <a:ln w="9525" algn="ctr">
            <a:solidFill>
              <a:schemeClr val="tx1"/>
            </a:solidFill>
            <a:miter lim="800000"/>
            <a:headEnd/>
            <a:tailEnd/>
          </a:ln>
          <a:effectLst/>
        </p:spPr>
        <p:txBody>
          <a:bodyPr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a:t>Employment Equity &amp; Gender Management</a:t>
            </a:r>
          </a:p>
        </p:txBody>
      </p:sp>
      <p:sp>
        <p:nvSpPr>
          <p:cNvPr id="14344" name="AutoShape 8"/>
          <p:cNvSpPr>
            <a:spLocks noChangeArrowheads="1"/>
          </p:cNvSpPr>
          <p:nvPr/>
        </p:nvSpPr>
        <p:spPr bwMode="auto">
          <a:xfrm>
            <a:off x="242216" y="4082424"/>
            <a:ext cx="8878888" cy="411163"/>
          </a:xfrm>
          <a:prstGeom prst="chevron">
            <a:avLst>
              <a:gd name="adj" fmla="val 70682"/>
            </a:avLst>
          </a:prstGeom>
          <a:solidFill>
            <a:schemeClr val="tx2">
              <a:lumMod val="40000"/>
              <a:lumOff val="60000"/>
            </a:schemeClr>
          </a:solidFill>
          <a:ln w="9525" algn="ctr">
            <a:solidFill>
              <a:schemeClr val="tx1"/>
            </a:solidFill>
            <a:miter lim="800000"/>
            <a:headEnd/>
            <a:tailEnd/>
          </a:ln>
          <a:effectLst/>
        </p:spPr>
        <p:txBody>
          <a:bodyPr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err="1"/>
              <a:t>Organisational</a:t>
            </a:r>
            <a:r>
              <a:rPr lang="en-US" altLang="en-US" sz="1400" b="1" dirty="0"/>
              <a:t> Development (Org Structures, Job Profiling, </a:t>
            </a:r>
            <a:r>
              <a:rPr lang="en-US" altLang="en-US" sz="1400" b="1" dirty="0" err="1"/>
              <a:t>etc</a:t>
            </a:r>
            <a:r>
              <a:rPr lang="en-US" altLang="en-US" sz="1400" b="1" dirty="0"/>
              <a:t>)</a:t>
            </a:r>
          </a:p>
        </p:txBody>
      </p:sp>
      <p:sp>
        <p:nvSpPr>
          <p:cNvPr id="14345" name="AutoShape 9"/>
          <p:cNvSpPr>
            <a:spLocks noChangeArrowheads="1"/>
          </p:cNvSpPr>
          <p:nvPr/>
        </p:nvSpPr>
        <p:spPr bwMode="auto">
          <a:xfrm>
            <a:off x="0" y="814388"/>
            <a:ext cx="8878888" cy="365125"/>
          </a:xfrm>
          <a:prstGeom prst="chevron">
            <a:avLst>
              <a:gd name="adj" fmla="val 75204"/>
            </a:avLst>
          </a:prstGeom>
          <a:solidFill>
            <a:schemeClr val="tx2">
              <a:lumMod val="40000"/>
              <a:lumOff val="60000"/>
            </a:schemeClr>
          </a:solidFill>
          <a:ln w="9525">
            <a:solidFill>
              <a:schemeClr val="tx1"/>
            </a:solidFill>
            <a:miter lim="800000"/>
            <a:headEnd/>
            <a:tailEnd/>
          </a:ln>
          <a:effectLst/>
        </p:spPr>
        <p:txBody>
          <a:bodyPr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smtClean="0"/>
              <a:t>HR Management</a:t>
            </a:r>
            <a:endParaRPr lang="en-US" altLang="en-US" sz="1400" b="1" dirty="0"/>
          </a:p>
        </p:txBody>
      </p:sp>
      <p:sp>
        <p:nvSpPr>
          <p:cNvPr id="14346" name="AutoShape 10"/>
          <p:cNvSpPr>
            <a:spLocks noChangeArrowheads="1"/>
          </p:cNvSpPr>
          <p:nvPr/>
        </p:nvSpPr>
        <p:spPr bwMode="auto">
          <a:xfrm>
            <a:off x="2233168" y="1388506"/>
            <a:ext cx="1690919" cy="2456148"/>
          </a:xfrm>
          <a:prstGeom prst="chevron">
            <a:avLst>
              <a:gd name="adj" fmla="val 1875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vert" anchor="ctr"/>
          <a:lstStyle>
            <a:lvl1pPr marL="171450">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r" eaLnBrk="1" hangingPunct="1">
              <a:lnSpc>
                <a:spcPct val="100000"/>
              </a:lnSpc>
            </a:pPr>
            <a:r>
              <a:rPr lang="en-US" altLang="en-US" sz="1400" b="1" dirty="0"/>
              <a:t>Induction &amp; Orientation</a:t>
            </a:r>
          </a:p>
        </p:txBody>
      </p:sp>
      <p:sp>
        <p:nvSpPr>
          <p:cNvPr id="14347" name="AutoShape 11"/>
          <p:cNvSpPr>
            <a:spLocks noChangeArrowheads="1"/>
          </p:cNvSpPr>
          <p:nvPr/>
        </p:nvSpPr>
        <p:spPr bwMode="auto">
          <a:xfrm>
            <a:off x="3679593" y="1420527"/>
            <a:ext cx="4333875" cy="2514600"/>
          </a:xfrm>
          <a:prstGeom prst="chevron">
            <a:avLst>
              <a:gd name="adj" fmla="val 11322"/>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marL="171450">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pPr>
            <a:r>
              <a:rPr lang="en-US" altLang="en-US" sz="1400" b="1"/>
              <a:t>Employee Life Cycle</a:t>
            </a:r>
          </a:p>
        </p:txBody>
      </p:sp>
      <p:sp>
        <p:nvSpPr>
          <p:cNvPr id="14348" name="Text Box 12"/>
          <p:cNvSpPr txBox="1">
            <a:spLocks noChangeArrowheads="1"/>
          </p:cNvSpPr>
          <p:nvPr/>
        </p:nvSpPr>
        <p:spPr bwMode="auto">
          <a:xfrm>
            <a:off x="3859213" y="1604963"/>
            <a:ext cx="2741612" cy="255587"/>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dirty="0"/>
              <a:t>Performance Management </a:t>
            </a:r>
          </a:p>
        </p:txBody>
      </p:sp>
      <p:sp>
        <p:nvSpPr>
          <p:cNvPr id="14349" name="Text Box 13"/>
          <p:cNvSpPr txBox="1">
            <a:spLocks noChangeArrowheads="1"/>
          </p:cNvSpPr>
          <p:nvPr/>
        </p:nvSpPr>
        <p:spPr bwMode="auto">
          <a:xfrm>
            <a:off x="3754438" y="2860230"/>
            <a:ext cx="2741612" cy="255588"/>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dirty="0"/>
              <a:t>Social &amp; Recreational Activities</a:t>
            </a:r>
          </a:p>
        </p:txBody>
      </p:sp>
      <p:sp>
        <p:nvSpPr>
          <p:cNvPr id="14350" name="Text Box 14"/>
          <p:cNvSpPr txBox="1">
            <a:spLocks noChangeArrowheads="1"/>
          </p:cNvSpPr>
          <p:nvPr/>
        </p:nvSpPr>
        <p:spPr bwMode="auto">
          <a:xfrm>
            <a:off x="3910013" y="3244215"/>
            <a:ext cx="2741612" cy="255588"/>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a:t>Employee Relations</a:t>
            </a:r>
          </a:p>
        </p:txBody>
      </p:sp>
      <p:sp>
        <p:nvSpPr>
          <p:cNvPr id="14351" name="Text Box 15"/>
          <p:cNvSpPr txBox="1">
            <a:spLocks noChangeArrowheads="1"/>
          </p:cNvSpPr>
          <p:nvPr/>
        </p:nvSpPr>
        <p:spPr bwMode="auto">
          <a:xfrm>
            <a:off x="4202113" y="2357438"/>
            <a:ext cx="2741612" cy="255587"/>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dirty="0"/>
              <a:t>Service Benefits</a:t>
            </a:r>
          </a:p>
        </p:txBody>
      </p:sp>
      <p:sp>
        <p:nvSpPr>
          <p:cNvPr id="14352" name="Text Box 16"/>
          <p:cNvSpPr txBox="1">
            <a:spLocks noChangeArrowheads="1"/>
          </p:cNvSpPr>
          <p:nvPr/>
        </p:nvSpPr>
        <p:spPr bwMode="auto">
          <a:xfrm>
            <a:off x="3973513" y="1855788"/>
            <a:ext cx="2741612" cy="255587"/>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dirty="0"/>
              <a:t>Career Path (Career Management)</a:t>
            </a:r>
          </a:p>
        </p:txBody>
      </p:sp>
      <p:sp>
        <p:nvSpPr>
          <p:cNvPr id="14354" name="Rectangle 18"/>
          <p:cNvSpPr>
            <a:spLocks noChangeArrowheads="1"/>
          </p:cNvSpPr>
          <p:nvPr/>
        </p:nvSpPr>
        <p:spPr bwMode="auto">
          <a:xfrm rot="-5400000">
            <a:off x="-1068388" y="5138738"/>
            <a:ext cx="2779713" cy="642938"/>
          </a:xfrm>
          <a:prstGeom prst="rect">
            <a:avLst/>
          </a:prstGeom>
          <a:solidFill>
            <a:schemeClr val="accent5">
              <a:lumMod val="60000"/>
              <a:lumOff val="40000"/>
            </a:schemeClr>
          </a:solidFill>
          <a:ln w="9525" algn="ctr">
            <a:solidFill>
              <a:schemeClr val="tx1"/>
            </a:solidFill>
            <a:miter lim="800000"/>
            <a:headEnd/>
            <a:tailEnd/>
          </a:ln>
          <a:effectLst/>
        </p:spPr>
        <p:txBody>
          <a:bodyPr anchor="ctr" anchorCtr="1"/>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a:t>Enabling  Processes</a:t>
            </a:r>
          </a:p>
        </p:txBody>
      </p:sp>
      <p:sp>
        <p:nvSpPr>
          <p:cNvPr id="14355" name="AutoShape 19"/>
          <p:cNvSpPr>
            <a:spLocks noChangeArrowheads="1"/>
          </p:cNvSpPr>
          <p:nvPr/>
        </p:nvSpPr>
        <p:spPr bwMode="auto">
          <a:xfrm>
            <a:off x="511175" y="1350963"/>
            <a:ext cx="1194962" cy="2516187"/>
          </a:xfrm>
          <a:prstGeom prst="homePlate">
            <a:avLst>
              <a:gd name="adj" fmla="val 20778"/>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vert" wrap="none"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pPr>
            <a:r>
              <a:rPr lang="en-US" altLang="en-US" sz="1400" b="1" dirty="0"/>
              <a:t>Need </a:t>
            </a:r>
            <a:r>
              <a:rPr lang="en-US" altLang="en-US" sz="1400" b="1" dirty="0" smtClean="0"/>
              <a:t>Identified</a:t>
            </a:r>
            <a:endParaRPr lang="en-US" altLang="en-US" sz="1400" b="1" dirty="0"/>
          </a:p>
        </p:txBody>
      </p:sp>
      <p:sp>
        <p:nvSpPr>
          <p:cNvPr id="14356" name="Rectangle 20"/>
          <p:cNvSpPr>
            <a:spLocks noChangeArrowheads="1"/>
          </p:cNvSpPr>
          <p:nvPr/>
        </p:nvSpPr>
        <p:spPr bwMode="auto">
          <a:xfrm rot="-5400000">
            <a:off x="-937419" y="2288381"/>
            <a:ext cx="2514600" cy="642938"/>
          </a:xfrm>
          <a:prstGeom prst="rect">
            <a:avLst/>
          </a:prstGeom>
          <a:solidFill>
            <a:schemeClr val="accent5">
              <a:lumMod val="60000"/>
              <a:lumOff val="40000"/>
            </a:schemeClr>
          </a:solidFill>
          <a:ln w="9525" algn="ctr">
            <a:solidFill>
              <a:schemeClr val="tx1"/>
            </a:solidFill>
            <a:miter lim="800000"/>
            <a:headEnd/>
            <a:tailEnd/>
          </a:ln>
          <a:effectLst/>
        </p:spPr>
        <p:txBody>
          <a:bodyPr anchor="ctr" anchorCtr="1"/>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a:t>Core Processes</a:t>
            </a:r>
          </a:p>
        </p:txBody>
      </p:sp>
      <p:sp>
        <p:nvSpPr>
          <p:cNvPr id="14357" name="AutoShape 21"/>
          <p:cNvSpPr>
            <a:spLocks noChangeArrowheads="1"/>
          </p:cNvSpPr>
          <p:nvPr/>
        </p:nvSpPr>
        <p:spPr bwMode="auto">
          <a:xfrm>
            <a:off x="1226633" y="1376363"/>
            <a:ext cx="1025913" cy="2514600"/>
          </a:xfrm>
          <a:prstGeom prst="chevron">
            <a:avLst>
              <a:gd name="adj" fmla="val 18750"/>
            </a:avLst>
          </a:prstGeom>
          <a:ln>
            <a:headEnd/>
            <a:tailEnd/>
          </a:ln>
        </p:spPr>
        <p:style>
          <a:lnRef idx="2">
            <a:schemeClr val="accent5"/>
          </a:lnRef>
          <a:fillRef idx="1">
            <a:schemeClr val="lt1"/>
          </a:fillRef>
          <a:effectRef idx="0">
            <a:schemeClr val="accent5"/>
          </a:effectRef>
          <a:fontRef idx="minor">
            <a:schemeClr val="dk1"/>
          </a:fontRef>
        </p:style>
        <p:txBody>
          <a:bodyPr vert="wordArtVert" anchor="ctr"/>
          <a:lstStyle>
            <a:lvl1pPr marL="171450">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r" eaLnBrk="1" hangingPunct="1">
              <a:lnSpc>
                <a:spcPct val="100000"/>
              </a:lnSpc>
            </a:pPr>
            <a:r>
              <a:rPr lang="en-US" altLang="en-US" sz="1200" b="1" dirty="0"/>
              <a:t>Recruitment</a:t>
            </a:r>
          </a:p>
        </p:txBody>
      </p:sp>
      <p:sp>
        <p:nvSpPr>
          <p:cNvPr id="14358" name="AutoShape 22"/>
          <p:cNvSpPr>
            <a:spLocks noChangeArrowheads="1"/>
          </p:cNvSpPr>
          <p:nvPr/>
        </p:nvSpPr>
        <p:spPr bwMode="auto">
          <a:xfrm>
            <a:off x="7527925" y="1352550"/>
            <a:ext cx="1616075" cy="2514600"/>
          </a:xfrm>
          <a:prstGeom prst="chevron">
            <a:avLst>
              <a:gd name="adj" fmla="val 18750"/>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vert" anchor="ctr"/>
          <a:lstStyle>
            <a:lvl1pPr marL="171450">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r" eaLnBrk="1" hangingPunct="1">
              <a:lnSpc>
                <a:spcPct val="100000"/>
              </a:lnSpc>
            </a:pPr>
            <a:r>
              <a:rPr lang="en-US" altLang="en-US" sz="1400" b="1" dirty="0"/>
              <a:t>Employee Termination</a:t>
            </a:r>
          </a:p>
        </p:txBody>
      </p:sp>
      <p:sp>
        <p:nvSpPr>
          <p:cNvPr id="14359" name="Text Box 23"/>
          <p:cNvSpPr txBox="1">
            <a:spLocks noChangeArrowheads="1"/>
          </p:cNvSpPr>
          <p:nvPr/>
        </p:nvSpPr>
        <p:spPr bwMode="auto">
          <a:xfrm>
            <a:off x="4087813" y="2106613"/>
            <a:ext cx="2741612" cy="255587"/>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a:t>Training &amp; Development</a:t>
            </a:r>
          </a:p>
        </p:txBody>
      </p:sp>
      <p:sp>
        <p:nvSpPr>
          <p:cNvPr id="14360" name="Text Box 24"/>
          <p:cNvSpPr txBox="1">
            <a:spLocks noChangeArrowheads="1"/>
          </p:cNvSpPr>
          <p:nvPr/>
        </p:nvSpPr>
        <p:spPr bwMode="auto">
          <a:xfrm>
            <a:off x="3744913" y="1352550"/>
            <a:ext cx="2741612" cy="255588"/>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a:t>Placement &amp; Transfers</a:t>
            </a:r>
          </a:p>
        </p:txBody>
      </p:sp>
      <p:sp>
        <p:nvSpPr>
          <p:cNvPr id="14361" name="Text Box 25"/>
          <p:cNvSpPr txBox="1">
            <a:spLocks noChangeArrowheads="1"/>
          </p:cNvSpPr>
          <p:nvPr/>
        </p:nvSpPr>
        <p:spPr bwMode="auto">
          <a:xfrm>
            <a:off x="4087813" y="2616993"/>
            <a:ext cx="2741612" cy="255588"/>
          </a:xfrm>
          <a:prstGeom prst="rect">
            <a:avLst/>
          </a:prstGeom>
          <a:solidFill>
            <a:srgbClr val="FFFF99"/>
          </a:solidFill>
          <a:ln w="9525" algn="ctr">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a:t>Employee Wellness</a:t>
            </a:r>
          </a:p>
        </p:txBody>
      </p:sp>
      <p:sp>
        <p:nvSpPr>
          <p:cNvPr id="14362" name="Text Box 26"/>
          <p:cNvSpPr txBox="1">
            <a:spLocks noChangeArrowheads="1"/>
          </p:cNvSpPr>
          <p:nvPr/>
        </p:nvSpPr>
        <p:spPr bwMode="auto">
          <a:xfrm>
            <a:off x="3744913" y="3576923"/>
            <a:ext cx="2741612" cy="255588"/>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eaLnBrk="1" hangingPunct="1">
              <a:lnSpc>
                <a:spcPct val="100000"/>
              </a:lnSpc>
            </a:pPr>
            <a:r>
              <a:rPr lang="en-US" altLang="en-US" sz="1000" b="1" dirty="0"/>
              <a:t>Availability of accessible facilities</a:t>
            </a:r>
          </a:p>
        </p:txBody>
      </p:sp>
      <p:sp>
        <p:nvSpPr>
          <p:cNvPr id="14364" name="Rectangle 28"/>
          <p:cNvSpPr>
            <a:spLocks noChangeArrowheads="1"/>
          </p:cNvSpPr>
          <p:nvPr/>
        </p:nvSpPr>
        <p:spPr bwMode="auto">
          <a:xfrm>
            <a:off x="6451600" y="1352550"/>
            <a:ext cx="1100138" cy="2514600"/>
          </a:xfrm>
          <a:prstGeom prst="rect">
            <a:avLst/>
          </a:prstGeom>
          <a:solidFill>
            <a:schemeClr val="tx2">
              <a:lumMod val="20000"/>
              <a:lumOff val="80000"/>
            </a:schemeClr>
          </a:solidFill>
          <a:ln w="9525">
            <a:solidFill>
              <a:schemeClr val="tx1"/>
            </a:solidFill>
            <a:miter lim="800000"/>
            <a:headEnd/>
            <a:tailEnd/>
          </a:ln>
          <a:effectLst/>
        </p:spPr>
        <p:txBody>
          <a:bodyPr vert="vert" anchor="ctr" anchorCtr="1"/>
          <a:lstStyle>
            <a:lvl1pPr>
              <a:lnSpc>
                <a:spcPct val="90000"/>
              </a:lnSpc>
              <a:defRPr sz="1600">
                <a:solidFill>
                  <a:schemeClr val="tx1"/>
                </a:solidFill>
                <a:latin typeface="Arial" panose="020B0604020202020204" pitchFamily="34" charset="0"/>
              </a:defRPr>
            </a:lvl1pPr>
            <a:lvl2pPr marL="742950" indent="-285750">
              <a:lnSpc>
                <a:spcPct val="90000"/>
              </a:lnSpc>
              <a:defRPr sz="1600">
                <a:solidFill>
                  <a:schemeClr val="tx1"/>
                </a:solidFill>
                <a:latin typeface="Arial" panose="020B0604020202020204" pitchFamily="34" charset="0"/>
              </a:defRPr>
            </a:lvl2pPr>
            <a:lvl3pPr marL="1143000" indent="-228600">
              <a:lnSpc>
                <a:spcPct val="90000"/>
              </a:lnSpc>
              <a:defRPr sz="1600">
                <a:solidFill>
                  <a:schemeClr val="tx1"/>
                </a:solidFill>
                <a:latin typeface="Arial" panose="020B0604020202020204" pitchFamily="34" charset="0"/>
              </a:defRPr>
            </a:lvl3pPr>
            <a:lvl4pPr marL="1600200" indent="-228600">
              <a:lnSpc>
                <a:spcPct val="90000"/>
              </a:lnSpc>
              <a:defRPr sz="1600">
                <a:solidFill>
                  <a:schemeClr val="tx1"/>
                </a:solidFill>
                <a:latin typeface="Arial" panose="020B0604020202020204" pitchFamily="34" charset="0"/>
              </a:defRPr>
            </a:lvl4pPr>
            <a:lvl5pPr marL="2057400" indent="-228600">
              <a:lnSpc>
                <a:spcPct val="90000"/>
              </a:lnSpc>
              <a:defRPr sz="1600">
                <a:solidFill>
                  <a:schemeClr val="tx1"/>
                </a:solidFill>
                <a:latin typeface="Arial" panose="020B0604020202020204" pitchFamily="34" charset="0"/>
              </a:defRPr>
            </a:lvl5pPr>
            <a:lvl6pPr marL="2514600" indent="-228600" eaLnBrk="0" fontAlgn="base" hangingPunct="0">
              <a:lnSpc>
                <a:spcPct val="90000"/>
              </a:lnSpc>
              <a:spcBef>
                <a:spcPct val="0"/>
              </a:spcBef>
              <a:spcAft>
                <a:spcPct val="0"/>
              </a:spcAft>
              <a:defRPr sz="1600">
                <a:solidFill>
                  <a:schemeClr val="tx1"/>
                </a:solidFill>
                <a:latin typeface="Arial" panose="020B0604020202020204" pitchFamily="34" charset="0"/>
              </a:defRPr>
            </a:lvl6pPr>
            <a:lvl7pPr marL="2971800" indent="-228600" eaLnBrk="0" fontAlgn="base" hangingPunct="0">
              <a:lnSpc>
                <a:spcPct val="90000"/>
              </a:lnSpc>
              <a:spcBef>
                <a:spcPct val="0"/>
              </a:spcBef>
              <a:spcAft>
                <a:spcPct val="0"/>
              </a:spcAft>
              <a:defRPr sz="1600">
                <a:solidFill>
                  <a:schemeClr val="tx1"/>
                </a:solidFill>
                <a:latin typeface="Arial" panose="020B0604020202020204" pitchFamily="34" charset="0"/>
              </a:defRPr>
            </a:lvl7pPr>
            <a:lvl8pPr marL="3429000" indent="-228600" eaLnBrk="0" fontAlgn="base" hangingPunct="0">
              <a:lnSpc>
                <a:spcPct val="90000"/>
              </a:lnSpc>
              <a:spcBef>
                <a:spcPct val="0"/>
              </a:spcBef>
              <a:spcAft>
                <a:spcPct val="0"/>
              </a:spcAft>
              <a:defRPr sz="1600">
                <a:solidFill>
                  <a:schemeClr val="tx1"/>
                </a:solidFill>
                <a:latin typeface="Arial" panose="020B0604020202020204" pitchFamily="34" charset="0"/>
              </a:defRPr>
            </a:lvl8pPr>
            <a:lvl9pPr marL="3886200" indent="-228600" eaLnBrk="0" fontAlgn="base" hangingPunct="0">
              <a:lnSpc>
                <a:spcPct val="90000"/>
              </a:lnSpc>
              <a:spcBef>
                <a:spcPct val="0"/>
              </a:spcBef>
              <a:spcAft>
                <a:spcPct val="0"/>
              </a:spcAft>
              <a:defRPr sz="1600">
                <a:solidFill>
                  <a:schemeClr val="tx1"/>
                </a:solidFill>
                <a:latin typeface="Arial" panose="020B0604020202020204" pitchFamily="34" charset="0"/>
              </a:defRPr>
            </a:lvl9pPr>
          </a:lstStyle>
          <a:p>
            <a:pPr algn="ctr" eaLnBrk="1" hangingPunct="1">
              <a:lnSpc>
                <a:spcPct val="100000"/>
              </a:lnSpc>
              <a:spcBef>
                <a:spcPct val="50000"/>
              </a:spcBef>
            </a:pPr>
            <a:r>
              <a:rPr lang="en-US" altLang="en-US" sz="1400" b="1" dirty="0"/>
              <a:t>Employee / Member</a:t>
            </a:r>
          </a:p>
          <a:p>
            <a:pPr algn="ctr" eaLnBrk="1" hangingPunct="1">
              <a:lnSpc>
                <a:spcPct val="100000"/>
              </a:lnSpc>
              <a:spcBef>
                <a:spcPct val="50000"/>
              </a:spcBef>
            </a:pPr>
            <a:r>
              <a:rPr lang="en-US" altLang="en-US" sz="1400" b="1" dirty="0"/>
              <a:t>Life Cycle</a:t>
            </a:r>
          </a:p>
        </p:txBody>
      </p:sp>
    </p:spTree>
    <p:extLst>
      <p:ext uri="{BB962C8B-B14F-4D97-AF65-F5344CB8AC3E}">
        <p14:creationId xmlns:p14="http://schemas.microsoft.com/office/powerpoint/2010/main" val="213686536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30722" y="6298666"/>
            <a:ext cx="499655" cy="273844"/>
          </a:xfrm>
        </p:spPr>
        <p:txBody>
          <a:bodyPr/>
          <a:lstStyle/>
          <a:p>
            <a:pPr algn="ctr"/>
            <a:fld id="{7E672E3D-61E0-450A-AD62-EE98E486015F}" type="slidenum">
              <a:rPr lang="en-US" smtClean="0">
                <a:solidFill>
                  <a:prstClr val="black">
                    <a:lumMod val="85000"/>
                    <a:lumOff val="15000"/>
                  </a:prstClr>
                </a:solidFill>
              </a:rPr>
              <a:pPr algn="ctr"/>
              <a:t>19</a:t>
            </a:fld>
            <a:endParaRPr lang="en-US" dirty="0">
              <a:solidFill>
                <a:prstClr val="black">
                  <a:lumMod val="85000"/>
                  <a:lumOff val="15000"/>
                </a:prstClr>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PILLARS / KEY FOCUS AREAS </a:t>
              </a:r>
              <a:endParaRPr lang="en-ZA" sz="3600" b="1" dirty="0"/>
            </a:p>
          </p:txBody>
        </p:sp>
      </p:grpSp>
      <p:sp>
        <p:nvSpPr>
          <p:cNvPr id="16" name="TextBox 15"/>
          <p:cNvSpPr txBox="1"/>
          <p:nvPr/>
        </p:nvSpPr>
        <p:spPr>
          <a:xfrm>
            <a:off x="923871" y="3580059"/>
            <a:ext cx="184731" cy="369332"/>
          </a:xfrm>
          <a:prstGeom prst="rect">
            <a:avLst/>
          </a:prstGeom>
          <a:noFill/>
        </p:spPr>
        <p:txBody>
          <a:bodyPr wrap="none" rtlCol="0">
            <a:spAutoFit/>
          </a:bodyPr>
          <a:lstStyle/>
          <a:p>
            <a:endParaRPr lang="en-ZA" dirty="0"/>
          </a:p>
        </p:txBody>
      </p:sp>
      <p:sp>
        <p:nvSpPr>
          <p:cNvPr id="20" name="Can 19"/>
          <p:cNvSpPr/>
          <p:nvPr/>
        </p:nvSpPr>
        <p:spPr>
          <a:xfrm>
            <a:off x="1015771" y="1331880"/>
            <a:ext cx="1196276" cy="1795491"/>
          </a:xfrm>
          <a:prstGeom prst="ca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21" name="Rectangle 20"/>
          <p:cNvSpPr/>
          <p:nvPr/>
        </p:nvSpPr>
        <p:spPr>
          <a:xfrm>
            <a:off x="712106" y="1865155"/>
            <a:ext cx="1801361" cy="954107"/>
          </a:xfrm>
          <a:prstGeom prst="rect">
            <a:avLst/>
          </a:prstGeom>
        </p:spPr>
        <p:txBody>
          <a:bodyPr wrap="square">
            <a:spAutoFit/>
          </a:bodyPr>
          <a:lstStyle/>
          <a:p>
            <a:pPr algn="ctr"/>
            <a:r>
              <a:rPr lang="en-ZA" sz="1400" b="1" dirty="0" smtClean="0">
                <a:solidFill>
                  <a:schemeClr val="accent4">
                    <a:lumMod val="50000"/>
                  </a:schemeClr>
                </a:solidFill>
              </a:rPr>
              <a:t>Pillar 1: </a:t>
            </a:r>
          </a:p>
          <a:p>
            <a:pPr algn="ctr"/>
            <a:endParaRPr lang="en-ZA" sz="1400" b="1" dirty="0">
              <a:solidFill>
                <a:schemeClr val="accent4">
                  <a:lumMod val="50000"/>
                </a:schemeClr>
              </a:solidFill>
            </a:endParaRPr>
          </a:p>
          <a:p>
            <a:pPr algn="ctr"/>
            <a:r>
              <a:rPr lang="en-ZA" sz="1400" b="1" dirty="0" smtClean="0">
                <a:solidFill>
                  <a:schemeClr val="accent4">
                    <a:lumMod val="50000"/>
                  </a:schemeClr>
                </a:solidFill>
              </a:rPr>
              <a:t>HR</a:t>
            </a:r>
          </a:p>
          <a:p>
            <a:pPr algn="ctr"/>
            <a:r>
              <a:rPr lang="en-ZA" sz="1400" b="1" dirty="0" smtClean="0">
                <a:solidFill>
                  <a:schemeClr val="accent4">
                    <a:lumMod val="50000"/>
                  </a:schemeClr>
                </a:solidFill>
              </a:rPr>
              <a:t> </a:t>
            </a:r>
            <a:r>
              <a:rPr lang="en-ZA" sz="1400" b="1" dirty="0">
                <a:solidFill>
                  <a:schemeClr val="accent4">
                    <a:lumMod val="50000"/>
                  </a:schemeClr>
                </a:solidFill>
              </a:rPr>
              <a:t>Management</a:t>
            </a:r>
          </a:p>
        </p:txBody>
      </p:sp>
      <p:sp>
        <p:nvSpPr>
          <p:cNvPr id="54" name="Can 53"/>
          <p:cNvSpPr/>
          <p:nvPr/>
        </p:nvSpPr>
        <p:spPr>
          <a:xfrm>
            <a:off x="2945686" y="1328945"/>
            <a:ext cx="1161406" cy="1742397"/>
          </a:xfrm>
          <a:prstGeom prst="ca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56" name="Can 55"/>
          <p:cNvSpPr/>
          <p:nvPr/>
        </p:nvSpPr>
        <p:spPr>
          <a:xfrm>
            <a:off x="4921584" y="1328945"/>
            <a:ext cx="1179171" cy="1771168"/>
          </a:xfrm>
          <a:prstGeom prst="ca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solidFill>
                <a:schemeClr val="bg1"/>
              </a:solidFill>
            </a:endParaRPr>
          </a:p>
        </p:txBody>
      </p:sp>
      <p:sp>
        <p:nvSpPr>
          <p:cNvPr id="22" name="TextBox 21"/>
          <p:cNvSpPr txBox="1"/>
          <p:nvPr/>
        </p:nvSpPr>
        <p:spPr>
          <a:xfrm>
            <a:off x="2892403" y="1865155"/>
            <a:ext cx="1230401" cy="954107"/>
          </a:xfrm>
          <a:prstGeom prst="rect">
            <a:avLst/>
          </a:prstGeom>
          <a:noFill/>
        </p:spPr>
        <p:txBody>
          <a:bodyPr wrap="none" rtlCol="0">
            <a:spAutoFit/>
          </a:bodyPr>
          <a:lstStyle/>
          <a:p>
            <a:pPr algn="ctr"/>
            <a:r>
              <a:rPr lang="en-ZA" sz="1400" b="1" dirty="0" smtClean="0">
                <a:solidFill>
                  <a:schemeClr val="accent4">
                    <a:lumMod val="50000"/>
                  </a:schemeClr>
                </a:solidFill>
              </a:rPr>
              <a:t>Pillar 2:</a:t>
            </a:r>
          </a:p>
          <a:p>
            <a:pPr algn="ctr"/>
            <a:endParaRPr lang="en-ZA" sz="1400" b="1" dirty="0">
              <a:solidFill>
                <a:schemeClr val="accent4">
                  <a:lumMod val="50000"/>
                </a:schemeClr>
              </a:solidFill>
            </a:endParaRPr>
          </a:p>
          <a:p>
            <a:pPr algn="ctr"/>
            <a:r>
              <a:rPr lang="en-ZA" sz="1400" b="1" dirty="0" smtClean="0">
                <a:solidFill>
                  <a:schemeClr val="accent4">
                    <a:lumMod val="50000"/>
                  </a:schemeClr>
                </a:solidFill>
              </a:rPr>
              <a:t>HR</a:t>
            </a:r>
          </a:p>
          <a:p>
            <a:r>
              <a:rPr lang="en-ZA" sz="1400" b="1" dirty="0" smtClean="0">
                <a:solidFill>
                  <a:schemeClr val="accent4">
                    <a:lumMod val="50000"/>
                  </a:schemeClr>
                </a:solidFill>
              </a:rPr>
              <a:t> Development</a:t>
            </a:r>
            <a:endParaRPr lang="en-ZA" sz="1400" b="1" dirty="0">
              <a:solidFill>
                <a:schemeClr val="accent4">
                  <a:lumMod val="50000"/>
                </a:schemeClr>
              </a:solidFill>
            </a:endParaRPr>
          </a:p>
        </p:txBody>
      </p:sp>
      <p:sp>
        <p:nvSpPr>
          <p:cNvPr id="57" name="TextBox 56"/>
          <p:cNvSpPr txBox="1"/>
          <p:nvPr/>
        </p:nvSpPr>
        <p:spPr>
          <a:xfrm>
            <a:off x="9737" y="5542178"/>
            <a:ext cx="861060" cy="369332"/>
          </a:xfrm>
          <a:prstGeom prst="rect">
            <a:avLst/>
          </a:prstGeom>
          <a:noFill/>
          <a:effectLst>
            <a:glow rad="228600">
              <a:schemeClr val="accent2">
                <a:satMod val="175000"/>
                <a:alpha val="40000"/>
              </a:schemeClr>
            </a:glow>
          </a:effectLst>
        </p:spPr>
        <p:txBody>
          <a:bodyPr wrap="square" rtlCol="0">
            <a:spAutoFit/>
          </a:bodyPr>
          <a:lstStyle/>
          <a:p>
            <a:r>
              <a:rPr lang="en-ZA" b="1" u="sng" dirty="0" smtClean="0"/>
              <a:t>Pillar3::</a:t>
            </a:r>
            <a:endParaRPr lang="en-ZA" b="1" u="sng" dirty="0"/>
          </a:p>
        </p:txBody>
      </p:sp>
      <p:sp>
        <p:nvSpPr>
          <p:cNvPr id="60" name="Can 59"/>
          <p:cNvSpPr/>
          <p:nvPr/>
        </p:nvSpPr>
        <p:spPr>
          <a:xfrm>
            <a:off x="6967794" y="1367652"/>
            <a:ext cx="1179171" cy="1697832"/>
          </a:xfrm>
          <a:prstGeom prst="can">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1200" dirty="0"/>
          </a:p>
        </p:txBody>
      </p:sp>
      <p:sp>
        <p:nvSpPr>
          <p:cNvPr id="30" name="TextBox 29"/>
          <p:cNvSpPr txBox="1"/>
          <p:nvPr/>
        </p:nvSpPr>
        <p:spPr>
          <a:xfrm>
            <a:off x="5052573" y="1865155"/>
            <a:ext cx="1163457" cy="954107"/>
          </a:xfrm>
          <a:prstGeom prst="rect">
            <a:avLst/>
          </a:prstGeom>
          <a:noFill/>
        </p:spPr>
        <p:txBody>
          <a:bodyPr wrap="square" rtlCol="0">
            <a:spAutoFit/>
          </a:bodyPr>
          <a:lstStyle/>
          <a:p>
            <a:r>
              <a:rPr lang="en-ZA" sz="1400" b="1" dirty="0" smtClean="0">
                <a:solidFill>
                  <a:schemeClr val="accent4">
                    <a:lumMod val="50000"/>
                  </a:schemeClr>
                </a:solidFill>
              </a:rPr>
              <a:t>Pillar 3:</a:t>
            </a:r>
          </a:p>
          <a:p>
            <a:endParaRPr lang="en-ZA" sz="1400" b="1" dirty="0">
              <a:solidFill>
                <a:schemeClr val="accent4">
                  <a:lumMod val="50000"/>
                </a:schemeClr>
              </a:solidFill>
            </a:endParaRPr>
          </a:p>
          <a:p>
            <a:r>
              <a:rPr lang="en-ZA" sz="1400" b="1" dirty="0" smtClean="0">
                <a:solidFill>
                  <a:schemeClr val="accent4">
                    <a:lumMod val="50000"/>
                  </a:schemeClr>
                </a:solidFill>
              </a:rPr>
              <a:t>Employee</a:t>
            </a:r>
          </a:p>
          <a:p>
            <a:r>
              <a:rPr lang="en-ZA" sz="1400" b="1" dirty="0" smtClean="0">
                <a:solidFill>
                  <a:schemeClr val="accent4">
                    <a:lumMod val="50000"/>
                  </a:schemeClr>
                </a:solidFill>
              </a:rPr>
              <a:t> Relations</a:t>
            </a:r>
            <a:endParaRPr lang="en-ZA" sz="1400" b="1" dirty="0">
              <a:solidFill>
                <a:schemeClr val="accent4">
                  <a:lumMod val="50000"/>
                </a:schemeClr>
              </a:solidFill>
            </a:endParaRPr>
          </a:p>
        </p:txBody>
      </p:sp>
      <p:sp>
        <p:nvSpPr>
          <p:cNvPr id="33" name="Flowchart: Process 32"/>
          <p:cNvSpPr/>
          <p:nvPr/>
        </p:nvSpPr>
        <p:spPr>
          <a:xfrm>
            <a:off x="2196238" y="5430576"/>
            <a:ext cx="6805273" cy="498458"/>
          </a:xfrm>
          <a:prstGeom prst="flowChartProcess">
            <a:avLst/>
          </a:prstGeom>
          <a:ln>
            <a:noFill/>
          </a:ln>
          <a:effectLst>
            <a:glow rad="228600">
              <a:schemeClr val="accent3">
                <a:satMod val="175000"/>
                <a:alpha val="40000"/>
              </a:schemeClr>
            </a:glow>
            <a:softEdge rad="127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r>
              <a:rPr lang="en-ZA" sz="1600" b="1" dirty="0">
                <a:solidFill>
                  <a:schemeClr val="tx1"/>
                </a:solidFill>
              </a:rPr>
              <a:t>To create and environment conducive to sound employee relations </a:t>
            </a:r>
            <a:r>
              <a:rPr lang="en-ZA" sz="1600" b="1" dirty="0" smtClean="0">
                <a:solidFill>
                  <a:schemeClr val="tx1"/>
                </a:solidFill>
              </a:rPr>
              <a:t>in line </a:t>
            </a:r>
            <a:r>
              <a:rPr lang="en-ZA" sz="1600" b="1" dirty="0">
                <a:solidFill>
                  <a:schemeClr val="tx1"/>
                </a:solidFill>
              </a:rPr>
              <a:t>with </a:t>
            </a:r>
            <a:r>
              <a:rPr lang="en-ZA" sz="1600" b="1" dirty="0" smtClean="0">
                <a:solidFill>
                  <a:schemeClr val="tx1"/>
                </a:solidFill>
              </a:rPr>
              <a:t>the relevant legislations</a:t>
            </a:r>
            <a:endParaRPr lang="en-ZA" sz="1600" b="1" dirty="0">
              <a:solidFill>
                <a:schemeClr val="tx1"/>
              </a:solidFill>
            </a:endParaRPr>
          </a:p>
        </p:txBody>
      </p:sp>
      <p:sp>
        <p:nvSpPr>
          <p:cNvPr id="61" name="Flowchart: Predefined Process 60"/>
          <p:cNvSpPr/>
          <p:nvPr/>
        </p:nvSpPr>
        <p:spPr>
          <a:xfrm>
            <a:off x="743288" y="5434069"/>
            <a:ext cx="1452950" cy="498458"/>
          </a:xfrm>
          <a:prstGeom prst="flowChartPredefinedProcess">
            <a:avLst/>
          </a:prstGeom>
          <a:solidFill>
            <a:schemeClr val="accent6">
              <a:lumMod val="75000"/>
            </a:scheme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Purpose</a:t>
            </a:r>
            <a:endParaRPr lang="en-ZA" dirty="0"/>
          </a:p>
        </p:txBody>
      </p:sp>
      <p:sp>
        <p:nvSpPr>
          <p:cNvPr id="62" name="Flowchart: Predefined Process 61"/>
          <p:cNvSpPr/>
          <p:nvPr/>
        </p:nvSpPr>
        <p:spPr>
          <a:xfrm>
            <a:off x="743288" y="4595560"/>
            <a:ext cx="1452950" cy="498458"/>
          </a:xfrm>
          <a:prstGeom prst="flowChartPredefinedProcess">
            <a:avLst/>
          </a:prstGeom>
          <a:solidFill>
            <a:schemeClr val="accent4">
              <a:lumMod val="50000"/>
            </a:scheme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Purpose</a:t>
            </a:r>
            <a:endParaRPr lang="en-ZA" dirty="0"/>
          </a:p>
        </p:txBody>
      </p:sp>
      <p:sp>
        <p:nvSpPr>
          <p:cNvPr id="63" name="Flowchart: Predefined Process 62"/>
          <p:cNvSpPr/>
          <p:nvPr/>
        </p:nvSpPr>
        <p:spPr>
          <a:xfrm>
            <a:off x="760456" y="6319592"/>
            <a:ext cx="1452950" cy="498458"/>
          </a:xfrm>
          <a:prstGeom prst="flowChartPredefinedProcess">
            <a:avLst/>
          </a:prstGeom>
          <a:solidFill>
            <a:schemeClr val="accent1">
              <a:lumMod val="75000"/>
            </a:scheme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Purpose</a:t>
            </a:r>
            <a:endParaRPr lang="en-ZA" dirty="0"/>
          </a:p>
        </p:txBody>
      </p:sp>
      <p:sp>
        <p:nvSpPr>
          <p:cNvPr id="64" name="Flowchart: Predefined Process 63"/>
          <p:cNvSpPr/>
          <p:nvPr/>
        </p:nvSpPr>
        <p:spPr>
          <a:xfrm>
            <a:off x="743288" y="3782075"/>
            <a:ext cx="1452950" cy="498458"/>
          </a:xfrm>
          <a:prstGeom prst="flowChartPredefinedProcess">
            <a:avLst/>
          </a:prstGeom>
          <a:solidFill>
            <a:schemeClr val="accent2">
              <a:lumMod val="75000"/>
            </a:schemeClr>
          </a:solidFill>
          <a:effectLst>
            <a:softEdge rad="635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Purpose</a:t>
            </a:r>
            <a:endParaRPr lang="en-ZA" dirty="0"/>
          </a:p>
        </p:txBody>
      </p:sp>
      <p:sp>
        <p:nvSpPr>
          <p:cNvPr id="65" name="TextBox 64"/>
          <p:cNvSpPr txBox="1"/>
          <p:nvPr/>
        </p:nvSpPr>
        <p:spPr>
          <a:xfrm>
            <a:off x="-21942" y="4720394"/>
            <a:ext cx="861060" cy="369332"/>
          </a:xfrm>
          <a:prstGeom prst="rect">
            <a:avLst/>
          </a:prstGeom>
          <a:noFill/>
          <a:effectLst>
            <a:glow rad="228600">
              <a:schemeClr val="accent2">
                <a:satMod val="175000"/>
                <a:alpha val="40000"/>
              </a:schemeClr>
            </a:glow>
          </a:effectLst>
        </p:spPr>
        <p:txBody>
          <a:bodyPr wrap="square" rtlCol="0">
            <a:spAutoFit/>
          </a:bodyPr>
          <a:lstStyle/>
          <a:p>
            <a:r>
              <a:rPr lang="en-ZA" b="1" u="sng" dirty="0" smtClean="0"/>
              <a:t>Pillar2::</a:t>
            </a:r>
            <a:endParaRPr lang="en-ZA" b="1" u="sng" dirty="0"/>
          </a:p>
        </p:txBody>
      </p:sp>
      <p:sp>
        <p:nvSpPr>
          <p:cNvPr id="66" name="TextBox 65"/>
          <p:cNvSpPr txBox="1"/>
          <p:nvPr/>
        </p:nvSpPr>
        <p:spPr>
          <a:xfrm>
            <a:off x="9737" y="6384155"/>
            <a:ext cx="861060" cy="646331"/>
          </a:xfrm>
          <a:prstGeom prst="rect">
            <a:avLst/>
          </a:prstGeom>
          <a:noFill/>
          <a:effectLst>
            <a:glow rad="228600">
              <a:schemeClr val="accent2">
                <a:satMod val="175000"/>
                <a:alpha val="40000"/>
              </a:schemeClr>
            </a:glow>
          </a:effectLst>
        </p:spPr>
        <p:txBody>
          <a:bodyPr wrap="square" rtlCol="0">
            <a:spAutoFit/>
          </a:bodyPr>
          <a:lstStyle/>
          <a:p>
            <a:r>
              <a:rPr lang="en-ZA" b="1" u="sng" dirty="0" smtClean="0"/>
              <a:t>Pillar4::</a:t>
            </a:r>
            <a:endParaRPr lang="en-ZA" b="1" u="sng" dirty="0"/>
          </a:p>
        </p:txBody>
      </p:sp>
      <p:sp>
        <p:nvSpPr>
          <p:cNvPr id="67" name="TextBox 66"/>
          <p:cNvSpPr txBox="1"/>
          <p:nvPr/>
        </p:nvSpPr>
        <p:spPr>
          <a:xfrm>
            <a:off x="9737" y="3902902"/>
            <a:ext cx="861060" cy="369332"/>
          </a:xfrm>
          <a:prstGeom prst="rect">
            <a:avLst/>
          </a:prstGeom>
          <a:noFill/>
          <a:effectLst>
            <a:glow rad="228600">
              <a:schemeClr val="accent2">
                <a:satMod val="175000"/>
                <a:alpha val="40000"/>
              </a:schemeClr>
            </a:glow>
          </a:effectLst>
        </p:spPr>
        <p:txBody>
          <a:bodyPr wrap="square" rtlCol="0">
            <a:spAutoFit/>
          </a:bodyPr>
          <a:lstStyle/>
          <a:p>
            <a:r>
              <a:rPr lang="en-ZA" b="1" u="sng" dirty="0" smtClean="0"/>
              <a:t>Pillar1::</a:t>
            </a:r>
            <a:endParaRPr lang="en-ZA" b="1" u="sng" dirty="0"/>
          </a:p>
        </p:txBody>
      </p:sp>
      <p:sp>
        <p:nvSpPr>
          <p:cNvPr id="68" name="Flowchart: Process 67"/>
          <p:cNvSpPr/>
          <p:nvPr/>
        </p:nvSpPr>
        <p:spPr>
          <a:xfrm>
            <a:off x="2213406" y="6268738"/>
            <a:ext cx="6805273" cy="498458"/>
          </a:xfrm>
          <a:prstGeom prst="flowChartProcess">
            <a:avLst/>
          </a:prstGeom>
          <a:ln>
            <a:noFill/>
          </a:ln>
          <a:effectLst>
            <a:glow rad="228600">
              <a:schemeClr val="accent3">
                <a:satMod val="175000"/>
                <a:alpha val="40000"/>
              </a:schemeClr>
            </a:glow>
            <a:softEdge rad="127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just"/>
            <a:r>
              <a:rPr lang="en-US" sz="1600" b="1" dirty="0">
                <a:solidFill>
                  <a:schemeClr val="tx1"/>
                </a:solidFill>
              </a:rPr>
              <a:t>To manage employee health and wellness </a:t>
            </a:r>
            <a:r>
              <a:rPr lang="en-US" sz="1600" b="1" dirty="0" err="1">
                <a:solidFill>
                  <a:schemeClr val="tx1"/>
                </a:solidFill>
              </a:rPr>
              <a:t>programmes</a:t>
            </a:r>
            <a:r>
              <a:rPr lang="en-US" sz="1600" b="1" dirty="0">
                <a:solidFill>
                  <a:schemeClr val="tx1"/>
                </a:solidFill>
              </a:rPr>
              <a:t> in line with </a:t>
            </a:r>
            <a:r>
              <a:rPr lang="en-US" sz="1600" b="1" dirty="0" smtClean="0">
                <a:solidFill>
                  <a:schemeClr val="tx1"/>
                </a:solidFill>
              </a:rPr>
              <a:t>the relevant legislations</a:t>
            </a:r>
            <a:endParaRPr lang="en-US" sz="1600" b="1" dirty="0">
              <a:solidFill>
                <a:schemeClr val="tx1"/>
              </a:solidFill>
            </a:endParaRPr>
          </a:p>
        </p:txBody>
      </p:sp>
      <p:sp>
        <p:nvSpPr>
          <p:cNvPr id="70" name="Flowchart: Process 69"/>
          <p:cNvSpPr/>
          <p:nvPr/>
        </p:nvSpPr>
        <p:spPr>
          <a:xfrm>
            <a:off x="2231664" y="4631110"/>
            <a:ext cx="6805273" cy="498458"/>
          </a:xfrm>
          <a:prstGeom prst="flowChartProcess">
            <a:avLst/>
          </a:prstGeom>
          <a:ln>
            <a:noFill/>
          </a:ln>
          <a:effectLst>
            <a:glow rad="228600">
              <a:schemeClr val="accent3">
                <a:satMod val="175000"/>
                <a:alpha val="40000"/>
              </a:schemeClr>
            </a:glow>
            <a:softEdge rad="127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just"/>
            <a:r>
              <a:rPr lang="en-US" sz="1600" b="1" dirty="0" smtClean="0">
                <a:solidFill>
                  <a:schemeClr val="tx1"/>
                </a:solidFill>
              </a:rPr>
              <a:t>To provide relevant, capacity building </a:t>
            </a:r>
            <a:r>
              <a:rPr lang="en-US" sz="1600" b="1" dirty="0" err="1" smtClean="0">
                <a:solidFill>
                  <a:schemeClr val="tx1"/>
                </a:solidFill>
              </a:rPr>
              <a:t>programmes</a:t>
            </a:r>
            <a:r>
              <a:rPr lang="en-US" sz="1600" b="1" dirty="0" smtClean="0">
                <a:solidFill>
                  <a:schemeClr val="tx1"/>
                </a:solidFill>
              </a:rPr>
              <a:t> and accredited and quality training responsive to the needs of DCS in line with the relevant legislations</a:t>
            </a:r>
            <a:endParaRPr lang="en-US" sz="1600" b="1" dirty="0">
              <a:solidFill>
                <a:schemeClr val="tx1"/>
              </a:solidFill>
            </a:endParaRPr>
          </a:p>
        </p:txBody>
      </p:sp>
      <p:sp>
        <p:nvSpPr>
          <p:cNvPr id="71" name="Rectangle 70"/>
          <p:cNvSpPr/>
          <p:nvPr/>
        </p:nvSpPr>
        <p:spPr>
          <a:xfrm>
            <a:off x="1612787" y="5635596"/>
            <a:ext cx="6805273" cy="292388"/>
          </a:xfrm>
          <a:prstGeom prst="rect">
            <a:avLst/>
          </a:prstGeom>
        </p:spPr>
        <p:txBody>
          <a:bodyPr wrap="square">
            <a:spAutoFit/>
          </a:bodyPr>
          <a:lstStyle/>
          <a:p>
            <a:pPr algn="just"/>
            <a:endParaRPr lang="en-US" sz="1300" dirty="0"/>
          </a:p>
        </p:txBody>
      </p:sp>
      <p:sp>
        <p:nvSpPr>
          <p:cNvPr id="72" name="Flowchart: Process 71"/>
          <p:cNvSpPr/>
          <p:nvPr/>
        </p:nvSpPr>
        <p:spPr>
          <a:xfrm>
            <a:off x="2231664" y="3780142"/>
            <a:ext cx="6805273" cy="498458"/>
          </a:xfrm>
          <a:prstGeom prst="flowChartProcess">
            <a:avLst/>
          </a:prstGeom>
          <a:ln>
            <a:noFill/>
          </a:ln>
          <a:effectLst>
            <a:glow rad="228600">
              <a:schemeClr val="accent3">
                <a:satMod val="175000"/>
                <a:alpha val="40000"/>
              </a:schemeClr>
            </a:glow>
            <a:softEdge rad="12700"/>
          </a:effectLst>
        </p:spPr>
        <p:style>
          <a:lnRef idx="2">
            <a:schemeClr val="accent1">
              <a:shade val="50000"/>
            </a:schemeClr>
          </a:lnRef>
          <a:fillRef idx="1003">
            <a:schemeClr val="lt1"/>
          </a:fillRef>
          <a:effectRef idx="0">
            <a:schemeClr val="accent1"/>
          </a:effectRef>
          <a:fontRef idx="minor">
            <a:schemeClr val="lt1"/>
          </a:fontRef>
        </p:style>
        <p:txBody>
          <a:bodyPr rtlCol="0" anchor="ctr"/>
          <a:lstStyle/>
          <a:p>
            <a:pPr algn="just"/>
            <a:r>
              <a:rPr lang="en-US" sz="1400" b="1" dirty="0" smtClean="0">
                <a:solidFill>
                  <a:schemeClr val="tx1"/>
                </a:solidFill>
              </a:rPr>
              <a:t>Provide </a:t>
            </a:r>
            <a:r>
              <a:rPr lang="en-US" sz="1400" b="1" dirty="0">
                <a:solidFill>
                  <a:schemeClr val="tx1"/>
                </a:solidFill>
              </a:rPr>
              <a:t>effective and efficient HR Transactional Capacity to enable the department to deliver on its mandate and employee engagement in line with relevant legislations.</a:t>
            </a:r>
          </a:p>
        </p:txBody>
      </p:sp>
      <p:sp>
        <p:nvSpPr>
          <p:cNvPr id="10" name="Flowchart: Manual Operation 9"/>
          <p:cNvSpPr/>
          <p:nvPr/>
        </p:nvSpPr>
        <p:spPr>
          <a:xfrm rot="10800000">
            <a:off x="83819" y="1187936"/>
            <a:ext cx="9006840" cy="371150"/>
          </a:xfrm>
          <a:prstGeom prst="flowChartManualOperation">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12" name="TextBox 11"/>
          <p:cNvSpPr txBox="1"/>
          <p:nvPr/>
        </p:nvSpPr>
        <p:spPr>
          <a:xfrm>
            <a:off x="3657367" y="1182986"/>
            <a:ext cx="1922514" cy="369332"/>
          </a:xfrm>
          <a:prstGeom prst="rect">
            <a:avLst/>
          </a:prstGeom>
          <a:noFill/>
        </p:spPr>
        <p:txBody>
          <a:bodyPr wrap="none" rtlCol="0">
            <a:spAutoFit/>
          </a:bodyPr>
          <a:lstStyle/>
          <a:p>
            <a:r>
              <a:rPr lang="en-ZA" b="1" dirty="0" smtClean="0">
                <a:solidFill>
                  <a:schemeClr val="bg1"/>
                </a:solidFill>
              </a:rPr>
              <a:t>Human Resources</a:t>
            </a:r>
            <a:endParaRPr lang="en-ZA" b="1" dirty="0">
              <a:solidFill>
                <a:schemeClr val="bg1"/>
              </a:solidFill>
            </a:endParaRPr>
          </a:p>
        </p:txBody>
      </p:sp>
      <p:sp>
        <p:nvSpPr>
          <p:cNvPr id="4" name="Rectangle 3"/>
          <p:cNvSpPr/>
          <p:nvPr/>
        </p:nvSpPr>
        <p:spPr>
          <a:xfrm>
            <a:off x="7111751" y="1782745"/>
            <a:ext cx="2286000" cy="1200329"/>
          </a:xfrm>
          <a:prstGeom prst="rect">
            <a:avLst/>
          </a:prstGeom>
        </p:spPr>
        <p:txBody>
          <a:bodyPr>
            <a:spAutoFit/>
          </a:bodyPr>
          <a:lstStyle/>
          <a:p>
            <a:pPr lvl="0"/>
            <a:r>
              <a:rPr lang="en-ZA" sz="1200" b="1" dirty="0" smtClean="0">
                <a:solidFill>
                  <a:schemeClr val="accent4">
                    <a:lumMod val="50000"/>
                  </a:schemeClr>
                </a:solidFill>
              </a:rPr>
              <a:t>Pillar 4:</a:t>
            </a:r>
          </a:p>
          <a:p>
            <a:pPr lvl="0"/>
            <a:endParaRPr lang="en-ZA" sz="1200" b="1" dirty="0">
              <a:solidFill>
                <a:schemeClr val="accent4">
                  <a:lumMod val="50000"/>
                </a:schemeClr>
              </a:solidFill>
            </a:endParaRPr>
          </a:p>
          <a:p>
            <a:pPr lvl="0"/>
            <a:r>
              <a:rPr lang="en-ZA" sz="1200" b="1" dirty="0" smtClean="0">
                <a:solidFill>
                  <a:schemeClr val="accent4">
                    <a:lumMod val="50000"/>
                  </a:schemeClr>
                </a:solidFill>
              </a:rPr>
              <a:t>Integrated </a:t>
            </a:r>
            <a:endParaRPr lang="en-ZA" sz="1200" b="1" dirty="0">
              <a:solidFill>
                <a:schemeClr val="accent4">
                  <a:lumMod val="50000"/>
                </a:schemeClr>
              </a:solidFill>
            </a:endParaRPr>
          </a:p>
          <a:p>
            <a:pPr lvl="0"/>
            <a:r>
              <a:rPr lang="en-ZA" sz="1200" b="1" dirty="0">
                <a:solidFill>
                  <a:schemeClr val="accent4">
                    <a:lumMod val="50000"/>
                  </a:schemeClr>
                </a:solidFill>
              </a:rPr>
              <a:t>Employee </a:t>
            </a:r>
          </a:p>
          <a:p>
            <a:pPr lvl="0"/>
            <a:r>
              <a:rPr lang="en-ZA" sz="1200" b="1" dirty="0">
                <a:solidFill>
                  <a:schemeClr val="accent4">
                    <a:lumMod val="50000"/>
                  </a:schemeClr>
                </a:solidFill>
              </a:rPr>
              <a:t>Health and </a:t>
            </a:r>
          </a:p>
          <a:p>
            <a:pPr lvl="0"/>
            <a:r>
              <a:rPr lang="en-ZA" sz="1200" b="1" dirty="0">
                <a:solidFill>
                  <a:schemeClr val="accent4">
                    <a:lumMod val="50000"/>
                  </a:schemeClr>
                </a:solidFill>
              </a:rPr>
              <a:t>Wellness</a:t>
            </a:r>
          </a:p>
        </p:txBody>
      </p:sp>
      <p:sp>
        <p:nvSpPr>
          <p:cNvPr id="6" name="Cube 5"/>
          <p:cNvSpPr/>
          <p:nvPr/>
        </p:nvSpPr>
        <p:spPr>
          <a:xfrm rot="10800000">
            <a:off x="923871" y="2963736"/>
            <a:ext cx="7330880" cy="203496"/>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Tree>
    <p:extLst>
      <p:ext uri="{BB962C8B-B14F-4D97-AF65-F5344CB8AC3E}">
        <p14:creationId xmlns:p14="http://schemas.microsoft.com/office/powerpoint/2010/main" val="253647329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2</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9BC41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66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effectLst>
                    <a:outerShdw blurRad="38100" dist="38100" dir="2700000" algn="tl">
                      <a:srgbClr val="000000">
                        <a:alpha val="43137"/>
                      </a:srgbClr>
                    </a:outerShdw>
                  </a:effectLst>
                  <a:latin typeface="Arial" pitchFamily="34" charset="0"/>
                  <a:cs typeface="Arial" pitchFamily="34" charset="0"/>
                </a:rPr>
                <a:t>EXECUTIVE SUMMARY</a:t>
              </a:r>
              <a:endParaRPr lang="en-ZA" sz="3600" b="1" dirty="0">
                <a:effectLst>
                  <a:outerShdw blurRad="38100" dist="38100" dir="2700000" algn="tl">
                    <a:srgbClr val="000000">
                      <a:alpha val="43137"/>
                    </a:srgbClr>
                  </a:outerShdw>
                </a:effectLst>
                <a:latin typeface="Arial" pitchFamily="34" charset="0"/>
                <a:cs typeface="Arial" pitchFamily="34" charset="0"/>
              </a:endParaRPr>
            </a:p>
          </p:txBody>
        </p:sp>
      </p:grpSp>
      <p:sp>
        <p:nvSpPr>
          <p:cNvPr id="8" name="Rectangle 7"/>
          <p:cNvSpPr/>
          <p:nvPr/>
        </p:nvSpPr>
        <p:spPr>
          <a:xfrm>
            <a:off x="154113" y="1610517"/>
            <a:ext cx="8804952" cy="4739759"/>
          </a:xfrm>
          <a:prstGeom prst="rect">
            <a:avLst/>
          </a:prstGeom>
        </p:spPr>
        <p:txBody>
          <a:bodyPr wrap="square">
            <a:spAutoFit/>
          </a:bodyPr>
          <a:lstStyle/>
          <a:p>
            <a:r>
              <a:rPr lang="en-US" sz="1400" dirty="0"/>
              <a:t>The Minister of Correctional Services and the National Commissioner have confirmed on an ongoing basis that the Department </a:t>
            </a:r>
            <a:r>
              <a:rPr lang="en-US" sz="1400" b="1" dirty="0"/>
              <a:t>exists to give effect to the Constitution of South Africa</a:t>
            </a:r>
            <a:r>
              <a:rPr lang="en-US" sz="1400" dirty="0"/>
              <a:t>, operates </a:t>
            </a:r>
            <a:r>
              <a:rPr lang="en-US" sz="1400" b="1" dirty="0"/>
              <a:t>within statutes, laws and prescripts </a:t>
            </a:r>
            <a:r>
              <a:rPr lang="en-US" sz="1400" dirty="0"/>
              <a:t>of the country and </a:t>
            </a:r>
            <a:r>
              <a:rPr lang="en-US" sz="1400" b="1" dirty="0"/>
              <a:t>serves to achieve the aspirations of the country, namely </a:t>
            </a:r>
            <a:r>
              <a:rPr lang="en-US" sz="1400" dirty="0" smtClean="0"/>
              <a:t>PRIORITY </a:t>
            </a:r>
            <a:r>
              <a:rPr lang="en-US" sz="1400" dirty="0"/>
              <a:t>6: </a:t>
            </a:r>
            <a:r>
              <a:rPr lang="en-US" sz="1400" dirty="0" smtClean="0"/>
              <a:t>“Social </a:t>
            </a:r>
            <a:r>
              <a:rPr lang="en-US" sz="1400" dirty="0"/>
              <a:t>cohesion and safe </a:t>
            </a:r>
            <a:r>
              <a:rPr lang="en-US" sz="1400" dirty="0" smtClean="0"/>
              <a:t>communities”</a:t>
            </a:r>
          </a:p>
          <a:p>
            <a:endParaRPr lang="en-US" sz="1400" dirty="0"/>
          </a:p>
          <a:p>
            <a:r>
              <a:rPr lang="en-US" sz="1400" dirty="0"/>
              <a:t>The Department has in the </a:t>
            </a:r>
            <a:r>
              <a:rPr lang="en-US" sz="1400" b="1" dirty="0"/>
              <a:t>past focused its HR function on filling of vacant posts </a:t>
            </a:r>
            <a:r>
              <a:rPr lang="en-US" sz="1400" dirty="0"/>
              <a:t>as one of the HR Performance Indicators, this has in many ways </a:t>
            </a:r>
            <a:r>
              <a:rPr lang="en-US" sz="1400" b="1" dirty="0"/>
              <a:t>put the ability of the department to provide robust HR interventions such as </a:t>
            </a:r>
            <a:r>
              <a:rPr lang="en-US" sz="1400" b="1" dirty="0" err="1" smtClean="0"/>
              <a:t>upliftment</a:t>
            </a:r>
            <a:r>
              <a:rPr lang="en-US" sz="1400" b="1" dirty="0" smtClean="0"/>
              <a:t> </a:t>
            </a:r>
            <a:r>
              <a:rPr lang="en-US" sz="1400" b="1" dirty="0"/>
              <a:t>of skills of employees and enabling a better working environment at the back .</a:t>
            </a:r>
            <a:r>
              <a:rPr lang="en-US" sz="1400" dirty="0" smtClean="0"/>
              <a:t>  </a:t>
            </a:r>
            <a:r>
              <a:rPr lang="en-US" sz="1400" dirty="0"/>
              <a:t>As a result, </a:t>
            </a:r>
            <a:r>
              <a:rPr lang="en-US" sz="1400" b="1" dirty="0"/>
              <a:t>a number of issues ranging from low employee morale, poor capacity building of employees and low compliance levels with policies and procedures continue to plague</a:t>
            </a:r>
            <a:r>
              <a:rPr lang="en-US" sz="1400" dirty="0"/>
              <a:t> the </a:t>
            </a:r>
            <a:r>
              <a:rPr lang="en-US" sz="1400" dirty="0" smtClean="0"/>
              <a:t>department</a:t>
            </a:r>
            <a:r>
              <a:rPr lang="en-US" sz="1400" dirty="0"/>
              <a:t> </a:t>
            </a:r>
            <a:r>
              <a:rPr lang="en-US" sz="1400" dirty="0" smtClean="0"/>
              <a:t>into a situation often referred to as the “Leaking Bucket Conundrum”</a:t>
            </a:r>
          </a:p>
          <a:p>
            <a:endParaRPr lang="en-US" sz="1400" dirty="0"/>
          </a:p>
          <a:p>
            <a:r>
              <a:rPr lang="en-US" sz="1400" dirty="0"/>
              <a:t>The White Paper on Corrections state that the </a:t>
            </a:r>
            <a:r>
              <a:rPr lang="en-US" sz="1400" b="1" dirty="0"/>
              <a:t>HR strategy must include human resource planning, entrenchment of an organisational culture that is appropriate to the delivery of core business</a:t>
            </a:r>
            <a:r>
              <a:rPr lang="en-US" sz="1400" dirty="0"/>
              <a:t>, that t</a:t>
            </a:r>
            <a:r>
              <a:rPr lang="en-US" sz="1400" b="1" dirty="0"/>
              <a:t>ransforms DCS into a </a:t>
            </a:r>
            <a:r>
              <a:rPr lang="en-US" sz="1400" b="1" dirty="0" smtClean="0"/>
              <a:t>recognized </a:t>
            </a:r>
            <a:r>
              <a:rPr lang="en-US" sz="1400" b="1" dirty="0"/>
              <a:t>profession in South Africa </a:t>
            </a:r>
            <a:r>
              <a:rPr lang="en-US" sz="1400" dirty="0"/>
              <a:t>with a commitment to education, training of personnel and career </a:t>
            </a:r>
            <a:r>
              <a:rPr lang="en-US" sz="1400" dirty="0" err="1"/>
              <a:t>pathing</a:t>
            </a:r>
            <a:r>
              <a:rPr lang="en-US" sz="1400" dirty="0"/>
              <a:t> among others</a:t>
            </a:r>
            <a:r>
              <a:rPr lang="en-US" sz="1400" dirty="0" smtClean="0"/>
              <a:t>.</a:t>
            </a:r>
          </a:p>
          <a:p>
            <a:endParaRPr lang="en-US" sz="1400" dirty="0"/>
          </a:p>
          <a:p>
            <a:r>
              <a:rPr lang="en-US" sz="1400" dirty="0"/>
              <a:t>In the future, the </a:t>
            </a:r>
            <a:r>
              <a:rPr lang="en-US" sz="1400" b="1" dirty="0"/>
              <a:t>HR function in DCS shall reposition itself and expend its efforts ensuring that employees are engaged and participate fully in the activities of the department (employee engagement). </a:t>
            </a:r>
            <a:r>
              <a:rPr lang="en-US" sz="1400" dirty="0"/>
              <a:t>It is envisaged that this approach shall move the </a:t>
            </a:r>
            <a:r>
              <a:rPr lang="en-US" sz="1400" b="1" dirty="0"/>
              <a:t>department closer to working within the confines of the constitution and the law as well positively contributing</a:t>
            </a:r>
            <a:r>
              <a:rPr lang="en-US" sz="1400" dirty="0"/>
              <a:t> to the strategic goals of DCS, the National Development Plan, Vision 2030. This means that HR will be </a:t>
            </a:r>
            <a:r>
              <a:rPr lang="en-US" sz="1400" b="1" dirty="0"/>
              <a:t>measured on effective and efficient delivery of HR Initiatives as well as Employee Engagement</a:t>
            </a:r>
            <a:r>
              <a:rPr lang="en-US" sz="1400" dirty="0"/>
              <a:t>.</a:t>
            </a:r>
          </a:p>
        </p:txBody>
      </p:sp>
    </p:spTree>
    <p:extLst>
      <p:ext uri="{BB962C8B-B14F-4D97-AF65-F5344CB8AC3E}">
        <p14:creationId xmlns:p14="http://schemas.microsoft.com/office/powerpoint/2010/main" val="246014809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20</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551649"/>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grpSp>
        <p:nvGrpSpPr>
          <p:cNvPr id="7" name="Group 6"/>
          <p:cNvGrpSpPr/>
          <p:nvPr/>
        </p:nvGrpSpPr>
        <p:grpSpPr>
          <a:xfrm>
            <a:off x="0" y="0"/>
            <a:ext cx="9144000" cy="1227091"/>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 name="Rectangle 1"/>
            <p:cNvSpPr/>
            <p:nvPr/>
          </p:nvSpPr>
          <p:spPr>
            <a:xfrm>
              <a:off x="0" y="0"/>
              <a:ext cx="9144000" cy="10008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b="1" dirty="0" smtClean="0"/>
                <a:t>INTEGRATED HUMAN RESOURCE  STRATEGIC FRAMEWORK</a:t>
              </a:r>
              <a:endParaRPr lang="en-ZA" sz="2400" b="1" dirty="0"/>
            </a:p>
          </p:txBody>
        </p:sp>
      </p:grpSp>
      <p:sp>
        <p:nvSpPr>
          <p:cNvPr id="28" name="Cube 27"/>
          <p:cNvSpPr/>
          <p:nvPr/>
        </p:nvSpPr>
        <p:spPr>
          <a:xfrm>
            <a:off x="778410" y="5321473"/>
            <a:ext cx="6737582" cy="1351992"/>
          </a:xfrm>
          <a:prstGeom prst="cube">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162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2000" b="1" dirty="0">
              <a:solidFill>
                <a:schemeClr val="tx1"/>
              </a:solidFill>
            </a:endParaRPr>
          </a:p>
        </p:txBody>
      </p:sp>
      <p:sp>
        <p:nvSpPr>
          <p:cNvPr id="35" name="Cube 34"/>
          <p:cNvSpPr/>
          <p:nvPr/>
        </p:nvSpPr>
        <p:spPr>
          <a:xfrm>
            <a:off x="3031423" y="4284915"/>
            <a:ext cx="723150" cy="1306306"/>
          </a:xfrm>
          <a:prstGeom prst="cube">
            <a:avLst/>
          </a:prstGeom>
          <a:solidFill>
            <a:schemeClr val="bg2">
              <a:lumMod val="75000"/>
            </a:schemeClr>
          </a:solidFill>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6" name="Cube 55"/>
          <p:cNvSpPr/>
          <p:nvPr/>
        </p:nvSpPr>
        <p:spPr>
          <a:xfrm>
            <a:off x="1238980" y="4405971"/>
            <a:ext cx="651177" cy="1178059"/>
          </a:xfrm>
          <a:prstGeom prst="cube">
            <a:avLst/>
          </a:prstGeom>
          <a:solidFill>
            <a:schemeClr val="bg2">
              <a:lumMod val="75000"/>
            </a:schemeClr>
          </a:solidFill>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7" name="Cube 56"/>
          <p:cNvSpPr/>
          <p:nvPr/>
        </p:nvSpPr>
        <p:spPr>
          <a:xfrm>
            <a:off x="4745579" y="4276571"/>
            <a:ext cx="659193" cy="1285134"/>
          </a:xfrm>
          <a:prstGeom prst="cube">
            <a:avLst/>
          </a:prstGeom>
          <a:solidFill>
            <a:schemeClr val="bg2">
              <a:lumMod val="75000"/>
            </a:schemeClr>
          </a:solidFill>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58" name="Cube 57"/>
          <p:cNvSpPr/>
          <p:nvPr/>
        </p:nvSpPr>
        <p:spPr>
          <a:xfrm>
            <a:off x="6388690" y="4371164"/>
            <a:ext cx="668641" cy="1210096"/>
          </a:xfrm>
          <a:prstGeom prst="cube">
            <a:avLst/>
          </a:prstGeom>
          <a:solidFill>
            <a:schemeClr val="bg2">
              <a:lumMod val="75000"/>
            </a:schemeClr>
          </a:solidFill>
          <a:scene3d>
            <a:camera prst="obliqueBottomRight"/>
            <a:lightRig rig="threePt" dir="t"/>
          </a:scene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sp>
        <p:nvSpPr>
          <p:cNvPr id="63" name="TextBox 62"/>
          <p:cNvSpPr txBox="1"/>
          <p:nvPr/>
        </p:nvSpPr>
        <p:spPr>
          <a:xfrm rot="16200000">
            <a:off x="6251903" y="4960152"/>
            <a:ext cx="737045" cy="369332"/>
          </a:xfrm>
          <a:prstGeom prst="rect">
            <a:avLst/>
          </a:prstGeom>
          <a:noFill/>
        </p:spPr>
        <p:txBody>
          <a:bodyPr wrap="square" rtlCol="0">
            <a:spAutoFit/>
          </a:bodyPr>
          <a:lstStyle/>
          <a:p>
            <a:r>
              <a:rPr lang="en-ZA" dirty="0" smtClean="0"/>
              <a:t>IEHW</a:t>
            </a:r>
            <a:endParaRPr lang="en-ZA" dirty="0"/>
          </a:p>
        </p:txBody>
      </p:sp>
      <p:sp>
        <p:nvSpPr>
          <p:cNvPr id="64" name="TextBox 63"/>
          <p:cNvSpPr txBox="1"/>
          <p:nvPr/>
        </p:nvSpPr>
        <p:spPr>
          <a:xfrm rot="16200000">
            <a:off x="4395683" y="4962251"/>
            <a:ext cx="1204495" cy="369332"/>
          </a:xfrm>
          <a:prstGeom prst="rect">
            <a:avLst/>
          </a:prstGeom>
          <a:noFill/>
        </p:spPr>
        <p:txBody>
          <a:bodyPr wrap="square" rtlCol="0">
            <a:spAutoFit/>
          </a:bodyPr>
          <a:lstStyle/>
          <a:p>
            <a:pPr algn="ctr"/>
            <a:r>
              <a:rPr lang="en-ZA" dirty="0" smtClean="0"/>
              <a:t>ER</a:t>
            </a:r>
            <a:endParaRPr lang="en-ZA" dirty="0"/>
          </a:p>
        </p:txBody>
      </p:sp>
      <p:sp>
        <p:nvSpPr>
          <p:cNvPr id="10" name="TextBox 9"/>
          <p:cNvSpPr txBox="1"/>
          <p:nvPr/>
        </p:nvSpPr>
        <p:spPr>
          <a:xfrm rot="16200000">
            <a:off x="2934343" y="4947541"/>
            <a:ext cx="688049" cy="369332"/>
          </a:xfrm>
          <a:prstGeom prst="rect">
            <a:avLst/>
          </a:prstGeom>
          <a:noFill/>
        </p:spPr>
        <p:txBody>
          <a:bodyPr wrap="square" rtlCol="0">
            <a:spAutoFit/>
          </a:bodyPr>
          <a:lstStyle/>
          <a:p>
            <a:r>
              <a:rPr lang="en-ZA" dirty="0" smtClean="0"/>
              <a:t>HRD</a:t>
            </a:r>
            <a:endParaRPr lang="en-ZA" dirty="0"/>
          </a:p>
        </p:txBody>
      </p:sp>
      <p:sp>
        <p:nvSpPr>
          <p:cNvPr id="11" name="TextBox 10"/>
          <p:cNvSpPr txBox="1"/>
          <p:nvPr/>
        </p:nvSpPr>
        <p:spPr>
          <a:xfrm rot="16200000">
            <a:off x="1142060" y="4980571"/>
            <a:ext cx="651140" cy="369332"/>
          </a:xfrm>
          <a:prstGeom prst="rect">
            <a:avLst/>
          </a:prstGeom>
          <a:noFill/>
        </p:spPr>
        <p:txBody>
          <a:bodyPr wrap="square" rtlCol="0">
            <a:spAutoFit/>
          </a:bodyPr>
          <a:lstStyle/>
          <a:p>
            <a:r>
              <a:rPr lang="en-ZA" dirty="0" smtClean="0"/>
              <a:t>HRM</a:t>
            </a:r>
            <a:endParaRPr lang="en-ZA" dirty="0"/>
          </a:p>
        </p:txBody>
      </p:sp>
      <p:sp>
        <p:nvSpPr>
          <p:cNvPr id="14" name="Cube 13"/>
          <p:cNvSpPr/>
          <p:nvPr/>
        </p:nvSpPr>
        <p:spPr>
          <a:xfrm>
            <a:off x="103818" y="4246055"/>
            <a:ext cx="8189753" cy="515839"/>
          </a:xfrm>
          <a:prstGeom prst="cube">
            <a:avLst/>
          </a:prstGeom>
          <a:solidFill>
            <a:schemeClr val="accent2">
              <a:lumMod val="5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b="1" dirty="0" smtClean="0">
              <a:solidFill>
                <a:srgbClr val="FFFF00"/>
              </a:solidFill>
            </a:endParaRPr>
          </a:p>
          <a:p>
            <a:pPr algn="ctr"/>
            <a:r>
              <a:rPr lang="en-ZA" b="1" dirty="0" smtClean="0">
                <a:solidFill>
                  <a:srgbClr val="FFFF00"/>
                </a:solidFill>
              </a:rPr>
              <a:t>HUMAN RESOURCE PILLARS</a:t>
            </a:r>
            <a:endParaRPr lang="en-ZA" b="1" dirty="0">
              <a:solidFill>
                <a:srgbClr val="FFFF00"/>
              </a:solidFill>
            </a:endParaRPr>
          </a:p>
          <a:p>
            <a:pPr algn="ctr"/>
            <a:endParaRPr lang="en-ZA" dirty="0"/>
          </a:p>
        </p:txBody>
      </p:sp>
      <p:pic>
        <p:nvPicPr>
          <p:cNvPr id="1037" name="Picture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943" y="1064525"/>
            <a:ext cx="8770177" cy="3255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Pentagon 44"/>
          <p:cNvSpPr/>
          <p:nvPr/>
        </p:nvSpPr>
        <p:spPr>
          <a:xfrm>
            <a:off x="5958174" y="1467263"/>
            <a:ext cx="1940037" cy="530570"/>
          </a:xfrm>
          <a:prstGeom prst="homePlate">
            <a:avLst/>
          </a:prstGeom>
          <a:solidFill>
            <a:schemeClr val="accent6">
              <a:lumMod val="50000"/>
            </a:schemeClr>
          </a:solidFill>
          <a:ln>
            <a:solidFill>
              <a:srgbClr val="008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ZA" sz="1000" dirty="0">
                <a:solidFill>
                  <a:prstClr val="white"/>
                </a:solidFill>
              </a:rPr>
              <a:t>Functional organisational  structure </a:t>
            </a:r>
            <a:endParaRPr lang="en-ZA" sz="1000" dirty="0" smtClean="0">
              <a:solidFill>
                <a:prstClr val="white"/>
              </a:solidFill>
            </a:endParaRPr>
          </a:p>
          <a:p>
            <a:pPr lvl="0"/>
            <a:r>
              <a:rPr lang="en-ZA" sz="1000" dirty="0" smtClean="0">
                <a:solidFill>
                  <a:prstClr val="white"/>
                </a:solidFill>
              </a:rPr>
              <a:t>HR </a:t>
            </a:r>
            <a:r>
              <a:rPr lang="en-ZA" sz="1000" dirty="0">
                <a:solidFill>
                  <a:prstClr val="white"/>
                </a:solidFill>
              </a:rPr>
              <a:t>Talent </a:t>
            </a:r>
            <a:r>
              <a:rPr lang="en-ZA" sz="1000" dirty="0" smtClean="0">
                <a:solidFill>
                  <a:prstClr val="white"/>
                </a:solidFill>
              </a:rPr>
              <a:t>Management</a:t>
            </a:r>
            <a:endParaRPr lang="en-ZA" sz="1000" dirty="0">
              <a:solidFill>
                <a:prstClr val="white"/>
              </a:solidFill>
            </a:endParaRPr>
          </a:p>
        </p:txBody>
      </p:sp>
      <p:sp>
        <p:nvSpPr>
          <p:cNvPr id="48" name="Pentagon 47"/>
          <p:cNvSpPr/>
          <p:nvPr/>
        </p:nvSpPr>
        <p:spPr>
          <a:xfrm>
            <a:off x="5939287" y="2311578"/>
            <a:ext cx="2369546" cy="599865"/>
          </a:xfrm>
          <a:prstGeom prst="homePlate">
            <a:avLst/>
          </a:prstGeom>
          <a:solidFill>
            <a:schemeClr val="accent6">
              <a:lumMod val="50000"/>
            </a:schemeClr>
          </a:solidFill>
          <a:ln>
            <a:solidFill>
              <a:srgbClr val="008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ZA" sz="1100" dirty="0" smtClean="0"/>
              <a:t>Ideal </a:t>
            </a:r>
            <a:r>
              <a:rPr lang="en-ZA" sz="1100" dirty="0"/>
              <a:t>correctional environment</a:t>
            </a:r>
          </a:p>
          <a:p>
            <a:pPr lvl="0"/>
            <a:r>
              <a:rPr lang="en-ZA" sz="1100" dirty="0" smtClean="0"/>
              <a:t>Professionalization </a:t>
            </a:r>
            <a:r>
              <a:rPr lang="en-ZA" sz="1100" dirty="0"/>
              <a:t>of corrections</a:t>
            </a:r>
          </a:p>
        </p:txBody>
      </p:sp>
      <p:sp>
        <p:nvSpPr>
          <p:cNvPr id="50" name="Pentagon 49"/>
          <p:cNvSpPr/>
          <p:nvPr/>
        </p:nvSpPr>
        <p:spPr>
          <a:xfrm>
            <a:off x="5988852" y="3188660"/>
            <a:ext cx="2165213" cy="824635"/>
          </a:xfrm>
          <a:prstGeom prst="homePlate">
            <a:avLst/>
          </a:prstGeom>
          <a:solidFill>
            <a:schemeClr val="accent6">
              <a:lumMod val="50000"/>
            </a:schemeClr>
          </a:solidFill>
          <a:ln>
            <a:solidFill>
              <a:srgbClr val="008000"/>
            </a:solidFill>
          </a:ln>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r>
              <a:rPr lang="en-ZA" sz="1000" dirty="0"/>
              <a:t>African University of Corrections</a:t>
            </a:r>
          </a:p>
          <a:p>
            <a:pPr lvl="0" algn="just"/>
            <a:r>
              <a:rPr lang="en-ZA" sz="1000" dirty="0"/>
              <a:t>Explore capacitation of  the ideal correctional official  for  universal  and virtual corrections.</a:t>
            </a:r>
          </a:p>
        </p:txBody>
      </p:sp>
      <p:sp>
        <p:nvSpPr>
          <p:cNvPr id="21" name="TextBox 20"/>
          <p:cNvSpPr txBox="1"/>
          <p:nvPr/>
        </p:nvSpPr>
        <p:spPr>
          <a:xfrm>
            <a:off x="429223" y="1343052"/>
            <a:ext cx="2050513" cy="3308598"/>
          </a:xfrm>
          <a:prstGeom prst="rect">
            <a:avLst/>
          </a:prstGeom>
          <a:noFill/>
        </p:spPr>
        <p:txBody>
          <a:bodyPr wrap="square" rtlCol="0">
            <a:spAutoFit/>
          </a:bodyPr>
          <a:lstStyle/>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Organisational Structure </a:t>
            </a:r>
            <a:r>
              <a:rPr lang="en-ZA" sz="1100" dirty="0">
                <a:latin typeface="Arial" panose="020B0604020202020204" pitchFamily="34" charset="0"/>
                <a:cs typeface="Arial" panose="020B0604020202020204" pitchFamily="34" charset="0"/>
              </a:rPr>
              <a:t>aligned to Service </a:t>
            </a:r>
            <a:r>
              <a:rPr lang="en-ZA" sz="1100" dirty="0" smtClean="0">
                <a:latin typeface="Arial" panose="020B0604020202020204" pitchFamily="34" charset="0"/>
                <a:cs typeface="Arial" panose="020B0604020202020204" pitchFamily="34" charset="0"/>
              </a:rPr>
              <a:t>Delivery Model</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Approved Post Establishment (All Correctional facilities)</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Recruitment and retention strategy</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Youth development and empowerment programme </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Compliance with Employment </a:t>
            </a:r>
            <a:r>
              <a:rPr lang="en-ZA" sz="1100" dirty="0">
                <a:latin typeface="Arial" panose="020B0604020202020204" pitchFamily="34" charset="0"/>
                <a:cs typeface="Arial" panose="020B0604020202020204" pitchFamily="34" charset="0"/>
              </a:rPr>
              <a:t>Equity </a:t>
            </a:r>
            <a:r>
              <a:rPr lang="en-ZA" sz="1100" dirty="0" smtClean="0">
                <a:latin typeface="Arial" panose="020B0604020202020204" pitchFamily="34" charset="0"/>
                <a:cs typeface="Arial" panose="020B0604020202020204" pitchFamily="34" charset="0"/>
              </a:rPr>
              <a:t>plan  </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Integrated Health</a:t>
            </a:r>
            <a:r>
              <a:rPr lang="en-ZA" sz="1100" dirty="0">
                <a:latin typeface="Arial" panose="020B0604020202020204" pitchFamily="34" charset="0"/>
                <a:cs typeface="Arial" panose="020B0604020202020204" pitchFamily="34" charset="0"/>
              </a:rPr>
              <a:t>, safety and </a:t>
            </a:r>
            <a:r>
              <a:rPr lang="en-ZA" sz="1100" dirty="0" smtClean="0">
                <a:latin typeface="Arial" panose="020B0604020202020204" pitchFamily="34" charset="0"/>
                <a:cs typeface="Arial" panose="020B0604020202020204" pitchFamily="34" charset="0"/>
              </a:rPr>
              <a:t>wellness strategy implemented</a:t>
            </a:r>
          </a:p>
          <a:p>
            <a:endParaRPr lang="en-ZA" sz="1100" dirty="0"/>
          </a:p>
          <a:p>
            <a:endParaRPr lang="en-ZA" sz="1100" dirty="0" smtClean="0"/>
          </a:p>
          <a:p>
            <a:r>
              <a:rPr lang="en-ZA" sz="1100" dirty="0" smtClean="0"/>
              <a:t> </a:t>
            </a:r>
            <a:endParaRPr lang="en-ZA" sz="1100" dirty="0"/>
          </a:p>
          <a:p>
            <a:endParaRPr lang="en-ZA" sz="1100" dirty="0"/>
          </a:p>
        </p:txBody>
      </p:sp>
      <p:sp>
        <p:nvSpPr>
          <p:cNvPr id="23" name="Left Bracket 22"/>
          <p:cNvSpPr/>
          <p:nvPr/>
        </p:nvSpPr>
        <p:spPr>
          <a:xfrm>
            <a:off x="445797" y="1084021"/>
            <a:ext cx="1319379" cy="3146952"/>
          </a:xfrm>
          <a:prstGeom prst="leftBracket">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ZA" dirty="0"/>
          </a:p>
        </p:txBody>
      </p:sp>
      <p:sp>
        <p:nvSpPr>
          <p:cNvPr id="59" name="Left Bracket 58"/>
          <p:cNvSpPr/>
          <p:nvPr/>
        </p:nvSpPr>
        <p:spPr>
          <a:xfrm rot="10800000">
            <a:off x="4393697" y="1205153"/>
            <a:ext cx="1328357" cy="3146951"/>
          </a:xfrm>
          <a:prstGeom prst="leftBracket">
            <a:avLst/>
          </a:prstGeom>
          <a:ln w="28575">
            <a:solidFill>
              <a:schemeClr val="accent4">
                <a:lumMod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ZA" dirty="0"/>
          </a:p>
        </p:txBody>
      </p:sp>
      <p:sp>
        <p:nvSpPr>
          <p:cNvPr id="4" name="Right Arrow 3"/>
          <p:cNvSpPr/>
          <p:nvPr/>
        </p:nvSpPr>
        <p:spPr>
          <a:xfrm>
            <a:off x="5742906" y="1478050"/>
            <a:ext cx="145698" cy="29993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6282" y="1961005"/>
            <a:ext cx="173322"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349" y="2510454"/>
            <a:ext cx="175162"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48326" y="3015824"/>
            <a:ext cx="144207"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33317" y="3594856"/>
            <a:ext cx="186367" cy="334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Box 8"/>
          <p:cNvSpPr txBox="1"/>
          <p:nvPr/>
        </p:nvSpPr>
        <p:spPr>
          <a:xfrm>
            <a:off x="1761753" y="945541"/>
            <a:ext cx="2604160" cy="292388"/>
          </a:xfrm>
          <a:prstGeom prst="rect">
            <a:avLst/>
          </a:prstGeom>
          <a:solidFill>
            <a:schemeClr val="accent2"/>
          </a:solidFill>
        </p:spPr>
        <p:txBody>
          <a:bodyPr wrap="square" rtlCol="0">
            <a:spAutoFit/>
          </a:bodyPr>
          <a:lstStyle/>
          <a:p>
            <a:pPr algn="ctr"/>
            <a:r>
              <a:rPr lang="en-ZA" sz="1300" b="1" dirty="0">
                <a:solidFill>
                  <a:schemeClr val="bg1"/>
                </a:solidFill>
              </a:rPr>
              <a:t>INTENDED OUTCOMES</a:t>
            </a:r>
            <a:endParaRPr lang="en-ZA" sz="1300" dirty="0">
              <a:solidFill>
                <a:schemeClr val="bg1"/>
              </a:solidFill>
            </a:endParaRPr>
          </a:p>
        </p:txBody>
      </p:sp>
      <p:sp>
        <p:nvSpPr>
          <p:cNvPr id="12" name="TextBox 11"/>
          <p:cNvSpPr txBox="1"/>
          <p:nvPr/>
        </p:nvSpPr>
        <p:spPr>
          <a:xfrm>
            <a:off x="5899511" y="881629"/>
            <a:ext cx="1764605" cy="276999"/>
          </a:xfrm>
          <a:prstGeom prst="rect">
            <a:avLst/>
          </a:prstGeom>
          <a:solidFill>
            <a:schemeClr val="accent4">
              <a:lumMod val="50000"/>
            </a:schemeClr>
          </a:solidFill>
        </p:spPr>
        <p:txBody>
          <a:bodyPr wrap="square" rtlCol="0">
            <a:spAutoFit/>
          </a:bodyPr>
          <a:lstStyle/>
          <a:p>
            <a:r>
              <a:rPr lang="en-ZA" sz="1200" b="1" dirty="0" smtClean="0">
                <a:solidFill>
                  <a:schemeClr val="bg1"/>
                </a:solidFill>
              </a:rPr>
              <a:t>DCS STRATEGIC INTENTS</a:t>
            </a:r>
            <a:endParaRPr lang="en-ZA" sz="1200" b="1" dirty="0">
              <a:solidFill>
                <a:schemeClr val="bg1"/>
              </a:solidFill>
            </a:endParaRPr>
          </a:p>
        </p:txBody>
      </p:sp>
      <p:sp>
        <p:nvSpPr>
          <p:cNvPr id="36" name="TextBox 35"/>
          <p:cNvSpPr txBox="1"/>
          <p:nvPr/>
        </p:nvSpPr>
        <p:spPr>
          <a:xfrm>
            <a:off x="2316057" y="1330747"/>
            <a:ext cx="1843490" cy="3370153"/>
          </a:xfrm>
          <a:prstGeom prst="rect">
            <a:avLst/>
          </a:prstGeom>
          <a:noFill/>
        </p:spPr>
        <p:txBody>
          <a:bodyPr wrap="square" rtlCol="0">
            <a:spAutoFit/>
          </a:bodyPr>
          <a:lstStyle/>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Need </a:t>
            </a:r>
            <a:r>
              <a:rPr lang="en-ZA" sz="1100" dirty="0">
                <a:latin typeface="Arial" panose="020B0604020202020204" pitchFamily="34" charset="0"/>
                <a:cs typeface="Arial" panose="020B0604020202020204" pitchFamily="34" charset="0"/>
              </a:rPr>
              <a:t>based training </a:t>
            </a:r>
            <a:r>
              <a:rPr lang="en-ZA" sz="1100" dirty="0" smtClean="0">
                <a:latin typeface="Arial" panose="020B0604020202020204" pitchFamily="34" charset="0"/>
                <a:cs typeface="Arial" panose="020B0604020202020204" pitchFamily="34" charset="0"/>
              </a:rPr>
              <a:t>provided</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Skills audit </a:t>
            </a:r>
            <a:endParaRPr lang="en-ZA"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Ideal </a:t>
            </a:r>
            <a:r>
              <a:rPr lang="en-ZA" sz="1100" dirty="0">
                <a:latin typeface="Arial" panose="020B0604020202020204" pitchFamily="34" charset="0"/>
                <a:cs typeface="Arial" panose="020B0604020202020204" pitchFamily="34" charset="0"/>
              </a:rPr>
              <a:t>C</a:t>
            </a:r>
            <a:r>
              <a:rPr lang="en-ZA" sz="1100" dirty="0" smtClean="0">
                <a:latin typeface="Arial" panose="020B0604020202020204" pitchFamily="34" charset="0"/>
                <a:cs typeface="Arial" panose="020B0604020202020204" pitchFamily="34" charset="0"/>
              </a:rPr>
              <a:t>orrectional </a:t>
            </a:r>
            <a:r>
              <a:rPr lang="en-ZA" sz="1100" dirty="0">
                <a:latin typeface="Arial" panose="020B0604020202020204" pitchFamily="34" charset="0"/>
                <a:cs typeface="Arial" panose="020B0604020202020204" pitchFamily="34" charset="0"/>
              </a:rPr>
              <a:t>E</a:t>
            </a:r>
            <a:r>
              <a:rPr lang="en-ZA" sz="1100" dirty="0" smtClean="0">
                <a:latin typeface="Arial" panose="020B0604020202020204" pitchFamily="34" charset="0"/>
                <a:cs typeface="Arial" panose="020B0604020202020204" pitchFamily="34" charset="0"/>
              </a:rPr>
              <a:t>nvironment</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Integrated HR policies </a:t>
            </a:r>
            <a:r>
              <a:rPr lang="en-ZA" sz="1100" dirty="0">
                <a:latin typeface="Arial" panose="020B0604020202020204" pitchFamily="34" charset="0"/>
                <a:cs typeface="Arial" panose="020B0604020202020204" pitchFamily="34" charset="0"/>
              </a:rPr>
              <a:t>/ </a:t>
            </a:r>
            <a:r>
              <a:rPr lang="en-ZA" sz="1100" dirty="0" smtClean="0">
                <a:latin typeface="Arial" panose="020B0604020202020204" pitchFamily="34" charset="0"/>
                <a:cs typeface="Arial" panose="020B0604020202020204" pitchFamily="34" charset="0"/>
              </a:rPr>
              <a:t>procedures </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Career path framework</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Automation of HR processes</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Decentralised HR functions </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Mentoring &amp; coaching</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Accreditation of training programmes </a:t>
            </a:r>
            <a:endParaRPr lang="en-ZA"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endParaRPr lang="en-ZA" sz="1200" dirty="0"/>
          </a:p>
          <a:p>
            <a:endParaRPr lang="en-ZA" sz="1200" dirty="0" smtClean="0"/>
          </a:p>
          <a:p>
            <a:r>
              <a:rPr lang="en-ZA" sz="1200" dirty="0" smtClean="0"/>
              <a:t> </a:t>
            </a:r>
            <a:endParaRPr lang="en-ZA" sz="1200" dirty="0"/>
          </a:p>
          <a:p>
            <a:endParaRPr lang="en-ZA" sz="1200" dirty="0"/>
          </a:p>
        </p:txBody>
      </p:sp>
      <p:cxnSp>
        <p:nvCxnSpPr>
          <p:cNvPr id="15" name="Straight Connector 14"/>
          <p:cNvCxnSpPr/>
          <p:nvPr/>
        </p:nvCxnSpPr>
        <p:spPr>
          <a:xfrm flipH="1">
            <a:off x="2316406" y="1317624"/>
            <a:ext cx="14240" cy="2892182"/>
          </a:xfrm>
          <a:prstGeom prst="line">
            <a:avLst/>
          </a:prstGeom>
        </p:spPr>
        <p:style>
          <a:lnRef idx="1">
            <a:schemeClr val="dk1"/>
          </a:lnRef>
          <a:fillRef idx="0">
            <a:schemeClr val="dk1"/>
          </a:fillRef>
          <a:effectRef idx="0">
            <a:schemeClr val="dk1"/>
          </a:effectRef>
          <a:fontRef idx="minor">
            <a:schemeClr val="tx1"/>
          </a:fontRef>
        </p:style>
      </p:cxnSp>
      <p:sp>
        <p:nvSpPr>
          <p:cNvPr id="37" name="TextBox 36"/>
          <p:cNvSpPr txBox="1"/>
          <p:nvPr/>
        </p:nvSpPr>
        <p:spPr>
          <a:xfrm>
            <a:off x="4052973" y="789779"/>
            <a:ext cx="1651654" cy="3708708"/>
          </a:xfrm>
          <a:prstGeom prst="rect">
            <a:avLst/>
          </a:prstGeom>
          <a:noFill/>
        </p:spPr>
        <p:txBody>
          <a:bodyPr wrap="square" rtlCol="0">
            <a:spAutoFit/>
          </a:bodyPr>
          <a:lstStyle/>
          <a:p>
            <a:pPr marL="171450" indent="-171450">
              <a:buFont typeface="Arial" panose="020B0604020202020204" pitchFamily="34" charset="0"/>
              <a:buChar char="•"/>
            </a:pPr>
            <a:endParaRPr lang="en-ZA" sz="1200" dirty="0"/>
          </a:p>
          <a:p>
            <a:endParaRPr lang="en-ZA" sz="1200" dirty="0" smtClean="0"/>
          </a:p>
          <a:p>
            <a:r>
              <a:rPr lang="en-ZA" sz="1200" dirty="0" smtClean="0"/>
              <a:t> </a:t>
            </a:r>
            <a:endParaRPr lang="en-ZA" sz="1200" dirty="0"/>
          </a:p>
          <a:p>
            <a:pPr marL="171450" indent="-171450">
              <a:buFont typeface="Arial" panose="020B0604020202020204" pitchFamily="34" charset="0"/>
              <a:buChar char="•"/>
            </a:pPr>
            <a:r>
              <a:rPr lang="en-ZA" sz="1100" dirty="0">
                <a:latin typeface="Arial" panose="020B0604020202020204" pitchFamily="34" charset="0"/>
                <a:cs typeface="Arial" panose="020B0604020202020204" pitchFamily="34" charset="0"/>
              </a:rPr>
              <a:t>Shift System implemented</a:t>
            </a:r>
          </a:p>
          <a:p>
            <a:pPr marL="171450" indent="-171450">
              <a:buFont typeface="Arial" panose="020B0604020202020204" pitchFamily="34" charset="0"/>
              <a:buChar char="•"/>
            </a:pPr>
            <a:r>
              <a:rPr lang="en-US" sz="1100" dirty="0">
                <a:latin typeface="Arial" panose="020B0604020202020204" pitchFamily="34" charset="0"/>
                <a:cs typeface="Arial" panose="020B0604020202020204" pitchFamily="34" charset="0"/>
              </a:rPr>
              <a:t>HR Talent Management Strategy </a:t>
            </a:r>
          </a:p>
          <a:p>
            <a:pPr marL="171450" indent="-171450">
              <a:buFont typeface="Arial" panose="020B0604020202020204" pitchFamily="34" charset="0"/>
              <a:buChar char="•"/>
            </a:pPr>
            <a:r>
              <a:rPr lang="en-US" sz="1100" dirty="0">
                <a:latin typeface="Arial" panose="020B0604020202020204" pitchFamily="34" charset="0"/>
                <a:cs typeface="Arial" panose="020B0604020202020204" pitchFamily="34" charset="0"/>
              </a:rPr>
              <a:t>Change management strategy </a:t>
            </a:r>
            <a:endParaRPr lang="en-ZA" sz="1100" dirty="0">
              <a:latin typeface="Arial" panose="020B0604020202020204" pitchFamily="34" charset="0"/>
              <a:cs typeface="Arial" panose="020B0604020202020204" pitchFamily="34" charset="0"/>
            </a:endParaRPr>
          </a:p>
          <a:p>
            <a:pPr marL="171450" indent="-171450">
              <a:buFont typeface="Arial" panose="020B0604020202020204" pitchFamily="34" charset="0"/>
              <a:buChar char="•"/>
            </a:pPr>
            <a:r>
              <a:rPr lang="en-ZA" sz="1100" dirty="0">
                <a:latin typeface="Arial" panose="020B0604020202020204" pitchFamily="34" charset="0"/>
                <a:cs typeface="Arial" panose="020B0604020202020204" pitchFamily="34" charset="0"/>
              </a:rPr>
              <a:t>Improved management of disciplinary cases</a:t>
            </a:r>
          </a:p>
          <a:p>
            <a:pPr marL="171450" indent="-171450">
              <a:buFont typeface="Arial" panose="020B0604020202020204" pitchFamily="34" charset="0"/>
              <a:buChar char="•"/>
            </a:pPr>
            <a:r>
              <a:rPr lang="en-ZA" sz="1100" dirty="0">
                <a:latin typeface="Arial" panose="020B0604020202020204" pitchFamily="34" charset="0"/>
                <a:cs typeface="Arial" panose="020B0604020202020204" pitchFamily="34" charset="0"/>
              </a:rPr>
              <a:t>Professionalization of  corrections</a:t>
            </a:r>
          </a:p>
          <a:p>
            <a:pPr marL="171450" indent="-171450">
              <a:buFont typeface="Arial" panose="020B0604020202020204" pitchFamily="34" charset="0"/>
              <a:buChar char="•"/>
            </a:pPr>
            <a:r>
              <a:rPr lang="en-ZA" sz="1100" dirty="0">
                <a:latin typeface="Arial" panose="020B0604020202020204" pitchFamily="34" charset="0"/>
                <a:cs typeface="Arial" panose="020B0604020202020204" pitchFamily="34" charset="0"/>
              </a:rPr>
              <a:t>Succession </a:t>
            </a:r>
            <a:r>
              <a:rPr lang="en-ZA" sz="1100" dirty="0" smtClean="0">
                <a:latin typeface="Arial" panose="020B0604020202020204" pitchFamily="34" charset="0"/>
                <a:cs typeface="Arial" panose="020B0604020202020204" pitchFamily="34" charset="0"/>
              </a:rPr>
              <a:t>strategy</a:t>
            </a:r>
          </a:p>
          <a:p>
            <a:pPr marL="171450" indent="-171450">
              <a:buFont typeface="Arial" panose="020B0604020202020204" pitchFamily="34" charset="0"/>
              <a:buChar char="•"/>
            </a:pPr>
            <a:r>
              <a:rPr lang="en-ZA" sz="1100" dirty="0" smtClean="0">
                <a:latin typeface="Arial" panose="020B0604020202020204" pitchFamily="34" charset="0"/>
                <a:cs typeface="Arial" panose="020B0604020202020204" pitchFamily="34" charset="0"/>
              </a:rPr>
              <a:t>Sound </a:t>
            </a:r>
            <a:r>
              <a:rPr lang="en-ZA" sz="1100" dirty="0">
                <a:latin typeface="Arial" panose="020B0604020202020204" pitchFamily="34" charset="0"/>
                <a:cs typeface="Arial" panose="020B0604020202020204" pitchFamily="34" charset="0"/>
              </a:rPr>
              <a:t>Employee relations</a:t>
            </a:r>
          </a:p>
          <a:p>
            <a:pPr marL="171450" indent="-171450">
              <a:buFont typeface="Arial" panose="020B0604020202020204" pitchFamily="34" charset="0"/>
              <a:buChar char="•"/>
            </a:pPr>
            <a:endParaRPr lang="en-ZA" sz="1100" dirty="0">
              <a:latin typeface="Arial" panose="020B0604020202020204" pitchFamily="34" charset="0"/>
              <a:cs typeface="Arial" panose="020B0604020202020204" pitchFamily="34" charset="0"/>
            </a:endParaRPr>
          </a:p>
          <a:p>
            <a:endParaRPr lang="en-ZA" sz="1200" dirty="0"/>
          </a:p>
        </p:txBody>
      </p:sp>
      <p:cxnSp>
        <p:nvCxnSpPr>
          <p:cNvPr id="43" name="Straight Connector 42"/>
          <p:cNvCxnSpPr/>
          <p:nvPr/>
        </p:nvCxnSpPr>
        <p:spPr>
          <a:xfrm flipH="1">
            <a:off x="4081579" y="1277493"/>
            <a:ext cx="1877" cy="2979189"/>
          </a:xfrm>
          <a:prstGeom prst="line">
            <a:avLst/>
          </a:prstGeom>
        </p:spPr>
        <p:style>
          <a:lnRef idx="1">
            <a:schemeClr val="dk1"/>
          </a:lnRef>
          <a:fillRef idx="0">
            <a:schemeClr val="dk1"/>
          </a:fillRef>
          <a:effectRef idx="0">
            <a:schemeClr val="dk1"/>
          </a:effectRef>
          <a:fontRef idx="minor">
            <a:schemeClr val="tx1"/>
          </a:fontRef>
        </p:style>
      </p:cxnSp>
      <p:sp>
        <p:nvSpPr>
          <p:cNvPr id="25" name="TextBox 24"/>
          <p:cNvSpPr txBox="1"/>
          <p:nvPr/>
        </p:nvSpPr>
        <p:spPr>
          <a:xfrm>
            <a:off x="8723616" y="1631742"/>
            <a:ext cx="513410" cy="2393540"/>
          </a:xfrm>
          <a:prstGeom prst="rect">
            <a:avLst/>
          </a:prstGeom>
          <a:noFill/>
        </p:spPr>
        <p:txBody>
          <a:bodyPr vert="wordArtVert" wrap="none" rtlCol="0">
            <a:spAutoFit/>
          </a:bodyPr>
          <a:lstStyle/>
          <a:p>
            <a:r>
              <a:rPr lang="en-ZA" b="1" dirty="0" smtClean="0"/>
              <a:t>VISION </a:t>
            </a:r>
            <a:endParaRPr lang="en-ZA" b="1" dirty="0"/>
          </a:p>
        </p:txBody>
      </p:sp>
      <p:sp>
        <p:nvSpPr>
          <p:cNvPr id="49" name="TextBox 48"/>
          <p:cNvSpPr txBox="1"/>
          <p:nvPr/>
        </p:nvSpPr>
        <p:spPr>
          <a:xfrm>
            <a:off x="50083" y="1386995"/>
            <a:ext cx="513410" cy="2393540"/>
          </a:xfrm>
          <a:prstGeom prst="rect">
            <a:avLst/>
          </a:prstGeom>
          <a:noFill/>
        </p:spPr>
        <p:txBody>
          <a:bodyPr vert="wordArtVert" wrap="none" rtlCol="0">
            <a:spAutoFit/>
          </a:bodyPr>
          <a:lstStyle/>
          <a:p>
            <a:r>
              <a:rPr lang="en-ZA" b="1" dirty="0" smtClean="0"/>
              <a:t>MISSION</a:t>
            </a:r>
            <a:endParaRPr lang="en-ZA" b="1" dirty="0"/>
          </a:p>
        </p:txBody>
      </p:sp>
      <p:sp>
        <p:nvSpPr>
          <p:cNvPr id="26" name="TextBox 25"/>
          <p:cNvSpPr txBox="1"/>
          <p:nvPr/>
        </p:nvSpPr>
        <p:spPr>
          <a:xfrm>
            <a:off x="6435759" y="1226160"/>
            <a:ext cx="803869" cy="307777"/>
          </a:xfrm>
          <a:prstGeom prst="rect">
            <a:avLst/>
          </a:prstGeom>
          <a:noFill/>
        </p:spPr>
        <p:txBody>
          <a:bodyPr wrap="square" rtlCol="0">
            <a:spAutoFit/>
          </a:bodyPr>
          <a:lstStyle/>
          <a:p>
            <a:r>
              <a:rPr lang="en-ZA" sz="1400" dirty="0" smtClean="0"/>
              <a:t>5Years</a:t>
            </a:r>
            <a:endParaRPr lang="en-ZA" sz="1400" dirty="0"/>
          </a:p>
        </p:txBody>
      </p:sp>
      <p:sp>
        <p:nvSpPr>
          <p:cNvPr id="51" name="TextBox 50"/>
          <p:cNvSpPr txBox="1"/>
          <p:nvPr/>
        </p:nvSpPr>
        <p:spPr>
          <a:xfrm>
            <a:off x="6390055" y="2063878"/>
            <a:ext cx="803869" cy="307777"/>
          </a:xfrm>
          <a:prstGeom prst="rect">
            <a:avLst/>
          </a:prstGeom>
          <a:noFill/>
        </p:spPr>
        <p:txBody>
          <a:bodyPr wrap="square" rtlCol="0">
            <a:spAutoFit/>
          </a:bodyPr>
          <a:lstStyle/>
          <a:p>
            <a:r>
              <a:rPr lang="en-ZA" sz="1400" dirty="0" smtClean="0"/>
              <a:t>10 Years</a:t>
            </a:r>
            <a:endParaRPr lang="en-ZA" sz="1400" dirty="0"/>
          </a:p>
        </p:txBody>
      </p:sp>
      <p:sp>
        <p:nvSpPr>
          <p:cNvPr id="52" name="TextBox 51"/>
          <p:cNvSpPr txBox="1"/>
          <p:nvPr/>
        </p:nvSpPr>
        <p:spPr>
          <a:xfrm>
            <a:off x="6403157" y="2952142"/>
            <a:ext cx="803869" cy="307777"/>
          </a:xfrm>
          <a:prstGeom prst="rect">
            <a:avLst/>
          </a:prstGeom>
          <a:noFill/>
        </p:spPr>
        <p:txBody>
          <a:bodyPr wrap="square" rtlCol="0">
            <a:spAutoFit/>
          </a:bodyPr>
          <a:lstStyle/>
          <a:p>
            <a:r>
              <a:rPr lang="en-ZA" sz="1400" dirty="0" smtClean="0"/>
              <a:t>50 Years</a:t>
            </a:r>
            <a:endParaRPr lang="en-ZA" sz="1400" dirty="0"/>
          </a:p>
        </p:txBody>
      </p:sp>
      <p:sp>
        <p:nvSpPr>
          <p:cNvPr id="27" name="Rectangle 26"/>
          <p:cNvSpPr/>
          <p:nvPr/>
        </p:nvSpPr>
        <p:spPr>
          <a:xfrm>
            <a:off x="1808778" y="6329698"/>
            <a:ext cx="4545601" cy="316336"/>
          </a:xfrm>
          <a:prstGeom prst="rect">
            <a:avLst/>
          </a:prstGeom>
          <a:solidFill>
            <a:schemeClr val="accent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solidFill>
                  <a:schemeClr val="bg1"/>
                </a:solidFill>
              </a:rPr>
              <a:t>Legislative Mandates </a:t>
            </a:r>
            <a:r>
              <a:rPr lang="en-ZA" dirty="0">
                <a:solidFill>
                  <a:schemeClr val="bg1"/>
                </a:solidFill>
              </a:rPr>
              <a:t>Standards</a:t>
            </a:r>
          </a:p>
        </p:txBody>
      </p:sp>
      <p:sp>
        <p:nvSpPr>
          <p:cNvPr id="53" name="Rectangle 52"/>
          <p:cNvSpPr/>
          <p:nvPr/>
        </p:nvSpPr>
        <p:spPr>
          <a:xfrm>
            <a:off x="1808778" y="6026946"/>
            <a:ext cx="4545602" cy="255509"/>
          </a:xfrm>
          <a:prstGeom prst="rect">
            <a:avLst/>
          </a:prstGeom>
          <a:solidFill>
            <a:schemeClr val="accent4">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a:solidFill>
                  <a:schemeClr val="bg1"/>
                </a:solidFill>
              </a:rPr>
              <a:t>HR </a:t>
            </a:r>
            <a:r>
              <a:rPr lang="en-ZA" dirty="0" smtClean="0">
                <a:solidFill>
                  <a:schemeClr val="bg1"/>
                </a:solidFill>
              </a:rPr>
              <a:t>Policies and Procedures</a:t>
            </a:r>
            <a:endParaRPr lang="en-ZA" dirty="0">
              <a:solidFill>
                <a:schemeClr val="bg1"/>
              </a:solidFill>
            </a:endParaRPr>
          </a:p>
        </p:txBody>
      </p:sp>
      <p:sp>
        <p:nvSpPr>
          <p:cNvPr id="54" name="Rectangle 53"/>
          <p:cNvSpPr/>
          <p:nvPr/>
        </p:nvSpPr>
        <p:spPr>
          <a:xfrm>
            <a:off x="1808777" y="5727385"/>
            <a:ext cx="4545602" cy="252318"/>
          </a:xfrm>
          <a:prstGeom prst="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a:solidFill>
                  <a:schemeClr val="bg1"/>
                </a:solidFill>
              </a:rPr>
              <a:t>HR Standards</a:t>
            </a:r>
          </a:p>
        </p:txBody>
      </p:sp>
    </p:spTree>
    <p:extLst>
      <p:ext uri="{BB962C8B-B14F-4D97-AF65-F5344CB8AC3E}">
        <p14:creationId xmlns:p14="http://schemas.microsoft.com/office/powerpoint/2010/main" val="428562078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21</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3" name="Diagram 22"/>
          <p:cNvGraphicFramePr/>
          <p:nvPr>
            <p:extLst/>
          </p:nvPr>
        </p:nvGraphicFramePr>
        <p:xfrm>
          <a:off x="253660" y="1780300"/>
          <a:ext cx="8813800" cy="44112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2754058" y="1199071"/>
            <a:ext cx="3458767" cy="523220"/>
          </a:xfrm>
          <a:prstGeom prst="rect">
            <a:avLst/>
          </a:prstGeom>
        </p:spPr>
        <p:txBody>
          <a:bodyPr wrap="none">
            <a:spAutoFit/>
          </a:bodyPr>
          <a:lstStyle/>
          <a:p>
            <a:pPr lvl="0" algn="ctr"/>
            <a:r>
              <a:rPr lang="en-US" sz="2800" b="1" dirty="0" smtClean="0">
                <a:solidFill>
                  <a:srgbClr val="00B050"/>
                </a:solidFill>
                <a:latin typeface="Calibri"/>
              </a:rPr>
              <a:t>5 Year Strategic Intent</a:t>
            </a:r>
            <a:endParaRPr lang="en-ZA" sz="2800" b="1" dirty="0">
              <a:solidFill>
                <a:prstClr val="black"/>
              </a:solidFill>
              <a:latin typeface="Calibri"/>
            </a:endParaRPr>
          </a:p>
        </p:txBody>
      </p:sp>
    </p:spTree>
    <p:extLst>
      <p:ext uri="{BB962C8B-B14F-4D97-AF65-F5344CB8AC3E}">
        <p14:creationId xmlns:p14="http://schemas.microsoft.com/office/powerpoint/2010/main" val="268025842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513066" y="1934603"/>
            <a:ext cx="117872"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368726" y="2577241"/>
            <a:ext cx="9237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355032" y="3854449"/>
            <a:ext cx="11976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505581" y="4513375"/>
            <a:ext cx="132839"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670386" y="3852784"/>
            <a:ext cx="117407"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7" name="TextBox 6"/>
          <p:cNvSpPr txBox="1"/>
          <p:nvPr/>
        </p:nvSpPr>
        <p:spPr>
          <a:xfrm>
            <a:off x="2567764" y="6315740"/>
            <a:ext cx="3125471" cy="369332"/>
          </a:xfrm>
          <a:prstGeom prst="rect">
            <a:avLst/>
          </a:prstGeom>
          <a:noFill/>
        </p:spPr>
        <p:txBody>
          <a:bodyPr wrap="none" rtlCol="0">
            <a:spAutoFit/>
          </a:bodyPr>
          <a:lstStyle/>
          <a:p>
            <a:r>
              <a:rPr lang="en-ZA" dirty="0" smtClean="0">
                <a:solidFill>
                  <a:schemeClr val="bg1"/>
                </a:solidFill>
              </a:rPr>
              <a:t>PERSAL alignment to HRBP Tool</a:t>
            </a:r>
            <a:endParaRPr lang="en-ZA" dirty="0">
              <a:solidFill>
                <a:schemeClr val="bg1"/>
              </a:solidFill>
            </a:endParaRPr>
          </a:p>
        </p:txBody>
      </p:sp>
      <p:sp>
        <p:nvSpPr>
          <p:cNvPr id="10" name="Flowchart: Process 9"/>
          <p:cNvSpPr/>
          <p:nvPr/>
        </p:nvSpPr>
        <p:spPr>
          <a:xfrm>
            <a:off x="3549880" y="2301422"/>
            <a:ext cx="1749110" cy="313492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PERSAL POST ESTABLISHMENT</a:t>
            </a:r>
            <a:endParaRPr lang="en-ZA" dirty="0"/>
          </a:p>
        </p:txBody>
      </p:sp>
      <p:sp>
        <p:nvSpPr>
          <p:cNvPr id="54" name="Flowchart: Process 53"/>
          <p:cNvSpPr/>
          <p:nvPr/>
        </p:nvSpPr>
        <p:spPr>
          <a:xfrm>
            <a:off x="660213" y="2301422"/>
            <a:ext cx="1498976" cy="313492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800" dirty="0" smtClean="0"/>
              <a:t>Budget Available</a:t>
            </a:r>
            <a:endParaRPr lang="en-ZA" sz="2800" dirty="0"/>
          </a:p>
        </p:txBody>
      </p:sp>
      <p:sp>
        <p:nvSpPr>
          <p:cNvPr id="55" name="Flowchart: Process 54"/>
          <p:cNvSpPr/>
          <p:nvPr/>
        </p:nvSpPr>
        <p:spPr>
          <a:xfrm>
            <a:off x="6793084" y="2285321"/>
            <a:ext cx="1569069" cy="3134925"/>
          </a:xfrm>
          <a:prstGeom prst="flowChartProces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dirty="0"/>
          </a:p>
        </p:txBody>
      </p:sp>
      <p:cxnSp>
        <p:nvCxnSpPr>
          <p:cNvPr id="12" name="Straight Connector 11"/>
          <p:cNvCxnSpPr/>
          <p:nvPr/>
        </p:nvCxnSpPr>
        <p:spPr>
          <a:xfrm>
            <a:off x="2159189" y="2301422"/>
            <a:ext cx="4627087"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flipH="1">
            <a:off x="6968887" y="3206451"/>
            <a:ext cx="1251054" cy="923330"/>
          </a:xfrm>
          <a:prstGeom prst="rect">
            <a:avLst/>
          </a:prstGeom>
          <a:noFill/>
        </p:spPr>
        <p:txBody>
          <a:bodyPr wrap="square" rtlCol="0">
            <a:spAutoFit/>
          </a:bodyPr>
          <a:lstStyle/>
          <a:p>
            <a:pPr algn="ctr"/>
            <a:r>
              <a:rPr lang="en-ZA" dirty="0" smtClean="0">
                <a:solidFill>
                  <a:schemeClr val="bg1"/>
                </a:solidFill>
              </a:rPr>
              <a:t>Post Establishment ceiling</a:t>
            </a:r>
            <a:endParaRPr lang="en-ZA" dirty="0">
              <a:solidFill>
                <a:schemeClr val="bg1"/>
              </a:solidFill>
            </a:endParaRPr>
          </a:p>
        </p:txBody>
      </p:sp>
      <p:sp>
        <p:nvSpPr>
          <p:cNvPr id="19" name="Flowchart: Process 18"/>
          <p:cNvSpPr/>
          <p:nvPr/>
        </p:nvSpPr>
        <p:spPr>
          <a:xfrm>
            <a:off x="6793084" y="5420246"/>
            <a:ext cx="1575878" cy="297975"/>
          </a:xfrm>
          <a:prstGeom prst="flowChartProcess">
            <a:avLst/>
          </a:prstGeom>
          <a:solidFill>
            <a:schemeClr val="accent4">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HRBP TOOL</a:t>
            </a:r>
            <a:endParaRPr lang="en-ZA" dirty="0"/>
          </a:p>
        </p:txBody>
      </p:sp>
      <p:sp>
        <p:nvSpPr>
          <p:cNvPr id="56" name="Flowchart: Process 55"/>
          <p:cNvSpPr/>
          <p:nvPr/>
        </p:nvSpPr>
        <p:spPr>
          <a:xfrm>
            <a:off x="3549879" y="5429082"/>
            <a:ext cx="1749110" cy="289139"/>
          </a:xfrm>
          <a:prstGeom prst="flowChartProcess">
            <a:avLst/>
          </a:prstGeom>
          <a:solidFill>
            <a:schemeClr val="accent4">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PERSAL SYSTEM</a:t>
            </a:r>
            <a:endParaRPr lang="en-ZA" dirty="0"/>
          </a:p>
        </p:txBody>
      </p:sp>
      <p:sp>
        <p:nvSpPr>
          <p:cNvPr id="57" name="Flowchart: Process 56"/>
          <p:cNvSpPr/>
          <p:nvPr/>
        </p:nvSpPr>
        <p:spPr>
          <a:xfrm>
            <a:off x="660214" y="5404146"/>
            <a:ext cx="1505784" cy="314074"/>
          </a:xfrm>
          <a:prstGeom prst="flowChartProcess">
            <a:avLst/>
          </a:prstGeom>
          <a:solidFill>
            <a:schemeClr val="accent4">
              <a:lumMod val="75000"/>
            </a:schemeClr>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BAS</a:t>
            </a:r>
            <a:endParaRPr lang="en-ZA" dirty="0"/>
          </a:p>
        </p:txBody>
      </p:sp>
      <p:sp>
        <p:nvSpPr>
          <p:cNvPr id="58" name="Flowchart: Process 57"/>
          <p:cNvSpPr/>
          <p:nvPr/>
        </p:nvSpPr>
        <p:spPr>
          <a:xfrm>
            <a:off x="3549878" y="1466180"/>
            <a:ext cx="1749110" cy="852985"/>
          </a:xfrm>
          <a:prstGeom prst="flowChartProcess">
            <a:avLst/>
          </a:prstGeom>
          <a:solidFill>
            <a:srgbClr val="00B0F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solidFill>
                  <a:srgbClr val="FF0000"/>
                </a:solidFill>
              </a:rPr>
              <a:t>EXCESS POSTS TO  ESTABLISHMENT</a:t>
            </a:r>
            <a:endParaRPr lang="en-ZA" dirty="0">
              <a:solidFill>
                <a:srgbClr val="FF0000"/>
              </a:solidFill>
            </a:endParaRPr>
          </a:p>
        </p:txBody>
      </p:sp>
      <p:sp>
        <p:nvSpPr>
          <p:cNvPr id="20" name="Right Arrow 19"/>
          <p:cNvSpPr/>
          <p:nvPr/>
        </p:nvSpPr>
        <p:spPr>
          <a:xfrm>
            <a:off x="2416237" y="3206451"/>
            <a:ext cx="983443" cy="142598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Convert to posts</a:t>
            </a:r>
            <a:endParaRPr lang="en-ZA" dirty="0"/>
          </a:p>
        </p:txBody>
      </p:sp>
      <p:sp>
        <p:nvSpPr>
          <p:cNvPr id="59" name="Right Arrow 58"/>
          <p:cNvSpPr/>
          <p:nvPr/>
        </p:nvSpPr>
        <p:spPr>
          <a:xfrm>
            <a:off x="5535791" y="3155579"/>
            <a:ext cx="1212692" cy="16047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dirty="0" smtClean="0"/>
              <a:t>Abolish excess posts</a:t>
            </a:r>
            <a:endParaRPr lang="en-ZA" dirty="0"/>
          </a:p>
        </p:txBody>
      </p:sp>
      <p:sp>
        <p:nvSpPr>
          <p:cNvPr id="21" name="Rectangle 20"/>
          <p:cNvSpPr/>
          <p:nvPr/>
        </p:nvSpPr>
        <p:spPr>
          <a:xfrm>
            <a:off x="1409701" y="113348"/>
            <a:ext cx="5695637" cy="586595"/>
          </a:xfrm>
          <a:prstGeom prst="rect">
            <a:avLst/>
          </a:prstGeom>
          <a:solidFill>
            <a:schemeClr val="accent2">
              <a:lumMod val="75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000" b="1" dirty="0" smtClean="0"/>
              <a:t>Contextualisation of PERSAL Alignment to HRBP Tool</a:t>
            </a:r>
            <a:endParaRPr lang="en-ZA" sz="2000" b="1" dirty="0"/>
          </a:p>
        </p:txBody>
      </p:sp>
      <p:cxnSp>
        <p:nvCxnSpPr>
          <p:cNvPr id="60" name="Straight Connector 59"/>
          <p:cNvCxnSpPr/>
          <p:nvPr/>
        </p:nvCxnSpPr>
        <p:spPr>
          <a:xfrm>
            <a:off x="1701873" y="669534"/>
            <a:ext cx="4945489" cy="0"/>
          </a:xfrm>
          <a:prstGeom prst="line">
            <a:avLst/>
          </a:prstGeom>
        </p:spPr>
        <p:style>
          <a:lnRef idx="1">
            <a:schemeClr val="accent1"/>
          </a:lnRef>
          <a:fillRef idx="0">
            <a:schemeClr val="accent1"/>
          </a:fillRef>
          <a:effectRef idx="0">
            <a:schemeClr val="accent1"/>
          </a:effectRef>
          <a:fontRef idx="minor">
            <a:schemeClr val="tx1"/>
          </a:fontRef>
        </p:style>
      </p:cxnSp>
      <p:sp>
        <p:nvSpPr>
          <p:cNvPr id="23" name="TextBox 22"/>
          <p:cNvSpPr txBox="1"/>
          <p:nvPr/>
        </p:nvSpPr>
        <p:spPr>
          <a:xfrm>
            <a:off x="3755590" y="865566"/>
            <a:ext cx="1868910" cy="646331"/>
          </a:xfrm>
          <a:prstGeom prst="rect">
            <a:avLst/>
          </a:prstGeom>
          <a:noFill/>
        </p:spPr>
        <p:txBody>
          <a:bodyPr wrap="none" rtlCol="0">
            <a:spAutoFit/>
          </a:bodyPr>
          <a:lstStyle/>
          <a:p>
            <a:r>
              <a:rPr lang="en-ZA" dirty="0" smtClean="0"/>
              <a:t>38000 permanent</a:t>
            </a:r>
          </a:p>
          <a:p>
            <a:r>
              <a:rPr lang="en-ZA" dirty="0" smtClean="0"/>
              <a:t>2000 contracts</a:t>
            </a:r>
            <a:endParaRPr lang="en-ZA" dirty="0"/>
          </a:p>
        </p:txBody>
      </p:sp>
      <p:sp>
        <p:nvSpPr>
          <p:cNvPr id="61" name="TextBox 60"/>
          <p:cNvSpPr txBox="1"/>
          <p:nvPr/>
        </p:nvSpPr>
        <p:spPr>
          <a:xfrm>
            <a:off x="7330191" y="1934603"/>
            <a:ext cx="769763" cy="369332"/>
          </a:xfrm>
          <a:prstGeom prst="rect">
            <a:avLst/>
          </a:prstGeom>
          <a:noFill/>
        </p:spPr>
        <p:txBody>
          <a:bodyPr wrap="none" rtlCol="0">
            <a:spAutoFit/>
          </a:bodyPr>
          <a:lstStyle/>
          <a:p>
            <a:r>
              <a:rPr lang="en-ZA" dirty="0" smtClean="0"/>
              <a:t>37800</a:t>
            </a:r>
            <a:endParaRPr lang="en-ZA" dirty="0"/>
          </a:p>
        </p:txBody>
      </p:sp>
    </p:spTree>
    <p:extLst>
      <p:ext uri="{BB962C8B-B14F-4D97-AF65-F5344CB8AC3E}">
        <p14:creationId xmlns:p14="http://schemas.microsoft.com/office/powerpoint/2010/main" val="3501846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8001" y="125128"/>
            <a:ext cx="6447501" cy="1212784"/>
          </a:xfrm>
          <a:solidFill>
            <a:schemeClr val="accent5"/>
          </a:solidFill>
        </p:spPr>
        <p:txBody>
          <a:bodyPr>
            <a:normAutofit fontScale="90000"/>
          </a:bodyPr>
          <a:lstStyle/>
          <a:p>
            <a:r>
              <a:rPr lang="en-ZA" dirty="0" smtClean="0">
                <a:solidFill>
                  <a:srgbClr val="FFFF00"/>
                </a:solidFill>
                <a:latin typeface="Trebuchet MS" panose="020B0603020202020204" pitchFamily="34" charset="0"/>
                <a:cs typeface="Arial" panose="020B0604020202020204" pitchFamily="34" charset="0"/>
              </a:rPr>
              <a:t>WHAT TO DO WITH THE CURRENT COE BUDGET REDUCTION-2020/21 FINANCIAL YEAR</a:t>
            </a:r>
            <a:endParaRPr lang="en-ZA" dirty="0">
              <a:solidFill>
                <a:srgbClr val="FFFF00"/>
              </a:solidFill>
              <a:latin typeface="Trebuchet MS" panose="020B0603020202020204" pitchFamily="34" charset="0"/>
              <a:cs typeface="Arial" panose="020B0604020202020204" pitchFamily="34" charset="0"/>
            </a:endParaRPr>
          </a:p>
        </p:txBody>
      </p:sp>
      <p:sp>
        <p:nvSpPr>
          <p:cNvPr id="3" name="Content Placeholder 2"/>
          <p:cNvSpPr>
            <a:spLocks noGrp="1"/>
          </p:cNvSpPr>
          <p:nvPr>
            <p:ph idx="1"/>
          </p:nvPr>
        </p:nvSpPr>
        <p:spPr>
          <a:xfrm>
            <a:off x="508001" y="1520792"/>
            <a:ext cx="8193087" cy="4803006"/>
          </a:xfrm>
        </p:spPr>
        <p:txBody>
          <a:bodyPr>
            <a:normAutofit fontScale="25000" lnSpcReduction="20000"/>
          </a:bodyPr>
          <a:lstStyle/>
          <a:p>
            <a:r>
              <a:rPr lang="en-ZA" sz="7200" dirty="0">
                <a:latin typeface="Arial" panose="020B0604020202020204" pitchFamily="34" charset="0"/>
                <a:cs typeface="Arial" panose="020B0604020202020204" pitchFamily="34" charset="0"/>
              </a:rPr>
              <a:t>Ability to </a:t>
            </a:r>
            <a:r>
              <a:rPr lang="en-ZA" sz="7200" b="1" dirty="0">
                <a:latin typeface="Arial" panose="020B0604020202020204" pitchFamily="34" charset="0"/>
                <a:cs typeface="Arial" panose="020B0604020202020204" pitchFamily="34" charset="0"/>
              </a:rPr>
              <a:t>capacitate the function with outsourcing approaches or forming partnerships   with the sister departments through Memorandum of Agreements/Understanding</a:t>
            </a:r>
          </a:p>
          <a:p>
            <a:r>
              <a:rPr lang="en-ZA" sz="7200" b="1" dirty="0" smtClean="0">
                <a:latin typeface="Arial" panose="020B0604020202020204" pitchFamily="34" charset="0"/>
                <a:cs typeface="Arial" panose="020B0604020202020204" pitchFamily="34" charset="0"/>
              </a:rPr>
              <a:t>Restructuring </a:t>
            </a:r>
            <a:r>
              <a:rPr lang="en-ZA" sz="7200" b="1" dirty="0">
                <a:latin typeface="Arial" panose="020B0604020202020204" pitchFamily="34" charset="0"/>
                <a:cs typeface="Arial" panose="020B0604020202020204" pitchFamily="34" charset="0"/>
              </a:rPr>
              <a:t>of the Organisational Structure </a:t>
            </a:r>
            <a:r>
              <a:rPr lang="en-ZA" sz="7200" dirty="0">
                <a:latin typeface="Arial" panose="020B0604020202020204" pitchFamily="34" charset="0"/>
                <a:cs typeface="Arial" panose="020B0604020202020204" pitchFamily="34" charset="0"/>
              </a:rPr>
              <a:t>of the DCS</a:t>
            </a:r>
          </a:p>
          <a:p>
            <a:r>
              <a:rPr lang="en-ZA" sz="7200" b="1" dirty="0" smtClean="0">
                <a:latin typeface="Arial" panose="020B0604020202020204" pitchFamily="34" charset="0"/>
                <a:cs typeface="Arial" panose="020B0604020202020204" pitchFamily="34" charset="0"/>
              </a:rPr>
              <a:t>Suspension </a:t>
            </a:r>
            <a:r>
              <a:rPr lang="en-ZA" sz="7200" b="1" dirty="0">
                <a:latin typeface="Arial" panose="020B0604020202020204" pitchFamily="34" charset="0"/>
                <a:cs typeface="Arial" panose="020B0604020202020204" pitchFamily="34" charset="0"/>
              </a:rPr>
              <a:t>of advertising and filling </a:t>
            </a:r>
            <a:r>
              <a:rPr lang="en-ZA" sz="7200" dirty="0">
                <a:latin typeface="Arial" panose="020B0604020202020204" pitchFamily="34" charset="0"/>
                <a:cs typeface="Arial" panose="020B0604020202020204" pitchFamily="34" charset="0"/>
              </a:rPr>
              <a:t>of vacant posts </a:t>
            </a:r>
          </a:p>
          <a:p>
            <a:r>
              <a:rPr lang="en-ZA" sz="7200" dirty="0" smtClean="0">
                <a:latin typeface="Arial" panose="020B0604020202020204" pitchFamily="34" charset="0"/>
                <a:cs typeface="Arial" panose="020B0604020202020204" pitchFamily="34" charset="0"/>
              </a:rPr>
              <a:t>In </a:t>
            </a:r>
            <a:r>
              <a:rPr lang="en-ZA" sz="7200" dirty="0">
                <a:latin typeface="Arial" panose="020B0604020202020204" pitchFamily="34" charset="0"/>
                <a:cs typeface="Arial" panose="020B0604020202020204" pitchFamily="34" charset="0"/>
              </a:rPr>
              <a:t>order to save funds, </a:t>
            </a:r>
            <a:r>
              <a:rPr lang="en-ZA" sz="7200" b="1" dirty="0">
                <a:latin typeface="Arial" panose="020B0604020202020204" pitchFamily="34" charset="0"/>
                <a:cs typeface="Arial" panose="020B0604020202020204" pitchFamily="34" charset="0"/>
              </a:rPr>
              <a:t>terminate payment of 100% overtime while reverting to 30% overtime payment</a:t>
            </a:r>
          </a:p>
          <a:p>
            <a:r>
              <a:rPr lang="en-ZA" sz="7200" b="1" dirty="0" smtClean="0">
                <a:latin typeface="Arial" panose="020B0604020202020204" pitchFamily="34" charset="0"/>
                <a:cs typeface="Arial" panose="020B0604020202020204" pitchFamily="34" charset="0"/>
              </a:rPr>
              <a:t>Discontinue </a:t>
            </a:r>
            <a:r>
              <a:rPr lang="en-ZA" sz="7200" b="1" dirty="0">
                <a:latin typeface="Arial" panose="020B0604020202020204" pitchFamily="34" charset="0"/>
                <a:cs typeface="Arial" panose="020B0604020202020204" pitchFamily="34" charset="0"/>
              </a:rPr>
              <a:t>with the post advertisement </a:t>
            </a:r>
            <a:r>
              <a:rPr lang="en-ZA" sz="7200" dirty="0">
                <a:latin typeface="Arial" panose="020B0604020202020204" pitchFamily="34" charset="0"/>
                <a:cs typeface="Arial" panose="020B0604020202020204" pitchFamily="34" charset="0"/>
              </a:rPr>
              <a:t>irrespective of the stage at which the process is at this until 31 March 2021</a:t>
            </a:r>
          </a:p>
          <a:p>
            <a:r>
              <a:rPr lang="en-ZA" sz="7200" b="1" dirty="0" smtClean="0">
                <a:latin typeface="Arial" panose="020B0604020202020204" pitchFamily="34" charset="0"/>
                <a:cs typeface="Arial" panose="020B0604020202020204" pitchFamily="34" charset="0"/>
              </a:rPr>
              <a:t>Utilising </a:t>
            </a:r>
            <a:r>
              <a:rPr lang="en-ZA" sz="7200" b="1" dirty="0">
                <a:latin typeface="Arial" panose="020B0604020202020204" pitchFamily="34" charset="0"/>
                <a:cs typeface="Arial" panose="020B0604020202020204" pitchFamily="34" charset="0"/>
              </a:rPr>
              <a:t>the potential savings from natural attrition </a:t>
            </a:r>
            <a:r>
              <a:rPr lang="en-ZA" sz="7200" dirty="0">
                <a:latin typeface="Arial" panose="020B0604020202020204" pitchFamily="34" charset="0"/>
                <a:cs typeface="Arial" panose="020B0604020202020204" pitchFamily="34" charset="0"/>
              </a:rPr>
              <a:t>as outlined in </a:t>
            </a:r>
            <a:r>
              <a:rPr lang="en-ZA" sz="7200" dirty="0" smtClean="0">
                <a:latin typeface="Arial" panose="020B0604020202020204" pitchFamily="34" charset="0"/>
                <a:cs typeface="Arial" panose="020B0604020202020204" pitchFamily="34" charset="0"/>
              </a:rPr>
              <a:t>to </a:t>
            </a:r>
            <a:r>
              <a:rPr lang="en-ZA" sz="7200" dirty="0">
                <a:latin typeface="Arial" panose="020B0604020202020204" pitchFamily="34" charset="0"/>
                <a:cs typeface="Arial" panose="020B0604020202020204" pitchFamily="34" charset="0"/>
              </a:rPr>
              <a:t>prioritise the core posts in which include those on the post establishment of the Correctional Supervision and Parole Board, entry Security posts through observing the Memorandum of Agreement with the Department of Defence and the recruitment of those of have recently completed the Correctional Service </a:t>
            </a:r>
            <a:r>
              <a:rPr lang="en-ZA" sz="7200" dirty="0" err="1">
                <a:latin typeface="Arial" panose="020B0604020202020204" pitchFamily="34" charset="0"/>
                <a:cs typeface="Arial" panose="020B0604020202020204" pitchFamily="34" charset="0"/>
              </a:rPr>
              <a:t>Leanership</a:t>
            </a:r>
            <a:r>
              <a:rPr lang="en-ZA" sz="7200" dirty="0">
                <a:latin typeface="Arial" panose="020B0604020202020204" pitchFamily="34" charset="0"/>
                <a:cs typeface="Arial" panose="020B0604020202020204" pitchFamily="34" charset="0"/>
              </a:rPr>
              <a:t> Programme</a:t>
            </a:r>
          </a:p>
          <a:p>
            <a:r>
              <a:rPr lang="en-ZA" sz="7200" b="1" dirty="0" smtClean="0">
                <a:latin typeface="Arial" panose="020B0604020202020204" pitchFamily="34" charset="0"/>
                <a:cs typeface="Arial" panose="020B0604020202020204" pitchFamily="34" charset="0"/>
              </a:rPr>
              <a:t>Discontinue </a:t>
            </a:r>
            <a:r>
              <a:rPr lang="en-ZA" sz="7200" b="1" dirty="0">
                <a:latin typeface="Arial" panose="020B0604020202020204" pitchFamily="34" charset="0"/>
                <a:cs typeface="Arial" panose="020B0604020202020204" pitchFamily="34" charset="0"/>
              </a:rPr>
              <a:t>the renewal of any contract of employment </a:t>
            </a:r>
            <a:r>
              <a:rPr lang="en-ZA" sz="7200" dirty="0">
                <a:latin typeface="Arial" panose="020B0604020202020204" pitchFamily="34" charset="0"/>
                <a:cs typeface="Arial" panose="020B0604020202020204" pitchFamily="34" charset="0"/>
              </a:rPr>
              <a:t>and issuing of new employment contracts.</a:t>
            </a:r>
            <a:r>
              <a:rPr lang="en-ZA" sz="4500" dirty="0">
                <a:latin typeface="Arial" panose="020B0604020202020204" pitchFamily="34" charset="0"/>
                <a:cs typeface="Arial" panose="020B0604020202020204" pitchFamily="34" charset="0"/>
              </a:rPr>
              <a:t>  </a:t>
            </a:r>
          </a:p>
          <a:p>
            <a:r>
              <a:rPr lang="en-US" dirty="0">
                <a:latin typeface="Arial" panose="020B0604020202020204" pitchFamily="34" charset="0"/>
                <a:cs typeface="Arial" panose="020B0604020202020204" pitchFamily="34" charset="0"/>
              </a:rPr>
              <a:t> </a:t>
            </a:r>
            <a:endParaRPr lang="en-ZA" dirty="0">
              <a:latin typeface="Arial" panose="020B0604020202020204" pitchFamily="34" charset="0"/>
              <a:cs typeface="Arial" panose="020B0604020202020204" pitchFamily="34" charset="0"/>
            </a:endParaRPr>
          </a:p>
          <a:p>
            <a:endParaRPr lang="en-Z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923785003"/>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5"/>
          </a:solidFill>
        </p:spPr>
        <p:txBody>
          <a:bodyPr/>
          <a:lstStyle/>
          <a:p>
            <a:r>
              <a:rPr lang="en-ZA" b="1" dirty="0" smtClean="0">
                <a:solidFill>
                  <a:srgbClr val="FFFF00"/>
                </a:solidFill>
              </a:rPr>
              <a:t>STEPS TO BE UNDERTAKEN IN THE MANAGEMENT OF  COE BUDGET REDUCTION</a:t>
            </a:r>
            <a:endParaRPr lang="en-ZA" b="1" dirty="0">
              <a:solidFill>
                <a:srgbClr val="FFFF00"/>
              </a:solidFill>
            </a:endParaRPr>
          </a:p>
        </p:txBody>
      </p:sp>
      <p:sp>
        <p:nvSpPr>
          <p:cNvPr id="3" name="Content Placeholder 2"/>
          <p:cNvSpPr>
            <a:spLocks noGrp="1"/>
          </p:cNvSpPr>
          <p:nvPr>
            <p:ph idx="1"/>
          </p:nvPr>
        </p:nvSpPr>
        <p:spPr/>
        <p:txBody>
          <a:bodyPr/>
          <a:lstStyle/>
          <a:p>
            <a:r>
              <a:rPr lang="en-ZA" dirty="0" smtClean="0"/>
              <a:t>Branch Heads and Regional Commissioners, Chief Executive Officer, Deputy Commissioners will be given information on the </a:t>
            </a:r>
            <a:r>
              <a:rPr lang="en-ZA" dirty="0" err="1" smtClean="0"/>
              <a:t>CoE</a:t>
            </a:r>
            <a:r>
              <a:rPr lang="en-ZA" dirty="0" smtClean="0"/>
              <a:t> budget reduction to facilitate the identification of posts which will considered for abolishing</a:t>
            </a:r>
          </a:p>
          <a:p>
            <a:r>
              <a:rPr lang="en-ZA" dirty="0" smtClean="0"/>
              <a:t> Identified posts will be </a:t>
            </a:r>
            <a:r>
              <a:rPr lang="en-ZA" dirty="0" err="1" smtClean="0"/>
              <a:t>forwaded</a:t>
            </a:r>
            <a:r>
              <a:rPr lang="en-ZA" dirty="0" smtClean="0"/>
              <a:t> to Branch Human Resources at given a date for moderation and consolidation </a:t>
            </a:r>
            <a:endParaRPr lang="en-ZA" dirty="0"/>
          </a:p>
          <a:p>
            <a:r>
              <a:rPr lang="en-ZA" dirty="0" smtClean="0"/>
              <a:t>Number of posts on the Human Resource Budget Plan Tool will aligned with those on PERSAL System by March 2021</a:t>
            </a:r>
          </a:p>
          <a:p>
            <a:r>
              <a:rPr lang="en-ZA" dirty="0" smtClean="0"/>
              <a:t> </a:t>
            </a:r>
            <a:endParaRPr lang="en-ZA" dirty="0"/>
          </a:p>
        </p:txBody>
      </p:sp>
    </p:spTree>
    <p:extLst>
      <p:ext uri="{BB962C8B-B14F-4D97-AF65-F5344CB8AC3E}">
        <p14:creationId xmlns:p14="http://schemas.microsoft.com/office/powerpoint/2010/main" val="288019285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25</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6" name="Table 25"/>
          <p:cNvGraphicFramePr>
            <a:graphicFrameLocks noGrp="1"/>
          </p:cNvGraphicFramePr>
          <p:nvPr>
            <p:extLst>
              <p:ext uri="{D42A27DB-BD31-4B8C-83A1-F6EECF244321}">
                <p14:modId xmlns:p14="http://schemas.microsoft.com/office/powerpoint/2010/main" val="340794827"/>
              </p:ext>
            </p:extLst>
          </p:nvPr>
        </p:nvGraphicFramePr>
        <p:xfrm>
          <a:off x="0" y="1724770"/>
          <a:ext cx="9143998" cy="5133230"/>
        </p:xfrm>
        <a:graphic>
          <a:graphicData uri="http://schemas.openxmlformats.org/drawingml/2006/table">
            <a:tbl>
              <a:tblPr firstRow="1" bandRow="1">
                <a:tableStyleId>{5C22544A-7EE6-4342-B048-85BDC9FD1C3A}</a:tableStyleId>
              </a:tblPr>
              <a:tblGrid>
                <a:gridCol w="975021">
                  <a:extLst>
                    <a:ext uri="{9D8B030D-6E8A-4147-A177-3AD203B41FA5}">
                      <a16:colId xmlns:a16="http://schemas.microsoft.com/office/drawing/2014/main" val="20000"/>
                    </a:ext>
                  </a:extLst>
                </a:gridCol>
                <a:gridCol w="975021">
                  <a:extLst>
                    <a:ext uri="{9D8B030D-6E8A-4147-A177-3AD203B41FA5}">
                      <a16:colId xmlns:a16="http://schemas.microsoft.com/office/drawing/2014/main" val="20001"/>
                    </a:ext>
                  </a:extLst>
                </a:gridCol>
                <a:gridCol w="975021">
                  <a:extLst>
                    <a:ext uri="{9D8B030D-6E8A-4147-A177-3AD203B41FA5}">
                      <a16:colId xmlns:a16="http://schemas.microsoft.com/office/drawing/2014/main" val="20002"/>
                    </a:ext>
                  </a:extLst>
                </a:gridCol>
                <a:gridCol w="1088797">
                  <a:extLst>
                    <a:ext uri="{9D8B030D-6E8A-4147-A177-3AD203B41FA5}">
                      <a16:colId xmlns:a16="http://schemas.microsoft.com/office/drawing/2014/main" val="20003"/>
                    </a:ext>
                  </a:extLst>
                </a:gridCol>
                <a:gridCol w="984182">
                  <a:extLst>
                    <a:ext uri="{9D8B030D-6E8A-4147-A177-3AD203B41FA5}">
                      <a16:colId xmlns:a16="http://schemas.microsoft.com/office/drawing/2014/main" val="20004"/>
                    </a:ext>
                  </a:extLst>
                </a:gridCol>
                <a:gridCol w="1210253">
                  <a:extLst>
                    <a:ext uri="{9D8B030D-6E8A-4147-A177-3AD203B41FA5}">
                      <a16:colId xmlns:a16="http://schemas.microsoft.com/office/drawing/2014/main" val="20005"/>
                    </a:ext>
                  </a:extLst>
                </a:gridCol>
                <a:gridCol w="1130968">
                  <a:extLst>
                    <a:ext uri="{9D8B030D-6E8A-4147-A177-3AD203B41FA5}">
                      <a16:colId xmlns:a16="http://schemas.microsoft.com/office/drawing/2014/main" val="20006"/>
                    </a:ext>
                  </a:extLst>
                </a:gridCol>
                <a:gridCol w="952653">
                  <a:extLst>
                    <a:ext uri="{9D8B030D-6E8A-4147-A177-3AD203B41FA5}">
                      <a16:colId xmlns:a16="http://schemas.microsoft.com/office/drawing/2014/main" val="20007"/>
                    </a:ext>
                  </a:extLst>
                </a:gridCol>
                <a:gridCol w="852082">
                  <a:extLst>
                    <a:ext uri="{9D8B030D-6E8A-4147-A177-3AD203B41FA5}">
                      <a16:colId xmlns:a16="http://schemas.microsoft.com/office/drawing/2014/main" val="20008"/>
                    </a:ext>
                  </a:extLst>
                </a:gridCol>
              </a:tblGrid>
              <a:tr h="646785">
                <a:tc>
                  <a:txBody>
                    <a:bodyPr/>
                    <a:lstStyle/>
                    <a:p>
                      <a:r>
                        <a:rPr lang="en-ZA" sz="1400" dirty="0" smtClean="0">
                          <a:solidFill>
                            <a:schemeClr val="tx1"/>
                          </a:solidFill>
                        </a:rPr>
                        <a:t>Strategic Intent</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Strategic measure</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5</a:t>
                      </a:r>
                      <a:r>
                        <a:rPr lang="en-ZA" sz="1400" baseline="0" dirty="0" smtClean="0">
                          <a:solidFill>
                            <a:schemeClr val="tx1"/>
                          </a:solidFill>
                        </a:rPr>
                        <a:t> year t</a:t>
                      </a:r>
                      <a:r>
                        <a:rPr lang="en-ZA" sz="1400" dirty="0" smtClean="0">
                          <a:solidFill>
                            <a:schemeClr val="tx1"/>
                          </a:solidFill>
                        </a:rPr>
                        <a:t>arget</a:t>
                      </a:r>
                    </a:p>
                  </a:txBody>
                  <a:tcPr>
                    <a:solidFill>
                      <a:schemeClr val="accent6">
                        <a:lumMod val="60000"/>
                        <a:lumOff val="40000"/>
                      </a:scheme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1</a:t>
                      </a:r>
                    </a:p>
                    <a:p>
                      <a:endParaRPr lang="en-ZA" sz="1300" dirty="0">
                        <a:solidFill>
                          <a:schemeClr val="tx1"/>
                        </a:solidFill>
                      </a:endParaRPr>
                    </a:p>
                  </a:txBody>
                  <a:tcPr>
                    <a:solidFill>
                      <a:schemeClr val="accent6">
                        <a:lumMod val="60000"/>
                        <a:lumOff val="40000"/>
                      </a:scheme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2</a:t>
                      </a:r>
                    </a:p>
                    <a:p>
                      <a:r>
                        <a:rPr lang="en-GB" sz="1300" dirty="0" smtClean="0">
                          <a:solidFill>
                            <a:schemeClr val="tx1"/>
                          </a:solidFill>
                        </a:rPr>
                        <a:t>              </a:t>
                      </a:r>
                      <a:endParaRPr lang="en-ZA" sz="1300" dirty="0">
                        <a:solidFill>
                          <a:schemeClr val="tx1"/>
                        </a:solidFill>
                      </a:endParaRPr>
                    </a:p>
                  </a:txBody>
                  <a:tcPr>
                    <a:solidFill>
                      <a:schemeClr val="accent6">
                        <a:lumMod val="60000"/>
                        <a:lumOff val="40000"/>
                      </a:scheme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3</a:t>
                      </a:r>
                    </a:p>
                    <a:p>
                      <a:r>
                        <a:rPr lang="en-GB" sz="1300" dirty="0" smtClean="0">
                          <a:solidFill>
                            <a:schemeClr val="tx1"/>
                          </a:solidFill>
                        </a:rPr>
                        <a:t>              </a:t>
                      </a:r>
                      <a:endParaRPr lang="en-ZA" sz="1300" dirty="0">
                        <a:solidFill>
                          <a:schemeClr val="tx1"/>
                        </a:solidFill>
                      </a:endParaRPr>
                    </a:p>
                  </a:txBody>
                  <a:tcPr>
                    <a:solidFill>
                      <a:schemeClr val="accent6">
                        <a:lumMod val="60000"/>
                        <a:lumOff val="40000"/>
                      </a:scheme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4</a:t>
                      </a:r>
                    </a:p>
                    <a:p>
                      <a:r>
                        <a:rPr lang="en-GB" sz="1300" dirty="0" smtClean="0">
                          <a:solidFill>
                            <a:schemeClr val="tx1"/>
                          </a:solidFill>
                        </a:rPr>
                        <a:t>   </a:t>
                      </a:r>
                      <a:endParaRPr lang="en-ZA" sz="1300" dirty="0">
                        <a:solidFill>
                          <a:schemeClr val="tx1"/>
                        </a:solidFill>
                      </a:endParaRPr>
                    </a:p>
                  </a:txBody>
                  <a:tcPr>
                    <a:solidFill>
                      <a:schemeClr val="accent6">
                        <a:lumMod val="60000"/>
                        <a:lumOff val="40000"/>
                      </a:scheme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Year5</a:t>
                      </a:r>
                    </a:p>
                    <a:p>
                      <a:r>
                        <a:rPr lang="en-GB" sz="1300" dirty="0" smtClean="0">
                          <a:solidFill>
                            <a:schemeClr val="tx1"/>
                          </a:solidFill>
                        </a:rPr>
                        <a:t>            </a:t>
                      </a:r>
                      <a:endParaRPr lang="en-ZA" sz="13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Responsible</a:t>
                      </a:r>
                      <a:r>
                        <a:rPr lang="en-ZA" sz="1400" baseline="0" dirty="0" smtClean="0">
                          <a:solidFill>
                            <a:schemeClr val="tx1"/>
                          </a:solidFill>
                        </a:rPr>
                        <a:t> Pillar</a:t>
                      </a:r>
                      <a:endParaRPr lang="en-ZA" sz="1400" dirty="0">
                        <a:solidFill>
                          <a:schemeClr val="tx1"/>
                        </a:solidFill>
                      </a:endParaRPr>
                    </a:p>
                  </a:txBody>
                  <a:tcPr>
                    <a:solidFill>
                      <a:schemeClr val="accent6">
                        <a:lumMod val="60000"/>
                        <a:lumOff val="40000"/>
                      </a:schemeClr>
                    </a:solidFill>
                  </a:tcPr>
                </a:tc>
                <a:extLst>
                  <a:ext uri="{0D108BD9-81ED-4DB2-BD59-A6C34878D82A}">
                    <a16:rowId xmlns:a16="http://schemas.microsoft.com/office/drawing/2014/main" val="10000"/>
                  </a:ext>
                </a:extLst>
              </a:tr>
              <a:tr h="2742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Functional organisational  structure developed by 2028</a:t>
                      </a:r>
                    </a:p>
                  </a:txBody>
                  <a:tcPr>
                    <a:solidFill>
                      <a:schemeClr val="accent6">
                        <a:lumMod val="60000"/>
                        <a:lumOff val="40000"/>
                      </a:schemeClr>
                    </a:solidFill>
                  </a:tcPr>
                </a:tc>
                <a:tc>
                  <a:txBody>
                    <a:bodyPr/>
                    <a:lstStyle/>
                    <a:p>
                      <a:r>
                        <a:rPr lang="en-ZA" sz="1300" b="0" kern="1200" dirty="0" smtClean="0">
                          <a:solidFill>
                            <a:schemeClr val="tx1"/>
                          </a:solidFill>
                          <a:latin typeface="+mn-lt"/>
                          <a:ea typeface="+mn-ea"/>
                          <a:cs typeface="+mn-cs"/>
                        </a:rPr>
                        <a:t>Approved</a:t>
                      </a:r>
                      <a:r>
                        <a:rPr lang="en-ZA" sz="1300" b="0" kern="1200" baseline="0" dirty="0" smtClean="0">
                          <a:solidFill>
                            <a:schemeClr val="tx1"/>
                          </a:solidFill>
                          <a:latin typeface="+mn-lt"/>
                          <a:ea typeface="+mn-ea"/>
                          <a:cs typeface="+mn-cs"/>
                        </a:rPr>
                        <a:t> reviewed Organisational Micro Structure</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300" b="0" kern="1200" baseline="0" dirty="0" smtClean="0">
                          <a:solidFill>
                            <a:schemeClr val="tx1"/>
                          </a:solidFill>
                          <a:latin typeface="+mn-lt"/>
                          <a:ea typeface="+mn-ea"/>
                          <a:cs typeface="+mn-cs"/>
                        </a:rPr>
                        <a:t>Implementation of an approved functional Structure</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300" b="0" kern="1200" dirty="0" smtClean="0">
                          <a:solidFill>
                            <a:schemeClr val="tx1"/>
                          </a:solidFill>
                          <a:latin typeface="+mn-lt"/>
                          <a:ea typeface="+mn-ea"/>
                          <a:cs typeface="+mn-cs"/>
                        </a:rPr>
                        <a:t>Develop an Organisational Structure aligned to the Service Delivery Model</a:t>
                      </a: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Develop an Organisational Structure aligned to the Service Delivery</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Determine Post</a:t>
                      </a:r>
                      <a:r>
                        <a:rPr lang="en-ZA" sz="1300" b="0" kern="1200" baseline="0" dirty="0" smtClean="0">
                          <a:solidFill>
                            <a:schemeClr val="tx1"/>
                          </a:solidFill>
                          <a:latin typeface="+mn-lt"/>
                          <a:ea typeface="+mn-ea"/>
                          <a:cs typeface="+mn-cs"/>
                        </a:rPr>
                        <a:t> establishment for the draft organisational structure</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Consultations with the</a:t>
                      </a:r>
                      <a:r>
                        <a:rPr lang="en-ZA" sz="1300" b="0" kern="1200" baseline="0" dirty="0" smtClean="0">
                          <a:solidFill>
                            <a:schemeClr val="tx1"/>
                          </a:solidFill>
                          <a:latin typeface="+mn-lt"/>
                          <a:ea typeface="+mn-ea"/>
                          <a:cs typeface="+mn-cs"/>
                        </a:rPr>
                        <a:t> key stakeholders</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Approved functional structure and implementation of the structure</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300" b="0" kern="1200" dirty="0" smtClean="0">
                          <a:solidFill>
                            <a:schemeClr val="tx1"/>
                          </a:solidFill>
                          <a:latin typeface="+mn-lt"/>
                          <a:ea typeface="+mn-ea"/>
                          <a:cs typeface="+mn-cs"/>
                        </a:rPr>
                        <a:t>CDC</a:t>
                      </a:r>
                      <a:r>
                        <a:rPr lang="en-ZA" sz="1300" b="0" kern="1200" baseline="0" dirty="0" smtClean="0">
                          <a:solidFill>
                            <a:schemeClr val="tx1"/>
                          </a:solidFill>
                          <a:latin typeface="+mn-lt"/>
                          <a:ea typeface="+mn-ea"/>
                          <a:cs typeface="+mn-cs"/>
                        </a:rPr>
                        <a:t> HR</a:t>
                      </a:r>
                      <a:endParaRPr lang="en-ZA" sz="1300" b="0" kern="1200" dirty="0" smtClean="0">
                        <a:solidFill>
                          <a:schemeClr val="tx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1"/>
                  </a:ext>
                </a:extLst>
              </a:tr>
              <a:tr h="1743605">
                <a:tc gridSpan="9">
                  <a:txBody>
                    <a:bodyPr/>
                    <a:lstStyle/>
                    <a:p>
                      <a:endParaRPr lang="en-ZA" sz="1400" b="1" kern="1200" dirty="0" smtClean="0">
                        <a:solidFill>
                          <a:schemeClr val="tx1"/>
                        </a:solidFill>
                        <a:latin typeface="+mn-lt"/>
                        <a:ea typeface="+mn-ea"/>
                        <a:cs typeface="+mn-cs"/>
                      </a:endParaRPr>
                    </a:p>
                    <a:p>
                      <a:r>
                        <a:rPr lang="en-ZA" sz="1400" b="1" kern="1200" dirty="0" smtClean="0">
                          <a:solidFill>
                            <a:schemeClr val="tx1"/>
                          </a:solidFill>
                          <a:latin typeface="+mn-lt"/>
                          <a:ea typeface="+mn-ea"/>
                          <a:cs typeface="+mn-cs"/>
                        </a:rPr>
                        <a:t>Expected results</a:t>
                      </a:r>
                      <a:r>
                        <a:rPr lang="en-ZA" sz="1400" b="1" kern="1200" baseline="0" dirty="0" smtClean="0">
                          <a:solidFill>
                            <a:schemeClr val="tx1"/>
                          </a:solidFill>
                          <a:latin typeface="+mn-lt"/>
                          <a:ea typeface="+mn-ea"/>
                          <a:cs typeface="+mn-cs"/>
                        </a:rPr>
                        <a:t> of the strategic intent</a:t>
                      </a:r>
                      <a:r>
                        <a:rPr lang="en-ZA" sz="1400" b="1" kern="1200" dirty="0" smtClean="0">
                          <a:solidFill>
                            <a:schemeClr val="tx1"/>
                          </a:solidFill>
                          <a:latin typeface="+mn-lt"/>
                          <a:ea typeface="+mn-ea"/>
                          <a:cs typeface="+mn-cs"/>
                        </a:rPr>
                        <a:t>:</a:t>
                      </a:r>
                      <a:endParaRPr lang="en-ZA" sz="1400" b="1" kern="1200" baseline="0" dirty="0">
                        <a:solidFill>
                          <a:schemeClr val="tx1"/>
                        </a:solidFill>
                        <a:latin typeface="+mn-lt"/>
                        <a:ea typeface="+mn-ea"/>
                        <a:cs typeface="+mn-cs"/>
                      </a:endParaRPr>
                    </a:p>
                    <a:p>
                      <a:r>
                        <a:rPr lang="en-ZA" sz="1400" b="0" kern="1200" baseline="0" dirty="0" smtClean="0">
                          <a:solidFill>
                            <a:schemeClr val="tx1"/>
                          </a:solidFill>
                          <a:latin typeface="+mn-lt"/>
                          <a:ea typeface="+mn-ea"/>
                          <a:cs typeface="+mn-cs"/>
                        </a:rPr>
                        <a:t>An organisational structure which is informed by the strategic plan of the Department and enables the provision of support and core functions.</a:t>
                      </a:r>
                    </a:p>
                    <a:p>
                      <a:endParaRPr lang="en-ZA" sz="1400" b="0" kern="1200" baseline="0" dirty="0" smtClean="0">
                        <a:solidFill>
                          <a:schemeClr val="tx1"/>
                        </a:solidFill>
                        <a:latin typeface="+mn-lt"/>
                        <a:ea typeface="+mn-ea"/>
                        <a:cs typeface="+mn-cs"/>
                      </a:endParaRPr>
                    </a:p>
                    <a:p>
                      <a:r>
                        <a:rPr lang="en-ZA" sz="1400" b="0" kern="1200" baseline="0" dirty="0" smtClean="0">
                          <a:solidFill>
                            <a:schemeClr val="tx1"/>
                          </a:solidFill>
                          <a:latin typeface="+mn-lt"/>
                          <a:ea typeface="+mn-ea"/>
                          <a:cs typeface="+mn-cs"/>
                        </a:rPr>
                        <a:t>Established clear reporting lines anchored on the Service Delivery Model and District Development Model while emphasising on Centre Centric approach</a:t>
                      </a:r>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8273411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26</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3" name="Table 22"/>
          <p:cNvGraphicFramePr>
            <a:graphicFrameLocks noGrp="1"/>
          </p:cNvGraphicFramePr>
          <p:nvPr>
            <p:extLst>
              <p:ext uri="{D42A27DB-BD31-4B8C-83A1-F6EECF244321}">
                <p14:modId xmlns:p14="http://schemas.microsoft.com/office/powerpoint/2010/main" val="630856006"/>
              </p:ext>
            </p:extLst>
          </p:nvPr>
        </p:nvGraphicFramePr>
        <p:xfrm>
          <a:off x="58103" y="977368"/>
          <a:ext cx="9085901" cy="5889408"/>
        </p:xfrm>
        <a:graphic>
          <a:graphicData uri="http://schemas.openxmlformats.org/drawingml/2006/table">
            <a:tbl>
              <a:tblPr firstRow="1" bandRow="1"/>
              <a:tblGrid>
                <a:gridCol w="968826">
                  <a:extLst>
                    <a:ext uri="{9D8B030D-6E8A-4147-A177-3AD203B41FA5}">
                      <a16:colId xmlns:a16="http://schemas.microsoft.com/office/drawing/2014/main" val="20000"/>
                    </a:ext>
                  </a:extLst>
                </a:gridCol>
                <a:gridCol w="1164747">
                  <a:extLst>
                    <a:ext uri="{9D8B030D-6E8A-4147-A177-3AD203B41FA5}">
                      <a16:colId xmlns:a16="http://schemas.microsoft.com/office/drawing/2014/main" val="20001"/>
                    </a:ext>
                  </a:extLst>
                </a:gridCol>
                <a:gridCol w="772905">
                  <a:extLst>
                    <a:ext uri="{9D8B030D-6E8A-4147-A177-3AD203B41FA5}">
                      <a16:colId xmlns:a16="http://schemas.microsoft.com/office/drawing/2014/main" val="20002"/>
                    </a:ext>
                  </a:extLst>
                </a:gridCol>
                <a:gridCol w="968826">
                  <a:extLst>
                    <a:ext uri="{9D8B030D-6E8A-4147-A177-3AD203B41FA5}">
                      <a16:colId xmlns:a16="http://schemas.microsoft.com/office/drawing/2014/main" val="20003"/>
                    </a:ext>
                  </a:extLst>
                </a:gridCol>
                <a:gridCol w="1090982">
                  <a:extLst>
                    <a:ext uri="{9D8B030D-6E8A-4147-A177-3AD203B41FA5}">
                      <a16:colId xmlns:a16="http://schemas.microsoft.com/office/drawing/2014/main" val="20004"/>
                    </a:ext>
                  </a:extLst>
                </a:gridCol>
                <a:gridCol w="1090982">
                  <a:extLst>
                    <a:ext uri="{9D8B030D-6E8A-4147-A177-3AD203B41FA5}">
                      <a16:colId xmlns:a16="http://schemas.microsoft.com/office/drawing/2014/main" val="20005"/>
                    </a:ext>
                  </a:extLst>
                </a:gridCol>
                <a:gridCol w="1090982">
                  <a:extLst>
                    <a:ext uri="{9D8B030D-6E8A-4147-A177-3AD203B41FA5}">
                      <a16:colId xmlns:a16="http://schemas.microsoft.com/office/drawing/2014/main" val="20006"/>
                    </a:ext>
                  </a:extLst>
                </a:gridCol>
                <a:gridCol w="1090982">
                  <a:extLst>
                    <a:ext uri="{9D8B030D-6E8A-4147-A177-3AD203B41FA5}">
                      <a16:colId xmlns:a16="http://schemas.microsoft.com/office/drawing/2014/main" val="20007"/>
                    </a:ext>
                  </a:extLst>
                </a:gridCol>
                <a:gridCol w="846669">
                  <a:extLst>
                    <a:ext uri="{9D8B030D-6E8A-4147-A177-3AD203B41FA5}">
                      <a16:colId xmlns:a16="http://schemas.microsoft.com/office/drawing/2014/main" val="20008"/>
                    </a:ext>
                  </a:extLst>
                </a:gridCol>
              </a:tblGrid>
              <a:tr h="60042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400" dirty="0" smtClean="0">
                          <a:solidFill>
                            <a:schemeClr val="tx1"/>
                          </a:solidFill>
                        </a:rPr>
                        <a:t>Strategic Intent</a:t>
                      </a:r>
                      <a:endParaRPr lang="en-ZA" sz="14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400" dirty="0" smtClean="0">
                          <a:solidFill>
                            <a:schemeClr val="tx1"/>
                          </a:solidFill>
                        </a:rPr>
                        <a:t>Strategic measure</a:t>
                      </a:r>
                      <a:endParaRPr lang="en-ZA" sz="14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400" dirty="0" smtClean="0">
                          <a:solidFill>
                            <a:schemeClr val="tx1"/>
                          </a:solidFill>
                        </a:rPr>
                        <a:t>5</a:t>
                      </a:r>
                      <a:r>
                        <a:rPr lang="en-ZA" sz="1400" baseline="0" dirty="0" smtClean="0">
                          <a:solidFill>
                            <a:schemeClr val="tx1"/>
                          </a:solidFill>
                        </a:rPr>
                        <a:t> year t</a:t>
                      </a:r>
                      <a:r>
                        <a:rPr lang="en-ZA" sz="1400" dirty="0" smtClean="0">
                          <a:solidFill>
                            <a:schemeClr val="tx1"/>
                          </a:solidFill>
                        </a:rPr>
                        <a:t>arget</a:t>
                      </a: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1</a:t>
                      </a:r>
                    </a:p>
                    <a:p>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2</a:t>
                      </a:r>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3</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4</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Year5</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400" dirty="0" smtClean="0">
                          <a:solidFill>
                            <a:schemeClr val="tx1"/>
                          </a:solidFill>
                        </a:rPr>
                        <a:t>Responsible</a:t>
                      </a:r>
                      <a:r>
                        <a:rPr lang="en-ZA" sz="1400" baseline="0" dirty="0" smtClean="0">
                          <a:solidFill>
                            <a:schemeClr val="tx1"/>
                          </a:solidFill>
                        </a:rPr>
                        <a:t> Pillar</a:t>
                      </a:r>
                      <a:endParaRPr lang="en-ZA" sz="1400" dirty="0">
                        <a:solidFill>
                          <a:schemeClr val="tx1"/>
                        </a:solidFill>
                      </a:endParaRP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0"/>
                  </a:ext>
                </a:extLst>
              </a:tr>
              <a:tr h="3343128">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HR Talent Management Strategy in place by 2023</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Strategy developed which encompasses a competency framework, recruitment policy, career pathing policy, retention policy</a:t>
                      </a:r>
                      <a:r>
                        <a:rPr lang="en-ZA" sz="1300" b="0" kern="1200" baseline="0" dirty="0" smtClean="0">
                          <a:solidFill>
                            <a:schemeClr val="tx1"/>
                          </a:solidFill>
                          <a:latin typeface="+mn-lt"/>
                          <a:ea typeface="+mn-ea"/>
                          <a:cs typeface="+mn-cs"/>
                        </a:rPr>
                        <a:t> and </a:t>
                      </a:r>
                      <a:r>
                        <a:rPr lang="en-ZA" sz="1300" b="0" kern="1200" dirty="0" smtClean="0">
                          <a:solidFill>
                            <a:schemeClr val="tx1"/>
                          </a:solidFill>
                          <a:latin typeface="+mn-lt"/>
                          <a:ea typeface="+mn-ea"/>
                          <a:cs typeface="+mn-cs"/>
                        </a:rPr>
                        <a:t>succession planning policy</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HR Talent Management Strategy in place</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Consultations</a:t>
                      </a:r>
                      <a:r>
                        <a:rPr lang="en-ZA" sz="1300" b="0" kern="1200" baseline="0" dirty="0" smtClean="0">
                          <a:solidFill>
                            <a:schemeClr val="tx1"/>
                          </a:solidFill>
                          <a:latin typeface="+mn-lt"/>
                          <a:ea typeface="+mn-ea"/>
                          <a:cs typeface="+mn-cs"/>
                        </a:rPr>
                        <a:t> on the development of Retention Strategy </a:t>
                      </a:r>
                      <a:endParaRPr lang="en-ZA" sz="1300" b="0" kern="1200" dirty="0" smtClean="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Career Pathing aligned to the Occupational Specific Dispensation</a:t>
                      </a:r>
                      <a:r>
                        <a:rPr lang="en-ZA" sz="1300" b="0" kern="1200" baseline="0" dirty="0" smtClean="0">
                          <a:solidFill>
                            <a:schemeClr val="tx1"/>
                          </a:solidFill>
                          <a:latin typeface="+mn-lt"/>
                          <a:ea typeface="+mn-ea"/>
                          <a:cs typeface="+mn-cs"/>
                        </a:rPr>
                        <a:t> developed</a:t>
                      </a:r>
                      <a:endParaRPr lang="en-ZA" sz="1300" b="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indent="0">
                        <a:buFont typeface="+mj-lt"/>
                        <a:buNone/>
                      </a:pPr>
                      <a:r>
                        <a:rPr lang="en-ZA" sz="1300" b="0" kern="1200" dirty="0" smtClean="0">
                          <a:solidFill>
                            <a:schemeClr val="tx1"/>
                          </a:solidFill>
                          <a:effectLst/>
                          <a:latin typeface="+mn-lt"/>
                          <a:ea typeface="+mn-ea"/>
                          <a:cs typeface="+mn-cs"/>
                        </a:rPr>
                        <a:t>Development of Competency framework</a:t>
                      </a:r>
                      <a:endParaRPr lang="en-US" sz="1300" b="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indent="0" algn="l" defTabSz="685800" rtl="0" eaLnBrk="1" fontAlgn="auto" latinLnBrk="0" hangingPunct="1">
                        <a:lnSpc>
                          <a:spcPct val="100000"/>
                        </a:lnSpc>
                        <a:spcBef>
                          <a:spcPts val="0"/>
                        </a:spcBef>
                        <a:spcAft>
                          <a:spcPts val="0"/>
                        </a:spcAft>
                        <a:buClrTx/>
                        <a:buSzTx/>
                        <a:buFont typeface="+mj-lt"/>
                        <a:buNone/>
                        <a:tabLst/>
                        <a:defRPr/>
                      </a:pPr>
                      <a:r>
                        <a:rPr lang="en-ZA" sz="1300" b="0" kern="1200" dirty="0" smtClean="0">
                          <a:solidFill>
                            <a:schemeClr val="tx1"/>
                          </a:solidFill>
                          <a:latin typeface="Calibri"/>
                          <a:ea typeface="+mn-ea"/>
                          <a:cs typeface="+mn-cs"/>
                        </a:rPr>
                        <a:t>Implementation of the</a:t>
                      </a:r>
                      <a:r>
                        <a:rPr lang="en-ZA" sz="1300" b="0" kern="1200" baseline="0" dirty="0" smtClean="0">
                          <a:solidFill>
                            <a:schemeClr val="tx1"/>
                          </a:solidFill>
                          <a:latin typeface="Calibri"/>
                          <a:ea typeface="+mn-ea"/>
                          <a:cs typeface="+mn-cs"/>
                        </a:rPr>
                        <a:t> HR Talent Management Strategy </a:t>
                      </a:r>
                      <a:endParaRPr lang="en-ZA" sz="1300" b="0" kern="1200" dirty="0" smtClean="0">
                        <a:solidFill>
                          <a:schemeClr val="tx1"/>
                        </a:solidFill>
                        <a:latin typeface="Calibri"/>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Monitoring of the implementation of</a:t>
                      </a:r>
                      <a:r>
                        <a:rPr lang="en-ZA" sz="1300" b="0" kern="1200" baseline="0" dirty="0" smtClean="0">
                          <a:solidFill>
                            <a:schemeClr val="tx1"/>
                          </a:solidFill>
                          <a:latin typeface="+mn-lt"/>
                          <a:ea typeface="+mn-ea"/>
                          <a:cs typeface="+mn-cs"/>
                        </a:rPr>
                        <a:t> HR Talent Management</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DC HRM</a:t>
                      </a:r>
                    </a:p>
                    <a:p>
                      <a:r>
                        <a:rPr lang="en-ZA" sz="1300" b="0" kern="1200" dirty="0" smtClean="0">
                          <a:solidFill>
                            <a:schemeClr val="tx1"/>
                          </a:solidFill>
                          <a:latin typeface="+mn-lt"/>
                          <a:ea typeface="+mn-ea"/>
                          <a:cs typeface="+mn-cs"/>
                        </a:rPr>
                        <a:t>Directors in the Chief Directorate HRM</a:t>
                      </a:r>
                    </a:p>
                    <a:p>
                      <a:r>
                        <a:rPr lang="en-ZA" sz="1300" b="0" kern="1200" dirty="0" smtClean="0">
                          <a:solidFill>
                            <a:schemeClr val="tx1"/>
                          </a:solidFill>
                          <a:latin typeface="+mn-lt"/>
                          <a:ea typeface="+mn-ea"/>
                          <a:cs typeface="+mn-cs"/>
                        </a:rPr>
                        <a:t>Regional Heads</a:t>
                      </a:r>
                      <a:r>
                        <a:rPr lang="en-ZA" sz="1300" b="0" kern="1200" baseline="0" dirty="0" smtClean="0">
                          <a:solidFill>
                            <a:schemeClr val="tx1"/>
                          </a:solidFill>
                          <a:latin typeface="+mn-lt"/>
                          <a:ea typeface="+mn-ea"/>
                          <a:cs typeface="+mn-cs"/>
                        </a:rPr>
                        <a:t> Corporate Services</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1"/>
                  </a:ext>
                </a:extLst>
              </a:tr>
              <a:tr h="1945860">
                <a:tc gridSpan="9">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1" kern="1200" dirty="0" smtClean="0">
                          <a:solidFill>
                            <a:schemeClr val="tx1"/>
                          </a:solidFill>
                          <a:latin typeface="+mn-lt"/>
                          <a:ea typeface="+mn-ea"/>
                          <a:cs typeface="+mn-cs"/>
                        </a:rPr>
                        <a:t>Expected results </a:t>
                      </a:r>
                      <a:r>
                        <a:rPr lang="en-ZA" sz="1400" b="1" kern="1200" baseline="0" dirty="0" smtClean="0">
                          <a:solidFill>
                            <a:schemeClr val="tx1"/>
                          </a:solidFill>
                          <a:latin typeface="+mn-lt"/>
                          <a:ea typeface="+mn-ea"/>
                          <a:cs typeface="+mn-cs"/>
                        </a:rPr>
                        <a:t>of the strategic intent</a:t>
                      </a:r>
                      <a:r>
                        <a:rPr lang="en-ZA" sz="1400" b="1" kern="1200" dirty="0" smtClean="0">
                          <a:solidFill>
                            <a:schemeClr val="tx1"/>
                          </a:solidFill>
                          <a:latin typeface="+mn-lt"/>
                          <a:ea typeface="+mn-ea"/>
                          <a:cs typeface="+mn-cs"/>
                        </a:rPr>
                        <a:t>:</a:t>
                      </a:r>
                    </a:p>
                    <a:p>
                      <a:endParaRPr lang="en-ZA" sz="1400" b="1" kern="1200" baseline="0" dirty="0" smtClean="0">
                        <a:solidFill>
                          <a:schemeClr val="tx1"/>
                        </a:solidFill>
                        <a:latin typeface="+mn-lt"/>
                        <a:ea typeface="+mn-ea"/>
                        <a:cs typeface="+mn-cs"/>
                      </a:endParaRPr>
                    </a:p>
                    <a:p>
                      <a:r>
                        <a:rPr lang="en-ZA" sz="1400" b="0" kern="1200" baseline="0" dirty="0" smtClean="0">
                          <a:solidFill>
                            <a:schemeClr val="tx1"/>
                          </a:solidFill>
                          <a:latin typeface="+mn-lt"/>
                          <a:ea typeface="+mn-ea"/>
                          <a:cs typeface="+mn-cs"/>
                        </a:rPr>
                        <a:t>Attract and nurture the required talents into the organisation while continuing to invest in such talents with the intention of creating leadership for the future management of the organisation. </a:t>
                      </a:r>
                    </a:p>
                    <a:p>
                      <a:endParaRPr lang="en-ZA" sz="1400" b="1"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12700" cap="flat" cmpd="sng" algn="ctr">
                      <a:solidFill>
                        <a:sysClr val="window" lastClr="FFFFFF"/>
                      </a:solidFill>
                      <a:prstDash val="solid"/>
                      <a:round/>
                      <a:headEnd type="none" w="med" len="med"/>
                      <a:tailEnd type="none" w="med" len="med"/>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38544707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27</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4" name="Table 23"/>
          <p:cNvGraphicFramePr>
            <a:graphicFrameLocks noGrp="1"/>
          </p:cNvGraphicFramePr>
          <p:nvPr>
            <p:extLst>
              <p:ext uri="{D42A27DB-BD31-4B8C-83A1-F6EECF244321}">
                <p14:modId xmlns:p14="http://schemas.microsoft.com/office/powerpoint/2010/main" val="3179378472"/>
              </p:ext>
            </p:extLst>
          </p:nvPr>
        </p:nvGraphicFramePr>
        <p:xfrm>
          <a:off x="53788" y="1451527"/>
          <a:ext cx="9075222" cy="4802510"/>
        </p:xfrm>
        <a:graphic>
          <a:graphicData uri="http://schemas.openxmlformats.org/drawingml/2006/table">
            <a:tbl>
              <a:tblPr firstRow="1" bandRow="1"/>
              <a:tblGrid>
                <a:gridCol w="904598">
                  <a:extLst>
                    <a:ext uri="{9D8B030D-6E8A-4147-A177-3AD203B41FA5}">
                      <a16:colId xmlns:a16="http://schemas.microsoft.com/office/drawing/2014/main" val="20000"/>
                    </a:ext>
                  </a:extLst>
                </a:gridCol>
                <a:gridCol w="943397">
                  <a:extLst>
                    <a:ext uri="{9D8B030D-6E8A-4147-A177-3AD203B41FA5}">
                      <a16:colId xmlns:a16="http://schemas.microsoft.com/office/drawing/2014/main" val="20001"/>
                    </a:ext>
                  </a:extLst>
                </a:gridCol>
                <a:gridCol w="1248100">
                  <a:extLst>
                    <a:ext uri="{9D8B030D-6E8A-4147-A177-3AD203B41FA5}">
                      <a16:colId xmlns:a16="http://schemas.microsoft.com/office/drawing/2014/main" val="20002"/>
                    </a:ext>
                  </a:extLst>
                </a:gridCol>
                <a:gridCol w="1021282">
                  <a:extLst>
                    <a:ext uri="{9D8B030D-6E8A-4147-A177-3AD203B41FA5}">
                      <a16:colId xmlns:a16="http://schemas.microsoft.com/office/drawing/2014/main" val="20003"/>
                    </a:ext>
                  </a:extLst>
                </a:gridCol>
                <a:gridCol w="1021283">
                  <a:extLst>
                    <a:ext uri="{9D8B030D-6E8A-4147-A177-3AD203B41FA5}">
                      <a16:colId xmlns:a16="http://schemas.microsoft.com/office/drawing/2014/main" val="20004"/>
                    </a:ext>
                  </a:extLst>
                </a:gridCol>
                <a:gridCol w="1003520">
                  <a:extLst>
                    <a:ext uri="{9D8B030D-6E8A-4147-A177-3AD203B41FA5}">
                      <a16:colId xmlns:a16="http://schemas.microsoft.com/office/drawing/2014/main" val="20005"/>
                    </a:ext>
                  </a:extLst>
                </a:gridCol>
                <a:gridCol w="1092328">
                  <a:extLst>
                    <a:ext uri="{9D8B030D-6E8A-4147-A177-3AD203B41FA5}">
                      <a16:colId xmlns:a16="http://schemas.microsoft.com/office/drawing/2014/main" val="20006"/>
                    </a:ext>
                  </a:extLst>
                </a:gridCol>
                <a:gridCol w="995092">
                  <a:extLst>
                    <a:ext uri="{9D8B030D-6E8A-4147-A177-3AD203B41FA5}">
                      <a16:colId xmlns:a16="http://schemas.microsoft.com/office/drawing/2014/main" val="20007"/>
                    </a:ext>
                  </a:extLst>
                </a:gridCol>
                <a:gridCol w="845622">
                  <a:extLst>
                    <a:ext uri="{9D8B030D-6E8A-4147-A177-3AD203B41FA5}">
                      <a16:colId xmlns:a16="http://schemas.microsoft.com/office/drawing/2014/main" val="20008"/>
                    </a:ext>
                  </a:extLst>
                </a:gridCol>
              </a:tblGrid>
              <a:tr h="953706">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Strategic Intent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Strategic measure</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5</a:t>
                      </a:r>
                      <a:r>
                        <a:rPr lang="en-ZA" sz="1300" baseline="0" dirty="0" smtClean="0">
                          <a:solidFill>
                            <a:schemeClr val="tx1"/>
                          </a:solidFill>
                        </a:rPr>
                        <a:t> year t</a:t>
                      </a:r>
                      <a:r>
                        <a:rPr lang="en-ZA" sz="1300" dirty="0" smtClean="0">
                          <a:solidFill>
                            <a:schemeClr val="tx1"/>
                          </a:solidFill>
                        </a:rPr>
                        <a:t>arget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1</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2</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3</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 4</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Year5</a:t>
                      </a:r>
                    </a:p>
                    <a:p>
                      <a:r>
                        <a:rPr lang="en-GB" sz="1300" dirty="0" smtClean="0">
                          <a:solidFill>
                            <a:schemeClr val="tx1"/>
                          </a:solidFill>
                        </a:rPr>
                        <a:t>           </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300" dirty="0" smtClean="0">
                          <a:solidFill>
                            <a:schemeClr val="tx1"/>
                          </a:solidFill>
                        </a:rPr>
                        <a:t>Responsible</a:t>
                      </a:r>
                      <a:r>
                        <a:rPr lang="en-ZA" sz="1300" baseline="0" dirty="0" smtClean="0">
                          <a:solidFill>
                            <a:schemeClr val="tx1"/>
                          </a:solidFill>
                        </a:rPr>
                        <a:t> Pillar</a:t>
                      </a:r>
                      <a:endParaRPr lang="en-ZA" sz="13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0"/>
                  </a:ext>
                </a:extLst>
              </a:tr>
              <a:tr h="1958913">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Consistent Implementation of the EE Plan</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Attainment of equitable workforce representation in all occupational levels</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Achievement of EE targets :</a:t>
                      </a:r>
                      <a:r>
                        <a:rPr lang="en-ZA" sz="1300" b="0" kern="1200" baseline="0" dirty="0" smtClean="0">
                          <a:solidFill>
                            <a:schemeClr val="tx1"/>
                          </a:solidFill>
                          <a:latin typeface="+mn-lt"/>
                          <a:ea typeface="+mn-ea"/>
                          <a:cs typeface="+mn-cs"/>
                        </a:rPr>
                        <a:t> SMS: 50/50% </a:t>
                      </a:r>
                    </a:p>
                    <a:p>
                      <a:pPr marL="0" indent="0">
                        <a:buFont typeface="Arial" panose="020B0604020202020204" pitchFamily="34" charset="0"/>
                        <a:buNone/>
                      </a:pPr>
                      <a:r>
                        <a:rPr lang="en-ZA" sz="1300" b="0" kern="1200" baseline="0" dirty="0" smtClean="0">
                          <a:solidFill>
                            <a:schemeClr val="tx1"/>
                          </a:solidFill>
                          <a:latin typeface="+mn-lt"/>
                          <a:ea typeface="+mn-ea"/>
                          <a:cs typeface="+mn-cs"/>
                        </a:rPr>
                        <a:t>PWD: 2 %</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SMS: 50/50</a:t>
                      </a:r>
                    </a:p>
                    <a:p>
                      <a:r>
                        <a:rPr lang="en-ZA" sz="1300" b="0" kern="1200" dirty="0" smtClean="0">
                          <a:solidFill>
                            <a:schemeClr val="tx1"/>
                          </a:solidFill>
                          <a:latin typeface="+mn-lt"/>
                          <a:ea typeface="+mn-ea"/>
                          <a:cs typeface="+mn-cs"/>
                        </a:rPr>
                        <a:t>PWD: 2%</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SMS: 50/50</a:t>
                      </a:r>
                    </a:p>
                    <a:p>
                      <a:r>
                        <a:rPr lang="en-ZA" sz="1300" b="0" kern="1200" dirty="0" smtClean="0">
                          <a:solidFill>
                            <a:schemeClr val="tx1"/>
                          </a:solidFill>
                          <a:latin typeface="+mn-lt"/>
                          <a:ea typeface="+mn-ea"/>
                          <a:cs typeface="+mn-cs"/>
                        </a:rPr>
                        <a:t>PWD: 2%</a:t>
                      </a:r>
                    </a:p>
                    <a:p>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SMS:50/50</a:t>
                      </a:r>
                    </a:p>
                    <a:p>
                      <a:r>
                        <a:rPr lang="en-ZA" sz="13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SMS: 50/50</a:t>
                      </a:r>
                    </a:p>
                    <a:p>
                      <a:r>
                        <a:rPr lang="en-ZA" sz="13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SMS: 50/50</a:t>
                      </a:r>
                    </a:p>
                    <a:p>
                      <a:r>
                        <a:rPr lang="en-ZA" sz="13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300" b="0" kern="1200" dirty="0" smtClean="0">
                          <a:solidFill>
                            <a:schemeClr val="tx1"/>
                          </a:solidFill>
                          <a:latin typeface="+mn-lt"/>
                          <a:ea typeface="+mn-ea"/>
                          <a:cs typeface="+mn-cs"/>
                        </a:rPr>
                        <a:t>CDC:HR</a:t>
                      </a:r>
                      <a:endParaRPr lang="en-ZA" sz="13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1"/>
                  </a:ext>
                </a:extLst>
              </a:tr>
              <a:tr h="1889891">
                <a:tc gridSpan="9">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1" kern="1200" dirty="0" smtClean="0">
                          <a:solidFill>
                            <a:schemeClr val="tx1"/>
                          </a:solidFill>
                          <a:latin typeface="+mn-lt"/>
                          <a:ea typeface="+mn-ea"/>
                          <a:cs typeface="+mn-cs"/>
                        </a:rPr>
                        <a:t>Expected results</a:t>
                      </a:r>
                      <a:r>
                        <a:rPr lang="en-ZA" sz="1400" b="1" kern="1200" baseline="0" dirty="0" smtClean="0">
                          <a:solidFill>
                            <a:schemeClr val="tx1"/>
                          </a:solidFill>
                          <a:latin typeface="+mn-lt"/>
                          <a:ea typeface="+mn-ea"/>
                          <a:cs typeface="+mn-cs"/>
                        </a:rPr>
                        <a:t> of the strategic intent</a:t>
                      </a:r>
                      <a:r>
                        <a:rPr lang="en-ZA" sz="1400" b="1" kern="1200" dirty="0" smtClean="0">
                          <a:solidFill>
                            <a:schemeClr val="tx1"/>
                          </a:solidFill>
                          <a:latin typeface="+mn-lt"/>
                          <a:ea typeface="+mn-ea"/>
                          <a:cs typeface="+mn-cs"/>
                        </a:rPr>
                        <a:t>: </a:t>
                      </a:r>
                    </a:p>
                    <a:p>
                      <a:endParaRPr lang="en-ZA" sz="1400" b="1" kern="1200" baseline="0" dirty="0" smtClean="0">
                        <a:solidFill>
                          <a:schemeClr val="tx1"/>
                        </a:solidFill>
                        <a:latin typeface="+mn-lt"/>
                        <a:ea typeface="+mn-ea"/>
                        <a:cs typeface="+mn-cs"/>
                      </a:endParaRPr>
                    </a:p>
                    <a:p>
                      <a:r>
                        <a:rPr lang="en-ZA" sz="1400" b="0" kern="1200" baseline="0" dirty="0" smtClean="0">
                          <a:solidFill>
                            <a:schemeClr val="tx1"/>
                          </a:solidFill>
                          <a:latin typeface="+mn-lt"/>
                          <a:ea typeface="+mn-ea"/>
                          <a:cs typeface="+mn-cs"/>
                        </a:rPr>
                        <a:t>Achievement of disability and gender EE targets as required by Cabinet and Employment  Equity Act. This can only be achieved if the transformational gender unit is correctly placed.</a:t>
                      </a:r>
                      <a:endParaRPr lang="en-ZA" sz="14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5058815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28</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2" name="Table 21"/>
          <p:cNvGraphicFramePr>
            <a:graphicFrameLocks noGrp="1"/>
          </p:cNvGraphicFramePr>
          <p:nvPr>
            <p:extLst>
              <p:ext uri="{D42A27DB-BD31-4B8C-83A1-F6EECF244321}">
                <p14:modId xmlns:p14="http://schemas.microsoft.com/office/powerpoint/2010/main" val="774248991"/>
              </p:ext>
            </p:extLst>
          </p:nvPr>
        </p:nvGraphicFramePr>
        <p:xfrm>
          <a:off x="54178" y="1441442"/>
          <a:ext cx="9089822" cy="5143168"/>
        </p:xfrm>
        <a:graphic>
          <a:graphicData uri="http://schemas.openxmlformats.org/drawingml/2006/table">
            <a:tbl>
              <a:tblPr firstRow="1" bandRow="1"/>
              <a:tblGrid>
                <a:gridCol w="942426">
                  <a:extLst>
                    <a:ext uri="{9D8B030D-6E8A-4147-A177-3AD203B41FA5}">
                      <a16:colId xmlns:a16="http://schemas.microsoft.com/office/drawing/2014/main" val="20000"/>
                    </a:ext>
                  </a:extLst>
                </a:gridCol>
                <a:gridCol w="1068903">
                  <a:extLst>
                    <a:ext uri="{9D8B030D-6E8A-4147-A177-3AD203B41FA5}">
                      <a16:colId xmlns:a16="http://schemas.microsoft.com/office/drawing/2014/main" val="20001"/>
                    </a:ext>
                  </a:extLst>
                </a:gridCol>
                <a:gridCol w="1122200">
                  <a:extLst>
                    <a:ext uri="{9D8B030D-6E8A-4147-A177-3AD203B41FA5}">
                      <a16:colId xmlns:a16="http://schemas.microsoft.com/office/drawing/2014/main" val="20002"/>
                    </a:ext>
                  </a:extLst>
                </a:gridCol>
                <a:gridCol w="880495">
                  <a:extLst>
                    <a:ext uri="{9D8B030D-6E8A-4147-A177-3AD203B41FA5}">
                      <a16:colId xmlns:a16="http://schemas.microsoft.com/office/drawing/2014/main" val="20003"/>
                    </a:ext>
                  </a:extLst>
                </a:gridCol>
                <a:gridCol w="863231">
                  <a:extLst>
                    <a:ext uri="{9D8B030D-6E8A-4147-A177-3AD203B41FA5}">
                      <a16:colId xmlns:a16="http://schemas.microsoft.com/office/drawing/2014/main" val="20004"/>
                    </a:ext>
                  </a:extLst>
                </a:gridCol>
                <a:gridCol w="1018613">
                  <a:extLst>
                    <a:ext uri="{9D8B030D-6E8A-4147-A177-3AD203B41FA5}">
                      <a16:colId xmlns:a16="http://schemas.microsoft.com/office/drawing/2014/main" val="20005"/>
                    </a:ext>
                  </a:extLst>
                </a:gridCol>
                <a:gridCol w="1173994">
                  <a:extLst>
                    <a:ext uri="{9D8B030D-6E8A-4147-A177-3AD203B41FA5}">
                      <a16:colId xmlns:a16="http://schemas.microsoft.com/office/drawing/2014/main" val="20006"/>
                    </a:ext>
                  </a:extLst>
                </a:gridCol>
                <a:gridCol w="975451">
                  <a:extLst>
                    <a:ext uri="{9D8B030D-6E8A-4147-A177-3AD203B41FA5}">
                      <a16:colId xmlns:a16="http://schemas.microsoft.com/office/drawing/2014/main" val="20007"/>
                    </a:ext>
                  </a:extLst>
                </a:gridCol>
                <a:gridCol w="1044509">
                  <a:extLst>
                    <a:ext uri="{9D8B030D-6E8A-4147-A177-3AD203B41FA5}">
                      <a16:colId xmlns:a16="http://schemas.microsoft.com/office/drawing/2014/main" val="20008"/>
                    </a:ext>
                  </a:extLst>
                </a:gridCol>
              </a:tblGrid>
              <a:tr h="978711">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Strategic Intent</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Strategic measure</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5</a:t>
                      </a:r>
                      <a:r>
                        <a:rPr lang="en-ZA" sz="1200" baseline="0" dirty="0" smtClean="0">
                          <a:solidFill>
                            <a:schemeClr val="tx1"/>
                          </a:solidFill>
                        </a:rPr>
                        <a:t> year t</a:t>
                      </a:r>
                      <a:r>
                        <a:rPr lang="en-ZA" sz="1200" dirty="0" smtClean="0">
                          <a:solidFill>
                            <a:schemeClr val="tx1"/>
                          </a:solidFill>
                        </a:rPr>
                        <a:t>arget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Year 1</a:t>
                      </a:r>
                    </a:p>
                    <a:p>
                      <a:r>
                        <a:rPr lang="en-GB" sz="1200" dirty="0" smtClean="0">
                          <a:solidFill>
                            <a:schemeClr val="tx1"/>
                          </a:solidFill>
                        </a:rPr>
                        <a:t>2021/2022</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Year 2</a:t>
                      </a:r>
                    </a:p>
                    <a:p>
                      <a:r>
                        <a:rPr lang="en-GB" sz="1200" dirty="0" smtClean="0">
                          <a:solidFill>
                            <a:schemeClr val="tx1"/>
                          </a:solidFill>
                        </a:rPr>
                        <a:t>2022/2023              </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Year 3</a:t>
                      </a:r>
                    </a:p>
                    <a:p>
                      <a:r>
                        <a:rPr lang="en-GB" sz="1200" dirty="0" smtClean="0">
                          <a:solidFill>
                            <a:schemeClr val="tx1"/>
                          </a:solidFill>
                        </a:rPr>
                        <a:t>2023/2024           </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Year 4</a:t>
                      </a:r>
                    </a:p>
                    <a:p>
                      <a:r>
                        <a:rPr lang="en-GB" sz="1200" dirty="0" smtClean="0">
                          <a:solidFill>
                            <a:schemeClr val="tx1"/>
                          </a:solidFill>
                        </a:rPr>
                        <a:t>2024/2025           </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Year 5</a:t>
                      </a:r>
                    </a:p>
                    <a:p>
                      <a:r>
                        <a:rPr lang="en-GB" sz="1200" dirty="0" smtClean="0">
                          <a:solidFill>
                            <a:schemeClr val="tx1"/>
                          </a:solidFill>
                        </a:rPr>
                        <a:t>2025/2026          </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200" dirty="0" smtClean="0">
                          <a:solidFill>
                            <a:schemeClr val="tx1"/>
                          </a:solidFill>
                        </a:rPr>
                        <a:t>Responsible</a:t>
                      </a:r>
                      <a:r>
                        <a:rPr lang="en-ZA" sz="1200" baseline="0" dirty="0" smtClean="0">
                          <a:solidFill>
                            <a:schemeClr val="tx1"/>
                          </a:solidFill>
                        </a:rPr>
                        <a:t> Pillar</a:t>
                      </a:r>
                      <a:endParaRPr lang="en-ZA" sz="12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0"/>
                  </a:ext>
                </a:extLst>
              </a:tr>
              <a:tr h="2754145">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400" b="0" kern="1200" dirty="0" smtClean="0">
                          <a:solidFill>
                            <a:schemeClr val="tx1"/>
                          </a:solidFill>
                          <a:latin typeface="+mn-lt"/>
                          <a:ea typeface="+mn-ea"/>
                          <a:cs typeface="+mn-cs"/>
                        </a:rPr>
                        <a:t>Maintenance</a:t>
                      </a:r>
                      <a:r>
                        <a:rPr lang="en-ZA" sz="1400" b="0" kern="1200" baseline="0" dirty="0" smtClean="0">
                          <a:solidFill>
                            <a:schemeClr val="tx1"/>
                          </a:solidFill>
                          <a:latin typeface="+mn-lt"/>
                          <a:ea typeface="+mn-ea"/>
                          <a:cs typeface="+mn-cs"/>
                        </a:rPr>
                        <a:t>  of sound labour relations environment</a:t>
                      </a:r>
                      <a:endParaRPr lang="en-ZA" sz="1400" b="0" kern="1200" dirty="0" smtClean="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Attainment</a:t>
                      </a:r>
                      <a:r>
                        <a:rPr lang="en-ZA" sz="1400" b="0" kern="1200" baseline="0" dirty="0" smtClean="0">
                          <a:solidFill>
                            <a:schemeClr val="tx1"/>
                          </a:solidFill>
                          <a:latin typeface="+mn-lt"/>
                          <a:ea typeface="+mn-ea"/>
                          <a:cs typeface="+mn-cs"/>
                        </a:rPr>
                        <a:t> of labour peace, reduction of grievances /disciplinary cases and few litigations</a:t>
                      </a:r>
                      <a:endParaRPr lang="en-ZA" sz="14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Achievement of harmonious and peaceful  working environment in</a:t>
                      </a:r>
                      <a:r>
                        <a:rPr lang="en-ZA" sz="1400" b="0" kern="1200" baseline="0" dirty="0" smtClean="0">
                          <a:solidFill>
                            <a:schemeClr val="tx1"/>
                          </a:solidFill>
                          <a:latin typeface="+mn-lt"/>
                          <a:ea typeface="+mn-ea"/>
                          <a:cs typeface="+mn-cs"/>
                        </a:rPr>
                        <a:t> term of ER agreed targets.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Finalisation of grievances and disciplinary cases within</a:t>
                      </a:r>
                      <a:r>
                        <a:rPr lang="en-ZA" sz="1400" b="0" kern="1200" baseline="0" dirty="0" smtClean="0">
                          <a:solidFill>
                            <a:schemeClr val="tx1"/>
                          </a:solidFill>
                          <a:latin typeface="+mn-lt"/>
                          <a:ea typeface="+mn-ea"/>
                          <a:cs typeface="+mn-cs"/>
                        </a:rPr>
                        <a:t> the prescribed time.</a:t>
                      </a:r>
                      <a:endParaRPr lang="en-ZA" sz="1400" b="0" kern="1200" dirty="0" smtClean="0">
                        <a:solidFill>
                          <a:schemeClr val="tx1"/>
                        </a:solidFill>
                        <a:latin typeface="+mn-lt"/>
                        <a:ea typeface="+mn-ea"/>
                        <a:cs typeface="+mn-cs"/>
                      </a:endParaRPr>
                    </a:p>
                    <a:p>
                      <a:endParaRPr lang="en-ZA" sz="14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SMS: 50/50</a:t>
                      </a:r>
                    </a:p>
                    <a:p>
                      <a:r>
                        <a:rPr lang="en-ZA" sz="14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SMS: 50/50</a:t>
                      </a:r>
                    </a:p>
                    <a:p>
                      <a:r>
                        <a:rPr lang="en-ZA" sz="14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SMS: 50/50</a:t>
                      </a:r>
                    </a:p>
                    <a:p>
                      <a:r>
                        <a:rPr lang="en-ZA" sz="14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0" kern="1200" dirty="0" smtClean="0">
                          <a:solidFill>
                            <a:schemeClr val="tx1"/>
                          </a:solidFill>
                          <a:latin typeface="+mn-lt"/>
                          <a:ea typeface="+mn-ea"/>
                          <a:cs typeface="+mn-cs"/>
                        </a:rPr>
                        <a:t>SMS: 50/50</a:t>
                      </a:r>
                    </a:p>
                    <a:p>
                      <a:r>
                        <a:rPr lang="en-ZA" sz="1400" b="0" kern="1200" dirty="0" smtClean="0">
                          <a:solidFill>
                            <a:schemeClr val="tx1"/>
                          </a:solidFill>
                          <a:latin typeface="+mn-lt"/>
                          <a:ea typeface="+mn-ea"/>
                          <a:cs typeface="+mn-cs"/>
                        </a:rPr>
                        <a:t>PWD: 2%</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200" b="1" kern="1200" dirty="0" smtClean="0">
                          <a:solidFill>
                            <a:schemeClr val="tx1"/>
                          </a:solidFill>
                          <a:latin typeface="+mn-lt"/>
                          <a:ea typeface="+mn-ea"/>
                          <a:cs typeface="+mn-cs"/>
                        </a:rPr>
                        <a:t>CDC:HR</a:t>
                      </a:r>
                      <a:endParaRPr lang="en-ZA" sz="1200" b="1"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1"/>
                  </a:ext>
                </a:extLst>
              </a:tr>
              <a:tr h="1410312">
                <a:tc gridSpan="9">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400" b="1" kern="1200" dirty="0" smtClean="0">
                          <a:solidFill>
                            <a:schemeClr val="tx1"/>
                          </a:solidFill>
                          <a:latin typeface="+mn-lt"/>
                          <a:ea typeface="+mn-ea"/>
                          <a:cs typeface="+mn-cs"/>
                        </a:rPr>
                        <a:t>Expected results</a:t>
                      </a:r>
                      <a:r>
                        <a:rPr lang="en-ZA" sz="1400" b="1" kern="1200" baseline="0" dirty="0" smtClean="0">
                          <a:solidFill>
                            <a:schemeClr val="tx1"/>
                          </a:solidFill>
                          <a:latin typeface="+mn-lt"/>
                          <a:ea typeface="+mn-ea"/>
                          <a:cs typeface="+mn-cs"/>
                        </a:rPr>
                        <a:t> of the strategic intent</a:t>
                      </a:r>
                      <a:r>
                        <a:rPr lang="en-ZA" sz="1400" b="1" kern="1200" dirty="0" smtClean="0">
                          <a:solidFill>
                            <a:schemeClr val="tx1"/>
                          </a:solidFill>
                          <a:latin typeface="+mn-lt"/>
                          <a:ea typeface="+mn-ea"/>
                          <a:cs typeface="+mn-cs"/>
                        </a:rPr>
                        <a:t>:</a:t>
                      </a:r>
                    </a:p>
                    <a:p>
                      <a:endParaRPr lang="en-ZA" sz="1400" b="0" kern="1200" dirty="0" smtClean="0">
                        <a:solidFill>
                          <a:schemeClr val="tx1"/>
                        </a:solidFill>
                        <a:latin typeface="+mn-lt"/>
                        <a:ea typeface="+mn-ea"/>
                        <a:cs typeface="+mn-cs"/>
                      </a:endParaRPr>
                    </a:p>
                    <a:p>
                      <a:r>
                        <a:rPr lang="en-ZA" sz="1400" b="0" kern="1200" dirty="0" smtClean="0">
                          <a:solidFill>
                            <a:schemeClr val="tx1"/>
                          </a:solidFill>
                          <a:latin typeface="+mn-lt"/>
                          <a:ea typeface="+mn-ea"/>
                          <a:cs typeface="+mn-cs"/>
                        </a:rPr>
                        <a:t> </a:t>
                      </a:r>
                      <a:r>
                        <a:rPr lang="en-US" sz="1400" b="0" kern="1200" dirty="0" smtClean="0">
                          <a:solidFill>
                            <a:schemeClr val="tx1"/>
                          </a:solidFill>
                          <a:latin typeface="+mn-lt"/>
                          <a:ea typeface="+mn-ea"/>
                          <a:cs typeface="+mn-cs"/>
                        </a:rPr>
                        <a:t>Attainment of labour peace and harmonious environment, reduction of grievances /disciplinary cases and few litigations through effective monitoring and consequence management.</a:t>
                      </a:r>
                    </a:p>
                    <a:p>
                      <a:endParaRPr lang="en-ZA" sz="1400" b="0" kern="1200" baseline="0" dirty="0" smtClean="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76283044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29</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2" name="Table 21"/>
          <p:cNvGraphicFramePr>
            <a:graphicFrameLocks noGrp="1"/>
          </p:cNvGraphicFramePr>
          <p:nvPr>
            <p:extLst>
              <p:ext uri="{D42A27DB-BD31-4B8C-83A1-F6EECF244321}">
                <p14:modId xmlns:p14="http://schemas.microsoft.com/office/powerpoint/2010/main" val="3998907914"/>
              </p:ext>
            </p:extLst>
          </p:nvPr>
        </p:nvGraphicFramePr>
        <p:xfrm>
          <a:off x="97354" y="1557273"/>
          <a:ext cx="8949291" cy="4683762"/>
        </p:xfrm>
        <a:graphic>
          <a:graphicData uri="http://schemas.openxmlformats.org/drawingml/2006/table">
            <a:tbl>
              <a:tblPr firstRow="1" bandRow="1"/>
              <a:tblGrid>
                <a:gridCol w="1044940">
                  <a:extLst>
                    <a:ext uri="{9D8B030D-6E8A-4147-A177-3AD203B41FA5}">
                      <a16:colId xmlns:a16="http://schemas.microsoft.com/office/drawing/2014/main" val="20000"/>
                    </a:ext>
                  </a:extLst>
                </a:gridCol>
                <a:gridCol w="873319">
                  <a:extLst>
                    <a:ext uri="{9D8B030D-6E8A-4147-A177-3AD203B41FA5}">
                      <a16:colId xmlns:a16="http://schemas.microsoft.com/office/drawing/2014/main" val="20001"/>
                    </a:ext>
                  </a:extLst>
                </a:gridCol>
                <a:gridCol w="806045">
                  <a:extLst>
                    <a:ext uri="{9D8B030D-6E8A-4147-A177-3AD203B41FA5}">
                      <a16:colId xmlns:a16="http://schemas.microsoft.com/office/drawing/2014/main" val="20002"/>
                    </a:ext>
                  </a:extLst>
                </a:gridCol>
                <a:gridCol w="956005">
                  <a:extLst>
                    <a:ext uri="{9D8B030D-6E8A-4147-A177-3AD203B41FA5}">
                      <a16:colId xmlns:a16="http://schemas.microsoft.com/office/drawing/2014/main" val="20003"/>
                    </a:ext>
                  </a:extLst>
                </a:gridCol>
                <a:gridCol w="1014848">
                  <a:extLst>
                    <a:ext uri="{9D8B030D-6E8A-4147-A177-3AD203B41FA5}">
                      <a16:colId xmlns:a16="http://schemas.microsoft.com/office/drawing/2014/main" val="20004"/>
                    </a:ext>
                  </a:extLst>
                </a:gridCol>
                <a:gridCol w="1035820">
                  <a:extLst>
                    <a:ext uri="{9D8B030D-6E8A-4147-A177-3AD203B41FA5}">
                      <a16:colId xmlns:a16="http://schemas.microsoft.com/office/drawing/2014/main" val="20005"/>
                    </a:ext>
                  </a:extLst>
                </a:gridCol>
                <a:gridCol w="866015">
                  <a:extLst>
                    <a:ext uri="{9D8B030D-6E8A-4147-A177-3AD203B41FA5}">
                      <a16:colId xmlns:a16="http://schemas.microsoft.com/office/drawing/2014/main" val="20006"/>
                    </a:ext>
                  </a:extLst>
                </a:gridCol>
                <a:gridCol w="1018840">
                  <a:extLst>
                    <a:ext uri="{9D8B030D-6E8A-4147-A177-3AD203B41FA5}">
                      <a16:colId xmlns:a16="http://schemas.microsoft.com/office/drawing/2014/main" val="20007"/>
                    </a:ext>
                  </a:extLst>
                </a:gridCol>
                <a:gridCol w="1333459">
                  <a:extLst>
                    <a:ext uri="{9D8B030D-6E8A-4147-A177-3AD203B41FA5}">
                      <a16:colId xmlns:a16="http://schemas.microsoft.com/office/drawing/2014/main" val="20008"/>
                    </a:ext>
                  </a:extLst>
                </a:gridCol>
              </a:tblGrid>
              <a:tr h="1028971">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Strategic Intent</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Strategic measure</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5</a:t>
                      </a:r>
                      <a:r>
                        <a:rPr lang="en-ZA" sz="1500" baseline="0" dirty="0" smtClean="0">
                          <a:solidFill>
                            <a:schemeClr val="tx1"/>
                          </a:solidFill>
                        </a:rPr>
                        <a:t> year t</a:t>
                      </a:r>
                      <a:r>
                        <a:rPr lang="en-ZA" sz="1500" dirty="0" smtClean="0">
                          <a:solidFill>
                            <a:schemeClr val="tx1"/>
                          </a:solidFill>
                        </a:rPr>
                        <a:t>arget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Year 1</a:t>
                      </a:r>
                    </a:p>
                    <a:p>
                      <a:r>
                        <a:rPr lang="en-ZA" sz="1500" dirty="0" smtClean="0">
                          <a:solidFill>
                            <a:schemeClr val="tx1"/>
                          </a:solidFill>
                        </a:rPr>
                        <a:t>(2019-</a:t>
                      </a:r>
                      <a:r>
                        <a:rPr lang="en-ZA" sz="1500" baseline="0" dirty="0" smtClean="0">
                          <a:solidFill>
                            <a:schemeClr val="tx1"/>
                          </a:solidFill>
                        </a:rPr>
                        <a:t>2020</a:t>
                      </a:r>
                      <a:r>
                        <a:rPr lang="en-ZA" sz="1500" dirty="0" smtClean="0">
                          <a:solidFill>
                            <a:schemeClr val="tx1"/>
                          </a:solidFill>
                        </a:rPr>
                        <a:t>)</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Year 2</a:t>
                      </a:r>
                    </a:p>
                    <a:p>
                      <a:r>
                        <a:rPr lang="en-ZA" sz="1500" dirty="0" smtClean="0">
                          <a:solidFill>
                            <a:schemeClr val="tx1"/>
                          </a:solidFill>
                        </a:rPr>
                        <a:t>(2020-2021)</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Year 3 </a:t>
                      </a:r>
                    </a:p>
                    <a:p>
                      <a:r>
                        <a:rPr lang="en-ZA" sz="1500" dirty="0" smtClean="0">
                          <a:solidFill>
                            <a:schemeClr val="tx1"/>
                          </a:solidFill>
                        </a:rPr>
                        <a:t>(2021-2022)</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Year 4 </a:t>
                      </a:r>
                    </a:p>
                    <a:p>
                      <a:r>
                        <a:rPr lang="en-ZA" sz="1500" dirty="0" smtClean="0">
                          <a:solidFill>
                            <a:schemeClr val="tx1"/>
                          </a:solidFill>
                        </a:rPr>
                        <a:t>(2022-2023)</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Year 5 (2023-2024)</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500" dirty="0" smtClean="0">
                          <a:solidFill>
                            <a:schemeClr val="tx1"/>
                          </a:solidFill>
                        </a:rPr>
                        <a:t>Responsible</a:t>
                      </a:r>
                      <a:r>
                        <a:rPr lang="en-ZA" sz="1500" baseline="0" dirty="0" smtClean="0">
                          <a:solidFill>
                            <a:schemeClr val="tx1"/>
                          </a:solidFill>
                        </a:rPr>
                        <a:t> Pillar</a:t>
                      </a:r>
                      <a:endParaRPr lang="en-ZA" sz="15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0"/>
                  </a:ext>
                </a:extLst>
              </a:tr>
              <a:tr h="1734551">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ZA" sz="1500" b="0" kern="120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500" b="0" kern="1200" dirty="0" smtClean="0">
                          <a:solidFill>
                            <a:schemeClr val="tx1"/>
                          </a:solidFill>
                          <a:latin typeface="+mn-lt"/>
                          <a:ea typeface="+mn-ea"/>
                          <a:cs typeface="+mn-cs"/>
                        </a:rPr>
                        <a:t>IEHW Program</a:t>
                      </a:r>
                      <a:r>
                        <a:rPr lang="en-ZA" sz="1500" b="0" kern="1200" baseline="0" dirty="0" smtClean="0">
                          <a:solidFill>
                            <a:schemeClr val="tx1"/>
                          </a:solidFill>
                          <a:latin typeface="+mn-lt"/>
                          <a:ea typeface="+mn-ea"/>
                          <a:cs typeface="+mn-cs"/>
                        </a:rPr>
                        <a:t> implemented at 48 Management Areas  </a:t>
                      </a:r>
                      <a:endParaRPr lang="en-ZA" sz="1500" b="0" kern="1200" dirty="0" smtClean="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500" b="0" kern="1200" dirty="0" smtClean="0">
                          <a:solidFill>
                            <a:schemeClr val="tx1"/>
                          </a:solidFill>
                          <a:latin typeface="+mn-lt"/>
                          <a:ea typeface="+mn-ea"/>
                          <a:cs typeface="+mn-cs"/>
                        </a:rPr>
                        <a:t>48 Management Areas</a:t>
                      </a:r>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ctr"/>
                      <a:r>
                        <a:rPr lang="en-ZA" sz="1500" b="0" kern="1200" dirty="0" smtClean="0">
                          <a:solidFill>
                            <a:schemeClr val="tx1"/>
                          </a:solidFill>
                          <a:latin typeface="+mn-lt"/>
                          <a:ea typeface="+mn-ea"/>
                          <a:cs typeface="+mn-cs"/>
                        </a:rPr>
                        <a:t>12</a:t>
                      </a:r>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ctr"/>
                      <a:r>
                        <a:rPr lang="en-ZA" sz="1500" b="0" kern="1200" dirty="0" smtClean="0">
                          <a:solidFill>
                            <a:schemeClr val="tx1"/>
                          </a:solidFill>
                          <a:latin typeface="+mn-lt"/>
                          <a:ea typeface="+mn-ea"/>
                          <a:cs typeface="+mn-cs"/>
                        </a:rPr>
                        <a:t>12</a:t>
                      </a:r>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ctr"/>
                      <a:r>
                        <a:rPr lang="en-ZA" sz="1500" b="0" kern="1200" dirty="0" smtClean="0">
                          <a:solidFill>
                            <a:schemeClr val="tx1"/>
                          </a:solidFill>
                          <a:latin typeface="+mn-lt"/>
                          <a:ea typeface="+mn-ea"/>
                          <a:cs typeface="+mn-cs"/>
                        </a:rPr>
                        <a:t>12</a:t>
                      </a:r>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ctr"/>
                      <a:r>
                        <a:rPr lang="en-ZA" sz="1500" b="0" kern="1200" dirty="0" smtClean="0">
                          <a:solidFill>
                            <a:schemeClr val="tx1"/>
                          </a:solidFill>
                          <a:latin typeface="+mn-lt"/>
                          <a:ea typeface="+mn-ea"/>
                          <a:cs typeface="+mn-cs"/>
                        </a:rPr>
                        <a:t>12</a:t>
                      </a:r>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500" b="0" kern="1200" dirty="0" smtClean="0">
                          <a:solidFill>
                            <a:schemeClr val="tx1"/>
                          </a:solidFill>
                          <a:latin typeface="+mn-lt"/>
                          <a:ea typeface="+mn-ea"/>
                          <a:cs typeface="+mn-cs"/>
                        </a:rPr>
                        <a:t>Review the effectiveness of the IEHW program</a:t>
                      </a:r>
                      <a:endParaRPr lang="en-ZA" sz="15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500" b="1" kern="1200" dirty="0" smtClean="0">
                          <a:solidFill>
                            <a:schemeClr val="tx1"/>
                          </a:solidFill>
                          <a:latin typeface="+mn-lt"/>
                          <a:ea typeface="+mn-ea"/>
                          <a:cs typeface="+mn-cs"/>
                        </a:rPr>
                        <a:t>DC IEHW</a:t>
                      </a:r>
                      <a:endParaRPr lang="en-ZA" sz="1500" b="1"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1"/>
                  </a:ext>
                </a:extLst>
              </a:tr>
              <a:tr h="884472">
                <a:tc gridSpan="9">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500" b="1" kern="1200" dirty="0" smtClean="0">
                          <a:solidFill>
                            <a:schemeClr val="tx1"/>
                          </a:solidFill>
                          <a:latin typeface="+mn-lt"/>
                          <a:ea typeface="+mn-ea"/>
                          <a:cs typeface="+mn-cs"/>
                        </a:rPr>
                        <a:t>Expected results</a:t>
                      </a:r>
                      <a:r>
                        <a:rPr lang="en-ZA" sz="1500" b="1" kern="1200" baseline="0" dirty="0" smtClean="0">
                          <a:solidFill>
                            <a:schemeClr val="tx1"/>
                          </a:solidFill>
                          <a:latin typeface="+mn-lt"/>
                          <a:ea typeface="+mn-ea"/>
                          <a:cs typeface="+mn-cs"/>
                        </a:rPr>
                        <a:t> of the strategic intent</a:t>
                      </a:r>
                      <a:r>
                        <a:rPr lang="en-ZA" sz="1500" b="1" kern="1200" dirty="0" smtClean="0">
                          <a:solidFill>
                            <a:schemeClr val="tx1"/>
                          </a:solidFill>
                          <a:latin typeface="+mn-lt"/>
                          <a:ea typeface="+mn-ea"/>
                          <a:cs typeface="+mn-cs"/>
                        </a:rPr>
                        <a:t>: </a:t>
                      </a:r>
                    </a:p>
                    <a:p>
                      <a:endParaRPr lang="en-ZA" sz="1500" b="0" kern="1200" baseline="0" dirty="0" smtClean="0">
                        <a:solidFill>
                          <a:schemeClr val="tx1"/>
                        </a:solidFill>
                        <a:latin typeface="+mn-lt"/>
                        <a:ea typeface="+mn-ea"/>
                        <a:cs typeface="+mn-cs"/>
                      </a:endParaRPr>
                    </a:p>
                    <a:p>
                      <a:r>
                        <a:rPr lang="en-ZA" sz="1500" b="0" kern="1200" baseline="0" dirty="0" smtClean="0">
                          <a:solidFill>
                            <a:schemeClr val="tx1"/>
                          </a:solidFill>
                          <a:latin typeface="+mn-lt"/>
                          <a:ea typeface="+mn-ea"/>
                          <a:cs typeface="+mn-cs"/>
                        </a:rPr>
                        <a:t>Healthy and safe workforce which may improve work output</a:t>
                      </a:r>
                    </a:p>
                    <a:p>
                      <a:endParaRPr lang="en-ZA" sz="1500" b="0" kern="1200" baseline="0" dirty="0" smtClean="0">
                        <a:solidFill>
                          <a:schemeClr val="tx1"/>
                        </a:solidFill>
                        <a:latin typeface="+mn-lt"/>
                        <a:ea typeface="+mn-ea"/>
                        <a:cs typeface="+mn-cs"/>
                      </a:endParaRPr>
                    </a:p>
                    <a:p>
                      <a:pPr marL="571500" indent="-571500">
                        <a:buFont typeface="Arial" panose="020B0604020202020204" pitchFamily="34" charset="0"/>
                        <a:buChar char="•"/>
                      </a:pPr>
                      <a:r>
                        <a:rPr lang="en-ZA" sz="1500" b="0" dirty="0" smtClean="0">
                          <a:solidFill>
                            <a:schemeClr val="tx1"/>
                          </a:solidFill>
                        </a:rPr>
                        <a:t>Aims to create, promote and maintain an enabling environment for the integrated management of the health and wellness of DCS employees. </a:t>
                      </a:r>
                    </a:p>
                    <a:p>
                      <a:pPr marL="571500" indent="-571500">
                        <a:buFont typeface="Arial" panose="020B0604020202020204" pitchFamily="34" charset="0"/>
                        <a:buChar char="•"/>
                      </a:pPr>
                      <a:r>
                        <a:rPr lang="en-ZA" sz="1500" b="0" dirty="0" smtClean="0">
                          <a:solidFill>
                            <a:schemeClr val="tx1"/>
                          </a:solidFill>
                        </a:rPr>
                        <a:t>In addition, the program aims to enhance health and safety in the workplace which may increase productivity and efficiency</a:t>
                      </a:r>
                      <a:endParaRPr lang="en-ZA" sz="1500" b="0" kern="1200" baseline="0" dirty="0" smtClean="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hMerge="1">
                  <a:txBody>
                    <a:bodyPr/>
                    <a:lstStyle/>
                    <a:p>
                      <a:endParaRPr lang="en-ZA" sz="1800" b="1" kern="1200" dirty="0">
                        <a:solidFill>
                          <a:schemeClr val="lt1"/>
                        </a:solidFill>
                        <a:latin typeface="+mn-lt"/>
                        <a:ea typeface="+mn-ea"/>
                        <a:cs typeface="+mn-cs"/>
                      </a:endParaRPr>
                    </a:p>
                  </a:txBody>
                  <a:tcPr>
                    <a:solidFill>
                      <a:schemeClr val="accent6">
                        <a:lumMod val="60000"/>
                        <a:lumOff val="40000"/>
                      </a:schemeClr>
                    </a:solidFill>
                  </a:tcPr>
                </a:tc>
                <a:tc hMerge="1">
                  <a:txBody>
                    <a:bodyPr/>
                    <a:lstStyle/>
                    <a:p>
                      <a:endParaRPr lang="en-ZA" sz="1800" b="1" kern="1200" dirty="0">
                        <a:solidFill>
                          <a:schemeClr val="lt1"/>
                        </a:solidFill>
                        <a:latin typeface="+mn-lt"/>
                        <a:ea typeface="+mn-ea"/>
                        <a:cs typeface="+mn-cs"/>
                      </a:endParaRPr>
                    </a:p>
                  </a:txBody>
                  <a:tcPr>
                    <a:solidFill>
                      <a:schemeClr val="accent6">
                        <a:lumMod val="60000"/>
                        <a:lumOff val="40000"/>
                      </a:schemeClr>
                    </a:solidFill>
                  </a:tcPr>
                </a:tc>
                <a:tc hMerge="1">
                  <a:txBody>
                    <a:bodyPr/>
                    <a:lstStyle/>
                    <a:p>
                      <a:endParaRPr lang="en-ZA" sz="1800" b="1" kern="1200" dirty="0">
                        <a:solidFill>
                          <a:schemeClr val="lt1"/>
                        </a:solidFill>
                        <a:latin typeface="+mn-lt"/>
                        <a:ea typeface="+mn-ea"/>
                        <a:cs typeface="+mn-cs"/>
                      </a:endParaRPr>
                    </a:p>
                  </a:txBody>
                  <a:tcPr>
                    <a:solidFill>
                      <a:schemeClr val="accent6">
                        <a:lumMod val="60000"/>
                        <a:lumOff val="40000"/>
                      </a:schemeClr>
                    </a:solidFill>
                  </a:tcPr>
                </a:tc>
                <a:tc hMerge="1">
                  <a:txBody>
                    <a:bodyPr/>
                    <a:lstStyle/>
                    <a:p>
                      <a:endParaRPr lang="en-ZA" sz="1800" b="1" kern="1200" dirty="0">
                        <a:solidFill>
                          <a:schemeClr val="lt1"/>
                        </a:solidFill>
                        <a:latin typeface="+mn-lt"/>
                        <a:ea typeface="+mn-ea"/>
                        <a:cs typeface="+mn-cs"/>
                      </a:endParaRPr>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sz="1800" b="1" kern="1200" dirty="0">
                        <a:solidFill>
                          <a:schemeClr val="lt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721455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3</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75829"/>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INTRODUCTION </a:t>
              </a:r>
              <a:endParaRPr lang="en-ZA" sz="3600" b="1" dirty="0"/>
            </a:p>
          </p:txBody>
        </p:sp>
      </p:grpSp>
      <p:sp>
        <p:nvSpPr>
          <p:cNvPr id="7" name="Rectangle 6"/>
          <p:cNvSpPr/>
          <p:nvPr/>
        </p:nvSpPr>
        <p:spPr>
          <a:xfrm>
            <a:off x="310243" y="933079"/>
            <a:ext cx="8562567" cy="6247864"/>
          </a:xfrm>
          <a:prstGeom prst="rect">
            <a:avLst/>
          </a:prstGeom>
        </p:spPr>
        <p:txBody>
          <a:bodyPr wrap="square">
            <a:spAutoFit/>
          </a:bodyPr>
          <a:lstStyle/>
          <a:p>
            <a:pPr algn="just"/>
            <a:r>
              <a:rPr lang="en-ZA" sz="2800" b="1" dirty="0" smtClean="0">
                <a:effectLst>
                  <a:outerShdw blurRad="38100" dist="38100" dir="2700000" algn="tl">
                    <a:srgbClr val="000000">
                      <a:alpha val="43137"/>
                    </a:srgbClr>
                  </a:outerShdw>
                </a:effectLst>
                <a:latin typeface="Arial" panose="020B0604020202020204" pitchFamily="34" charset="0"/>
                <a:cs typeface="Arial" panose="020B0604020202020204" pitchFamily="34" charset="0"/>
              </a:rPr>
              <a:t>BACKGROUND INFORMATION </a:t>
            </a:r>
          </a:p>
          <a:p>
            <a:pPr algn="just"/>
            <a:endParaRPr lang="en-ZA" sz="1600" b="1" dirty="0">
              <a:latin typeface="Arial" panose="020B0604020202020204" pitchFamily="34" charset="0"/>
              <a:cs typeface="Arial" panose="020B0604020202020204" pitchFamily="34" charset="0"/>
            </a:endParaRPr>
          </a:p>
          <a:p>
            <a:pPr algn="just"/>
            <a:r>
              <a:rPr lang="en-ZA" sz="1600" dirty="0">
                <a:latin typeface="Arial" panose="020B0604020202020204" pitchFamily="34" charset="0"/>
                <a:cs typeface="Arial" panose="020B0604020202020204" pitchFamily="34" charset="0"/>
              </a:rPr>
              <a:t>Human Resource is currently faced with a </a:t>
            </a:r>
            <a:r>
              <a:rPr lang="en-ZA" sz="1600" b="1" dirty="0">
                <a:latin typeface="Arial" panose="020B0604020202020204" pitchFamily="34" charset="0"/>
                <a:cs typeface="Arial" panose="020B0604020202020204" pitchFamily="34" charset="0"/>
              </a:rPr>
              <a:t>number of challenges, ranging from capacity, administration, capability of personnel and number of strategic issues </a:t>
            </a:r>
            <a:r>
              <a:rPr lang="en-ZA" sz="1600" dirty="0">
                <a:latin typeface="Arial" panose="020B0604020202020204" pitchFamily="34" charset="0"/>
                <a:cs typeface="Arial" panose="020B0604020202020204" pitchFamily="34" charset="0"/>
              </a:rPr>
              <a:t>such as lack of an integrated HR Strategy.</a:t>
            </a:r>
          </a:p>
          <a:p>
            <a:pPr algn="just"/>
            <a:endParaRPr lang="en-ZA" sz="1600" dirty="0">
              <a:latin typeface="Arial" panose="020B0604020202020204" pitchFamily="34" charset="0"/>
              <a:cs typeface="Arial" panose="020B0604020202020204" pitchFamily="34" charset="0"/>
            </a:endParaRPr>
          </a:p>
          <a:p>
            <a:pPr algn="just"/>
            <a:r>
              <a:rPr lang="en-ZA" sz="1600" dirty="0" smtClean="0">
                <a:latin typeface="Arial" panose="020B0604020202020204" pitchFamily="34" charset="0"/>
                <a:cs typeface="Arial" panose="020B0604020202020204" pitchFamily="34" charset="0"/>
              </a:rPr>
              <a:t>The </a:t>
            </a:r>
            <a:r>
              <a:rPr lang="en-ZA" sz="1600" dirty="0">
                <a:latin typeface="Arial" panose="020B0604020202020204" pitchFamily="34" charset="0"/>
                <a:cs typeface="Arial" panose="020B0604020202020204" pitchFamily="34" charset="0"/>
              </a:rPr>
              <a:t>white paper on </a:t>
            </a:r>
            <a:r>
              <a:rPr lang="en-ZA" sz="1600" dirty="0" smtClean="0">
                <a:latin typeface="Arial" panose="020B0604020202020204" pitchFamily="34" charset="0"/>
                <a:cs typeface="Arial" panose="020B0604020202020204" pitchFamily="34" charset="0"/>
              </a:rPr>
              <a:t>Corrections </a:t>
            </a:r>
            <a:r>
              <a:rPr lang="en-ZA" sz="1600" dirty="0">
                <a:latin typeface="Arial" panose="020B0604020202020204" pitchFamily="34" charset="0"/>
                <a:cs typeface="Arial" panose="020B0604020202020204" pitchFamily="34" charset="0"/>
              </a:rPr>
              <a:t>in South Africa calls for the </a:t>
            </a:r>
            <a:r>
              <a:rPr lang="en-ZA" sz="1600" b="1" dirty="0">
                <a:latin typeface="Arial" panose="020B0604020202020204" pitchFamily="34" charset="0"/>
                <a:cs typeface="Arial" panose="020B0604020202020204" pitchFamily="34" charset="0"/>
              </a:rPr>
              <a:t>transformation of the department to a correctional service focused on rehabilitation</a:t>
            </a:r>
            <a:r>
              <a:rPr lang="en-ZA" sz="1600" dirty="0">
                <a:latin typeface="Arial" panose="020B0604020202020204" pitchFamily="34" charset="0"/>
                <a:cs typeface="Arial" panose="020B0604020202020204" pitchFamily="34" charset="0"/>
              </a:rPr>
              <a:t>. </a:t>
            </a:r>
            <a:r>
              <a:rPr lang="en-ZA" sz="1600" dirty="0" smtClean="0">
                <a:latin typeface="Arial" panose="020B0604020202020204" pitchFamily="34" charset="0"/>
                <a:cs typeface="Arial" panose="020B0604020202020204" pitchFamily="34" charset="0"/>
              </a:rPr>
              <a:t>It introduces </a:t>
            </a:r>
            <a:r>
              <a:rPr lang="en-ZA" sz="1600" dirty="0">
                <a:latin typeface="Arial" panose="020B0604020202020204" pitchFamily="34" charset="0"/>
                <a:cs typeface="Arial" panose="020B0604020202020204" pitchFamily="34" charset="0"/>
              </a:rPr>
              <a:t>a </a:t>
            </a:r>
            <a:r>
              <a:rPr lang="en-ZA" sz="1600" b="1" dirty="0">
                <a:latin typeface="Arial" panose="020B0604020202020204" pitchFamily="34" charset="0"/>
                <a:cs typeface="Arial" panose="020B0604020202020204" pitchFamily="34" charset="0"/>
              </a:rPr>
              <a:t>concept ”ideal Correctional official”, and further outlines the characteristics</a:t>
            </a:r>
            <a:r>
              <a:rPr lang="en-ZA" sz="1600" dirty="0">
                <a:latin typeface="Arial" panose="020B0604020202020204" pitchFamily="34" charset="0"/>
                <a:cs typeface="Arial" panose="020B0604020202020204" pitchFamily="34" charset="0"/>
              </a:rPr>
              <a:t> of an ideal correctional official.</a:t>
            </a:r>
          </a:p>
          <a:p>
            <a:pPr algn="just"/>
            <a:endParaRPr lang="en-ZA" sz="1600" dirty="0">
              <a:latin typeface="Arial" panose="020B0604020202020204" pitchFamily="34" charset="0"/>
              <a:cs typeface="Arial" panose="020B0604020202020204" pitchFamily="34" charset="0"/>
            </a:endParaRPr>
          </a:p>
          <a:p>
            <a:r>
              <a:rPr lang="en-ZA" sz="1600" dirty="0" smtClean="0">
                <a:latin typeface="Arial" panose="020B0604020202020204" pitchFamily="34" charset="0"/>
                <a:cs typeface="Arial" panose="020B0604020202020204" pitchFamily="34" charset="0"/>
              </a:rPr>
              <a:t>Moreover</a:t>
            </a:r>
            <a:r>
              <a:rPr lang="en-ZA" sz="1600" dirty="0">
                <a:latin typeface="Arial" panose="020B0604020202020204" pitchFamily="34" charset="0"/>
                <a:cs typeface="Arial" panose="020B0604020202020204" pitchFamily="34" charset="0"/>
              </a:rPr>
              <a:t> </a:t>
            </a:r>
            <a:r>
              <a:rPr lang="en-ZA" sz="1600" dirty="0" smtClean="0">
                <a:latin typeface="Arial" panose="020B0604020202020204" pitchFamily="34" charset="0"/>
                <a:cs typeface="Arial" panose="020B0604020202020204" pitchFamily="34" charset="0"/>
              </a:rPr>
              <a:t>the </a:t>
            </a:r>
            <a:r>
              <a:rPr lang="en-ZA" sz="1600" dirty="0">
                <a:latin typeface="Arial" panose="020B0604020202020204" pitchFamily="34" charset="0"/>
                <a:cs typeface="Arial" panose="020B0604020202020204" pitchFamily="34" charset="0"/>
              </a:rPr>
              <a:t>HR </a:t>
            </a:r>
            <a:r>
              <a:rPr lang="en-ZA" sz="1600" b="1" dirty="0" smtClean="0">
                <a:latin typeface="Arial" panose="020B0604020202020204" pitchFamily="34" charset="0"/>
                <a:cs typeface="Arial" panose="020B0604020202020204" pitchFamily="34" charset="0"/>
              </a:rPr>
              <a:t>processes are fragmented culminating to a situation that does not enhance the ideal correctional official </a:t>
            </a:r>
            <a:r>
              <a:rPr lang="en-ZA" sz="1600" dirty="0" smtClean="0">
                <a:latin typeface="Arial" panose="020B0604020202020204" pitchFamily="34" charset="0"/>
                <a:cs typeface="Arial" panose="020B0604020202020204" pitchFamily="34" charset="0"/>
              </a:rPr>
              <a:t>in its totality. Additionally, the departmental </a:t>
            </a:r>
            <a:r>
              <a:rPr lang="en-ZA" sz="1600" b="1" dirty="0" smtClean="0">
                <a:latin typeface="Arial" panose="020B0604020202020204" pitchFamily="34" charset="0"/>
                <a:cs typeface="Arial" panose="020B0604020202020204" pitchFamily="34" charset="0"/>
              </a:rPr>
              <a:t>environment is </a:t>
            </a:r>
            <a:r>
              <a:rPr lang="en-ZA" sz="1600" b="1" dirty="0">
                <a:latin typeface="Arial" panose="020B0604020202020204" pitchFamily="34" charset="0"/>
                <a:cs typeface="Arial" panose="020B0604020202020204" pitchFamily="34" charset="0"/>
              </a:rPr>
              <a:t>not conducive to </a:t>
            </a:r>
            <a:r>
              <a:rPr lang="en-ZA" sz="1600" b="1" dirty="0" smtClean="0">
                <a:latin typeface="Arial" panose="020B0604020202020204" pitchFamily="34" charset="0"/>
                <a:cs typeface="Arial" panose="020B0604020202020204" pitchFamily="34" charset="0"/>
              </a:rPr>
              <a:t>promote the health and development </a:t>
            </a:r>
            <a:r>
              <a:rPr lang="en-ZA" sz="1600" dirty="0" smtClean="0">
                <a:latin typeface="Arial" panose="020B0604020202020204" pitchFamily="34" charset="0"/>
                <a:cs typeface="Arial" panose="020B0604020202020204" pitchFamily="34" charset="0"/>
              </a:rPr>
              <a:t>of officials in line with the </a:t>
            </a:r>
            <a:r>
              <a:rPr lang="en-ZA" sz="1600" dirty="0">
                <a:latin typeface="Arial" panose="020B0604020202020204" pitchFamily="34" charset="0"/>
                <a:cs typeface="Arial" panose="020B0604020202020204" pitchFamily="34" charset="0"/>
              </a:rPr>
              <a:t>white paper. </a:t>
            </a:r>
          </a:p>
          <a:p>
            <a:endParaRPr lang="en-ZA" sz="1600" dirty="0" smtClean="0">
              <a:latin typeface="Arial" panose="020B0604020202020204" pitchFamily="34" charset="0"/>
              <a:cs typeface="Arial" panose="020B0604020202020204" pitchFamily="34" charset="0"/>
            </a:endParaRPr>
          </a:p>
          <a:p>
            <a:r>
              <a:rPr lang="en-ZA" sz="1600" dirty="0" smtClean="0">
                <a:latin typeface="Arial" panose="020B0604020202020204" pitchFamily="34" charset="0"/>
                <a:cs typeface="Arial" panose="020B0604020202020204" pitchFamily="34" charset="0"/>
              </a:rPr>
              <a:t>Furthermore</a:t>
            </a:r>
            <a:r>
              <a:rPr lang="en-ZA" sz="1600" dirty="0">
                <a:latin typeface="Arial" panose="020B0604020202020204" pitchFamily="34" charset="0"/>
                <a:cs typeface="Arial" panose="020B0604020202020204" pitchFamily="34" charset="0"/>
              </a:rPr>
              <a:t>, </a:t>
            </a:r>
            <a:r>
              <a:rPr lang="en-ZA" sz="1600" dirty="0" smtClean="0">
                <a:latin typeface="Arial" panose="020B0604020202020204" pitchFamily="34" charset="0"/>
                <a:cs typeface="Arial" panose="020B0604020202020204" pitchFamily="34" charset="0"/>
              </a:rPr>
              <a:t>the </a:t>
            </a:r>
            <a:r>
              <a:rPr lang="en-ZA" sz="1600" b="1" dirty="0">
                <a:latin typeface="Arial" panose="020B0604020202020204" pitchFamily="34" charset="0"/>
                <a:cs typeface="Arial" panose="020B0604020202020204" pitchFamily="34" charset="0"/>
              </a:rPr>
              <a:t>post establishment of the Department has been progressively reduced in the </a:t>
            </a:r>
            <a:r>
              <a:rPr lang="en-ZA" sz="1600" b="1" dirty="0" smtClean="0">
                <a:latin typeface="Arial" panose="020B0604020202020204" pitchFamily="34" charset="0"/>
                <a:cs typeface="Arial" panose="020B0604020202020204" pitchFamily="34" charset="0"/>
              </a:rPr>
              <a:t>past </a:t>
            </a:r>
            <a:r>
              <a:rPr lang="en-ZA" sz="1600" b="1" dirty="0">
                <a:latin typeface="Arial" panose="020B0604020202020204" pitchFamily="34" charset="0"/>
                <a:cs typeface="Arial" panose="020B0604020202020204" pitchFamily="34" charset="0"/>
              </a:rPr>
              <a:t>years </a:t>
            </a:r>
            <a:r>
              <a:rPr lang="en-ZA" sz="1600" dirty="0">
                <a:latin typeface="Arial" panose="020B0604020202020204" pitchFamily="34" charset="0"/>
                <a:cs typeface="Arial" panose="020B0604020202020204" pitchFamily="34" charset="0"/>
              </a:rPr>
              <a:t>resulting in dire staff shortages which have had the most severe impact in the </a:t>
            </a:r>
            <a:r>
              <a:rPr lang="en-ZA" sz="1600" dirty="0" smtClean="0">
                <a:latin typeface="Arial" panose="020B0604020202020204" pitchFamily="34" charset="0"/>
                <a:cs typeface="Arial" panose="020B0604020202020204" pitchFamily="34" charset="0"/>
              </a:rPr>
              <a:t>operations at the correctional </a:t>
            </a:r>
            <a:r>
              <a:rPr lang="en-ZA" sz="1600" dirty="0">
                <a:latin typeface="Arial" panose="020B0604020202020204" pitchFamily="34" charset="0"/>
                <a:cs typeface="Arial" panose="020B0604020202020204" pitchFamily="34" charset="0"/>
              </a:rPr>
              <a:t>centres.  </a:t>
            </a:r>
            <a:r>
              <a:rPr lang="en-ZA" sz="1600" dirty="0" smtClean="0">
                <a:latin typeface="Arial" panose="020B0604020202020204" pitchFamily="34" charset="0"/>
                <a:cs typeface="Arial" panose="020B0604020202020204" pitchFamily="34" charset="0"/>
              </a:rPr>
              <a:t>These </a:t>
            </a:r>
            <a:r>
              <a:rPr lang="en-ZA" sz="1600" dirty="0">
                <a:latin typeface="Arial" panose="020B0604020202020204" pitchFamily="34" charset="0"/>
                <a:cs typeface="Arial" panose="020B0604020202020204" pitchFamily="34" charset="0"/>
              </a:rPr>
              <a:t>staffing shortages have in turn </a:t>
            </a:r>
            <a:r>
              <a:rPr lang="en-ZA" sz="1600" b="1" dirty="0">
                <a:latin typeface="Arial" panose="020B0604020202020204" pitchFamily="34" charset="0"/>
                <a:cs typeface="Arial" panose="020B0604020202020204" pitchFamily="34" charset="0"/>
              </a:rPr>
              <a:t>affected the health and safety of </a:t>
            </a:r>
            <a:r>
              <a:rPr lang="en-ZA" sz="1600" b="1" dirty="0" smtClean="0">
                <a:latin typeface="Arial" panose="020B0604020202020204" pitchFamily="34" charset="0"/>
                <a:cs typeface="Arial" panose="020B0604020202020204" pitchFamily="34" charset="0"/>
              </a:rPr>
              <a:t>officials </a:t>
            </a:r>
            <a:r>
              <a:rPr lang="en-ZA" sz="1600" b="1" dirty="0">
                <a:latin typeface="Arial" panose="020B0604020202020204" pitchFamily="34" charset="0"/>
                <a:cs typeface="Arial" panose="020B0604020202020204" pitchFamily="34" charset="0"/>
              </a:rPr>
              <a:t>resulting in low staff morale, security risks and </a:t>
            </a:r>
            <a:r>
              <a:rPr lang="en-ZA" sz="1600" b="1" dirty="0" smtClean="0">
                <a:latin typeface="Arial" panose="020B0604020202020204" pitchFamily="34" charset="0"/>
                <a:cs typeface="Arial" panose="020B0604020202020204" pitchFamily="34" charset="0"/>
              </a:rPr>
              <a:t>compromised </a:t>
            </a:r>
            <a:r>
              <a:rPr lang="en-ZA" sz="1600" b="1" dirty="0">
                <a:latin typeface="Arial" panose="020B0604020202020204" pitchFamily="34" charset="0"/>
                <a:cs typeface="Arial" panose="020B0604020202020204" pitchFamily="34" charset="0"/>
              </a:rPr>
              <a:t>rehabilitation programmes</a:t>
            </a:r>
            <a:r>
              <a:rPr lang="en-ZA" sz="1600" dirty="0">
                <a:latin typeface="Arial" panose="020B0604020202020204" pitchFamily="34" charset="0"/>
                <a:cs typeface="Arial" panose="020B0604020202020204" pitchFamily="34" charset="0"/>
              </a:rPr>
              <a:t>. </a:t>
            </a:r>
          </a:p>
          <a:p>
            <a:pPr algn="just"/>
            <a:endParaRPr lang="en-ZA" sz="1600" dirty="0">
              <a:latin typeface="Arial" panose="020B0604020202020204" pitchFamily="34" charset="0"/>
              <a:cs typeface="Arial" panose="020B0604020202020204" pitchFamily="34" charset="0"/>
            </a:endParaRPr>
          </a:p>
          <a:p>
            <a:pPr algn="just"/>
            <a:endParaRPr lang="en-ZA" dirty="0"/>
          </a:p>
          <a:p>
            <a:pPr algn="just"/>
            <a:endParaRPr lang="en-ZA" dirty="0"/>
          </a:p>
        </p:txBody>
      </p:sp>
    </p:spTree>
    <p:extLst>
      <p:ext uri="{BB962C8B-B14F-4D97-AF65-F5344CB8AC3E}">
        <p14:creationId xmlns:p14="http://schemas.microsoft.com/office/powerpoint/2010/main" val="156861804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30</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4" name="Table 23"/>
          <p:cNvGraphicFramePr>
            <a:graphicFrameLocks noGrp="1"/>
          </p:cNvGraphicFramePr>
          <p:nvPr>
            <p:extLst>
              <p:ext uri="{D42A27DB-BD31-4B8C-83A1-F6EECF244321}">
                <p14:modId xmlns:p14="http://schemas.microsoft.com/office/powerpoint/2010/main" val="192252100"/>
              </p:ext>
            </p:extLst>
          </p:nvPr>
        </p:nvGraphicFramePr>
        <p:xfrm>
          <a:off x="119920" y="1272262"/>
          <a:ext cx="9024080" cy="6971179"/>
        </p:xfrm>
        <a:graphic>
          <a:graphicData uri="http://schemas.openxmlformats.org/drawingml/2006/table">
            <a:tbl>
              <a:tblPr firstRow="1" bandRow="1">
                <a:tableStyleId>{5C22544A-7EE6-4342-B048-85BDC9FD1C3A}</a:tableStyleId>
              </a:tblPr>
              <a:tblGrid>
                <a:gridCol w="937915">
                  <a:extLst>
                    <a:ext uri="{9D8B030D-6E8A-4147-A177-3AD203B41FA5}">
                      <a16:colId xmlns:a16="http://schemas.microsoft.com/office/drawing/2014/main" val="20000"/>
                    </a:ext>
                  </a:extLst>
                </a:gridCol>
                <a:gridCol w="1021977">
                  <a:extLst>
                    <a:ext uri="{9D8B030D-6E8A-4147-A177-3AD203B41FA5}">
                      <a16:colId xmlns:a16="http://schemas.microsoft.com/office/drawing/2014/main" val="20001"/>
                    </a:ext>
                  </a:extLst>
                </a:gridCol>
                <a:gridCol w="1326776">
                  <a:extLst>
                    <a:ext uri="{9D8B030D-6E8A-4147-A177-3AD203B41FA5}">
                      <a16:colId xmlns:a16="http://schemas.microsoft.com/office/drawing/2014/main" val="20002"/>
                    </a:ext>
                  </a:extLst>
                </a:gridCol>
                <a:gridCol w="1495451">
                  <a:extLst>
                    <a:ext uri="{9D8B030D-6E8A-4147-A177-3AD203B41FA5}">
                      <a16:colId xmlns:a16="http://schemas.microsoft.com/office/drawing/2014/main" val="20003"/>
                    </a:ext>
                  </a:extLst>
                </a:gridCol>
                <a:gridCol w="1062708">
                  <a:extLst>
                    <a:ext uri="{9D8B030D-6E8A-4147-A177-3AD203B41FA5}">
                      <a16:colId xmlns:a16="http://schemas.microsoft.com/office/drawing/2014/main" val="20004"/>
                    </a:ext>
                  </a:extLst>
                </a:gridCol>
                <a:gridCol w="923233">
                  <a:extLst>
                    <a:ext uri="{9D8B030D-6E8A-4147-A177-3AD203B41FA5}">
                      <a16:colId xmlns:a16="http://schemas.microsoft.com/office/drawing/2014/main" val="20005"/>
                    </a:ext>
                  </a:extLst>
                </a:gridCol>
                <a:gridCol w="1128010">
                  <a:extLst>
                    <a:ext uri="{9D8B030D-6E8A-4147-A177-3AD203B41FA5}">
                      <a16:colId xmlns:a16="http://schemas.microsoft.com/office/drawing/2014/main" val="20006"/>
                    </a:ext>
                  </a:extLst>
                </a:gridCol>
                <a:gridCol w="1128010">
                  <a:extLst>
                    <a:ext uri="{9D8B030D-6E8A-4147-A177-3AD203B41FA5}">
                      <a16:colId xmlns:a16="http://schemas.microsoft.com/office/drawing/2014/main" val="20007"/>
                    </a:ext>
                  </a:extLst>
                </a:gridCol>
              </a:tblGrid>
              <a:tr h="694623">
                <a:tc>
                  <a:txBody>
                    <a:bodyPr/>
                    <a:lstStyle/>
                    <a:p>
                      <a:r>
                        <a:rPr lang="en-ZA" sz="1400" dirty="0" smtClean="0">
                          <a:solidFill>
                            <a:schemeClr val="tx1"/>
                          </a:solidFill>
                        </a:rPr>
                        <a:t>Strategic Intent</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Strategic measure</a:t>
                      </a:r>
                      <a:endParaRPr lang="en-ZA" sz="1400" dirty="0">
                        <a:solidFill>
                          <a:schemeClr val="tx1"/>
                        </a:solidFill>
                      </a:endParaRPr>
                    </a:p>
                  </a:txBody>
                  <a:tcPr>
                    <a:solidFill>
                      <a:schemeClr val="accent6">
                        <a:lumMod val="60000"/>
                        <a:lumOff val="40000"/>
                      </a:schemeClr>
                    </a:solidFill>
                  </a:tcPr>
                </a:tc>
                <a:tc>
                  <a:txBody>
                    <a:bodyPr/>
                    <a:lstStyle/>
                    <a:p>
                      <a:r>
                        <a:rPr lang="en-ZA" sz="1400" baseline="0" dirty="0" smtClean="0">
                          <a:solidFill>
                            <a:schemeClr val="tx1"/>
                          </a:solidFill>
                        </a:rPr>
                        <a:t>5 year t</a:t>
                      </a:r>
                      <a:r>
                        <a:rPr lang="en-ZA" sz="1400" dirty="0" smtClean="0">
                          <a:solidFill>
                            <a:schemeClr val="tx1"/>
                          </a:solidFill>
                        </a:rPr>
                        <a:t>arget</a:t>
                      </a:r>
                    </a:p>
                  </a:txBody>
                  <a:tcPr>
                    <a:solidFill>
                      <a:schemeClr val="accent6">
                        <a:lumMod val="60000"/>
                        <a:lumOff val="40000"/>
                      </a:schemeClr>
                    </a:solidFill>
                  </a:tcPr>
                </a:tc>
                <a:tc>
                  <a:txBody>
                    <a:bodyPr/>
                    <a:lstStyle/>
                    <a:p>
                      <a:r>
                        <a:rPr lang="en-ZA" sz="1400" dirty="0" smtClean="0">
                          <a:solidFill>
                            <a:schemeClr val="tx1"/>
                          </a:solidFill>
                        </a:rPr>
                        <a:t>Year 1</a:t>
                      </a:r>
                    </a:p>
                    <a:p>
                      <a:r>
                        <a:rPr lang="en-ZA" sz="1400" dirty="0" smtClean="0">
                          <a:solidFill>
                            <a:schemeClr val="tx1"/>
                          </a:solidFill>
                        </a:rPr>
                        <a:t>2021/2022</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2</a:t>
                      </a:r>
                    </a:p>
                    <a:p>
                      <a:r>
                        <a:rPr lang="en-ZA" sz="1400" dirty="0" smtClean="0">
                          <a:solidFill>
                            <a:schemeClr val="tx1"/>
                          </a:solidFill>
                        </a:rPr>
                        <a:t>2022/2023</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3</a:t>
                      </a:r>
                    </a:p>
                    <a:p>
                      <a:r>
                        <a:rPr lang="en-ZA" sz="1400" dirty="0" smtClean="0">
                          <a:solidFill>
                            <a:schemeClr val="tx1"/>
                          </a:solidFill>
                        </a:rPr>
                        <a:t>2023/24</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4</a:t>
                      </a:r>
                    </a:p>
                    <a:p>
                      <a:r>
                        <a:rPr lang="en-ZA" sz="1400" dirty="0" smtClean="0">
                          <a:solidFill>
                            <a:schemeClr val="tx1"/>
                          </a:solidFill>
                        </a:rPr>
                        <a:t>2024/2025</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a:t>
                      </a:r>
                      <a:r>
                        <a:rPr lang="en-ZA" sz="1400" baseline="0" dirty="0" smtClean="0">
                          <a:solidFill>
                            <a:schemeClr val="tx1"/>
                          </a:solidFill>
                        </a:rPr>
                        <a:t> 5</a:t>
                      </a:r>
                    </a:p>
                    <a:p>
                      <a:r>
                        <a:rPr lang="en-ZA" sz="1400" baseline="0" dirty="0" smtClean="0">
                          <a:solidFill>
                            <a:schemeClr val="tx1"/>
                          </a:solidFill>
                        </a:rPr>
                        <a:t>2025/2026</a:t>
                      </a:r>
                      <a:endParaRPr lang="en-ZA" sz="1400" dirty="0">
                        <a:solidFill>
                          <a:schemeClr val="tx1"/>
                        </a:solidFill>
                      </a:endParaRPr>
                    </a:p>
                  </a:txBody>
                  <a:tcPr>
                    <a:solidFill>
                      <a:schemeClr val="accent6">
                        <a:lumMod val="60000"/>
                        <a:lumOff val="40000"/>
                      </a:schemeClr>
                    </a:solidFill>
                  </a:tcPr>
                </a:tc>
                <a:extLst>
                  <a:ext uri="{0D108BD9-81ED-4DB2-BD59-A6C34878D82A}">
                    <a16:rowId xmlns:a16="http://schemas.microsoft.com/office/drawing/2014/main" val="10000"/>
                  </a:ext>
                </a:extLst>
              </a:tr>
              <a:tr h="301500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ZA" sz="1500" b="0" kern="1200" noProof="0" dirty="0" smtClean="0">
                          <a:solidFill>
                            <a:schemeClr val="tx1"/>
                          </a:solidFill>
                          <a:latin typeface="+mn-lt"/>
                          <a:ea typeface="+mn-ea"/>
                          <a:cs typeface="+mn-cs"/>
                        </a:rPr>
                        <a:t>Professionalization</a:t>
                      </a:r>
                      <a:r>
                        <a:rPr lang="en-ZA" sz="1500" b="0" kern="1200" baseline="0" noProof="0" dirty="0" smtClean="0">
                          <a:solidFill>
                            <a:schemeClr val="tx1"/>
                          </a:solidFill>
                          <a:latin typeface="+mn-lt"/>
                          <a:ea typeface="+mn-ea"/>
                          <a:cs typeface="+mn-cs"/>
                        </a:rPr>
                        <a:t> of corrections</a:t>
                      </a:r>
                      <a:endParaRPr lang="en-ZA" sz="1500" b="0" kern="1200" noProof="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500" b="0" i="0" u="none" strike="noStrike" kern="1200" cap="none" spc="0" normalizeH="0" baseline="0" noProof="0" dirty="0" smtClean="0">
                          <a:ln>
                            <a:noFill/>
                          </a:ln>
                          <a:solidFill>
                            <a:schemeClr val="tx1"/>
                          </a:solidFill>
                          <a:effectLst/>
                          <a:uLnTx/>
                          <a:uFillTx/>
                          <a:latin typeface="+mn-lt"/>
                          <a:ea typeface="+mn-ea"/>
                          <a:cs typeface="+mn-cs"/>
                        </a:rPr>
                        <a:t>Approved Professional council for Corrections</a:t>
                      </a:r>
                    </a:p>
                  </a:txBody>
                  <a:tcPr>
                    <a:solidFill>
                      <a:schemeClr val="accent6">
                        <a:lumMod val="60000"/>
                        <a:lumOff val="40000"/>
                      </a:schemeClr>
                    </a:solidFill>
                  </a:tcPr>
                </a:tc>
                <a:tc>
                  <a:txBody>
                    <a:bodyPr/>
                    <a:lstStyle/>
                    <a:p>
                      <a:r>
                        <a:rPr lang="en-ZA" sz="1500" b="0" kern="1200" dirty="0" smtClean="0">
                          <a:solidFill>
                            <a:schemeClr val="tx1"/>
                          </a:solidFill>
                          <a:latin typeface="+mn-lt"/>
                          <a:ea typeface="+mn-ea"/>
                          <a:cs typeface="+mn-cs"/>
                        </a:rPr>
                        <a:t>Interim</a:t>
                      </a:r>
                      <a:r>
                        <a:rPr lang="en-ZA" sz="1500" b="0" kern="1200" baseline="0" dirty="0" smtClean="0">
                          <a:solidFill>
                            <a:schemeClr val="tx1"/>
                          </a:solidFill>
                          <a:latin typeface="+mn-lt"/>
                          <a:ea typeface="+mn-ea"/>
                          <a:cs typeface="+mn-cs"/>
                        </a:rPr>
                        <a:t> structure for Professional Council implemented.</a:t>
                      </a:r>
                    </a:p>
                    <a:p>
                      <a:endParaRPr lang="en-ZA" sz="1500" b="0" kern="1200" baseline="0" dirty="0" smtClean="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ZA" sz="1500" b="0" kern="1200" baseline="0" dirty="0" smtClean="0">
                          <a:solidFill>
                            <a:schemeClr val="tx1"/>
                          </a:solidFill>
                          <a:latin typeface="+mn-lt"/>
                          <a:ea typeface="+mn-ea"/>
                          <a:cs typeface="+mn-cs"/>
                        </a:rPr>
                        <a:t>Draft Legislation for Professional Council consulted externally.</a:t>
                      </a:r>
                      <a:endParaRPr lang="en-ZA" sz="1500" b="0" kern="1200" dirty="0" smtClean="0">
                        <a:solidFill>
                          <a:schemeClr val="tx1"/>
                        </a:solidFill>
                        <a:latin typeface="+mn-lt"/>
                        <a:ea typeface="+mn-ea"/>
                        <a:cs typeface="+mn-cs"/>
                      </a:endParaRPr>
                    </a:p>
                    <a:p>
                      <a:endParaRPr lang="en-ZA" sz="1500" b="0" kern="1200" dirty="0" smtClean="0">
                        <a:solidFill>
                          <a:schemeClr val="tx1"/>
                        </a:solidFill>
                        <a:latin typeface="+mn-lt"/>
                        <a:ea typeface="+mn-ea"/>
                        <a:cs typeface="+mn-cs"/>
                      </a:endParaRPr>
                    </a:p>
                    <a:p>
                      <a:endParaRPr lang="en-ZA" sz="1500" b="0" kern="1200" baseline="0" dirty="0" smtClean="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ZA" sz="1500" b="0" kern="1200" dirty="0" smtClean="0">
                          <a:solidFill>
                            <a:schemeClr val="tx1"/>
                          </a:solidFill>
                          <a:latin typeface="+mn-lt"/>
                          <a:ea typeface="+mn-ea"/>
                          <a:cs typeface="+mn-cs"/>
                        </a:rPr>
                        <a:t>Interim</a:t>
                      </a:r>
                      <a:r>
                        <a:rPr lang="en-ZA" sz="1500" b="0" kern="1200" baseline="0" dirty="0" smtClean="0">
                          <a:solidFill>
                            <a:schemeClr val="tx1"/>
                          </a:solidFill>
                          <a:latin typeface="+mn-lt"/>
                          <a:ea typeface="+mn-ea"/>
                          <a:cs typeface="+mn-cs"/>
                        </a:rPr>
                        <a:t> structure for Professional Council implemented</a:t>
                      </a:r>
                    </a:p>
                    <a:p>
                      <a:pPr marL="0" marR="0" lvl="0" indent="0" algn="l" defTabSz="685800" rtl="0" eaLnBrk="1" fontAlgn="auto" latinLnBrk="0" hangingPunct="1">
                        <a:lnSpc>
                          <a:spcPct val="100000"/>
                        </a:lnSpc>
                        <a:spcBef>
                          <a:spcPts val="0"/>
                        </a:spcBef>
                        <a:spcAft>
                          <a:spcPts val="0"/>
                        </a:spcAft>
                        <a:buClrTx/>
                        <a:buSzTx/>
                        <a:buFontTx/>
                        <a:buNone/>
                        <a:tabLst/>
                        <a:defRPr/>
                      </a:pPr>
                      <a:endParaRPr lang="en-ZA" sz="1500" b="0" kern="1200" baseline="0" dirty="0" smtClean="0">
                        <a:solidFill>
                          <a:schemeClr val="tx1"/>
                        </a:solidFill>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endParaRPr lang="en-ZA" sz="1500" b="0" kern="1200" baseline="0" dirty="0" smtClean="0">
                        <a:solidFill>
                          <a:schemeClr val="tx1"/>
                        </a:solidFill>
                        <a:latin typeface="+mn-lt"/>
                        <a:ea typeface="+mn-ea"/>
                        <a:cs typeface="+mn-cs"/>
                      </a:endParaRPr>
                    </a:p>
                    <a:p>
                      <a:pPr marL="0" marR="0" lvl="0" indent="0" algn="l" defTabSz="685800" rtl="0" eaLnBrk="1" fontAlgn="auto" latinLnBrk="0" hangingPunct="1">
                        <a:lnSpc>
                          <a:spcPct val="100000"/>
                        </a:lnSpc>
                        <a:spcBef>
                          <a:spcPts val="0"/>
                        </a:spcBef>
                        <a:spcAft>
                          <a:spcPts val="0"/>
                        </a:spcAft>
                        <a:buClrTx/>
                        <a:buSzTx/>
                        <a:buFontTx/>
                        <a:buNone/>
                        <a:tabLst/>
                        <a:defRPr/>
                      </a:pPr>
                      <a:r>
                        <a:rPr lang="en-ZA" sz="1500" b="0" kern="1200" baseline="0" dirty="0" smtClean="0">
                          <a:solidFill>
                            <a:schemeClr val="tx1"/>
                          </a:solidFill>
                          <a:latin typeface="+mn-lt"/>
                          <a:ea typeface="+mn-ea"/>
                          <a:cs typeface="+mn-cs"/>
                        </a:rPr>
                        <a:t>Draft Legislation submitted to Legal Services for coordinating process for passing the legislation.</a:t>
                      </a:r>
                      <a:endParaRPr lang="en-ZA" sz="1500" b="0" kern="1200" dirty="0" smtClean="0">
                        <a:solidFill>
                          <a:schemeClr val="tx1"/>
                        </a:solidFill>
                        <a:latin typeface="+mn-lt"/>
                        <a:ea typeface="+mn-ea"/>
                        <a:cs typeface="+mn-cs"/>
                      </a:endParaRPr>
                    </a:p>
                    <a:p>
                      <a:endParaRPr lang="en-ZA" sz="15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500" b="0" kern="1200" dirty="0" smtClean="0">
                          <a:solidFill>
                            <a:schemeClr val="tx1"/>
                          </a:solidFill>
                          <a:latin typeface="+mn-lt"/>
                          <a:ea typeface="+mn-ea"/>
                          <a:cs typeface="+mn-cs"/>
                        </a:rPr>
                        <a:t>Draft </a:t>
                      </a:r>
                      <a:r>
                        <a:rPr lang="en-ZA" sz="1500" b="0" kern="1200" baseline="0" dirty="0" smtClean="0">
                          <a:solidFill>
                            <a:schemeClr val="tx1"/>
                          </a:solidFill>
                          <a:latin typeface="+mn-lt"/>
                          <a:ea typeface="+mn-ea"/>
                          <a:cs typeface="+mn-cs"/>
                        </a:rPr>
                        <a:t> legislation to Parliament for approval</a:t>
                      </a:r>
                      <a:endParaRPr lang="en-ZA" sz="15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500" b="0" kern="1200" dirty="0" smtClean="0">
                          <a:solidFill>
                            <a:schemeClr val="tx1"/>
                          </a:solidFill>
                          <a:latin typeface="+mn-lt"/>
                          <a:ea typeface="+mn-ea"/>
                          <a:cs typeface="+mn-cs"/>
                        </a:rPr>
                        <a:t>Bill submitted to state law advisors for certification</a:t>
                      </a:r>
                    </a:p>
                  </a:txBody>
                  <a:tcPr>
                    <a:solidFill>
                      <a:schemeClr val="accent6">
                        <a:lumMod val="60000"/>
                        <a:lumOff val="40000"/>
                      </a:schemeClr>
                    </a:solidFill>
                  </a:tcPr>
                </a:tc>
                <a:tc>
                  <a:txBody>
                    <a:bodyPr/>
                    <a:lstStyle/>
                    <a:p>
                      <a:r>
                        <a:rPr lang="en-ZA" sz="1500" b="0" kern="1200" dirty="0" smtClean="0">
                          <a:solidFill>
                            <a:schemeClr val="tx1"/>
                          </a:solidFill>
                          <a:latin typeface="+mn-lt"/>
                          <a:ea typeface="+mn-ea"/>
                          <a:cs typeface="+mn-cs"/>
                        </a:rPr>
                        <a:t>HRD</a:t>
                      </a:r>
                    </a:p>
                    <a:p>
                      <a:r>
                        <a:rPr lang="en-ZA" sz="1500" b="0" kern="1200" dirty="0" smtClean="0">
                          <a:solidFill>
                            <a:schemeClr val="tx1"/>
                          </a:solidFill>
                          <a:latin typeface="+mn-lt"/>
                          <a:ea typeface="+mn-ea"/>
                          <a:cs typeface="+mn-cs"/>
                        </a:rPr>
                        <a:t>DC: Legal Services</a:t>
                      </a:r>
                      <a:endParaRPr lang="en-ZA" sz="1500" b="0" kern="1200" dirty="0">
                        <a:solidFill>
                          <a:schemeClr val="tx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1"/>
                  </a:ext>
                </a:extLst>
              </a:tr>
              <a:tr h="1384516">
                <a:tc gridSpan="8">
                  <a:txBody>
                    <a:bodyPr/>
                    <a:lstStyle/>
                    <a:p>
                      <a:r>
                        <a:rPr lang="en-ZA" sz="1500" b="1" kern="1200" dirty="0" smtClean="0">
                          <a:solidFill>
                            <a:schemeClr val="tx1"/>
                          </a:solidFill>
                          <a:latin typeface="+mn-lt"/>
                          <a:ea typeface="+mn-ea"/>
                          <a:cs typeface="+mn-cs"/>
                        </a:rPr>
                        <a:t>Expected results</a:t>
                      </a:r>
                      <a:r>
                        <a:rPr lang="en-ZA" sz="1500" b="1" kern="1200" baseline="0" dirty="0" smtClean="0">
                          <a:solidFill>
                            <a:schemeClr val="tx1"/>
                          </a:solidFill>
                          <a:latin typeface="+mn-lt"/>
                          <a:ea typeface="+mn-ea"/>
                          <a:cs typeface="+mn-cs"/>
                        </a:rPr>
                        <a:t> of the strategic intent</a:t>
                      </a:r>
                      <a:r>
                        <a:rPr lang="en-ZA" sz="1500" b="1" kern="1200" dirty="0" smtClean="0">
                          <a:solidFill>
                            <a:schemeClr val="tx1"/>
                          </a:solidFill>
                          <a:latin typeface="+mn-lt"/>
                          <a:ea typeface="+mn-ea"/>
                          <a:cs typeface="+mn-cs"/>
                        </a:rPr>
                        <a:t>: </a:t>
                      </a:r>
                    </a:p>
                    <a:p>
                      <a:pPr marL="285750" indent="-285750">
                        <a:buFont typeface="Arial" pitchFamily="34" charset="0"/>
                        <a:buChar char="•"/>
                      </a:pPr>
                      <a:r>
                        <a:rPr lang="en-US" sz="1500" kern="1200" dirty="0" smtClean="0">
                          <a:solidFill>
                            <a:schemeClr val="dk1"/>
                          </a:solidFill>
                          <a:effectLst/>
                          <a:latin typeface="+mn-lt"/>
                          <a:ea typeface="+mn-ea"/>
                          <a:cs typeface="+mn-cs"/>
                        </a:rPr>
                        <a:t>To professionalize the public service and improve the quality of service delivery.</a:t>
                      </a:r>
                    </a:p>
                    <a:p>
                      <a:pPr marL="0" indent="0">
                        <a:buFont typeface="Arial" pitchFamily="34" charset="0"/>
                        <a:buNone/>
                      </a:pPr>
                      <a:endParaRPr lang="en-US" sz="1500" kern="1200" dirty="0" smtClean="0">
                        <a:solidFill>
                          <a:schemeClr val="dk1"/>
                        </a:solidFill>
                        <a:effectLst/>
                        <a:latin typeface="+mn-lt"/>
                        <a:ea typeface="+mn-ea"/>
                        <a:cs typeface="+mn-cs"/>
                      </a:endParaRPr>
                    </a:p>
                    <a:p>
                      <a:pPr marL="285750" indent="-285750">
                        <a:buFont typeface="Arial" pitchFamily="34" charset="0"/>
                        <a:buChar char="•"/>
                      </a:pPr>
                      <a:r>
                        <a:rPr lang="en-US" sz="1500" kern="1200" dirty="0" smtClean="0">
                          <a:solidFill>
                            <a:schemeClr val="dk1"/>
                          </a:solidFill>
                          <a:effectLst/>
                          <a:latin typeface="+mn-lt"/>
                          <a:ea typeface="+mn-ea"/>
                          <a:cs typeface="+mn-cs"/>
                        </a:rPr>
                        <a:t>To produce competent correctional officials through effective registration and continuous professional development</a:t>
                      </a:r>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893647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31</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4" name="Diagram 23"/>
          <p:cNvGraphicFramePr/>
          <p:nvPr>
            <p:extLst>
              <p:ext uri="{D42A27DB-BD31-4B8C-83A1-F6EECF244321}">
                <p14:modId xmlns:p14="http://schemas.microsoft.com/office/powerpoint/2010/main" val="696777113"/>
              </p:ext>
            </p:extLst>
          </p:nvPr>
        </p:nvGraphicFramePr>
        <p:xfrm>
          <a:off x="431800" y="1611267"/>
          <a:ext cx="8280400" cy="47639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Rectangle 8"/>
          <p:cNvSpPr/>
          <p:nvPr/>
        </p:nvSpPr>
        <p:spPr>
          <a:xfrm>
            <a:off x="2526392" y="1252123"/>
            <a:ext cx="3641510" cy="523220"/>
          </a:xfrm>
          <a:prstGeom prst="rect">
            <a:avLst/>
          </a:prstGeom>
        </p:spPr>
        <p:txBody>
          <a:bodyPr wrap="none">
            <a:spAutoFit/>
          </a:bodyPr>
          <a:lstStyle/>
          <a:p>
            <a:pPr lvl="0" algn="ctr"/>
            <a:r>
              <a:rPr lang="en-US" sz="2800" b="1" dirty="0">
                <a:solidFill>
                  <a:srgbClr val="00B050"/>
                </a:solidFill>
                <a:latin typeface="Calibri"/>
              </a:rPr>
              <a:t>10 Year Strategic Intent</a:t>
            </a:r>
            <a:endParaRPr lang="en-ZA" sz="2800" b="1" dirty="0">
              <a:solidFill>
                <a:prstClr val="black"/>
              </a:solidFill>
              <a:latin typeface="Calibri"/>
            </a:endParaRPr>
          </a:p>
        </p:txBody>
      </p:sp>
    </p:spTree>
    <p:extLst>
      <p:ext uri="{BB962C8B-B14F-4D97-AF65-F5344CB8AC3E}">
        <p14:creationId xmlns:p14="http://schemas.microsoft.com/office/powerpoint/2010/main" val="13636466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32</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6" name="Table 25"/>
          <p:cNvGraphicFramePr>
            <a:graphicFrameLocks noGrp="1"/>
          </p:cNvGraphicFramePr>
          <p:nvPr>
            <p:extLst>
              <p:ext uri="{D42A27DB-BD31-4B8C-83A1-F6EECF244321}">
                <p14:modId xmlns:p14="http://schemas.microsoft.com/office/powerpoint/2010/main" val="878932621"/>
              </p:ext>
            </p:extLst>
          </p:nvPr>
        </p:nvGraphicFramePr>
        <p:xfrm>
          <a:off x="0" y="1724770"/>
          <a:ext cx="9143998" cy="5133230"/>
        </p:xfrm>
        <a:graphic>
          <a:graphicData uri="http://schemas.openxmlformats.org/drawingml/2006/table">
            <a:tbl>
              <a:tblPr firstRow="1" bandRow="1">
                <a:tableStyleId>{5C22544A-7EE6-4342-B048-85BDC9FD1C3A}</a:tableStyleId>
              </a:tblPr>
              <a:tblGrid>
                <a:gridCol w="975021">
                  <a:extLst>
                    <a:ext uri="{9D8B030D-6E8A-4147-A177-3AD203B41FA5}">
                      <a16:colId xmlns:a16="http://schemas.microsoft.com/office/drawing/2014/main" val="20000"/>
                    </a:ext>
                  </a:extLst>
                </a:gridCol>
                <a:gridCol w="975021">
                  <a:extLst>
                    <a:ext uri="{9D8B030D-6E8A-4147-A177-3AD203B41FA5}">
                      <a16:colId xmlns:a16="http://schemas.microsoft.com/office/drawing/2014/main" val="20001"/>
                    </a:ext>
                  </a:extLst>
                </a:gridCol>
                <a:gridCol w="975021">
                  <a:extLst>
                    <a:ext uri="{9D8B030D-6E8A-4147-A177-3AD203B41FA5}">
                      <a16:colId xmlns:a16="http://schemas.microsoft.com/office/drawing/2014/main" val="20002"/>
                    </a:ext>
                  </a:extLst>
                </a:gridCol>
                <a:gridCol w="1229494">
                  <a:extLst>
                    <a:ext uri="{9D8B030D-6E8A-4147-A177-3AD203B41FA5}">
                      <a16:colId xmlns:a16="http://schemas.microsoft.com/office/drawing/2014/main" val="20003"/>
                    </a:ext>
                  </a:extLst>
                </a:gridCol>
                <a:gridCol w="843485">
                  <a:extLst>
                    <a:ext uri="{9D8B030D-6E8A-4147-A177-3AD203B41FA5}">
                      <a16:colId xmlns:a16="http://schemas.microsoft.com/office/drawing/2014/main" val="20004"/>
                    </a:ext>
                  </a:extLst>
                </a:gridCol>
                <a:gridCol w="1089937">
                  <a:extLst>
                    <a:ext uri="{9D8B030D-6E8A-4147-A177-3AD203B41FA5}">
                      <a16:colId xmlns:a16="http://schemas.microsoft.com/office/drawing/2014/main" val="20005"/>
                    </a:ext>
                  </a:extLst>
                </a:gridCol>
                <a:gridCol w="1251284">
                  <a:extLst>
                    <a:ext uri="{9D8B030D-6E8A-4147-A177-3AD203B41FA5}">
                      <a16:colId xmlns:a16="http://schemas.microsoft.com/office/drawing/2014/main" val="20006"/>
                    </a:ext>
                  </a:extLst>
                </a:gridCol>
                <a:gridCol w="952653">
                  <a:extLst>
                    <a:ext uri="{9D8B030D-6E8A-4147-A177-3AD203B41FA5}">
                      <a16:colId xmlns:a16="http://schemas.microsoft.com/office/drawing/2014/main" val="20007"/>
                    </a:ext>
                  </a:extLst>
                </a:gridCol>
                <a:gridCol w="852082">
                  <a:extLst>
                    <a:ext uri="{9D8B030D-6E8A-4147-A177-3AD203B41FA5}">
                      <a16:colId xmlns:a16="http://schemas.microsoft.com/office/drawing/2014/main" val="20008"/>
                    </a:ext>
                  </a:extLst>
                </a:gridCol>
              </a:tblGrid>
              <a:tr h="646785">
                <a:tc>
                  <a:txBody>
                    <a:bodyPr/>
                    <a:lstStyle/>
                    <a:p>
                      <a:r>
                        <a:rPr lang="en-ZA" sz="1400" dirty="0" smtClean="0">
                          <a:solidFill>
                            <a:schemeClr val="tx1"/>
                          </a:solidFill>
                        </a:rPr>
                        <a:t>Strategic Intent</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Strategic measure</a:t>
                      </a:r>
                      <a:endParaRPr lang="en-ZA" sz="1400" dirty="0">
                        <a:solidFill>
                          <a:schemeClr val="tx1"/>
                        </a:solidFill>
                      </a:endParaRPr>
                    </a:p>
                  </a:txBody>
                  <a:tcPr>
                    <a:solidFill>
                      <a:schemeClr val="accent6">
                        <a:lumMod val="60000"/>
                        <a:lumOff val="40000"/>
                      </a:schemeClr>
                    </a:solidFill>
                  </a:tcPr>
                </a:tc>
                <a:tc>
                  <a:txBody>
                    <a:bodyPr/>
                    <a:lstStyle/>
                    <a:p>
                      <a:r>
                        <a:rPr lang="en-ZA" sz="1400" baseline="0" smtClean="0">
                          <a:solidFill>
                            <a:schemeClr val="tx1"/>
                          </a:solidFill>
                        </a:rPr>
                        <a:t>10 </a:t>
                      </a:r>
                      <a:r>
                        <a:rPr lang="en-ZA" sz="1400" baseline="0" dirty="0" smtClean="0">
                          <a:solidFill>
                            <a:schemeClr val="tx1"/>
                          </a:solidFill>
                        </a:rPr>
                        <a:t>year t</a:t>
                      </a:r>
                      <a:r>
                        <a:rPr lang="en-ZA" sz="1400" dirty="0" smtClean="0">
                          <a:solidFill>
                            <a:schemeClr val="tx1"/>
                          </a:solidFill>
                        </a:rPr>
                        <a:t>arget</a:t>
                      </a: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2026/2027</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2027/28</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2028/29</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2029/2030</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a:t>
                      </a:r>
                      <a:r>
                        <a:rPr lang="en-ZA" sz="1400" baseline="0" dirty="0" smtClean="0">
                          <a:solidFill>
                            <a:schemeClr val="tx1"/>
                          </a:solidFill>
                        </a:rPr>
                        <a:t> </a:t>
                      </a:r>
                    </a:p>
                    <a:p>
                      <a:r>
                        <a:rPr lang="en-ZA" sz="1400" baseline="0" dirty="0" smtClean="0">
                          <a:solidFill>
                            <a:schemeClr val="tx1"/>
                          </a:solidFill>
                        </a:rPr>
                        <a:t>2030/31</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Responsible</a:t>
                      </a:r>
                      <a:r>
                        <a:rPr lang="en-ZA" sz="1400" baseline="0" dirty="0" smtClean="0">
                          <a:solidFill>
                            <a:schemeClr val="tx1"/>
                          </a:solidFill>
                        </a:rPr>
                        <a:t> Pillar</a:t>
                      </a:r>
                      <a:endParaRPr lang="en-ZA" sz="1400" dirty="0">
                        <a:solidFill>
                          <a:schemeClr val="tx1"/>
                        </a:solidFill>
                      </a:endParaRPr>
                    </a:p>
                  </a:txBody>
                  <a:tcPr>
                    <a:solidFill>
                      <a:schemeClr val="accent6">
                        <a:lumMod val="60000"/>
                        <a:lumOff val="40000"/>
                      </a:schemeClr>
                    </a:solidFill>
                  </a:tcPr>
                </a:tc>
                <a:extLst>
                  <a:ext uri="{0D108BD9-81ED-4DB2-BD59-A6C34878D82A}">
                    <a16:rowId xmlns:a16="http://schemas.microsoft.com/office/drawing/2014/main" val="10000"/>
                  </a:ext>
                </a:extLst>
              </a:tr>
              <a:tr h="2742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Functional organisational  structure developed by 2028</a:t>
                      </a:r>
                    </a:p>
                  </a:txBody>
                  <a:tcPr>
                    <a:solidFill>
                      <a:schemeClr val="accent6">
                        <a:lumMod val="60000"/>
                        <a:lumOff val="40000"/>
                      </a:schemeClr>
                    </a:solidFill>
                  </a:tcPr>
                </a:tc>
                <a:tc>
                  <a:txBody>
                    <a:bodyPr/>
                    <a:lstStyle/>
                    <a:p>
                      <a:r>
                        <a:rPr lang="en-ZA" sz="1300" b="0" kern="1200" baseline="0" dirty="0" smtClean="0">
                          <a:solidFill>
                            <a:schemeClr val="tx1"/>
                          </a:solidFill>
                          <a:latin typeface="+mn-lt"/>
                          <a:ea typeface="+mn-ea"/>
                          <a:cs typeface="+mn-cs"/>
                        </a:rPr>
                        <a:t>Organisational structure aligned to MTSF strategy  </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300" b="0" kern="1200" baseline="0" dirty="0" smtClean="0">
                          <a:solidFill>
                            <a:schemeClr val="tx1"/>
                          </a:solidFill>
                          <a:latin typeface="+mn-lt"/>
                          <a:ea typeface="+mn-ea"/>
                          <a:cs typeface="+mn-cs"/>
                        </a:rPr>
                        <a:t>Revised organisational structure implemented </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300" b="0" kern="1200" dirty="0" smtClean="0">
                          <a:solidFill>
                            <a:schemeClr val="tx1"/>
                          </a:solidFill>
                          <a:latin typeface="+mn-lt"/>
                          <a:ea typeface="+mn-ea"/>
                          <a:cs typeface="+mn-cs"/>
                        </a:rPr>
                        <a:t>Revised organisational Structure</a:t>
                      </a:r>
                      <a:r>
                        <a:rPr lang="en-ZA" sz="1300" b="0" kern="1200" baseline="0" dirty="0" smtClean="0">
                          <a:solidFill>
                            <a:schemeClr val="tx1"/>
                          </a:solidFill>
                          <a:latin typeface="+mn-lt"/>
                          <a:ea typeface="+mn-ea"/>
                          <a:cs typeface="+mn-cs"/>
                        </a:rPr>
                        <a:t> </a:t>
                      </a:r>
                      <a:r>
                        <a:rPr lang="en-ZA" sz="1300" b="0" kern="1200" dirty="0" smtClean="0">
                          <a:solidFill>
                            <a:schemeClr val="tx1"/>
                          </a:solidFill>
                          <a:latin typeface="+mn-lt"/>
                          <a:ea typeface="+mn-ea"/>
                          <a:cs typeface="+mn-cs"/>
                        </a:rPr>
                        <a:t>approved.  </a:t>
                      </a: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Organisational structure implemented </a:t>
                      </a: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Organisational structure implemented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Organisational structure implemented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300" b="0" kern="1200" dirty="0" smtClean="0">
                          <a:solidFill>
                            <a:schemeClr val="tx1"/>
                          </a:solidFill>
                          <a:latin typeface="+mn-lt"/>
                          <a:ea typeface="+mn-ea"/>
                          <a:cs typeface="+mn-cs"/>
                        </a:rPr>
                        <a:t>Review of Organisational structure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3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300" b="0" kern="1200" dirty="0" smtClean="0">
                          <a:solidFill>
                            <a:schemeClr val="tx1"/>
                          </a:solidFill>
                          <a:latin typeface="+mn-lt"/>
                          <a:ea typeface="+mn-ea"/>
                          <a:cs typeface="+mn-cs"/>
                        </a:rPr>
                        <a:t>CDC</a:t>
                      </a:r>
                      <a:r>
                        <a:rPr lang="en-ZA" sz="1300" b="0" kern="1200" baseline="0" dirty="0" smtClean="0">
                          <a:solidFill>
                            <a:schemeClr val="tx1"/>
                          </a:solidFill>
                          <a:latin typeface="+mn-lt"/>
                          <a:ea typeface="+mn-ea"/>
                          <a:cs typeface="+mn-cs"/>
                        </a:rPr>
                        <a:t> HR</a:t>
                      </a:r>
                      <a:endParaRPr lang="en-ZA" sz="1300" b="0" kern="1200" dirty="0" smtClean="0">
                        <a:solidFill>
                          <a:schemeClr val="tx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1"/>
                  </a:ext>
                </a:extLst>
              </a:tr>
              <a:tr h="1743605">
                <a:tc gridSpan="9">
                  <a:txBody>
                    <a:bodyPr/>
                    <a:lstStyle/>
                    <a:p>
                      <a:endParaRPr lang="en-ZA" sz="1400" b="1" kern="1200" dirty="0" smtClean="0">
                        <a:solidFill>
                          <a:schemeClr val="tx1"/>
                        </a:solidFill>
                        <a:latin typeface="+mn-lt"/>
                        <a:ea typeface="+mn-ea"/>
                        <a:cs typeface="+mn-cs"/>
                      </a:endParaRPr>
                    </a:p>
                    <a:p>
                      <a:r>
                        <a:rPr lang="en-ZA" sz="1400" b="1" kern="1200" dirty="0" smtClean="0">
                          <a:solidFill>
                            <a:schemeClr val="tx1"/>
                          </a:solidFill>
                          <a:latin typeface="+mn-lt"/>
                          <a:ea typeface="+mn-ea"/>
                          <a:cs typeface="+mn-cs"/>
                        </a:rPr>
                        <a:t>Expected results</a:t>
                      </a:r>
                      <a:r>
                        <a:rPr lang="en-ZA" sz="1400" b="1" kern="1200" baseline="0" dirty="0" smtClean="0">
                          <a:solidFill>
                            <a:schemeClr val="tx1"/>
                          </a:solidFill>
                          <a:latin typeface="+mn-lt"/>
                          <a:ea typeface="+mn-ea"/>
                          <a:cs typeface="+mn-cs"/>
                        </a:rPr>
                        <a:t> of the strategic intent</a:t>
                      </a:r>
                      <a:r>
                        <a:rPr lang="en-ZA" sz="1400" b="1" kern="1200" dirty="0" smtClean="0">
                          <a:solidFill>
                            <a:schemeClr val="tx1"/>
                          </a:solidFill>
                          <a:latin typeface="+mn-lt"/>
                          <a:ea typeface="+mn-ea"/>
                          <a:cs typeface="+mn-cs"/>
                        </a:rPr>
                        <a:t>:</a:t>
                      </a:r>
                    </a:p>
                    <a:p>
                      <a:endParaRPr lang="en-ZA" sz="1400" b="1" kern="1200" baseline="0" dirty="0">
                        <a:solidFill>
                          <a:schemeClr val="tx1"/>
                        </a:solidFill>
                        <a:latin typeface="+mn-lt"/>
                        <a:ea typeface="+mn-ea"/>
                        <a:cs typeface="+mn-cs"/>
                      </a:endParaRPr>
                    </a:p>
                    <a:p>
                      <a:r>
                        <a:rPr lang="en-ZA" sz="1400" b="0" kern="1200" baseline="0" dirty="0" smtClean="0">
                          <a:solidFill>
                            <a:schemeClr val="tx1"/>
                          </a:solidFill>
                          <a:latin typeface="+mn-lt"/>
                          <a:ea typeface="+mn-ea"/>
                          <a:cs typeface="+mn-cs"/>
                        </a:rPr>
                        <a:t>Organisational structure aligned to MTSF strategy. </a:t>
                      </a:r>
                    </a:p>
                    <a:p>
                      <a:endParaRPr lang="en-ZA" sz="1400" b="0" kern="1200" baseline="0" dirty="0" smtClean="0">
                        <a:solidFill>
                          <a:schemeClr val="tx1"/>
                        </a:solidFill>
                        <a:latin typeface="+mn-lt"/>
                        <a:ea typeface="+mn-ea"/>
                        <a:cs typeface="+mn-cs"/>
                      </a:endParaRPr>
                    </a:p>
                    <a:p>
                      <a:endParaRPr lang="en-ZA" sz="1400" b="0" kern="1200" baseline="0" dirty="0" smtClean="0">
                        <a:solidFill>
                          <a:schemeClr val="tx1"/>
                        </a:solidFill>
                        <a:latin typeface="+mn-lt"/>
                        <a:ea typeface="+mn-ea"/>
                        <a:cs typeface="+mn-cs"/>
                      </a:endParaRPr>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412704284"/>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33</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3" name="Table 22"/>
          <p:cNvGraphicFramePr>
            <a:graphicFrameLocks noGrp="1"/>
          </p:cNvGraphicFramePr>
          <p:nvPr>
            <p:extLst>
              <p:ext uri="{D42A27DB-BD31-4B8C-83A1-F6EECF244321}">
                <p14:modId xmlns:p14="http://schemas.microsoft.com/office/powerpoint/2010/main" val="1096724529"/>
              </p:ext>
            </p:extLst>
          </p:nvPr>
        </p:nvGraphicFramePr>
        <p:xfrm>
          <a:off x="0" y="1612489"/>
          <a:ext cx="9143999" cy="6540109"/>
        </p:xfrm>
        <a:graphic>
          <a:graphicData uri="http://schemas.openxmlformats.org/drawingml/2006/table">
            <a:tbl>
              <a:tblPr firstRow="1" bandRow="1">
                <a:tableStyleId>{5C22544A-7EE6-4342-B048-85BDC9FD1C3A}</a:tableStyleId>
              </a:tblPr>
              <a:tblGrid>
                <a:gridCol w="975021">
                  <a:extLst>
                    <a:ext uri="{9D8B030D-6E8A-4147-A177-3AD203B41FA5}">
                      <a16:colId xmlns:a16="http://schemas.microsoft.com/office/drawing/2014/main" val="20000"/>
                    </a:ext>
                  </a:extLst>
                </a:gridCol>
                <a:gridCol w="975021">
                  <a:extLst>
                    <a:ext uri="{9D8B030D-6E8A-4147-A177-3AD203B41FA5}">
                      <a16:colId xmlns:a16="http://schemas.microsoft.com/office/drawing/2014/main" val="20001"/>
                    </a:ext>
                  </a:extLst>
                </a:gridCol>
                <a:gridCol w="975021">
                  <a:extLst>
                    <a:ext uri="{9D8B030D-6E8A-4147-A177-3AD203B41FA5}">
                      <a16:colId xmlns:a16="http://schemas.microsoft.com/office/drawing/2014/main" val="20002"/>
                    </a:ext>
                  </a:extLst>
                </a:gridCol>
                <a:gridCol w="975021">
                  <a:extLst>
                    <a:ext uri="{9D8B030D-6E8A-4147-A177-3AD203B41FA5}">
                      <a16:colId xmlns:a16="http://schemas.microsoft.com/office/drawing/2014/main" val="20003"/>
                    </a:ext>
                  </a:extLst>
                </a:gridCol>
                <a:gridCol w="1097958">
                  <a:extLst>
                    <a:ext uri="{9D8B030D-6E8A-4147-A177-3AD203B41FA5}">
                      <a16:colId xmlns:a16="http://schemas.microsoft.com/office/drawing/2014/main" val="20004"/>
                    </a:ext>
                  </a:extLst>
                </a:gridCol>
                <a:gridCol w="1097958">
                  <a:extLst>
                    <a:ext uri="{9D8B030D-6E8A-4147-A177-3AD203B41FA5}">
                      <a16:colId xmlns:a16="http://schemas.microsoft.com/office/drawing/2014/main" val="20005"/>
                    </a:ext>
                  </a:extLst>
                </a:gridCol>
                <a:gridCol w="1097958">
                  <a:extLst>
                    <a:ext uri="{9D8B030D-6E8A-4147-A177-3AD203B41FA5}">
                      <a16:colId xmlns:a16="http://schemas.microsoft.com/office/drawing/2014/main" val="20006"/>
                    </a:ext>
                  </a:extLst>
                </a:gridCol>
                <a:gridCol w="1097958">
                  <a:extLst>
                    <a:ext uri="{9D8B030D-6E8A-4147-A177-3AD203B41FA5}">
                      <a16:colId xmlns:a16="http://schemas.microsoft.com/office/drawing/2014/main" val="20007"/>
                    </a:ext>
                  </a:extLst>
                </a:gridCol>
                <a:gridCol w="852083">
                  <a:extLst>
                    <a:ext uri="{9D8B030D-6E8A-4147-A177-3AD203B41FA5}">
                      <a16:colId xmlns:a16="http://schemas.microsoft.com/office/drawing/2014/main" val="20008"/>
                    </a:ext>
                  </a:extLst>
                </a:gridCol>
              </a:tblGrid>
              <a:tr h="124788">
                <a:tc>
                  <a:txBody>
                    <a:bodyPr/>
                    <a:lstStyle/>
                    <a:p>
                      <a:r>
                        <a:rPr lang="en-ZA" sz="1400" dirty="0" smtClean="0">
                          <a:solidFill>
                            <a:schemeClr val="tx1"/>
                          </a:solidFill>
                        </a:rPr>
                        <a:t>Strategic Intent</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Strategic measure</a:t>
                      </a:r>
                      <a:endParaRPr lang="en-ZA" sz="1400" dirty="0">
                        <a:solidFill>
                          <a:schemeClr val="tx1"/>
                        </a:solidFill>
                      </a:endParaRPr>
                    </a:p>
                  </a:txBody>
                  <a:tcPr>
                    <a:solidFill>
                      <a:schemeClr val="accent6">
                        <a:lumMod val="60000"/>
                        <a:lumOff val="40000"/>
                      </a:schemeClr>
                    </a:solidFill>
                  </a:tcPr>
                </a:tc>
                <a:tc>
                  <a:txBody>
                    <a:bodyPr/>
                    <a:lstStyle/>
                    <a:p>
                      <a:r>
                        <a:rPr lang="en-ZA" sz="1400" baseline="0" smtClean="0">
                          <a:solidFill>
                            <a:schemeClr val="tx1"/>
                          </a:solidFill>
                        </a:rPr>
                        <a:t>10 </a:t>
                      </a:r>
                      <a:r>
                        <a:rPr lang="en-ZA" sz="1400" baseline="0" dirty="0" smtClean="0">
                          <a:solidFill>
                            <a:schemeClr val="tx1"/>
                          </a:solidFill>
                        </a:rPr>
                        <a:t>year t</a:t>
                      </a:r>
                      <a:r>
                        <a:rPr lang="en-ZA" sz="1400" dirty="0" smtClean="0">
                          <a:solidFill>
                            <a:schemeClr val="tx1"/>
                          </a:solidFill>
                        </a:rPr>
                        <a:t>arget</a:t>
                      </a: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2026/27</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2027/28</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2028/29</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2029/2030</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a:t>
                      </a:r>
                      <a:r>
                        <a:rPr lang="en-ZA" sz="1400" baseline="0" dirty="0" smtClean="0">
                          <a:solidFill>
                            <a:schemeClr val="tx1"/>
                          </a:solidFill>
                        </a:rPr>
                        <a:t> </a:t>
                      </a:r>
                    </a:p>
                    <a:p>
                      <a:r>
                        <a:rPr lang="en-ZA" sz="1400" baseline="0" dirty="0" smtClean="0">
                          <a:solidFill>
                            <a:schemeClr val="tx1"/>
                          </a:solidFill>
                        </a:rPr>
                        <a:t>2030/31</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Responsible</a:t>
                      </a:r>
                      <a:r>
                        <a:rPr lang="en-ZA" sz="1400" baseline="0" dirty="0" smtClean="0">
                          <a:solidFill>
                            <a:schemeClr val="tx1"/>
                          </a:solidFill>
                        </a:rPr>
                        <a:t> Pillar</a:t>
                      </a:r>
                      <a:endParaRPr lang="en-ZA" sz="1400" dirty="0">
                        <a:solidFill>
                          <a:schemeClr val="tx1"/>
                        </a:solidFill>
                      </a:endParaRPr>
                    </a:p>
                  </a:txBody>
                  <a:tcPr>
                    <a:solidFill>
                      <a:schemeClr val="accent6">
                        <a:lumMod val="60000"/>
                        <a:lumOff val="40000"/>
                      </a:schemeClr>
                    </a:solidFill>
                  </a:tcPr>
                </a:tc>
                <a:extLst>
                  <a:ext uri="{0D108BD9-81ED-4DB2-BD59-A6C34878D82A}">
                    <a16:rowId xmlns:a16="http://schemas.microsoft.com/office/drawing/2014/main" val="10000"/>
                  </a:ext>
                </a:extLst>
              </a:tr>
              <a:tr h="107439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400" b="0" kern="1200" dirty="0" smtClean="0">
                          <a:solidFill>
                            <a:schemeClr val="tx1"/>
                          </a:solidFill>
                          <a:latin typeface="+mn-lt"/>
                          <a:ea typeface="+mn-ea"/>
                          <a:cs typeface="+mn-cs"/>
                        </a:rPr>
                        <a:t>Ensure ideal correctional environment by 2028</a:t>
                      </a: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Safe,</a:t>
                      </a:r>
                      <a:r>
                        <a:rPr lang="en-ZA" sz="1400" b="0" kern="1200" baseline="0" dirty="0" smtClean="0">
                          <a:solidFill>
                            <a:schemeClr val="tx1"/>
                          </a:solidFill>
                          <a:latin typeface="+mn-lt"/>
                          <a:ea typeface="+mn-ea"/>
                          <a:cs typeface="+mn-cs"/>
                        </a:rPr>
                        <a:t> </a:t>
                      </a:r>
                      <a:r>
                        <a:rPr lang="en-ZA" sz="1400" b="0" kern="1200" dirty="0" smtClean="0">
                          <a:solidFill>
                            <a:schemeClr val="tx1"/>
                          </a:solidFill>
                          <a:latin typeface="+mn-lt"/>
                          <a:ea typeface="+mn-ea"/>
                          <a:cs typeface="+mn-cs"/>
                        </a:rPr>
                        <a:t> healthy  and conducive work environment</a:t>
                      </a: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Idea correctional </a:t>
                      </a:r>
                      <a:r>
                        <a:rPr lang="en-ZA" sz="1400" b="0" kern="1200" baseline="0" dirty="0" smtClean="0">
                          <a:solidFill>
                            <a:schemeClr val="tx1"/>
                          </a:solidFill>
                          <a:latin typeface="+mn-lt"/>
                          <a:ea typeface="+mn-ea"/>
                          <a:cs typeface="+mn-cs"/>
                        </a:rPr>
                        <a:t>environment created </a:t>
                      </a:r>
                    </a:p>
                    <a:p>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Conduct organisational culture survey </a:t>
                      </a:r>
                    </a:p>
                  </a:txBody>
                  <a:tcPr>
                    <a:solidFill>
                      <a:schemeClr val="accent6">
                        <a:lumMod val="60000"/>
                        <a:lumOff val="40000"/>
                      </a:schemeClr>
                    </a:solidFill>
                  </a:tcPr>
                </a:tc>
                <a:tc>
                  <a:txBody>
                    <a:bodyPr/>
                    <a:lstStyle/>
                    <a:p>
                      <a:pPr marL="0" marR="0" lvl="1" indent="0" algn="l" defTabSz="914400" rtl="0" eaLnBrk="1" fontAlgn="auto" latinLnBrk="0" hangingPunct="1">
                        <a:lnSpc>
                          <a:spcPct val="100000"/>
                        </a:lnSpc>
                        <a:spcBef>
                          <a:spcPts val="0"/>
                        </a:spcBef>
                        <a:spcAft>
                          <a:spcPts val="0"/>
                        </a:spcAft>
                        <a:buClrTx/>
                        <a:buSzTx/>
                        <a:buFontTx/>
                        <a:buNone/>
                        <a:tabLst/>
                        <a:defRPr/>
                      </a:pPr>
                      <a:r>
                        <a:rPr lang="en-ZA" sz="1400" b="0" kern="1200" dirty="0" smtClean="0">
                          <a:solidFill>
                            <a:schemeClr val="tx1"/>
                          </a:solidFill>
                          <a:latin typeface="+mn-lt"/>
                          <a:ea typeface="+mn-ea"/>
                          <a:cs typeface="+mn-cs"/>
                        </a:rPr>
                        <a:t>Identification and</a:t>
                      </a:r>
                      <a:r>
                        <a:rPr lang="en-ZA" sz="1400" b="0" kern="1200" baseline="0" dirty="0" smtClean="0">
                          <a:solidFill>
                            <a:schemeClr val="tx1"/>
                          </a:solidFill>
                          <a:latin typeface="+mn-lt"/>
                          <a:ea typeface="+mn-ea"/>
                          <a:cs typeface="+mn-cs"/>
                        </a:rPr>
                        <a:t> realignment of HR</a:t>
                      </a:r>
                      <a:r>
                        <a:rPr lang="en-ZA" sz="1400" b="0" kern="1200" dirty="0" smtClean="0">
                          <a:solidFill>
                            <a:schemeClr val="tx1"/>
                          </a:solidFill>
                          <a:latin typeface="+mn-lt"/>
                          <a:ea typeface="+mn-ea"/>
                          <a:cs typeface="+mn-cs"/>
                        </a:rPr>
                        <a:t> policies and procedures</a:t>
                      </a:r>
                    </a:p>
                    <a:p>
                      <a:pPr marL="0" marR="0" lvl="1" indent="0" algn="l" defTabSz="914400" rtl="0" eaLnBrk="1" fontAlgn="auto" latinLnBrk="0" hangingPunct="1">
                        <a:lnSpc>
                          <a:spcPct val="100000"/>
                        </a:lnSpc>
                        <a:spcBef>
                          <a:spcPts val="0"/>
                        </a:spcBef>
                        <a:spcAft>
                          <a:spcPts val="0"/>
                        </a:spcAft>
                        <a:buClrTx/>
                        <a:buSzTx/>
                        <a:buFontTx/>
                        <a:buNone/>
                        <a:tabLst/>
                        <a:defRPr/>
                      </a:pPr>
                      <a:endParaRPr lang="en-ZA" sz="1400" b="0" kern="1200" dirty="0" smtClean="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r>
                        <a:rPr lang="en-ZA" sz="1400" b="0" kern="1200" dirty="0" smtClean="0">
                          <a:solidFill>
                            <a:schemeClr val="tx1"/>
                          </a:solidFill>
                          <a:latin typeface="+mn-lt"/>
                          <a:ea typeface="+mn-ea"/>
                          <a:cs typeface="+mn-cs"/>
                        </a:rPr>
                        <a:t>Implement findings and</a:t>
                      </a:r>
                      <a:r>
                        <a:rPr lang="en-ZA" sz="1400" b="0" kern="1200" baseline="0" dirty="0" smtClean="0">
                          <a:solidFill>
                            <a:schemeClr val="tx1"/>
                          </a:solidFill>
                          <a:latin typeface="+mn-lt"/>
                          <a:ea typeface="+mn-ea"/>
                          <a:cs typeface="+mn-cs"/>
                        </a:rPr>
                        <a:t> recommendations of culture survey </a:t>
                      </a:r>
                      <a:endParaRPr lang="en-ZA" sz="1400" b="0" kern="1200" dirty="0" smtClean="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ZA" sz="1400" b="0" kern="1200" dirty="0" smtClean="0">
                        <a:solidFill>
                          <a:schemeClr val="tx1"/>
                        </a:solidFill>
                        <a:latin typeface="+mn-lt"/>
                        <a:ea typeface="+mn-ea"/>
                        <a:cs typeface="+mn-cs"/>
                      </a:endParaRPr>
                    </a:p>
                    <a:p>
                      <a:pPr marL="0" marR="0" lvl="1" indent="0" algn="l" defTabSz="914400" rtl="0" eaLnBrk="1" fontAlgn="auto" latinLnBrk="0" hangingPunct="1">
                        <a:lnSpc>
                          <a:spcPct val="100000"/>
                        </a:lnSpc>
                        <a:spcBef>
                          <a:spcPts val="0"/>
                        </a:spcBef>
                        <a:spcAft>
                          <a:spcPts val="0"/>
                        </a:spcAft>
                        <a:buClrTx/>
                        <a:buSzTx/>
                        <a:buFontTx/>
                        <a:buNone/>
                        <a:tabLst/>
                        <a:defRPr/>
                      </a:pPr>
                      <a:endParaRPr lang="en-ZA" sz="1400" b="0" kern="1200" dirty="0" smtClean="0">
                        <a:solidFill>
                          <a:schemeClr val="tx1"/>
                        </a:solidFill>
                        <a:latin typeface="+mn-lt"/>
                        <a:ea typeface="+mn-ea"/>
                        <a:cs typeface="+mn-cs"/>
                      </a:endParaRPr>
                    </a:p>
                  </a:txBody>
                  <a:tcPr>
                    <a:solidFill>
                      <a:schemeClr val="accent6">
                        <a:lumMod val="60000"/>
                        <a:lumOff val="4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ZA" sz="1400" b="0" kern="1200" baseline="0" dirty="0" smtClean="0">
                          <a:solidFill>
                            <a:schemeClr val="tx1"/>
                          </a:solidFill>
                          <a:latin typeface="+mn-lt"/>
                          <a:ea typeface="+mn-ea"/>
                          <a:cs typeface="+mn-cs"/>
                        </a:rPr>
                        <a:t>Implementation of  realigned human resources policies and procedures.</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400" b="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ZA" sz="1400" b="0" kern="1200" baseline="0" dirty="0" smtClean="0">
                          <a:solidFill>
                            <a:schemeClr val="tx1"/>
                          </a:solidFill>
                          <a:latin typeface="+mn-lt"/>
                          <a:ea typeface="+mn-ea"/>
                          <a:cs typeface="+mn-cs"/>
                        </a:rPr>
                        <a:t>Monitor the implementation of culture survey  findings and recommendation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400" b="0" kern="1200" baseline="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400" b="0" kern="1200" baseline="0" dirty="0" smtClean="0">
                          <a:solidFill>
                            <a:schemeClr val="tx1"/>
                          </a:solidFill>
                          <a:latin typeface="+mn-lt"/>
                          <a:ea typeface="+mn-ea"/>
                          <a:cs typeface="+mn-cs"/>
                        </a:rPr>
                        <a:t>Monitor the implementation of realigned  HR policies and procedures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400" b="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400" b="0" kern="1200" baseline="0" dirty="0" smtClean="0">
                          <a:solidFill>
                            <a:schemeClr val="tx1"/>
                          </a:solidFill>
                          <a:latin typeface="+mn-lt"/>
                          <a:ea typeface="+mn-ea"/>
                          <a:cs typeface="+mn-cs"/>
                        </a:rPr>
                        <a:t>Monitor the implementation of culture survey  findings and recommendation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400" b="0" kern="1200" baseline="0" dirty="0" smtClean="0">
                          <a:solidFill>
                            <a:schemeClr val="tx1"/>
                          </a:solidFill>
                          <a:latin typeface="+mn-lt"/>
                          <a:ea typeface="+mn-ea"/>
                          <a:cs typeface="+mn-cs"/>
                        </a:rPr>
                        <a:t>Monitor the implementation of realigned  HR policies and procedures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400" b="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ZA" sz="1400" b="0" kern="1200" baseline="0" dirty="0" smtClean="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ZA" sz="1400" b="0" kern="1200" baseline="0" dirty="0" smtClean="0">
                          <a:solidFill>
                            <a:schemeClr val="tx1"/>
                          </a:solidFill>
                          <a:latin typeface="+mn-lt"/>
                          <a:ea typeface="+mn-ea"/>
                          <a:cs typeface="+mn-cs"/>
                        </a:rPr>
                        <a:t>Monitor the implementation of culture survey  findings and recommendation  </a:t>
                      </a:r>
                    </a:p>
                    <a:p>
                      <a:pPr marL="0" marR="0" indent="0" algn="l" defTabSz="914400" rtl="0" eaLnBrk="1" fontAlgn="auto" latinLnBrk="0" hangingPunct="1">
                        <a:lnSpc>
                          <a:spcPct val="100000"/>
                        </a:lnSpc>
                        <a:spcBef>
                          <a:spcPts val="0"/>
                        </a:spcBef>
                        <a:spcAft>
                          <a:spcPts val="0"/>
                        </a:spcAft>
                        <a:buClrTx/>
                        <a:buSzTx/>
                        <a:buFontTx/>
                        <a:buNone/>
                        <a:tabLst/>
                        <a:defRPr/>
                      </a:pP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CDC HR</a:t>
                      </a:r>
                      <a:endParaRPr lang="en-ZA" sz="1400" b="0" kern="1200" dirty="0">
                        <a:solidFill>
                          <a:schemeClr val="tx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1"/>
                  </a:ext>
                </a:extLst>
              </a:tr>
              <a:tr h="2090029">
                <a:tc gridSpan="9">
                  <a:txBody>
                    <a:bodyPr/>
                    <a:lstStyle/>
                    <a:p>
                      <a:r>
                        <a:rPr lang="en-ZA" sz="1400" b="1" kern="1200" dirty="0" smtClean="0">
                          <a:solidFill>
                            <a:schemeClr val="tx1"/>
                          </a:solidFill>
                          <a:latin typeface="+mn-lt"/>
                          <a:ea typeface="+mn-ea"/>
                          <a:cs typeface="+mn-cs"/>
                        </a:rPr>
                        <a:t>Expected results</a:t>
                      </a:r>
                      <a:r>
                        <a:rPr lang="en-ZA" sz="1400" b="1" kern="1200" baseline="0" dirty="0" smtClean="0">
                          <a:solidFill>
                            <a:schemeClr val="tx1"/>
                          </a:solidFill>
                          <a:latin typeface="+mn-lt"/>
                          <a:ea typeface="+mn-ea"/>
                          <a:cs typeface="+mn-cs"/>
                        </a:rPr>
                        <a:t> of the strategic intent</a:t>
                      </a:r>
                      <a:r>
                        <a:rPr lang="en-ZA" sz="1400" b="1" kern="1200" dirty="0" smtClean="0">
                          <a:solidFill>
                            <a:schemeClr val="tx1"/>
                          </a:solidFill>
                          <a:latin typeface="+mn-lt"/>
                          <a:ea typeface="+mn-ea"/>
                          <a:cs typeface="+mn-cs"/>
                        </a:rPr>
                        <a:t>:</a:t>
                      </a:r>
                      <a:endParaRPr lang="en-ZA" sz="1400" b="1" kern="1200" baseline="0" dirty="0" smtClean="0">
                        <a:solidFill>
                          <a:schemeClr val="tx1"/>
                        </a:solidFill>
                        <a:latin typeface="+mn-lt"/>
                        <a:ea typeface="+mn-ea"/>
                        <a:cs typeface="+mn-cs"/>
                      </a:endParaRPr>
                    </a:p>
                    <a:p>
                      <a:endParaRPr lang="en-ZA" sz="1400" b="1" kern="1200" baseline="0" dirty="0" smtClean="0">
                        <a:solidFill>
                          <a:schemeClr val="tx1"/>
                        </a:solidFill>
                        <a:latin typeface="+mn-lt"/>
                        <a:ea typeface="+mn-ea"/>
                        <a:cs typeface="+mn-cs"/>
                      </a:endParaRPr>
                    </a:p>
                    <a:p>
                      <a:r>
                        <a:rPr lang="en-ZA" sz="1400" b="0" kern="1200" baseline="0" dirty="0" smtClean="0">
                          <a:solidFill>
                            <a:schemeClr val="tx1"/>
                          </a:solidFill>
                          <a:latin typeface="+mn-lt"/>
                          <a:ea typeface="+mn-ea"/>
                          <a:cs typeface="+mn-cs"/>
                        </a:rPr>
                        <a:t>Creation of a conducive environment in which the official are able to practice and support the goals of the correctional system.</a:t>
                      </a:r>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238404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34</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5" name="Table 24"/>
          <p:cNvGraphicFramePr>
            <a:graphicFrameLocks noGrp="1"/>
          </p:cNvGraphicFramePr>
          <p:nvPr>
            <p:extLst>
              <p:ext uri="{D42A27DB-BD31-4B8C-83A1-F6EECF244321}">
                <p14:modId xmlns:p14="http://schemas.microsoft.com/office/powerpoint/2010/main" val="138235162"/>
              </p:ext>
            </p:extLst>
          </p:nvPr>
        </p:nvGraphicFramePr>
        <p:xfrm>
          <a:off x="-2" y="1549396"/>
          <a:ext cx="9048048" cy="4796360"/>
        </p:xfrm>
        <a:graphic>
          <a:graphicData uri="http://schemas.openxmlformats.org/drawingml/2006/table">
            <a:tbl>
              <a:tblPr firstRow="1" bandRow="1">
                <a:tableStyleId>{5C22544A-7EE6-4342-B048-85BDC9FD1C3A}</a:tableStyleId>
              </a:tblPr>
              <a:tblGrid>
                <a:gridCol w="1131006">
                  <a:extLst>
                    <a:ext uri="{9D8B030D-6E8A-4147-A177-3AD203B41FA5}">
                      <a16:colId xmlns:a16="http://schemas.microsoft.com/office/drawing/2014/main" val="20000"/>
                    </a:ext>
                  </a:extLst>
                </a:gridCol>
                <a:gridCol w="1131006">
                  <a:extLst>
                    <a:ext uri="{9D8B030D-6E8A-4147-A177-3AD203B41FA5}">
                      <a16:colId xmlns:a16="http://schemas.microsoft.com/office/drawing/2014/main" val="20001"/>
                    </a:ext>
                  </a:extLst>
                </a:gridCol>
                <a:gridCol w="1131006">
                  <a:extLst>
                    <a:ext uri="{9D8B030D-6E8A-4147-A177-3AD203B41FA5}">
                      <a16:colId xmlns:a16="http://schemas.microsoft.com/office/drawing/2014/main" val="20002"/>
                    </a:ext>
                  </a:extLst>
                </a:gridCol>
                <a:gridCol w="1131006">
                  <a:extLst>
                    <a:ext uri="{9D8B030D-6E8A-4147-A177-3AD203B41FA5}">
                      <a16:colId xmlns:a16="http://schemas.microsoft.com/office/drawing/2014/main" val="20003"/>
                    </a:ext>
                  </a:extLst>
                </a:gridCol>
                <a:gridCol w="1131006">
                  <a:extLst>
                    <a:ext uri="{9D8B030D-6E8A-4147-A177-3AD203B41FA5}">
                      <a16:colId xmlns:a16="http://schemas.microsoft.com/office/drawing/2014/main" val="20004"/>
                    </a:ext>
                  </a:extLst>
                </a:gridCol>
                <a:gridCol w="1131006">
                  <a:extLst>
                    <a:ext uri="{9D8B030D-6E8A-4147-A177-3AD203B41FA5}">
                      <a16:colId xmlns:a16="http://schemas.microsoft.com/office/drawing/2014/main" val="20005"/>
                    </a:ext>
                  </a:extLst>
                </a:gridCol>
                <a:gridCol w="1131006">
                  <a:extLst>
                    <a:ext uri="{9D8B030D-6E8A-4147-A177-3AD203B41FA5}">
                      <a16:colId xmlns:a16="http://schemas.microsoft.com/office/drawing/2014/main" val="20006"/>
                    </a:ext>
                  </a:extLst>
                </a:gridCol>
                <a:gridCol w="1131006">
                  <a:extLst>
                    <a:ext uri="{9D8B030D-6E8A-4147-A177-3AD203B41FA5}">
                      <a16:colId xmlns:a16="http://schemas.microsoft.com/office/drawing/2014/main" val="20007"/>
                    </a:ext>
                  </a:extLst>
                </a:gridCol>
              </a:tblGrid>
              <a:tr h="1127671">
                <a:tc>
                  <a:txBody>
                    <a:bodyPr/>
                    <a:lstStyle/>
                    <a:p>
                      <a:r>
                        <a:rPr lang="en-ZA" sz="1400" dirty="0" smtClean="0">
                          <a:solidFill>
                            <a:schemeClr val="tx1"/>
                          </a:solidFill>
                        </a:rPr>
                        <a:t>Strategic Intent</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Strategic measure</a:t>
                      </a:r>
                      <a:endParaRPr lang="en-ZA" sz="1400" dirty="0">
                        <a:solidFill>
                          <a:schemeClr val="tx1"/>
                        </a:solidFill>
                      </a:endParaRPr>
                    </a:p>
                  </a:txBody>
                  <a:tcPr>
                    <a:solidFill>
                      <a:schemeClr val="accent6">
                        <a:lumMod val="60000"/>
                        <a:lumOff val="40000"/>
                      </a:schemeClr>
                    </a:solidFill>
                  </a:tcPr>
                </a:tc>
                <a:tc>
                  <a:txBody>
                    <a:bodyPr/>
                    <a:lstStyle/>
                    <a:p>
                      <a:r>
                        <a:rPr lang="en-ZA" sz="1400" baseline="0" smtClean="0">
                          <a:solidFill>
                            <a:schemeClr val="tx1"/>
                          </a:solidFill>
                        </a:rPr>
                        <a:t>10 </a:t>
                      </a:r>
                      <a:r>
                        <a:rPr lang="en-ZA" sz="1400" baseline="0" dirty="0" smtClean="0">
                          <a:solidFill>
                            <a:schemeClr val="tx1"/>
                          </a:solidFill>
                        </a:rPr>
                        <a:t>year t</a:t>
                      </a:r>
                      <a:r>
                        <a:rPr lang="en-ZA" sz="1400" dirty="0" smtClean="0">
                          <a:solidFill>
                            <a:schemeClr val="tx1"/>
                          </a:solidFill>
                        </a:rPr>
                        <a:t>arget</a:t>
                      </a: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2026/2027</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2027/28</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2028/29</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2029/2030</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a:t>
                      </a:r>
                      <a:r>
                        <a:rPr lang="en-ZA" sz="1400" baseline="0" dirty="0" smtClean="0">
                          <a:solidFill>
                            <a:schemeClr val="tx1"/>
                          </a:solidFill>
                        </a:rPr>
                        <a:t> </a:t>
                      </a:r>
                    </a:p>
                    <a:p>
                      <a:r>
                        <a:rPr lang="en-ZA" sz="1400" baseline="0" dirty="0" smtClean="0">
                          <a:solidFill>
                            <a:schemeClr val="tx1"/>
                          </a:solidFill>
                        </a:rPr>
                        <a:t>2030/31</a:t>
                      </a:r>
                      <a:endParaRPr lang="en-ZA" sz="1400" dirty="0">
                        <a:solidFill>
                          <a:schemeClr val="tx1"/>
                        </a:solidFill>
                      </a:endParaRPr>
                    </a:p>
                  </a:txBody>
                  <a:tcPr>
                    <a:solidFill>
                      <a:schemeClr val="accent6">
                        <a:lumMod val="60000"/>
                        <a:lumOff val="40000"/>
                      </a:schemeClr>
                    </a:solidFill>
                  </a:tcPr>
                </a:tc>
                <a:extLst>
                  <a:ext uri="{0D108BD9-81ED-4DB2-BD59-A6C34878D82A}">
                    <a16:rowId xmlns:a16="http://schemas.microsoft.com/office/drawing/2014/main" val="10000"/>
                  </a:ext>
                </a:extLst>
              </a:tr>
              <a:tr h="2268759">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ZA" sz="1400" b="0" kern="1200" noProof="0" dirty="0" smtClean="0">
                          <a:solidFill>
                            <a:schemeClr val="tx1"/>
                          </a:solidFill>
                          <a:latin typeface="+mn-lt"/>
                          <a:ea typeface="+mn-ea"/>
                          <a:cs typeface="+mn-cs"/>
                        </a:rPr>
                        <a:t>Ensure ideal correctional environment</a:t>
                      </a:r>
                      <a:endParaRPr lang="en-ZA" sz="1400" b="0" kern="1200" noProof="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tx1"/>
                          </a:solidFill>
                          <a:effectLst/>
                          <a:uLnTx/>
                          <a:uFillTx/>
                          <a:latin typeface="+mn-lt"/>
                          <a:ea typeface="+mn-ea"/>
                          <a:cs typeface="+mn-cs"/>
                        </a:rPr>
                        <a:t>Trained officials in ethics and integrity framework</a:t>
                      </a: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Officials trained on ethics and integrity framework(no budget)</a:t>
                      </a: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Master trainers trained on ethics and integrity framework</a:t>
                      </a: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Officials trained on ethics and integrity framework</a:t>
                      </a: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Officials trained on ethics and integrity framework</a:t>
                      </a: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Officials trained on ethics and integrity framework</a:t>
                      </a:r>
                      <a:endParaRPr lang="en-ZA" sz="14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lang="en-ZA" sz="1400" b="0" kern="1200" dirty="0" smtClean="0">
                          <a:solidFill>
                            <a:schemeClr val="tx1"/>
                          </a:solidFill>
                          <a:latin typeface="+mn-lt"/>
                          <a:ea typeface="+mn-ea"/>
                          <a:cs typeface="+mn-cs"/>
                        </a:rPr>
                        <a:t>HRD</a:t>
                      </a:r>
                    </a:p>
                    <a:p>
                      <a:r>
                        <a:rPr lang="en-ZA" sz="1400" b="0" kern="1200" dirty="0" smtClean="0">
                          <a:solidFill>
                            <a:schemeClr val="tx1"/>
                          </a:solidFill>
                          <a:latin typeface="+mn-lt"/>
                          <a:ea typeface="+mn-ea"/>
                          <a:cs typeface="+mn-cs"/>
                        </a:rPr>
                        <a:t>DIU</a:t>
                      </a:r>
                      <a:endParaRPr lang="en-ZA" sz="1400" b="0" kern="1200" dirty="0">
                        <a:solidFill>
                          <a:schemeClr val="tx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1"/>
                  </a:ext>
                </a:extLst>
              </a:tr>
              <a:tr h="1399930">
                <a:tc gridSpan="8">
                  <a:txBody>
                    <a:bodyPr/>
                    <a:lstStyle/>
                    <a:p>
                      <a:r>
                        <a:rPr lang="en-ZA" sz="1400" b="1" kern="1200" dirty="0" smtClean="0">
                          <a:solidFill>
                            <a:schemeClr val="tx1"/>
                          </a:solidFill>
                          <a:latin typeface="+mn-lt"/>
                          <a:ea typeface="+mn-ea"/>
                          <a:cs typeface="+mn-cs"/>
                        </a:rPr>
                        <a:t>Expected results</a:t>
                      </a:r>
                      <a:r>
                        <a:rPr lang="en-ZA" sz="1400" b="1" kern="1200" baseline="0" dirty="0" smtClean="0">
                          <a:solidFill>
                            <a:schemeClr val="tx1"/>
                          </a:solidFill>
                          <a:latin typeface="+mn-lt"/>
                          <a:ea typeface="+mn-ea"/>
                          <a:cs typeface="+mn-cs"/>
                        </a:rPr>
                        <a:t> of the strategic intent</a:t>
                      </a:r>
                      <a:r>
                        <a:rPr lang="en-ZA" sz="1400" b="1" kern="1200" dirty="0" smtClean="0">
                          <a:solidFill>
                            <a:schemeClr val="tx1"/>
                          </a:solidFill>
                          <a:latin typeface="+mn-lt"/>
                          <a:ea typeface="+mn-ea"/>
                          <a:cs typeface="+mn-cs"/>
                        </a:rPr>
                        <a:t>:</a:t>
                      </a:r>
                    </a:p>
                    <a:p>
                      <a:endParaRPr lang="en-ZA" sz="1400" b="1" kern="1200" baseline="0" dirty="0" smtClean="0">
                        <a:solidFill>
                          <a:schemeClr val="tx1"/>
                        </a:solidFill>
                        <a:latin typeface="+mn-lt"/>
                        <a:ea typeface="+mn-ea"/>
                        <a:cs typeface="+mn-cs"/>
                      </a:endParaRPr>
                    </a:p>
                    <a:p>
                      <a:pPr marL="285750" indent="-285750">
                        <a:buFont typeface="Arial" pitchFamily="34" charset="0"/>
                        <a:buChar char="•"/>
                      </a:pPr>
                      <a:r>
                        <a:rPr lang="en-US" sz="1400" dirty="0" smtClean="0"/>
                        <a:t>To comply with regulatory guidelines</a:t>
                      </a:r>
                      <a:r>
                        <a:rPr lang="en-US" sz="1400" baseline="0" dirty="0" smtClean="0"/>
                        <a:t> and</a:t>
                      </a:r>
                      <a:r>
                        <a:rPr lang="en-US" sz="1400" dirty="0" smtClean="0"/>
                        <a:t> influence  employee behavior, </a:t>
                      </a:r>
                    </a:p>
                    <a:p>
                      <a:pPr marL="285750" indent="-285750">
                        <a:buFont typeface="Arial" pitchFamily="34" charset="0"/>
                        <a:buChar char="•"/>
                      </a:pPr>
                      <a:r>
                        <a:rPr lang="en-US" sz="1400" dirty="0" smtClean="0"/>
                        <a:t>To</a:t>
                      </a:r>
                      <a:r>
                        <a:rPr lang="en-US" sz="1400" baseline="0" dirty="0" smtClean="0"/>
                        <a:t> </a:t>
                      </a:r>
                      <a:r>
                        <a:rPr lang="en-US" sz="1400" dirty="0" smtClean="0"/>
                        <a:t>educe the risk of ethics and  violations, both intentional and unintentional</a:t>
                      </a:r>
                      <a:endParaRPr lang="en-ZA" sz="1400" b="1" kern="1200" dirty="0" smtClean="0">
                        <a:solidFill>
                          <a:schemeClr val="lt1"/>
                        </a:solidFill>
                        <a:latin typeface="+mn-lt"/>
                        <a:ea typeface="+mn-ea"/>
                        <a:cs typeface="+mn-cs"/>
                      </a:endParaRPr>
                    </a:p>
                    <a:p>
                      <a:endParaRPr lang="en-ZA" sz="1400" b="1" kern="1200" baseline="0" dirty="0" smtClean="0">
                        <a:solidFill>
                          <a:schemeClr val="tx1"/>
                        </a:solidFill>
                        <a:latin typeface="+mn-lt"/>
                        <a:ea typeface="+mn-ea"/>
                        <a:cs typeface="+mn-cs"/>
                      </a:endParaRPr>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14323322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35</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4" name="Table 23"/>
          <p:cNvGraphicFramePr>
            <a:graphicFrameLocks noGrp="1"/>
          </p:cNvGraphicFramePr>
          <p:nvPr>
            <p:extLst>
              <p:ext uri="{D42A27DB-BD31-4B8C-83A1-F6EECF244321}">
                <p14:modId xmlns:p14="http://schemas.microsoft.com/office/powerpoint/2010/main" val="1033349623"/>
              </p:ext>
            </p:extLst>
          </p:nvPr>
        </p:nvGraphicFramePr>
        <p:xfrm>
          <a:off x="119920" y="1272262"/>
          <a:ext cx="9024080" cy="5094146"/>
        </p:xfrm>
        <a:graphic>
          <a:graphicData uri="http://schemas.openxmlformats.org/drawingml/2006/table">
            <a:tbl>
              <a:tblPr firstRow="1" bandRow="1">
                <a:tableStyleId>{5C22544A-7EE6-4342-B048-85BDC9FD1C3A}</a:tableStyleId>
              </a:tblPr>
              <a:tblGrid>
                <a:gridCol w="937915">
                  <a:extLst>
                    <a:ext uri="{9D8B030D-6E8A-4147-A177-3AD203B41FA5}">
                      <a16:colId xmlns:a16="http://schemas.microsoft.com/office/drawing/2014/main" val="20000"/>
                    </a:ext>
                  </a:extLst>
                </a:gridCol>
                <a:gridCol w="1021977">
                  <a:extLst>
                    <a:ext uri="{9D8B030D-6E8A-4147-A177-3AD203B41FA5}">
                      <a16:colId xmlns:a16="http://schemas.microsoft.com/office/drawing/2014/main" val="20001"/>
                    </a:ext>
                  </a:extLst>
                </a:gridCol>
                <a:gridCol w="1326776">
                  <a:extLst>
                    <a:ext uri="{9D8B030D-6E8A-4147-A177-3AD203B41FA5}">
                      <a16:colId xmlns:a16="http://schemas.microsoft.com/office/drawing/2014/main" val="20002"/>
                    </a:ext>
                  </a:extLst>
                </a:gridCol>
                <a:gridCol w="1495451">
                  <a:extLst>
                    <a:ext uri="{9D8B030D-6E8A-4147-A177-3AD203B41FA5}">
                      <a16:colId xmlns:a16="http://schemas.microsoft.com/office/drawing/2014/main" val="20003"/>
                    </a:ext>
                  </a:extLst>
                </a:gridCol>
                <a:gridCol w="1062708">
                  <a:extLst>
                    <a:ext uri="{9D8B030D-6E8A-4147-A177-3AD203B41FA5}">
                      <a16:colId xmlns:a16="http://schemas.microsoft.com/office/drawing/2014/main" val="20004"/>
                    </a:ext>
                  </a:extLst>
                </a:gridCol>
                <a:gridCol w="923233">
                  <a:extLst>
                    <a:ext uri="{9D8B030D-6E8A-4147-A177-3AD203B41FA5}">
                      <a16:colId xmlns:a16="http://schemas.microsoft.com/office/drawing/2014/main" val="20005"/>
                    </a:ext>
                  </a:extLst>
                </a:gridCol>
                <a:gridCol w="1128010">
                  <a:extLst>
                    <a:ext uri="{9D8B030D-6E8A-4147-A177-3AD203B41FA5}">
                      <a16:colId xmlns:a16="http://schemas.microsoft.com/office/drawing/2014/main" val="20006"/>
                    </a:ext>
                  </a:extLst>
                </a:gridCol>
                <a:gridCol w="1128010">
                  <a:extLst>
                    <a:ext uri="{9D8B030D-6E8A-4147-A177-3AD203B41FA5}">
                      <a16:colId xmlns:a16="http://schemas.microsoft.com/office/drawing/2014/main" val="20007"/>
                    </a:ext>
                  </a:extLst>
                </a:gridCol>
              </a:tblGrid>
              <a:tr h="694623">
                <a:tc>
                  <a:txBody>
                    <a:bodyPr/>
                    <a:lstStyle/>
                    <a:p>
                      <a:r>
                        <a:rPr lang="en-ZA" sz="1400" dirty="0" smtClean="0">
                          <a:solidFill>
                            <a:schemeClr val="tx1"/>
                          </a:solidFill>
                        </a:rPr>
                        <a:t>Strategic Intent</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Strategic measure</a:t>
                      </a:r>
                      <a:endParaRPr lang="en-ZA" sz="1400" dirty="0">
                        <a:solidFill>
                          <a:schemeClr val="tx1"/>
                        </a:solidFill>
                      </a:endParaRPr>
                    </a:p>
                  </a:txBody>
                  <a:tcPr>
                    <a:solidFill>
                      <a:schemeClr val="accent6">
                        <a:lumMod val="60000"/>
                        <a:lumOff val="40000"/>
                      </a:schemeClr>
                    </a:solidFill>
                  </a:tcPr>
                </a:tc>
                <a:tc>
                  <a:txBody>
                    <a:bodyPr/>
                    <a:lstStyle/>
                    <a:p>
                      <a:r>
                        <a:rPr lang="en-ZA" sz="1400" baseline="0" smtClean="0">
                          <a:solidFill>
                            <a:schemeClr val="tx1"/>
                          </a:solidFill>
                        </a:rPr>
                        <a:t>10 </a:t>
                      </a:r>
                      <a:r>
                        <a:rPr lang="en-ZA" sz="1400" baseline="0" dirty="0" smtClean="0">
                          <a:solidFill>
                            <a:schemeClr val="tx1"/>
                          </a:solidFill>
                        </a:rPr>
                        <a:t>year t</a:t>
                      </a:r>
                      <a:r>
                        <a:rPr lang="en-ZA" sz="1400" dirty="0" smtClean="0">
                          <a:solidFill>
                            <a:schemeClr val="tx1"/>
                          </a:solidFill>
                        </a:rPr>
                        <a:t>arget</a:t>
                      </a: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2026/2027</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2027/28</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2028/29</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 </a:t>
                      </a:r>
                    </a:p>
                    <a:p>
                      <a:r>
                        <a:rPr lang="en-ZA" sz="1400" dirty="0" smtClean="0">
                          <a:solidFill>
                            <a:schemeClr val="tx1"/>
                          </a:solidFill>
                        </a:rPr>
                        <a:t>2029/2030</a:t>
                      </a:r>
                      <a:endParaRPr lang="en-ZA" sz="1400" dirty="0">
                        <a:solidFill>
                          <a:schemeClr val="tx1"/>
                        </a:solidFill>
                      </a:endParaRPr>
                    </a:p>
                  </a:txBody>
                  <a:tcPr>
                    <a:solidFill>
                      <a:schemeClr val="accent6">
                        <a:lumMod val="60000"/>
                        <a:lumOff val="40000"/>
                      </a:schemeClr>
                    </a:solidFill>
                  </a:tcPr>
                </a:tc>
                <a:tc>
                  <a:txBody>
                    <a:bodyPr/>
                    <a:lstStyle/>
                    <a:p>
                      <a:r>
                        <a:rPr lang="en-ZA" sz="1400" dirty="0" smtClean="0">
                          <a:solidFill>
                            <a:schemeClr val="tx1"/>
                          </a:solidFill>
                        </a:rPr>
                        <a:t>Year</a:t>
                      </a:r>
                      <a:r>
                        <a:rPr lang="en-ZA" sz="1400" baseline="0" dirty="0" smtClean="0">
                          <a:solidFill>
                            <a:schemeClr val="tx1"/>
                          </a:solidFill>
                        </a:rPr>
                        <a:t> </a:t>
                      </a:r>
                    </a:p>
                    <a:p>
                      <a:r>
                        <a:rPr lang="en-ZA" sz="1400" baseline="0" dirty="0" smtClean="0">
                          <a:solidFill>
                            <a:schemeClr val="tx1"/>
                          </a:solidFill>
                        </a:rPr>
                        <a:t>2030/31</a:t>
                      </a:r>
                      <a:endParaRPr lang="en-ZA" sz="1400" dirty="0">
                        <a:solidFill>
                          <a:schemeClr val="tx1"/>
                        </a:solidFill>
                      </a:endParaRPr>
                    </a:p>
                  </a:txBody>
                  <a:tcPr>
                    <a:solidFill>
                      <a:schemeClr val="accent6">
                        <a:lumMod val="60000"/>
                        <a:lumOff val="40000"/>
                      </a:schemeClr>
                    </a:solidFill>
                  </a:tcPr>
                </a:tc>
                <a:extLst>
                  <a:ext uri="{0D108BD9-81ED-4DB2-BD59-A6C34878D82A}">
                    <a16:rowId xmlns:a16="http://schemas.microsoft.com/office/drawing/2014/main" val="10000"/>
                  </a:ext>
                </a:extLst>
              </a:tr>
              <a:tr h="3015007">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ZA" sz="1500" b="0" kern="1200" noProof="0" dirty="0" smtClean="0">
                          <a:solidFill>
                            <a:schemeClr val="tx1"/>
                          </a:solidFill>
                          <a:latin typeface="+mn-lt"/>
                          <a:ea typeface="+mn-ea"/>
                          <a:cs typeface="+mn-cs"/>
                        </a:rPr>
                        <a:t>Professionalization</a:t>
                      </a:r>
                      <a:r>
                        <a:rPr lang="en-ZA" sz="1500" b="0" kern="1200" baseline="0" noProof="0" dirty="0" smtClean="0">
                          <a:solidFill>
                            <a:schemeClr val="tx1"/>
                          </a:solidFill>
                          <a:latin typeface="+mn-lt"/>
                          <a:ea typeface="+mn-ea"/>
                          <a:cs typeface="+mn-cs"/>
                        </a:rPr>
                        <a:t> of corrections</a:t>
                      </a:r>
                      <a:endParaRPr lang="en-ZA" sz="1500" b="0" kern="1200" noProof="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500" b="0" i="0" u="none" strike="noStrike" kern="1200" cap="none" spc="0" normalizeH="0" baseline="0" noProof="0" dirty="0" smtClean="0">
                          <a:ln>
                            <a:noFill/>
                          </a:ln>
                          <a:solidFill>
                            <a:schemeClr val="tx1"/>
                          </a:solidFill>
                          <a:effectLst/>
                          <a:uLnTx/>
                          <a:uFillTx/>
                          <a:latin typeface="+mn-lt"/>
                          <a:ea typeface="+mn-ea"/>
                          <a:cs typeface="+mn-cs"/>
                        </a:rPr>
                        <a:t>Approved Professional council for Corrections</a:t>
                      </a:r>
                    </a:p>
                  </a:txBody>
                  <a:tcPr>
                    <a:solidFill>
                      <a:schemeClr val="accent6">
                        <a:lumMod val="60000"/>
                        <a:lumOff val="40000"/>
                      </a:schemeClr>
                    </a:solidFill>
                  </a:tcPr>
                </a:tc>
                <a:tc>
                  <a:txBody>
                    <a:bodyPr/>
                    <a:lstStyle/>
                    <a:p>
                      <a:r>
                        <a:rPr lang="en-ZA" sz="1500" b="0" kern="1200" dirty="0" smtClean="0">
                          <a:solidFill>
                            <a:schemeClr val="tx1"/>
                          </a:solidFill>
                          <a:latin typeface="+mn-lt"/>
                          <a:ea typeface="+mn-ea"/>
                          <a:cs typeface="+mn-cs"/>
                        </a:rPr>
                        <a:t>Interim</a:t>
                      </a:r>
                      <a:r>
                        <a:rPr lang="en-ZA" sz="1500" b="0" kern="1200" baseline="0" dirty="0" smtClean="0">
                          <a:solidFill>
                            <a:schemeClr val="tx1"/>
                          </a:solidFill>
                          <a:latin typeface="+mn-lt"/>
                          <a:ea typeface="+mn-ea"/>
                          <a:cs typeface="+mn-cs"/>
                        </a:rPr>
                        <a:t> structure for Professional Council implemented.</a:t>
                      </a:r>
                    </a:p>
                    <a:p>
                      <a:endParaRPr lang="en-ZA" sz="1500" b="0" kern="1200" baseline="0" dirty="0" smtClean="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ZA" sz="1500" b="0" kern="1200" dirty="0" smtClean="0">
                          <a:solidFill>
                            <a:schemeClr val="tx1"/>
                          </a:solidFill>
                          <a:latin typeface="+mn-lt"/>
                          <a:ea typeface="+mn-ea"/>
                          <a:cs typeface="+mn-cs"/>
                        </a:rPr>
                        <a:t>Draft </a:t>
                      </a:r>
                      <a:r>
                        <a:rPr lang="en-ZA" sz="1500" b="0" kern="1200" baseline="0" dirty="0" smtClean="0">
                          <a:solidFill>
                            <a:schemeClr val="tx1"/>
                          </a:solidFill>
                          <a:latin typeface="+mn-lt"/>
                          <a:ea typeface="+mn-ea"/>
                          <a:cs typeface="+mn-cs"/>
                        </a:rPr>
                        <a:t> legislation to Parliament for approval</a:t>
                      </a:r>
                      <a:endParaRPr lang="en-ZA" sz="1500" b="0" kern="1200" dirty="0" smtClean="0">
                        <a:solidFill>
                          <a:schemeClr val="tx1"/>
                        </a:solidFill>
                        <a:latin typeface="+mn-lt"/>
                        <a:ea typeface="+mn-ea"/>
                        <a:cs typeface="+mn-cs"/>
                      </a:endParaRPr>
                    </a:p>
                    <a:p>
                      <a:endParaRPr lang="en-ZA" sz="1500" b="0" kern="1200" dirty="0" smtClean="0">
                        <a:solidFill>
                          <a:schemeClr val="tx1"/>
                        </a:solidFill>
                        <a:latin typeface="+mn-lt"/>
                        <a:ea typeface="+mn-ea"/>
                        <a:cs typeface="+mn-cs"/>
                      </a:endParaRPr>
                    </a:p>
                    <a:p>
                      <a:endParaRPr lang="en-ZA" sz="1500" b="0" kern="1200" dirty="0" smtClean="0">
                        <a:solidFill>
                          <a:schemeClr val="tx1"/>
                        </a:solidFill>
                        <a:latin typeface="+mn-lt"/>
                        <a:ea typeface="+mn-ea"/>
                        <a:cs typeface="+mn-cs"/>
                      </a:endParaRPr>
                    </a:p>
                    <a:p>
                      <a:endParaRPr lang="en-ZA" sz="1500" b="0" kern="1200" baseline="0" dirty="0" smtClean="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ZA" sz="1500" b="0" kern="1200" dirty="0" smtClean="0">
                          <a:solidFill>
                            <a:schemeClr val="tx1"/>
                          </a:solidFill>
                          <a:latin typeface="+mn-lt"/>
                          <a:ea typeface="+mn-ea"/>
                          <a:cs typeface="+mn-cs"/>
                        </a:rPr>
                        <a:t>Bill submitted to state law advisors for certification</a:t>
                      </a:r>
                    </a:p>
                    <a:p>
                      <a:endParaRPr lang="en-ZA" sz="1500" b="0" kern="1200" dirty="0">
                        <a:solidFill>
                          <a:schemeClr val="tx1"/>
                        </a:solidFill>
                        <a:latin typeface="+mn-lt"/>
                        <a:ea typeface="+mn-ea"/>
                        <a:cs typeface="+mn-cs"/>
                      </a:endParaRPr>
                    </a:p>
                  </a:txBody>
                  <a:tcPr>
                    <a:solidFill>
                      <a:schemeClr val="accent6">
                        <a:lumMod val="60000"/>
                        <a:lumOff val="40000"/>
                      </a:schemeClr>
                    </a:solidFill>
                  </a:tcPr>
                </a:tc>
                <a:tc>
                  <a:txBody>
                    <a:bodyPr/>
                    <a:lstStyle/>
                    <a:p>
                      <a:r>
                        <a:rPr kumimoji="0" lang="en-ZA" sz="1500" b="0" i="0" u="none" strike="noStrike" kern="1200" cap="none" spc="0" normalizeH="0" baseline="0" noProof="0" dirty="0" smtClean="0">
                          <a:ln>
                            <a:noFill/>
                          </a:ln>
                          <a:solidFill>
                            <a:schemeClr val="tx1"/>
                          </a:solidFill>
                          <a:effectLst/>
                          <a:uLnTx/>
                          <a:uFillTx/>
                          <a:latin typeface="+mn-lt"/>
                          <a:ea typeface="+mn-ea"/>
                          <a:cs typeface="+mn-cs"/>
                        </a:rPr>
                        <a:t>Professional council established </a:t>
                      </a:r>
                      <a:endParaRPr lang="en-ZA" sz="1500" b="0" kern="1200" dirty="0">
                        <a:solidFill>
                          <a:schemeClr val="tx1"/>
                        </a:solidFill>
                        <a:latin typeface="+mn-lt"/>
                        <a:ea typeface="+mn-ea"/>
                        <a:cs typeface="+mn-cs"/>
                      </a:endParaRPr>
                    </a:p>
                  </a:txBody>
                  <a:tcPr>
                    <a:solidFill>
                      <a:schemeClr val="accent6">
                        <a:lumMod val="60000"/>
                        <a:lumOff val="4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ZA" sz="1500" b="0" i="0" u="none" strike="noStrike" kern="1200" cap="none" spc="0" normalizeH="0" baseline="0" noProof="0" dirty="0" smtClean="0">
                          <a:ln>
                            <a:noFill/>
                          </a:ln>
                          <a:solidFill>
                            <a:schemeClr val="tx1"/>
                          </a:solidFill>
                          <a:effectLst/>
                          <a:uLnTx/>
                          <a:uFillTx/>
                          <a:latin typeface="+mn-lt"/>
                          <a:ea typeface="+mn-ea"/>
                          <a:cs typeface="+mn-cs"/>
                        </a:rPr>
                        <a:t>Professional council established </a:t>
                      </a:r>
                      <a:endParaRPr lang="en-ZA" sz="1500" b="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ZA" sz="1500" b="0" kern="1200" dirty="0" smtClean="0">
                        <a:solidFill>
                          <a:schemeClr val="tx1"/>
                        </a:solidFill>
                        <a:latin typeface="+mn-lt"/>
                        <a:ea typeface="+mn-ea"/>
                        <a:cs typeface="+mn-cs"/>
                      </a:endParaRPr>
                    </a:p>
                  </a:txBody>
                  <a:tcPr>
                    <a:solidFill>
                      <a:schemeClr val="accent6">
                        <a:lumMod val="60000"/>
                        <a:lumOff val="40000"/>
                      </a:schemeClr>
                    </a:solidFill>
                  </a:tcPr>
                </a:tc>
                <a:tc>
                  <a:txBody>
                    <a:bodyPr/>
                    <a:lstStyle/>
                    <a:p>
                      <a:r>
                        <a:rPr lang="en-ZA" sz="1500" b="0" kern="1200" dirty="0" smtClean="0">
                          <a:solidFill>
                            <a:schemeClr val="tx1"/>
                          </a:solidFill>
                          <a:latin typeface="+mn-lt"/>
                          <a:ea typeface="+mn-ea"/>
                          <a:cs typeface="+mn-cs"/>
                        </a:rPr>
                        <a:t>HRD</a:t>
                      </a:r>
                    </a:p>
                    <a:p>
                      <a:r>
                        <a:rPr lang="en-ZA" sz="1500" b="0" kern="1200" dirty="0" smtClean="0">
                          <a:solidFill>
                            <a:schemeClr val="tx1"/>
                          </a:solidFill>
                          <a:latin typeface="+mn-lt"/>
                          <a:ea typeface="+mn-ea"/>
                          <a:cs typeface="+mn-cs"/>
                        </a:rPr>
                        <a:t>DC: Legal Services</a:t>
                      </a:r>
                      <a:endParaRPr lang="en-ZA" sz="1500" b="0" kern="1200" dirty="0">
                        <a:solidFill>
                          <a:schemeClr val="tx1"/>
                        </a:solidFill>
                        <a:latin typeface="+mn-lt"/>
                        <a:ea typeface="+mn-ea"/>
                        <a:cs typeface="+mn-cs"/>
                      </a:endParaRPr>
                    </a:p>
                  </a:txBody>
                  <a:tcPr>
                    <a:solidFill>
                      <a:schemeClr val="accent6">
                        <a:lumMod val="60000"/>
                        <a:lumOff val="40000"/>
                      </a:schemeClr>
                    </a:solidFill>
                  </a:tcPr>
                </a:tc>
                <a:extLst>
                  <a:ext uri="{0D108BD9-81ED-4DB2-BD59-A6C34878D82A}">
                    <a16:rowId xmlns:a16="http://schemas.microsoft.com/office/drawing/2014/main" val="10001"/>
                  </a:ext>
                </a:extLst>
              </a:tr>
              <a:tr h="1384516">
                <a:tc gridSpan="8">
                  <a:txBody>
                    <a:bodyPr/>
                    <a:lstStyle/>
                    <a:p>
                      <a:r>
                        <a:rPr lang="en-ZA" sz="1500" b="1" kern="1200" dirty="0" smtClean="0">
                          <a:solidFill>
                            <a:schemeClr val="tx1"/>
                          </a:solidFill>
                          <a:latin typeface="+mn-lt"/>
                          <a:ea typeface="+mn-ea"/>
                          <a:cs typeface="+mn-cs"/>
                        </a:rPr>
                        <a:t>Expected results</a:t>
                      </a:r>
                      <a:r>
                        <a:rPr lang="en-ZA" sz="1500" b="1" kern="1200" baseline="0" dirty="0" smtClean="0">
                          <a:solidFill>
                            <a:schemeClr val="tx1"/>
                          </a:solidFill>
                          <a:latin typeface="+mn-lt"/>
                          <a:ea typeface="+mn-ea"/>
                          <a:cs typeface="+mn-cs"/>
                        </a:rPr>
                        <a:t> of the strategic intent</a:t>
                      </a:r>
                      <a:r>
                        <a:rPr lang="en-ZA" sz="1500" b="1" kern="1200" dirty="0" smtClean="0">
                          <a:solidFill>
                            <a:schemeClr val="tx1"/>
                          </a:solidFill>
                          <a:latin typeface="+mn-lt"/>
                          <a:ea typeface="+mn-ea"/>
                          <a:cs typeface="+mn-cs"/>
                        </a:rPr>
                        <a:t>: </a:t>
                      </a:r>
                    </a:p>
                    <a:p>
                      <a:pPr marL="285750" indent="-285750">
                        <a:buFont typeface="Arial" pitchFamily="34" charset="0"/>
                        <a:buChar char="•"/>
                      </a:pPr>
                      <a:r>
                        <a:rPr lang="en-US" sz="1500" kern="1200" dirty="0" smtClean="0">
                          <a:solidFill>
                            <a:schemeClr val="dk1"/>
                          </a:solidFill>
                          <a:effectLst/>
                          <a:latin typeface="+mn-lt"/>
                          <a:ea typeface="+mn-ea"/>
                          <a:cs typeface="+mn-cs"/>
                        </a:rPr>
                        <a:t>To professionalize the public service and improve the quality of service delivery.</a:t>
                      </a:r>
                    </a:p>
                    <a:p>
                      <a:pPr marL="0" indent="0">
                        <a:buFont typeface="Arial" pitchFamily="34" charset="0"/>
                        <a:buNone/>
                      </a:pPr>
                      <a:endParaRPr lang="en-US" sz="1500" kern="1200" dirty="0" smtClean="0">
                        <a:solidFill>
                          <a:schemeClr val="dk1"/>
                        </a:solidFill>
                        <a:effectLst/>
                        <a:latin typeface="+mn-lt"/>
                        <a:ea typeface="+mn-ea"/>
                        <a:cs typeface="+mn-cs"/>
                      </a:endParaRPr>
                    </a:p>
                    <a:p>
                      <a:pPr marL="285750" indent="-285750">
                        <a:buFont typeface="Arial" pitchFamily="34" charset="0"/>
                        <a:buChar char="•"/>
                      </a:pPr>
                      <a:r>
                        <a:rPr lang="en-US" sz="1500" kern="1200" dirty="0" smtClean="0">
                          <a:solidFill>
                            <a:schemeClr val="dk1"/>
                          </a:solidFill>
                          <a:effectLst/>
                          <a:latin typeface="+mn-lt"/>
                          <a:ea typeface="+mn-ea"/>
                          <a:cs typeface="+mn-cs"/>
                        </a:rPr>
                        <a:t>To produce competent correctional officials through effective registration and continuous professional development</a:t>
                      </a:r>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62084508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36</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3" name="Diagram 22"/>
          <p:cNvGraphicFramePr/>
          <p:nvPr>
            <p:extLst/>
          </p:nvPr>
        </p:nvGraphicFramePr>
        <p:xfrm>
          <a:off x="533400" y="1817510"/>
          <a:ext cx="8280400" cy="41543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Rectangle 7"/>
          <p:cNvSpPr/>
          <p:nvPr/>
        </p:nvSpPr>
        <p:spPr>
          <a:xfrm>
            <a:off x="2662687" y="1141722"/>
            <a:ext cx="3641510" cy="523220"/>
          </a:xfrm>
          <a:prstGeom prst="rect">
            <a:avLst/>
          </a:prstGeom>
        </p:spPr>
        <p:txBody>
          <a:bodyPr wrap="none">
            <a:spAutoFit/>
          </a:bodyPr>
          <a:lstStyle/>
          <a:p>
            <a:pPr lvl="0" algn="ctr"/>
            <a:r>
              <a:rPr lang="en-US" sz="2800" b="1" dirty="0">
                <a:solidFill>
                  <a:srgbClr val="00B050"/>
                </a:solidFill>
                <a:latin typeface="Calibri"/>
              </a:rPr>
              <a:t>50 Year Strategic Intent</a:t>
            </a:r>
            <a:endParaRPr lang="en-ZA" sz="2800" b="1" dirty="0">
              <a:solidFill>
                <a:prstClr val="black"/>
              </a:solidFill>
              <a:latin typeface="Calibri"/>
            </a:endParaRPr>
          </a:p>
        </p:txBody>
      </p:sp>
    </p:spTree>
    <p:extLst>
      <p:ext uri="{BB962C8B-B14F-4D97-AF65-F5344CB8AC3E}">
        <p14:creationId xmlns:p14="http://schemas.microsoft.com/office/powerpoint/2010/main" val="159081147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41464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45756"/>
            <a:ext cx="499655" cy="273844"/>
          </a:xfrm>
        </p:spPr>
        <p:txBody>
          <a:bodyPr/>
          <a:lstStyle/>
          <a:p>
            <a:pPr algn="ctr"/>
            <a:fld id="{7E672E3D-61E0-450A-AD62-EE98E486015F}" type="slidenum">
              <a:rPr lang="en-US" smtClean="0">
                <a:solidFill>
                  <a:prstClr val="black">
                    <a:lumMod val="85000"/>
                    <a:lumOff val="15000"/>
                  </a:prstClr>
                </a:solidFill>
              </a:rPr>
              <a:pPr algn="ctr"/>
              <a:t>37</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41464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INTENDED OUTCOMES OF THE STRATEGY</a:t>
              </a:r>
              <a:endParaRPr lang="en-ZA" sz="3600" b="1" dirty="0"/>
            </a:p>
          </p:txBody>
        </p:sp>
      </p:grpSp>
      <p:graphicFrame>
        <p:nvGraphicFramePr>
          <p:cNvPr id="23" name="Table 22"/>
          <p:cNvGraphicFramePr>
            <a:graphicFrameLocks noGrp="1"/>
          </p:cNvGraphicFramePr>
          <p:nvPr>
            <p:extLst>
              <p:ext uri="{D42A27DB-BD31-4B8C-83A1-F6EECF244321}">
                <p14:modId xmlns:p14="http://schemas.microsoft.com/office/powerpoint/2010/main" val="4060908756"/>
              </p:ext>
            </p:extLst>
          </p:nvPr>
        </p:nvGraphicFramePr>
        <p:xfrm>
          <a:off x="244131" y="1714500"/>
          <a:ext cx="8655738" cy="4492854"/>
        </p:xfrm>
        <a:graphic>
          <a:graphicData uri="http://schemas.openxmlformats.org/drawingml/2006/table">
            <a:tbl>
              <a:tblPr firstRow="1" bandRow="1"/>
              <a:tblGrid>
                <a:gridCol w="1442623">
                  <a:extLst>
                    <a:ext uri="{9D8B030D-6E8A-4147-A177-3AD203B41FA5}">
                      <a16:colId xmlns:a16="http://schemas.microsoft.com/office/drawing/2014/main" val="20000"/>
                    </a:ext>
                  </a:extLst>
                </a:gridCol>
                <a:gridCol w="1442623">
                  <a:extLst>
                    <a:ext uri="{9D8B030D-6E8A-4147-A177-3AD203B41FA5}">
                      <a16:colId xmlns:a16="http://schemas.microsoft.com/office/drawing/2014/main" val="20001"/>
                    </a:ext>
                  </a:extLst>
                </a:gridCol>
                <a:gridCol w="1442623">
                  <a:extLst>
                    <a:ext uri="{9D8B030D-6E8A-4147-A177-3AD203B41FA5}">
                      <a16:colId xmlns:a16="http://schemas.microsoft.com/office/drawing/2014/main" val="20002"/>
                    </a:ext>
                  </a:extLst>
                </a:gridCol>
                <a:gridCol w="1442623">
                  <a:extLst>
                    <a:ext uri="{9D8B030D-6E8A-4147-A177-3AD203B41FA5}">
                      <a16:colId xmlns:a16="http://schemas.microsoft.com/office/drawing/2014/main" val="20003"/>
                    </a:ext>
                  </a:extLst>
                </a:gridCol>
                <a:gridCol w="1442623">
                  <a:extLst>
                    <a:ext uri="{9D8B030D-6E8A-4147-A177-3AD203B41FA5}">
                      <a16:colId xmlns:a16="http://schemas.microsoft.com/office/drawing/2014/main" val="20004"/>
                    </a:ext>
                  </a:extLst>
                </a:gridCol>
                <a:gridCol w="1442623">
                  <a:extLst>
                    <a:ext uri="{9D8B030D-6E8A-4147-A177-3AD203B41FA5}">
                      <a16:colId xmlns:a16="http://schemas.microsoft.com/office/drawing/2014/main" val="20005"/>
                    </a:ext>
                  </a:extLst>
                </a:gridCol>
              </a:tblGrid>
              <a:tr h="743814">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dirty="0" smtClean="0">
                          <a:solidFill>
                            <a:schemeClr val="tx1"/>
                          </a:solidFill>
                        </a:rPr>
                        <a:t>Strategic Intent</a:t>
                      </a:r>
                      <a:endParaRPr lang="en-ZA" sz="18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dirty="0" smtClean="0">
                          <a:solidFill>
                            <a:schemeClr val="tx1"/>
                          </a:solidFill>
                        </a:rPr>
                        <a:t>Strategic measure</a:t>
                      </a:r>
                      <a:endParaRPr lang="en-ZA" sz="18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dirty="0" smtClean="0">
                          <a:solidFill>
                            <a:schemeClr val="tx1"/>
                          </a:solidFill>
                        </a:rPr>
                        <a:t>50</a:t>
                      </a:r>
                      <a:r>
                        <a:rPr lang="en-ZA" sz="1800" baseline="0" dirty="0" smtClean="0">
                          <a:solidFill>
                            <a:schemeClr val="tx1"/>
                          </a:solidFill>
                        </a:rPr>
                        <a:t> year t</a:t>
                      </a:r>
                      <a:r>
                        <a:rPr lang="en-ZA" sz="1800" dirty="0" smtClean="0">
                          <a:solidFill>
                            <a:schemeClr val="tx1"/>
                          </a:solidFill>
                        </a:rPr>
                        <a:t>arget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dirty="0" smtClean="0">
                          <a:solidFill>
                            <a:schemeClr val="tx1"/>
                          </a:solidFill>
                        </a:rPr>
                        <a:t>Year 20</a:t>
                      </a:r>
                      <a:endParaRPr lang="en-ZA" sz="18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dirty="0" smtClean="0">
                          <a:solidFill>
                            <a:schemeClr val="tx1"/>
                          </a:solidFill>
                        </a:rPr>
                        <a:t>Year 10</a:t>
                      </a:r>
                      <a:endParaRPr lang="en-ZA" sz="18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dirty="0" smtClean="0">
                          <a:solidFill>
                            <a:schemeClr val="tx1"/>
                          </a:solidFill>
                        </a:rPr>
                        <a:t>Responsible</a:t>
                      </a:r>
                      <a:r>
                        <a:rPr lang="en-ZA" sz="1800" baseline="0" dirty="0" smtClean="0">
                          <a:solidFill>
                            <a:schemeClr val="tx1"/>
                          </a:solidFill>
                        </a:rPr>
                        <a:t> Pillar</a:t>
                      </a:r>
                      <a:endParaRPr lang="en-ZA" sz="1800" dirty="0">
                        <a:solidFill>
                          <a:schemeClr val="tx1"/>
                        </a:solidFill>
                      </a:endParaRP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0"/>
                  </a:ext>
                </a:extLst>
              </a:tr>
              <a:tr h="1496478">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defTabSz="914400" eaLnBrk="1" fontAlgn="auto" latinLnBrk="0" hangingPunct="1">
                        <a:lnSpc>
                          <a:spcPct val="100000"/>
                        </a:lnSpc>
                        <a:spcBef>
                          <a:spcPts val="0"/>
                        </a:spcBef>
                        <a:spcAft>
                          <a:spcPts val="0"/>
                        </a:spcAft>
                        <a:buClrTx/>
                        <a:buSzTx/>
                        <a:buFontTx/>
                        <a:buNone/>
                        <a:tabLst/>
                        <a:defRPr/>
                      </a:pPr>
                      <a:r>
                        <a:rPr lang="en-ZA" sz="1800" b="0" kern="1200" noProof="0" dirty="0" smtClean="0">
                          <a:solidFill>
                            <a:schemeClr val="tx1"/>
                          </a:solidFill>
                          <a:latin typeface="+mn-lt"/>
                          <a:ea typeface="+mn-ea"/>
                          <a:cs typeface="+mn-cs"/>
                        </a:rPr>
                        <a:t>African University of Corrections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0" kern="1200" dirty="0" smtClean="0">
                          <a:solidFill>
                            <a:schemeClr val="tx1"/>
                          </a:solidFill>
                          <a:latin typeface="+mn-lt"/>
                          <a:ea typeface="+mn-ea"/>
                          <a:cs typeface="+mn-cs"/>
                        </a:rPr>
                        <a:t>African University established</a:t>
                      </a:r>
                      <a:endParaRPr lang="en-ZA" sz="18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0" kern="1200" dirty="0" smtClean="0">
                          <a:solidFill>
                            <a:schemeClr val="tx1"/>
                          </a:solidFill>
                          <a:latin typeface="+mn-lt"/>
                          <a:ea typeface="+mn-ea"/>
                          <a:cs typeface="+mn-cs"/>
                        </a:rPr>
                        <a:t>Established university</a:t>
                      </a:r>
                      <a:endParaRPr lang="en-ZA" sz="18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0" kern="1200" dirty="0" smtClean="0">
                          <a:solidFill>
                            <a:schemeClr val="tx1"/>
                          </a:solidFill>
                          <a:latin typeface="+mn-lt"/>
                          <a:ea typeface="+mn-ea"/>
                          <a:cs typeface="+mn-cs"/>
                        </a:rPr>
                        <a:t>Installation of the</a:t>
                      </a:r>
                      <a:r>
                        <a:rPr lang="en-ZA" sz="1800" b="0" kern="1200" baseline="0" dirty="0" smtClean="0">
                          <a:solidFill>
                            <a:schemeClr val="tx1"/>
                          </a:solidFill>
                          <a:latin typeface="+mn-lt"/>
                          <a:ea typeface="+mn-ea"/>
                          <a:cs typeface="+mn-cs"/>
                        </a:rPr>
                        <a:t> university(funding, partnerships </a:t>
                      </a:r>
                      <a:r>
                        <a:rPr lang="en-ZA" sz="1800" b="0" kern="1200" baseline="0" dirty="0" err="1" smtClean="0">
                          <a:solidFill>
                            <a:schemeClr val="tx1"/>
                          </a:solidFill>
                          <a:latin typeface="+mn-lt"/>
                          <a:ea typeface="+mn-ea"/>
                          <a:cs typeface="+mn-cs"/>
                        </a:rPr>
                        <a:t>etc</a:t>
                      </a:r>
                      <a:r>
                        <a:rPr lang="en-ZA" sz="1800" b="0" kern="1200" baseline="0" dirty="0" smtClean="0">
                          <a:solidFill>
                            <a:schemeClr val="tx1"/>
                          </a:solidFill>
                          <a:latin typeface="+mn-lt"/>
                          <a:ea typeface="+mn-ea"/>
                          <a:cs typeface="+mn-cs"/>
                        </a:rPr>
                        <a:t>)</a:t>
                      </a:r>
                      <a:endParaRPr lang="en-ZA" sz="18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0" kern="1200" dirty="0" smtClean="0">
                          <a:solidFill>
                            <a:schemeClr val="tx1"/>
                          </a:solidFill>
                          <a:latin typeface="+mn-lt"/>
                          <a:ea typeface="+mn-ea"/>
                          <a:cs typeface="+mn-cs"/>
                        </a:rPr>
                        <a:t>Explore</a:t>
                      </a:r>
                      <a:r>
                        <a:rPr lang="en-ZA" sz="1800" b="0" kern="1200" baseline="0" dirty="0" smtClean="0">
                          <a:solidFill>
                            <a:schemeClr val="tx1"/>
                          </a:solidFill>
                          <a:latin typeface="+mn-lt"/>
                          <a:ea typeface="+mn-ea"/>
                          <a:cs typeface="+mn-cs"/>
                        </a:rPr>
                        <a:t> and </a:t>
                      </a:r>
                      <a:r>
                        <a:rPr lang="en-ZA" sz="1800" b="0" kern="1200" dirty="0" smtClean="0">
                          <a:solidFill>
                            <a:schemeClr val="tx1"/>
                          </a:solidFill>
                          <a:latin typeface="+mn-lt"/>
                          <a:ea typeface="+mn-ea"/>
                          <a:cs typeface="+mn-cs"/>
                        </a:rPr>
                        <a:t>identify the</a:t>
                      </a:r>
                      <a:r>
                        <a:rPr lang="en-ZA" sz="1800" b="0" kern="1200" baseline="0" dirty="0" smtClean="0">
                          <a:solidFill>
                            <a:schemeClr val="tx1"/>
                          </a:solidFill>
                          <a:latin typeface="+mn-lt"/>
                          <a:ea typeface="+mn-ea"/>
                          <a:cs typeface="+mn-cs"/>
                        </a:rPr>
                        <a:t> needs</a:t>
                      </a:r>
                      <a:endParaRPr lang="en-ZA" sz="18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0" kern="1200" dirty="0" smtClean="0">
                          <a:solidFill>
                            <a:schemeClr val="tx1"/>
                          </a:solidFill>
                          <a:latin typeface="+mn-lt"/>
                          <a:ea typeface="+mn-ea"/>
                          <a:cs typeface="+mn-cs"/>
                        </a:rPr>
                        <a:t>HRM</a:t>
                      </a:r>
                    </a:p>
                    <a:p>
                      <a:r>
                        <a:rPr lang="en-ZA" sz="1800" b="0" kern="1200" dirty="0" smtClean="0">
                          <a:solidFill>
                            <a:schemeClr val="tx1"/>
                          </a:solidFill>
                          <a:latin typeface="+mn-lt"/>
                          <a:ea typeface="+mn-ea"/>
                          <a:cs typeface="+mn-cs"/>
                        </a:rPr>
                        <a:t>HRD</a:t>
                      </a:r>
                      <a:endParaRPr lang="en-ZA" sz="18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extLst>
                  <a:ext uri="{0D108BD9-81ED-4DB2-BD59-A6C34878D82A}">
                    <a16:rowId xmlns:a16="http://schemas.microsoft.com/office/drawing/2014/main" val="10001"/>
                  </a:ext>
                </a:extLst>
              </a:tr>
              <a:tr h="1342416">
                <a:tc gridSpan="6">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1" kern="1200" dirty="0" smtClean="0">
                          <a:solidFill>
                            <a:schemeClr val="tx1"/>
                          </a:solidFill>
                          <a:latin typeface="+mn-lt"/>
                          <a:ea typeface="+mn-ea"/>
                          <a:cs typeface="+mn-cs"/>
                        </a:rPr>
                        <a:t>Expected results</a:t>
                      </a:r>
                      <a:r>
                        <a:rPr lang="en-ZA" sz="1800" b="1" kern="1200" baseline="0" dirty="0" smtClean="0">
                          <a:solidFill>
                            <a:schemeClr val="tx1"/>
                          </a:solidFill>
                          <a:latin typeface="+mn-lt"/>
                          <a:ea typeface="+mn-ea"/>
                          <a:cs typeface="+mn-cs"/>
                        </a:rPr>
                        <a:t> of the strategic intent</a:t>
                      </a:r>
                      <a:r>
                        <a:rPr lang="en-ZA" sz="1800" b="1" kern="1200" dirty="0" smtClean="0">
                          <a:solidFill>
                            <a:schemeClr val="tx1"/>
                          </a:solidFill>
                          <a:latin typeface="+mn-lt"/>
                          <a:ea typeface="+mn-ea"/>
                          <a:cs typeface="+mn-cs"/>
                        </a:rPr>
                        <a:t>: </a:t>
                      </a:r>
                    </a:p>
                    <a:p>
                      <a:pPr marL="285750" indent="-285750">
                        <a:buFont typeface="Arial" panose="020B0604020202020204" pitchFamily="34" charset="0"/>
                        <a:buChar char="•"/>
                      </a:pPr>
                      <a:endParaRPr lang="en-ZA" sz="1800" b="0" kern="1200" baseline="0" dirty="0" smtClean="0">
                        <a:solidFill>
                          <a:schemeClr val="tx1"/>
                        </a:solidFill>
                        <a:latin typeface="+mn-lt"/>
                        <a:ea typeface="+mn-ea"/>
                        <a:cs typeface="+mn-cs"/>
                      </a:endParaRPr>
                    </a:p>
                    <a:p>
                      <a:pPr marL="285750" indent="-285750">
                        <a:buFont typeface="Arial" panose="020B0604020202020204" pitchFamily="34" charset="0"/>
                        <a:buChar char="•"/>
                      </a:pPr>
                      <a:r>
                        <a:rPr lang="en-ZA" sz="1800" b="0" kern="1200" baseline="0" dirty="0" smtClean="0">
                          <a:solidFill>
                            <a:schemeClr val="tx1"/>
                          </a:solidFill>
                          <a:latin typeface="+mn-lt"/>
                          <a:ea typeface="+mn-ea"/>
                          <a:cs typeface="+mn-cs"/>
                        </a:rPr>
                        <a:t>The idea would have been explored and needs identified within the member states</a:t>
                      </a:r>
                    </a:p>
                    <a:p>
                      <a:pPr marL="285750" indent="-285750">
                        <a:buFont typeface="Arial" panose="020B0604020202020204" pitchFamily="34" charset="0"/>
                        <a:buChar char="•"/>
                      </a:pPr>
                      <a:r>
                        <a:rPr lang="en-ZA" sz="1800" b="0" kern="1200" baseline="0" dirty="0" smtClean="0">
                          <a:solidFill>
                            <a:schemeClr val="tx1"/>
                          </a:solidFill>
                          <a:latin typeface="+mn-lt"/>
                          <a:ea typeface="+mn-ea"/>
                          <a:cs typeface="+mn-cs"/>
                        </a:rPr>
                        <a:t>Budget will be sourced and provided by member states and other relevant partners</a:t>
                      </a:r>
                    </a:p>
                    <a:p>
                      <a:pPr marL="285750" indent="-285750">
                        <a:buFont typeface="Arial" panose="020B0604020202020204" pitchFamily="34" charset="0"/>
                        <a:buChar char="•"/>
                      </a:pPr>
                      <a:r>
                        <a:rPr lang="en-ZA" sz="1800" b="0" kern="1200" baseline="0" dirty="0" smtClean="0">
                          <a:solidFill>
                            <a:schemeClr val="tx1"/>
                          </a:solidFill>
                          <a:latin typeface="+mn-lt"/>
                          <a:ea typeface="+mn-ea"/>
                          <a:cs typeface="+mn-cs"/>
                        </a:rPr>
                        <a:t>  (AUC) be established  and communication strategy  implemented throughout the members states and relevant </a:t>
                      </a:r>
                      <a:r>
                        <a:rPr lang="en-ZA" sz="1800" b="0" kern="1200" baseline="0" dirty="0" err="1" smtClean="0">
                          <a:solidFill>
                            <a:schemeClr val="tx1"/>
                          </a:solidFill>
                          <a:latin typeface="+mn-lt"/>
                          <a:ea typeface="+mn-ea"/>
                          <a:cs typeface="+mn-cs"/>
                        </a:rPr>
                        <a:t>parners</a:t>
                      </a:r>
                      <a:r>
                        <a:rPr lang="en-ZA" sz="1800" b="0" kern="1200" baseline="0" dirty="0" smtClean="0">
                          <a:solidFill>
                            <a:schemeClr val="tx1"/>
                          </a:solidFill>
                          <a:latin typeface="+mn-lt"/>
                          <a:ea typeface="+mn-ea"/>
                          <a:cs typeface="+mn-cs"/>
                        </a:rPr>
                        <a:t>.</a:t>
                      </a:r>
                    </a:p>
                    <a:p>
                      <a:endParaRPr lang="en-ZA" sz="18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lumMod val="60000"/>
                        <a:lumOff val="40000"/>
                      </a:srgbClr>
                    </a:solidFill>
                  </a:tcPr>
                </a:tc>
                <a:tc hMerge="1">
                  <a:txBody>
                    <a:bodyPr/>
                    <a:lstStyle/>
                    <a:p>
                      <a:endParaRPr lang="en-ZA" dirty="0"/>
                    </a:p>
                  </a:txBody>
                  <a:tcPr>
                    <a:solidFill>
                      <a:schemeClr val="accent6">
                        <a:lumMod val="60000"/>
                        <a:lumOff val="40000"/>
                      </a:schemeClr>
                    </a:solidFill>
                  </a:tcPr>
                </a:tc>
                <a:tc hMerge="1">
                  <a:txBody>
                    <a:bodyPr/>
                    <a:lstStyle/>
                    <a:p>
                      <a:endParaRPr lang="en-ZA" dirty="0"/>
                    </a:p>
                  </a:txBody>
                  <a:tcPr>
                    <a:solidFill>
                      <a:schemeClr val="accent6">
                        <a:lumMod val="60000"/>
                        <a:lumOff val="40000"/>
                      </a:schemeClr>
                    </a:solidFill>
                  </a:tcPr>
                </a:tc>
                <a:tc hMerge="1">
                  <a:txBody>
                    <a:bodyPr/>
                    <a:lstStyle/>
                    <a:p>
                      <a:endParaRPr lang="en-ZA"/>
                    </a:p>
                  </a:txBody>
                  <a:tcPr/>
                </a:tc>
                <a:tc hMerge="1">
                  <a:txBody>
                    <a:bodyPr/>
                    <a:lstStyle/>
                    <a:p>
                      <a:endParaRPr lang="en-ZA"/>
                    </a:p>
                  </a:txBody>
                  <a:tcPr/>
                </a:tc>
                <a:tc hMerge="1">
                  <a:txBody>
                    <a:bodyPr/>
                    <a:lstStyle/>
                    <a:p>
                      <a:endParaRPr lang="en-ZA" dirty="0"/>
                    </a:p>
                  </a:txBody>
                  <a:tcPr>
                    <a:solidFill>
                      <a:schemeClr val="accent6">
                        <a:lumMod val="60000"/>
                        <a:lumOff val="40000"/>
                      </a:scheme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1926386462"/>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79665"/>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10780"/>
            <a:ext cx="499655" cy="273844"/>
          </a:xfrm>
        </p:spPr>
        <p:txBody>
          <a:bodyPr/>
          <a:lstStyle/>
          <a:p>
            <a:pPr algn="ctr"/>
            <a:fld id="{7E672E3D-61E0-450A-AD62-EE98E486015F}" type="slidenum">
              <a:rPr lang="en-US" smtClean="0">
                <a:solidFill>
                  <a:prstClr val="black">
                    <a:lumMod val="85000"/>
                    <a:lumOff val="15000"/>
                  </a:prstClr>
                </a:solidFill>
              </a:rPr>
              <a:pPr algn="ctr"/>
              <a:t>38</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79665"/>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200" b="1" dirty="0" smtClean="0"/>
                <a:t>CONTEXTUAL ISSUES</a:t>
              </a:r>
              <a:endParaRPr lang="en-ZA" sz="3200" b="1" dirty="0"/>
            </a:p>
          </p:txBody>
        </p:sp>
      </p:grpSp>
      <p:sp>
        <p:nvSpPr>
          <p:cNvPr id="23" name="Content Placeholder 2"/>
          <p:cNvSpPr txBox="1">
            <a:spLocks/>
          </p:cNvSpPr>
          <p:nvPr/>
        </p:nvSpPr>
        <p:spPr>
          <a:xfrm>
            <a:off x="457200" y="1167493"/>
            <a:ext cx="8229600" cy="5059002"/>
          </a:xfrm>
          <a:prstGeom prst="rect">
            <a:avLst/>
          </a:prstGeom>
        </p:spPr>
        <p:txBody>
          <a:bodyPr vert="horz" lIns="91440" tIns="45720" rIns="91440" bIns="45720" rtlCol="0">
            <a:normAutofit lnSpcReduction="1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just" defTabSz="457200" rtl="0" eaLnBrk="1" fontAlgn="auto" latinLnBrk="0" hangingPunct="1">
              <a:lnSpc>
                <a:spcPct val="100000"/>
              </a:lnSpc>
              <a:spcBef>
                <a:spcPct val="20000"/>
              </a:spcBef>
              <a:spcAft>
                <a:spcPts val="0"/>
              </a:spcAft>
              <a:buClrTx/>
              <a:buSzTx/>
              <a:buFont typeface="Arial"/>
              <a:buNone/>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The following are the guiding documents that inform HR:</a:t>
            </a:r>
          </a:p>
          <a:p>
            <a:pPr marL="342900" marR="0" lvl="0" indent="-342900" algn="just" defTabSz="457200" rtl="0" eaLnBrk="1" fontAlgn="auto" latinLnBrk="0" hangingPunct="1">
              <a:lnSpc>
                <a:spcPct val="100000"/>
              </a:lnSpc>
              <a:spcBef>
                <a:spcPct val="20000"/>
              </a:spcBef>
              <a:spcAft>
                <a:spcPts val="0"/>
              </a:spcAft>
              <a:buClrTx/>
              <a:buSzTx/>
              <a:buFont typeface="Arial"/>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National Development Plan - Chapter 13: Building a capable and developmental state</a:t>
            </a:r>
          </a:p>
          <a:p>
            <a:pPr marL="742950" marR="0" lvl="1" indent="-285750" algn="just" defTabSz="457200" rtl="0" eaLnBrk="1" fontAlgn="auto" latinLnBrk="0" hangingPunct="1">
              <a:lnSpc>
                <a:spcPct val="100000"/>
              </a:lnSpc>
              <a:spcBef>
                <a:spcPct val="20000"/>
              </a:spcBef>
              <a:spcAft>
                <a:spcPts val="0"/>
              </a:spcAft>
              <a:buClrTx/>
              <a:buSzTx/>
              <a:buFont typeface="Arial"/>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Objective: Staff at all levels have the authority, experience, competence and support they need to do their jobs</a:t>
            </a:r>
          </a:p>
          <a:p>
            <a:pPr marL="342900" marR="0" lvl="0" indent="-342900" algn="just" defTabSz="457200" rtl="0" eaLnBrk="1" fontAlgn="auto" latinLnBrk="0" hangingPunct="1">
              <a:lnSpc>
                <a:spcPct val="100000"/>
              </a:lnSpc>
              <a:spcBef>
                <a:spcPct val="20000"/>
              </a:spcBef>
              <a:spcAft>
                <a:spcPts val="0"/>
              </a:spcAft>
              <a:buClrTx/>
              <a:buSzTx/>
              <a:buFont typeface="Arial"/>
              <a:buChar char="•"/>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All the national strategic documents related to HR emphasize building public sector capacity, developing skills to meet the demands of the current and emerging social and economic priorities and to overcome the related challenges of poverty and unemployment, especially among the youth.</a:t>
            </a:r>
          </a:p>
          <a:p>
            <a:pPr marL="742950" marR="0" lvl="1" indent="-285750" algn="just" defTabSz="457200" rtl="0" eaLnBrk="1" fontAlgn="auto" latinLnBrk="0" hangingPunct="1">
              <a:lnSpc>
                <a:spcPct val="100000"/>
              </a:lnSpc>
              <a:spcBef>
                <a:spcPct val="20000"/>
              </a:spcBef>
              <a:spcAft>
                <a:spcPts val="0"/>
              </a:spcAft>
              <a:buClrTx/>
              <a:buSzTx/>
              <a:buFont typeface="Arial"/>
              <a:buChar char="–"/>
              <a:tabLst/>
              <a:defRPr/>
            </a:pPr>
            <a:r>
              <a:rPr kumimoji="0" lang="en-US" sz="1800" b="0" i="0" u="none" strike="noStrike" kern="1200" cap="none" spc="0" normalizeH="0" baseline="0" noProof="0" dirty="0" smtClean="0">
                <a:ln>
                  <a:noFill/>
                </a:ln>
                <a:solidFill>
                  <a:sysClr val="windowText" lastClr="000000"/>
                </a:solidFill>
                <a:effectLst/>
                <a:uLnTx/>
                <a:uFillTx/>
                <a:latin typeface="Calibri"/>
                <a:ea typeface="+mn-ea"/>
                <a:cs typeface="+mn-cs"/>
              </a:rPr>
              <a:t>Objective: A public service immersed in the development agenda but insulated from political interference.</a:t>
            </a:r>
          </a:p>
          <a:p>
            <a:pPr marL="342900" marR="0" lvl="0" indent="-342900" algn="just" defTabSz="457200" rtl="0" eaLnBrk="1" fontAlgn="auto" latinLnBrk="0" hangingPunct="1">
              <a:lnSpc>
                <a:spcPct val="100000"/>
              </a:lnSpc>
              <a:spcBef>
                <a:spcPct val="20000"/>
              </a:spcBef>
              <a:spcAft>
                <a:spcPts val="0"/>
              </a:spcAft>
              <a:buClrTx/>
              <a:buSzTx/>
              <a:buFont typeface="Arial"/>
              <a:buChar char="•"/>
              <a:tabLst/>
              <a:defRPr/>
            </a:pPr>
            <a:r>
              <a:rPr kumimoji="0" lang="en-US" sz="1800" b="0" i="0" u="none" strike="noStrike" kern="1200" cap="none" spc="0" normalizeH="0" baseline="0" noProof="0" dirty="0" smtClean="0">
                <a:ln>
                  <a:noFill/>
                </a:ln>
                <a:solidFill>
                  <a:prstClr val="black"/>
                </a:solidFill>
                <a:effectLst/>
                <a:uLnTx/>
                <a:uFillTx/>
                <a:latin typeface="Calibri"/>
                <a:ea typeface="+mn-ea"/>
                <a:cs typeface="+mn-cs"/>
              </a:rPr>
              <a:t>The emphasis is on making every workspace a training space with the state being at the forefront of driving work integrated learning and development initiatives.</a:t>
            </a:r>
          </a:p>
          <a:p>
            <a:pPr marL="342900" marR="0" lvl="0" indent="-342900" algn="just" defTabSz="457200" rtl="0" eaLnBrk="1" fontAlgn="auto" latinLnBrk="0" hangingPunct="1">
              <a:lnSpc>
                <a:spcPct val="100000"/>
              </a:lnSpc>
              <a:spcBef>
                <a:spcPct val="20000"/>
              </a:spcBef>
              <a:spcAft>
                <a:spcPts val="0"/>
              </a:spcAft>
              <a:buClrTx/>
              <a:buSzTx/>
              <a:buFont typeface="Arial"/>
              <a:buChar char="•"/>
              <a:tabLst/>
              <a:defRPr/>
            </a:pPr>
            <a:r>
              <a:rPr kumimoji="0" lang="en-ZA" sz="1800" b="0" i="0" u="none" strike="noStrike" kern="1200" cap="none" spc="0" normalizeH="0" baseline="0" noProof="0" dirty="0" smtClean="0">
                <a:ln>
                  <a:noFill/>
                </a:ln>
                <a:solidFill>
                  <a:prstClr val="black"/>
                </a:solidFill>
                <a:effectLst/>
                <a:uLnTx/>
                <a:uFillTx/>
                <a:latin typeface="Calibri"/>
                <a:ea typeface="+mn-ea"/>
                <a:cs typeface="+mn-cs"/>
              </a:rPr>
              <a:t>Commitment to employ 2064 entry level correctional officials  annually - this means that the Department will need to enrol this number of learners in the Correctional Services </a:t>
            </a:r>
            <a:r>
              <a:rPr kumimoji="0" lang="en-ZA" sz="1800" b="0" i="0" u="none" strike="noStrike" kern="1200" cap="none" spc="0" normalizeH="0" baseline="0" noProof="0" dirty="0" err="1" smtClean="0">
                <a:ln>
                  <a:noFill/>
                </a:ln>
                <a:solidFill>
                  <a:prstClr val="black"/>
                </a:solidFill>
                <a:effectLst/>
                <a:uLnTx/>
                <a:uFillTx/>
                <a:latin typeface="Calibri"/>
                <a:ea typeface="+mn-ea"/>
                <a:cs typeface="+mn-cs"/>
              </a:rPr>
              <a:t>Learnership</a:t>
            </a:r>
            <a:r>
              <a:rPr kumimoji="0" lang="en-ZA" sz="1800" b="0" i="0" u="none" strike="noStrike" kern="1200" cap="none" spc="0" normalizeH="0" baseline="0" noProof="0" dirty="0" smtClean="0">
                <a:ln>
                  <a:noFill/>
                </a:ln>
                <a:solidFill>
                  <a:prstClr val="black"/>
                </a:solidFill>
                <a:effectLst/>
                <a:uLnTx/>
                <a:uFillTx/>
                <a:latin typeface="Calibri"/>
                <a:ea typeface="+mn-ea"/>
                <a:cs typeface="+mn-cs"/>
              </a:rPr>
              <a:t> per annum to have a ready pool of competent entry level correctional officers to draw from.   </a:t>
            </a: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US" sz="1700" b="0" i="0" u="none" strike="noStrike" kern="1200" cap="none" spc="0" normalizeH="0" baseline="0" noProof="0" dirty="0" smtClean="0">
              <a:ln>
                <a:noFill/>
              </a:ln>
              <a:solidFill>
                <a:prstClr val="black"/>
              </a:solidFill>
              <a:effectLst/>
              <a:uLnTx/>
              <a:uFillTx/>
              <a:latin typeface="Calibri"/>
              <a:ea typeface="+mn-ea"/>
              <a:cs typeface="+mn-cs"/>
            </a:endParaRPr>
          </a:p>
          <a:p>
            <a:pPr marL="0" marR="0" lvl="0" indent="0" algn="l" defTabSz="457200" rtl="0" eaLnBrk="1" fontAlgn="auto" latinLnBrk="0" hangingPunct="1">
              <a:lnSpc>
                <a:spcPct val="100000"/>
              </a:lnSpc>
              <a:spcBef>
                <a:spcPct val="20000"/>
              </a:spcBef>
              <a:spcAft>
                <a:spcPts val="0"/>
              </a:spcAft>
              <a:buClrTx/>
              <a:buSzTx/>
              <a:buFont typeface="Arial"/>
              <a:buNone/>
              <a:tabLst/>
              <a:defRPr/>
            </a:pPr>
            <a:endParaRPr kumimoji="0" lang="en-US" sz="1600" b="0" i="0" u="none" strike="noStrike" kern="1200" cap="none" spc="0" normalizeH="0" baseline="0" noProof="0" dirty="0" smtClean="0">
              <a:ln>
                <a:noFill/>
              </a:ln>
              <a:solidFill>
                <a:sysClr val="windowText" lastClr="000000"/>
              </a:solidFill>
              <a:effectLst/>
              <a:uLnTx/>
              <a:uFillTx/>
              <a:latin typeface="Calibri"/>
              <a:ea typeface="+mn-ea"/>
              <a:cs typeface="+mn-cs"/>
            </a:endParaRPr>
          </a:p>
          <a:p>
            <a:pPr marL="342900" marR="0" lvl="0" indent="-342900" algn="l" defTabSz="457200" rtl="0" eaLnBrk="1" fontAlgn="auto" latinLnBrk="0" hangingPunct="1">
              <a:lnSpc>
                <a:spcPct val="100000"/>
              </a:lnSpc>
              <a:spcBef>
                <a:spcPct val="20000"/>
              </a:spcBef>
              <a:spcAft>
                <a:spcPts val="0"/>
              </a:spcAft>
              <a:buClrTx/>
              <a:buSzTx/>
              <a:buFont typeface="Arial"/>
              <a:buChar char="•"/>
              <a:tabLst/>
              <a:defRPr/>
            </a:pPr>
            <a:endParaRPr kumimoji="0" lang="en-ZA" sz="1600" b="0" i="0" u="none" strike="noStrike" kern="1200" cap="none" spc="0" normalizeH="0" baseline="0" noProof="0" dirty="0">
              <a:ln>
                <a:noFill/>
              </a:ln>
              <a:solidFill>
                <a:srgbClr val="FF0000"/>
              </a:solidFill>
              <a:effectLst/>
              <a:uLnTx/>
              <a:uFillTx/>
              <a:latin typeface="Calibri"/>
              <a:ea typeface="+mn-ea"/>
              <a:cs typeface="+mn-cs"/>
            </a:endParaRPr>
          </a:p>
        </p:txBody>
      </p:sp>
    </p:spTree>
    <p:extLst>
      <p:ext uri="{BB962C8B-B14F-4D97-AF65-F5344CB8AC3E}">
        <p14:creationId xmlns:p14="http://schemas.microsoft.com/office/powerpoint/2010/main" val="299492933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79665"/>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10780"/>
            <a:ext cx="499655" cy="273844"/>
          </a:xfrm>
        </p:spPr>
        <p:txBody>
          <a:bodyPr/>
          <a:lstStyle/>
          <a:p>
            <a:pPr algn="ctr"/>
            <a:fld id="{7E672E3D-61E0-450A-AD62-EE98E486015F}" type="slidenum">
              <a:rPr lang="en-US" smtClean="0">
                <a:solidFill>
                  <a:prstClr val="black">
                    <a:lumMod val="85000"/>
                    <a:lumOff val="15000"/>
                  </a:prstClr>
                </a:solidFill>
              </a:rPr>
              <a:pPr algn="ctr"/>
              <a:t>39</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79665"/>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200" b="1" dirty="0" smtClean="0"/>
                <a:t>CONTEXTUAL ISSUES</a:t>
              </a:r>
              <a:endParaRPr lang="en-ZA" sz="3200" b="1" dirty="0"/>
            </a:p>
          </p:txBody>
        </p:sp>
      </p:grpSp>
      <p:sp>
        <p:nvSpPr>
          <p:cNvPr id="8" name="Rectangle 7"/>
          <p:cNvSpPr/>
          <p:nvPr/>
        </p:nvSpPr>
        <p:spPr>
          <a:xfrm>
            <a:off x="310243" y="1276778"/>
            <a:ext cx="8246225" cy="4413516"/>
          </a:xfrm>
          <a:prstGeom prst="rect">
            <a:avLst/>
          </a:prstGeom>
        </p:spPr>
        <p:txBody>
          <a:bodyPr wrap="square">
            <a:spAutoFit/>
          </a:bodyPr>
          <a:lstStyle/>
          <a:p>
            <a:pPr marL="285750" indent="-285750" algn="just">
              <a:lnSpc>
                <a:spcPct val="120000"/>
              </a:lnSpc>
              <a:buFont typeface="Arial" panose="020B0604020202020204" pitchFamily="34" charset="0"/>
              <a:buChar char="•"/>
            </a:pPr>
            <a:r>
              <a:rPr lang="en-ZA" dirty="0" smtClean="0">
                <a:solidFill>
                  <a:prstClr val="black"/>
                </a:solidFill>
              </a:rPr>
              <a:t>This </a:t>
            </a:r>
            <a:r>
              <a:rPr lang="en-ZA" dirty="0">
                <a:solidFill>
                  <a:prstClr val="black"/>
                </a:solidFill>
              </a:rPr>
              <a:t>is in line with Priority 1 of the MTSF which emphasizes the need for economic </a:t>
            </a:r>
            <a:r>
              <a:rPr lang="en-ZA" dirty="0" smtClean="0">
                <a:solidFill>
                  <a:prstClr val="black"/>
                </a:solidFill>
              </a:rPr>
              <a:t>    transformation </a:t>
            </a:r>
            <a:r>
              <a:rPr lang="en-ZA" dirty="0">
                <a:solidFill>
                  <a:prstClr val="black"/>
                </a:solidFill>
              </a:rPr>
              <a:t>and job creation, especially for the youth. </a:t>
            </a:r>
            <a:endParaRPr lang="en-ZA" dirty="0" smtClean="0">
              <a:solidFill>
                <a:prstClr val="black"/>
              </a:solidFill>
            </a:endParaRPr>
          </a:p>
          <a:p>
            <a:pPr marL="285750" indent="-285750" algn="just">
              <a:lnSpc>
                <a:spcPct val="120000"/>
              </a:lnSpc>
              <a:buFont typeface="Arial" panose="020B0604020202020204" pitchFamily="34" charset="0"/>
              <a:buChar char="•"/>
            </a:pPr>
            <a:endParaRPr lang="en-ZA" dirty="0">
              <a:solidFill>
                <a:prstClr val="black"/>
              </a:solidFill>
            </a:endParaRPr>
          </a:p>
          <a:p>
            <a:pPr marL="285750" indent="-285750" algn="just">
              <a:lnSpc>
                <a:spcPct val="120000"/>
              </a:lnSpc>
              <a:buFont typeface="Arial" panose="020B0604020202020204" pitchFamily="34" charset="0"/>
              <a:buChar char="•"/>
            </a:pPr>
            <a:r>
              <a:rPr lang="en-ZA" dirty="0">
                <a:solidFill>
                  <a:prstClr val="black"/>
                </a:solidFill>
              </a:rPr>
              <a:t>The wellbeing of youth will have to be prioritised and institutionalised in the wellness policies</a:t>
            </a:r>
            <a:r>
              <a:rPr lang="en-ZA" dirty="0" smtClean="0">
                <a:solidFill>
                  <a:prstClr val="black"/>
                </a:solidFill>
              </a:rPr>
              <a:t>.</a:t>
            </a:r>
          </a:p>
          <a:p>
            <a:pPr marL="285750" indent="-285750" algn="just">
              <a:lnSpc>
                <a:spcPct val="120000"/>
              </a:lnSpc>
              <a:buFont typeface="Arial" panose="020B0604020202020204" pitchFamily="34" charset="0"/>
              <a:buChar char="•"/>
            </a:pPr>
            <a:endParaRPr lang="en-ZA" dirty="0">
              <a:solidFill>
                <a:prstClr val="black"/>
              </a:solidFill>
            </a:endParaRPr>
          </a:p>
          <a:p>
            <a:pPr marL="285750" indent="-285750" algn="just">
              <a:lnSpc>
                <a:spcPct val="120000"/>
              </a:lnSpc>
              <a:buFont typeface="Arial" panose="020B0604020202020204" pitchFamily="34" charset="0"/>
              <a:buChar char="•"/>
            </a:pPr>
            <a:r>
              <a:rPr lang="en-ZA" dirty="0">
                <a:solidFill>
                  <a:prstClr val="black"/>
                </a:solidFill>
              </a:rPr>
              <a:t>HR is expected to contribute to Priority 6: A capable, ethical and developmental state</a:t>
            </a:r>
            <a:r>
              <a:rPr lang="en-ZA" dirty="0" smtClean="0">
                <a:solidFill>
                  <a:prstClr val="black"/>
                </a:solidFill>
              </a:rPr>
              <a:t>.</a:t>
            </a:r>
          </a:p>
          <a:p>
            <a:pPr marL="285750" indent="-285750" algn="just">
              <a:lnSpc>
                <a:spcPct val="120000"/>
              </a:lnSpc>
              <a:buFont typeface="Arial" panose="020B0604020202020204" pitchFamily="34" charset="0"/>
              <a:buChar char="•"/>
            </a:pPr>
            <a:endParaRPr lang="en-ZA" dirty="0">
              <a:solidFill>
                <a:prstClr val="black"/>
              </a:solidFill>
            </a:endParaRPr>
          </a:p>
          <a:p>
            <a:pPr marL="285750" indent="-285750" algn="just">
              <a:lnSpc>
                <a:spcPct val="120000"/>
              </a:lnSpc>
              <a:buFont typeface="Arial" panose="020B0604020202020204" pitchFamily="34" charset="0"/>
              <a:buChar char="•"/>
            </a:pPr>
            <a:r>
              <a:rPr lang="en-US" dirty="0">
                <a:solidFill>
                  <a:prstClr val="black"/>
                </a:solidFill>
              </a:rPr>
              <a:t>The </a:t>
            </a:r>
            <a:r>
              <a:rPr lang="en-US" dirty="0" err="1" smtClean="0">
                <a:solidFill>
                  <a:prstClr val="black"/>
                </a:solidFill>
              </a:rPr>
              <a:t>CoE</a:t>
            </a:r>
            <a:r>
              <a:rPr lang="en-US" dirty="0" smtClean="0">
                <a:solidFill>
                  <a:prstClr val="black"/>
                </a:solidFill>
              </a:rPr>
              <a:t> budget </a:t>
            </a:r>
            <a:r>
              <a:rPr lang="en-US" dirty="0">
                <a:solidFill>
                  <a:prstClr val="black"/>
                </a:solidFill>
              </a:rPr>
              <a:t>cuts will however have  a negative impact  on the alignment of the </a:t>
            </a:r>
            <a:r>
              <a:rPr lang="en-US" dirty="0" err="1">
                <a:solidFill>
                  <a:prstClr val="black"/>
                </a:solidFill>
              </a:rPr>
              <a:t>organisational</a:t>
            </a:r>
            <a:r>
              <a:rPr lang="en-US" dirty="0">
                <a:solidFill>
                  <a:prstClr val="black"/>
                </a:solidFill>
              </a:rPr>
              <a:t> structure  and  filling of posts which will also affect the National Development Plan (NDP) , Medium Term Strategic Framework (MTSF) and National Priorities in  job creation and  </a:t>
            </a:r>
            <a:r>
              <a:rPr lang="en-ZA" dirty="0">
                <a:solidFill>
                  <a:prstClr val="black"/>
                </a:solidFill>
              </a:rPr>
              <a:t>number of youth to  be employed in DCS.</a:t>
            </a:r>
          </a:p>
        </p:txBody>
      </p:sp>
    </p:spTree>
    <p:extLst>
      <p:ext uri="{BB962C8B-B14F-4D97-AF65-F5344CB8AC3E}">
        <p14:creationId xmlns:p14="http://schemas.microsoft.com/office/powerpoint/2010/main" val="64749379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4</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INTRODUCTION…continue</a:t>
              </a:r>
              <a:endParaRPr lang="en-ZA" sz="3600" b="1" dirty="0"/>
            </a:p>
          </p:txBody>
        </p:sp>
      </p:grpSp>
      <p:sp>
        <p:nvSpPr>
          <p:cNvPr id="23" name="Rectangle 22"/>
          <p:cNvSpPr/>
          <p:nvPr/>
        </p:nvSpPr>
        <p:spPr>
          <a:xfrm>
            <a:off x="192882" y="708145"/>
            <a:ext cx="8758237" cy="5808770"/>
          </a:xfrm>
          <a:prstGeom prst="rect">
            <a:avLst/>
          </a:prstGeom>
        </p:spPr>
        <p:txBody>
          <a:bodyPr wrap="square">
            <a:spAutoFit/>
          </a:bodyPr>
          <a:lstStyle/>
          <a:p>
            <a:endParaRPr lang="en-ZA" sz="1600" dirty="0">
              <a:latin typeface="Arial" panose="020B0604020202020204" pitchFamily="34" charset="0"/>
              <a:cs typeface="Arial" panose="020B0604020202020204" pitchFamily="34" charset="0"/>
            </a:endParaRPr>
          </a:p>
          <a:p>
            <a:r>
              <a:rPr lang="en-ZA" sz="1600" dirty="0">
                <a:latin typeface="Arial" panose="020B0604020202020204" pitchFamily="34" charset="0"/>
                <a:cs typeface="Arial" panose="020B0604020202020204" pitchFamily="34" charset="0"/>
              </a:rPr>
              <a:t>The Department is in the </a:t>
            </a:r>
            <a:r>
              <a:rPr lang="en-ZA" sz="1600" b="1" dirty="0">
                <a:latin typeface="Arial" panose="020B0604020202020204" pitchFamily="34" charset="0"/>
                <a:cs typeface="Arial" panose="020B0604020202020204" pitchFamily="34" charset="0"/>
              </a:rPr>
              <a:t>process of reviewing the organisational structure to align it to the recently approved service delivery model</a:t>
            </a:r>
            <a:r>
              <a:rPr lang="en-ZA" sz="1600" dirty="0">
                <a:latin typeface="Arial" panose="020B0604020202020204" pitchFamily="34" charset="0"/>
                <a:cs typeface="Arial" panose="020B0604020202020204" pitchFamily="34" charset="0"/>
              </a:rPr>
              <a:t>.  The intention over the strategic plan period is to </a:t>
            </a:r>
            <a:r>
              <a:rPr lang="en-ZA" sz="1600" b="1" dirty="0">
                <a:latin typeface="Arial" panose="020B0604020202020204" pitchFamily="34" charset="0"/>
                <a:cs typeface="Arial" panose="020B0604020202020204" pitchFamily="34" charset="0"/>
              </a:rPr>
              <a:t>finalise the process of reviewing the organisational structure and post establishment, development and implementation of the talent management strategy and  professionalising </a:t>
            </a:r>
            <a:r>
              <a:rPr lang="en-ZA" sz="1600" dirty="0">
                <a:latin typeface="Arial" panose="020B0604020202020204" pitchFamily="34" charset="0"/>
                <a:cs typeface="Arial" panose="020B0604020202020204" pitchFamily="34" charset="0"/>
              </a:rPr>
              <a:t>corrections</a:t>
            </a:r>
            <a:r>
              <a:rPr lang="en-ZA" sz="1600" dirty="0" smtClean="0">
                <a:latin typeface="Arial" panose="020B0604020202020204" pitchFamily="34" charset="0"/>
                <a:cs typeface="Arial" panose="020B0604020202020204" pitchFamily="34" charset="0"/>
              </a:rPr>
              <a:t>.</a:t>
            </a:r>
            <a:endParaRPr lang="en-ZA" sz="1600" dirty="0" smtClean="0">
              <a:solidFill>
                <a:srgbClr val="FF0000"/>
              </a:solidFill>
              <a:latin typeface="Arial" panose="020B0604020202020204" pitchFamily="34" charset="0"/>
              <a:cs typeface="Arial" panose="020B0604020202020204" pitchFamily="34" charset="0"/>
            </a:endParaRPr>
          </a:p>
          <a:p>
            <a:pPr algn="just">
              <a:lnSpc>
                <a:spcPct val="90000"/>
              </a:lnSpc>
              <a:spcBef>
                <a:spcPts val="1000"/>
              </a:spcBef>
            </a:pPr>
            <a:r>
              <a:rPr lang="en-ZA" sz="1600" dirty="0" smtClean="0">
                <a:latin typeface="Arial" panose="020B0604020202020204" pitchFamily="34" charset="0"/>
                <a:cs typeface="Arial" panose="020B0604020202020204" pitchFamily="34" charset="0"/>
              </a:rPr>
              <a:t>During </a:t>
            </a:r>
            <a:r>
              <a:rPr lang="en-ZA" sz="1600" dirty="0">
                <a:latin typeface="Arial" panose="020B0604020202020204" pitchFamily="34" charset="0"/>
                <a:cs typeface="Arial" panose="020B0604020202020204" pitchFamily="34" charset="0"/>
              </a:rPr>
              <a:t>2019/2020 HR embarked </a:t>
            </a:r>
            <a:r>
              <a:rPr lang="en-ZA" sz="1600" b="1" dirty="0">
                <a:latin typeface="Arial" panose="020B0604020202020204" pitchFamily="34" charset="0"/>
                <a:cs typeface="Arial" panose="020B0604020202020204" pitchFamily="34" charset="0"/>
              </a:rPr>
              <a:t>on the </a:t>
            </a:r>
            <a:r>
              <a:rPr lang="en-ZA" sz="1600" b="1" dirty="0" smtClean="0">
                <a:latin typeface="Arial" panose="020B0604020202020204" pitchFamily="34" charset="0"/>
                <a:cs typeface="Arial" panose="020B0604020202020204" pitchFamily="34" charset="0"/>
              </a:rPr>
              <a:t>business environment scanning where </a:t>
            </a:r>
            <a:r>
              <a:rPr lang="en-ZA" sz="1600" b="1" dirty="0">
                <a:latin typeface="Arial" panose="020B0604020202020204" pitchFamily="34" charset="0"/>
                <a:cs typeface="Arial" panose="020B0604020202020204" pitchFamily="34" charset="0"/>
              </a:rPr>
              <a:t>inputs from officials </a:t>
            </a:r>
            <a:r>
              <a:rPr lang="en-ZA" sz="1600" b="1" dirty="0" smtClean="0">
                <a:latin typeface="Arial" panose="020B0604020202020204" pitchFamily="34" charset="0"/>
                <a:cs typeface="Arial" panose="020B0604020202020204" pitchFamily="34" charset="0"/>
              </a:rPr>
              <a:t>at the different session such as Security </a:t>
            </a:r>
            <a:r>
              <a:rPr lang="en-ZA" sz="1600" b="1" dirty="0">
                <a:latin typeface="Arial" panose="020B0604020202020204" pitchFamily="34" charset="0"/>
                <a:cs typeface="Arial" panose="020B0604020202020204" pitchFamily="34" charset="0"/>
              </a:rPr>
              <a:t>Indaba, </a:t>
            </a:r>
            <a:r>
              <a:rPr lang="en-ZA" sz="1600" b="1" dirty="0" smtClean="0">
                <a:latin typeface="Arial" panose="020B0604020202020204" pitchFamily="34" charset="0"/>
                <a:cs typeface="Arial" panose="020B0604020202020204" pitchFamily="34" charset="0"/>
              </a:rPr>
              <a:t>CMC, </a:t>
            </a:r>
            <a:r>
              <a:rPr lang="en-ZA" sz="1600" b="1" dirty="0">
                <a:latin typeface="Arial" panose="020B0604020202020204" pitchFamily="34" charset="0"/>
                <a:cs typeface="Arial" panose="020B0604020202020204" pitchFamily="34" charset="0"/>
              </a:rPr>
              <a:t>Roadshows and HR </a:t>
            </a:r>
            <a:r>
              <a:rPr lang="en-ZA" sz="1600" b="1" dirty="0" smtClean="0">
                <a:latin typeface="Arial" panose="020B0604020202020204" pitchFamily="34" charset="0"/>
                <a:cs typeface="Arial" panose="020B0604020202020204" pitchFamily="34" charset="0"/>
              </a:rPr>
              <a:t>Summits </a:t>
            </a:r>
            <a:r>
              <a:rPr lang="en-ZA" sz="1600" dirty="0" smtClean="0">
                <a:latin typeface="Arial" panose="020B0604020202020204" pitchFamily="34" charset="0"/>
                <a:cs typeface="Arial" panose="020B0604020202020204" pitchFamily="34" charset="0"/>
              </a:rPr>
              <a:t>were gathered.</a:t>
            </a:r>
          </a:p>
          <a:p>
            <a:pPr algn="just">
              <a:lnSpc>
                <a:spcPct val="90000"/>
              </a:lnSpc>
              <a:spcBef>
                <a:spcPts val="1000"/>
              </a:spcBef>
            </a:pPr>
            <a:r>
              <a:rPr lang="en-ZA" sz="2400" b="1" dirty="0" smtClean="0">
                <a:latin typeface="Arial" panose="020B0604020202020204" pitchFamily="34" charset="0"/>
                <a:cs typeface="Arial" panose="020B0604020202020204" pitchFamily="34" charset="0"/>
              </a:rPr>
              <a:t>THE PURPOSE OF THE INTEGRATED HR STRATEGY </a:t>
            </a:r>
          </a:p>
          <a:p>
            <a:pPr algn="just">
              <a:lnSpc>
                <a:spcPct val="90000"/>
              </a:lnSpc>
              <a:spcBef>
                <a:spcPts val="1000"/>
              </a:spcBef>
            </a:pPr>
            <a:r>
              <a:rPr lang="en-ZA" sz="1600" dirty="0" smtClean="0">
                <a:latin typeface="Arial" panose="020B0604020202020204" pitchFamily="34" charset="0"/>
                <a:cs typeface="Arial" panose="020B0604020202020204" pitchFamily="34" charset="0"/>
              </a:rPr>
              <a:t>The purpose of this Integrated HR strategy is </a:t>
            </a:r>
            <a:r>
              <a:rPr lang="en-ZA" sz="1600" b="1" dirty="0" smtClean="0">
                <a:latin typeface="Arial" panose="020B0604020202020204" pitchFamily="34" charset="0"/>
                <a:cs typeface="Arial" panose="020B0604020202020204" pitchFamily="34" charset="0"/>
              </a:rPr>
              <a:t>to facilitate and support the department to achieve </a:t>
            </a:r>
            <a:r>
              <a:rPr lang="en-ZA" sz="1600" b="1" dirty="0">
                <a:latin typeface="Arial" panose="020B0604020202020204" pitchFamily="34" charset="0"/>
                <a:cs typeface="Arial" panose="020B0604020202020204" pitchFamily="34" charset="0"/>
              </a:rPr>
              <a:t>its vision </a:t>
            </a:r>
            <a:r>
              <a:rPr lang="en-ZA" sz="1600" b="1" dirty="0" smtClean="0">
                <a:latin typeface="Arial" panose="020B0604020202020204" pitchFamily="34" charset="0"/>
                <a:cs typeface="Arial" panose="020B0604020202020204" pitchFamily="34" charset="0"/>
              </a:rPr>
              <a:t>and mission</a:t>
            </a:r>
          </a:p>
          <a:p>
            <a:pPr lvl="0" algn="just">
              <a:lnSpc>
                <a:spcPct val="90000"/>
              </a:lnSpc>
              <a:spcBef>
                <a:spcPts val="1000"/>
              </a:spcBef>
            </a:pPr>
            <a:r>
              <a:rPr lang="en-US" sz="1600" dirty="0">
                <a:latin typeface="Arial" panose="020B0604020202020204" pitchFamily="34" charset="0"/>
                <a:cs typeface="Arial" panose="020B0604020202020204" pitchFamily="34" charset="0"/>
              </a:rPr>
              <a:t>To this end, </a:t>
            </a:r>
            <a:r>
              <a:rPr lang="en-ZA" sz="1600" dirty="0">
                <a:latin typeface="Arial" panose="020B0604020202020204" pitchFamily="34" charset="0"/>
                <a:cs typeface="Arial" panose="020B0604020202020204" pitchFamily="34" charset="0"/>
              </a:rPr>
              <a:t>there is a </a:t>
            </a:r>
            <a:r>
              <a:rPr lang="en-ZA" sz="1600" b="1" dirty="0">
                <a:latin typeface="Arial" panose="020B0604020202020204" pitchFamily="34" charset="0"/>
                <a:cs typeface="Arial" panose="020B0604020202020204" pitchFamily="34" charset="0"/>
              </a:rPr>
              <a:t>need </a:t>
            </a:r>
            <a:r>
              <a:rPr lang="en-ZA" sz="1600" b="1" dirty="0" smtClean="0">
                <a:latin typeface="Arial" panose="020B0604020202020204" pitchFamily="34" charset="0"/>
                <a:cs typeface="Arial" panose="020B0604020202020204" pitchFamily="34" charset="0"/>
              </a:rPr>
              <a:t>to develop an </a:t>
            </a:r>
            <a:r>
              <a:rPr lang="en-US" sz="1600" b="1" dirty="0" smtClean="0">
                <a:latin typeface="Arial" panose="020B0604020202020204" pitchFamily="34" charset="0"/>
                <a:cs typeface="Arial" panose="020B0604020202020204" pitchFamily="34" charset="0"/>
              </a:rPr>
              <a:t>integrated </a:t>
            </a:r>
            <a:r>
              <a:rPr lang="en-US" sz="1600" b="1" dirty="0">
                <a:latin typeface="Arial" panose="020B0604020202020204" pitchFamily="34" charset="0"/>
                <a:cs typeface="Arial" panose="020B0604020202020204" pitchFamily="34" charset="0"/>
              </a:rPr>
              <a:t>human resource strategy </a:t>
            </a:r>
            <a:r>
              <a:rPr lang="en-US" sz="1600" b="1" dirty="0" smtClean="0">
                <a:latin typeface="Arial" panose="020B0604020202020204" pitchFamily="34" charset="0"/>
                <a:cs typeface="Arial" panose="020B0604020202020204" pitchFamily="34" charset="0"/>
              </a:rPr>
              <a:t>underpinned </a:t>
            </a:r>
            <a:r>
              <a:rPr lang="en-US" sz="1600" b="1" dirty="0">
                <a:latin typeface="Arial" panose="020B0604020202020204" pitchFamily="34" charset="0"/>
                <a:cs typeface="Arial" panose="020B0604020202020204" pitchFamily="34" charset="0"/>
              </a:rPr>
              <a:t>by the following four pillars </a:t>
            </a:r>
            <a:r>
              <a:rPr lang="en-US" sz="1600" dirty="0">
                <a:latin typeface="Arial" panose="020B0604020202020204" pitchFamily="34" charset="0"/>
                <a:cs typeface="Arial" panose="020B0604020202020204" pitchFamily="34" charset="0"/>
              </a:rPr>
              <a:t>that </a:t>
            </a:r>
            <a:r>
              <a:rPr lang="en-ZA" sz="1600" dirty="0">
                <a:latin typeface="Arial" panose="020B0604020202020204" pitchFamily="34" charset="0"/>
                <a:cs typeface="Arial" panose="020B0604020202020204" pitchFamily="34" charset="0"/>
              </a:rPr>
              <a:t>will determine how the HR </a:t>
            </a:r>
            <a:r>
              <a:rPr lang="en-ZA" sz="1600" dirty="0" smtClean="0">
                <a:latin typeface="Arial" panose="020B0604020202020204" pitchFamily="34" charset="0"/>
                <a:cs typeface="Arial" panose="020B0604020202020204" pitchFamily="34" charset="0"/>
              </a:rPr>
              <a:t>services will strive to assist the </a:t>
            </a:r>
            <a:r>
              <a:rPr lang="en-ZA" sz="1600" dirty="0">
                <a:latin typeface="Arial" panose="020B0604020202020204" pitchFamily="34" charset="0"/>
                <a:cs typeface="Arial" panose="020B0604020202020204" pitchFamily="34" charset="0"/>
              </a:rPr>
              <a:t>department </a:t>
            </a:r>
            <a:r>
              <a:rPr lang="en-ZA" sz="1600" dirty="0" smtClean="0">
                <a:latin typeface="Arial" panose="020B0604020202020204" pitchFamily="34" charset="0"/>
                <a:cs typeface="Arial" panose="020B0604020202020204" pitchFamily="34" charset="0"/>
              </a:rPr>
              <a:t>to achieve </a:t>
            </a:r>
            <a:r>
              <a:rPr lang="en-ZA" sz="1600" dirty="0">
                <a:latin typeface="Arial" panose="020B0604020202020204" pitchFamily="34" charset="0"/>
                <a:cs typeface="Arial" panose="020B0604020202020204" pitchFamily="34" charset="0"/>
              </a:rPr>
              <a:t>its strategic objectives. </a:t>
            </a:r>
          </a:p>
          <a:p>
            <a:pPr lvl="0" algn="just">
              <a:lnSpc>
                <a:spcPct val="90000"/>
              </a:lnSpc>
              <a:spcBef>
                <a:spcPts val="1000"/>
              </a:spcBef>
            </a:pPr>
            <a:r>
              <a:rPr lang="en-ZA" sz="1600" dirty="0">
                <a:latin typeface="Arial" panose="020B0604020202020204" pitchFamily="34" charset="0"/>
                <a:cs typeface="Arial" panose="020B0604020202020204" pitchFamily="34" charset="0"/>
              </a:rPr>
              <a:t>	-  Human Resource Management</a:t>
            </a:r>
          </a:p>
          <a:p>
            <a:pPr algn="just">
              <a:lnSpc>
                <a:spcPct val="90000"/>
              </a:lnSpc>
              <a:spcBef>
                <a:spcPts val="1000"/>
              </a:spcBef>
            </a:pPr>
            <a:r>
              <a:rPr lang="en-ZA" sz="1600" dirty="0">
                <a:latin typeface="Arial" panose="020B0604020202020204" pitchFamily="34" charset="0"/>
                <a:cs typeface="Arial" panose="020B0604020202020204" pitchFamily="34" charset="0"/>
              </a:rPr>
              <a:t>	-  Human Resource Development</a:t>
            </a:r>
          </a:p>
          <a:p>
            <a:pPr algn="just">
              <a:lnSpc>
                <a:spcPct val="90000"/>
              </a:lnSpc>
              <a:spcBef>
                <a:spcPts val="1000"/>
              </a:spcBef>
            </a:pPr>
            <a:r>
              <a:rPr lang="en-ZA" sz="1600" dirty="0">
                <a:latin typeface="Arial" panose="020B0604020202020204" pitchFamily="34" charset="0"/>
                <a:cs typeface="Arial" panose="020B0604020202020204" pitchFamily="34" charset="0"/>
              </a:rPr>
              <a:t>	-  Employee Relations &amp; Gender and Employment Equity</a:t>
            </a:r>
          </a:p>
          <a:p>
            <a:pPr algn="just">
              <a:lnSpc>
                <a:spcPct val="90000"/>
              </a:lnSpc>
              <a:spcBef>
                <a:spcPts val="1000"/>
              </a:spcBef>
            </a:pPr>
            <a:r>
              <a:rPr lang="en-ZA" sz="1600" dirty="0">
                <a:latin typeface="Arial" panose="020B0604020202020204" pitchFamily="34" charset="0"/>
                <a:cs typeface="Arial" panose="020B0604020202020204" pitchFamily="34" charset="0"/>
              </a:rPr>
              <a:t>	-  Integrated Employee Health and </a:t>
            </a:r>
            <a:r>
              <a:rPr lang="en-ZA" sz="1600" dirty="0" smtClean="0">
                <a:latin typeface="Arial" panose="020B0604020202020204" pitchFamily="34" charset="0"/>
                <a:cs typeface="Arial" panose="020B0604020202020204" pitchFamily="34" charset="0"/>
              </a:rPr>
              <a:t>Wellness</a:t>
            </a:r>
            <a:endParaRPr lang="en-ZA"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4064527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79665"/>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10780"/>
            <a:ext cx="499655" cy="273844"/>
          </a:xfrm>
        </p:spPr>
        <p:txBody>
          <a:bodyPr/>
          <a:lstStyle/>
          <a:p>
            <a:pPr algn="ctr"/>
            <a:fld id="{7E672E3D-61E0-450A-AD62-EE98E486015F}" type="slidenum">
              <a:rPr lang="en-US" smtClean="0">
                <a:solidFill>
                  <a:prstClr val="black">
                    <a:lumMod val="85000"/>
                    <a:lumOff val="15000"/>
                  </a:prstClr>
                </a:solidFill>
              </a:rPr>
              <a:pPr algn="ctr"/>
              <a:t>40</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79665"/>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49876"/>
            <a:ext cx="9144000" cy="1362350"/>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200" b="1" dirty="0" smtClean="0"/>
                <a:t>ENVIRONMENTAL ANALYSIS</a:t>
              </a:r>
              <a:endParaRPr lang="en-ZA" sz="3200" b="1" dirty="0"/>
            </a:p>
          </p:txBody>
        </p:sp>
      </p:grpSp>
      <p:graphicFrame>
        <p:nvGraphicFramePr>
          <p:cNvPr id="25" name="Table 24"/>
          <p:cNvGraphicFramePr>
            <a:graphicFrameLocks noGrp="1"/>
          </p:cNvGraphicFramePr>
          <p:nvPr>
            <p:extLst>
              <p:ext uri="{D42A27DB-BD31-4B8C-83A1-F6EECF244321}">
                <p14:modId xmlns:p14="http://schemas.microsoft.com/office/powerpoint/2010/main" val="2221138430"/>
              </p:ext>
            </p:extLst>
          </p:nvPr>
        </p:nvGraphicFramePr>
        <p:xfrm>
          <a:off x="224233" y="1097280"/>
          <a:ext cx="8695534" cy="5297168"/>
        </p:xfrm>
        <a:graphic>
          <a:graphicData uri="http://schemas.openxmlformats.org/drawingml/2006/table">
            <a:tbl>
              <a:tblPr firstRow="1" bandRow="1"/>
              <a:tblGrid>
                <a:gridCol w="4163375">
                  <a:extLst>
                    <a:ext uri="{9D8B030D-6E8A-4147-A177-3AD203B41FA5}">
                      <a16:colId xmlns:a16="http://schemas.microsoft.com/office/drawing/2014/main" val="20000"/>
                    </a:ext>
                  </a:extLst>
                </a:gridCol>
                <a:gridCol w="4532159">
                  <a:extLst>
                    <a:ext uri="{9D8B030D-6E8A-4147-A177-3AD203B41FA5}">
                      <a16:colId xmlns:a16="http://schemas.microsoft.com/office/drawing/2014/main" val="20001"/>
                    </a:ext>
                  </a:extLst>
                </a:gridCol>
              </a:tblGrid>
              <a:tr h="46049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2000" b="0" dirty="0"/>
                        <a:t>Strengths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2000" b="0" dirty="0"/>
                        <a:t>Weaknesses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716735">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dirty="0"/>
                        <a:t>Experienced HR subject matter experts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indent="0" algn="just" defTabSz="457200" rtl="0" eaLnBrk="1" fontAlgn="auto" latinLnBrk="0" hangingPunct="1">
                        <a:lnSpc>
                          <a:spcPct val="100000"/>
                        </a:lnSpc>
                        <a:spcBef>
                          <a:spcPts val="0"/>
                        </a:spcBef>
                        <a:spcAft>
                          <a:spcPts val="0"/>
                        </a:spcAft>
                        <a:buClrTx/>
                        <a:buSzTx/>
                        <a:buFontTx/>
                        <a:buNone/>
                        <a:tabLst/>
                        <a:defRPr/>
                      </a:pPr>
                      <a:r>
                        <a:rPr lang="en-ZA" sz="1400" b="0" dirty="0"/>
                        <a:t>Lack of</a:t>
                      </a:r>
                      <a:r>
                        <a:rPr lang="en-ZA" sz="1400" b="0" baseline="0" dirty="0"/>
                        <a:t> an appropriate organisational structure to attract and retain the skills required for an impactful approach to HR. </a:t>
                      </a:r>
                      <a:endParaRPr lang="en-ZA" sz="1400" b="0" dirty="0"/>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r h="749493">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dirty="0"/>
                        <a:t>Good relationship</a:t>
                      </a:r>
                      <a:r>
                        <a:rPr lang="en-ZA" sz="1400" b="0" baseline="0" dirty="0"/>
                        <a:t> with critical stakeholders including SASSETA, NSG, EAPA-SA, Organised Labour, National Treasury, DPSA, Tertiary Institutions and NGO’s. </a:t>
                      </a:r>
                      <a:endParaRPr lang="en-ZA" sz="14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baseline="0" dirty="0"/>
                        <a:t>Benefits of these relationships not optimised.</a:t>
                      </a:r>
                    </a:p>
                    <a:p>
                      <a:pPr algn="just"/>
                      <a:endParaRPr lang="en-ZA" sz="14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2"/>
                  </a:ext>
                </a:extLst>
              </a:tr>
              <a:tr h="535352">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dirty="0"/>
                        <a:t>E-learning has been introduced</a:t>
                      </a:r>
                      <a:r>
                        <a:rPr lang="en-ZA" sz="1400" b="0" baseline="0" dirty="0"/>
                        <a:t> and this mode of delivery saves costs while reaching large numbers</a:t>
                      </a:r>
                      <a:endParaRPr lang="en-ZA" sz="14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dirty="0"/>
                        <a:t>Lack of sufficiently developed systems and appropriate technology</a:t>
                      </a:r>
                      <a:r>
                        <a:rPr lang="en-ZA" sz="1400" b="0" baseline="0" dirty="0"/>
                        <a:t> to capture and analyse HR information</a:t>
                      </a:r>
                      <a:endParaRPr lang="en-ZA" sz="14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3"/>
                  </a:ext>
                </a:extLst>
              </a:tr>
              <a:tr h="589744">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dirty="0"/>
                        <a:t>Two DCS</a:t>
                      </a:r>
                      <a:r>
                        <a:rPr lang="en-ZA" sz="1400" b="0" baseline="0" dirty="0"/>
                        <a:t> Colleges and training centres in most management </a:t>
                      </a:r>
                      <a:r>
                        <a:rPr lang="en-ZA" sz="1400" b="0" baseline="0" dirty="0" smtClean="0"/>
                        <a:t>areas</a:t>
                      </a:r>
                      <a:endParaRPr lang="en-ZA" sz="1400" b="0" baseline="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just"/>
                      <a:r>
                        <a:rPr lang="en-ZA" sz="1400" b="0" dirty="0"/>
                        <a:t>Not all infrastructure is OHS compliant</a:t>
                      </a:r>
                      <a:r>
                        <a:rPr lang="en-ZA" sz="1400" b="0" baseline="0" dirty="0"/>
                        <a:t> and accessible and PWDs and OHS meetings not held consistently.</a:t>
                      </a:r>
                      <a:endParaRPr lang="en-ZA" sz="1400" b="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4"/>
                  </a:ext>
                </a:extLst>
              </a:tr>
              <a:tr h="43423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Capacitated EAP’s to manage</a:t>
                      </a:r>
                      <a:r>
                        <a:rPr lang="en-ZA" sz="1400" b="0" kern="1200" baseline="0" dirty="0">
                          <a:solidFill>
                            <a:schemeClr val="dk1"/>
                          </a:solidFill>
                          <a:latin typeface="+mn-lt"/>
                          <a:ea typeface="+mn-ea"/>
                          <a:cs typeface="+mn-cs"/>
                        </a:rPr>
                        <a:t> referrals</a:t>
                      </a:r>
                      <a:endParaRPr lang="en-ZA" sz="14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Insufficient</a:t>
                      </a:r>
                      <a:r>
                        <a:rPr lang="en-ZA" sz="1400" b="0" kern="1200" baseline="0" dirty="0">
                          <a:solidFill>
                            <a:schemeClr val="dk1"/>
                          </a:solidFill>
                          <a:latin typeface="+mn-lt"/>
                          <a:ea typeface="+mn-ea"/>
                          <a:cs typeface="+mn-cs"/>
                        </a:rPr>
                        <a:t> EAP’s</a:t>
                      </a:r>
                      <a:endParaRPr lang="en-ZA" sz="14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5"/>
                  </a:ext>
                </a:extLst>
              </a:tr>
              <a:tr h="535352">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Large numbers that are taken in the learnership and internship programmes</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The inability of available systems to cope with the large volumes of applications received for the learnership.</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6"/>
                  </a:ext>
                </a:extLst>
              </a:tr>
              <a:tr h="43423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Availability</a:t>
                      </a:r>
                      <a:r>
                        <a:rPr lang="en-ZA" sz="1400" b="0" kern="1200" baseline="0" dirty="0">
                          <a:solidFill>
                            <a:schemeClr val="dk1"/>
                          </a:solidFill>
                          <a:latin typeface="+mn-lt"/>
                          <a:ea typeface="+mn-ea"/>
                          <a:cs typeface="+mn-cs"/>
                        </a:rPr>
                        <a:t> of </a:t>
                      </a:r>
                      <a:r>
                        <a:rPr lang="en-ZA" sz="1400" b="0" kern="1200" dirty="0">
                          <a:solidFill>
                            <a:schemeClr val="dk1"/>
                          </a:solidFill>
                          <a:latin typeface="+mn-lt"/>
                          <a:ea typeface="+mn-ea"/>
                          <a:cs typeface="+mn-cs"/>
                        </a:rPr>
                        <a:t>HR</a:t>
                      </a:r>
                      <a:r>
                        <a:rPr lang="en-ZA" sz="1400" b="0" kern="1200" baseline="0" dirty="0">
                          <a:solidFill>
                            <a:schemeClr val="dk1"/>
                          </a:solidFill>
                          <a:latin typeface="+mn-lt"/>
                          <a:ea typeface="+mn-ea"/>
                          <a:cs typeface="+mn-cs"/>
                        </a:rPr>
                        <a:t> policies </a:t>
                      </a:r>
                      <a:endParaRPr lang="en-ZA" sz="14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There</a:t>
                      </a:r>
                      <a:r>
                        <a:rPr lang="en-ZA" sz="1400" b="0" kern="1200" baseline="0" dirty="0">
                          <a:solidFill>
                            <a:schemeClr val="dk1"/>
                          </a:solidFill>
                          <a:latin typeface="+mn-lt"/>
                          <a:ea typeface="+mn-ea"/>
                          <a:cs typeface="+mn-cs"/>
                        </a:rPr>
                        <a:t> is p</a:t>
                      </a:r>
                      <a:r>
                        <a:rPr lang="en-ZA" sz="1400" b="0" kern="1200" dirty="0">
                          <a:solidFill>
                            <a:schemeClr val="dk1"/>
                          </a:solidFill>
                          <a:latin typeface="+mn-lt"/>
                          <a:ea typeface="+mn-ea"/>
                          <a:cs typeface="+mn-cs"/>
                        </a:rPr>
                        <a:t>oor, inconsistent implementation and monitoring</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7"/>
                  </a:ext>
                </a:extLst>
              </a:tr>
              <a:tr h="392527">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Draft</a:t>
                      </a:r>
                      <a:r>
                        <a:rPr lang="en-ZA" sz="1400" b="0" kern="1200" baseline="0" dirty="0">
                          <a:solidFill>
                            <a:schemeClr val="dk1"/>
                          </a:solidFill>
                          <a:latin typeface="+mn-lt"/>
                          <a:ea typeface="+mn-ea"/>
                          <a:cs typeface="+mn-cs"/>
                        </a:rPr>
                        <a:t> HR Strategy </a:t>
                      </a:r>
                      <a:endParaRPr lang="en-ZA" sz="14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baseline="0" dirty="0">
                          <a:solidFill>
                            <a:schemeClr val="dk1"/>
                          </a:solidFill>
                          <a:latin typeface="+mn-lt"/>
                          <a:ea typeface="+mn-ea"/>
                          <a:cs typeface="+mn-cs"/>
                        </a:rPr>
                        <a:t>Lack of  i</a:t>
                      </a:r>
                      <a:r>
                        <a:rPr lang="en-ZA" sz="1400" b="0" kern="1200" dirty="0">
                          <a:solidFill>
                            <a:schemeClr val="dk1"/>
                          </a:solidFill>
                          <a:latin typeface="+mn-lt"/>
                          <a:ea typeface="+mn-ea"/>
                          <a:cs typeface="+mn-cs"/>
                        </a:rPr>
                        <a:t>ntegrated HR strategy</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8"/>
                  </a:ext>
                </a:extLst>
              </a:tr>
              <a:tr h="43423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Compensation</a:t>
                      </a:r>
                      <a:r>
                        <a:rPr lang="en-ZA" sz="1400" b="0" kern="1200" baseline="0" dirty="0">
                          <a:solidFill>
                            <a:schemeClr val="dk1"/>
                          </a:solidFill>
                          <a:latin typeface="+mn-lt"/>
                          <a:ea typeface="+mn-ea"/>
                          <a:cs typeface="+mn-cs"/>
                        </a:rPr>
                        <a:t> of employees’ budget</a:t>
                      </a:r>
                      <a:endParaRPr lang="en-ZA" sz="14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400" b="0" kern="1200" dirty="0">
                          <a:solidFill>
                            <a:schemeClr val="dk1"/>
                          </a:solidFill>
                          <a:latin typeface="+mn-lt"/>
                          <a:ea typeface="+mn-ea"/>
                          <a:cs typeface="+mn-cs"/>
                        </a:rPr>
                        <a:t>Inadequate HR budget and capacity</a:t>
                      </a:r>
                      <a:r>
                        <a:rPr lang="en-ZA" sz="1400" b="0" kern="1200" baseline="0" dirty="0">
                          <a:solidFill>
                            <a:schemeClr val="dk1"/>
                          </a:solidFill>
                          <a:latin typeface="+mn-lt"/>
                          <a:ea typeface="+mn-ea"/>
                          <a:cs typeface="+mn-cs"/>
                        </a:rPr>
                        <a:t> to fill posts </a:t>
                      </a:r>
                      <a:endParaRPr lang="en-ZA" sz="14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420100259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79665"/>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10780"/>
            <a:ext cx="499655" cy="273844"/>
          </a:xfrm>
        </p:spPr>
        <p:txBody>
          <a:bodyPr/>
          <a:lstStyle/>
          <a:p>
            <a:pPr algn="ctr"/>
            <a:fld id="{7E672E3D-61E0-450A-AD62-EE98E486015F}" type="slidenum">
              <a:rPr lang="en-US" smtClean="0">
                <a:solidFill>
                  <a:prstClr val="black">
                    <a:lumMod val="85000"/>
                    <a:lumOff val="15000"/>
                  </a:prstClr>
                </a:solidFill>
              </a:rPr>
              <a:pPr algn="ctr"/>
              <a:t>41</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79665"/>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49876"/>
            <a:ext cx="9144000" cy="1362350"/>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200" b="1" dirty="0" smtClean="0"/>
                <a:t>ENVIRONMENTAL ANALYSIS</a:t>
              </a:r>
              <a:endParaRPr lang="en-ZA" sz="3200" b="1" dirty="0"/>
            </a:p>
          </p:txBody>
        </p:sp>
      </p:grpSp>
      <p:graphicFrame>
        <p:nvGraphicFramePr>
          <p:cNvPr id="23" name="Table 22"/>
          <p:cNvGraphicFramePr>
            <a:graphicFrameLocks noGrp="1"/>
          </p:cNvGraphicFramePr>
          <p:nvPr>
            <p:extLst>
              <p:ext uri="{D42A27DB-BD31-4B8C-83A1-F6EECF244321}">
                <p14:modId xmlns:p14="http://schemas.microsoft.com/office/powerpoint/2010/main" val="2972567619"/>
              </p:ext>
            </p:extLst>
          </p:nvPr>
        </p:nvGraphicFramePr>
        <p:xfrm>
          <a:off x="457200" y="1100265"/>
          <a:ext cx="8454980" cy="4928041"/>
        </p:xfrm>
        <a:graphic>
          <a:graphicData uri="http://schemas.openxmlformats.org/drawingml/2006/table">
            <a:tbl>
              <a:tblPr firstRow="1" bandRow="1"/>
              <a:tblGrid>
                <a:gridCol w="4139642">
                  <a:extLst>
                    <a:ext uri="{9D8B030D-6E8A-4147-A177-3AD203B41FA5}">
                      <a16:colId xmlns:a16="http://schemas.microsoft.com/office/drawing/2014/main" val="20000"/>
                    </a:ext>
                  </a:extLst>
                </a:gridCol>
                <a:gridCol w="4315338">
                  <a:extLst>
                    <a:ext uri="{9D8B030D-6E8A-4147-A177-3AD203B41FA5}">
                      <a16:colId xmlns:a16="http://schemas.microsoft.com/office/drawing/2014/main" val="20001"/>
                    </a:ext>
                  </a:extLst>
                </a:gridCol>
              </a:tblGrid>
              <a:tr h="37084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600" dirty="0"/>
                        <a:t>Opportunities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2D050"/>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600" dirty="0"/>
                        <a:t>Threats</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2D050"/>
                    </a:solidFill>
                  </a:tcPr>
                </a:tc>
                <a:extLst>
                  <a:ext uri="{0D108BD9-81ED-4DB2-BD59-A6C34878D82A}">
                    <a16:rowId xmlns:a16="http://schemas.microsoft.com/office/drawing/2014/main" val="10000"/>
                  </a:ext>
                </a:extLst>
              </a:tr>
              <a:tr h="549081">
                <a:tc rowSpan="4">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High unemployment rate, which includes a large number of unemployed Corrections graduates whose skills can be tapped into for entry level positions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Shortage of professional skills in the country</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1"/>
                  </a:ext>
                </a:extLst>
              </a:tr>
              <a:tr h="549081">
                <a:tc vMerge="1">
                  <a:txBody>
                    <a:bodyPr/>
                    <a:lstStyle/>
                    <a:p>
                      <a:pPr marL="0" algn="just" defTabSz="457200" rtl="0" eaLnBrk="1" latinLnBrk="0" hangingPunct="1"/>
                      <a:endParaRPr lang="en-ZA" sz="1600" b="0" kern="1200" dirty="0">
                        <a:solidFill>
                          <a:schemeClr val="dk1"/>
                        </a:solidFill>
                        <a:latin typeface="+mn-lt"/>
                        <a:ea typeface="+mn-ea"/>
                        <a:cs typeface="+mn-cs"/>
                      </a:endParaRPr>
                    </a:p>
                  </a:txBody>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Expectations of employment from communities in the recruitment processes.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2"/>
                  </a:ext>
                </a:extLst>
              </a:tr>
              <a:tr h="273879">
                <a:tc vMerge="1">
                  <a:txBody>
                    <a:bodyPr/>
                    <a:lstStyle/>
                    <a:p>
                      <a:endParaRPr lang="en-ZA"/>
                    </a:p>
                  </a:txBody>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Bogus recruitment agencies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3"/>
                  </a:ext>
                </a:extLst>
              </a:tr>
              <a:tr h="370840">
                <a:tc vMerge="1">
                  <a:txBody>
                    <a:bodyPr/>
                    <a:lstStyle/>
                    <a:p>
                      <a:pPr marL="0" algn="just" defTabSz="457200" rtl="0" eaLnBrk="1" latinLnBrk="0" hangingPunct="1"/>
                      <a:endParaRPr lang="en-ZA" sz="1200" kern="1200" dirty="0">
                        <a:solidFill>
                          <a:schemeClr val="dk1"/>
                        </a:solidFill>
                        <a:latin typeface="+mn-lt"/>
                        <a:ea typeface="+mn-ea"/>
                        <a:cs typeface="+mn-cs"/>
                      </a:endParaRPr>
                    </a:p>
                  </a:txBody>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High unemployment  and levels of poverty which means large numbers of applications which are difficult to manage</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4"/>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4th industrial revolution  - E-learning</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err="1" smtClean="0"/>
                        <a:t>CoE</a:t>
                      </a:r>
                      <a:r>
                        <a:rPr lang="en-ZA" sz="1600" kern="1200" dirty="0" smtClean="0"/>
                        <a:t> Budget </a:t>
                      </a:r>
                      <a:r>
                        <a:rPr lang="en-ZA" sz="1600" kern="1200" dirty="0"/>
                        <a:t>cuts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5"/>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Courses offered and funded by international organisations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Lack of collaborative efforts between the Government Departments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6"/>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E-recruitment for developmental programmes and posts, e-bursary applications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Lack of adequate IT infrastructure</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7"/>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Automation of HR processes</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High</a:t>
                      </a:r>
                      <a:r>
                        <a:rPr lang="en-ZA" sz="1600" kern="1200" baseline="0" dirty="0"/>
                        <a:t> conviction rate</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8"/>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baseline="0" dirty="0"/>
                        <a:t>Enhanced employee engagement</a:t>
                      </a:r>
                      <a:endParaRPr lang="en-ZA" sz="1600" b="0" kern="1200" dirty="0">
                        <a:solidFill>
                          <a:schemeClr val="tx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algn="just" defTabSz="457200" rtl="0" eaLnBrk="1" latinLnBrk="0" hangingPunct="1"/>
                      <a:r>
                        <a:rPr lang="en-ZA" sz="1600" kern="1200" dirty="0"/>
                        <a:t>Labour unrest, high litigation rate</a:t>
                      </a:r>
                      <a:endParaRPr lang="en-ZA" sz="1600" b="0" kern="1200" dirty="0">
                        <a:solidFill>
                          <a:schemeClr val="dk1"/>
                        </a:solidFill>
                        <a:latin typeface="+mn-lt"/>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9"/>
                  </a:ext>
                </a:extLst>
              </a:tr>
            </a:tbl>
          </a:graphicData>
        </a:graphic>
      </p:graphicFrame>
    </p:spTree>
    <p:extLst>
      <p:ext uri="{BB962C8B-B14F-4D97-AF65-F5344CB8AC3E}">
        <p14:creationId xmlns:p14="http://schemas.microsoft.com/office/powerpoint/2010/main" val="288945605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10780"/>
            <a:ext cx="7509783" cy="204787"/>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10780"/>
            <a:ext cx="499655" cy="273844"/>
          </a:xfrm>
        </p:spPr>
        <p:txBody>
          <a:bodyPr/>
          <a:lstStyle/>
          <a:p>
            <a:pPr algn="ctr"/>
            <a:fld id="{7E672E3D-61E0-450A-AD62-EE98E486015F}" type="slidenum">
              <a:rPr lang="en-US" smtClean="0">
                <a:solidFill>
                  <a:prstClr val="black">
                    <a:lumMod val="85000"/>
                    <a:lumOff val="15000"/>
                  </a:prstClr>
                </a:solidFill>
              </a:rPr>
              <a:pPr algn="ctr"/>
              <a:t>42</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79665"/>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66014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200" b="1" dirty="0" smtClean="0"/>
                <a:t>CRITICAL SUCCESS FACTORS TO MEET TARGET</a:t>
              </a:r>
              <a:endParaRPr lang="en-ZA" sz="3200" b="1" dirty="0"/>
            </a:p>
          </p:txBody>
        </p:sp>
      </p:grpSp>
      <p:graphicFrame>
        <p:nvGraphicFramePr>
          <p:cNvPr id="10" name="Table 9"/>
          <p:cNvGraphicFramePr>
            <a:graphicFrameLocks noGrp="1"/>
          </p:cNvGraphicFramePr>
          <p:nvPr>
            <p:extLst>
              <p:ext uri="{D42A27DB-BD31-4B8C-83A1-F6EECF244321}">
                <p14:modId xmlns:p14="http://schemas.microsoft.com/office/powerpoint/2010/main" val="2764533732"/>
              </p:ext>
            </p:extLst>
          </p:nvPr>
        </p:nvGraphicFramePr>
        <p:xfrm>
          <a:off x="394433" y="698523"/>
          <a:ext cx="8532254" cy="5544168"/>
        </p:xfrm>
        <a:graphic>
          <a:graphicData uri="http://schemas.openxmlformats.org/drawingml/2006/table">
            <a:tbl>
              <a:tblPr firstRow="1" bandRow="1"/>
              <a:tblGrid>
                <a:gridCol w="4033188">
                  <a:extLst>
                    <a:ext uri="{9D8B030D-6E8A-4147-A177-3AD203B41FA5}">
                      <a16:colId xmlns:a16="http://schemas.microsoft.com/office/drawing/2014/main" val="20000"/>
                    </a:ext>
                  </a:extLst>
                </a:gridCol>
                <a:gridCol w="4499066">
                  <a:extLst>
                    <a:ext uri="{9D8B030D-6E8A-4147-A177-3AD203B41FA5}">
                      <a16:colId xmlns:a16="http://schemas.microsoft.com/office/drawing/2014/main" val="20001"/>
                    </a:ext>
                  </a:extLst>
                </a:gridCol>
              </a:tblGrid>
              <a:tr h="277860">
                <a:tc>
                  <a:txBody>
                    <a:bodyPr/>
                    <a:lstStyle/>
                    <a:p>
                      <a:pPr>
                        <a:lnSpc>
                          <a:spcPct val="107000"/>
                        </a:lnSpc>
                        <a:spcAft>
                          <a:spcPts val="800"/>
                        </a:spcAft>
                      </a:pPr>
                      <a:r>
                        <a:rPr lang="en-ZA" sz="1600" b="1" dirty="0">
                          <a:effectLst/>
                          <a:latin typeface="Calibri" panose="020F0502020204030204" pitchFamily="34" charset="0"/>
                          <a:ea typeface="Calibri" panose="020F0502020204030204" pitchFamily="34" charset="0"/>
                          <a:cs typeface="Times New Roman" panose="02020603050405020304" pitchFamily="18" charset="0"/>
                        </a:rPr>
                        <a:t>Requirements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9BBB59"/>
                    </a:solidFill>
                  </a:tcPr>
                </a:tc>
                <a:tc>
                  <a:txBody>
                    <a:bodyPr/>
                    <a:lstStyle/>
                    <a:p>
                      <a:pPr>
                        <a:lnSpc>
                          <a:spcPct val="107000"/>
                        </a:lnSpc>
                        <a:spcAft>
                          <a:spcPts val="800"/>
                        </a:spcAft>
                      </a:pPr>
                      <a:r>
                        <a:rPr lang="en-ZA" sz="1600" b="1" dirty="0">
                          <a:effectLst/>
                          <a:latin typeface="Calibri" panose="020F0502020204030204" pitchFamily="34" charset="0"/>
                          <a:ea typeface="Calibri" panose="020F0502020204030204" pitchFamily="34" charset="0"/>
                          <a:cs typeface="Times New Roman" panose="02020603050405020304" pitchFamily="18" charset="0"/>
                        </a:rPr>
                        <a:t>Dependencies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9BBB59"/>
                    </a:solidFill>
                  </a:tcPr>
                </a:tc>
                <a:extLst>
                  <a:ext uri="{0D108BD9-81ED-4DB2-BD59-A6C34878D82A}">
                    <a16:rowId xmlns:a16="http://schemas.microsoft.com/office/drawing/2014/main" val="10000"/>
                  </a:ext>
                </a:extLst>
              </a:tr>
              <a:tr h="449966">
                <a:tc>
                  <a:txBody>
                    <a:bodyPr/>
                    <a:lstStyle/>
                    <a:p>
                      <a:pPr marL="342900" lvl="0" indent="-342900">
                        <a:lnSpc>
                          <a:spcPct val="107000"/>
                        </a:lnSpc>
                        <a:spcAft>
                          <a:spcPts val="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Organisational Structure aligned to Service Delivery Model</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342900" lvl="0" indent="-342900">
                        <a:lnSpc>
                          <a:spcPct val="107000"/>
                        </a:lnSpc>
                        <a:spcAft>
                          <a:spcPts val="80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Approved service delivery model</a:t>
                      </a:r>
                      <a:endParaRPr lang="en-ZA" sz="150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1"/>
                  </a:ext>
                </a:extLst>
              </a:tr>
              <a:tr h="449966">
                <a:tc>
                  <a:txBody>
                    <a:bodyPr/>
                    <a:lstStyle/>
                    <a:p>
                      <a:pPr marL="342900" lvl="0" indent="-342900">
                        <a:lnSpc>
                          <a:spcPct val="107000"/>
                        </a:lnSpc>
                        <a:spcAft>
                          <a:spcPts val="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Approved Post Establishment (All Correctional facilities)</a:t>
                      </a:r>
                      <a:endParaRPr lang="en-ZA" sz="150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Approved organisational structure and job profiles</a:t>
                      </a:r>
                      <a:endParaRPr lang="en-ZA" sz="150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2"/>
                  </a:ext>
                </a:extLst>
              </a:tr>
              <a:tr h="449966">
                <a:tc>
                  <a:txBody>
                    <a:bodyPr/>
                    <a:lstStyle/>
                    <a:p>
                      <a:pPr marL="342900" lvl="0" indent="-342900">
                        <a:lnSpc>
                          <a:spcPct val="107000"/>
                        </a:lnSpc>
                        <a:spcAft>
                          <a:spcPts val="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Recruitment and retention strategy developed and implemented (ideal correctional official)</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342900" lvl="0" indent="-342900">
                        <a:lnSpc>
                          <a:spcPct val="107000"/>
                        </a:lnSpc>
                        <a:spcAft>
                          <a:spcPts val="80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Cooperation and buy-in from stakeholders</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3"/>
                  </a:ext>
                </a:extLst>
              </a:tr>
              <a:tr h="449966">
                <a:tc>
                  <a:txBody>
                    <a:bodyPr/>
                    <a:lstStyle/>
                    <a:p>
                      <a:pPr marL="342900" lvl="0" indent="-342900">
                        <a:lnSpc>
                          <a:spcPct val="107000"/>
                        </a:lnSpc>
                        <a:spcAft>
                          <a:spcPts val="80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Compliance with Employment Equity plan </a:t>
                      </a:r>
                      <a:endParaRPr lang="en-ZA" sz="150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Compliance to EE Plan by delegated Authority.</a:t>
                      </a:r>
                    </a:p>
                    <a:p>
                      <a:pPr marL="342900" lvl="0" indent="-342900">
                        <a:lnSpc>
                          <a:spcPct val="107000"/>
                        </a:lnSpc>
                        <a:spcAft>
                          <a:spcPts val="80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Functional Gender and equity desk</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4"/>
                  </a:ext>
                </a:extLst>
              </a:tr>
              <a:tr h="1260942">
                <a:tc>
                  <a:txBody>
                    <a:bodyPr/>
                    <a:lstStyle/>
                    <a:p>
                      <a:pPr marL="342900" lvl="0" indent="-342900">
                        <a:lnSpc>
                          <a:spcPct val="107000"/>
                        </a:lnSpc>
                        <a:spcAft>
                          <a:spcPts val="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Integrated Health, safety and wellness strategy implemented</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tc>
                  <a:txBody>
                    <a:bodyPr/>
                    <a:lstStyle/>
                    <a:p>
                      <a:pPr marL="342900" lvl="0" indent="-342900">
                        <a:lnSpc>
                          <a:spcPct val="107000"/>
                        </a:lnSpc>
                        <a:spcAft>
                          <a:spcPts val="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Availability of funds</a:t>
                      </a:r>
                    </a:p>
                    <a:p>
                      <a:pPr marL="342900" lvl="0" indent="-342900">
                        <a:lnSpc>
                          <a:spcPct val="107000"/>
                        </a:lnSpc>
                        <a:spcAft>
                          <a:spcPts val="80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Need for additional dedicated HR capacity for wellness programmes, with urgent intervention required in terms of occupational health and safety, in particular.</a:t>
                      </a:r>
                      <a:endParaRPr lang="en-ZA" sz="150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2EFD9"/>
                    </a:solidFill>
                  </a:tcPr>
                </a:tc>
                <a:extLst>
                  <a:ext uri="{0D108BD9-81ED-4DB2-BD59-A6C34878D82A}">
                    <a16:rowId xmlns:a16="http://schemas.microsoft.com/office/drawing/2014/main" val="10005"/>
                  </a:ext>
                </a:extLst>
              </a:tr>
              <a:tr h="855454">
                <a:tc>
                  <a:txBody>
                    <a:bodyPr/>
                    <a:lstStyle/>
                    <a:p>
                      <a:pPr marL="342900" lvl="0" indent="-342900">
                        <a:lnSpc>
                          <a:spcPct val="107000"/>
                        </a:lnSpc>
                        <a:spcAft>
                          <a:spcPts val="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Shift System implemented</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smtClean="0">
                          <a:effectLst/>
                          <a:latin typeface="Calibri" panose="020F0502020204030204" pitchFamily="34" charset="0"/>
                          <a:ea typeface="Calibri" panose="020F0502020204030204" pitchFamily="34" charset="0"/>
                          <a:cs typeface="Times New Roman" panose="02020603050405020304" pitchFamily="18" charset="0"/>
                        </a:rPr>
                        <a:t>Buy-in from labour unions, Signing of averaging agreement with labour unions / Overtime payments (availability of funds) </a:t>
                      </a:r>
                      <a:endParaRPr lang="en-ZA" sz="150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6"/>
                  </a:ext>
                </a:extLst>
              </a:tr>
              <a:tr h="449966">
                <a:tc>
                  <a:txBody>
                    <a:bodyPr/>
                    <a:lstStyle/>
                    <a:p>
                      <a:pPr marL="342900" lvl="0" indent="-342900">
                        <a:lnSpc>
                          <a:spcPct val="107000"/>
                        </a:lnSpc>
                        <a:spcAft>
                          <a:spcPts val="0"/>
                        </a:spcAft>
                        <a:buFont typeface="Symbol" panose="05050102010706020507" pitchFamily="18" charset="2"/>
                        <a:buChar char=""/>
                      </a:pPr>
                      <a:r>
                        <a:rPr lang="en-US" sz="1500" dirty="0" smtClean="0">
                          <a:effectLst/>
                          <a:latin typeface="Calibri" panose="020F0502020204030204" pitchFamily="34" charset="0"/>
                          <a:ea typeface="Calibri" panose="020F0502020204030204" pitchFamily="34" charset="0"/>
                          <a:cs typeface="Times New Roman" panose="02020603050405020304" pitchFamily="18" charset="0"/>
                        </a:rPr>
                        <a:t>HR Talent Management Strategy developed and implemented</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Availability of funds</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7"/>
                  </a:ext>
                </a:extLst>
              </a:tr>
              <a:tr h="247222">
                <a:tc>
                  <a:txBody>
                    <a:bodyPr/>
                    <a:lstStyle/>
                    <a:p>
                      <a:pPr marL="342900" lvl="0" indent="-342900">
                        <a:lnSpc>
                          <a:spcPct val="107000"/>
                        </a:lnSpc>
                        <a:spcAft>
                          <a:spcPts val="80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Need based training provided</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dirty="0" smtClean="0">
                          <a:effectLst/>
                          <a:latin typeface="Calibri" panose="020F0502020204030204" pitchFamily="34" charset="0"/>
                          <a:ea typeface="Calibri" panose="020F0502020204030204" pitchFamily="34" charset="0"/>
                          <a:cs typeface="Times New Roman" panose="02020603050405020304" pitchFamily="18" charset="0"/>
                        </a:rPr>
                        <a:t>Availability of funds.</a:t>
                      </a:r>
                      <a:endParaRPr lang="en-ZA" sz="1500" dirty="0">
                        <a:effectLst/>
                        <a:latin typeface="Calibri" panose="020F0502020204030204" pitchFamily="34" charset="0"/>
                        <a:ea typeface="Calibri" panose="020F0502020204030204" pitchFamily="34" charset="0"/>
                        <a:cs typeface="Times New Roman" panose="02020603050405020304" pitchFamily="18" charset="0"/>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5406400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79665"/>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310780"/>
            <a:ext cx="499655" cy="273844"/>
          </a:xfrm>
        </p:spPr>
        <p:txBody>
          <a:bodyPr/>
          <a:lstStyle/>
          <a:p>
            <a:pPr algn="ctr"/>
            <a:fld id="{7E672E3D-61E0-450A-AD62-EE98E486015F}" type="slidenum">
              <a:rPr lang="en-US" smtClean="0">
                <a:solidFill>
                  <a:prstClr val="black">
                    <a:lumMod val="85000"/>
                    <a:lumOff val="15000"/>
                  </a:prstClr>
                </a:solidFill>
              </a:rPr>
              <a:pPr algn="ctr"/>
              <a:t>43</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79665"/>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197643"/>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200" b="1" dirty="0" smtClean="0"/>
                <a:t>CRITICAL SUCCESS FACTORS TO MEET TARGET</a:t>
              </a:r>
              <a:endParaRPr lang="en-ZA" sz="3200" b="1" dirty="0"/>
            </a:p>
          </p:txBody>
        </p:sp>
      </p:grpSp>
      <p:graphicFrame>
        <p:nvGraphicFramePr>
          <p:cNvPr id="10" name="Table 9"/>
          <p:cNvGraphicFramePr>
            <a:graphicFrameLocks noGrp="1"/>
          </p:cNvGraphicFramePr>
          <p:nvPr>
            <p:extLst>
              <p:ext uri="{D42A27DB-BD31-4B8C-83A1-F6EECF244321}">
                <p14:modId xmlns:p14="http://schemas.microsoft.com/office/powerpoint/2010/main" val="620387579"/>
              </p:ext>
            </p:extLst>
          </p:nvPr>
        </p:nvGraphicFramePr>
        <p:xfrm>
          <a:off x="394433" y="482265"/>
          <a:ext cx="8532254" cy="6099206"/>
        </p:xfrm>
        <a:graphic>
          <a:graphicData uri="http://schemas.openxmlformats.org/drawingml/2006/table">
            <a:tbl>
              <a:tblPr firstRow="1" bandRow="1"/>
              <a:tblGrid>
                <a:gridCol w="3054620">
                  <a:extLst>
                    <a:ext uri="{9D8B030D-6E8A-4147-A177-3AD203B41FA5}">
                      <a16:colId xmlns:a16="http://schemas.microsoft.com/office/drawing/2014/main" val="20000"/>
                    </a:ext>
                  </a:extLst>
                </a:gridCol>
                <a:gridCol w="5477634">
                  <a:extLst>
                    <a:ext uri="{9D8B030D-6E8A-4147-A177-3AD203B41FA5}">
                      <a16:colId xmlns:a16="http://schemas.microsoft.com/office/drawing/2014/main" val="20001"/>
                    </a:ext>
                  </a:extLst>
                </a:gridCol>
              </a:tblGrid>
              <a:tr h="277860">
                <a:tc>
                  <a:txBody>
                    <a:bodyPr/>
                    <a:lstStyle/>
                    <a:p>
                      <a:pPr>
                        <a:lnSpc>
                          <a:spcPct val="107000"/>
                        </a:lnSpc>
                        <a:spcAft>
                          <a:spcPts val="800"/>
                        </a:spcAft>
                      </a:pPr>
                      <a:r>
                        <a:rPr lang="en-ZA" sz="1500" b="1" dirty="0">
                          <a:effectLst/>
                          <a:latin typeface="Calibri" panose="020F0502020204030204" pitchFamily="34" charset="0"/>
                          <a:ea typeface="Calibri" panose="020F0502020204030204" pitchFamily="34" charset="0"/>
                          <a:cs typeface="Times New Roman" panose="02020603050405020304" pitchFamily="18" charset="0"/>
                        </a:rPr>
                        <a:t>Requirements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9BBB59"/>
                    </a:solidFill>
                  </a:tcPr>
                </a:tc>
                <a:tc>
                  <a:txBody>
                    <a:bodyPr/>
                    <a:lstStyle/>
                    <a:p>
                      <a:pPr>
                        <a:lnSpc>
                          <a:spcPct val="107000"/>
                        </a:lnSpc>
                        <a:spcAft>
                          <a:spcPts val="800"/>
                        </a:spcAft>
                      </a:pPr>
                      <a:r>
                        <a:rPr lang="en-ZA" sz="1500" b="1" dirty="0">
                          <a:effectLst/>
                          <a:latin typeface="Calibri" panose="020F0502020204030204" pitchFamily="34" charset="0"/>
                          <a:ea typeface="Calibri" panose="020F0502020204030204" pitchFamily="34" charset="0"/>
                          <a:cs typeface="Times New Roman" panose="02020603050405020304" pitchFamily="18" charset="0"/>
                        </a:rPr>
                        <a:t>Dependencies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rgbClr val="9BBB59"/>
                    </a:solidFill>
                  </a:tcPr>
                </a:tc>
                <a:extLst>
                  <a:ext uri="{0D108BD9-81ED-4DB2-BD59-A6C34878D82A}">
                    <a16:rowId xmlns:a16="http://schemas.microsoft.com/office/drawing/2014/main" val="10000"/>
                  </a:ext>
                </a:extLst>
              </a:tr>
              <a:tr h="1163451">
                <a:tc>
                  <a:txBody>
                    <a:bodyPr/>
                    <a:lstStyle/>
                    <a:p>
                      <a:pPr marL="342900" lvl="0" indent="-342900">
                        <a:lnSpc>
                          <a:spcPct val="107000"/>
                        </a:lnSpc>
                        <a:spcAft>
                          <a:spcPts val="800"/>
                        </a:spcAft>
                        <a:buFont typeface="Symbol" panose="05050102010706020507" pitchFamily="18" charset="2"/>
                        <a:buChar char=""/>
                      </a:pPr>
                      <a:r>
                        <a:rPr lang="en-ZA" sz="1500" dirty="0">
                          <a:effectLst/>
                          <a:latin typeface="Calibri" panose="020F0502020204030204" pitchFamily="34" charset="0"/>
                          <a:ea typeface="Calibri" panose="020F0502020204030204" pitchFamily="34" charset="0"/>
                          <a:cs typeface="Times New Roman" panose="02020603050405020304" pitchFamily="18" charset="0"/>
                        </a:rPr>
                        <a:t>Ideal Correctional Environment</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Sound HR practices, labour relations and compliance with policies</a:t>
                      </a:r>
                    </a:p>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Implementation of  with Integrated Health, safety and wellness strategy implemented</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1"/>
                  </a:ext>
                </a:extLst>
              </a:tr>
              <a:tr h="960707">
                <a:tc>
                  <a:txBody>
                    <a:bodyPr/>
                    <a:lstStyle/>
                    <a:p>
                      <a:pPr marL="342900" lvl="0" indent="-342900">
                        <a:lnSpc>
                          <a:spcPct val="107000"/>
                        </a:lnSpc>
                        <a:spcAft>
                          <a:spcPts val="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Alignment of HR policies / procedures - to be responsive to national disasters e.g COVID-19</a:t>
                      </a:r>
                    </a:p>
                    <a:p>
                      <a:pPr marL="457200">
                        <a:lnSpc>
                          <a:spcPct val="107000"/>
                        </a:lnSpc>
                        <a:spcAft>
                          <a:spcPts val="800"/>
                        </a:spcAft>
                      </a:pPr>
                      <a:r>
                        <a:rPr lang="en-ZA" sz="1500">
                          <a:effectLst/>
                          <a:latin typeface="Calibri" panose="020F0502020204030204" pitchFamily="34" charset="0"/>
                          <a:ea typeface="Calibri" panose="020F0502020204030204" pitchFamily="34" charset="0"/>
                          <a:cs typeface="Times New Roman" panose="02020603050405020304" pitchFamily="18" charset="0"/>
                        </a:rPr>
                        <a:t>Development of Promotions policy</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Policy reviews and approvals thereof , availability of funds, training</a:t>
                      </a:r>
                    </a:p>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Review of the OSD for Correctional Officials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2"/>
                  </a:ext>
                </a:extLst>
              </a:tr>
              <a:tr h="855454">
                <a:tc>
                  <a:txBody>
                    <a:bodyPr/>
                    <a:lstStyle/>
                    <a:p>
                      <a:pPr marL="342900" lvl="0" indent="-342900">
                        <a:lnSpc>
                          <a:spcPct val="107000"/>
                        </a:lnSpc>
                        <a:spcAft>
                          <a:spcPts val="0"/>
                        </a:spcAft>
                        <a:buFont typeface="Symbol" panose="05050102010706020507" pitchFamily="18" charset="2"/>
                        <a:buChar char=""/>
                      </a:pPr>
                      <a:r>
                        <a:rPr lang="en-ZA" sz="1500" dirty="0">
                          <a:effectLst/>
                          <a:latin typeface="Calibri" panose="020F0502020204030204" pitchFamily="34" charset="0"/>
                          <a:ea typeface="Calibri" panose="020F0502020204030204" pitchFamily="34" charset="0"/>
                          <a:cs typeface="Times New Roman" panose="02020603050405020304" pitchFamily="18" charset="0"/>
                        </a:rPr>
                        <a:t>Automation of HR processes</a:t>
                      </a:r>
                    </a:p>
                    <a:p>
                      <a:pPr marL="457200">
                        <a:lnSpc>
                          <a:spcPct val="107000"/>
                        </a:lnSpc>
                        <a:spcAft>
                          <a:spcPts val="800"/>
                        </a:spcAft>
                      </a:pPr>
                      <a:r>
                        <a:rPr lang="en-ZA" sz="1500" dirty="0">
                          <a:effectLst/>
                          <a:latin typeface="Calibri" panose="020F0502020204030204" pitchFamily="34" charset="0"/>
                          <a:ea typeface="Calibri" panose="020F0502020204030204" pitchFamily="34" charset="0"/>
                          <a:cs typeface="Times New Roman" panose="02020603050405020304" pitchFamily="18" charset="0"/>
                        </a:rPr>
                        <a:t> </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dirty="0">
                          <a:effectLst/>
                          <a:latin typeface="Calibri" panose="020F0502020204030204" pitchFamily="34" charset="0"/>
                          <a:ea typeface="Calibri" panose="020F0502020204030204" pitchFamily="34" charset="0"/>
                          <a:cs typeface="Times New Roman" panose="02020603050405020304" pitchFamily="18" charset="0"/>
                        </a:rPr>
                        <a:t>Assistance with the enhancement of ICT infrastructure and procurement of equipment for ICT training and e-learning.</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3"/>
                  </a:ext>
                </a:extLst>
              </a:tr>
              <a:tr h="660499">
                <a:tc>
                  <a:txBody>
                    <a:bodyPr/>
                    <a:lstStyle/>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Decentralised HR functions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Availability of policy procedures and review of delegations of authority. Training and continuous monitoring of HR activities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4"/>
                  </a:ext>
                </a:extLst>
              </a:tr>
              <a:tr h="449966">
                <a:tc>
                  <a:txBody>
                    <a:bodyPr/>
                    <a:lstStyle/>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Improved management of disciplinary cases</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285750" indent="-285750" algn="just">
                        <a:buFont typeface="Arial" panose="020B0604020202020204" pitchFamily="34" charset="0"/>
                        <a:buChar char="•"/>
                      </a:pPr>
                      <a:r>
                        <a:rPr lang="en-ZA" sz="1600" dirty="0" smtClean="0">
                          <a:solidFill>
                            <a:schemeClr val="tx1"/>
                          </a:solidFill>
                        </a:rPr>
                        <a:t>Implementation of ER Policies and legislation, functional Labour Forums, monitoring and enforcement of collective agreements</a:t>
                      </a:r>
                      <a:endParaRPr lang="en-ZA" sz="1600" b="0" dirty="0">
                        <a:solidFill>
                          <a:schemeClr val="tx1"/>
                        </a:solidFill>
                        <a:latin typeface="+mn-lt"/>
                      </a:endParaRP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5"/>
                  </a:ext>
                </a:extLst>
              </a:tr>
              <a:tr h="1065960">
                <a:tc>
                  <a:txBody>
                    <a:bodyPr/>
                    <a:lstStyle/>
                    <a:p>
                      <a:pPr marL="342900" lvl="0" indent="-342900">
                        <a:lnSpc>
                          <a:spcPct val="107000"/>
                        </a:lnSpc>
                        <a:spcAft>
                          <a:spcPts val="800"/>
                        </a:spcAft>
                        <a:buFont typeface="Symbol" panose="05050102010706020507" pitchFamily="18" charset="2"/>
                        <a:buChar char=""/>
                      </a:pPr>
                      <a:r>
                        <a:rPr lang="en-ZA" sz="1500">
                          <a:effectLst/>
                          <a:latin typeface="Calibri" panose="020F0502020204030204" pitchFamily="34" charset="0"/>
                          <a:ea typeface="Calibri" panose="020F0502020204030204" pitchFamily="34" charset="0"/>
                          <a:cs typeface="Times New Roman" panose="02020603050405020304" pitchFamily="18" charset="0"/>
                        </a:rPr>
                        <a:t>Professionalization of the corrections profession</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tc>
                  <a:txBody>
                    <a:bodyPr/>
                    <a:lstStyle/>
                    <a:p>
                      <a:pPr marL="342900" lvl="0" indent="-342900">
                        <a:lnSpc>
                          <a:spcPct val="107000"/>
                        </a:lnSpc>
                        <a:spcAft>
                          <a:spcPts val="800"/>
                        </a:spcAft>
                        <a:buFont typeface="Symbol" panose="05050102010706020507" pitchFamily="18" charset="2"/>
                        <a:buChar char=""/>
                      </a:pPr>
                      <a:r>
                        <a:rPr lang="en-ZA"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Buy-in from the stakeholders</a:t>
                      </a:r>
                    </a:p>
                    <a:p>
                      <a:pPr marL="342900" lvl="0" indent="-342900">
                        <a:lnSpc>
                          <a:spcPct val="107000"/>
                        </a:lnSpc>
                        <a:spcAft>
                          <a:spcPts val="800"/>
                        </a:spcAft>
                        <a:buFont typeface="Symbol" panose="05050102010706020507" pitchFamily="18" charset="2"/>
                        <a:buChar char=""/>
                      </a:pPr>
                      <a:r>
                        <a:rPr lang="en-ZA"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Capable and competent staff</a:t>
                      </a:r>
                    </a:p>
                    <a:p>
                      <a:pPr marL="342900" lvl="0" indent="-342900">
                        <a:lnSpc>
                          <a:spcPct val="107000"/>
                        </a:lnSpc>
                        <a:spcAft>
                          <a:spcPts val="800"/>
                        </a:spcAft>
                        <a:buFont typeface="Symbol" panose="05050102010706020507" pitchFamily="18" charset="2"/>
                        <a:buChar char=""/>
                      </a:pPr>
                      <a:r>
                        <a:rPr lang="en-ZA" sz="1500" dirty="0">
                          <a:solidFill>
                            <a:schemeClr val="tx1"/>
                          </a:solidFill>
                          <a:effectLst/>
                          <a:latin typeface="Calibri" panose="020F0502020204030204" pitchFamily="34" charset="0"/>
                          <a:ea typeface="Calibri" panose="020F0502020204030204" pitchFamily="34" charset="0"/>
                          <a:cs typeface="Times New Roman" panose="02020603050405020304" pitchFamily="18" charset="0"/>
                        </a:rPr>
                        <a:t>Availability of core business policies to inform training material</a:t>
                      </a:r>
                    </a:p>
                  </a:txBody>
                  <a:tcPr marL="51569" marR="51569" marT="25785" marB="25785">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FF3EA"/>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172564405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16894"/>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248009"/>
            <a:ext cx="499655" cy="273844"/>
          </a:xfrm>
        </p:spPr>
        <p:txBody>
          <a:bodyPr/>
          <a:lstStyle/>
          <a:p>
            <a:pPr algn="ctr"/>
            <a:fld id="{7E672E3D-61E0-450A-AD62-EE98E486015F}" type="slidenum">
              <a:rPr lang="en-US" smtClean="0">
                <a:solidFill>
                  <a:prstClr val="black">
                    <a:lumMod val="85000"/>
                    <a:lumOff val="15000"/>
                  </a:prstClr>
                </a:solidFill>
              </a:rPr>
              <a:pPr algn="ctr"/>
              <a:t>44</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16894"/>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800" b="1" dirty="0" smtClean="0"/>
                <a:t>PROGRESS TO DATE ON THE STRATEGY DEVELOPMENT</a:t>
              </a:r>
              <a:endParaRPr lang="en-ZA" sz="2800" b="1" dirty="0"/>
            </a:p>
          </p:txBody>
        </p:sp>
      </p:grpSp>
      <p:sp>
        <p:nvSpPr>
          <p:cNvPr id="9" name="Rectangle 8"/>
          <p:cNvSpPr/>
          <p:nvPr/>
        </p:nvSpPr>
        <p:spPr>
          <a:xfrm>
            <a:off x="310243" y="1005532"/>
            <a:ext cx="8708251" cy="5262979"/>
          </a:xfrm>
          <a:prstGeom prst="rect">
            <a:avLst/>
          </a:prstGeom>
        </p:spPr>
        <p:txBody>
          <a:bodyPr wrap="square">
            <a:spAutoFit/>
          </a:bodyPr>
          <a:lstStyle/>
          <a:p>
            <a:pPr marL="285750" lvl="0" indent="-285750">
              <a:buFont typeface="Arial" panose="020B0604020202020204" pitchFamily="34" charset="0"/>
              <a:buChar char="•"/>
            </a:pPr>
            <a:r>
              <a:rPr lang="en-US" sz="2400" dirty="0">
                <a:solidFill>
                  <a:prstClr val="black"/>
                </a:solidFill>
              </a:rPr>
              <a:t>HRM, HRD and ER summits held (with head office and regional representatives) in 2019/20 to lay the foundation for an Integrated HR Strategy</a:t>
            </a:r>
          </a:p>
          <a:p>
            <a:pPr lvl="0"/>
            <a:endParaRPr lang="en-US" sz="2400" dirty="0">
              <a:solidFill>
                <a:prstClr val="black"/>
              </a:solidFill>
            </a:endParaRPr>
          </a:p>
          <a:p>
            <a:pPr marL="285750" lvl="0" indent="-285750" algn="just">
              <a:buFont typeface="Arial" panose="020B0604020202020204" pitchFamily="34" charset="0"/>
              <a:buChar char="•"/>
            </a:pPr>
            <a:r>
              <a:rPr lang="en-US" sz="2400" dirty="0">
                <a:solidFill>
                  <a:prstClr val="black"/>
                </a:solidFill>
              </a:rPr>
              <a:t>Draft master plans were developed from the inputs which inputs were based on a situational analysis, </a:t>
            </a:r>
            <a:r>
              <a:rPr lang="en-ZA" sz="2400" dirty="0">
                <a:solidFill>
                  <a:prstClr val="black"/>
                </a:solidFill>
              </a:rPr>
              <a:t>are aimed in the development of the integrated HR Strategy of the Department</a:t>
            </a:r>
          </a:p>
          <a:p>
            <a:pPr marL="285750" lvl="0" indent="-285750">
              <a:buFont typeface="Arial" panose="020B0604020202020204" pitchFamily="34" charset="0"/>
              <a:buChar char="•"/>
            </a:pPr>
            <a:endParaRPr lang="en-US" sz="2400" dirty="0">
              <a:solidFill>
                <a:prstClr val="black"/>
              </a:solidFill>
            </a:endParaRPr>
          </a:p>
          <a:p>
            <a:pPr marL="285750" lvl="0" indent="-285750">
              <a:buFont typeface="Arial" panose="020B0604020202020204" pitchFamily="34" charset="0"/>
              <a:buChar char="•"/>
            </a:pPr>
            <a:r>
              <a:rPr lang="en-ZA" sz="2400" dirty="0">
                <a:solidFill>
                  <a:prstClr val="black"/>
                </a:solidFill>
              </a:rPr>
              <a:t>The Integrated Employee Health and Wellness Summit was affected negatively by the Covid-19 pandemic that had an impact on all meetings and gatherings. </a:t>
            </a:r>
            <a:endParaRPr lang="en-ZA" sz="2400" dirty="0" smtClean="0">
              <a:solidFill>
                <a:prstClr val="black"/>
              </a:solidFill>
            </a:endParaRPr>
          </a:p>
          <a:p>
            <a:pPr marL="285750" lvl="0" indent="-285750">
              <a:buFont typeface="Arial" panose="020B0604020202020204" pitchFamily="34" charset="0"/>
              <a:buChar char="•"/>
            </a:pPr>
            <a:endParaRPr lang="en-ZA" sz="2400" dirty="0">
              <a:solidFill>
                <a:prstClr val="black"/>
              </a:solidFill>
            </a:endParaRPr>
          </a:p>
          <a:p>
            <a:pPr marL="285750" lvl="0" indent="-285750">
              <a:buFont typeface="Arial" panose="020B0604020202020204" pitchFamily="34" charset="0"/>
              <a:buChar char="•"/>
            </a:pPr>
            <a:r>
              <a:rPr lang="en-ZA" sz="2400" dirty="0">
                <a:solidFill>
                  <a:prstClr val="black"/>
                </a:solidFill>
              </a:rPr>
              <a:t>1</a:t>
            </a:r>
            <a:r>
              <a:rPr lang="en-ZA" sz="2400" dirty="0" smtClean="0">
                <a:solidFill>
                  <a:prstClr val="black"/>
                </a:solidFill>
              </a:rPr>
              <a:t>st draft of the integrated Strategy HR strategy developed in consultation with the regional Heads of Corporate Services </a:t>
            </a:r>
            <a:endParaRPr lang="en-ZA" sz="2400" dirty="0">
              <a:solidFill>
                <a:prstClr val="black"/>
              </a:solidFill>
            </a:endParaRPr>
          </a:p>
        </p:txBody>
      </p:sp>
    </p:spTree>
    <p:extLst>
      <p:ext uri="{BB962C8B-B14F-4D97-AF65-F5344CB8AC3E}">
        <p14:creationId xmlns:p14="http://schemas.microsoft.com/office/powerpoint/2010/main" val="100934727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16894"/>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248009"/>
            <a:ext cx="499655" cy="273844"/>
          </a:xfrm>
        </p:spPr>
        <p:txBody>
          <a:bodyPr/>
          <a:lstStyle/>
          <a:p>
            <a:pPr algn="ctr"/>
            <a:fld id="{7E672E3D-61E0-450A-AD62-EE98E486015F}" type="slidenum">
              <a:rPr lang="en-US" smtClean="0">
                <a:solidFill>
                  <a:prstClr val="black">
                    <a:lumMod val="85000"/>
                    <a:lumOff val="15000"/>
                  </a:prstClr>
                </a:solidFill>
              </a:rPr>
              <a:pPr algn="ctr"/>
              <a:t>45</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16894"/>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800" b="1" dirty="0" smtClean="0"/>
                <a:t>RISK MANAGEMENT</a:t>
              </a:r>
              <a:endParaRPr lang="en-ZA" sz="2800" b="1" dirty="0"/>
            </a:p>
          </p:txBody>
        </p:sp>
      </p:grpSp>
      <p:sp>
        <p:nvSpPr>
          <p:cNvPr id="28" name="TextBox 27"/>
          <p:cNvSpPr txBox="1"/>
          <p:nvPr/>
        </p:nvSpPr>
        <p:spPr>
          <a:xfrm>
            <a:off x="1089660" y="1326391"/>
            <a:ext cx="6964680" cy="646331"/>
          </a:xfrm>
          <a:prstGeom prst="rect">
            <a:avLst/>
          </a:prstGeom>
          <a:noFill/>
        </p:spPr>
        <p:txBody>
          <a:bodyPr wrap="square" rtlCol="0">
            <a:spAutoFit/>
          </a:bodyPr>
          <a:lstStyle/>
          <a:p>
            <a:r>
              <a:rPr lang="en-ZA" dirty="0" smtClean="0"/>
              <a:t>Provide a summary of the risks and mitigation factors related to the delivery and implementation of the Strategy</a:t>
            </a:r>
            <a:endParaRPr lang="en-ZA" dirty="0"/>
          </a:p>
        </p:txBody>
      </p:sp>
      <p:graphicFrame>
        <p:nvGraphicFramePr>
          <p:cNvPr id="23" name="Content Placeholder 3"/>
          <p:cNvGraphicFramePr>
            <a:graphicFrameLocks/>
          </p:cNvGraphicFramePr>
          <p:nvPr>
            <p:extLst>
              <p:ext uri="{D42A27DB-BD31-4B8C-83A1-F6EECF244321}">
                <p14:modId xmlns:p14="http://schemas.microsoft.com/office/powerpoint/2010/main" val="1671942295"/>
              </p:ext>
            </p:extLst>
          </p:nvPr>
        </p:nvGraphicFramePr>
        <p:xfrm>
          <a:off x="457200" y="1186841"/>
          <a:ext cx="8229600" cy="3611880"/>
        </p:xfrm>
        <a:graphic>
          <a:graphicData uri="http://schemas.openxmlformats.org/drawingml/2006/table">
            <a:tbl>
              <a:tblPr firstRow="1" bandRow="1"/>
              <a:tblGrid>
                <a:gridCol w="1913860">
                  <a:extLst>
                    <a:ext uri="{9D8B030D-6E8A-4147-A177-3AD203B41FA5}">
                      <a16:colId xmlns:a16="http://schemas.microsoft.com/office/drawing/2014/main" val="20000"/>
                    </a:ext>
                  </a:extLst>
                </a:gridCol>
                <a:gridCol w="1573619">
                  <a:extLst>
                    <a:ext uri="{9D8B030D-6E8A-4147-A177-3AD203B41FA5}">
                      <a16:colId xmlns:a16="http://schemas.microsoft.com/office/drawing/2014/main" val="20001"/>
                    </a:ext>
                  </a:extLst>
                </a:gridCol>
                <a:gridCol w="1733107">
                  <a:extLst>
                    <a:ext uri="{9D8B030D-6E8A-4147-A177-3AD203B41FA5}">
                      <a16:colId xmlns:a16="http://schemas.microsoft.com/office/drawing/2014/main" val="20002"/>
                    </a:ext>
                  </a:extLst>
                </a:gridCol>
                <a:gridCol w="1363094">
                  <a:extLst>
                    <a:ext uri="{9D8B030D-6E8A-4147-A177-3AD203B41FA5}">
                      <a16:colId xmlns:a16="http://schemas.microsoft.com/office/drawing/2014/main" val="20003"/>
                    </a:ext>
                  </a:extLst>
                </a:gridCol>
                <a:gridCol w="1645920">
                  <a:extLst>
                    <a:ext uri="{9D8B030D-6E8A-4147-A177-3AD203B41FA5}">
                      <a16:colId xmlns:a16="http://schemas.microsoft.com/office/drawing/2014/main" val="20004"/>
                    </a:ext>
                  </a:extLst>
                </a:gridCol>
              </a:tblGrid>
              <a:tr h="37084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Outcome</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Risk</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Probability (High/ Medium/ Low)</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Impact (High/ Medium/ Low)</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Mitigation Strategy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lvl="0" algn="l"/>
                      <a:r>
                        <a:rPr lang="en-ZA" sz="1600" dirty="0">
                          <a:latin typeface="+mn-lt"/>
                          <a:ea typeface="+mn-ea"/>
                          <a:cs typeface="+mn-cs"/>
                        </a:rPr>
                        <a:t>Professionalisation of Corrections</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solidFill>
                            <a:schemeClr val="tx1"/>
                          </a:solidFill>
                        </a:rPr>
                        <a:t>Interim</a:t>
                      </a:r>
                      <a:r>
                        <a:rPr lang="en-US" sz="1600" baseline="0" dirty="0">
                          <a:solidFill>
                            <a:schemeClr val="tx1"/>
                          </a:solidFill>
                        </a:rPr>
                        <a:t> structures not approved</a:t>
                      </a:r>
                      <a:endParaRPr lang="en-US" sz="1600" dirty="0">
                        <a:solidFill>
                          <a:schemeClr val="tx1"/>
                        </a:solidFill>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t>High</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t>High</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t>Engagement of Ministry</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r h="370840">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ZA" sz="1600" dirty="0">
                          <a:latin typeface="+mn-lt"/>
                          <a:ea typeface="+mn-ea"/>
                          <a:cs typeface="+mn-cs"/>
                        </a:rPr>
                        <a:t>Contribution to youth employment  and empowerment through the Corrections Services Learnership while filling entry level vacancies</a:t>
                      </a:r>
                    </a:p>
                    <a:p>
                      <a:pPr algn="l"/>
                      <a:endParaRPr lang="en-US" sz="1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smtClean="0"/>
                        <a:t>Correctional Training Colleges </a:t>
                      </a:r>
                      <a:r>
                        <a:rPr lang="en-US" sz="1600" dirty="0"/>
                        <a:t>not adequately resourced</a:t>
                      </a:r>
                    </a:p>
                    <a:p>
                      <a:pPr algn="l"/>
                      <a:endParaRPr lang="en-US" sz="1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t>High</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t>High</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algn="l"/>
                      <a:r>
                        <a:rPr lang="en-US" sz="1600" dirty="0"/>
                        <a:t>Budget planning for the </a:t>
                      </a:r>
                      <a:r>
                        <a:rPr lang="en-US" sz="1600" dirty="0" err="1"/>
                        <a:t>learnership</a:t>
                      </a:r>
                      <a:endParaRPr lang="en-US" sz="1600" dirty="0"/>
                    </a:p>
                    <a:p>
                      <a:pPr algn="l"/>
                      <a:r>
                        <a:rPr lang="en-US" sz="1600" dirty="0"/>
                        <a:t>MOU</a:t>
                      </a:r>
                      <a:r>
                        <a:rPr lang="en-US" sz="1600" baseline="0" dirty="0"/>
                        <a:t> with SANDF to provide facilities and facilitators </a:t>
                      </a:r>
                      <a:endParaRPr lang="en-US" sz="1600" dirty="0"/>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26262668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16894"/>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248009"/>
            <a:ext cx="499655" cy="273844"/>
          </a:xfrm>
        </p:spPr>
        <p:txBody>
          <a:bodyPr/>
          <a:lstStyle/>
          <a:p>
            <a:pPr algn="ctr"/>
            <a:fld id="{7E672E3D-61E0-450A-AD62-EE98E486015F}" type="slidenum">
              <a:rPr lang="en-US" smtClean="0">
                <a:solidFill>
                  <a:prstClr val="black">
                    <a:lumMod val="85000"/>
                    <a:lumOff val="15000"/>
                  </a:prstClr>
                </a:solidFill>
              </a:rPr>
              <a:pPr algn="ctr"/>
              <a:t>46</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16894"/>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800" b="1" dirty="0" smtClean="0"/>
                <a:t>RISK MANAGEMENT</a:t>
              </a:r>
              <a:endParaRPr lang="en-ZA" sz="2800" b="1" dirty="0"/>
            </a:p>
          </p:txBody>
        </p:sp>
      </p:grpSp>
      <p:sp>
        <p:nvSpPr>
          <p:cNvPr id="28" name="TextBox 27"/>
          <p:cNvSpPr txBox="1"/>
          <p:nvPr/>
        </p:nvSpPr>
        <p:spPr>
          <a:xfrm>
            <a:off x="1089660" y="1326391"/>
            <a:ext cx="6964680" cy="646331"/>
          </a:xfrm>
          <a:prstGeom prst="rect">
            <a:avLst/>
          </a:prstGeom>
          <a:noFill/>
        </p:spPr>
        <p:txBody>
          <a:bodyPr wrap="square" rtlCol="0">
            <a:spAutoFit/>
          </a:bodyPr>
          <a:lstStyle/>
          <a:p>
            <a:r>
              <a:rPr lang="en-ZA" dirty="0" smtClean="0"/>
              <a:t>Provide a summary of the risks and mitigation factors related to the delivery and implementation of the Strategy</a:t>
            </a:r>
            <a:endParaRPr lang="en-ZA" dirty="0"/>
          </a:p>
        </p:txBody>
      </p:sp>
      <p:graphicFrame>
        <p:nvGraphicFramePr>
          <p:cNvPr id="24" name="Table 23"/>
          <p:cNvGraphicFramePr>
            <a:graphicFrameLocks noGrp="1"/>
          </p:cNvGraphicFramePr>
          <p:nvPr>
            <p:extLst>
              <p:ext uri="{D42A27DB-BD31-4B8C-83A1-F6EECF244321}">
                <p14:modId xmlns:p14="http://schemas.microsoft.com/office/powerpoint/2010/main" val="2502072543"/>
              </p:ext>
            </p:extLst>
          </p:nvPr>
        </p:nvGraphicFramePr>
        <p:xfrm>
          <a:off x="171450" y="1224534"/>
          <a:ext cx="8674838" cy="3665220"/>
        </p:xfrm>
        <a:graphic>
          <a:graphicData uri="http://schemas.openxmlformats.org/drawingml/2006/table">
            <a:tbl>
              <a:tblPr firstRow="1" bandRow="1"/>
              <a:tblGrid>
                <a:gridCol w="1813560">
                  <a:extLst>
                    <a:ext uri="{9D8B030D-6E8A-4147-A177-3AD203B41FA5}">
                      <a16:colId xmlns:a16="http://schemas.microsoft.com/office/drawing/2014/main" val="20000"/>
                    </a:ext>
                  </a:extLst>
                </a:gridCol>
                <a:gridCol w="1863937">
                  <a:extLst>
                    <a:ext uri="{9D8B030D-6E8A-4147-A177-3AD203B41FA5}">
                      <a16:colId xmlns:a16="http://schemas.microsoft.com/office/drawing/2014/main" val="20001"/>
                    </a:ext>
                  </a:extLst>
                </a:gridCol>
                <a:gridCol w="1392904">
                  <a:extLst>
                    <a:ext uri="{9D8B030D-6E8A-4147-A177-3AD203B41FA5}">
                      <a16:colId xmlns:a16="http://schemas.microsoft.com/office/drawing/2014/main" val="20002"/>
                    </a:ext>
                  </a:extLst>
                </a:gridCol>
                <a:gridCol w="1594884">
                  <a:extLst>
                    <a:ext uri="{9D8B030D-6E8A-4147-A177-3AD203B41FA5}">
                      <a16:colId xmlns:a16="http://schemas.microsoft.com/office/drawing/2014/main" val="20003"/>
                    </a:ext>
                  </a:extLst>
                </a:gridCol>
                <a:gridCol w="2009553">
                  <a:extLst>
                    <a:ext uri="{9D8B030D-6E8A-4147-A177-3AD203B41FA5}">
                      <a16:colId xmlns:a16="http://schemas.microsoft.com/office/drawing/2014/main" val="20004"/>
                    </a:ext>
                  </a:extLst>
                </a:gridCol>
              </a:tblGrid>
              <a:tr h="370840">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Outcome</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Risk</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Probability (High/ Medium/ Low)</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Impact (High/ Medium/ Low)</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pPr algn="l"/>
                      <a:r>
                        <a:rPr lang="en-US" dirty="0"/>
                        <a:t>Mitigation Strategy</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370840">
                <a:tc rowSpan="2">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lnSpc>
                          <a:spcPct val="115000"/>
                        </a:lnSpc>
                        <a:spcAft>
                          <a:spcPts val="1000"/>
                        </a:spcAft>
                      </a:pPr>
                      <a:r>
                        <a:rPr lang="en-US" sz="1600" kern="1200" dirty="0">
                          <a:solidFill>
                            <a:schemeClr val="dk1"/>
                          </a:solidFill>
                          <a:latin typeface="+mn-lt"/>
                          <a:ea typeface="+mn-ea"/>
                          <a:cs typeface="+mn-cs"/>
                        </a:rPr>
                        <a:t>Improve human resource capacity and management to enable the department to fulfil its mandate</a:t>
                      </a:r>
                      <a:endParaRPr lang="en-ZA" sz="1600" kern="1200" dirty="0">
                        <a:solidFill>
                          <a:schemeClr val="dk1"/>
                        </a:solidFill>
                        <a:latin typeface="+mn-lt"/>
                        <a:ea typeface="+mn-ea"/>
                        <a:cs typeface="+mn-cs"/>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indent="0" algn="l" defTabSz="457200" rtl="0" eaLnBrk="1" latinLnBrk="0" hangingPunct="1">
                        <a:lnSpc>
                          <a:spcPct val="115000"/>
                        </a:lnSpc>
                        <a:spcAft>
                          <a:spcPts val="1000"/>
                        </a:spcAft>
                        <a:buFont typeface="+mj-lt"/>
                        <a:buNone/>
                      </a:pPr>
                      <a:r>
                        <a:rPr lang="en-US" sz="1600" kern="1200" dirty="0">
                          <a:solidFill>
                            <a:schemeClr val="dk1"/>
                          </a:solidFill>
                          <a:latin typeface="+mn-lt"/>
                          <a:ea typeface="+mn-ea"/>
                          <a:cs typeface="+mn-cs"/>
                        </a:rPr>
                        <a:t>Misalignment between organizational structure and operational needs.</a:t>
                      </a:r>
                      <a:endParaRPr lang="en-ZA" sz="1600" kern="1200" dirty="0">
                        <a:solidFill>
                          <a:schemeClr val="dk1"/>
                        </a:solidFill>
                        <a:latin typeface="+mn-lt"/>
                        <a:ea typeface="+mn-ea"/>
                        <a:cs typeface="+mn-cs"/>
                      </a:endParaRPr>
                    </a:p>
                  </a:txBody>
                  <a:tcPr marL="68580" marR="6858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r>
                        <a:rPr lang="en-US" sz="1600" kern="1200" dirty="0">
                          <a:solidFill>
                            <a:schemeClr val="dk1"/>
                          </a:solidFill>
                          <a:latin typeface="+mn-lt"/>
                          <a:ea typeface="+mn-ea"/>
                          <a:cs typeface="+mn-cs"/>
                        </a:rPr>
                        <a:t>high</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r>
                        <a:rPr lang="en-US" sz="1600" kern="1200" dirty="0">
                          <a:solidFill>
                            <a:schemeClr val="dk1"/>
                          </a:solidFill>
                          <a:latin typeface="+mn-lt"/>
                          <a:ea typeface="+mn-ea"/>
                          <a:cs typeface="+mn-cs"/>
                        </a:rPr>
                        <a:t>high</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r>
                        <a:rPr lang="en-US" sz="1600" kern="1200" dirty="0">
                          <a:solidFill>
                            <a:schemeClr val="dk1"/>
                          </a:solidFill>
                          <a:latin typeface="+mn-lt"/>
                          <a:ea typeface="+mn-ea"/>
                          <a:cs typeface="+mn-cs"/>
                        </a:rPr>
                        <a:t>Proper feasibility studies conducted and approval of the Structure accelerated  </a:t>
                      </a: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40000"/>
                      </a:srgbClr>
                    </a:solidFill>
                  </a:tcPr>
                </a:tc>
                <a:extLst>
                  <a:ext uri="{0D108BD9-81ED-4DB2-BD59-A6C34878D82A}">
                    <a16:rowId xmlns:a16="http://schemas.microsoft.com/office/drawing/2014/main" val="10001"/>
                  </a:ext>
                </a:extLst>
              </a:tr>
              <a:tr h="370840">
                <a:tc vMerge="1">
                  <a:txBody>
                    <a:bodyPr/>
                    <a:lstStyle/>
                    <a:p>
                      <a:pPr marL="0" lvl="0" algn="l" defTabSz="457200" rtl="0" eaLnBrk="1" latinLnBrk="0" hangingPunct="1">
                        <a:lnSpc>
                          <a:spcPct val="115000"/>
                        </a:lnSpc>
                        <a:spcAft>
                          <a:spcPts val="1000"/>
                        </a:spcAft>
                      </a:pPr>
                      <a:endParaRPr lang="en-ZA" sz="1600" kern="1200" dirty="0">
                        <a:solidFill>
                          <a:schemeClr val="dk1"/>
                        </a:solidFill>
                        <a:latin typeface="+mn-lt"/>
                        <a:ea typeface="+mn-ea"/>
                        <a:cs typeface="+mn-cs"/>
                      </a:endParaRPr>
                    </a:p>
                  </a:txBody>
                  <a:tcPr marL="68580" marR="68580" marT="0" marB="0"/>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indent="0" algn="l" defTabSz="457200" rtl="0" eaLnBrk="1" latinLnBrk="0" hangingPunct="1">
                        <a:lnSpc>
                          <a:spcPct val="115000"/>
                        </a:lnSpc>
                        <a:spcAft>
                          <a:spcPts val="1000"/>
                        </a:spcAft>
                        <a:buFont typeface="+mj-lt"/>
                        <a:buNone/>
                      </a:pPr>
                      <a:r>
                        <a:rPr lang="en-US" sz="1600" kern="1200" dirty="0">
                          <a:solidFill>
                            <a:schemeClr val="dk1"/>
                          </a:solidFill>
                          <a:latin typeface="+mn-lt"/>
                          <a:ea typeface="+mn-ea"/>
                          <a:cs typeface="+mn-cs"/>
                        </a:rPr>
                        <a:t>Staff shortage</a:t>
                      </a:r>
                      <a:endParaRPr lang="en-ZA" sz="1600" kern="1200" dirty="0">
                        <a:solidFill>
                          <a:schemeClr val="dk1"/>
                        </a:solidFill>
                        <a:latin typeface="+mn-lt"/>
                        <a:ea typeface="+mn-ea"/>
                        <a:cs typeface="+mn-cs"/>
                      </a:endParaRPr>
                    </a:p>
                  </a:txBody>
                  <a:tcPr marL="68580" marR="6858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r>
                        <a:rPr lang="en-US" sz="1600" kern="1200" dirty="0">
                          <a:solidFill>
                            <a:schemeClr val="dk1"/>
                          </a:solidFill>
                          <a:latin typeface="+mn-lt"/>
                          <a:ea typeface="+mn-ea"/>
                          <a:cs typeface="+mn-cs"/>
                        </a:rPr>
                        <a:t>high</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r>
                        <a:rPr lang="en-US" sz="1600" kern="1200" dirty="0">
                          <a:solidFill>
                            <a:schemeClr val="dk1"/>
                          </a:solidFill>
                          <a:latin typeface="+mn-lt"/>
                          <a:ea typeface="+mn-ea"/>
                          <a:cs typeface="+mn-cs"/>
                        </a:rPr>
                        <a:t>high</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lvl="0" algn="l" defTabSz="457200" rtl="0" eaLnBrk="1" latinLnBrk="0" hangingPunct="1"/>
                      <a:r>
                        <a:rPr lang="en-US" sz="1600" kern="1200" dirty="0">
                          <a:solidFill>
                            <a:schemeClr val="dk1"/>
                          </a:solidFill>
                          <a:latin typeface="+mn-lt"/>
                          <a:ea typeface="+mn-ea"/>
                          <a:cs typeface="+mn-cs"/>
                        </a:rPr>
                        <a:t>Develop</a:t>
                      </a:r>
                      <a:r>
                        <a:rPr lang="en-US" sz="1600" kern="1200" baseline="0" dirty="0">
                          <a:solidFill>
                            <a:schemeClr val="dk1"/>
                          </a:solidFill>
                          <a:latin typeface="+mn-lt"/>
                          <a:ea typeface="+mn-ea"/>
                          <a:cs typeface="+mn-cs"/>
                        </a:rPr>
                        <a:t> and accelerate the i</a:t>
                      </a:r>
                      <a:r>
                        <a:rPr lang="en-US" sz="1600" kern="1200" dirty="0">
                          <a:solidFill>
                            <a:schemeClr val="dk1"/>
                          </a:solidFill>
                          <a:latin typeface="+mn-lt"/>
                          <a:ea typeface="+mn-ea"/>
                          <a:cs typeface="+mn-cs"/>
                        </a:rPr>
                        <a:t>mplementation of the</a:t>
                      </a:r>
                      <a:r>
                        <a:rPr lang="en-US" sz="1600" kern="1200" baseline="0" dirty="0">
                          <a:solidFill>
                            <a:schemeClr val="dk1"/>
                          </a:solidFill>
                          <a:latin typeface="+mn-lt"/>
                          <a:ea typeface="+mn-ea"/>
                          <a:cs typeface="+mn-cs"/>
                        </a:rPr>
                        <a:t>  three(3) pronged </a:t>
                      </a:r>
                      <a:r>
                        <a:rPr lang="en-US" sz="1600" kern="1200" dirty="0">
                          <a:solidFill>
                            <a:schemeClr val="dk1"/>
                          </a:solidFill>
                          <a:latin typeface="+mn-lt"/>
                          <a:ea typeface="+mn-ea"/>
                          <a:cs typeface="+mn-cs"/>
                        </a:rPr>
                        <a:t>HR Recruitment Strategy</a:t>
                      </a: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tint val="20000"/>
                      </a:srgbClr>
                    </a:solidFill>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982408660"/>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75211" y="6367551"/>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310243" y="6298666"/>
            <a:ext cx="499655" cy="273844"/>
          </a:xfrm>
        </p:spPr>
        <p:txBody>
          <a:bodyPr/>
          <a:lstStyle/>
          <a:p>
            <a:pPr algn="ctr"/>
            <a:fld id="{7E672E3D-61E0-450A-AD62-EE98E486015F}" type="slidenum">
              <a:rPr lang="en-US" smtClean="0">
                <a:solidFill>
                  <a:prstClr val="black">
                    <a:lumMod val="85000"/>
                    <a:lumOff val="15000"/>
                  </a:prstClr>
                </a:solidFill>
              </a:rPr>
              <a:pPr algn="ctr"/>
              <a:t>47</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67551"/>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7" name="Group 6"/>
          <p:cNvGrpSpPr/>
          <p:nvPr/>
        </p:nvGrpSpPr>
        <p:grpSpPr>
          <a:xfrm>
            <a:off x="0" y="0"/>
            <a:ext cx="9144000" cy="1477736"/>
            <a:chOff x="0" y="0"/>
            <a:chExt cx="9144000" cy="1477736"/>
          </a:xfrm>
          <a:solidFill>
            <a:schemeClr val="accent6">
              <a:lumMod val="75000"/>
            </a:schemeClr>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2400" b="1" dirty="0" smtClean="0"/>
                <a:t>PROJECT PLAN TO FINALISE THE </a:t>
              </a:r>
              <a:r>
                <a:rPr lang="en-ZA" sz="2400" b="1" dirty="0"/>
                <a:t>INTEGRATED HUMAN </a:t>
              </a:r>
              <a:r>
                <a:rPr lang="en-ZA" sz="2400" b="1" dirty="0" smtClean="0"/>
                <a:t>RESOURCE  STRATEGY</a:t>
              </a:r>
              <a:endParaRPr lang="en-ZA" sz="2400" b="1" dirty="0"/>
            </a:p>
          </p:txBody>
        </p:sp>
      </p:grpSp>
      <p:graphicFrame>
        <p:nvGraphicFramePr>
          <p:cNvPr id="24" name="Table 23"/>
          <p:cNvGraphicFramePr>
            <a:graphicFrameLocks noGrp="1"/>
          </p:cNvGraphicFramePr>
          <p:nvPr>
            <p:extLst>
              <p:ext uri="{D42A27DB-BD31-4B8C-83A1-F6EECF244321}">
                <p14:modId xmlns:p14="http://schemas.microsoft.com/office/powerpoint/2010/main" val="3911063836"/>
              </p:ext>
            </p:extLst>
          </p:nvPr>
        </p:nvGraphicFramePr>
        <p:xfrm>
          <a:off x="432074" y="1242062"/>
          <a:ext cx="8247106" cy="5029198"/>
        </p:xfrm>
        <a:graphic>
          <a:graphicData uri="http://schemas.openxmlformats.org/drawingml/2006/table">
            <a:tbl>
              <a:tblPr firstRow="1" bandRow="1"/>
              <a:tblGrid>
                <a:gridCol w="1956773">
                  <a:extLst>
                    <a:ext uri="{9D8B030D-6E8A-4147-A177-3AD203B41FA5}">
                      <a16:colId xmlns:a16="http://schemas.microsoft.com/office/drawing/2014/main" val="20000"/>
                    </a:ext>
                  </a:extLst>
                </a:gridCol>
                <a:gridCol w="3541350">
                  <a:extLst>
                    <a:ext uri="{9D8B030D-6E8A-4147-A177-3AD203B41FA5}">
                      <a16:colId xmlns:a16="http://schemas.microsoft.com/office/drawing/2014/main" val="20001"/>
                    </a:ext>
                  </a:extLst>
                </a:gridCol>
                <a:gridCol w="2748983">
                  <a:extLst>
                    <a:ext uri="{9D8B030D-6E8A-4147-A177-3AD203B41FA5}">
                      <a16:colId xmlns:a16="http://schemas.microsoft.com/office/drawing/2014/main" val="20002"/>
                    </a:ext>
                  </a:extLst>
                </a:gridCol>
              </a:tblGrid>
              <a:tr h="524826">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b="0" dirty="0"/>
                        <a:t>Output</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b="0" dirty="0"/>
                        <a:t>Action </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tc>
                  <a:txBody>
                    <a:bodyPr/>
                    <a:lstStyle>
                      <a:lvl1pPr marL="0" algn="l" defTabSz="685800" rtl="0" eaLnBrk="1" latinLnBrk="0" hangingPunct="1">
                        <a:defRPr sz="1350" b="1" kern="1200">
                          <a:solidFill>
                            <a:schemeClr val="lt1"/>
                          </a:solidFill>
                          <a:latin typeface="Calibri"/>
                        </a:defRPr>
                      </a:lvl1pPr>
                      <a:lvl2pPr marL="342900" algn="l" defTabSz="685800" rtl="0" eaLnBrk="1" latinLnBrk="0" hangingPunct="1">
                        <a:defRPr sz="1350" b="1" kern="1200">
                          <a:solidFill>
                            <a:schemeClr val="lt1"/>
                          </a:solidFill>
                          <a:latin typeface="Calibri"/>
                        </a:defRPr>
                      </a:lvl2pPr>
                      <a:lvl3pPr marL="685800" algn="l" defTabSz="685800" rtl="0" eaLnBrk="1" latinLnBrk="0" hangingPunct="1">
                        <a:defRPr sz="1350" b="1" kern="1200">
                          <a:solidFill>
                            <a:schemeClr val="lt1"/>
                          </a:solidFill>
                          <a:latin typeface="Calibri"/>
                        </a:defRPr>
                      </a:lvl3pPr>
                      <a:lvl4pPr marL="1028700" algn="l" defTabSz="685800" rtl="0" eaLnBrk="1" latinLnBrk="0" hangingPunct="1">
                        <a:defRPr sz="1350" b="1" kern="1200">
                          <a:solidFill>
                            <a:schemeClr val="lt1"/>
                          </a:solidFill>
                          <a:latin typeface="Calibri"/>
                        </a:defRPr>
                      </a:lvl4pPr>
                      <a:lvl5pPr marL="1371600" algn="l" defTabSz="685800" rtl="0" eaLnBrk="1" latinLnBrk="0" hangingPunct="1">
                        <a:defRPr sz="1350" b="1" kern="1200">
                          <a:solidFill>
                            <a:schemeClr val="lt1"/>
                          </a:solidFill>
                          <a:latin typeface="Calibri"/>
                        </a:defRPr>
                      </a:lvl5pPr>
                      <a:lvl6pPr marL="1714500" algn="l" defTabSz="685800" rtl="0" eaLnBrk="1" latinLnBrk="0" hangingPunct="1">
                        <a:defRPr sz="1350" b="1" kern="1200">
                          <a:solidFill>
                            <a:schemeClr val="lt1"/>
                          </a:solidFill>
                          <a:latin typeface="Calibri"/>
                        </a:defRPr>
                      </a:lvl6pPr>
                      <a:lvl7pPr marL="2057400" algn="l" defTabSz="685800" rtl="0" eaLnBrk="1" latinLnBrk="0" hangingPunct="1">
                        <a:defRPr sz="1350" b="1" kern="1200">
                          <a:solidFill>
                            <a:schemeClr val="lt1"/>
                          </a:solidFill>
                          <a:latin typeface="Calibri"/>
                        </a:defRPr>
                      </a:lvl7pPr>
                      <a:lvl8pPr marL="2400300" algn="l" defTabSz="685800" rtl="0" eaLnBrk="1" latinLnBrk="0" hangingPunct="1">
                        <a:defRPr sz="1350" b="1" kern="1200">
                          <a:solidFill>
                            <a:schemeClr val="lt1"/>
                          </a:solidFill>
                          <a:latin typeface="Calibri"/>
                        </a:defRPr>
                      </a:lvl8pPr>
                      <a:lvl9pPr marL="2743200" algn="l" defTabSz="685800" rtl="0" eaLnBrk="1" latinLnBrk="0" hangingPunct="1">
                        <a:defRPr sz="1350" b="1" kern="1200">
                          <a:solidFill>
                            <a:schemeClr val="lt1"/>
                          </a:solidFill>
                          <a:latin typeface="Calibri"/>
                        </a:defRPr>
                      </a:lvl9pPr>
                    </a:lstStyle>
                    <a:p>
                      <a:r>
                        <a:rPr lang="en-ZA" sz="1800" b="0" dirty="0"/>
                        <a:t>Time Frame </a:t>
                      </a:r>
                    </a:p>
                  </a:txBody>
                  <a:tcP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9BBB59"/>
                    </a:solidFill>
                  </a:tcPr>
                </a:tc>
                <a:extLst>
                  <a:ext uri="{0D108BD9-81ED-4DB2-BD59-A6C34878D82A}">
                    <a16:rowId xmlns:a16="http://schemas.microsoft.com/office/drawing/2014/main" val="10000"/>
                  </a:ext>
                </a:extLst>
              </a:tr>
              <a:tr h="709612">
                <a:tc rowSpan="3">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marR="0" lvl="0" indent="0" algn="l" defTabSz="914331" rtl="0" eaLnBrk="1" fontAlgn="auto" latinLnBrk="0" hangingPunct="1">
                        <a:lnSpc>
                          <a:spcPct val="100000"/>
                        </a:lnSpc>
                        <a:spcBef>
                          <a:spcPts val="0"/>
                        </a:spcBef>
                        <a:spcAft>
                          <a:spcPts val="0"/>
                        </a:spcAft>
                        <a:buClrTx/>
                        <a:buSzTx/>
                        <a:buFont typeface="+mj-lt"/>
                        <a:buNone/>
                        <a:tabLst/>
                        <a:defRPr/>
                      </a:pPr>
                      <a:r>
                        <a:rPr lang="en-ZA" sz="1800" b="0" kern="1200" baseline="0" dirty="0" smtClean="0">
                          <a:solidFill>
                            <a:schemeClr val="dk1"/>
                          </a:solidFill>
                          <a:latin typeface="Calibri"/>
                          <a:ea typeface="+mn-ea"/>
                          <a:cs typeface="+mn-cs"/>
                        </a:rPr>
                        <a:t>Integrated HR Strategy approved by 31 March 2021</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indent="0">
                        <a:buFont typeface="+mj-lt"/>
                        <a:buNone/>
                      </a:pPr>
                      <a:r>
                        <a:rPr lang="en-ZA" sz="1800" b="0" kern="1200" baseline="0" dirty="0" smtClean="0">
                          <a:solidFill>
                            <a:schemeClr val="dk1"/>
                          </a:solidFill>
                          <a:latin typeface="Calibri"/>
                          <a:ea typeface="+mn-ea"/>
                          <a:cs typeface="+mn-cs"/>
                        </a:rPr>
                        <a:t>Consultation on the 1st draft Strategy  with internal stakeholders</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US" sz="1800" b="0" kern="1200" baseline="0" dirty="0" smtClean="0">
                          <a:solidFill>
                            <a:schemeClr val="tx1"/>
                          </a:solidFill>
                          <a:latin typeface="Calibri"/>
                          <a:ea typeface="+mn-ea"/>
                          <a:cs typeface="+mn-cs"/>
                        </a:rPr>
                        <a:t>Quarter 2 of 2020/21</a:t>
                      </a:r>
                      <a:endParaRPr lang="en-US" sz="1800" b="0" kern="1200" baseline="0" dirty="0">
                        <a:solidFill>
                          <a:schemeClr val="tx1"/>
                        </a:solidFill>
                        <a:latin typeface="Calibri"/>
                        <a:ea typeface="+mn-ea"/>
                        <a:cs typeface="+mn-cs"/>
                      </a:endParaRPr>
                    </a:p>
                  </a:txBody>
                  <a:tcPr>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1"/>
                  </a:ext>
                </a:extLst>
              </a:tr>
              <a:tr h="723900">
                <a:tc vMerge="1">
                  <a:txBody>
                    <a:bodyPr/>
                    <a:lstStyle/>
                    <a:p>
                      <a:endParaRPr lang="en-ZA" sz="1600" b="1" dirty="0"/>
                    </a:p>
                  </a:txBody>
                  <a:tcPr>
                    <a:solidFill>
                      <a:schemeClr val="accent3">
                        <a:lumMod val="20000"/>
                        <a:lumOff val="80000"/>
                      </a:scheme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indent="0">
                        <a:buFont typeface="+mj-lt"/>
                        <a:buNone/>
                      </a:pPr>
                      <a:r>
                        <a:rPr lang="en-ZA" sz="1800" b="0" kern="1200" baseline="0" dirty="0" smtClean="0">
                          <a:solidFill>
                            <a:schemeClr val="dk1"/>
                          </a:solidFill>
                          <a:latin typeface="Calibri"/>
                          <a:ea typeface="+mn-ea"/>
                          <a:cs typeface="+mn-cs"/>
                        </a:rPr>
                        <a:t>Consultation with regions and branches</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US" sz="1800" b="0" kern="1200" baseline="0" dirty="0" smtClean="0">
                          <a:solidFill>
                            <a:schemeClr val="dk1"/>
                          </a:solidFill>
                          <a:latin typeface="Calibri"/>
                          <a:ea typeface="+mn-ea"/>
                          <a:cs typeface="+mn-cs"/>
                        </a:rPr>
                        <a:t>Quarter 3 of 2020/21</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2"/>
                  </a:ext>
                </a:extLst>
              </a:tr>
              <a:tr h="510540">
                <a:tc vMerge="1">
                  <a:txBody>
                    <a:bodyPr/>
                    <a:lstStyle/>
                    <a:p>
                      <a:endParaRPr lang="en-ZA" sz="1600" b="1" dirty="0"/>
                    </a:p>
                  </a:txBody>
                  <a:tcPr>
                    <a:solidFill>
                      <a:schemeClr val="accent3">
                        <a:lumMod val="20000"/>
                        <a:lumOff val="80000"/>
                      </a:scheme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pPr marL="0" indent="0">
                        <a:buFont typeface="+mj-lt"/>
                        <a:buNone/>
                      </a:pPr>
                      <a:r>
                        <a:rPr lang="en-ZA" sz="1800" b="0" kern="1200" baseline="0" dirty="0" smtClean="0">
                          <a:solidFill>
                            <a:schemeClr val="dk1"/>
                          </a:solidFill>
                          <a:latin typeface="Calibri"/>
                          <a:ea typeface="+mn-ea"/>
                          <a:cs typeface="+mn-cs"/>
                        </a:rPr>
                        <a:t>Approval of the draft IHR strategy</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lvl1pPr marL="0" algn="l" defTabSz="685800" rtl="0" eaLnBrk="1" latinLnBrk="0" hangingPunct="1">
                        <a:defRPr sz="1350" kern="1200">
                          <a:solidFill>
                            <a:schemeClr val="dk1"/>
                          </a:solidFill>
                          <a:latin typeface="Calibri"/>
                        </a:defRPr>
                      </a:lvl1pPr>
                      <a:lvl2pPr marL="342900" algn="l" defTabSz="685800" rtl="0" eaLnBrk="1" latinLnBrk="0" hangingPunct="1">
                        <a:defRPr sz="1350" kern="1200">
                          <a:solidFill>
                            <a:schemeClr val="dk1"/>
                          </a:solidFill>
                          <a:latin typeface="Calibri"/>
                        </a:defRPr>
                      </a:lvl2pPr>
                      <a:lvl3pPr marL="685800" algn="l" defTabSz="685800" rtl="0" eaLnBrk="1" latinLnBrk="0" hangingPunct="1">
                        <a:defRPr sz="1350" kern="1200">
                          <a:solidFill>
                            <a:schemeClr val="dk1"/>
                          </a:solidFill>
                          <a:latin typeface="Calibri"/>
                        </a:defRPr>
                      </a:lvl3pPr>
                      <a:lvl4pPr marL="1028700" algn="l" defTabSz="685800" rtl="0" eaLnBrk="1" latinLnBrk="0" hangingPunct="1">
                        <a:defRPr sz="1350" kern="1200">
                          <a:solidFill>
                            <a:schemeClr val="dk1"/>
                          </a:solidFill>
                          <a:latin typeface="Calibri"/>
                        </a:defRPr>
                      </a:lvl4pPr>
                      <a:lvl5pPr marL="1371600" algn="l" defTabSz="685800" rtl="0" eaLnBrk="1" latinLnBrk="0" hangingPunct="1">
                        <a:defRPr sz="1350" kern="1200">
                          <a:solidFill>
                            <a:schemeClr val="dk1"/>
                          </a:solidFill>
                          <a:latin typeface="Calibri"/>
                        </a:defRPr>
                      </a:lvl5pPr>
                      <a:lvl6pPr marL="1714500" algn="l" defTabSz="685800" rtl="0" eaLnBrk="1" latinLnBrk="0" hangingPunct="1">
                        <a:defRPr sz="1350" kern="1200">
                          <a:solidFill>
                            <a:schemeClr val="dk1"/>
                          </a:solidFill>
                          <a:latin typeface="Calibri"/>
                        </a:defRPr>
                      </a:lvl6pPr>
                      <a:lvl7pPr marL="2057400" algn="l" defTabSz="685800" rtl="0" eaLnBrk="1" latinLnBrk="0" hangingPunct="1">
                        <a:defRPr sz="1350" kern="1200">
                          <a:solidFill>
                            <a:schemeClr val="dk1"/>
                          </a:solidFill>
                          <a:latin typeface="Calibri"/>
                        </a:defRPr>
                      </a:lvl7pPr>
                      <a:lvl8pPr marL="2400300" algn="l" defTabSz="685800" rtl="0" eaLnBrk="1" latinLnBrk="0" hangingPunct="1">
                        <a:defRPr sz="1350" kern="1200">
                          <a:solidFill>
                            <a:schemeClr val="dk1"/>
                          </a:solidFill>
                          <a:latin typeface="Calibri"/>
                        </a:defRPr>
                      </a:lvl8pPr>
                      <a:lvl9pPr marL="2743200" algn="l" defTabSz="685800" rtl="0" eaLnBrk="1" latinLnBrk="0" hangingPunct="1">
                        <a:defRPr sz="1350" kern="1200">
                          <a:solidFill>
                            <a:schemeClr val="dk1"/>
                          </a:solidFill>
                          <a:latin typeface="Calibri"/>
                        </a:defRPr>
                      </a:lvl9pPr>
                    </a:lstStyle>
                    <a:p>
                      <a:r>
                        <a:rPr lang="en-ZA" sz="1800" b="0" kern="1200" baseline="0" dirty="0" smtClean="0">
                          <a:solidFill>
                            <a:schemeClr val="dk1"/>
                          </a:solidFill>
                          <a:latin typeface="Calibri"/>
                          <a:ea typeface="+mn-ea"/>
                          <a:cs typeface="+mn-cs"/>
                        </a:rPr>
                        <a:t>Quarter 4 of 2020/21</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3"/>
                  </a:ext>
                </a:extLst>
              </a:tr>
              <a:tr h="638429">
                <a:tc rowSpan="2">
                  <a:txBody>
                    <a:bodyPr/>
                    <a:lstStyle/>
                    <a:p>
                      <a:pPr marL="0" marR="0" lvl="0" indent="0" algn="l" defTabSz="914331" rtl="0" eaLnBrk="1" fontAlgn="auto" latinLnBrk="0" hangingPunct="1">
                        <a:lnSpc>
                          <a:spcPct val="100000"/>
                        </a:lnSpc>
                        <a:spcBef>
                          <a:spcPts val="0"/>
                        </a:spcBef>
                        <a:spcAft>
                          <a:spcPts val="0"/>
                        </a:spcAft>
                        <a:buClrTx/>
                        <a:buSzTx/>
                        <a:buFont typeface="+mj-lt"/>
                        <a:buNone/>
                        <a:tabLst/>
                        <a:defRPr/>
                      </a:pPr>
                      <a:r>
                        <a:rPr lang="en-ZA" sz="1800" b="0" kern="1200" baseline="0" dirty="0" smtClean="0">
                          <a:solidFill>
                            <a:schemeClr val="dk1"/>
                          </a:solidFill>
                          <a:latin typeface="+mn-lt"/>
                          <a:ea typeface="+mn-ea"/>
                          <a:cs typeface="+mn-cs"/>
                        </a:rPr>
                        <a:t>Integrated HR Strategy </a:t>
                      </a:r>
                      <a:r>
                        <a:rPr lang="en-ZA" sz="1800" b="0" kern="1200" baseline="0" dirty="0" smtClean="0">
                          <a:solidFill>
                            <a:schemeClr val="dk1"/>
                          </a:solidFill>
                          <a:latin typeface="Calibri"/>
                          <a:ea typeface="+mn-ea"/>
                          <a:cs typeface="+mn-cs"/>
                        </a:rPr>
                        <a:t>Implementation</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p>
                      <a:pPr marL="0" algn="l" defTabSz="457200" rtl="0" eaLnBrk="1" latinLnBrk="0" hangingPunct="1"/>
                      <a:r>
                        <a:rPr lang="en-ZA" sz="1800" b="0" kern="1200" dirty="0" smtClean="0">
                          <a:solidFill>
                            <a:schemeClr val="dk1"/>
                          </a:solidFill>
                          <a:latin typeface="+mn-lt"/>
                          <a:ea typeface="+mn-ea"/>
                          <a:cs typeface="+mn-cs"/>
                        </a:rPr>
                        <a:t>Workshops in</a:t>
                      </a:r>
                      <a:r>
                        <a:rPr lang="en-ZA" sz="1800" b="0" kern="1200" baseline="0" dirty="0" smtClean="0">
                          <a:solidFill>
                            <a:schemeClr val="dk1"/>
                          </a:solidFill>
                          <a:latin typeface="+mn-lt"/>
                          <a:ea typeface="+mn-ea"/>
                          <a:cs typeface="+mn-cs"/>
                        </a:rPr>
                        <a:t> regions and HO</a:t>
                      </a:r>
                      <a:endParaRPr lang="en-ZA" sz="1800" b="0" kern="1200" dirty="0">
                        <a:solidFill>
                          <a:schemeClr val="dk1"/>
                        </a:solidFill>
                        <a:latin typeface="+mn-lt"/>
                        <a:ea typeface="+mn-ea"/>
                        <a:cs typeface="+mn-cs"/>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p>
                      <a:r>
                        <a:rPr lang="en-ZA" sz="1800" b="0" dirty="0" smtClean="0"/>
                        <a:t>Quarter 1 and 2 of 2021/2022</a:t>
                      </a:r>
                      <a:endParaRPr lang="en-ZA" sz="1800" b="0"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4"/>
                  </a:ext>
                </a:extLst>
              </a:tr>
              <a:tr h="519811">
                <a:tc vMerge="1">
                  <a:txBody>
                    <a:bodyPr/>
                    <a:lstStyle/>
                    <a:p>
                      <a:pPr marL="0" marR="0" lvl="0" indent="0" algn="l" defTabSz="914331" rtl="0" eaLnBrk="1" fontAlgn="auto" latinLnBrk="0" hangingPunct="1">
                        <a:lnSpc>
                          <a:spcPct val="100000"/>
                        </a:lnSpc>
                        <a:spcBef>
                          <a:spcPts val="0"/>
                        </a:spcBef>
                        <a:spcAft>
                          <a:spcPts val="0"/>
                        </a:spcAft>
                        <a:buClrTx/>
                        <a:buSzTx/>
                        <a:buFont typeface="+mj-lt"/>
                        <a:buNone/>
                        <a:tabLst/>
                        <a:defRPr/>
                      </a:pPr>
                      <a:endParaRPr lang="en-ZA" sz="1800" b="0" kern="1200" baseline="0" dirty="0">
                        <a:solidFill>
                          <a:schemeClr val="dk1"/>
                        </a:solidFill>
                        <a:latin typeface="Calibri"/>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p>
                      <a:pPr marL="0" algn="l" defTabSz="457200" rtl="0" eaLnBrk="1" latinLnBrk="0" hangingPunct="1"/>
                      <a:r>
                        <a:rPr lang="en-ZA" sz="1800" b="0" kern="1200" dirty="0" smtClean="0">
                          <a:solidFill>
                            <a:schemeClr val="dk1"/>
                          </a:solidFill>
                          <a:latin typeface="+mn-lt"/>
                          <a:ea typeface="+mn-ea"/>
                          <a:cs typeface="+mn-cs"/>
                        </a:rPr>
                        <a:t>Monitoring and</a:t>
                      </a:r>
                      <a:r>
                        <a:rPr lang="en-ZA" sz="1800" b="0" kern="1200" baseline="0" dirty="0" smtClean="0">
                          <a:solidFill>
                            <a:schemeClr val="dk1"/>
                          </a:solidFill>
                          <a:latin typeface="+mn-lt"/>
                          <a:ea typeface="+mn-ea"/>
                          <a:cs typeface="+mn-cs"/>
                        </a:rPr>
                        <a:t> Evaluation</a:t>
                      </a:r>
                      <a:endParaRPr lang="en-ZA" sz="1800" b="0" kern="1200" dirty="0" smtClean="0">
                        <a:solidFill>
                          <a:schemeClr val="dk1"/>
                        </a:solidFill>
                        <a:latin typeface="+mn-lt"/>
                        <a:ea typeface="+mn-ea"/>
                        <a:cs typeface="+mn-cs"/>
                      </a:endParaRPr>
                    </a:p>
                    <a:p>
                      <a:pPr marL="0" algn="l" defTabSz="457200" rtl="0" eaLnBrk="1" latinLnBrk="0" hangingPunct="1"/>
                      <a:endParaRPr lang="en-ZA" sz="1800" b="0" kern="1200" dirty="0">
                        <a:solidFill>
                          <a:schemeClr val="dk1"/>
                        </a:solidFill>
                        <a:latin typeface="+mn-lt"/>
                        <a:ea typeface="+mn-ea"/>
                        <a:cs typeface="+mn-cs"/>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ZA" sz="1800" b="0" dirty="0" smtClean="0"/>
                        <a:t>Quarter 3 and 4 of 2021/20</a:t>
                      </a:r>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5"/>
                  </a:ext>
                </a:extLst>
              </a:tr>
              <a:tr h="638429">
                <a:tc rowSpan="2">
                  <a:txBody>
                    <a:bodyPr/>
                    <a:lstStyle/>
                    <a:p>
                      <a:pPr marL="0" marR="0" lvl="0" indent="0" algn="l" defTabSz="914331" rtl="0" eaLnBrk="1" fontAlgn="auto" latinLnBrk="0" hangingPunct="1">
                        <a:lnSpc>
                          <a:spcPct val="100000"/>
                        </a:lnSpc>
                        <a:spcBef>
                          <a:spcPts val="0"/>
                        </a:spcBef>
                        <a:spcAft>
                          <a:spcPts val="0"/>
                        </a:spcAft>
                        <a:buClrTx/>
                        <a:buSzTx/>
                        <a:buFont typeface="+mj-lt"/>
                        <a:buNone/>
                        <a:tabLst/>
                        <a:defRPr/>
                      </a:pPr>
                      <a:r>
                        <a:rPr lang="en-ZA" sz="1800" b="0" kern="1200" baseline="0" dirty="0" smtClean="0">
                          <a:solidFill>
                            <a:schemeClr val="dk1"/>
                          </a:solidFill>
                          <a:latin typeface="+mn-lt"/>
                          <a:ea typeface="+mn-ea"/>
                          <a:cs typeface="+mn-cs"/>
                        </a:rPr>
                        <a:t>Integrated HR Strategy </a:t>
                      </a:r>
                      <a:r>
                        <a:rPr lang="en-ZA" sz="1800" b="0" kern="1200" baseline="0" dirty="0" smtClean="0">
                          <a:solidFill>
                            <a:schemeClr val="dk1"/>
                          </a:solidFill>
                          <a:latin typeface="Calibri"/>
                          <a:ea typeface="+mn-ea"/>
                          <a:cs typeface="+mn-cs"/>
                        </a:rPr>
                        <a:t>Review</a:t>
                      </a:r>
                      <a:endParaRPr lang="en-ZA" sz="1800" b="0" kern="1200" baseline="0" dirty="0">
                        <a:solidFill>
                          <a:schemeClr val="dk1"/>
                        </a:solidFill>
                        <a:latin typeface="Calibri"/>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p>
                      <a:pPr marL="0" algn="l" defTabSz="457200" rtl="0" eaLnBrk="1" latinLnBrk="0" hangingPunct="1"/>
                      <a:r>
                        <a:rPr lang="en-ZA" sz="1800" b="0" kern="1200" dirty="0" smtClean="0">
                          <a:solidFill>
                            <a:schemeClr val="dk1"/>
                          </a:solidFill>
                          <a:latin typeface="+mn-lt"/>
                          <a:ea typeface="+mn-ea"/>
                          <a:cs typeface="+mn-cs"/>
                        </a:rPr>
                        <a:t>Assessing the </a:t>
                      </a:r>
                      <a:r>
                        <a:rPr lang="en-ZA" sz="1800" b="0" kern="1200" baseline="0" dirty="0" smtClean="0">
                          <a:solidFill>
                            <a:schemeClr val="dk1"/>
                          </a:solidFill>
                          <a:latin typeface="+mn-lt"/>
                          <a:ea typeface="+mn-ea"/>
                          <a:cs typeface="+mn-cs"/>
                        </a:rPr>
                        <a:t>efficacy of the strategy</a:t>
                      </a:r>
                      <a:endParaRPr lang="en-ZA" sz="1800" b="0" kern="1200" dirty="0">
                        <a:solidFill>
                          <a:schemeClr val="dk1"/>
                        </a:solidFill>
                        <a:latin typeface="+mn-lt"/>
                        <a:ea typeface="+mn-ea"/>
                        <a:cs typeface="+mn-cs"/>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tc>
                  <a:txBody>
                    <a:bodyPr/>
                    <a:lstStyle/>
                    <a:p>
                      <a:r>
                        <a:rPr lang="en-ZA" sz="1800" b="0" dirty="0" smtClean="0"/>
                        <a:t>Quarter 3 and 4 of 2023/24</a:t>
                      </a:r>
                      <a:endParaRPr lang="en-ZA" sz="1800" b="0"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6"/>
                  </a:ext>
                </a:extLst>
              </a:tr>
              <a:tr h="638429">
                <a:tc vMerge="1">
                  <a:txBody>
                    <a:bodyPr/>
                    <a:lstStyle/>
                    <a:p>
                      <a:pPr marL="0" marR="0" lvl="0" indent="0" algn="l" defTabSz="914331" rtl="0" eaLnBrk="1" fontAlgn="auto" latinLnBrk="0" hangingPunct="1">
                        <a:lnSpc>
                          <a:spcPct val="100000"/>
                        </a:lnSpc>
                        <a:spcBef>
                          <a:spcPts val="0"/>
                        </a:spcBef>
                        <a:spcAft>
                          <a:spcPts val="0"/>
                        </a:spcAft>
                        <a:buClrTx/>
                        <a:buSzTx/>
                        <a:buFont typeface="+mj-lt"/>
                        <a:buNone/>
                        <a:tabLst/>
                        <a:defRPr/>
                      </a:pPr>
                      <a:endParaRPr lang="en-ZA" sz="1800" b="0" kern="1200" baseline="0" dirty="0">
                        <a:solidFill>
                          <a:schemeClr val="dk1"/>
                        </a:solidFill>
                        <a:latin typeface="Calibri"/>
                        <a:ea typeface="+mn-ea"/>
                        <a:cs typeface="+mn-cs"/>
                      </a:endParaRPr>
                    </a:p>
                  </a:txBody>
                  <a:tcPr>
                    <a:lnL w="12700" cmpd="sng">
                      <a:solidFill>
                        <a:sysClr val="window" lastClr="FFFFFF"/>
                      </a:solidFill>
                    </a:lnL>
                    <a:lnR w="12700" cap="flat" cmpd="sng" algn="ctr">
                      <a:solidFill>
                        <a:sysClr val="window" lastClr="FFFFFF"/>
                      </a:solidFill>
                      <a:prstDash val="solid"/>
                      <a:round/>
                      <a:headEnd type="none" w="med" len="med"/>
                      <a:tailEnd type="none" w="med" len="med"/>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p>
                      <a:pPr marL="0" algn="l" defTabSz="457200" rtl="0" eaLnBrk="1" latinLnBrk="0" hangingPunct="1"/>
                      <a:r>
                        <a:rPr lang="en-ZA" sz="1800" b="0" kern="1200" dirty="0" smtClean="0">
                          <a:solidFill>
                            <a:schemeClr val="dk1"/>
                          </a:solidFill>
                          <a:latin typeface="+mn-lt"/>
                          <a:ea typeface="+mn-ea"/>
                          <a:cs typeface="+mn-cs"/>
                        </a:rPr>
                        <a:t>Recommendations for possible review</a:t>
                      </a:r>
                      <a:endParaRPr lang="en-ZA" sz="1800" b="0" kern="1200" dirty="0">
                        <a:solidFill>
                          <a:schemeClr val="dk1"/>
                        </a:solidFill>
                        <a:latin typeface="+mn-lt"/>
                        <a:ea typeface="+mn-ea"/>
                        <a:cs typeface="+mn-cs"/>
                      </a:endParaRPr>
                    </a:p>
                  </a:txBody>
                  <a:tcPr>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tc>
                  <a:txBody>
                    <a:bodyPr/>
                    <a:lstStyle/>
                    <a:p>
                      <a:r>
                        <a:rPr lang="en-ZA" sz="1800" b="0" dirty="0" smtClean="0"/>
                        <a:t>Quarter 1 of 2024/25</a:t>
                      </a:r>
                      <a:endParaRPr lang="en-ZA" sz="1800" b="0" dirty="0"/>
                    </a:p>
                  </a:txBody>
                  <a:tcPr>
                    <a:lnL w="12700" cap="flat" cmpd="sng" algn="ctr">
                      <a:solidFill>
                        <a:sysClr val="window" lastClr="FFFFFF"/>
                      </a:solidFill>
                      <a:prstDash val="solid"/>
                      <a:round/>
                      <a:headEnd type="none" w="med" len="med"/>
                      <a:tailEnd type="none" w="med" len="med"/>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9BBB59">
                        <a:lumMod val="20000"/>
                        <a:lumOff val="80000"/>
                      </a:srgb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760681831"/>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pattFill prst="zigZag">
          <a:fgClr>
            <a:schemeClr val="bg1">
              <a:lumMod val="95000"/>
            </a:schemeClr>
          </a:fgClr>
          <a:bgClr>
            <a:schemeClr val="bg1"/>
          </a:bgClr>
        </a:pattFill>
        <a:effectLst/>
      </p:bgPr>
    </p:bg>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8736F3F-418F-4A65-B52F-875ED825FA4C}"/>
              </a:ext>
            </a:extLst>
          </p:cNvPr>
          <p:cNvPicPr>
            <a:picLocks noChangeAspect="1"/>
          </p:cNvPicPr>
          <p:nvPr/>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11497" r="1076" b="24772"/>
          <a:stretch/>
        </p:blipFill>
        <p:spPr>
          <a:xfrm>
            <a:off x="571500" y="1709057"/>
            <a:ext cx="8001000" cy="3439886"/>
          </a:xfrm>
          <a:prstGeom prst="rect">
            <a:avLst/>
          </a:prstGeom>
        </p:spPr>
      </p:pic>
      <p:sp>
        <p:nvSpPr>
          <p:cNvPr id="18" name="Rectangle 17">
            <a:extLst>
              <a:ext uri="{FF2B5EF4-FFF2-40B4-BE49-F238E27FC236}">
                <a16:creationId xmlns:a16="http://schemas.microsoft.com/office/drawing/2014/main" id="{19026877-BA65-4A2A-9A70-5505513DDBBE}"/>
              </a:ext>
            </a:extLst>
          </p:cNvPr>
          <p:cNvSpPr/>
          <p:nvPr/>
        </p:nvSpPr>
        <p:spPr>
          <a:xfrm>
            <a:off x="0" y="0"/>
            <a:ext cx="1524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2" name="Rectangle 11">
            <a:extLst>
              <a:ext uri="{FF2B5EF4-FFF2-40B4-BE49-F238E27FC236}">
                <a16:creationId xmlns:a16="http://schemas.microsoft.com/office/drawing/2014/main" id="{19026877-BA65-4A2A-9A70-5505513DDBBE}"/>
              </a:ext>
            </a:extLst>
          </p:cNvPr>
          <p:cNvSpPr/>
          <p:nvPr/>
        </p:nvSpPr>
        <p:spPr>
          <a:xfrm>
            <a:off x="9012078" y="0"/>
            <a:ext cx="152400" cy="6858000"/>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571500" y="1709057"/>
            <a:ext cx="8001000" cy="3439886"/>
          </a:xfrm>
          <a:prstGeom prst="rect">
            <a:avLst/>
          </a:prstGeom>
          <a:blipFill>
            <a:blip r:embed="rId4">
              <a:duotone>
                <a:prstClr val="black"/>
                <a:schemeClr val="accent4">
                  <a:tint val="45000"/>
                  <a:satMod val="400000"/>
                </a:schemeClr>
              </a:duotone>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sp>
        <p:nvSpPr>
          <p:cNvPr id="7" name="Rectangle 6">
            <a:extLst>
              <a:ext uri="{FF2B5EF4-FFF2-40B4-BE49-F238E27FC236}">
                <a16:creationId xmlns:a16="http://schemas.microsoft.com/office/drawing/2014/main" id="{CD9BA58D-DC3C-404D-B4B4-4E45262F15BE}"/>
              </a:ext>
            </a:extLst>
          </p:cNvPr>
          <p:cNvSpPr/>
          <p:nvPr/>
        </p:nvSpPr>
        <p:spPr>
          <a:xfrm>
            <a:off x="2971800" y="0"/>
            <a:ext cx="3200400" cy="6858000"/>
          </a:xfrm>
          <a:prstGeom prst="rect">
            <a:avLst/>
          </a:prstGeom>
          <a:solidFill>
            <a:srgbClr val="00800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3" name="Google Shape;1601;p124"/>
          <p:cNvSpPr/>
          <p:nvPr/>
        </p:nvSpPr>
        <p:spPr>
          <a:xfrm>
            <a:off x="2675415" y="2155459"/>
            <a:ext cx="3793170" cy="3985706"/>
          </a:xfrm>
          <a:prstGeom prst="rect">
            <a:avLst/>
          </a:prstGeom>
          <a:noFill/>
          <a:ln>
            <a:noFill/>
          </a:ln>
        </p:spPr>
        <p:txBody>
          <a:bodyPr spcFirstLastPara="1" wrap="square" lIns="91425" tIns="45700" rIns="91425" bIns="45700" anchor="t" anchorCtr="0">
            <a:noAutofit/>
          </a:bodyPr>
          <a:lstStyle/>
          <a:p>
            <a:pPr>
              <a:buClr>
                <a:srgbClr val="000000"/>
              </a:buClr>
              <a:buFont typeface="Arial"/>
              <a:buNone/>
            </a:pPr>
            <a:endParaRPr sz="1400" kern="0" dirty="0">
              <a:solidFill>
                <a:schemeClr val="bg1"/>
              </a:solidFill>
              <a:latin typeface="Calibri"/>
              <a:ea typeface="Calibri"/>
              <a:cs typeface="Calibri"/>
              <a:sym typeface="Calibri"/>
            </a:endParaRPr>
          </a:p>
          <a:p>
            <a:pPr algn="ctr">
              <a:buClr>
                <a:srgbClr val="000000"/>
              </a:buClr>
              <a:buFont typeface="Arial"/>
              <a:buNone/>
            </a:pPr>
            <a:r>
              <a:rPr lang="en-ZA" sz="1400" b="1" kern="0" dirty="0">
                <a:solidFill>
                  <a:schemeClr val="bg1"/>
                </a:solidFill>
                <a:latin typeface="Calibri"/>
                <a:ea typeface="Calibri"/>
                <a:cs typeface="Calibri"/>
                <a:sym typeface="Calibri"/>
              </a:rPr>
              <a:t>Department of Correctional Services (DCS)</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Head Office: Correctional Services</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124 WF </a:t>
            </a:r>
            <a:r>
              <a:rPr lang="en-ZA" sz="1400" b="1" kern="0" dirty="0" err="1">
                <a:solidFill>
                  <a:schemeClr val="bg1"/>
                </a:solidFill>
                <a:latin typeface="Calibri"/>
                <a:ea typeface="Calibri"/>
                <a:cs typeface="Calibri"/>
                <a:sym typeface="Calibri"/>
              </a:rPr>
              <a:t>Nkomo</a:t>
            </a:r>
            <a:r>
              <a:rPr lang="en-ZA" sz="1400" b="1" kern="0" dirty="0">
                <a:solidFill>
                  <a:schemeClr val="bg1"/>
                </a:solidFill>
                <a:latin typeface="Calibri"/>
                <a:ea typeface="Calibri"/>
                <a:cs typeface="Calibri"/>
                <a:sym typeface="Calibri"/>
              </a:rPr>
              <a:t> Street</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WF </a:t>
            </a:r>
            <a:r>
              <a:rPr lang="en-ZA" sz="1400" b="1" kern="0" dirty="0" err="1">
                <a:solidFill>
                  <a:schemeClr val="bg1"/>
                </a:solidFill>
                <a:latin typeface="Calibri"/>
                <a:ea typeface="Calibri"/>
                <a:cs typeface="Calibri"/>
                <a:sym typeface="Calibri"/>
              </a:rPr>
              <a:t>Nkomo</a:t>
            </a:r>
            <a:r>
              <a:rPr lang="en-ZA" sz="1400" b="1" kern="0" dirty="0">
                <a:solidFill>
                  <a:schemeClr val="bg1"/>
                </a:solidFill>
                <a:latin typeface="Calibri"/>
                <a:ea typeface="Calibri"/>
                <a:cs typeface="Calibri"/>
                <a:sym typeface="Calibri"/>
              </a:rPr>
              <a:t> &amp; Sophie De </a:t>
            </a:r>
            <a:r>
              <a:rPr lang="en-ZA" sz="1400" b="1" kern="0" dirty="0" err="1">
                <a:solidFill>
                  <a:schemeClr val="bg1"/>
                </a:solidFill>
                <a:latin typeface="Calibri"/>
                <a:ea typeface="Calibri"/>
                <a:cs typeface="Calibri"/>
                <a:sym typeface="Calibri"/>
              </a:rPr>
              <a:t>Bruyn</a:t>
            </a:r>
            <a:r>
              <a:rPr lang="en-ZA" sz="1400" b="1" kern="0" dirty="0">
                <a:solidFill>
                  <a:schemeClr val="bg1"/>
                </a:solidFill>
                <a:latin typeface="Calibri"/>
                <a:ea typeface="Calibri"/>
                <a:cs typeface="Calibri"/>
                <a:sym typeface="Calibri"/>
              </a:rPr>
              <a:t> Streets</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Pretoria Central</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Private Bag X136</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Pretoria</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0001</a:t>
            </a:r>
            <a:endParaRPr sz="1400" kern="0" dirty="0">
              <a:solidFill>
                <a:schemeClr val="bg1"/>
              </a:solidFill>
              <a:latin typeface="Arial"/>
              <a:cs typeface="Arial"/>
              <a:sym typeface="Arial"/>
            </a:endParaRPr>
          </a:p>
          <a:p>
            <a:pPr algn="ctr">
              <a:buClr>
                <a:srgbClr val="000000"/>
              </a:buClr>
              <a:buFont typeface="Arial"/>
              <a:buNone/>
            </a:pPr>
            <a:r>
              <a:rPr lang="en-ZA" sz="1400" b="1" kern="0" dirty="0">
                <a:solidFill>
                  <a:schemeClr val="bg1"/>
                </a:solidFill>
                <a:latin typeface="Calibri"/>
                <a:ea typeface="Calibri"/>
                <a:cs typeface="Calibri"/>
                <a:sym typeface="Calibri"/>
              </a:rPr>
              <a:t>Website: http://www.dcs.gov.za </a:t>
            </a:r>
            <a:endParaRPr sz="1400" kern="0" dirty="0">
              <a:solidFill>
                <a:schemeClr val="bg1"/>
              </a:solidFill>
              <a:latin typeface="Arial"/>
              <a:cs typeface="Arial"/>
              <a:sym typeface="Arial"/>
            </a:endParaRPr>
          </a:p>
          <a:p>
            <a:pPr>
              <a:buClr>
                <a:srgbClr val="000000"/>
              </a:buClr>
              <a:buFont typeface="Arial"/>
              <a:buNone/>
            </a:pPr>
            <a:endParaRPr sz="1400" kern="0" dirty="0">
              <a:solidFill>
                <a:schemeClr val="bg1"/>
              </a:solidFill>
              <a:latin typeface="Calibri"/>
              <a:ea typeface="Calibri"/>
              <a:cs typeface="Calibri"/>
              <a:sym typeface="Calibri"/>
            </a:endParaRPr>
          </a:p>
        </p:txBody>
      </p:sp>
      <p:pic>
        <p:nvPicPr>
          <p:cNvPr id="14" name="Google Shape;1602;p124"/>
          <p:cNvPicPr preferRelativeResize="0"/>
          <p:nvPr/>
        </p:nvPicPr>
        <p:blipFill rotWithShape="1">
          <a:blip r:embed="rId5">
            <a:alphaModFix/>
          </a:blip>
          <a:srcRect/>
          <a:stretch/>
        </p:blipFill>
        <p:spPr>
          <a:xfrm>
            <a:off x="319821" y="6175084"/>
            <a:ext cx="2447034" cy="682916"/>
          </a:xfrm>
          <a:prstGeom prst="rect">
            <a:avLst/>
          </a:prstGeom>
          <a:noFill/>
          <a:ln>
            <a:noFill/>
          </a:ln>
        </p:spPr>
      </p:pic>
    </p:spTree>
    <p:extLst>
      <p:ext uri="{BB962C8B-B14F-4D97-AF65-F5344CB8AC3E}">
        <p14:creationId xmlns:p14="http://schemas.microsoft.com/office/powerpoint/2010/main" val="276712912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5</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sz="3600" b="1" dirty="0"/>
            </a:p>
          </p:txBody>
        </p:sp>
      </p:grpSp>
      <p:sp>
        <p:nvSpPr>
          <p:cNvPr id="28" name="TextBox 27"/>
          <p:cNvSpPr txBox="1"/>
          <p:nvPr/>
        </p:nvSpPr>
        <p:spPr>
          <a:xfrm>
            <a:off x="310243" y="978181"/>
            <a:ext cx="8633732" cy="4733604"/>
          </a:xfrm>
          <a:prstGeom prst="rect">
            <a:avLst/>
          </a:prstGeom>
          <a:noFill/>
        </p:spPr>
        <p:txBody>
          <a:bodyPr wrap="square" rtlCol="0">
            <a:spAutoFit/>
          </a:bodyPr>
          <a:lstStyle/>
          <a:p>
            <a:pPr marL="285750" indent="-285750" algn="just">
              <a:lnSpc>
                <a:spcPct val="130000"/>
              </a:lnSpc>
              <a:buFont typeface="Arial" panose="020B0604020202020204" pitchFamily="34" charset="0"/>
              <a:buChar char="•"/>
            </a:pPr>
            <a:endParaRPr lang="en-ZA" sz="1600" dirty="0" smtClean="0">
              <a:solidFill>
                <a:srgbClr val="FF0000"/>
              </a:solidFill>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endParaRPr lang="en-ZA" sz="1600" dirty="0">
              <a:solidFill>
                <a:srgbClr val="FF0000"/>
              </a:solidFill>
              <a:latin typeface="Arial" panose="020B0604020202020204" pitchFamily="34" charset="0"/>
              <a:cs typeface="Arial" panose="020B0604020202020204" pitchFamily="34" charset="0"/>
            </a:endParaRPr>
          </a:p>
          <a:p>
            <a:pPr algn="just">
              <a:lnSpc>
                <a:spcPct val="130000"/>
              </a:lnSpc>
            </a:pPr>
            <a:r>
              <a:rPr lang="en-ZA" sz="2800" b="1" dirty="0" smtClean="0">
                <a:effectLst>
                  <a:outerShdw blurRad="38100" dist="38100" dir="2700000" algn="tl">
                    <a:srgbClr val="000000">
                      <a:alpha val="43137"/>
                    </a:srgbClr>
                  </a:outerShdw>
                </a:effectLst>
              </a:rPr>
              <a:t>PROBLEM STATEMENT</a:t>
            </a:r>
            <a:endParaRPr lang="en-ZA" sz="2800" b="1" dirty="0" smtClean="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endParaRPr lang="en-ZA" sz="2000" dirty="0">
              <a:latin typeface="Arial" panose="020B0604020202020204" pitchFamily="34" charset="0"/>
              <a:cs typeface="Arial" panose="020B0604020202020204" pitchFamily="34" charset="0"/>
            </a:endParaRPr>
          </a:p>
          <a:p>
            <a:pPr algn="just">
              <a:lnSpc>
                <a:spcPct val="130000"/>
              </a:lnSpc>
            </a:pPr>
            <a:r>
              <a:rPr lang="en-ZA" sz="2000" dirty="0" smtClean="0">
                <a:latin typeface="Arial" panose="020B0604020202020204" pitchFamily="34" charset="0"/>
                <a:cs typeface="Arial" panose="020B0604020202020204" pitchFamily="34" charset="0"/>
              </a:rPr>
              <a:t>The development of an HR Strategy </a:t>
            </a:r>
            <a:r>
              <a:rPr lang="en-ZA" sz="2000" b="1" dirty="0" smtClean="0">
                <a:latin typeface="Arial" panose="020B0604020202020204" pitchFamily="34" charset="0"/>
                <a:cs typeface="Arial" panose="020B0604020202020204" pitchFamily="34" charset="0"/>
              </a:rPr>
              <a:t>is a process in motion which cannot be stopped at any stage while the delivery of HR services </a:t>
            </a:r>
            <a:r>
              <a:rPr lang="en-ZA" sz="2000" dirty="0" smtClean="0">
                <a:latin typeface="Arial" panose="020B0604020202020204" pitchFamily="34" charset="0"/>
                <a:cs typeface="Arial" panose="020B0604020202020204" pitchFamily="34" charset="0"/>
              </a:rPr>
              <a:t>are in demand. This means that the process of developing the HR strategy must </a:t>
            </a:r>
            <a:r>
              <a:rPr lang="en-ZA" sz="2000" b="1" dirty="0" smtClean="0">
                <a:latin typeface="Arial" panose="020B0604020202020204" pitchFamily="34" charset="0"/>
                <a:cs typeface="Arial" panose="020B0604020202020204" pitchFamily="34" charset="0"/>
              </a:rPr>
              <a:t>run concurrently with the delivery of HR services</a:t>
            </a:r>
            <a:r>
              <a:rPr lang="en-ZA" sz="2000" dirty="0" smtClean="0">
                <a:latin typeface="Arial" panose="020B0604020202020204" pitchFamily="34" charset="0"/>
                <a:cs typeface="Arial" panose="020B0604020202020204" pitchFamily="34" charset="0"/>
              </a:rPr>
              <a:t>. In the process, the delivery of </a:t>
            </a:r>
            <a:r>
              <a:rPr lang="en-ZA" sz="2000" b="1" dirty="0" smtClean="0">
                <a:latin typeface="Arial" panose="020B0604020202020204" pitchFamily="34" charset="0"/>
                <a:cs typeface="Arial" panose="020B0604020202020204" pitchFamily="34" charset="0"/>
              </a:rPr>
              <a:t>HR services are being delayed due to the participation of key HR functionaries in the development of integrated HR strategy</a:t>
            </a:r>
            <a:r>
              <a:rPr lang="en-ZA" sz="2000" dirty="0" smtClean="0">
                <a:latin typeface="Arial" panose="020B0604020202020204" pitchFamily="34" charset="0"/>
                <a:cs typeface="Arial" panose="020B0604020202020204" pitchFamily="34" charset="0"/>
              </a:rPr>
              <a:t>.</a:t>
            </a:r>
          </a:p>
          <a:p>
            <a:pPr algn="just">
              <a:lnSpc>
                <a:spcPct val="130000"/>
              </a:lnSpc>
            </a:pPr>
            <a:endParaRPr lang="en-ZA" sz="1600" dirty="0" smtClean="0">
              <a:latin typeface="Arial" panose="020B0604020202020204" pitchFamily="34" charset="0"/>
              <a:cs typeface="Arial" panose="020B0604020202020204" pitchFamily="34" charset="0"/>
            </a:endParaRPr>
          </a:p>
          <a:p>
            <a:pPr algn="just">
              <a:lnSpc>
                <a:spcPct val="130000"/>
              </a:lnSpc>
            </a:pPr>
            <a:endParaRPr lang="en-ZA" sz="1600" dirty="0">
              <a:latin typeface="Arial" panose="020B0604020202020204" pitchFamily="34" charset="0"/>
              <a:cs typeface="Arial" panose="020B0604020202020204" pitchFamily="34" charset="0"/>
            </a:endParaRPr>
          </a:p>
        </p:txBody>
      </p:sp>
      <p:sp>
        <p:nvSpPr>
          <p:cNvPr id="26" name="Rectangle 25"/>
          <p:cNvSpPr/>
          <p:nvPr/>
        </p:nvSpPr>
        <p:spPr>
          <a:xfrm>
            <a:off x="152400" y="0"/>
            <a:ext cx="8991600" cy="1009650"/>
          </a:xfrm>
          <a:prstGeom prst="rect">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INTRODUCTION…continue</a:t>
            </a:r>
            <a:endParaRPr lang="en-ZA" sz="3600" b="1" dirty="0"/>
          </a:p>
        </p:txBody>
      </p:sp>
    </p:spTree>
    <p:extLst>
      <p:ext uri="{BB962C8B-B14F-4D97-AF65-F5344CB8AC3E}">
        <p14:creationId xmlns:p14="http://schemas.microsoft.com/office/powerpoint/2010/main" val="1629578239"/>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6</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Perceptions and HR Challenges </a:t>
              </a:r>
              <a:endParaRPr lang="en-ZA" sz="3600" b="1" dirty="0"/>
            </a:p>
          </p:txBody>
        </p:sp>
      </p:grpSp>
      <p:sp>
        <p:nvSpPr>
          <p:cNvPr id="28" name="TextBox 27"/>
          <p:cNvSpPr txBox="1"/>
          <p:nvPr/>
        </p:nvSpPr>
        <p:spPr>
          <a:xfrm>
            <a:off x="310243" y="978181"/>
            <a:ext cx="8633732" cy="4031873"/>
          </a:xfrm>
          <a:prstGeom prst="rect">
            <a:avLst/>
          </a:prstGeom>
          <a:noFill/>
        </p:spPr>
        <p:txBody>
          <a:bodyPr wrap="square" rtlCol="0">
            <a:spAutoFit/>
          </a:bodyPr>
          <a:lstStyle/>
          <a:p>
            <a:pPr marL="285750" indent="-285750" algn="just">
              <a:lnSpc>
                <a:spcPct val="13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HR </a:t>
            </a:r>
            <a:r>
              <a:rPr lang="en-ZA" sz="1600" dirty="0">
                <a:latin typeface="Arial" panose="020B0604020202020204" pitchFamily="34" charset="0"/>
                <a:cs typeface="Arial" panose="020B0604020202020204" pitchFamily="34" charset="0"/>
              </a:rPr>
              <a:t>is faced with a situation that can be </a:t>
            </a:r>
            <a:r>
              <a:rPr lang="en-ZA" sz="1600" dirty="0" smtClean="0">
                <a:latin typeface="Arial" panose="020B0604020202020204" pitchFamily="34" charset="0"/>
                <a:cs typeface="Arial" panose="020B0604020202020204" pitchFamily="34" charset="0"/>
              </a:rPr>
              <a:t>likened to </a:t>
            </a:r>
            <a:r>
              <a:rPr lang="en-ZA" sz="1600" dirty="0">
                <a:latin typeface="Arial" panose="020B0604020202020204" pitchFamily="34" charset="0"/>
                <a:cs typeface="Arial" panose="020B0604020202020204" pitchFamily="34" charset="0"/>
              </a:rPr>
              <a:t>a “leaking bucket</a:t>
            </a:r>
            <a:r>
              <a:rPr lang="en-ZA" sz="1600" dirty="0" smtClean="0">
                <a:latin typeface="Arial" panose="020B0604020202020204" pitchFamily="34" charset="0"/>
                <a:cs typeface="Arial" panose="020B0604020202020204" pitchFamily="34" charset="0"/>
              </a:rPr>
              <a:t>”:</a:t>
            </a:r>
          </a:p>
          <a:p>
            <a:pPr marL="285750" indent="-285750" algn="just">
              <a:lnSpc>
                <a:spcPct val="13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Lack </a:t>
            </a:r>
            <a:r>
              <a:rPr lang="en-ZA" sz="1600" dirty="0">
                <a:latin typeface="Arial" panose="020B0604020202020204" pitchFamily="34" charset="0"/>
                <a:cs typeface="Arial" panose="020B0604020202020204" pitchFamily="34" charset="0"/>
              </a:rPr>
              <a:t>of an approved integrated HR Strategy which supports the attraction, development and retention of an ideal correctional </a:t>
            </a:r>
            <a:r>
              <a:rPr lang="en-ZA" sz="1600" dirty="0" smtClean="0">
                <a:latin typeface="Arial" panose="020B0604020202020204" pitchFamily="34" charset="0"/>
                <a:cs typeface="Arial" panose="020B0604020202020204" pitchFamily="34" charset="0"/>
              </a:rPr>
              <a:t>officials.</a:t>
            </a:r>
            <a:endParaRPr lang="en-ZA" sz="1600" dirty="0">
              <a:latin typeface="Arial" panose="020B0604020202020204" pitchFamily="34" charset="0"/>
              <a:cs typeface="Arial" panose="020B0604020202020204" pitchFamily="34" charset="0"/>
            </a:endParaRPr>
          </a:p>
          <a:p>
            <a:pPr marL="285750" indent="-285750" algn="just">
              <a:lnSpc>
                <a:spcPct val="13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Multiple constraints that limit HR to provide the required capacity to </a:t>
            </a:r>
            <a:r>
              <a:rPr lang="en-ZA" sz="1600" dirty="0">
                <a:latin typeface="Arial" panose="020B0604020202020204" pitchFamily="34" charset="0"/>
                <a:cs typeface="Arial" panose="020B0604020202020204" pitchFamily="34" charset="0"/>
              </a:rPr>
              <a:t>enable the Department to deliver on its strategic goals. </a:t>
            </a:r>
          </a:p>
          <a:p>
            <a:pPr marL="285750" indent="-285750" algn="just">
              <a:lnSpc>
                <a:spcPct val="130000"/>
              </a:lnSpc>
              <a:buFont typeface="Arial" panose="020B0604020202020204" pitchFamily="34" charset="0"/>
              <a:buChar char="•"/>
            </a:pPr>
            <a:r>
              <a:rPr lang="en-ZA" sz="1600" dirty="0">
                <a:latin typeface="Arial" panose="020B0604020202020204" pitchFamily="34" charset="0"/>
                <a:cs typeface="Arial" panose="020B0604020202020204" pitchFamily="34" charset="0"/>
              </a:rPr>
              <a:t>Inadequate capacity to provide relevant, accredited and quality training that is responsive to the needs of the Department. </a:t>
            </a:r>
          </a:p>
          <a:p>
            <a:pPr marL="285750" indent="-285750" algn="just">
              <a:lnSpc>
                <a:spcPct val="13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Low </a:t>
            </a:r>
            <a:r>
              <a:rPr lang="en-ZA" sz="1600" dirty="0">
                <a:latin typeface="Arial" panose="020B0604020202020204" pitchFamily="34" charset="0"/>
                <a:cs typeface="Arial" panose="020B0604020202020204" pitchFamily="34" charset="0"/>
              </a:rPr>
              <a:t>staff morale. This is a serious impediment to excellence in service delivery.</a:t>
            </a:r>
          </a:p>
          <a:p>
            <a:pPr marL="285750" indent="-285750" algn="just">
              <a:lnSpc>
                <a:spcPct val="130000"/>
              </a:lnSpc>
              <a:buFont typeface="Arial" panose="020B0604020202020204" pitchFamily="34" charset="0"/>
              <a:buChar char="•"/>
            </a:pPr>
            <a:r>
              <a:rPr lang="en-ZA" sz="1600" dirty="0">
                <a:latin typeface="Arial" panose="020B0604020202020204" pitchFamily="34" charset="0"/>
                <a:cs typeface="Arial" panose="020B0604020202020204" pitchFamily="34" charset="0"/>
              </a:rPr>
              <a:t>Unhealthy work environment that is not conducive for enhanced service delivery and healthy work force. </a:t>
            </a:r>
            <a:r>
              <a:rPr lang="en-ZA" sz="1600" dirty="0" smtClean="0">
                <a:latin typeface="Arial" panose="020B0604020202020204" pitchFamily="34" charset="0"/>
                <a:cs typeface="Arial" panose="020B0604020202020204" pitchFamily="34" charset="0"/>
              </a:rPr>
              <a:t>Environment not conducive </a:t>
            </a:r>
            <a:r>
              <a:rPr lang="en-ZA" sz="1600" dirty="0">
                <a:latin typeface="Arial" panose="020B0604020202020204" pitchFamily="34" charset="0"/>
                <a:cs typeface="Arial" panose="020B0604020202020204" pitchFamily="34" charset="0"/>
              </a:rPr>
              <a:t>to sound employee relations. </a:t>
            </a:r>
          </a:p>
          <a:p>
            <a:pPr marL="285750" indent="-285750" algn="just">
              <a:buFont typeface="Arial" panose="020B0604020202020204" pitchFamily="34" charset="0"/>
              <a:buChar char="•"/>
            </a:pPr>
            <a:endParaRPr lang="en-US" sz="1600"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ZA" sz="1600" dirty="0">
              <a:latin typeface="Arial" panose="020B0604020202020204" pitchFamily="34" charset="0"/>
              <a:cs typeface="Arial" panose="020B0604020202020204" pitchFamily="34" charset="0"/>
            </a:endParaRPr>
          </a:p>
          <a:p>
            <a:endParaRPr lang="en-ZA" sz="16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811073148"/>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7</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Perceptions and HR Challenges </a:t>
              </a:r>
              <a:endParaRPr lang="en-ZA" sz="3600" b="1" dirty="0"/>
            </a:p>
          </p:txBody>
        </p:sp>
      </p:grpSp>
      <p:sp>
        <p:nvSpPr>
          <p:cNvPr id="28" name="TextBox 27"/>
          <p:cNvSpPr txBox="1"/>
          <p:nvPr/>
        </p:nvSpPr>
        <p:spPr>
          <a:xfrm>
            <a:off x="310243" y="978181"/>
            <a:ext cx="8633732" cy="4442242"/>
          </a:xfrm>
          <a:prstGeom prst="rect">
            <a:avLst/>
          </a:prstGeom>
          <a:noFill/>
        </p:spPr>
        <p:txBody>
          <a:bodyPr wrap="square" rtlCol="0">
            <a:spAutoFit/>
          </a:bodyPr>
          <a:lstStyle/>
          <a:p>
            <a:pPr marL="285750" indent="-285750" algn="just">
              <a:buFont typeface="Arial" panose="020B0604020202020204" pitchFamily="34" charset="0"/>
              <a:buChar char="•"/>
            </a:pPr>
            <a:endParaRPr lang="en-ZA" sz="1600" dirty="0" smtClean="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Lack </a:t>
            </a:r>
            <a:r>
              <a:rPr lang="en-ZA" sz="1600" dirty="0">
                <a:latin typeface="Arial" panose="020B0604020202020204" pitchFamily="34" charset="0"/>
                <a:cs typeface="Arial" panose="020B0604020202020204" pitchFamily="34" charset="0"/>
              </a:rPr>
              <a:t>of a service delivery model which is necessary to inform HR </a:t>
            </a:r>
            <a:r>
              <a:rPr lang="en-ZA" sz="1600" dirty="0" smtClean="0">
                <a:latin typeface="Arial" panose="020B0604020202020204" pitchFamily="34" charset="0"/>
                <a:cs typeface="Arial" panose="020B0604020202020204" pitchFamily="34" charset="0"/>
              </a:rPr>
              <a:t>essentials. </a:t>
            </a:r>
            <a:endParaRPr lang="en-ZA" sz="1600" dirty="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600" dirty="0">
                <a:latin typeface="Arial" panose="020B0604020202020204" pitchFamily="34" charset="0"/>
                <a:cs typeface="Arial" panose="020B0604020202020204" pitchFamily="34" charset="0"/>
              </a:rPr>
              <a:t>The entire HR value chain does not target the ideal correctional </a:t>
            </a:r>
            <a:r>
              <a:rPr lang="en-ZA" sz="1600" dirty="0" smtClean="0">
                <a:latin typeface="Arial" panose="020B0604020202020204" pitchFamily="34" charset="0"/>
                <a:cs typeface="Arial" panose="020B0604020202020204" pitchFamily="34" charset="0"/>
              </a:rPr>
              <a:t>official.</a:t>
            </a:r>
            <a:endParaRPr lang="en-ZA" sz="1600" dirty="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Inadequate </a:t>
            </a:r>
            <a:r>
              <a:rPr lang="en-ZA" sz="1600" dirty="0">
                <a:latin typeface="Arial" panose="020B0604020202020204" pitchFamily="34" charset="0"/>
                <a:cs typeface="Arial" panose="020B0604020202020204" pitchFamily="34" charset="0"/>
              </a:rPr>
              <a:t>allocation of resources for implementation of policies and strategies that support the </a:t>
            </a:r>
            <a:r>
              <a:rPr lang="en-ZA" sz="1600" dirty="0" smtClean="0">
                <a:latin typeface="Arial" panose="020B0604020202020204" pitchFamily="34" charset="0"/>
                <a:cs typeface="Arial" panose="020B0604020202020204" pitchFamily="34" charset="0"/>
              </a:rPr>
              <a:t>attraction, development and retention </a:t>
            </a:r>
            <a:r>
              <a:rPr lang="en-ZA" sz="1600" dirty="0">
                <a:latin typeface="Arial" panose="020B0604020202020204" pitchFamily="34" charset="0"/>
                <a:cs typeface="Arial" panose="020B0604020202020204" pitchFamily="34" charset="0"/>
              </a:rPr>
              <a:t>of an ideal correctional official/leader.</a:t>
            </a:r>
          </a:p>
          <a:p>
            <a:pPr marL="285750" indent="-285750" algn="just">
              <a:lnSpc>
                <a:spcPct val="150000"/>
              </a:lnSpc>
              <a:buFont typeface="Arial" panose="020B0604020202020204" pitchFamily="34" charset="0"/>
              <a:buChar char="•"/>
            </a:pPr>
            <a:r>
              <a:rPr lang="en-ZA" sz="1600" dirty="0">
                <a:latin typeface="Arial" panose="020B0604020202020204" pitchFamily="34" charset="0"/>
                <a:cs typeface="Arial" panose="020B0604020202020204" pitchFamily="34" charset="0"/>
              </a:rPr>
              <a:t>HR does not have full control over the management of the compensation of employees’ </a:t>
            </a:r>
            <a:r>
              <a:rPr lang="en-ZA" sz="1600" dirty="0" smtClean="0">
                <a:latin typeface="Arial" panose="020B0604020202020204" pitchFamily="34" charset="0"/>
                <a:cs typeface="Arial" panose="020B0604020202020204" pitchFamily="34" charset="0"/>
              </a:rPr>
              <a:t>budget. Culture </a:t>
            </a:r>
            <a:r>
              <a:rPr lang="en-ZA" sz="1600" dirty="0">
                <a:latin typeface="Arial" panose="020B0604020202020204" pitchFamily="34" charset="0"/>
                <a:cs typeface="Arial" panose="020B0604020202020204" pitchFamily="34" charset="0"/>
              </a:rPr>
              <a:t>of poor performance.</a:t>
            </a:r>
          </a:p>
          <a:p>
            <a:pPr marL="285750" indent="-285750" algn="just">
              <a:lnSpc>
                <a:spcPct val="150000"/>
              </a:lnSpc>
              <a:buFont typeface="Arial" panose="020B0604020202020204" pitchFamily="34" charset="0"/>
              <a:buChar char="•"/>
            </a:pPr>
            <a:r>
              <a:rPr lang="en-ZA" sz="1600" dirty="0" smtClean="0">
                <a:latin typeface="Arial" panose="020B0604020202020204" pitchFamily="34" charset="0"/>
                <a:cs typeface="Arial" panose="020B0604020202020204" pitchFamily="34" charset="0"/>
              </a:rPr>
              <a:t>Excellence </a:t>
            </a:r>
            <a:r>
              <a:rPr lang="en-ZA" sz="1600" dirty="0">
                <a:latin typeface="Arial" panose="020B0604020202020204" pitchFamily="34" charset="0"/>
                <a:cs typeface="Arial" panose="020B0604020202020204" pitchFamily="34" charset="0"/>
              </a:rPr>
              <a:t>is not recognised / encouraged in the reward systems currently in place</a:t>
            </a:r>
            <a:r>
              <a:rPr lang="en-ZA" sz="1600" dirty="0" smtClean="0">
                <a:latin typeface="Arial" panose="020B0604020202020204" pitchFamily="34" charset="0"/>
                <a:cs typeface="Arial" panose="020B0604020202020204" pitchFamily="34" charset="0"/>
              </a:rPr>
              <a:t>.</a:t>
            </a:r>
          </a:p>
          <a:p>
            <a:pPr marL="285750" lvl="0" indent="-285750" algn="just">
              <a:lnSpc>
                <a:spcPct val="150000"/>
              </a:lnSpc>
              <a:buFont typeface="Arial" panose="020B0604020202020204" pitchFamily="34" charset="0"/>
              <a:buChar char="•"/>
            </a:pPr>
            <a:r>
              <a:rPr lang="en-US" sz="1600" dirty="0" smtClean="0">
                <a:latin typeface="Arial" panose="020B0604020202020204" pitchFamily="34" charset="0"/>
                <a:cs typeface="Arial" panose="020B0604020202020204" pitchFamily="34" charset="0"/>
              </a:rPr>
              <a:t>The current </a:t>
            </a:r>
            <a:r>
              <a:rPr lang="en-US" sz="1600" dirty="0">
                <a:latin typeface="Arial" panose="020B0604020202020204" pitchFamily="34" charset="0"/>
                <a:cs typeface="Arial" panose="020B0604020202020204" pitchFamily="34" charset="0"/>
              </a:rPr>
              <a:t>human </a:t>
            </a:r>
            <a:r>
              <a:rPr lang="en-US" sz="1600" dirty="0" smtClean="0">
                <a:latin typeface="Arial" panose="020B0604020202020204" pitchFamily="34" charset="0"/>
                <a:cs typeface="Arial" panose="020B0604020202020204" pitchFamily="34" charset="0"/>
              </a:rPr>
              <a:t>resource </a:t>
            </a:r>
            <a:r>
              <a:rPr lang="en-US" sz="1600" dirty="0">
                <a:latin typeface="Arial" panose="020B0604020202020204" pitchFamily="34" charset="0"/>
                <a:cs typeface="Arial" panose="020B0604020202020204" pitchFamily="34" charset="0"/>
              </a:rPr>
              <a:t>practices in the department are fragmented and not responsive to the requirements of the white paper.</a:t>
            </a:r>
          </a:p>
          <a:p>
            <a:pPr marL="285750" indent="-285750" algn="just">
              <a:lnSpc>
                <a:spcPct val="150000"/>
              </a:lnSpc>
              <a:buFont typeface="Arial" panose="020B0604020202020204" pitchFamily="34" charset="0"/>
              <a:buChar char="•"/>
            </a:pPr>
            <a:endParaRPr lang="en-ZA" dirty="0">
              <a:latin typeface="Arial" panose="020B0604020202020204" pitchFamily="34" charset="0"/>
              <a:cs typeface="Arial" panose="020B0604020202020204" pitchFamily="34" charset="0"/>
            </a:endParaRPr>
          </a:p>
          <a:p>
            <a:pPr>
              <a:lnSpc>
                <a:spcPct val="150000"/>
              </a:lnSpc>
            </a:pPr>
            <a:endParaRPr lang="en-ZA"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219211945"/>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8</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Legislative Mandates </a:t>
              </a:r>
              <a:endParaRPr lang="en-ZA" sz="3600" b="1" dirty="0"/>
            </a:p>
          </p:txBody>
        </p:sp>
      </p:grpSp>
      <p:sp>
        <p:nvSpPr>
          <p:cNvPr id="28" name="TextBox 27"/>
          <p:cNvSpPr txBox="1"/>
          <p:nvPr/>
        </p:nvSpPr>
        <p:spPr>
          <a:xfrm>
            <a:off x="197308" y="1127409"/>
            <a:ext cx="8749383" cy="6017032"/>
          </a:xfrm>
          <a:prstGeom prst="rect">
            <a:avLst/>
          </a:prstGeom>
          <a:noFill/>
        </p:spPr>
        <p:txBody>
          <a:bodyPr wrap="square" rtlCol="0">
            <a:spAutoFit/>
          </a:bodyPr>
          <a:lstStyle/>
          <a:p>
            <a:pPr algn="just"/>
            <a:endParaRPr lang="en-ZA" sz="1500" dirty="0" smtClean="0"/>
          </a:p>
          <a:p>
            <a:pPr algn="just"/>
            <a:endParaRPr lang="en-ZA" sz="1500" dirty="0" smtClean="0"/>
          </a:p>
          <a:p>
            <a:pPr marL="285750" indent="-285750" algn="just">
              <a:lnSpc>
                <a:spcPct val="150000"/>
              </a:lnSpc>
              <a:buFont typeface="Arial" panose="020B0604020202020204" pitchFamily="34" charset="0"/>
              <a:buChar char="•"/>
            </a:pPr>
            <a:r>
              <a:rPr lang="en-ZA" sz="1500" dirty="0" smtClean="0"/>
              <a:t>Correctional </a:t>
            </a:r>
            <a:r>
              <a:rPr lang="en-ZA" sz="1500" dirty="0"/>
              <a:t>Services Act, 1998 (Act No. 111 of 1998, as amended) </a:t>
            </a:r>
          </a:p>
          <a:p>
            <a:pPr marL="285750" indent="-285750" algn="just">
              <a:lnSpc>
                <a:spcPct val="150000"/>
              </a:lnSpc>
              <a:buFont typeface="Arial" panose="020B0604020202020204" pitchFamily="34" charset="0"/>
              <a:buChar char="•"/>
            </a:pPr>
            <a:r>
              <a:rPr lang="en-ZA" sz="1500" dirty="0" smtClean="0">
                <a:latin typeface="Arial" panose="020B0604020202020204" pitchFamily="34" charset="0"/>
                <a:cs typeface="Arial" panose="020B0604020202020204" pitchFamily="34" charset="0"/>
              </a:rPr>
              <a:t>Paper </a:t>
            </a:r>
            <a:r>
              <a:rPr lang="en-ZA" sz="1500" dirty="0">
                <a:latin typeface="Arial" panose="020B0604020202020204" pitchFamily="34" charset="0"/>
                <a:cs typeface="Arial" panose="020B0604020202020204" pitchFamily="34" charset="0"/>
              </a:rPr>
              <a:t>on Corrections in South Africa (2005</a:t>
            </a:r>
            <a:r>
              <a:rPr lang="en-ZA" sz="1500" dirty="0" smtClean="0">
                <a:latin typeface="Arial" panose="020B0604020202020204" pitchFamily="34" charset="0"/>
                <a:cs typeface="Arial" panose="020B0604020202020204" pitchFamily="34" charset="0"/>
              </a:rPr>
              <a:t>)</a:t>
            </a:r>
          </a:p>
          <a:p>
            <a:pPr marL="285750" indent="-285750" algn="just">
              <a:lnSpc>
                <a:spcPct val="150000"/>
              </a:lnSpc>
              <a:buFont typeface="Arial" panose="020B0604020202020204" pitchFamily="34" charset="0"/>
              <a:buChar char="•"/>
            </a:pPr>
            <a:r>
              <a:rPr lang="en-ZA" sz="1400" dirty="0">
                <a:latin typeface="Arial" panose="020B0604020202020204" pitchFamily="34" charset="0"/>
                <a:cs typeface="Arial" panose="020B0604020202020204" pitchFamily="34" charset="0"/>
              </a:rPr>
              <a:t>PUBLIC SERVICE REGULATIONS</a:t>
            </a:r>
            <a:r>
              <a:rPr lang="en-ZA" sz="1400" dirty="0" smtClean="0">
                <a:latin typeface="Arial" panose="020B0604020202020204" pitchFamily="34" charset="0"/>
                <a:cs typeface="Arial" panose="020B0604020202020204" pitchFamily="34" charset="0"/>
              </a:rPr>
              <a:t>,</a:t>
            </a:r>
            <a:r>
              <a:rPr lang="en-ZA" sz="1400" dirty="0">
                <a:latin typeface="Arial" panose="020B0604020202020204" pitchFamily="34" charset="0"/>
                <a:cs typeface="Arial" panose="020B0604020202020204" pitchFamily="34" charset="0"/>
              </a:rPr>
              <a:t> 2016 </a:t>
            </a:r>
            <a:endParaRPr lang="en-ZA" sz="1400" dirty="0" smtClean="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Public service Act </a:t>
            </a: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Labour </a:t>
            </a:r>
            <a:r>
              <a:rPr lang="en-ZA" sz="1400" dirty="0">
                <a:latin typeface="Arial" panose="020B0604020202020204" pitchFamily="34" charset="0"/>
                <a:cs typeface="Arial" panose="020B0604020202020204" pitchFamily="34" charset="0"/>
              </a:rPr>
              <a:t>Relations </a:t>
            </a:r>
            <a:r>
              <a:rPr lang="en-ZA" sz="1400" dirty="0" smtClean="0">
                <a:latin typeface="Arial" panose="020B0604020202020204" pitchFamily="34" charset="0"/>
                <a:cs typeface="Arial" panose="020B0604020202020204" pitchFamily="34" charset="0"/>
              </a:rPr>
              <a:t>Act 66 </a:t>
            </a:r>
            <a:endParaRPr lang="en-ZA" sz="1500" dirty="0" smtClean="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400" dirty="0">
                <a:latin typeface="Arial" panose="020B0604020202020204" pitchFamily="34" charset="0"/>
                <a:cs typeface="Arial" panose="020B0604020202020204" pitchFamily="34" charset="0"/>
              </a:rPr>
              <a:t>The White Paper on Corrections in South Africa (2005</a:t>
            </a:r>
            <a:r>
              <a:rPr lang="en-ZA" sz="1400" dirty="0" smtClean="0">
                <a:latin typeface="Arial" panose="020B0604020202020204" pitchFamily="34" charset="0"/>
                <a:cs typeface="Arial" panose="020B0604020202020204" pitchFamily="34" charset="0"/>
              </a:rPr>
              <a:t>)</a:t>
            </a:r>
            <a:endParaRPr lang="en-ZA" sz="1400" dirty="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400" dirty="0">
                <a:latin typeface="Arial" panose="020B0604020202020204" pitchFamily="34" charset="0"/>
                <a:cs typeface="Arial" panose="020B0604020202020204" pitchFamily="34" charset="0"/>
              </a:rPr>
              <a:t>Skills Development Act, 1998</a:t>
            </a: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Occupational </a:t>
            </a:r>
            <a:r>
              <a:rPr lang="en-ZA" sz="1400" dirty="0">
                <a:latin typeface="Arial" panose="020B0604020202020204" pitchFamily="34" charset="0"/>
                <a:cs typeface="Arial" panose="020B0604020202020204" pitchFamily="34" charset="0"/>
              </a:rPr>
              <a:t>Health and Safety Act 85 of </a:t>
            </a:r>
            <a:r>
              <a:rPr lang="en-ZA" sz="1400" dirty="0" smtClean="0">
                <a:latin typeface="Arial" panose="020B0604020202020204" pitchFamily="34" charset="0"/>
                <a:cs typeface="Arial" panose="020B0604020202020204" pitchFamily="34" charset="0"/>
              </a:rPr>
              <a:t>1993</a:t>
            </a: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Compensation for occupational injuries and diseases act of 1993</a:t>
            </a:r>
            <a:endParaRPr lang="en-ZA" sz="1400" dirty="0">
              <a:latin typeface="Arial" panose="020B0604020202020204" pitchFamily="34" charset="0"/>
              <a:cs typeface="Arial" panose="020B0604020202020204" pitchFamily="34" charset="0"/>
            </a:endParaRPr>
          </a:p>
          <a:p>
            <a:pPr marL="285750" indent="-285750" algn="just">
              <a:lnSpc>
                <a:spcPct val="150000"/>
              </a:lnSpc>
              <a:buFont typeface="Arial" panose="020B0604020202020204" pitchFamily="34" charset="0"/>
              <a:buChar char="•"/>
            </a:pPr>
            <a:r>
              <a:rPr lang="en-ZA" sz="1400" dirty="0">
                <a:latin typeface="Arial" panose="020B0604020202020204" pitchFamily="34" charset="0"/>
                <a:cs typeface="Arial" panose="020B0604020202020204" pitchFamily="34" charset="0"/>
              </a:rPr>
              <a:t>COVID-19 Direction on Health and Safety in the Workplace issued by the Minister in terms of Regulation 10(8) of the National Disaster </a:t>
            </a:r>
            <a:r>
              <a:rPr lang="en-ZA" sz="1400" dirty="0" smtClean="0">
                <a:latin typeface="Arial" panose="020B0604020202020204" pitchFamily="34" charset="0"/>
                <a:cs typeface="Arial" panose="020B0604020202020204" pitchFamily="34" charset="0"/>
              </a:rPr>
              <a:t>Regulations</a:t>
            </a: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Promotion of equality and prevention of unfair discrimination act </a:t>
            </a: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Promotion of access to information act (no 2 of 2000)</a:t>
            </a:r>
          </a:p>
          <a:p>
            <a:pPr marL="285750" indent="-285750" algn="just">
              <a:lnSpc>
                <a:spcPct val="150000"/>
              </a:lnSpc>
              <a:buFont typeface="Arial" panose="020B0604020202020204" pitchFamily="34" charset="0"/>
              <a:buChar char="•"/>
            </a:pPr>
            <a:r>
              <a:rPr lang="en-ZA" sz="1400" dirty="0" smtClean="0">
                <a:latin typeface="Arial" panose="020B0604020202020204" pitchFamily="34" charset="0"/>
                <a:cs typeface="Arial" panose="020B0604020202020204" pitchFamily="34" charset="0"/>
              </a:rPr>
              <a:t>Employment Equity Act </a:t>
            </a:r>
          </a:p>
          <a:p>
            <a:pPr marL="285750" indent="-285750" algn="just">
              <a:buFont typeface="Arial" panose="020B0604020202020204" pitchFamily="34" charset="0"/>
              <a:buChar char="•"/>
            </a:pPr>
            <a:endParaRPr lang="en-ZA" sz="1400" b="1"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ZA" sz="1400" b="1" dirty="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ZA" sz="1500" dirty="0" smtClean="0">
              <a:latin typeface="Arial" panose="020B0604020202020204" pitchFamily="34" charset="0"/>
              <a:cs typeface="Arial" panose="020B0604020202020204" pitchFamily="34" charset="0"/>
            </a:endParaRPr>
          </a:p>
          <a:p>
            <a:pPr marL="285750" indent="-285750" algn="just">
              <a:buFont typeface="Arial" panose="020B0604020202020204" pitchFamily="34" charset="0"/>
              <a:buChar char="•"/>
            </a:pPr>
            <a:endParaRPr lang="en-ZA"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77081017"/>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B2072424-5D56-4214-9B0E-115C1E9D580C}"/>
              </a:ext>
            </a:extLst>
          </p:cNvPr>
          <p:cNvSpPr/>
          <p:nvPr/>
        </p:nvSpPr>
        <p:spPr>
          <a:xfrm>
            <a:off x="809898" y="6351479"/>
            <a:ext cx="7509783" cy="135902"/>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5" name="Slide Number Placeholder 4">
            <a:extLst>
              <a:ext uri="{FF2B5EF4-FFF2-40B4-BE49-F238E27FC236}">
                <a16:creationId xmlns:a16="http://schemas.microsoft.com/office/drawing/2014/main" id="{A267B5F5-F106-4972-8869-9423FCCF1CC0}"/>
              </a:ext>
            </a:extLst>
          </p:cNvPr>
          <p:cNvSpPr>
            <a:spLocks noGrp="1"/>
          </p:cNvSpPr>
          <p:nvPr>
            <p:ph type="sldNum" sz="quarter" idx="12"/>
          </p:nvPr>
        </p:nvSpPr>
        <p:spPr>
          <a:xfrm>
            <a:off x="88720" y="6214557"/>
            <a:ext cx="499655" cy="273844"/>
          </a:xfrm>
        </p:spPr>
        <p:txBody>
          <a:bodyPr/>
          <a:lstStyle/>
          <a:p>
            <a:pPr algn="ctr"/>
            <a:fld id="{7E672E3D-61E0-450A-AD62-EE98E486015F}" type="slidenum">
              <a:rPr lang="en-US" smtClean="0">
                <a:solidFill>
                  <a:prstClr val="black">
                    <a:lumMod val="85000"/>
                    <a:lumOff val="15000"/>
                  </a:prstClr>
                </a:solidFill>
              </a:rPr>
              <a:pPr algn="ctr"/>
              <a:t>9</a:t>
            </a:fld>
            <a:endParaRPr lang="en-US" dirty="0">
              <a:solidFill>
                <a:prstClr val="black">
                  <a:lumMod val="85000"/>
                  <a:lumOff val="15000"/>
                </a:prstClr>
              </a:solidFill>
            </a:endParaRPr>
          </a:p>
        </p:txBody>
      </p:sp>
      <p:sp>
        <p:nvSpPr>
          <p:cNvPr id="6" name="Rectangle 5">
            <a:extLst>
              <a:ext uri="{FF2B5EF4-FFF2-40B4-BE49-F238E27FC236}">
                <a16:creationId xmlns:a16="http://schemas.microsoft.com/office/drawing/2014/main" id="{4A4CCC08-A329-477A-B80B-2665F19C7039}"/>
              </a:ext>
            </a:extLst>
          </p:cNvPr>
          <p:cNvSpPr/>
          <p:nvPr/>
        </p:nvSpPr>
        <p:spPr>
          <a:xfrm>
            <a:off x="8450308" y="6344430"/>
            <a:ext cx="693692" cy="135902"/>
          </a:xfrm>
          <a:prstGeom prst="rect">
            <a:avLst/>
          </a:prstGeom>
          <a:solidFill>
            <a:srgbClr val="008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36" name="Freeform 3886">
            <a:extLst>
              <a:ext uri="{FF2B5EF4-FFF2-40B4-BE49-F238E27FC236}">
                <a16:creationId xmlns:a16="http://schemas.microsoft.com/office/drawing/2014/main" id="{9F961552-950C-40C3-9997-EFDD3BF30428}"/>
              </a:ext>
            </a:extLst>
          </p:cNvPr>
          <p:cNvSpPr>
            <a:spLocks noEditPoints="1"/>
          </p:cNvSpPr>
          <p:nvPr/>
        </p:nvSpPr>
        <p:spPr bwMode="auto">
          <a:xfrm>
            <a:off x="4493419" y="1934603"/>
            <a:ext cx="157163" cy="156294"/>
          </a:xfrm>
          <a:custGeom>
            <a:avLst/>
            <a:gdLst>
              <a:gd name="T0" fmla="*/ 268 w 902"/>
              <a:gd name="T1" fmla="*/ 575 h 901"/>
              <a:gd name="T2" fmla="*/ 207 w 902"/>
              <a:gd name="T3" fmla="*/ 555 h 901"/>
              <a:gd name="T4" fmla="*/ 155 w 902"/>
              <a:gd name="T5" fmla="*/ 520 h 901"/>
              <a:gd name="T6" fmla="*/ 112 w 902"/>
              <a:gd name="T7" fmla="*/ 475 h 901"/>
              <a:gd name="T8" fmla="*/ 81 w 902"/>
              <a:gd name="T9" fmla="*/ 422 h 901"/>
              <a:gd name="T10" fmla="*/ 64 w 902"/>
              <a:gd name="T11" fmla="*/ 360 h 901"/>
              <a:gd name="T12" fmla="*/ 61 w 902"/>
              <a:gd name="T13" fmla="*/ 294 h 901"/>
              <a:gd name="T14" fmla="*/ 76 w 902"/>
              <a:gd name="T15" fmla="*/ 231 h 901"/>
              <a:gd name="T16" fmla="*/ 104 w 902"/>
              <a:gd name="T17" fmla="*/ 175 h 901"/>
              <a:gd name="T18" fmla="*/ 145 w 902"/>
              <a:gd name="T19" fmla="*/ 128 h 901"/>
              <a:gd name="T20" fmla="*/ 197 w 902"/>
              <a:gd name="T21" fmla="*/ 92 h 901"/>
              <a:gd name="T22" fmla="*/ 256 w 902"/>
              <a:gd name="T23" fmla="*/ 69 h 901"/>
              <a:gd name="T24" fmla="*/ 320 w 902"/>
              <a:gd name="T25" fmla="*/ 60 h 901"/>
              <a:gd name="T26" fmla="*/ 385 w 902"/>
              <a:gd name="T27" fmla="*/ 69 h 901"/>
              <a:gd name="T28" fmla="*/ 444 w 902"/>
              <a:gd name="T29" fmla="*/ 92 h 901"/>
              <a:gd name="T30" fmla="*/ 495 w 902"/>
              <a:gd name="T31" fmla="*/ 128 h 901"/>
              <a:gd name="T32" fmla="*/ 537 w 902"/>
              <a:gd name="T33" fmla="*/ 175 h 901"/>
              <a:gd name="T34" fmla="*/ 564 w 902"/>
              <a:gd name="T35" fmla="*/ 231 h 901"/>
              <a:gd name="T36" fmla="*/ 579 w 902"/>
              <a:gd name="T37" fmla="*/ 294 h 901"/>
              <a:gd name="T38" fmla="*/ 577 w 902"/>
              <a:gd name="T39" fmla="*/ 360 h 901"/>
              <a:gd name="T40" fmla="*/ 560 w 902"/>
              <a:gd name="T41" fmla="*/ 422 h 901"/>
              <a:gd name="T42" fmla="*/ 529 w 902"/>
              <a:gd name="T43" fmla="*/ 475 h 901"/>
              <a:gd name="T44" fmla="*/ 486 w 902"/>
              <a:gd name="T45" fmla="*/ 520 h 901"/>
              <a:gd name="T46" fmla="*/ 432 w 902"/>
              <a:gd name="T47" fmla="*/ 555 h 901"/>
              <a:gd name="T48" fmla="*/ 372 w 902"/>
              <a:gd name="T49" fmla="*/ 575 h 901"/>
              <a:gd name="T50" fmla="*/ 320 w 902"/>
              <a:gd name="T51" fmla="*/ 580 h 901"/>
              <a:gd name="T52" fmla="*/ 591 w 902"/>
              <a:gd name="T53" fmla="*/ 491 h 901"/>
              <a:gd name="T54" fmla="*/ 621 w 902"/>
              <a:gd name="T55" fmla="*/ 430 h 901"/>
              <a:gd name="T56" fmla="*/ 637 w 902"/>
              <a:gd name="T57" fmla="*/ 363 h 901"/>
              <a:gd name="T58" fmla="*/ 638 w 902"/>
              <a:gd name="T59" fmla="*/ 288 h 901"/>
              <a:gd name="T60" fmla="*/ 621 w 902"/>
              <a:gd name="T61" fmla="*/ 211 h 901"/>
              <a:gd name="T62" fmla="*/ 586 w 902"/>
              <a:gd name="T63" fmla="*/ 142 h 901"/>
              <a:gd name="T64" fmla="*/ 535 w 902"/>
              <a:gd name="T65" fmla="*/ 83 h 901"/>
              <a:gd name="T66" fmla="*/ 473 w 902"/>
              <a:gd name="T67" fmla="*/ 39 h 901"/>
              <a:gd name="T68" fmla="*/ 400 w 902"/>
              <a:gd name="T69" fmla="*/ 10 h 901"/>
              <a:gd name="T70" fmla="*/ 320 w 902"/>
              <a:gd name="T71" fmla="*/ 0 h 901"/>
              <a:gd name="T72" fmla="*/ 241 w 902"/>
              <a:gd name="T73" fmla="*/ 10 h 901"/>
              <a:gd name="T74" fmla="*/ 168 w 902"/>
              <a:gd name="T75" fmla="*/ 39 h 901"/>
              <a:gd name="T76" fmla="*/ 105 w 902"/>
              <a:gd name="T77" fmla="*/ 83 h 901"/>
              <a:gd name="T78" fmla="*/ 55 w 902"/>
              <a:gd name="T79" fmla="*/ 142 h 901"/>
              <a:gd name="T80" fmla="*/ 20 w 902"/>
              <a:gd name="T81" fmla="*/ 211 h 901"/>
              <a:gd name="T82" fmla="*/ 1 w 902"/>
              <a:gd name="T83" fmla="*/ 288 h 901"/>
              <a:gd name="T84" fmla="*/ 3 w 902"/>
              <a:gd name="T85" fmla="*/ 369 h 901"/>
              <a:gd name="T86" fmla="*/ 25 w 902"/>
              <a:gd name="T87" fmla="*/ 445 h 901"/>
              <a:gd name="T88" fmla="*/ 64 w 902"/>
              <a:gd name="T89" fmla="*/ 512 h 901"/>
              <a:gd name="T90" fmla="*/ 117 w 902"/>
              <a:gd name="T91" fmla="*/ 568 h 901"/>
              <a:gd name="T92" fmla="*/ 182 w 902"/>
              <a:gd name="T93" fmla="*/ 608 h 901"/>
              <a:gd name="T94" fmla="*/ 256 w 902"/>
              <a:gd name="T95" fmla="*/ 634 h 901"/>
              <a:gd name="T96" fmla="*/ 335 w 902"/>
              <a:gd name="T97" fmla="*/ 641 h 901"/>
              <a:gd name="T98" fmla="*/ 405 w 902"/>
              <a:gd name="T99" fmla="*/ 630 h 901"/>
              <a:gd name="T100" fmla="*/ 468 w 902"/>
              <a:gd name="T101" fmla="*/ 604 h 901"/>
              <a:gd name="T102" fmla="*/ 525 w 902"/>
              <a:gd name="T103" fmla="*/ 567 h 901"/>
              <a:gd name="T104" fmla="*/ 871 w 902"/>
              <a:gd name="T105" fmla="*/ 901 h 901"/>
              <a:gd name="T106" fmla="*/ 897 w 902"/>
              <a:gd name="T107" fmla="*/ 888 h 901"/>
              <a:gd name="T108" fmla="*/ 899 w 902"/>
              <a:gd name="T109" fmla="*/ 860 h 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02" h="901">
                <a:moveTo>
                  <a:pt x="320" y="580"/>
                </a:moveTo>
                <a:lnTo>
                  <a:pt x="307" y="580"/>
                </a:lnTo>
                <a:lnTo>
                  <a:pt x="294" y="579"/>
                </a:lnTo>
                <a:lnTo>
                  <a:pt x="281" y="577"/>
                </a:lnTo>
                <a:lnTo>
                  <a:pt x="268" y="575"/>
                </a:lnTo>
                <a:lnTo>
                  <a:pt x="256" y="572"/>
                </a:lnTo>
                <a:lnTo>
                  <a:pt x="243" y="569"/>
                </a:lnTo>
                <a:lnTo>
                  <a:pt x="231" y="564"/>
                </a:lnTo>
                <a:lnTo>
                  <a:pt x="219" y="560"/>
                </a:lnTo>
                <a:lnTo>
                  <a:pt x="207" y="555"/>
                </a:lnTo>
                <a:lnTo>
                  <a:pt x="197" y="549"/>
                </a:lnTo>
                <a:lnTo>
                  <a:pt x="186" y="543"/>
                </a:lnTo>
                <a:lnTo>
                  <a:pt x="175" y="535"/>
                </a:lnTo>
                <a:lnTo>
                  <a:pt x="164" y="529"/>
                </a:lnTo>
                <a:lnTo>
                  <a:pt x="155" y="520"/>
                </a:lnTo>
                <a:lnTo>
                  <a:pt x="145" y="513"/>
                </a:lnTo>
                <a:lnTo>
                  <a:pt x="136" y="504"/>
                </a:lnTo>
                <a:lnTo>
                  <a:pt x="128" y="495"/>
                </a:lnTo>
                <a:lnTo>
                  <a:pt x="119" y="486"/>
                </a:lnTo>
                <a:lnTo>
                  <a:pt x="112" y="475"/>
                </a:lnTo>
                <a:lnTo>
                  <a:pt x="104" y="466"/>
                </a:lnTo>
                <a:lnTo>
                  <a:pt x="98" y="455"/>
                </a:lnTo>
                <a:lnTo>
                  <a:pt x="91" y="444"/>
                </a:lnTo>
                <a:lnTo>
                  <a:pt x="86" y="432"/>
                </a:lnTo>
                <a:lnTo>
                  <a:pt x="81" y="422"/>
                </a:lnTo>
                <a:lnTo>
                  <a:pt x="76" y="410"/>
                </a:lnTo>
                <a:lnTo>
                  <a:pt x="72" y="397"/>
                </a:lnTo>
                <a:lnTo>
                  <a:pt x="69" y="385"/>
                </a:lnTo>
                <a:lnTo>
                  <a:pt x="66" y="372"/>
                </a:lnTo>
                <a:lnTo>
                  <a:pt x="64" y="360"/>
                </a:lnTo>
                <a:lnTo>
                  <a:pt x="61" y="347"/>
                </a:lnTo>
                <a:lnTo>
                  <a:pt x="60" y="334"/>
                </a:lnTo>
                <a:lnTo>
                  <a:pt x="60" y="320"/>
                </a:lnTo>
                <a:lnTo>
                  <a:pt x="60" y="307"/>
                </a:lnTo>
                <a:lnTo>
                  <a:pt x="61" y="294"/>
                </a:lnTo>
                <a:lnTo>
                  <a:pt x="64" y="281"/>
                </a:lnTo>
                <a:lnTo>
                  <a:pt x="66" y="268"/>
                </a:lnTo>
                <a:lnTo>
                  <a:pt x="69" y="256"/>
                </a:lnTo>
                <a:lnTo>
                  <a:pt x="72" y="243"/>
                </a:lnTo>
                <a:lnTo>
                  <a:pt x="76" y="231"/>
                </a:lnTo>
                <a:lnTo>
                  <a:pt x="81" y="219"/>
                </a:lnTo>
                <a:lnTo>
                  <a:pt x="86" y="207"/>
                </a:lnTo>
                <a:lnTo>
                  <a:pt x="91" y="197"/>
                </a:lnTo>
                <a:lnTo>
                  <a:pt x="98" y="186"/>
                </a:lnTo>
                <a:lnTo>
                  <a:pt x="104" y="175"/>
                </a:lnTo>
                <a:lnTo>
                  <a:pt x="112" y="164"/>
                </a:lnTo>
                <a:lnTo>
                  <a:pt x="119" y="155"/>
                </a:lnTo>
                <a:lnTo>
                  <a:pt x="128" y="145"/>
                </a:lnTo>
                <a:lnTo>
                  <a:pt x="136" y="137"/>
                </a:lnTo>
                <a:lnTo>
                  <a:pt x="145" y="128"/>
                </a:lnTo>
                <a:lnTo>
                  <a:pt x="155" y="119"/>
                </a:lnTo>
                <a:lnTo>
                  <a:pt x="164" y="112"/>
                </a:lnTo>
                <a:lnTo>
                  <a:pt x="175" y="104"/>
                </a:lnTo>
                <a:lnTo>
                  <a:pt x="186" y="98"/>
                </a:lnTo>
                <a:lnTo>
                  <a:pt x="197" y="92"/>
                </a:lnTo>
                <a:lnTo>
                  <a:pt x="207" y="86"/>
                </a:lnTo>
                <a:lnTo>
                  <a:pt x="219" y="81"/>
                </a:lnTo>
                <a:lnTo>
                  <a:pt x="231" y="77"/>
                </a:lnTo>
                <a:lnTo>
                  <a:pt x="243" y="72"/>
                </a:lnTo>
                <a:lnTo>
                  <a:pt x="256" y="69"/>
                </a:lnTo>
                <a:lnTo>
                  <a:pt x="268" y="66"/>
                </a:lnTo>
                <a:lnTo>
                  <a:pt x="281" y="64"/>
                </a:lnTo>
                <a:lnTo>
                  <a:pt x="294" y="61"/>
                </a:lnTo>
                <a:lnTo>
                  <a:pt x="307" y="60"/>
                </a:lnTo>
                <a:lnTo>
                  <a:pt x="320" y="60"/>
                </a:lnTo>
                <a:lnTo>
                  <a:pt x="334" y="60"/>
                </a:lnTo>
                <a:lnTo>
                  <a:pt x="347" y="61"/>
                </a:lnTo>
                <a:lnTo>
                  <a:pt x="360" y="64"/>
                </a:lnTo>
                <a:lnTo>
                  <a:pt x="372" y="66"/>
                </a:lnTo>
                <a:lnTo>
                  <a:pt x="385" y="69"/>
                </a:lnTo>
                <a:lnTo>
                  <a:pt x="397" y="72"/>
                </a:lnTo>
                <a:lnTo>
                  <a:pt x="410" y="77"/>
                </a:lnTo>
                <a:lnTo>
                  <a:pt x="422" y="81"/>
                </a:lnTo>
                <a:lnTo>
                  <a:pt x="432" y="86"/>
                </a:lnTo>
                <a:lnTo>
                  <a:pt x="444" y="92"/>
                </a:lnTo>
                <a:lnTo>
                  <a:pt x="455" y="98"/>
                </a:lnTo>
                <a:lnTo>
                  <a:pt x="466" y="104"/>
                </a:lnTo>
                <a:lnTo>
                  <a:pt x="475" y="112"/>
                </a:lnTo>
                <a:lnTo>
                  <a:pt x="486" y="119"/>
                </a:lnTo>
                <a:lnTo>
                  <a:pt x="495" y="128"/>
                </a:lnTo>
                <a:lnTo>
                  <a:pt x="504" y="137"/>
                </a:lnTo>
                <a:lnTo>
                  <a:pt x="513" y="145"/>
                </a:lnTo>
                <a:lnTo>
                  <a:pt x="522" y="155"/>
                </a:lnTo>
                <a:lnTo>
                  <a:pt x="529" y="164"/>
                </a:lnTo>
                <a:lnTo>
                  <a:pt x="537" y="175"/>
                </a:lnTo>
                <a:lnTo>
                  <a:pt x="543" y="186"/>
                </a:lnTo>
                <a:lnTo>
                  <a:pt x="549" y="197"/>
                </a:lnTo>
                <a:lnTo>
                  <a:pt x="555" y="207"/>
                </a:lnTo>
                <a:lnTo>
                  <a:pt x="560" y="219"/>
                </a:lnTo>
                <a:lnTo>
                  <a:pt x="564" y="231"/>
                </a:lnTo>
                <a:lnTo>
                  <a:pt x="569" y="243"/>
                </a:lnTo>
                <a:lnTo>
                  <a:pt x="572" y="256"/>
                </a:lnTo>
                <a:lnTo>
                  <a:pt x="575" y="268"/>
                </a:lnTo>
                <a:lnTo>
                  <a:pt x="577" y="281"/>
                </a:lnTo>
                <a:lnTo>
                  <a:pt x="579" y="294"/>
                </a:lnTo>
                <a:lnTo>
                  <a:pt x="580" y="307"/>
                </a:lnTo>
                <a:lnTo>
                  <a:pt x="580" y="320"/>
                </a:lnTo>
                <a:lnTo>
                  <a:pt x="580" y="334"/>
                </a:lnTo>
                <a:lnTo>
                  <a:pt x="579" y="347"/>
                </a:lnTo>
                <a:lnTo>
                  <a:pt x="577" y="360"/>
                </a:lnTo>
                <a:lnTo>
                  <a:pt x="575" y="372"/>
                </a:lnTo>
                <a:lnTo>
                  <a:pt x="572" y="385"/>
                </a:lnTo>
                <a:lnTo>
                  <a:pt x="569" y="397"/>
                </a:lnTo>
                <a:lnTo>
                  <a:pt x="564" y="410"/>
                </a:lnTo>
                <a:lnTo>
                  <a:pt x="560" y="422"/>
                </a:lnTo>
                <a:lnTo>
                  <a:pt x="555" y="432"/>
                </a:lnTo>
                <a:lnTo>
                  <a:pt x="549" y="444"/>
                </a:lnTo>
                <a:lnTo>
                  <a:pt x="543" y="455"/>
                </a:lnTo>
                <a:lnTo>
                  <a:pt x="537" y="466"/>
                </a:lnTo>
                <a:lnTo>
                  <a:pt x="529" y="475"/>
                </a:lnTo>
                <a:lnTo>
                  <a:pt x="522" y="486"/>
                </a:lnTo>
                <a:lnTo>
                  <a:pt x="513" y="495"/>
                </a:lnTo>
                <a:lnTo>
                  <a:pt x="504" y="504"/>
                </a:lnTo>
                <a:lnTo>
                  <a:pt x="495" y="513"/>
                </a:lnTo>
                <a:lnTo>
                  <a:pt x="486" y="520"/>
                </a:lnTo>
                <a:lnTo>
                  <a:pt x="475" y="529"/>
                </a:lnTo>
                <a:lnTo>
                  <a:pt x="466" y="535"/>
                </a:lnTo>
                <a:lnTo>
                  <a:pt x="455" y="543"/>
                </a:lnTo>
                <a:lnTo>
                  <a:pt x="444" y="549"/>
                </a:lnTo>
                <a:lnTo>
                  <a:pt x="432" y="555"/>
                </a:lnTo>
                <a:lnTo>
                  <a:pt x="422" y="560"/>
                </a:lnTo>
                <a:lnTo>
                  <a:pt x="410" y="564"/>
                </a:lnTo>
                <a:lnTo>
                  <a:pt x="397" y="569"/>
                </a:lnTo>
                <a:lnTo>
                  <a:pt x="385" y="572"/>
                </a:lnTo>
                <a:lnTo>
                  <a:pt x="372" y="575"/>
                </a:lnTo>
                <a:lnTo>
                  <a:pt x="360" y="577"/>
                </a:lnTo>
                <a:lnTo>
                  <a:pt x="347" y="579"/>
                </a:lnTo>
                <a:lnTo>
                  <a:pt x="334" y="580"/>
                </a:lnTo>
                <a:lnTo>
                  <a:pt x="320" y="580"/>
                </a:lnTo>
                <a:lnTo>
                  <a:pt x="320" y="580"/>
                </a:lnTo>
                <a:close/>
                <a:moveTo>
                  <a:pt x="893" y="851"/>
                </a:moveTo>
                <a:lnTo>
                  <a:pt x="567" y="525"/>
                </a:lnTo>
                <a:lnTo>
                  <a:pt x="575" y="514"/>
                </a:lnTo>
                <a:lnTo>
                  <a:pt x="584" y="503"/>
                </a:lnTo>
                <a:lnTo>
                  <a:pt x="591" y="491"/>
                </a:lnTo>
                <a:lnTo>
                  <a:pt x="598" y="480"/>
                </a:lnTo>
                <a:lnTo>
                  <a:pt x="604" y="468"/>
                </a:lnTo>
                <a:lnTo>
                  <a:pt x="611" y="456"/>
                </a:lnTo>
                <a:lnTo>
                  <a:pt x="616" y="443"/>
                </a:lnTo>
                <a:lnTo>
                  <a:pt x="621" y="430"/>
                </a:lnTo>
                <a:lnTo>
                  <a:pt x="626" y="417"/>
                </a:lnTo>
                <a:lnTo>
                  <a:pt x="630" y="405"/>
                </a:lnTo>
                <a:lnTo>
                  <a:pt x="633" y="391"/>
                </a:lnTo>
                <a:lnTo>
                  <a:pt x="635" y="377"/>
                </a:lnTo>
                <a:lnTo>
                  <a:pt x="637" y="363"/>
                </a:lnTo>
                <a:lnTo>
                  <a:pt x="639" y="349"/>
                </a:lnTo>
                <a:lnTo>
                  <a:pt x="641" y="335"/>
                </a:lnTo>
                <a:lnTo>
                  <a:pt x="641" y="320"/>
                </a:lnTo>
                <a:lnTo>
                  <a:pt x="641" y="304"/>
                </a:lnTo>
                <a:lnTo>
                  <a:pt x="638" y="288"/>
                </a:lnTo>
                <a:lnTo>
                  <a:pt x="637" y="272"/>
                </a:lnTo>
                <a:lnTo>
                  <a:pt x="634" y="256"/>
                </a:lnTo>
                <a:lnTo>
                  <a:pt x="631" y="241"/>
                </a:lnTo>
                <a:lnTo>
                  <a:pt x="627" y="226"/>
                </a:lnTo>
                <a:lnTo>
                  <a:pt x="621" y="211"/>
                </a:lnTo>
                <a:lnTo>
                  <a:pt x="616" y="196"/>
                </a:lnTo>
                <a:lnTo>
                  <a:pt x="609" y="182"/>
                </a:lnTo>
                <a:lnTo>
                  <a:pt x="602" y="168"/>
                </a:lnTo>
                <a:lnTo>
                  <a:pt x="594" y="155"/>
                </a:lnTo>
                <a:lnTo>
                  <a:pt x="586" y="142"/>
                </a:lnTo>
                <a:lnTo>
                  <a:pt x="577" y="129"/>
                </a:lnTo>
                <a:lnTo>
                  <a:pt x="568" y="117"/>
                </a:lnTo>
                <a:lnTo>
                  <a:pt x="557" y="105"/>
                </a:lnTo>
                <a:lnTo>
                  <a:pt x="546" y="94"/>
                </a:lnTo>
                <a:lnTo>
                  <a:pt x="535" y="83"/>
                </a:lnTo>
                <a:lnTo>
                  <a:pt x="524" y="73"/>
                </a:lnTo>
                <a:lnTo>
                  <a:pt x="512" y="64"/>
                </a:lnTo>
                <a:lnTo>
                  <a:pt x="499" y="55"/>
                </a:lnTo>
                <a:lnTo>
                  <a:pt x="486" y="46"/>
                </a:lnTo>
                <a:lnTo>
                  <a:pt x="473" y="39"/>
                </a:lnTo>
                <a:lnTo>
                  <a:pt x="459" y="31"/>
                </a:lnTo>
                <a:lnTo>
                  <a:pt x="445" y="25"/>
                </a:lnTo>
                <a:lnTo>
                  <a:pt x="430" y="20"/>
                </a:lnTo>
                <a:lnTo>
                  <a:pt x="415" y="14"/>
                </a:lnTo>
                <a:lnTo>
                  <a:pt x="400" y="10"/>
                </a:lnTo>
                <a:lnTo>
                  <a:pt x="385" y="7"/>
                </a:lnTo>
                <a:lnTo>
                  <a:pt x="369" y="4"/>
                </a:lnTo>
                <a:lnTo>
                  <a:pt x="353" y="1"/>
                </a:lnTo>
                <a:lnTo>
                  <a:pt x="337" y="0"/>
                </a:lnTo>
                <a:lnTo>
                  <a:pt x="320" y="0"/>
                </a:lnTo>
                <a:lnTo>
                  <a:pt x="304" y="0"/>
                </a:lnTo>
                <a:lnTo>
                  <a:pt x="288" y="1"/>
                </a:lnTo>
                <a:lnTo>
                  <a:pt x="272" y="4"/>
                </a:lnTo>
                <a:lnTo>
                  <a:pt x="256" y="7"/>
                </a:lnTo>
                <a:lnTo>
                  <a:pt x="241" y="10"/>
                </a:lnTo>
                <a:lnTo>
                  <a:pt x="225" y="14"/>
                </a:lnTo>
                <a:lnTo>
                  <a:pt x="210" y="20"/>
                </a:lnTo>
                <a:lnTo>
                  <a:pt x="195" y="25"/>
                </a:lnTo>
                <a:lnTo>
                  <a:pt x="182" y="31"/>
                </a:lnTo>
                <a:lnTo>
                  <a:pt x="168" y="39"/>
                </a:lnTo>
                <a:lnTo>
                  <a:pt x="155" y="46"/>
                </a:lnTo>
                <a:lnTo>
                  <a:pt x="142" y="55"/>
                </a:lnTo>
                <a:lnTo>
                  <a:pt x="129" y="64"/>
                </a:lnTo>
                <a:lnTo>
                  <a:pt x="117" y="73"/>
                </a:lnTo>
                <a:lnTo>
                  <a:pt x="105" y="83"/>
                </a:lnTo>
                <a:lnTo>
                  <a:pt x="94" y="94"/>
                </a:lnTo>
                <a:lnTo>
                  <a:pt x="84" y="105"/>
                </a:lnTo>
                <a:lnTo>
                  <a:pt x="73" y="117"/>
                </a:lnTo>
                <a:lnTo>
                  <a:pt x="64" y="129"/>
                </a:lnTo>
                <a:lnTo>
                  <a:pt x="55" y="142"/>
                </a:lnTo>
                <a:lnTo>
                  <a:pt x="46" y="155"/>
                </a:lnTo>
                <a:lnTo>
                  <a:pt x="39" y="168"/>
                </a:lnTo>
                <a:lnTo>
                  <a:pt x="31" y="182"/>
                </a:lnTo>
                <a:lnTo>
                  <a:pt x="25" y="196"/>
                </a:lnTo>
                <a:lnTo>
                  <a:pt x="20" y="211"/>
                </a:lnTo>
                <a:lnTo>
                  <a:pt x="14" y="226"/>
                </a:lnTo>
                <a:lnTo>
                  <a:pt x="10" y="241"/>
                </a:lnTo>
                <a:lnTo>
                  <a:pt x="7" y="256"/>
                </a:lnTo>
                <a:lnTo>
                  <a:pt x="3" y="272"/>
                </a:lnTo>
                <a:lnTo>
                  <a:pt x="1" y="288"/>
                </a:lnTo>
                <a:lnTo>
                  <a:pt x="0" y="304"/>
                </a:lnTo>
                <a:lnTo>
                  <a:pt x="0" y="320"/>
                </a:lnTo>
                <a:lnTo>
                  <a:pt x="0" y="337"/>
                </a:lnTo>
                <a:lnTo>
                  <a:pt x="1" y="353"/>
                </a:lnTo>
                <a:lnTo>
                  <a:pt x="3" y="369"/>
                </a:lnTo>
                <a:lnTo>
                  <a:pt x="7" y="385"/>
                </a:lnTo>
                <a:lnTo>
                  <a:pt x="10" y="400"/>
                </a:lnTo>
                <a:lnTo>
                  <a:pt x="14" y="415"/>
                </a:lnTo>
                <a:lnTo>
                  <a:pt x="20" y="430"/>
                </a:lnTo>
                <a:lnTo>
                  <a:pt x="25" y="445"/>
                </a:lnTo>
                <a:lnTo>
                  <a:pt x="31" y="459"/>
                </a:lnTo>
                <a:lnTo>
                  <a:pt x="39" y="473"/>
                </a:lnTo>
                <a:lnTo>
                  <a:pt x="46" y="486"/>
                </a:lnTo>
                <a:lnTo>
                  <a:pt x="55" y="499"/>
                </a:lnTo>
                <a:lnTo>
                  <a:pt x="64" y="512"/>
                </a:lnTo>
                <a:lnTo>
                  <a:pt x="73" y="524"/>
                </a:lnTo>
                <a:lnTo>
                  <a:pt x="84" y="535"/>
                </a:lnTo>
                <a:lnTo>
                  <a:pt x="94" y="546"/>
                </a:lnTo>
                <a:lnTo>
                  <a:pt x="105" y="557"/>
                </a:lnTo>
                <a:lnTo>
                  <a:pt x="117" y="568"/>
                </a:lnTo>
                <a:lnTo>
                  <a:pt x="129" y="577"/>
                </a:lnTo>
                <a:lnTo>
                  <a:pt x="142" y="586"/>
                </a:lnTo>
                <a:lnTo>
                  <a:pt x="155" y="594"/>
                </a:lnTo>
                <a:lnTo>
                  <a:pt x="168" y="602"/>
                </a:lnTo>
                <a:lnTo>
                  <a:pt x="182" y="608"/>
                </a:lnTo>
                <a:lnTo>
                  <a:pt x="195" y="615"/>
                </a:lnTo>
                <a:lnTo>
                  <a:pt x="210" y="621"/>
                </a:lnTo>
                <a:lnTo>
                  <a:pt x="225" y="627"/>
                </a:lnTo>
                <a:lnTo>
                  <a:pt x="241" y="631"/>
                </a:lnTo>
                <a:lnTo>
                  <a:pt x="256" y="634"/>
                </a:lnTo>
                <a:lnTo>
                  <a:pt x="272" y="637"/>
                </a:lnTo>
                <a:lnTo>
                  <a:pt x="288" y="638"/>
                </a:lnTo>
                <a:lnTo>
                  <a:pt x="304" y="641"/>
                </a:lnTo>
                <a:lnTo>
                  <a:pt x="320" y="641"/>
                </a:lnTo>
                <a:lnTo>
                  <a:pt x="335" y="641"/>
                </a:lnTo>
                <a:lnTo>
                  <a:pt x="349" y="639"/>
                </a:lnTo>
                <a:lnTo>
                  <a:pt x="363" y="637"/>
                </a:lnTo>
                <a:lnTo>
                  <a:pt x="377" y="635"/>
                </a:lnTo>
                <a:lnTo>
                  <a:pt x="391" y="633"/>
                </a:lnTo>
                <a:lnTo>
                  <a:pt x="405" y="630"/>
                </a:lnTo>
                <a:lnTo>
                  <a:pt x="417" y="625"/>
                </a:lnTo>
                <a:lnTo>
                  <a:pt x="430" y="621"/>
                </a:lnTo>
                <a:lnTo>
                  <a:pt x="443" y="616"/>
                </a:lnTo>
                <a:lnTo>
                  <a:pt x="456" y="610"/>
                </a:lnTo>
                <a:lnTo>
                  <a:pt x="468" y="604"/>
                </a:lnTo>
                <a:lnTo>
                  <a:pt x="480" y="598"/>
                </a:lnTo>
                <a:lnTo>
                  <a:pt x="491" y="591"/>
                </a:lnTo>
                <a:lnTo>
                  <a:pt x="503" y="584"/>
                </a:lnTo>
                <a:lnTo>
                  <a:pt x="514" y="575"/>
                </a:lnTo>
                <a:lnTo>
                  <a:pt x="525" y="567"/>
                </a:lnTo>
                <a:lnTo>
                  <a:pt x="851" y="892"/>
                </a:lnTo>
                <a:lnTo>
                  <a:pt x="855" y="897"/>
                </a:lnTo>
                <a:lnTo>
                  <a:pt x="860" y="899"/>
                </a:lnTo>
                <a:lnTo>
                  <a:pt x="866" y="901"/>
                </a:lnTo>
                <a:lnTo>
                  <a:pt x="871" y="901"/>
                </a:lnTo>
                <a:lnTo>
                  <a:pt x="878" y="901"/>
                </a:lnTo>
                <a:lnTo>
                  <a:pt x="883" y="899"/>
                </a:lnTo>
                <a:lnTo>
                  <a:pt x="888" y="897"/>
                </a:lnTo>
                <a:lnTo>
                  <a:pt x="893" y="892"/>
                </a:lnTo>
                <a:lnTo>
                  <a:pt x="897" y="888"/>
                </a:lnTo>
                <a:lnTo>
                  <a:pt x="899" y="883"/>
                </a:lnTo>
                <a:lnTo>
                  <a:pt x="901" y="877"/>
                </a:lnTo>
                <a:lnTo>
                  <a:pt x="902" y="871"/>
                </a:lnTo>
                <a:lnTo>
                  <a:pt x="901" y="866"/>
                </a:lnTo>
                <a:lnTo>
                  <a:pt x="899" y="860"/>
                </a:lnTo>
                <a:lnTo>
                  <a:pt x="897" y="855"/>
                </a:lnTo>
                <a:lnTo>
                  <a:pt x="893" y="851"/>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37" name="Freeform 931">
            <a:extLst>
              <a:ext uri="{FF2B5EF4-FFF2-40B4-BE49-F238E27FC236}">
                <a16:creationId xmlns:a16="http://schemas.microsoft.com/office/drawing/2014/main" id="{6D3BE90E-4A06-4694-AB29-E294C770498D}"/>
              </a:ext>
            </a:extLst>
          </p:cNvPr>
          <p:cNvSpPr>
            <a:spLocks noEditPoints="1"/>
          </p:cNvSpPr>
          <p:nvPr/>
        </p:nvSpPr>
        <p:spPr bwMode="auto">
          <a:xfrm>
            <a:off x="5634302" y="2577241"/>
            <a:ext cx="123162" cy="160646"/>
          </a:xfrm>
          <a:custGeom>
            <a:avLst/>
            <a:gdLst>
              <a:gd name="T0" fmla="*/ 348 w 553"/>
              <a:gd name="T1" fmla="*/ 11 h 722"/>
              <a:gd name="T2" fmla="*/ 348 w 553"/>
              <a:gd name="T3" fmla="*/ 204 h 722"/>
              <a:gd name="T4" fmla="*/ 108 w 553"/>
              <a:gd name="T5" fmla="*/ 602 h 722"/>
              <a:gd name="T6" fmla="*/ 99 w 553"/>
              <a:gd name="T7" fmla="*/ 599 h 722"/>
              <a:gd name="T8" fmla="*/ 95 w 553"/>
              <a:gd name="T9" fmla="*/ 590 h 722"/>
              <a:gd name="T10" fmla="*/ 96 w 553"/>
              <a:gd name="T11" fmla="*/ 236 h 722"/>
              <a:gd name="T12" fmla="*/ 104 w 553"/>
              <a:gd name="T13" fmla="*/ 230 h 722"/>
              <a:gd name="T14" fmla="*/ 113 w 553"/>
              <a:gd name="T15" fmla="*/ 230 h 722"/>
              <a:gd name="T16" fmla="*/ 119 w 553"/>
              <a:gd name="T17" fmla="*/ 236 h 722"/>
              <a:gd name="T18" fmla="*/ 120 w 553"/>
              <a:gd name="T19" fmla="*/ 467 h 722"/>
              <a:gd name="T20" fmla="*/ 233 w 553"/>
              <a:gd name="T21" fmla="*/ 365 h 722"/>
              <a:gd name="T22" fmla="*/ 241 w 553"/>
              <a:gd name="T23" fmla="*/ 365 h 722"/>
              <a:gd name="T24" fmla="*/ 327 w 553"/>
              <a:gd name="T25" fmla="*/ 421 h 722"/>
              <a:gd name="T26" fmla="*/ 440 w 553"/>
              <a:gd name="T27" fmla="*/ 303 h 722"/>
              <a:gd name="T28" fmla="*/ 447 w 553"/>
              <a:gd name="T29" fmla="*/ 301 h 722"/>
              <a:gd name="T30" fmla="*/ 451 w 553"/>
              <a:gd name="T31" fmla="*/ 303 h 722"/>
              <a:gd name="T32" fmla="*/ 456 w 553"/>
              <a:gd name="T33" fmla="*/ 308 h 722"/>
              <a:gd name="T34" fmla="*/ 456 w 553"/>
              <a:gd name="T35" fmla="*/ 317 h 722"/>
              <a:gd name="T36" fmla="*/ 338 w 553"/>
              <a:gd name="T37" fmla="*/ 446 h 722"/>
              <a:gd name="T38" fmla="*/ 330 w 553"/>
              <a:gd name="T39" fmla="*/ 449 h 722"/>
              <a:gd name="T40" fmla="*/ 322 w 553"/>
              <a:gd name="T41" fmla="*/ 448 h 722"/>
              <a:gd name="T42" fmla="*/ 120 w 553"/>
              <a:gd name="T43" fmla="*/ 500 h 722"/>
              <a:gd name="T44" fmla="*/ 450 w 553"/>
              <a:gd name="T45" fmla="*/ 577 h 722"/>
              <a:gd name="T46" fmla="*/ 458 w 553"/>
              <a:gd name="T47" fmla="*/ 581 h 722"/>
              <a:gd name="T48" fmla="*/ 462 w 553"/>
              <a:gd name="T49" fmla="*/ 590 h 722"/>
              <a:gd name="T50" fmla="*/ 458 w 553"/>
              <a:gd name="T51" fmla="*/ 599 h 722"/>
              <a:gd name="T52" fmla="*/ 450 w 553"/>
              <a:gd name="T53" fmla="*/ 602 h 722"/>
              <a:gd name="T54" fmla="*/ 357 w 553"/>
              <a:gd name="T55" fmla="*/ 3 h 722"/>
              <a:gd name="T56" fmla="*/ 348 w 553"/>
              <a:gd name="T57" fmla="*/ 0 h 722"/>
              <a:gd name="T58" fmla="*/ 7 w 553"/>
              <a:gd name="T59" fmla="*/ 1 h 722"/>
              <a:gd name="T60" fmla="*/ 1 w 553"/>
              <a:gd name="T61" fmla="*/ 7 h 722"/>
              <a:gd name="T62" fmla="*/ 0 w 553"/>
              <a:gd name="T63" fmla="*/ 710 h 722"/>
              <a:gd name="T64" fmla="*/ 3 w 553"/>
              <a:gd name="T65" fmla="*/ 719 h 722"/>
              <a:gd name="T66" fmla="*/ 12 w 553"/>
              <a:gd name="T67" fmla="*/ 722 h 722"/>
              <a:gd name="T68" fmla="*/ 546 w 553"/>
              <a:gd name="T69" fmla="*/ 721 h 722"/>
              <a:gd name="T70" fmla="*/ 552 w 553"/>
              <a:gd name="T71" fmla="*/ 715 h 722"/>
              <a:gd name="T72" fmla="*/ 553 w 553"/>
              <a:gd name="T73" fmla="*/ 204 h 722"/>
              <a:gd name="T74" fmla="*/ 550 w 553"/>
              <a:gd name="T75" fmla="*/ 196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53" h="722">
                <a:moveTo>
                  <a:pt x="348" y="204"/>
                </a:moveTo>
                <a:lnTo>
                  <a:pt x="348" y="11"/>
                </a:lnTo>
                <a:lnTo>
                  <a:pt x="541" y="204"/>
                </a:lnTo>
                <a:lnTo>
                  <a:pt x="348" y="204"/>
                </a:lnTo>
                <a:close/>
                <a:moveTo>
                  <a:pt x="450" y="602"/>
                </a:moveTo>
                <a:lnTo>
                  <a:pt x="108" y="602"/>
                </a:lnTo>
                <a:lnTo>
                  <a:pt x="104" y="601"/>
                </a:lnTo>
                <a:lnTo>
                  <a:pt x="99" y="599"/>
                </a:lnTo>
                <a:lnTo>
                  <a:pt x="96" y="595"/>
                </a:lnTo>
                <a:lnTo>
                  <a:pt x="95" y="590"/>
                </a:lnTo>
                <a:lnTo>
                  <a:pt x="95" y="241"/>
                </a:lnTo>
                <a:lnTo>
                  <a:pt x="96" y="236"/>
                </a:lnTo>
                <a:lnTo>
                  <a:pt x="99" y="232"/>
                </a:lnTo>
                <a:lnTo>
                  <a:pt x="104" y="230"/>
                </a:lnTo>
                <a:lnTo>
                  <a:pt x="108" y="229"/>
                </a:lnTo>
                <a:lnTo>
                  <a:pt x="113" y="230"/>
                </a:lnTo>
                <a:lnTo>
                  <a:pt x="117" y="232"/>
                </a:lnTo>
                <a:lnTo>
                  <a:pt x="119" y="236"/>
                </a:lnTo>
                <a:lnTo>
                  <a:pt x="120" y="241"/>
                </a:lnTo>
                <a:lnTo>
                  <a:pt x="120" y="467"/>
                </a:lnTo>
                <a:lnTo>
                  <a:pt x="230" y="368"/>
                </a:lnTo>
                <a:lnTo>
                  <a:pt x="233" y="365"/>
                </a:lnTo>
                <a:lnTo>
                  <a:pt x="237" y="364"/>
                </a:lnTo>
                <a:lnTo>
                  <a:pt x="241" y="365"/>
                </a:lnTo>
                <a:lnTo>
                  <a:pt x="244" y="367"/>
                </a:lnTo>
                <a:lnTo>
                  <a:pt x="327" y="421"/>
                </a:lnTo>
                <a:lnTo>
                  <a:pt x="436" y="306"/>
                </a:lnTo>
                <a:lnTo>
                  <a:pt x="440" y="303"/>
                </a:lnTo>
                <a:lnTo>
                  <a:pt x="445" y="301"/>
                </a:lnTo>
                <a:lnTo>
                  <a:pt x="447" y="301"/>
                </a:lnTo>
                <a:lnTo>
                  <a:pt x="449" y="302"/>
                </a:lnTo>
                <a:lnTo>
                  <a:pt x="451" y="303"/>
                </a:lnTo>
                <a:lnTo>
                  <a:pt x="453" y="304"/>
                </a:lnTo>
                <a:lnTo>
                  <a:pt x="456" y="308"/>
                </a:lnTo>
                <a:lnTo>
                  <a:pt x="457" y="313"/>
                </a:lnTo>
                <a:lnTo>
                  <a:pt x="456" y="317"/>
                </a:lnTo>
                <a:lnTo>
                  <a:pt x="454" y="321"/>
                </a:lnTo>
                <a:lnTo>
                  <a:pt x="338" y="446"/>
                </a:lnTo>
                <a:lnTo>
                  <a:pt x="334" y="448"/>
                </a:lnTo>
                <a:lnTo>
                  <a:pt x="330" y="449"/>
                </a:lnTo>
                <a:lnTo>
                  <a:pt x="326" y="449"/>
                </a:lnTo>
                <a:lnTo>
                  <a:pt x="322" y="448"/>
                </a:lnTo>
                <a:lnTo>
                  <a:pt x="239" y="393"/>
                </a:lnTo>
                <a:lnTo>
                  <a:pt x="120" y="500"/>
                </a:lnTo>
                <a:lnTo>
                  <a:pt x="120" y="577"/>
                </a:lnTo>
                <a:lnTo>
                  <a:pt x="450" y="577"/>
                </a:lnTo>
                <a:lnTo>
                  <a:pt x="455" y="578"/>
                </a:lnTo>
                <a:lnTo>
                  <a:pt x="458" y="581"/>
                </a:lnTo>
                <a:lnTo>
                  <a:pt x="461" y="585"/>
                </a:lnTo>
                <a:lnTo>
                  <a:pt x="462" y="590"/>
                </a:lnTo>
                <a:lnTo>
                  <a:pt x="461" y="595"/>
                </a:lnTo>
                <a:lnTo>
                  <a:pt x="458" y="599"/>
                </a:lnTo>
                <a:lnTo>
                  <a:pt x="455" y="601"/>
                </a:lnTo>
                <a:lnTo>
                  <a:pt x="450" y="602"/>
                </a:lnTo>
                <a:close/>
                <a:moveTo>
                  <a:pt x="550" y="196"/>
                </a:moveTo>
                <a:lnTo>
                  <a:pt x="357" y="3"/>
                </a:lnTo>
                <a:lnTo>
                  <a:pt x="353" y="0"/>
                </a:lnTo>
                <a:lnTo>
                  <a:pt x="348" y="0"/>
                </a:lnTo>
                <a:lnTo>
                  <a:pt x="12" y="0"/>
                </a:lnTo>
                <a:lnTo>
                  <a:pt x="7" y="1"/>
                </a:lnTo>
                <a:lnTo>
                  <a:pt x="3" y="3"/>
                </a:lnTo>
                <a:lnTo>
                  <a:pt x="1" y="7"/>
                </a:lnTo>
                <a:lnTo>
                  <a:pt x="0" y="11"/>
                </a:lnTo>
                <a:lnTo>
                  <a:pt x="0" y="710"/>
                </a:lnTo>
                <a:lnTo>
                  <a:pt x="1" y="715"/>
                </a:lnTo>
                <a:lnTo>
                  <a:pt x="3" y="719"/>
                </a:lnTo>
                <a:lnTo>
                  <a:pt x="7" y="721"/>
                </a:lnTo>
                <a:lnTo>
                  <a:pt x="12" y="722"/>
                </a:lnTo>
                <a:lnTo>
                  <a:pt x="541" y="722"/>
                </a:lnTo>
                <a:lnTo>
                  <a:pt x="546" y="721"/>
                </a:lnTo>
                <a:lnTo>
                  <a:pt x="550" y="719"/>
                </a:lnTo>
                <a:lnTo>
                  <a:pt x="552" y="715"/>
                </a:lnTo>
                <a:lnTo>
                  <a:pt x="553" y="710"/>
                </a:lnTo>
                <a:lnTo>
                  <a:pt x="553" y="204"/>
                </a:lnTo>
                <a:lnTo>
                  <a:pt x="552" y="200"/>
                </a:lnTo>
                <a:lnTo>
                  <a:pt x="550" y="196"/>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38" name="Group 37">
            <a:extLst>
              <a:ext uri="{FF2B5EF4-FFF2-40B4-BE49-F238E27FC236}">
                <a16:creationId xmlns:a16="http://schemas.microsoft.com/office/drawing/2014/main" id="{8411B4CE-EB9F-4BE2-9703-2EC259929601}"/>
              </a:ext>
            </a:extLst>
          </p:cNvPr>
          <p:cNvGrpSpPr/>
          <p:nvPr/>
        </p:nvGrpSpPr>
        <p:grpSpPr>
          <a:xfrm>
            <a:off x="5616043" y="3854447"/>
            <a:ext cx="159680" cy="158579"/>
            <a:chOff x="7021513" y="2532063"/>
            <a:chExt cx="230188" cy="228600"/>
          </a:xfrm>
          <a:solidFill>
            <a:schemeClr val="bg1"/>
          </a:solidFill>
        </p:grpSpPr>
        <p:sp>
          <p:nvSpPr>
            <p:cNvPr id="39" name="Freeform 3758">
              <a:extLst>
                <a:ext uri="{FF2B5EF4-FFF2-40B4-BE49-F238E27FC236}">
                  <a16:creationId xmlns:a16="http://schemas.microsoft.com/office/drawing/2014/main" id="{18108CA5-8B2C-4AFC-AE59-A0426CDCFFD2}"/>
                </a:ext>
              </a:extLst>
            </p:cNvPr>
            <p:cNvSpPr>
              <a:spLocks/>
            </p:cNvSpPr>
            <p:nvPr/>
          </p:nvSpPr>
          <p:spPr bwMode="auto">
            <a:xfrm>
              <a:off x="7021513" y="2601913"/>
              <a:ext cx="144463" cy="158750"/>
            </a:xfrm>
            <a:custGeom>
              <a:avLst/>
              <a:gdLst>
                <a:gd name="T0" fmla="*/ 243 w 455"/>
                <a:gd name="T1" fmla="*/ 406 h 496"/>
                <a:gd name="T2" fmla="*/ 215 w 455"/>
                <a:gd name="T3" fmla="*/ 425 h 496"/>
                <a:gd name="T4" fmla="*/ 187 w 455"/>
                <a:gd name="T5" fmla="*/ 435 h 496"/>
                <a:gd name="T6" fmla="*/ 159 w 455"/>
                <a:gd name="T7" fmla="*/ 435 h 496"/>
                <a:gd name="T8" fmla="*/ 135 w 455"/>
                <a:gd name="T9" fmla="*/ 427 h 496"/>
                <a:gd name="T10" fmla="*/ 115 w 455"/>
                <a:gd name="T11" fmla="*/ 412 h 496"/>
                <a:gd name="T12" fmla="*/ 74 w 455"/>
                <a:gd name="T13" fmla="*/ 369 h 496"/>
                <a:gd name="T14" fmla="*/ 64 w 455"/>
                <a:gd name="T15" fmla="*/ 346 h 496"/>
                <a:gd name="T16" fmla="*/ 60 w 455"/>
                <a:gd name="T17" fmla="*/ 321 h 496"/>
                <a:gd name="T18" fmla="*/ 63 w 455"/>
                <a:gd name="T19" fmla="*/ 297 h 496"/>
                <a:gd name="T20" fmla="*/ 74 w 455"/>
                <a:gd name="T21" fmla="*/ 273 h 496"/>
                <a:gd name="T22" fmla="*/ 250 w 455"/>
                <a:gd name="T23" fmla="*/ 95 h 496"/>
                <a:gd name="T24" fmla="*/ 279 w 455"/>
                <a:gd name="T25" fmla="*/ 71 h 496"/>
                <a:gd name="T26" fmla="*/ 308 w 455"/>
                <a:gd name="T27" fmla="*/ 61 h 496"/>
                <a:gd name="T28" fmla="*/ 336 w 455"/>
                <a:gd name="T29" fmla="*/ 61 h 496"/>
                <a:gd name="T30" fmla="*/ 365 w 455"/>
                <a:gd name="T31" fmla="*/ 72 h 496"/>
                <a:gd name="T32" fmla="*/ 391 w 455"/>
                <a:gd name="T33" fmla="*/ 96 h 496"/>
                <a:gd name="T34" fmla="*/ 409 w 455"/>
                <a:gd name="T35" fmla="*/ 114 h 496"/>
                <a:gd name="T36" fmla="*/ 426 w 455"/>
                <a:gd name="T37" fmla="*/ 119 h 496"/>
                <a:gd name="T38" fmla="*/ 442 w 455"/>
                <a:gd name="T39" fmla="*/ 112 h 496"/>
                <a:gd name="T40" fmla="*/ 452 w 455"/>
                <a:gd name="T41" fmla="*/ 98 h 496"/>
                <a:gd name="T42" fmla="*/ 454 w 455"/>
                <a:gd name="T43" fmla="*/ 81 h 496"/>
                <a:gd name="T44" fmla="*/ 435 w 455"/>
                <a:gd name="T45" fmla="*/ 55 h 496"/>
                <a:gd name="T46" fmla="*/ 394 w 455"/>
                <a:gd name="T47" fmla="*/ 20 h 496"/>
                <a:gd name="T48" fmla="*/ 346 w 455"/>
                <a:gd name="T49" fmla="*/ 2 h 496"/>
                <a:gd name="T50" fmla="*/ 306 w 455"/>
                <a:gd name="T51" fmla="*/ 0 h 496"/>
                <a:gd name="T52" fmla="*/ 259 w 455"/>
                <a:gd name="T53" fmla="*/ 15 h 496"/>
                <a:gd name="T54" fmla="*/ 225 w 455"/>
                <a:gd name="T55" fmla="*/ 36 h 496"/>
                <a:gd name="T56" fmla="*/ 43 w 455"/>
                <a:gd name="T57" fmla="*/ 217 h 496"/>
                <a:gd name="T58" fmla="*/ 17 w 455"/>
                <a:gd name="T59" fmla="*/ 253 h 496"/>
                <a:gd name="T60" fmla="*/ 3 w 455"/>
                <a:gd name="T61" fmla="*/ 293 h 496"/>
                <a:gd name="T62" fmla="*/ 1 w 455"/>
                <a:gd name="T63" fmla="*/ 335 h 496"/>
                <a:gd name="T64" fmla="*/ 11 w 455"/>
                <a:gd name="T65" fmla="*/ 377 h 496"/>
                <a:gd name="T66" fmla="*/ 32 w 455"/>
                <a:gd name="T67" fmla="*/ 414 h 496"/>
                <a:gd name="T68" fmla="*/ 82 w 455"/>
                <a:gd name="T69" fmla="*/ 465 h 496"/>
                <a:gd name="T70" fmla="*/ 118 w 455"/>
                <a:gd name="T71" fmla="*/ 485 h 496"/>
                <a:gd name="T72" fmla="*/ 158 w 455"/>
                <a:gd name="T73" fmla="*/ 495 h 496"/>
                <a:gd name="T74" fmla="*/ 180 w 455"/>
                <a:gd name="T75" fmla="*/ 496 h 496"/>
                <a:gd name="T76" fmla="*/ 225 w 455"/>
                <a:gd name="T77" fmla="*/ 486 h 496"/>
                <a:gd name="T78" fmla="*/ 269 w 455"/>
                <a:gd name="T79" fmla="*/ 463 h 496"/>
                <a:gd name="T80" fmla="*/ 389 w 455"/>
                <a:gd name="T81" fmla="*/ 346 h 496"/>
                <a:gd name="T82" fmla="*/ 398 w 455"/>
                <a:gd name="T83" fmla="*/ 331 h 496"/>
                <a:gd name="T84" fmla="*/ 396 w 455"/>
                <a:gd name="T85" fmla="*/ 314 h 496"/>
                <a:gd name="T86" fmla="*/ 385 w 455"/>
                <a:gd name="T87" fmla="*/ 300 h 496"/>
                <a:gd name="T88" fmla="*/ 368 w 455"/>
                <a:gd name="T89" fmla="*/ 294 h 496"/>
                <a:gd name="T90" fmla="*/ 352 w 455"/>
                <a:gd name="T91" fmla="*/ 300 h 4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55" h="496">
                  <a:moveTo>
                    <a:pt x="347" y="303"/>
                  </a:moveTo>
                  <a:lnTo>
                    <a:pt x="253" y="397"/>
                  </a:lnTo>
                  <a:lnTo>
                    <a:pt x="243" y="406"/>
                  </a:lnTo>
                  <a:lnTo>
                    <a:pt x="235" y="413"/>
                  </a:lnTo>
                  <a:lnTo>
                    <a:pt x="225" y="420"/>
                  </a:lnTo>
                  <a:lnTo>
                    <a:pt x="215" y="425"/>
                  </a:lnTo>
                  <a:lnTo>
                    <a:pt x="206" y="429"/>
                  </a:lnTo>
                  <a:lnTo>
                    <a:pt x="196" y="433"/>
                  </a:lnTo>
                  <a:lnTo>
                    <a:pt x="187" y="435"/>
                  </a:lnTo>
                  <a:lnTo>
                    <a:pt x="176" y="436"/>
                  </a:lnTo>
                  <a:lnTo>
                    <a:pt x="167" y="436"/>
                  </a:lnTo>
                  <a:lnTo>
                    <a:pt x="159" y="435"/>
                  </a:lnTo>
                  <a:lnTo>
                    <a:pt x="151" y="434"/>
                  </a:lnTo>
                  <a:lnTo>
                    <a:pt x="143" y="431"/>
                  </a:lnTo>
                  <a:lnTo>
                    <a:pt x="135" y="427"/>
                  </a:lnTo>
                  <a:lnTo>
                    <a:pt x="128" y="423"/>
                  </a:lnTo>
                  <a:lnTo>
                    <a:pt x="121" y="419"/>
                  </a:lnTo>
                  <a:lnTo>
                    <a:pt x="115" y="412"/>
                  </a:lnTo>
                  <a:lnTo>
                    <a:pt x="85" y="382"/>
                  </a:lnTo>
                  <a:lnTo>
                    <a:pt x="79" y="376"/>
                  </a:lnTo>
                  <a:lnTo>
                    <a:pt x="74" y="369"/>
                  </a:lnTo>
                  <a:lnTo>
                    <a:pt x="70" y="362"/>
                  </a:lnTo>
                  <a:lnTo>
                    <a:pt x="66" y="354"/>
                  </a:lnTo>
                  <a:lnTo>
                    <a:pt x="64" y="346"/>
                  </a:lnTo>
                  <a:lnTo>
                    <a:pt x="62" y="338"/>
                  </a:lnTo>
                  <a:lnTo>
                    <a:pt x="61" y="330"/>
                  </a:lnTo>
                  <a:lnTo>
                    <a:pt x="60" y="321"/>
                  </a:lnTo>
                  <a:lnTo>
                    <a:pt x="61" y="313"/>
                  </a:lnTo>
                  <a:lnTo>
                    <a:pt x="62" y="305"/>
                  </a:lnTo>
                  <a:lnTo>
                    <a:pt x="63" y="297"/>
                  </a:lnTo>
                  <a:lnTo>
                    <a:pt x="66" y="288"/>
                  </a:lnTo>
                  <a:lnTo>
                    <a:pt x="70" y="280"/>
                  </a:lnTo>
                  <a:lnTo>
                    <a:pt x="74" y="273"/>
                  </a:lnTo>
                  <a:lnTo>
                    <a:pt x="79" y="267"/>
                  </a:lnTo>
                  <a:lnTo>
                    <a:pt x="85" y="260"/>
                  </a:lnTo>
                  <a:lnTo>
                    <a:pt x="250" y="95"/>
                  </a:lnTo>
                  <a:lnTo>
                    <a:pt x="259" y="85"/>
                  </a:lnTo>
                  <a:lnTo>
                    <a:pt x="269" y="78"/>
                  </a:lnTo>
                  <a:lnTo>
                    <a:pt x="279" y="71"/>
                  </a:lnTo>
                  <a:lnTo>
                    <a:pt x="288" y="67"/>
                  </a:lnTo>
                  <a:lnTo>
                    <a:pt x="298" y="63"/>
                  </a:lnTo>
                  <a:lnTo>
                    <a:pt x="308" y="61"/>
                  </a:lnTo>
                  <a:lnTo>
                    <a:pt x="316" y="60"/>
                  </a:lnTo>
                  <a:lnTo>
                    <a:pt x="326" y="60"/>
                  </a:lnTo>
                  <a:lnTo>
                    <a:pt x="336" y="61"/>
                  </a:lnTo>
                  <a:lnTo>
                    <a:pt x="345" y="64"/>
                  </a:lnTo>
                  <a:lnTo>
                    <a:pt x="355" y="67"/>
                  </a:lnTo>
                  <a:lnTo>
                    <a:pt x="365" y="72"/>
                  </a:lnTo>
                  <a:lnTo>
                    <a:pt x="374" y="80"/>
                  </a:lnTo>
                  <a:lnTo>
                    <a:pt x="383" y="87"/>
                  </a:lnTo>
                  <a:lnTo>
                    <a:pt x="391" y="96"/>
                  </a:lnTo>
                  <a:lnTo>
                    <a:pt x="400" y="107"/>
                  </a:lnTo>
                  <a:lnTo>
                    <a:pt x="404" y="111"/>
                  </a:lnTo>
                  <a:lnTo>
                    <a:pt x="409" y="114"/>
                  </a:lnTo>
                  <a:lnTo>
                    <a:pt x="414" y="117"/>
                  </a:lnTo>
                  <a:lnTo>
                    <a:pt x="420" y="119"/>
                  </a:lnTo>
                  <a:lnTo>
                    <a:pt x="426" y="119"/>
                  </a:lnTo>
                  <a:lnTo>
                    <a:pt x="431" y="117"/>
                  </a:lnTo>
                  <a:lnTo>
                    <a:pt x="437" y="115"/>
                  </a:lnTo>
                  <a:lnTo>
                    <a:pt x="442" y="112"/>
                  </a:lnTo>
                  <a:lnTo>
                    <a:pt x="447" y="109"/>
                  </a:lnTo>
                  <a:lnTo>
                    <a:pt x="450" y="104"/>
                  </a:lnTo>
                  <a:lnTo>
                    <a:pt x="452" y="98"/>
                  </a:lnTo>
                  <a:lnTo>
                    <a:pt x="454" y="93"/>
                  </a:lnTo>
                  <a:lnTo>
                    <a:pt x="455" y="87"/>
                  </a:lnTo>
                  <a:lnTo>
                    <a:pt x="454" y="81"/>
                  </a:lnTo>
                  <a:lnTo>
                    <a:pt x="451" y="76"/>
                  </a:lnTo>
                  <a:lnTo>
                    <a:pt x="448" y="70"/>
                  </a:lnTo>
                  <a:lnTo>
                    <a:pt x="435" y="55"/>
                  </a:lnTo>
                  <a:lnTo>
                    <a:pt x="422" y="41"/>
                  </a:lnTo>
                  <a:lnTo>
                    <a:pt x="409" y="30"/>
                  </a:lnTo>
                  <a:lnTo>
                    <a:pt x="394" y="20"/>
                  </a:lnTo>
                  <a:lnTo>
                    <a:pt x="378" y="12"/>
                  </a:lnTo>
                  <a:lnTo>
                    <a:pt x="362" y="6"/>
                  </a:lnTo>
                  <a:lnTo>
                    <a:pt x="346" y="2"/>
                  </a:lnTo>
                  <a:lnTo>
                    <a:pt x="330" y="0"/>
                  </a:lnTo>
                  <a:lnTo>
                    <a:pt x="318" y="0"/>
                  </a:lnTo>
                  <a:lnTo>
                    <a:pt x="306" y="0"/>
                  </a:lnTo>
                  <a:lnTo>
                    <a:pt x="291" y="3"/>
                  </a:lnTo>
                  <a:lnTo>
                    <a:pt x="276" y="7"/>
                  </a:lnTo>
                  <a:lnTo>
                    <a:pt x="259" y="15"/>
                  </a:lnTo>
                  <a:lnTo>
                    <a:pt x="242" y="23"/>
                  </a:lnTo>
                  <a:lnTo>
                    <a:pt x="234" y="30"/>
                  </a:lnTo>
                  <a:lnTo>
                    <a:pt x="225" y="36"/>
                  </a:lnTo>
                  <a:lnTo>
                    <a:pt x="217" y="43"/>
                  </a:lnTo>
                  <a:lnTo>
                    <a:pt x="208" y="52"/>
                  </a:lnTo>
                  <a:lnTo>
                    <a:pt x="43" y="217"/>
                  </a:lnTo>
                  <a:lnTo>
                    <a:pt x="32" y="229"/>
                  </a:lnTo>
                  <a:lnTo>
                    <a:pt x="23" y="241"/>
                  </a:lnTo>
                  <a:lnTo>
                    <a:pt x="17" y="253"/>
                  </a:lnTo>
                  <a:lnTo>
                    <a:pt x="11" y="265"/>
                  </a:lnTo>
                  <a:lnTo>
                    <a:pt x="6" y="279"/>
                  </a:lnTo>
                  <a:lnTo>
                    <a:pt x="3" y="293"/>
                  </a:lnTo>
                  <a:lnTo>
                    <a:pt x="1" y="307"/>
                  </a:lnTo>
                  <a:lnTo>
                    <a:pt x="0" y="321"/>
                  </a:lnTo>
                  <a:lnTo>
                    <a:pt x="1" y="335"/>
                  </a:lnTo>
                  <a:lnTo>
                    <a:pt x="3" y="350"/>
                  </a:lnTo>
                  <a:lnTo>
                    <a:pt x="6" y="363"/>
                  </a:lnTo>
                  <a:lnTo>
                    <a:pt x="11" y="377"/>
                  </a:lnTo>
                  <a:lnTo>
                    <a:pt x="17" y="390"/>
                  </a:lnTo>
                  <a:lnTo>
                    <a:pt x="23" y="403"/>
                  </a:lnTo>
                  <a:lnTo>
                    <a:pt x="32" y="414"/>
                  </a:lnTo>
                  <a:lnTo>
                    <a:pt x="43" y="425"/>
                  </a:lnTo>
                  <a:lnTo>
                    <a:pt x="73" y="455"/>
                  </a:lnTo>
                  <a:lnTo>
                    <a:pt x="82" y="465"/>
                  </a:lnTo>
                  <a:lnTo>
                    <a:pt x="93" y="472"/>
                  </a:lnTo>
                  <a:lnTo>
                    <a:pt x="105" y="480"/>
                  </a:lnTo>
                  <a:lnTo>
                    <a:pt x="118" y="485"/>
                  </a:lnTo>
                  <a:lnTo>
                    <a:pt x="131" y="491"/>
                  </a:lnTo>
                  <a:lnTo>
                    <a:pt x="144" y="494"/>
                  </a:lnTo>
                  <a:lnTo>
                    <a:pt x="158" y="495"/>
                  </a:lnTo>
                  <a:lnTo>
                    <a:pt x="172" y="496"/>
                  </a:lnTo>
                  <a:lnTo>
                    <a:pt x="176" y="496"/>
                  </a:lnTo>
                  <a:lnTo>
                    <a:pt x="180" y="496"/>
                  </a:lnTo>
                  <a:lnTo>
                    <a:pt x="195" y="494"/>
                  </a:lnTo>
                  <a:lnTo>
                    <a:pt x="210" y="491"/>
                  </a:lnTo>
                  <a:lnTo>
                    <a:pt x="225" y="486"/>
                  </a:lnTo>
                  <a:lnTo>
                    <a:pt x="240" y="480"/>
                  </a:lnTo>
                  <a:lnTo>
                    <a:pt x="255" y="472"/>
                  </a:lnTo>
                  <a:lnTo>
                    <a:pt x="269" y="463"/>
                  </a:lnTo>
                  <a:lnTo>
                    <a:pt x="282" y="452"/>
                  </a:lnTo>
                  <a:lnTo>
                    <a:pt x="295" y="440"/>
                  </a:lnTo>
                  <a:lnTo>
                    <a:pt x="389" y="346"/>
                  </a:lnTo>
                  <a:lnTo>
                    <a:pt x="394" y="342"/>
                  </a:lnTo>
                  <a:lnTo>
                    <a:pt x="396" y="336"/>
                  </a:lnTo>
                  <a:lnTo>
                    <a:pt x="398" y="331"/>
                  </a:lnTo>
                  <a:lnTo>
                    <a:pt x="399" y="324"/>
                  </a:lnTo>
                  <a:lnTo>
                    <a:pt x="398" y="319"/>
                  </a:lnTo>
                  <a:lnTo>
                    <a:pt x="396" y="314"/>
                  </a:lnTo>
                  <a:lnTo>
                    <a:pt x="394" y="308"/>
                  </a:lnTo>
                  <a:lnTo>
                    <a:pt x="389" y="303"/>
                  </a:lnTo>
                  <a:lnTo>
                    <a:pt x="385" y="300"/>
                  </a:lnTo>
                  <a:lnTo>
                    <a:pt x="380" y="297"/>
                  </a:lnTo>
                  <a:lnTo>
                    <a:pt x="374" y="295"/>
                  </a:lnTo>
                  <a:lnTo>
                    <a:pt x="368" y="294"/>
                  </a:lnTo>
                  <a:lnTo>
                    <a:pt x="362" y="295"/>
                  </a:lnTo>
                  <a:lnTo>
                    <a:pt x="357" y="297"/>
                  </a:lnTo>
                  <a:lnTo>
                    <a:pt x="352" y="300"/>
                  </a:lnTo>
                  <a:lnTo>
                    <a:pt x="347" y="303"/>
                  </a:lnTo>
                  <a:lnTo>
                    <a:pt x="347" y="30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0" name="Freeform 3759">
              <a:extLst>
                <a:ext uri="{FF2B5EF4-FFF2-40B4-BE49-F238E27FC236}">
                  <a16:creationId xmlns:a16="http://schemas.microsoft.com/office/drawing/2014/main" id="{C62827F8-2338-48DD-8A68-0D33E8FCEFB1}"/>
                </a:ext>
              </a:extLst>
            </p:cNvPr>
            <p:cNvSpPr>
              <a:spLocks/>
            </p:cNvSpPr>
            <p:nvPr/>
          </p:nvSpPr>
          <p:spPr bwMode="auto">
            <a:xfrm>
              <a:off x="7116763" y="2532063"/>
              <a:ext cx="134938" cy="155575"/>
            </a:xfrm>
            <a:custGeom>
              <a:avLst/>
              <a:gdLst>
                <a:gd name="T0" fmla="*/ 342 w 424"/>
                <a:gd name="T1" fmla="*/ 40 h 490"/>
                <a:gd name="T2" fmla="*/ 305 w 424"/>
                <a:gd name="T3" fmla="*/ 17 h 490"/>
                <a:gd name="T4" fmla="*/ 263 w 424"/>
                <a:gd name="T5" fmla="*/ 3 h 490"/>
                <a:gd name="T6" fmla="*/ 220 w 424"/>
                <a:gd name="T7" fmla="*/ 1 h 490"/>
                <a:gd name="T8" fmla="*/ 180 w 424"/>
                <a:gd name="T9" fmla="*/ 10 h 490"/>
                <a:gd name="T10" fmla="*/ 144 w 424"/>
                <a:gd name="T11" fmla="*/ 35 h 490"/>
                <a:gd name="T12" fmla="*/ 29 w 424"/>
                <a:gd name="T13" fmla="*/ 153 h 490"/>
                <a:gd name="T14" fmla="*/ 27 w 424"/>
                <a:gd name="T15" fmla="*/ 170 h 490"/>
                <a:gd name="T16" fmla="*/ 36 w 424"/>
                <a:gd name="T17" fmla="*/ 186 h 490"/>
                <a:gd name="T18" fmla="*/ 51 w 424"/>
                <a:gd name="T19" fmla="*/ 194 h 490"/>
                <a:gd name="T20" fmla="*/ 68 w 424"/>
                <a:gd name="T21" fmla="*/ 193 h 490"/>
                <a:gd name="T22" fmla="*/ 186 w 424"/>
                <a:gd name="T23" fmla="*/ 78 h 490"/>
                <a:gd name="T24" fmla="*/ 206 w 424"/>
                <a:gd name="T25" fmla="*/ 64 h 490"/>
                <a:gd name="T26" fmla="*/ 231 w 424"/>
                <a:gd name="T27" fmla="*/ 60 h 490"/>
                <a:gd name="T28" fmla="*/ 256 w 424"/>
                <a:gd name="T29" fmla="*/ 63 h 490"/>
                <a:gd name="T30" fmla="*/ 280 w 424"/>
                <a:gd name="T31" fmla="*/ 72 h 490"/>
                <a:gd name="T32" fmla="*/ 303 w 424"/>
                <a:gd name="T33" fmla="*/ 86 h 490"/>
                <a:gd name="T34" fmla="*/ 345 w 424"/>
                <a:gd name="T35" fmla="*/ 128 h 490"/>
                <a:gd name="T36" fmla="*/ 358 w 424"/>
                <a:gd name="T37" fmla="*/ 149 h 490"/>
                <a:gd name="T38" fmla="*/ 363 w 424"/>
                <a:gd name="T39" fmla="*/ 169 h 490"/>
                <a:gd name="T40" fmla="*/ 362 w 424"/>
                <a:gd name="T41" fmla="*/ 190 h 490"/>
                <a:gd name="T42" fmla="*/ 354 w 424"/>
                <a:gd name="T43" fmla="*/ 211 h 490"/>
                <a:gd name="T44" fmla="*/ 339 w 424"/>
                <a:gd name="T45" fmla="*/ 230 h 490"/>
                <a:gd name="T46" fmla="*/ 144 w 424"/>
                <a:gd name="T47" fmla="*/ 421 h 490"/>
                <a:gd name="T48" fmla="*/ 116 w 424"/>
                <a:gd name="T49" fmla="*/ 428 h 490"/>
                <a:gd name="T50" fmla="*/ 91 w 424"/>
                <a:gd name="T51" fmla="*/ 425 h 490"/>
                <a:gd name="T52" fmla="*/ 70 w 424"/>
                <a:gd name="T53" fmla="*/ 416 h 490"/>
                <a:gd name="T54" fmla="*/ 55 w 424"/>
                <a:gd name="T55" fmla="*/ 401 h 490"/>
                <a:gd name="T56" fmla="*/ 41 w 424"/>
                <a:gd name="T57" fmla="*/ 389 h 490"/>
                <a:gd name="T58" fmla="*/ 24 w 424"/>
                <a:gd name="T59" fmla="*/ 388 h 490"/>
                <a:gd name="T60" fmla="*/ 9 w 424"/>
                <a:gd name="T61" fmla="*/ 395 h 490"/>
                <a:gd name="T62" fmla="*/ 0 w 424"/>
                <a:gd name="T63" fmla="*/ 411 h 490"/>
                <a:gd name="T64" fmla="*/ 3 w 424"/>
                <a:gd name="T65" fmla="*/ 428 h 490"/>
                <a:gd name="T66" fmla="*/ 23 w 424"/>
                <a:gd name="T67" fmla="*/ 454 h 490"/>
                <a:gd name="T68" fmla="*/ 58 w 424"/>
                <a:gd name="T69" fmla="*/ 478 h 490"/>
                <a:gd name="T70" fmla="*/ 100 w 424"/>
                <a:gd name="T71" fmla="*/ 488 h 490"/>
                <a:gd name="T72" fmla="*/ 126 w 424"/>
                <a:gd name="T73" fmla="*/ 488 h 490"/>
                <a:gd name="T74" fmla="*/ 161 w 424"/>
                <a:gd name="T75" fmla="*/ 480 h 490"/>
                <a:gd name="T76" fmla="*/ 192 w 424"/>
                <a:gd name="T77" fmla="*/ 462 h 490"/>
                <a:gd name="T78" fmla="*/ 392 w 424"/>
                <a:gd name="T79" fmla="*/ 262 h 490"/>
                <a:gd name="T80" fmla="*/ 413 w 424"/>
                <a:gd name="T81" fmla="*/ 228 h 490"/>
                <a:gd name="T82" fmla="*/ 423 w 424"/>
                <a:gd name="T83" fmla="*/ 189 h 490"/>
                <a:gd name="T84" fmla="*/ 421 w 424"/>
                <a:gd name="T85" fmla="*/ 151 h 490"/>
                <a:gd name="T86" fmla="*/ 407 w 424"/>
                <a:gd name="T87" fmla="*/ 113 h 490"/>
                <a:gd name="T88" fmla="*/ 382 w 424"/>
                <a:gd name="T89" fmla="*/ 80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24" h="490">
                  <a:moveTo>
                    <a:pt x="382" y="80"/>
                  </a:moveTo>
                  <a:lnTo>
                    <a:pt x="352" y="50"/>
                  </a:lnTo>
                  <a:lnTo>
                    <a:pt x="342" y="40"/>
                  </a:lnTo>
                  <a:lnTo>
                    <a:pt x="330" y="32"/>
                  </a:lnTo>
                  <a:lnTo>
                    <a:pt x="318" y="23"/>
                  </a:lnTo>
                  <a:lnTo>
                    <a:pt x="305" y="17"/>
                  </a:lnTo>
                  <a:lnTo>
                    <a:pt x="291" y="11"/>
                  </a:lnTo>
                  <a:lnTo>
                    <a:pt x="277" y="6"/>
                  </a:lnTo>
                  <a:lnTo>
                    <a:pt x="263" y="3"/>
                  </a:lnTo>
                  <a:lnTo>
                    <a:pt x="249" y="1"/>
                  </a:lnTo>
                  <a:lnTo>
                    <a:pt x="235" y="0"/>
                  </a:lnTo>
                  <a:lnTo>
                    <a:pt x="220" y="1"/>
                  </a:lnTo>
                  <a:lnTo>
                    <a:pt x="206" y="2"/>
                  </a:lnTo>
                  <a:lnTo>
                    <a:pt x="194" y="6"/>
                  </a:lnTo>
                  <a:lnTo>
                    <a:pt x="180" y="10"/>
                  </a:lnTo>
                  <a:lnTo>
                    <a:pt x="168" y="17"/>
                  </a:lnTo>
                  <a:lnTo>
                    <a:pt x="155" y="25"/>
                  </a:lnTo>
                  <a:lnTo>
                    <a:pt x="144" y="35"/>
                  </a:lnTo>
                  <a:lnTo>
                    <a:pt x="36" y="143"/>
                  </a:lnTo>
                  <a:lnTo>
                    <a:pt x="32" y="149"/>
                  </a:lnTo>
                  <a:lnTo>
                    <a:pt x="29" y="153"/>
                  </a:lnTo>
                  <a:lnTo>
                    <a:pt x="27" y="159"/>
                  </a:lnTo>
                  <a:lnTo>
                    <a:pt x="26" y="165"/>
                  </a:lnTo>
                  <a:lnTo>
                    <a:pt x="27" y="170"/>
                  </a:lnTo>
                  <a:lnTo>
                    <a:pt x="29" y="176"/>
                  </a:lnTo>
                  <a:lnTo>
                    <a:pt x="32" y="181"/>
                  </a:lnTo>
                  <a:lnTo>
                    <a:pt x="36" y="186"/>
                  </a:lnTo>
                  <a:lnTo>
                    <a:pt x="40" y="189"/>
                  </a:lnTo>
                  <a:lnTo>
                    <a:pt x="46" y="193"/>
                  </a:lnTo>
                  <a:lnTo>
                    <a:pt x="51" y="194"/>
                  </a:lnTo>
                  <a:lnTo>
                    <a:pt x="56" y="195"/>
                  </a:lnTo>
                  <a:lnTo>
                    <a:pt x="63" y="195"/>
                  </a:lnTo>
                  <a:lnTo>
                    <a:pt x="68" y="193"/>
                  </a:lnTo>
                  <a:lnTo>
                    <a:pt x="73" y="189"/>
                  </a:lnTo>
                  <a:lnTo>
                    <a:pt x="78" y="186"/>
                  </a:lnTo>
                  <a:lnTo>
                    <a:pt x="186" y="78"/>
                  </a:lnTo>
                  <a:lnTo>
                    <a:pt x="192" y="72"/>
                  </a:lnTo>
                  <a:lnTo>
                    <a:pt x="200" y="67"/>
                  </a:lnTo>
                  <a:lnTo>
                    <a:pt x="206" y="64"/>
                  </a:lnTo>
                  <a:lnTo>
                    <a:pt x="215" y="62"/>
                  </a:lnTo>
                  <a:lnTo>
                    <a:pt x="223" y="61"/>
                  </a:lnTo>
                  <a:lnTo>
                    <a:pt x="231" y="60"/>
                  </a:lnTo>
                  <a:lnTo>
                    <a:pt x="239" y="60"/>
                  </a:lnTo>
                  <a:lnTo>
                    <a:pt x="247" y="61"/>
                  </a:lnTo>
                  <a:lnTo>
                    <a:pt x="256" y="63"/>
                  </a:lnTo>
                  <a:lnTo>
                    <a:pt x="264" y="65"/>
                  </a:lnTo>
                  <a:lnTo>
                    <a:pt x="273" y="68"/>
                  </a:lnTo>
                  <a:lnTo>
                    <a:pt x="280" y="72"/>
                  </a:lnTo>
                  <a:lnTo>
                    <a:pt x="289" y="77"/>
                  </a:lnTo>
                  <a:lnTo>
                    <a:pt x="295" y="81"/>
                  </a:lnTo>
                  <a:lnTo>
                    <a:pt x="303" y="86"/>
                  </a:lnTo>
                  <a:lnTo>
                    <a:pt x="309" y="93"/>
                  </a:lnTo>
                  <a:lnTo>
                    <a:pt x="339" y="123"/>
                  </a:lnTo>
                  <a:lnTo>
                    <a:pt x="345" y="128"/>
                  </a:lnTo>
                  <a:lnTo>
                    <a:pt x="350" y="135"/>
                  </a:lnTo>
                  <a:lnTo>
                    <a:pt x="354" y="141"/>
                  </a:lnTo>
                  <a:lnTo>
                    <a:pt x="358" y="149"/>
                  </a:lnTo>
                  <a:lnTo>
                    <a:pt x="361" y="155"/>
                  </a:lnTo>
                  <a:lnTo>
                    <a:pt x="362" y="162"/>
                  </a:lnTo>
                  <a:lnTo>
                    <a:pt x="363" y="169"/>
                  </a:lnTo>
                  <a:lnTo>
                    <a:pt x="364" y="176"/>
                  </a:lnTo>
                  <a:lnTo>
                    <a:pt x="363" y="184"/>
                  </a:lnTo>
                  <a:lnTo>
                    <a:pt x="362" y="190"/>
                  </a:lnTo>
                  <a:lnTo>
                    <a:pt x="361" y="198"/>
                  </a:lnTo>
                  <a:lnTo>
                    <a:pt x="358" y="204"/>
                  </a:lnTo>
                  <a:lnTo>
                    <a:pt x="354" y="211"/>
                  </a:lnTo>
                  <a:lnTo>
                    <a:pt x="350" y="218"/>
                  </a:lnTo>
                  <a:lnTo>
                    <a:pt x="345" y="224"/>
                  </a:lnTo>
                  <a:lnTo>
                    <a:pt x="339" y="230"/>
                  </a:lnTo>
                  <a:lnTo>
                    <a:pt x="159" y="410"/>
                  </a:lnTo>
                  <a:lnTo>
                    <a:pt x="152" y="417"/>
                  </a:lnTo>
                  <a:lnTo>
                    <a:pt x="144" y="421"/>
                  </a:lnTo>
                  <a:lnTo>
                    <a:pt x="138" y="424"/>
                  </a:lnTo>
                  <a:lnTo>
                    <a:pt x="130" y="427"/>
                  </a:lnTo>
                  <a:lnTo>
                    <a:pt x="116" y="428"/>
                  </a:lnTo>
                  <a:lnTo>
                    <a:pt x="106" y="428"/>
                  </a:lnTo>
                  <a:lnTo>
                    <a:pt x="98" y="427"/>
                  </a:lnTo>
                  <a:lnTo>
                    <a:pt x="91" y="425"/>
                  </a:lnTo>
                  <a:lnTo>
                    <a:pt x="83" y="423"/>
                  </a:lnTo>
                  <a:lnTo>
                    <a:pt x="77" y="420"/>
                  </a:lnTo>
                  <a:lnTo>
                    <a:pt x="70" y="416"/>
                  </a:lnTo>
                  <a:lnTo>
                    <a:pt x="65" y="411"/>
                  </a:lnTo>
                  <a:lnTo>
                    <a:pt x="59" y="406"/>
                  </a:lnTo>
                  <a:lnTo>
                    <a:pt x="55" y="401"/>
                  </a:lnTo>
                  <a:lnTo>
                    <a:pt x="51" y="395"/>
                  </a:lnTo>
                  <a:lnTo>
                    <a:pt x="47" y="392"/>
                  </a:lnTo>
                  <a:lnTo>
                    <a:pt x="41" y="389"/>
                  </a:lnTo>
                  <a:lnTo>
                    <a:pt x="36" y="388"/>
                  </a:lnTo>
                  <a:lnTo>
                    <a:pt x="31" y="387"/>
                  </a:lnTo>
                  <a:lnTo>
                    <a:pt x="24" y="388"/>
                  </a:lnTo>
                  <a:lnTo>
                    <a:pt x="19" y="389"/>
                  </a:lnTo>
                  <a:lnTo>
                    <a:pt x="13" y="392"/>
                  </a:lnTo>
                  <a:lnTo>
                    <a:pt x="9" y="395"/>
                  </a:lnTo>
                  <a:lnTo>
                    <a:pt x="5" y="401"/>
                  </a:lnTo>
                  <a:lnTo>
                    <a:pt x="3" y="405"/>
                  </a:lnTo>
                  <a:lnTo>
                    <a:pt x="0" y="411"/>
                  </a:lnTo>
                  <a:lnTo>
                    <a:pt x="0" y="417"/>
                  </a:lnTo>
                  <a:lnTo>
                    <a:pt x="0" y="422"/>
                  </a:lnTo>
                  <a:lnTo>
                    <a:pt x="3" y="428"/>
                  </a:lnTo>
                  <a:lnTo>
                    <a:pt x="5" y="434"/>
                  </a:lnTo>
                  <a:lnTo>
                    <a:pt x="13" y="444"/>
                  </a:lnTo>
                  <a:lnTo>
                    <a:pt x="23" y="454"/>
                  </a:lnTo>
                  <a:lnTo>
                    <a:pt x="34" y="463"/>
                  </a:lnTo>
                  <a:lnTo>
                    <a:pt x="46" y="471"/>
                  </a:lnTo>
                  <a:lnTo>
                    <a:pt x="58" y="478"/>
                  </a:lnTo>
                  <a:lnTo>
                    <a:pt x="71" y="482"/>
                  </a:lnTo>
                  <a:lnTo>
                    <a:pt x="85" y="486"/>
                  </a:lnTo>
                  <a:lnTo>
                    <a:pt x="100" y="488"/>
                  </a:lnTo>
                  <a:lnTo>
                    <a:pt x="107" y="488"/>
                  </a:lnTo>
                  <a:lnTo>
                    <a:pt x="113" y="490"/>
                  </a:lnTo>
                  <a:lnTo>
                    <a:pt x="126" y="488"/>
                  </a:lnTo>
                  <a:lnTo>
                    <a:pt x="138" y="486"/>
                  </a:lnTo>
                  <a:lnTo>
                    <a:pt x="150" y="484"/>
                  </a:lnTo>
                  <a:lnTo>
                    <a:pt x="161" y="480"/>
                  </a:lnTo>
                  <a:lnTo>
                    <a:pt x="172" y="475"/>
                  </a:lnTo>
                  <a:lnTo>
                    <a:pt x="183" y="468"/>
                  </a:lnTo>
                  <a:lnTo>
                    <a:pt x="192" y="462"/>
                  </a:lnTo>
                  <a:lnTo>
                    <a:pt x="201" y="453"/>
                  </a:lnTo>
                  <a:lnTo>
                    <a:pt x="382" y="273"/>
                  </a:lnTo>
                  <a:lnTo>
                    <a:pt x="392" y="262"/>
                  </a:lnTo>
                  <a:lnTo>
                    <a:pt x="399" y="251"/>
                  </a:lnTo>
                  <a:lnTo>
                    <a:pt x="407" y="240"/>
                  </a:lnTo>
                  <a:lnTo>
                    <a:pt x="413" y="228"/>
                  </a:lnTo>
                  <a:lnTo>
                    <a:pt x="418" y="215"/>
                  </a:lnTo>
                  <a:lnTo>
                    <a:pt x="421" y="202"/>
                  </a:lnTo>
                  <a:lnTo>
                    <a:pt x="423" y="189"/>
                  </a:lnTo>
                  <a:lnTo>
                    <a:pt x="424" y="176"/>
                  </a:lnTo>
                  <a:lnTo>
                    <a:pt x="423" y="164"/>
                  </a:lnTo>
                  <a:lnTo>
                    <a:pt x="421" y="151"/>
                  </a:lnTo>
                  <a:lnTo>
                    <a:pt x="418" y="138"/>
                  </a:lnTo>
                  <a:lnTo>
                    <a:pt x="413" y="125"/>
                  </a:lnTo>
                  <a:lnTo>
                    <a:pt x="407" y="113"/>
                  </a:lnTo>
                  <a:lnTo>
                    <a:pt x="399" y="101"/>
                  </a:lnTo>
                  <a:lnTo>
                    <a:pt x="392" y="91"/>
                  </a:lnTo>
                  <a:lnTo>
                    <a:pt x="382" y="80"/>
                  </a:lnTo>
                  <a:lnTo>
                    <a:pt x="382" y="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sp>
        <p:nvSpPr>
          <p:cNvPr id="41" name="Freeform 302">
            <a:extLst>
              <a:ext uri="{FF2B5EF4-FFF2-40B4-BE49-F238E27FC236}">
                <a16:creationId xmlns:a16="http://schemas.microsoft.com/office/drawing/2014/main" id="{B6D01FB8-55C1-4366-8E5D-65751CDD3632}"/>
              </a:ext>
            </a:extLst>
          </p:cNvPr>
          <p:cNvSpPr>
            <a:spLocks/>
          </p:cNvSpPr>
          <p:nvPr/>
        </p:nvSpPr>
        <p:spPr bwMode="auto">
          <a:xfrm>
            <a:off x="4483442" y="4513373"/>
            <a:ext cx="177118" cy="119063"/>
          </a:xfrm>
          <a:custGeom>
            <a:avLst/>
            <a:gdLst>
              <a:gd name="T0" fmla="*/ 843 w 903"/>
              <a:gd name="T1" fmla="*/ 572 h 602"/>
              <a:gd name="T2" fmla="*/ 843 w 903"/>
              <a:gd name="T3" fmla="*/ 12 h 602"/>
              <a:gd name="T4" fmla="*/ 840 w 903"/>
              <a:gd name="T5" fmla="*/ 7 h 602"/>
              <a:gd name="T6" fmla="*/ 836 w 903"/>
              <a:gd name="T7" fmla="*/ 3 h 602"/>
              <a:gd name="T8" fmla="*/ 831 w 903"/>
              <a:gd name="T9" fmla="*/ 1 h 602"/>
              <a:gd name="T10" fmla="*/ 707 w 903"/>
              <a:gd name="T11" fmla="*/ 0 h 602"/>
              <a:gd name="T12" fmla="*/ 701 w 903"/>
              <a:gd name="T13" fmla="*/ 2 h 602"/>
              <a:gd name="T14" fmla="*/ 697 w 903"/>
              <a:gd name="T15" fmla="*/ 5 h 602"/>
              <a:gd name="T16" fmla="*/ 694 w 903"/>
              <a:gd name="T17" fmla="*/ 9 h 602"/>
              <a:gd name="T18" fmla="*/ 692 w 903"/>
              <a:gd name="T19" fmla="*/ 16 h 602"/>
              <a:gd name="T20" fmla="*/ 632 w 903"/>
              <a:gd name="T21" fmla="*/ 572 h 602"/>
              <a:gd name="T22" fmla="*/ 631 w 903"/>
              <a:gd name="T23" fmla="*/ 283 h 602"/>
              <a:gd name="T24" fmla="*/ 629 w 903"/>
              <a:gd name="T25" fmla="*/ 277 h 602"/>
              <a:gd name="T26" fmla="*/ 626 w 903"/>
              <a:gd name="T27" fmla="*/ 274 h 602"/>
              <a:gd name="T28" fmla="*/ 621 w 903"/>
              <a:gd name="T29" fmla="*/ 271 h 602"/>
              <a:gd name="T30" fmla="*/ 496 w 903"/>
              <a:gd name="T31" fmla="*/ 271 h 602"/>
              <a:gd name="T32" fmla="*/ 491 w 903"/>
              <a:gd name="T33" fmla="*/ 272 h 602"/>
              <a:gd name="T34" fmla="*/ 487 w 903"/>
              <a:gd name="T35" fmla="*/ 275 h 602"/>
              <a:gd name="T36" fmla="*/ 482 w 903"/>
              <a:gd name="T37" fmla="*/ 281 h 602"/>
              <a:gd name="T38" fmla="*/ 481 w 903"/>
              <a:gd name="T39" fmla="*/ 286 h 602"/>
              <a:gd name="T40" fmla="*/ 421 w 903"/>
              <a:gd name="T41" fmla="*/ 572 h 602"/>
              <a:gd name="T42" fmla="*/ 421 w 903"/>
              <a:gd name="T43" fmla="*/ 193 h 602"/>
              <a:gd name="T44" fmla="*/ 419 w 903"/>
              <a:gd name="T45" fmla="*/ 187 h 602"/>
              <a:gd name="T46" fmla="*/ 415 w 903"/>
              <a:gd name="T47" fmla="*/ 183 h 602"/>
              <a:gd name="T48" fmla="*/ 409 w 903"/>
              <a:gd name="T49" fmla="*/ 181 h 602"/>
              <a:gd name="T50" fmla="*/ 286 w 903"/>
              <a:gd name="T51" fmla="*/ 181 h 602"/>
              <a:gd name="T52" fmla="*/ 280 w 903"/>
              <a:gd name="T53" fmla="*/ 182 h 602"/>
              <a:gd name="T54" fmla="*/ 275 w 903"/>
              <a:gd name="T55" fmla="*/ 185 h 602"/>
              <a:gd name="T56" fmla="*/ 272 w 903"/>
              <a:gd name="T57" fmla="*/ 190 h 602"/>
              <a:gd name="T58" fmla="*/ 271 w 903"/>
              <a:gd name="T59" fmla="*/ 196 h 602"/>
              <a:gd name="T60" fmla="*/ 211 w 903"/>
              <a:gd name="T61" fmla="*/ 572 h 602"/>
              <a:gd name="T62" fmla="*/ 210 w 903"/>
              <a:gd name="T63" fmla="*/ 404 h 602"/>
              <a:gd name="T64" fmla="*/ 208 w 903"/>
              <a:gd name="T65" fmla="*/ 399 h 602"/>
              <a:gd name="T66" fmla="*/ 204 w 903"/>
              <a:gd name="T67" fmla="*/ 394 h 602"/>
              <a:gd name="T68" fmla="*/ 199 w 903"/>
              <a:gd name="T69" fmla="*/ 392 h 602"/>
              <a:gd name="T70" fmla="*/ 75 w 903"/>
              <a:gd name="T71" fmla="*/ 391 h 602"/>
              <a:gd name="T72" fmla="*/ 69 w 903"/>
              <a:gd name="T73" fmla="*/ 392 h 602"/>
              <a:gd name="T74" fmla="*/ 65 w 903"/>
              <a:gd name="T75" fmla="*/ 396 h 602"/>
              <a:gd name="T76" fmla="*/ 62 w 903"/>
              <a:gd name="T77" fmla="*/ 401 h 602"/>
              <a:gd name="T78" fmla="*/ 60 w 903"/>
              <a:gd name="T79" fmla="*/ 406 h 602"/>
              <a:gd name="T80" fmla="*/ 15 w 903"/>
              <a:gd name="T81" fmla="*/ 572 h 602"/>
              <a:gd name="T82" fmla="*/ 9 w 903"/>
              <a:gd name="T83" fmla="*/ 573 h 602"/>
              <a:gd name="T84" fmla="*/ 4 w 903"/>
              <a:gd name="T85" fmla="*/ 577 h 602"/>
              <a:gd name="T86" fmla="*/ 1 w 903"/>
              <a:gd name="T87" fmla="*/ 581 h 602"/>
              <a:gd name="T88" fmla="*/ 0 w 903"/>
              <a:gd name="T89" fmla="*/ 587 h 602"/>
              <a:gd name="T90" fmla="*/ 1 w 903"/>
              <a:gd name="T91" fmla="*/ 593 h 602"/>
              <a:gd name="T92" fmla="*/ 4 w 903"/>
              <a:gd name="T93" fmla="*/ 598 h 602"/>
              <a:gd name="T94" fmla="*/ 9 w 903"/>
              <a:gd name="T95" fmla="*/ 601 h 602"/>
              <a:gd name="T96" fmla="*/ 15 w 903"/>
              <a:gd name="T97" fmla="*/ 602 h 602"/>
              <a:gd name="T98" fmla="*/ 196 w 903"/>
              <a:gd name="T99" fmla="*/ 602 h 602"/>
              <a:gd name="T100" fmla="*/ 406 w 903"/>
              <a:gd name="T101" fmla="*/ 602 h 602"/>
              <a:gd name="T102" fmla="*/ 617 w 903"/>
              <a:gd name="T103" fmla="*/ 602 h 602"/>
              <a:gd name="T104" fmla="*/ 828 w 903"/>
              <a:gd name="T105" fmla="*/ 602 h 602"/>
              <a:gd name="T106" fmla="*/ 891 w 903"/>
              <a:gd name="T107" fmla="*/ 602 h 602"/>
              <a:gd name="T108" fmla="*/ 896 w 903"/>
              <a:gd name="T109" fmla="*/ 600 h 602"/>
              <a:gd name="T110" fmla="*/ 901 w 903"/>
              <a:gd name="T111" fmla="*/ 596 h 602"/>
              <a:gd name="T112" fmla="*/ 903 w 903"/>
              <a:gd name="T113" fmla="*/ 591 h 602"/>
              <a:gd name="T114" fmla="*/ 903 w 903"/>
              <a:gd name="T115" fmla="*/ 584 h 602"/>
              <a:gd name="T116" fmla="*/ 901 w 903"/>
              <a:gd name="T117" fmla="*/ 579 h 602"/>
              <a:gd name="T118" fmla="*/ 896 w 903"/>
              <a:gd name="T119" fmla="*/ 575 h 602"/>
              <a:gd name="T120" fmla="*/ 891 w 903"/>
              <a:gd name="T121" fmla="*/ 572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3" h="602">
                <a:moveTo>
                  <a:pt x="888" y="572"/>
                </a:moveTo>
                <a:lnTo>
                  <a:pt x="843" y="572"/>
                </a:lnTo>
                <a:lnTo>
                  <a:pt x="843" y="16"/>
                </a:lnTo>
                <a:lnTo>
                  <a:pt x="843" y="12"/>
                </a:lnTo>
                <a:lnTo>
                  <a:pt x="842" y="9"/>
                </a:lnTo>
                <a:lnTo>
                  <a:pt x="840" y="7"/>
                </a:lnTo>
                <a:lnTo>
                  <a:pt x="838" y="5"/>
                </a:lnTo>
                <a:lnTo>
                  <a:pt x="836" y="3"/>
                </a:lnTo>
                <a:lnTo>
                  <a:pt x="834" y="2"/>
                </a:lnTo>
                <a:lnTo>
                  <a:pt x="831" y="1"/>
                </a:lnTo>
                <a:lnTo>
                  <a:pt x="828" y="1"/>
                </a:lnTo>
                <a:lnTo>
                  <a:pt x="707" y="0"/>
                </a:lnTo>
                <a:lnTo>
                  <a:pt x="704" y="1"/>
                </a:lnTo>
                <a:lnTo>
                  <a:pt x="701" y="2"/>
                </a:lnTo>
                <a:lnTo>
                  <a:pt x="699" y="3"/>
                </a:lnTo>
                <a:lnTo>
                  <a:pt x="697" y="5"/>
                </a:lnTo>
                <a:lnTo>
                  <a:pt x="695" y="7"/>
                </a:lnTo>
                <a:lnTo>
                  <a:pt x="694" y="9"/>
                </a:lnTo>
                <a:lnTo>
                  <a:pt x="692" y="12"/>
                </a:lnTo>
                <a:lnTo>
                  <a:pt x="692" y="16"/>
                </a:lnTo>
                <a:lnTo>
                  <a:pt x="692" y="572"/>
                </a:lnTo>
                <a:lnTo>
                  <a:pt x="632" y="572"/>
                </a:lnTo>
                <a:lnTo>
                  <a:pt x="632" y="286"/>
                </a:lnTo>
                <a:lnTo>
                  <a:pt x="631" y="283"/>
                </a:lnTo>
                <a:lnTo>
                  <a:pt x="631" y="281"/>
                </a:lnTo>
                <a:lnTo>
                  <a:pt x="629" y="277"/>
                </a:lnTo>
                <a:lnTo>
                  <a:pt x="628" y="275"/>
                </a:lnTo>
                <a:lnTo>
                  <a:pt x="626" y="274"/>
                </a:lnTo>
                <a:lnTo>
                  <a:pt x="623" y="272"/>
                </a:lnTo>
                <a:lnTo>
                  <a:pt x="621" y="271"/>
                </a:lnTo>
                <a:lnTo>
                  <a:pt x="617" y="271"/>
                </a:lnTo>
                <a:lnTo>
                  <a:pt x="496" y="271"/>
                </a:lnTo>
                <a:lnTo>
                  <a:pt x="494" y="271"/>
                </a:lnTo>
                <a:lnTo>
                  <a:pt x="491" y="272"/>
                </a:lnTo>
                <a:lnTo>
                  <a:pt x="489" y="274"/>
                </a:lnTo>
                <a:lnTo>
                  <a:pt x="487" y="275"/>
                </a:lnTo>
                <a:lnTo>
                  <a:pt x="484" y="277"/>
                </a:lnTo>
                <a:lnTo>
                  <a:pt x="482" y="281"/>
                </a:lnTo>
                <a:lnTo>
                  <a:pt x="482" y="283"/>
                </a:lnTo>
                <a:lnTo>
                  <a:pt x="481" y="286"/>
                </a:lnTo>
                <a:lnTo>
                  <a:pt x="481" y="572"/>
                </a:lnTo>
                <a:lnTo>
                  <a:pt x="421" y="572"/>
                </a:lnTo>
                <a:lnTo>
                  <a:pt x="421" y="196"/>
                </a:lnTo>
                <a:lnTo>
                  <a:pt x="421" y="193"/>
                </a:lnTo>
                <a:lnTo>
                  <a:pt x="420" y="190"/>
                </a:lnTo>
                <a:lnTo>
                  <a:pt x="419" y="187"/>
                </a:lnTo>
                <a:lnTo>
                  <a:pt x="417" y="185"/>
                </a:lnTo>
                <a:lnTo>
                  <a:pt x="415" y="183"/>
                </a:lnTo>
                <a:lnTo>
                  <a:pt x="413" y="182"/>
                </a:lnTo>
                <a:lnTo>
                  <a:pt x="409" y="181"/>
                </a:lnTo>
                <a:lnTo>
                  <a:pt x="406" y="181"/>
                </a:lnTo>
                <a:lnTo>
                  <a:pt x="286" y="181"/>
                </a:lnTo>
                <a:lnTo>
                  <a:pt x="283" y="181"/>
                </a:lnTo>
                <a:lnTo>
                  <a:pt x="280" y="182"/>
                </a:lnTo>
                <a:lnTo>
                  <a:pt x="277" y="183"/>
                </a:lnTo>
                <a:lnTo>
                  <a:pt x="275" y="185"/>
                </a:lnTo>
                <a:lnTo>
                  <a:pt x="273" y="187"/>
                </a:lnTo>
                <a:lnTo>
                  <a:pt x="272" y="190"/>
                </a:lnTo>
                <a:lnTo>
                  <a:pt x="271" y="193"/>
                </a:lnTo>
                <a:lnTo>
                  <a:pt x="271" y="196"/>
                </a:lnTo>
                <a:lnTo>
                  <a:pt x="271" y="572"/>
                </a:lnTo>
                <a:lnTo>
                  <a:pt x="211" y="572"/>
                </a:lnTo>
                <a:lnTo>
                  <a:pt x="211" y="406"/>
                </a:lnTo>
                <a:lnTo>
                  <a:pt x="210" y="404"/>
                </a:lnTo>
                <a:lnTo>
                  <a:pt x="210" y="401"/>
                </a:lnTo>
                <a:lnTo>
                  <a:pt x="208" y="399"/>
                </a:lnTo>
                <a:lnTo>
                  <a:pt x="207" y="396"/>
                </a:lnTo>
                <a:lnTo>
                  <a:pt x="204" y="394"/>
                </a:lnTo>
                <a:lnTo>
                  <a:pt x="201" y="393"/>
                </a:lnTo>
                <a:lnTo>
                  <a:pt x="199" y="392"/>
                </a:lnTo>
                <a:lnTo>
                  <a:pt x="196" y="391"/>
                </a:lnTo>
                <a:lnTo>
                  <a:pt x="75" y="391"/>
                </a:lnTo>
                <a:lnTo>
                  <a:pt x="73" y="392"/>
                </a:lnTo>
                <a:lnTo>
                  <a:pt x="69" y="392"/>
                </a:lnTo>
                <a:lnTo>
                  <a:pt x="67" y="394"/>
                </a:lnTo>
                <a:lnTo>
                  <a:pt x="65" y="396"/>
                </a:lnTo>
                <a:lnTo>
                  <a:pt x="63" y="399"/>
                </a:lnTo>
                <a:lnTo>
                  <a:pt x="62" y="401"/>
                </a:lnTo>
                <a:lnTo>
                  <a:pt x="61" y="404"/>
                </a:lnTo>
                <a:lnTo>
                  <a:pt x="60" y="406"/>
                </a:lnTo>
                <a:lnTo>
                  <a:pt x="60" y="572"/>
                </a:lnTo>
                <a:lnTo>
                  <a:pt x="15" y="572"/>
                </a:lnTo>
                <a:lnTo>
                  <a:pt x="11" y="572"/>
                </a:lnTo>
                <a:lnTo>
                  <a:pt x="9" y="573"/>
                </a:lnTo>
                <a:lnTo>
                  <a:pt x="6" y="575"/>
                </a:lnTo>
                <a:lnTo>
                  <a:pt x="4" y="577"/>
                </a:lnTo>
                <a:lnTo>
                  <a:pt x="3" y="579"/>
                </a:lnTo>
                <a:lnTo>
                  <a:pt x="1" y="581"/>
                </a:lnTo>
                <a:lnTo>
                  <a:pt x="1" y="584"/>
                </a:lnTo>
                <a:lnTo>
                  <a:pt x="0" y="587"/>
                </a:lnTo>
                <a:lnTo>
                  <a:pt x="1" y="591"/>
                </a:lnTo>
                <a:lnTo>
                  <a:pt x="1" y="593"/>
                </a:lnTo>
                <a:lnTo>
                  <a:pt x="3" y="596"/>
                </a:lnTo>
                <a:lnTo>
                  <a:pt x="4" y="598"/>
                </a:lnTo>
                <a:lnTo>
                  <a:pt x="6" y="600"/>
                </a:lnTo>
                <a:lnTo>
                  <a:pt x="9" y="601"/>
                </a:lnTo>
                <a:lnTo>
                  <a:pt x="11" y="602"/>
                </a:lnTo>
                <a:lnTo>
                  <a:pt x="15" y="602"/>
                </a:lnTo>
                <a:lnTo>
                  <a:pt x="75" y="602"/>
                </a:lnTo>
                <a:lnTo>
                  <a:pt x="196" y="602"/>
                </a:lnTo>
                <a:lnTo>
                  <a:pt x="286" y="602"/>
                </a:lnTo>
                <a:lnTo>
                  <a:pt x="406" y="602"/>
                </a:lnTo>
                <a:lnTo>
                  <a:pt x="496" y="602"/>
                </a:lnTo>
                <a:lnTo>
                  <a:pt x="617" y="602"/>
                </a:lnTo>
                <a:lnTo>
                  <a:pt x="707" y="602"/>
                </a:lnTo>
                <a:lnTo>
                  <a:pt x="828" y="602"/>
                </a:lnTo>
                <a:lnTo>
                  <a:pt x="888" y="602"/>
                </a:lnTo>
                <a:lnTo>
                  <a:pt x="891" y="602"/>
                </a:lnTo>
                <a:lnTo>
                  <a:pt x="894" y="601"/>
                </a:lnTo>
                <a:lnTo>
                  <a:pt x="896" y="600"/>
                </a:lnTo>
                <a:lnTo>
                  <a:pt x="898" y="598"/>
                </a:lnTo>
                <a:lnTo>
                  <a:pt x="901" y="596"/>
                </a:lnTo>
                <a:lnTo>
                  <a:pt x="902" y="593"/>
                </a:lnTo>
                <a:lnTo>
                  <a:pt x="903" y="591"/>
                </a:lnTo>
                <a:lnTo>
                  <a:pt x="903" y="587"/>
                </a:lnTo>
                <a:lnTo>
                  <a:pt x="903" y="584"/>
                </a:lnTo>
                <a:lnTo>
                  <a:pt x="902" y="581"/>
                </a:lnTo>
                <a:lnTo>
                  <a:pt x="901" y="579"/>
                </a:lnTo>
                <a:lnTo>
                  <a:pt x="898" y="577"/>
                </a:lnTo>
                <a:lnTo>
                  <a:pt x="896" y="575"/>
                </a:lnTo>
                <a:lnTo>
                  <a:pt x="894" y="573"/>
                </a:lnTo>
                <a:lnTo>
                  <a:pt x="891" y="572"/>
                </a:lnTo>
                <a:lnTo>
                  <a:pt x="888" y="572"/>
                </a:lnTo>
                <a:close/>
              </a:path>
            </a:pathLst>
          </a:custGeom>
          <a:solidFill>
            <a:schemeClr val="bg1"/>
          </a:solidFill>
          <a:ln>
            <a:noFill/>
          </a:ln>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nvGrpSpPr>
          <p:cNvPr id="42" name="Group 41">
            <a:extLst>
              <a:ext uri="{FF2B5EF4-FFF2-40B4-BE49-F238E27FC236}">
                <a16:creationId xmlns:a16="http://schemas.microsoft.com/office/drawing/2014/main" id="{5CFAA474-8A9F-4EB6-8E1C-FC73B8FE4A86}"/>
              </a:ext>
            </a:extLst>
          </p:cNvPr>
          <p:cNvGrpSpPr/>
          <p:nvPr/>
        </p:nvGrpSpPr>
        <p:grpSpPr>
          <a:xfrm>
            <a:off x="3369846" y="3852782"/>
            <a:ext cx="156543" cy="161911"/>
            <a:chOff x="10463213" y="1389063"/>
            <a:chExt cx="277812" cy="287338"/>
          </a:xfrm>
          <a:solidFill>
            <a:schemeClr val="bg1"/>
          </a:solidFill>
        </p:grpSpPr>
        <p:sp>
          <p:nvSpPr>
            <p:cNvPr id="43" name="Freeform 2148">
              <a:extLst>
                <a:ext uri="{FF2B5EF4-FFF2-40B4-BE49-F238E27FC236}">
                  <a16:creationId xmlns:a16="http://schemas.microsoft.com/office/drawing/2014/main" id="{A3366680-2CD4-430E-B1A2-E9D606528825}"/>
                </a:ext>
              </a:extLst>
            </p:cNvPr>
            <p:cNvSpPr>
              <a:spLocks noEditPoints="1"/>
            </p:cNvSpPr>
            <p:nvPr/>
          </p:nvSpPr>
          <p:spPr bwMode="auto">
            <a:xfrm>
              <a:off x="10541000" y="1389063"/>
              <a:ext cx="123825" cy="287338"/>
            </a:xfrm>
            <a:custGeom>
              <a:avLst/>
              <a:gdLst>
                <a:gd name="T0" fmla="*/ 155 w 391"/>
                <a:gd name="T1" fmla="*/ 293 h 903"/>
                <a:gd name="T2" fmla="*/ 115 w 391"/>
                <a:gd name="T3" fmla="*/ 263 h 903"/>
                <a:gd name="T4" fmla="*/ 93 w 391"/>
                <a:gd name="T5" fmla="*/ 218 h 903"/>
                <a:gd name="T6" fmla="*/ 95 w 391"/>
                <a:gd name="T7" fmla="*/ 165 h 903"/>
                <a:gd name="T8" fmla="*/ 121 w 391"/>
                <a:gd name="T9" fmla="*/ 121 h 903"/>
                <a:gd name="T10" fmla="*/ 165 w 391"/>
                <a:gd name="T11" fmla="*/ 95 h 903"/>
                <a:gd name="T12" fmla="*/ 217 w 391"/>
                <a:gd name="T13" fmla="*/ 93 h 903"/>
                <a:gd name="T14" fmla="*/ 263 w 391"/>
                <a:gd name="T15" fmla="*/ 115 h 903"/>
                <a:gd name="T16" fmla="*/ 293 w 391"/>
                <a:gd name="T17" fmla="*/ 155 h 903"/>
                <a:gd name="T18" fmla="*/ 300 w 391"/>
                <a:gd name="T19" fmla="*/ 207 h 903"/>
                <a:gd name="T20" fmla="*/ 283 w 391"/>
                <a:gd name="T21" fmla="*/ 254 h 903"/>
                <a:gd name="T22" fmla="*/ 245 w 391"/>
                <a:gd name="T23" fmla="*/ 288 h 903"/>
                <a:gd name="T24" fmla="*/ 195 w 391"/>
                <a:gd name="T25" fmla="*/ 301 h 903"/>
                <a:gd name="T26" fmla="*/ 155 w 391"/>
                <a:gd name="T27" fmla="*/ 534 h 903"/>
                <a:gd name="T28" fmla="*/ 115 w 391"/>
                <a:gd name="T29" fmla="*/ 503 h 903"/>
                <a:gd name="T30" fmla="*/ 93 w 391"/>
                <a:gd name="T31" fmla="*/ 458 h 903"/>
                <a:gd name="T32" fmla="*/ 95 w 391"/>
                <a:gd name="T33" fmla="*/ 406 h 903"/>
                <a:gd name="T34" fmla="*/ 121 w 391"/>
                <a:gd name="T35" fmla="*/ 362 h 903"/>
                <a:gd name="T36" fmla="*/ 165 w 391"/>
                <a:gd name="T37" fmla="*/ 336 h 903"/>
                <a:gd name="T38" fmla="*/ 217 w 391"/>
                <a:gd name="T39" fmla="*/ 334 h 903"/>
                <a:gd name="T40" fmla="*/ 263 w 391"/>
                <a:gd name="T41" fmla="*/ 356 h 903"/>
                <a:gd name="T42" fmla="*/ 293 w 391"/>
                <a:gd name="T43" fmla="*/ 396 h 903"/>
                <a:gd name="T44" fmla="*/ 300 w 391"/>
                <a:gd name="T45" fmla="*/ 447 h 903"/>
                <a:gd name="T46" fmla="*/ 283 w 391"/>
                <a:gd name="T47" fmla="*/ 495 h 903"/>
                <a:gd name="T48" fmla="*/ 245 w 391"/>
                <a:gd name="T49" fmla="*/ 529 h 903"/>
                <a:gd name="T50" fmla="*/ 195 w 391"/>
                <a:gd name="T51" fmla="*/ 541 h 903"/>
                <a:gd name="T52" fmla="*/ 165 w 391"/>
                <a:gd name="T53" fmla="*/ 778 h 903"/>
                <a:gd name="T54" fmla="*/ 121 w 391"/>
                <a:gd name="T55" fmla="*/ 751 h 903"/>
                <a:gd name="T56" fmla="*/ 95 w 391"/>
                <a:gd name="T57" fmla="*/ 708 h 903"/>
                <a:gd name="T58" fmla="*/ 93 w 391"/>
                <a:gd name="T59" fmla="*/ 656 h 903"/>
                <a:gd name="T60" fmla="*/ 115 w 391"/>
                <a:gd name="T61" fmla="*/ 610 h 903"/>
                <a:gd name="T62" fmla="*/ 155 w 391"/>
                <a:gd name="T63" fmla="*/ 580 h 903"/>
                <a:gd name="T64" fmla="*/ 206 w 391"/>
                <a:gd name="T65" fmla="*/ 573 h 903"/>
                <a:gd name="T66" fmla="*/ 254 w 391"/>
                <a:gd name="T67" fmla="*/ 590 h 903"/>
                <a:gd name="T68" fmla="*/ 288 w 391"/>
                <a:gd name="T69" fmla="*/ 627 h 903"/>
                <a:gd name="T70" fmla="*/ 300 w 391"/>
                <a:gd name="T71" fmla="*/ 677 h 903"/>
                <a:gd name="T72" fmla="*/ 288 w 391"/>
                <a:gd name="T73" fmla="*/ 727 h 903"/>
                <a:gd name="T74" fmla="*/ 254 w 391"/>
                <a:gd name="T75" fmla="*/ 765 h 903"/>
                <a:gd name="T76" fmla="*/ 206 w 391"/>
                <a:gd name="T77" fmla="*/ 782 h 903"/>
                <a:gd name="T78" fmla="*/ 65 w 391"/>
                <a:gd name="T79" fmla="*/ 3 h 903"/>
                <a:gd name="T80" fmla="*/ 23 w 391"/>
                <a:gd name="T81" fmla="*/ 20 h 903"/>
                <a:gd name="T82" fmla="*/ 4 w 391"/>
                <a:gd name="T83" fmla="*/ 49 h 903"/>
                <a:gd name="T84" fmla="*/ 1 w 391"/>
                <a:gd name="T85" fmla="*/ 832 h 903"/>
                <a:gd name="T86" fmla="*/ 19 w 391"/>
                <a:gd name="T87" fmla="*/ 871 h 903"/>
                <a:gd name="T88" fmla="*/ 54 w 391"/>
                <a:gd name="T89" fmla="*/ 897 h 903"/>
                <a:gd name="T90" fmla="*/ 300 w 391"/>
                <a:gd name="T91" fmla="*/ 903 h 903"/>
                <a:gd name="T92" fmla="*/ 346 w 391"/>
                <a:gd name="T93" fmla="*/ 893 h 903"/>
                <a:gd name="T94" fmla="*/ 376 w 391"/>
                <a:gd name="T95" fmla="*/ 865 h 903"/>
                <a:gd name="T96" fmla="*/ 391 w 391"/>
                <a:gd name="T97" fmla="*/ 822 h 903"/>
                <a:gd name="T98" fmla="*/ 387 w 391"/>
                <a:gd name="T99" fmla="*/ 62 h 903"/>
                <a:gd name="T100" fmla="*/ 366 w 391"/>
                <a:gd name="T101" fmla="*/ 26 h 903"/>
                <a:gd name="T102" fmla="*/ 329 w 391"/>
                <a:gd name="T103" fmla="*/ 4 h 9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91" h="903">
                  <a:moveTo>
                    <a:pt x="195" y="301"/>
                  </a:moveTo>
                  <a:lnTo>
                    <a:pt x="184" y="301"/>
                  </a:lnTo>
                  <a:lnTo>
                    <a:pt x="175" y="299"/>
                  </a:lnTo>
                  <a:lnTo>
                    <a:pt x="165" y="297"/>
                  </a:lnTo>
                  <a:lnTo>
                    <a:pt x="155" y="293"/>
                  </a:lnTo>
                  <a:lnTo>
                    <a:pt x="145" y="288"/>
                  </a:lnTo>
                  <a:lnTo>
                    <a:pt x="137" y="283"/>
                  </a:lnTo>
                  <a:lnTo>
                    <a:pt x="128" y="277"/>
                  </a:lnTo>
                  <a:lnTo>
                    <a:pt x="121" y="270"/>
                  </a:lnTo>
                  <a:lnTo>
                    <a:pt x="115" y="263"/>
                  </a:lnTo>
                  <a:lnTo>
                    <a:pt x="109" y="254"/>
                  </a:lnTo>
                  <a:lnTo>
                    <a:pt x="103" y="246"/>
                  </a:lnTo>
                  <a:lnTo>
                    <a:pt x="99" y="237"/>
                  </a:lnTo>
                  <a:lnTo>
                    <a:pt x="95" y="227"/>
                  </a:lnTo>
                  <a:lnTo>
                    <a:pt x="93" y="218"/>
                  </a:lnTo>
                  <a:lnTo>
                    <a:pt x="90" y="207"/>
                  </a:lnTo>
                  <a:lnTo>
                    <a:pt x="90" y="196"/>
                  </a:lnTo>
                  <a:lnTo>
                    <a:pt x="90" y="185"/>
                  </a:lnTo>
                  <a:lnTo>
                    <a:pt x="93" y="175"/>
                  </a:lnTo>
                  <a:lnTo>
                    <a:pt x="95" y="165"/>
                  </a:lnTo>
                  <a:lnTo>
                    <a:pt x="99" y="155"/>
                  </a:lnTo>
                  <a:lnTo>
                    <a:pt x="103" y="145"/>
                  </a:lnTo>
                  <a:lnTo>
                    <a:pt x="109" y="137"/>
                  </a:lnTo>
                  <a:lnTo>
                    <a:pt x="115" y="128"/>
                  </a:lnTo>
                  <a:lnTo>
                    <a:pt x="121" y="121"/>
                  </a:lnTo>
                  <a:lnTo>
                    <a:pt x="128" y="115"/>
                  </a:lnTo>
                  <a:lnTo>
                    <a:pt x="137" y="109"/>
                  </a:lnTo>
                  <a:lnTo>
                    <a:pt x="145" y="103"/>
                  </a:lnTo>
                  <a:lnTo>
                    <a:pt x="155" y="99"/>
                  </a:lnTo>
                  <a:lnTo>
                    <a:pt x="165" y="95"/>
                  </a:lnTo>
                  <a:lnTo>
                    <a:pt x="175" y="93"/>
                  </a:lnTo>
                  <a:lnTo>
                    <a:pt x="184" y="91"/>
                  </a:lnTo>
                  <a:lnTo>
                    <a:pt x="195" y="91"/>
                  </a:lnTo>
                  <a:lnTo>
                    <a:pt x="206" y="91"/>
                  </a:lnTo>
                  <a:lnTo>
                    <a:pt x="217" y="93"/>
                  </a:lnTo>
                  <a:lnTo>
                    <a:pt x="227" y="95"/>
                  </a:lnTo>
                  <a:lnTo>
                    <a:pt x="237" y="99"/>
                  </a:lnTo>
                  <a:lnTo>
                    <a:pt x="245" y="103"/>
                  </a:lnTo>
                  <a:lnTo>
                    <a:pt x="254" y="109"/>
                  </a:lnTo>
                  <a:lnTo>
                    <a:pt x="263" y="115"/>
                  </a:lnTo>
                  <a:lnTo>
                    <a:pt x="270" y="121"/>
                  </a:lnTo>
                  <a:lnTo>
                    <a:pt x="277" y="128"/>
                  </a:lnTo>
                  <a:lnTo>
                    <a:pt x="283" y="137"/>
                  </a:lnTo>
                  <a:lnTo>
                    <a:pt x="288" y="145"/>
                  </a:lnTo>
                  <a:lnTo>
                    <a:pt x="293" y="155"/>
                  </a:lnTo>
                  <a:lnTo>
                    <a:pt x="296" y="165"/>
                  </a:lnTo>
                  <a:lnTo>
                    <a:pt x="299" y="175"/>
                  </a:lnTo>
                  <a:lnTo>
                    <a:pt x="300" y="185"/>
                  </a:lnTo>
                  <a:lnTo>
                    <a:pt x="300" y="196"/>
                  </a:lnTo>
                  <a:lnTo>
                    <a:pt x="300" y="207"/>
                  </a:lnTo>
                  <a:lnTo>
                    <a:pt x="299" y="218"/>
                  </a:lnTo>
                  <a:lnTo>
                    <a:pt x="296" y="227"/>
                  </a:lnTo>
                  <a:lnTo>
                    <a:pt x="293" y="237"/>
                  </a:lnTo>
                  <a:lnTo>
                    <a:pt x="288" y="246"/>
                  </a:lnTo>
                  <a:lnTo>
                    <a:pt x="283" y="254"/>
                  </a:lnTo>
                  <a:lnTo>
                    <a:pt x="277" y="263"/>
                  </a:lnTo>
                  <a:lnTo>
                    <a:pt x="270" y="270"/>
                  </a:lnTo>
                  <a:lnTo>
                    <a:pt x="263" y="277"/>
                  </a:lnTo>
                  <a:lnTo>
                    <a:pt x="254" y="283"/>
                  </a:lnTo>
                  <a:lnTo>
                    <a:pt x="245" y="288"/>
                  </a:lnTo>
                  <a:lnTo>
                    <a:pt x="237" y="293"/>
                  </a:lnTo>
                  <a:lnTo>
                    <a:pt x="227" y="297"/>
                  </a:lnTo>
                  <a:lnTo>
                    <a:pt x="217" y="299"/>
                  </a:lnTo>
                  <a:lnTo>
                    <a:pt x="206" y="301"/>
                  </a:lnTo>
                  <a:lnTo>
                    <a:pt x="195" y="301"/>
                  </a:lnTo>
                  <a:close/>
                  <a:moveTo>
                    <a:pt x="195" y="541"/>
                  </a:moveTo>
                  <a:lnTo>
                    <a:pt x="184" y="541"/>
                  </a:lnTo>
                  <a:lnTo>
                    <a:pt x="175" y="540"/>
                  </a:lnTo>
                  <a:lnTo>
                    <a:pt x="165" y="538"/>
                  </a:lnTo>
                  <a:lnTo>
                    <a:pt x="155" y="534"/>
                  </a:lnTo>
                  <a:lnTo>
                    <a:pt x="145" y="529"/>
                  </a:lnTo>
                  <a:lnTo>
                    <a:pt x="137" y="524"/>
                  </a:lnTo>
                  <a:lnTo>
                    <a:pt x="128" y="518"/>
                  </a:lnTo>
                  <a:lnTo>
                    <a:pt x="121" y="511"/>
                  </a:lnTo>
                  <a:lnTo>
                    <a:pt x="115" y="503"/>
                  </a:lnTo>
                  <a:lnTo>
                    <a:pt x="109" y="495"/>
                  </a:lnTo>
                  <a:lnTo>
                    <a:pt x="103" y="486"/>
                  </a:lnTo>
                  <a:lnTo>
                    <a:pt x="99" y="478"/>
                  </a:lnTo>
                  <a:lnTo>
                    <a:pt x="95" y="468"/>
                  </a:lnTo>
                  <a:lnTo>
                    <a:pt x="93" y="458"/>
                  </a:lnTo>
                  <a:lnTo>
                    <a:pt x="90" y="447"/>
                  </a:lnTo>
                  <a:lnTo>
                    <a:pt x="90" y="436"/>
                  </a:lnTo>
                  <a:lnTo>
                    <a:pt x="90" y="425"/>
                  </a:lnTo>
                  <a:lnTo>
                    <a:pt x="93" y="415"/>
                  </a:lnTo>
                  <a:lnTo>
                    <a:pt x="95" y="406"/>
                  </a:lnTo>
                  <a:lnTo>
                    <a:pt x="99" y="396"/>
                  </a:lnTo>
                  <a:lnTo>
                    <a:pt x="103" y="386"/>
                  </a:lnTo>
                  <a:lnTo>
                    <a:pt x="109" y="378"/>
                  </a:lnTo>
                  <a:lnTo>
                    <a:pt x="115" y="369"/>
                  </a:lnTo>
                  <a:lnTo>
                    <a:pt x="121" y="362"/>
                  </a:lnTo>
                  <a:lnTo>
                    <a:pt x="128" y="356"/>
                  </a:lnTo>
                  <a:lnTo>
                    <a:pt x="137" y="349"/>
                  </a:lnTo>
                  <a:lnTo>
                    <a:pt x="145" y="343"/>
                  </a:lnTo>
                  <a:lnTo>
                    <a:pt x="155" y="340"/>
                  </a:lnTo>
                  <a:lnTo>
                    <a:pt x="165" y="336"/>
                  </a:lnTo>
                  <a:lnTo>
                    <a:pt x="175" y="334"/>
                  </a:lnTo>
                  <a:lnTo>
                    <a:pt x="184" y="331"/>
                  </a:lnTo>
                  <a:lnTo>
                    <a:pt x="195" y="331"/>
                  </a:lnTo>
                  <a:lnTo>
                    <a:pt x="206" y="331"/>
                  </a:lnTo>
                  <a:lnTo>
                    <a:pt x="217" y="334"/>
                  </a:lnTo>
                  <a:lnTo>
                    <a:pt x="227" y="336"/>
                  </a:lnTo>
                  <a:lnTo>
                    <a:pt x="237" y="340"/>
                  </a:lnTo>
                  <a:lnTo>
                    <a:pt x="245" y="343"/>
                  </a:lnTo>
                  <a:lnTo>
                    <a:pt x="254" y="349"/>
                  </a:lnTo>
                  <a:lnTo>
                    <a:pt x="263" y="356"/>
                  </a:lnTo>
                  <a:lnTo>
                    <a:pt x="270" y="362"/>
                  </a:lnTo>
                  <a:lnTo>
                    <a:pt x="277" y="369"/>
                  </a:lnTo>
                  <a:lnTo>
                    <a:pt x="283" y="378"/>
                  </a:lnTo>
                  <a:lnTo>
                    <a:pt x="288" y="386"/>
                  </a:lnTo>
                  <a:lnTo>
                    <a:pt x="293" y="396"/>
                  </a:lnTo>
                  <a:lnTo>
                    <a:pt x="296" y="406"/>
                  </a:lnTo>
                  <a:lnTo>
                    <a:pt x="299" y="415"/>
                  </a:lnTo>
                  <a:lnTo>
                    <a:pt x="300" y="425"/>
                  </a:lnTo>
                  <a:lnTo>
                    <a:pt x="300" y="436"/>
                  </a:lnTo>
                  <a:lnTo>
                    <a:pt x="300" y="447"/>
                  </a:lnTo>
                  <a:lnTo>
                    <a:pt x="299" y="458"/>
                  </a:lnTo>
                  <a:lnTo>
                    <a:pt x="296" y="468"/>
                  </a:lnTo>
                  <a:lnTo>
                    <a:pt x="293" y="478"/>
                  </a:lnTo>
                  <a:lnTo>
                    <a:pt x="288" y="486"/>
                  </a:lnTo>
                  <a:lnTo>
                    <a:pt x="283" y="495"/>
                  </a:lnTo>
                  <a:lnTo>
                    <a:pt x="277" y="503"/>
                  </a:lnTo>
                  <a:lnTo>
                    <a:pt x="270" y="511"/>
                  </a:lnTo>
                  <a:lnTo>
                    <a:pt x="263" y="518"/>
                  </a:lnTo>
                  <a:lnTo>
                    <a:pt x="254" y="524"/>
                  </a:lnTo>
                  <a:lnTo>
                    <a:pt x="245" y="529"/>
                  </a:lnTo>
                  <a:lnTo>
                    <a:pt x="237" y="534"/>
                  </a:lnTo>
                  <a:lnTo>
                    <a:pt x="227" y="538"/>
                  </a:lnTo>
                  <a:lnTo>
                    <a:pt x="217" y="540"/>
                  </a:lnTo>
                  <a:lnTo>
                    <a:pt x="206" y="541"/>
                  </a:lnTo>
                  <a:lnTo>
                    <a:pt x="195" y="541"/>
                  </a:lnTo>
                  <a:lnTo>
                    <a:pt x="195" y="541"/>
                  </a:lnTo>
                  <a:close/>
                  <a:moveTo>
                    <a:pt x="195" y="782"/>
                  </a:moveTo>
                  <a:lnTo>
                    <a:pt x="184" y="782"/>
                  </a:lnTo>
                  <a:lnTo>
                    <a:pt x="175" y="781"/>
                  </a:lnTo>
                  <a:lnTo>
                    <a:pt x="165" y="778"/>
                  </a:lnTo>
                  <a:lnTo>
                    <a:pt x="155" y="774"/>
                  </a:lnTo>
                  <a:lnTo>
                    <a:pt x="145" y="770"/>
                  </a:lnTo>
                  <a:lnTo>
                    <a:pt x="137" y="765"/>
                  </a:lnTo>
                  <a:lnTo>
                    <a:pt x="128" y="759"/>
                  </a:lnTo>
                  <a:lnTo>
                    <a:pt x="121" y="751"/>
                  </a:lnTo>
                  <a:lnTo>
                    <a:pt x="115" y="744"/>
                  </a:lnTo>
                  <a:lnTo>
                    <a:pt x="109" y="735"/>
                  </a:lnTo>
                  <a:lnTo>
                    <a:pt x="103" y="727"/>
                  </a:lnTo>
                  <a:lnTo>
                    <a:pt x="99" y="718"/>
                  </a:lnTo>
                  <a:lnTo>
                    <a:pt x="95" y="708"/>
                  </a:lnTo>
                  <a:lnTo>
                    <a:pt x="93" y="699"/>
                  </a:lnTo>
                  <a:lnTo>
                    <a:pt x="90" y="688"/>
                  </a:lnTo>
                  <a:lnTo>
                    <a:pt x="90" y="677"/>
                  </a:lnTo>
                  <a:lnTo>
                    <a:pt x="90" y="666"/>
                  </a:lnTo>
                  <a:lnTo>
                    <a:pt x="93" y="656"/>
                  </a:lnTo>
                  <a:lnTo>
                    <a:pt x="95" y="646"/>
                  </a:lnTo>
                  <a:lnTo>
                    <a:pt x="99" y="636"/>
                  </a:lnTo>
                  <a:lnTo>
                    <a:pt x="103" y="627"/>
                  </a:lnTo>
                  <a:lnTo>
                    <a:pt x="109" y="618"/>
                  </a:lnTo>
                  <a:lnTo>
                    <a:pt x="115" y="610"/>
                  </a:lnTo>
                  <a:lnTo>
                    <a:pt x="121" y="602"/>
                  </a:lnTo>
                  <a:lnTo>
                    <a:pt x="128" y="596"/>
                  </a:lnTo>
                  <a:lnTo>
                    <a:pt x="137" y="590"/>
                  </a:lnTo>
                  <a:lnTo>
                    <a:pt x="145" y="585"/>
                  </a:lnTo>
                  <a:lnTo>
                    <a:pt x="155" y="580"/>
                  </a:lnTo>
                  <a:lnTo>
                    <a:pt x="165" y="577"/>
                  </a:lnTo>
                  <a:lnTo>
                    <a:pt x="175" y="574"/>
                  </a:lnTo>
                  <a:lnTo>
                    <a:pt x="184" y="573"/>
                  </a:lnTo>
                  <a:lnTo>
                    <a:pt x="195" y="572"/>
                  </a:lnTo>
                  <a:lnTo>
                    <a:pt x="206" y="573"/>
                  </a:lnTo>
                  <a:lnTo>
                    <a:pt x="217" y="574"/>
                  </a:lnTo>
                  <a:lnTo>
                    <a:pt x="227" y="577"/>
                  </a:lnTo>
                  <a:lnTo>
                    <a:pt x="237" y="580"/>
                  </a:lnTo>
                  <a:lnTo>
                    <a:pt x="245" y="585"/>
                  </a:lnTo>
                  <a:lnTo>
                    <a:pt x="254" y="590"/>
                  </a:lnTo>
                  <a:lnTo>
                    <a:pt x="263" y="596"/>
                  </a:lnTo>
                  <a:lnTo>
                    <a:pt x="270" y="602"/>
                  </a:lnTo>
                  <a:lnTo>
                    <a:pt x="277" y="610"/>
                  </a:lnTo>
                  <a:lnTo>
                    <a:pt x="283" y="618"/>
                  </a:lnTo>
                  <a:lnTo>
                    <a:pt x="288" y="627"/>
                  </a:lnTo>
                  <a:lnTo>
                    <a:pt x="293" y="636"/>
                  </a:lnTo>
                  <a:lnTo>
                    <a:pt x="296" y="646"/>
                  </a:lnTo>
                  <a:lnTo>
                    <a:pt x="299" y="656"/>
                  </a:lnTo>
                  <a:lnTo>
                    <a:pt x="300" y="666"/>
                  </a:lnTo>
                  <a:lnTo>
                    <a:pt x="300" y="677"/>
                  </a:lnTo>
                  <a:lnTo>
                    <a:pt x="300" y="688"/>
                  </a:lnTo>
                  <a:lnTo>
                    <a:pt x="299" y="699"/>
                  </a:lnTo>
                  <a:lnTo>
                    <a:pt x="296" y="708"/>
                  </a:lnTo>
                  <a:lnTo>
                    <a:pt x="293" y="718"/>
                  </a:lnTo>
                  <a:lnTo>
                    <a:pt x="288" y="727"/>
                  </a:lnTo>
                  <a:lnTo>
                    <a:pt x="283" y="735"/>
                  </a:lnTo>
                  <a:lnTo>
                    <a:pt x="277" y="744"/>
                  </a:lnTo>
                  <a:lnTo>
                    <a:pt x="270" y="751"/>
                  </a:lnTo>
                  <a:lnTo>
                    <a:pt x="263" y="759"/>
                  </a:lnTo>
                  <a:lnTo>
                    <a:pt x="254" y="765"/>
                  </a:lnTo>
                  <a:lnTo>
                    <a:pt x="245" y="770"/>
                  </a:lnTo>
                  <a:lnTo>
                    <a:pt x="237" y="774"/>
                  </a:lnTo>
                  <a:lnTo>
                    <a:pt x="227" y="778"/>
                  </a:lnTo>
                  <a:lnTo>
                    <a:pt x="217" y="781"/>
                  </a:lnTo>
                  <a:lnTo>
                    <a:pt x="206" y="782"/>
                  </a:lnTo>
                  <a:lnTo>
                    <a:pt x="195" y="782"/>
                  </a:lnTo>
                  <a:close/>
                  <a:moveTo>
                    <a:pt x="300" y="0"/>
                  </a:moveTo>
                  <a:lnTo>
                    <a:pt x="90" y="0"/>
                  </a:lnTo>
                  <a:lnTo>
                    <a:pt x="77" y="0"/>
                  </a:lnTo>
                  <a:lnTo>
                    <a:pt x="65" y="3"/>
                  </a:lnTo>
                  <a:lnTo>
                    <a:pt x="54" y="4"/>
                  </a:lnTo>
                  <a:lnTo>
                    <a:pt x="45" y="7"/>
                  </a:lnTo>
                  <a:lnTo>
                    <a:pt x="37" y="11"/>
                  </a:lnTo>
                  <a:lnTo>
                    <a:pt x="29" y="15"/>
                  </a:lnTo>
                  <a:lnTo>
                    <a:pt x="23" y="20"/>
                  </a:lnTo>
                  <a:lnTo>
                    <a:pt x="17" y="25"/>
                  </a:lnTo>
                  <a:lnTo>
                    <a:pt x="12" y="31"/>
                  </a:lnTo>
                  <a:lnTo>
                    <a:pt x="8" y="37"/>
                  </a:lnTo>
                  <a:lnTo>
                    <a:pt x="6" y="43"/>
                  </a:lnTo>
                  <a:lnTo>
                    <a:pt x="4" y="49"/>
                  </a:lnTo>
                  <a:lnTo>
                    <a:pt x="1" y="62"/>
                  </a:lnTo>
                  <a:lnTo>
                    <a:pt x="0" y="76"/>
                  </a:lnTo>
                  <a:lnTo>
                    <a:pt x="0" y="812"/>
                  </a:lnTo>
                  <a:lnTo>
                    <a:pt x="0" y="822"/>
                  </a:lnTo>
                  <a:lnTo>
                    <a:pt x="1" y="832"/>
                  </a:lnTo>
                  <a:lnTo>
                    <a:pt x="4" y="840"/>
                  </a:lnTo>
                  <a:lnTo>
                    <a:pt x="7" y="849"/>
                  </a:lnTo>
                  <a:lnTo>
                    <a:pt x="10" y="857"/>
                  </a:lnTo>
                  <a:lnTo>
                    <a:pt x="15" y="865"/>
                  </a:lnTo>
                  <a:lnTo>
                    <a:pt x="19" y="871"/>
                  </a:lnTo>
                  <a:lnTo>
                    <a:pt x="26" y="877"/>
                  </a:lnTo>
                  <a:lnTo>
                    <a:pt x="32" y="883"/>
                  </a:lnTo>
                  <a:lnTo>
                    <a:pt x="38" y="888"/>
                  </a:lnTo>
                  <a:lnTo>
                    <a:pt x="46" y="893"/>
                  </a:lnTo>
                  <a:lnTo>
                    <a:pt x="54" y="897"/>
                  </a:lnTo>
                  <a:lnTo>
                    <a:pt x="62" y="899"/>
                  </a:lnTo>
                  <a:lnTo>
                    <a:pt x="71" y="901"/>
                  </a:lnTo>
                  <a:lnTo>
                    <a:pt x="81" y="903"/>
                  </a:lnTo>
                  <a:lnTo>
                    <a:pt x="90" y="903"/>
                  </a:lnTo>
                  <a:lnTo>
                    <a:pt x="300" y="903"/>
                  </a:lnTo>
                  <a:lnTo>
                    <a:pt x="310" y="903"/>
                  </a:lnTo>
                  <a:lnTo>
                    <a:pt x="320" y="901"/>
                  </a:lnTo>
                  <a:lnTo>
                    <a:pt x="329" y="899"/>
                  </a:lnTo>
                  <a:lnTo>
                    <a:pt x="337" y="897"/>
                  </a:lnTo>
                  <a:lnTo>
                    <a:pt x="346" y="893"/>
                  </a:lnTo>
                  <a:lnTo>
                    <a:pt x="353" y="888"/>
                  </a:lnTo>
                  <a:lnTo>
                    <a:pt x="359" y="883"/>
                  </a:lnTo>
                  <a:lnTo>
                    <a:pt x="366" y="877"/>
                  </a:lnTo>
                  <a:lnTo>
                    <a:pt x="371" y="871"/>
                  </a:lnTo>
                  <a:lnTo>
                    <a:pt x="376" y="865"/>
                  </a:lnTo>
                  <a:lnTo>
                    <a:pt x="381" y="857"/>
                  </a:lnTo>
                  <a:lnTo>
                    <a:pt x="385" y="849"/>
                  </a:lnTo>
                  <a:lnTo>
                    <a:pt x="387" y="840"/>
                  </a:lnTo>
                  <a:lnTo>
                    <a:pt x="390" y="832"/>
                  </a:lnTo>
                  <a:lnTo>
                    <a:pt x="391" y="822"/>
                  </a:lnTo>
                  <a:lnTo>
                    <a:pt x="391" y="812"/>
                  </a:lnTo>
                  <a:lnTo>
                    <a:pt x="391" y="91"/>
                  </a:lnTo>
                  <a:lnTo>
                    <a:pt x="391" y="81"/>
                  </a:lnTo>
                  <a:lnTo>
                    <a:pt x="390" y="71"/>
                  </a:lnTo>
                  <a:lnTo>
                    <a:pt x="387" y="62"/>
                  </a:lnTo>
                  <a:lnTo>
                    <a:pt x="385" y="54"/>
                  </a:lnTo>
                  <a:lnTo>
                    <a:pt x="381" y="47"/>
                  </a:lnTo>
                  <a:lnTo>
                    <a:pt x="376" y="38"/>
                  </a:lnTo>
                  <a:lnTo>
                    <a:pt x="371" y="32"/>
                  </a:lnTo>
                  <a:lnTo>
                    <a:pt x="366" y="26"/>
                  </a:lnTo>
                  <a:lnTo>
                    <a:pt x="359" y="20"/>
                  </a:lnTo>
                  <a:lnTo>
                    <a:pt x="353" y="15"/>
                  </a:lnTo>
                  <a:lnTo>
                    <a:pt x="346" y="10"/>
                  </a:lnTo>
                  <a:lnTo>
                    <a:pt x="337" y="7"/>
                  </a:lnTo>
                  <a:lnTo>
                    <a:pt x="329" y="4"/>
                  </a:lnTo>
                  <a:lnTo>
                    <a:pt x="320" y="1"/>
                  </a:lnTo>
                  <a:lnTo>
                    <a:pt x="310" y="0"/>
                  </a:lnTo>
                  <a:lnTo>
                    <a:pt x="300" y="0"/>
                  </a:lnTo>
                  <a:lnTo>
                    <a:pt x="30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4" name="Freeform 2149">
              <a:extLst>
                <a:ext uri="{FF2B5EF4-FFF2-40B4-BE49-F238E27FC236}">
                  <a16:creationId xmlns:a16="http://schemas.microsoft.com/office/drawing/2014/main" id="{F48758C2-F555-4015-ABDC-7494E535AA60}"/>
                </a:ext>
              </a:extLst>
            </p:cNvPr>
            <p:cNvSpPr>
              <a:spLocks/>
            </p:cNvSpPr>
            <p:nvPr/>
          </p:nvSpPr>
          <p:spPr bwMode="auto">
            <a:xfrm>
              <a:off x="10463213" y="1417638"/>
              <a:ext cx="66675" cy="66675"/>
            </a:xfrm>
            <a:custGeom>
              <a:avLst/>
              <a:gdLst>
                <a:gd name="T0" fmla="*/ 196 w 210"/>
                <a:gd name="T1" fmla="*/ 0 h 210"/>
                <a:gd name="T2" fmla="*/ 15 w 210"/>
                <a:gd name="T3" fmla="*/ 0 h 210"/>
                <a:gd name="T4" fmla="*/ 11 w 210"/>
                <a:gd name="T5" fmla="*/ 1 h 210"/>
                <a:gd name="T6" fmla="*/ 8 w 210"/>
                <a:gd name="T7" fmla="*/ 2 h 210"/>
                <a:gd name="T8" fmla="*/ 4 w 210"/>
                <a:gd name="T9" fmla="*/ 4 h 210"/>
                <a:gd name="T10" fmla="*/ 2 w 210"/>
                <a:gd name="T11" fmla="*/ 9 h 210"/>
                <a:gd name="T12" fmla="*/ 0 w 210"/>
                <a:gd name="T13" fmla="*/ 13 h 210"/>
                <a:gd name="T14" fmla="*/ 0 w 210"/>
                <a:gd name="T15" fmla="*/ 18 h 210"/>
                <a:gd name="T16" fmla="*/ 2 w 210"/>
                <a:gd name="T17" fmla="*/ 22 h 210"/>
                <a:gd name="T18" fmla="*/ 5 w 210"/>
                <a:gd name="T19" fmla="*/ 25 h 210"/>
                <a:gd name="T20" fmla="*/ 185 w 210"/>
                <a:gd name="T21" fmla="*/ 206 h 210"/>
                <a:gd name="T22" fmla="*/ 190 w 210"/>
                <a:gd name="T23" fmla="*/ 208 h 210"/>
                <a:gd name="T24" fmla="*/ 196 w 210"/>
                <a:gd name="T25" fmla="*/ 210 h 210"/>
                <a:gd name="T26" fmla="*/ 199 w 210"/>
                <a:gd name="T27" fmla="*/ 210 h 210"/>
                <a:gd name="T28" fmla="*/ 202 w 210"/>
                <a:gd name="T29" fmla="*/ 208 h 210"/>
                <a:gd name="T30" fmla="*/ 206 w 210"/>
                <a:gd name="T31" fmla="*/ 207 h 210"/>
                <a:gd name="T32" fmla="*/ 208 w 210"/>
                <a:gd name="T33" fmla="*/ 203 h 210"/>
                <a:gd name="T34" fmla="*/ 210 w 210"/>
                <a:gd name="T35" fmla="*/ 200 h 210"/>
                <a:gd name="T36" fmla="*/ 210 w 210"/>
                <a:gd name="T37" fmla="*/ 195 h 210"/>
                <a:gd name="T38" fmla="*/ 210 w 210"/>
                <a:gd name="T39" fmla="*/ 14 h 210"/>
                <a:gd name="T40" fmla="*/ 209 w 210"/>
                <a:gd name="T41" fmla="*/ 9 h 210"/>
                <a:gd name="T42" fmla="*/ 207 w 210"/>
                <a:gd name="T43" fmla="*/ 4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2"/>
                  </a:lnTo>
                  <a:lnTo>
                    <a:pt x="4" y="4"/>
                  </a:lnTo>
                  <a:lnTo>
                    <a:pt x="2" y="9"/>
                  </a:lnTo>
                  <a:lnTo>
                    <a:pt x="0" y="13"/>
                  </a:lnTo>
                  <a:lnTo>
                    <a:pt x="0" y="18"/>
                  </a:lnTo>
                  <a:lnTo>
                    <a:pt x="2" y="22"/>
                  </a:lnTo>
                  <a:lnTo>
                    <a:pt x="5" y="25"/>
                  </a:lnTo>
                  <a:lnTo>
                    <a:pt x="185" y="206"/>
                  </a:lnTo>
                  <a:lnTo>
                    <a:pt x="190" y="208"/>
                  </a:lnTo>
                  <a:lnTo>
                    <a:pt x="196" y="210"/>
                  </a:lnTo>
                  <a:lnTo>
                    <a:pt x="199" y="210"/>
                  </a:lnTo>
                  <a:lnTo>
                    <a:pt x="202" y="208"/>
                  </a:lnTo>
                  <a:lnTo>
                    <a:pt x="206" y="207"/>
                  </a:lnTo>
                  <a:lnTo>
                    <a:pt x="208" y="203"/>
                  </a:lnTo>
                  <a:lnTo>
                    <a:pt x="210" y="200"/>
                  </a:lnTo>
                  <a:lnTo>
                    <a:pt x="210" y="195"/>
                  </a:lnTo>
                  <a:lnTo>
                    <a:pt x="210" y="14"/>
                  </a:lnTo>
                  <a:lnTo>
                    <a:pt x="209" y="9"/>
                  </a:lnTo>
                  <a:lnTo>
                    <a:pt x="207" y="4"/>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5" name="Freeform 2150">
              <a:extLst>
                <a:ext uri="{FF2B5EF4-FFF2-40B4-BE49-F238E27FC236}">
                  <a16:creationId xmlns:a16="http://schemas.microsoft.com/office/drawing/2014/main" id="{BCD48D4F-F4DB-44E2-A1A8-9BEF1F449F5F}"/>
                </a:ext>
              </a:extLst>
            </p:cNvPr>
            <p:cNvSpPr>
              <a:spLocks/>
            </p:cNvSpPr>
            <p:nvPr/>
          </p:nvSpPr>
          <p:spPr bwMode="auto">
            <a:xfrm>
              <a:off x="10463213" y="1493838"/>
              <a:ext cx="66675" cy="66675"/>
            </a:xfrm>
            <a:custGeom>
              <a:avLst/>
              <a:gdLst>
                <a:gd name="T0" fmla="*/ 196 w 210"/>
                <a:gd name="T1" fmla="*/ 0 h 210"/>
                <a:gd name="T2" fmla="*/ 15 w 210"/>
                <a:gd name="T3" fmla="*/ 0 h 210"/>
                <a:gd name="T4" fmla="*/ 11 w 210"/>
                <a:gd name="T5" fmla="*/ 1 h 210"/>
                <a:gd name="T6" fmla="*/ 8 w 210"/>
                <a:gd name="T7" fmla="*/ 3 h 210"/>
                <a:gd name="T8" fmla="*/ 4 w 210"/>
                <a:gd name="T9" fmla="*/ 6 h 210"/>
                <a:gd name="T10" fmla="*/ 2 w 210"/>
                <a:gd name="T11" fmla="*/ 10 h 210"/>
                <a:gd name="T12" fmla="*/ 0 w 210"/>
                <a:gd name="T13" fmla="*/ 14 h 210"/>
                <a:gd name="T14" fmla="*/ 0 w 210"/>
                <a:gd name="T15" fmla="*/ 18 h 210"/>
                <a:gd name="T16" fmla="*/ 2 w 210"/>
                <a:gd name="T17" fmla="*/ 22 h 210"/>
                <a:gd name="T18" fmla="*/ 5 w 210"/>
                <a:gd name="T19" fmla="*/ 26 h 210"/>
                <a:gd name="T20" fmla="*/ 185 w 210"/>
                <a:gd name="T21" fmla="*/ 207 h 210"/>
                <a:gd name="T22" fmla="*/ 190 w 210"/>
                <a:gd name="T23" fmla="*/ 210 h 210"/>
                <a:gd name="T24" fmla="*/ 196 w 210"/>
                <a:gd name="T25" fmla="*/ 210 h 210"/>
                <a:gd name="T26" fmla="*/ 199 w 210"/>
                <a:gd name="T27" fmla="*/ 210 h 210"/>
                <a:gd name="T28" fmla="*/ 202 w 210"/>
                <a:gd name="T29" fmla="*/ 209 h 210"/>
                <a:gd name="T30" fmla="*/ 206 w 210"/>
                <a:gd name="T31" fmla="*/ 208 h 210"/>
                <a:gd name="T32" fmla="*/ 208 w 210"/>
                <a:gd name="T33" fmla="*/ 204 h 210"/>
                <a:gd name="T34" fmla="*/ 210 w 210"/>
                <a:gd name="T35" fmla="*/ 200 h 210"/>
                <a:gd name="T36" fmla="*/ 210 w 210"/>
                <a:gd name="T37" fmla="*/ 196 h 210"/>
                <a:gd name="T38" fmla="*/ 210 w 210"/>
                <a:gd name="T39" fmla="*/ 15 h 210"/>
                <a:gd name="T40" fmla="*/ 209 w 210"/>
                <a:gd name="T41" fmla="*/ 10 h 210"/>
                <a:gd name="T42" fmla="*/ 207 w 210"/>
                <a:gd name="T43" fmla="*/ 5 h 210"/>
                <a:gd name="T44" fmla="*/ 202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11" y="1"/>
                  </a:lnTo>
                  <a:lnTo>
                    <a:pt x="8" y="3"/>
                  </a:lnTo>
                  <a:lnTo>
                    <a:pt x="4" y="6"/>
                  </a:lnTo>
                  <a:lnTo>
                    <a:pt x="2" y="10"/>
                  </a:lnTo>
                  <a:lnTo>
                    <a:pt x="0" y="14"/>
                  </a:lnTo>
                  <a:lnTo>
                    <a:pt x="0" y="18"/>
                  </a:lnTo>
                  <a:lnTo>
                    <a:pt x="2" y="22"/>
                  </a:lnTo>
                  <a:lnTo>
                    <a:pt x="5" y="26"/>
                  </a:lnTo>
                  <a:lnTo>
                    <a:pt x="185" y="207"/>
                  </a:lnTo>
                  <a:lnTo>
                    <a:pt x="190" y="210"/>
                  </a:lnTo>
                  <a:lnTo>
                    <a:pt x="196" y="210"/>
                  </a:lnTo>
                  <a:lnTo>
                    <a:pt x="199" y="210"/>
                  </a:lnTo>
                  <a:lnTo>
                    <a:pt x="202" y="209"/>
                  </a:lnTo>
                  <a:lnTo>
                    <a:pt x="206" y="208"/>
                  </a:lnTo>
                  <a:lnTo>
                    <a:pt x="208" y="204"/>
                  </a:lnTo>
                  <a:lnTo>
                    <a:pt x="210" y="200"/>
                  </a:lnTo>
                  <a:lnTo>
                    <a:pt x="210" y="196"/>
                  </a:lnTo>
                  <a:lnTo>
                    <a:pt x="210" y="15"/>
                  </a:lnTo>
                  <a:lnTo>
                    <a:pt x="209" y="10"/>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6" name="Freeform 2151">
              <a:extLst>
                <a:ext uri="{FF2B5EF4-FFF2-40B4-BE49-F238E27FC236}">
                  <a16:creationId xmlns:a16="http://schemas.microsoft.com/office/drawing/2014/main" id="{BA288157-D833-42BB-B9BF-DBBECAB74911}"/>
                </a:ext>
              </a:extLst>
            </p:cNvPr>
            <p:cNvSpPr>
              <a:spLocks/>
            </p:cNvSpPr>
            <p:nvPr/>
          </p:nvSpPr>
          <p:spPr bwMode="auto">
            <a:xfrm>
              <a:off x="10463213" y="1571625"/>
              <a:ext cx="66675" cy="66675"/>
            </a:xfrm>
            <a:custGeom>
              <a:avLst/>
              <a:gdLst>
                <a:gd name="T0" fmla="*/ 196 w 210"/>
                <a:gd name="T1" fmla="*/ 0 h 211"/>
                <a:gd name="T2" fmla="*/ 15 w 210"/>
                <a:gd name="T3" fmla="*/ 0 h 211"/>
                <a:gd name="T4" fmla="*/ 11 w 210"/>
                <a:gd name="T5" fmla="*/ 1 h 211"/>
                <a:gd name="T6" fmla="*/ 8 w 210"/>
                <a:gd name="T7" fmla="*/ 2 h 211"/>
                <a:gd name="T8" fmla="*/ 4 w 210"/>
                <a:gd name="T9" fmla="*/ 6 h 211"/>
                <a:gd name="T10" fmla="*/ 2 w 210"/>
                <a:gd name="T11" fmla="*/ 9 h 211"/>
                <a:gd name="T12" fmla="*/ 0 w 210"/>
                <a:gd name="T13" fmla="*/ 13 h 211"/>
                <a:gd name="T14" fmla="*/ 0 w 210"/>
                <a:gd name="T15" fmla="*/ 18 h 211"/>
                <a:gd name="T16" fmla="*/ 2 w 210"/>
                <a:gd name="T17" fmla="*/ 22 h 211"/>
                <a:gd name="T18" fmla="*/ 5 w 210"/>
                <a:gd name="T19" fmla="*/ 25 h 211"/>
                <a:gd name="T20" fmla="*/ 185 w 210"/>
                <a:gd name="T21" fmla="*/ 206 h 211"/>
                <a:gd name="T22" fmla="*/ 190 w 210"/>
                <a:gd name="T23" fmla="*/ 210 h 211"/>
                <a:gd name="T24" fmla="*/ 196 w 210"/>
                <a:gd name="T25" fmla="*/ 211 h 211"/>
                <a:gd name="T26" fmla="*/ 199 w 210"/>
                <a:gd name="T27" fmla="*/ 210 h 211"/>
                <a:gd name="T28" fmla="*/ 202 w 210"/>
                <a:gd name="T29" fmla="*/ 210 h 211"/>
                <a:gd name="T30" fmla="*/ 206 w 210"/>
                <a:gd name="T31" fmla="*/ 207 h 211"/>
                <a:gd name="T32" fmla="*/ 208 w 210"/>
                <a:gd name="T33" fmla="*/ 204 h 211"/>
                <a:gd name="T34" fmla="*/ 210 w 210"/>
                <a:gd name="T35" fmla="*/ 200 h 211"/>
                <a:gd name="T36" fmla="*/ 210 w 210"/>
                <a:gd name="T37" fmla="*/ 195 h 211"/>
                <a:gd name="T38" fmla="*/ 210 w 210"/>
                <a:gd name="T39" fmla="*/ 14 h 211"/>
                <a:gd name="T40" fmla="*/ 209 w 210"/>
                <a:gd name="T41" fmla="*/ 9 h 211"/>
                <a:gd name="T42" fmla="*/ 207 w 210"/>
                <a:gd name="T43" fmla="*/ 5 h 211"/>
                <a:gd name="T44" fmla="*/ 202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11" y="1"/>
                  </a:lnTo>
                  <a:lnTo>
                    <a:pt x="8" y="2"/>
                  </a:lnTo>
                  <a:lnTo>
                    <a:pt x="4" y="6"/>
                  </a:lnTo>
                  <a:lnTo>
                    <a:pt x="2" y="9"/>
                  </a:lnTo>
                  <a:lnTo>
                    <a:pt x="0" y="13"/>
                  </a:lnTo>
                  <a:lnTo>
                    <a:pt x="0" y="18"/>
                  </a:lnTo>
                  <a:lnTo>
                    <a:pt x="2" y="22"/>
                  </a:lnTo>
                  <a:lnTo>
                    <a:pt x="5" y="25"/>
                  </a:lnTo>
                  <a:lnTo>
                    <a:pt x="185" y="206"/>
                  </a:lnTo>
                  <a:lnTo>
                    <a:pt x="190" y="210"/>
                  </a:lnTo>
                  <a:lnTo>
                    <a:pt x="196" y="211"/>
                  </a:lnTo>
                  <a:lnTo>
                    <a:pt x="199" y="210"/>
                  </a:lnTo>
                  <a:lnTo>
                    <a:pt x="202" y="210"/>
                  </a:lnTo>
                  <a:lnTo>
                    <a:pt x="206" y="207"/>
                  </a:lnTo>
                  <a:lnTo>
                    <a:pt x="208" y="204"/>
                  </a:lnTo>
                  <a:lnTo>
                    <a:pt x="210" y="200"/>
                  </a:lnTo>
                  <a:lnTo>
                    <a:pt x="210" y="195"/>
                  </a:lnTo>
                  <a:lnTo>
                    <a:pt x="210" y="14"/>
                  </a:lnTo>
                  <a:lnTo>
                    <a:pt x="209" y="9"/>
                  </a:lnTo>
                  <a:lnTo>
                    <a:pt x="207" y="5"/>
                  </a:lnTo>
                  <a:lnTo>
                    <a:pt x="202"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7" name="Freeform 2152">
              <a:extLst>
                <a:ext uri="{FF2B5EF4-FFF2-40B4-BE49-F238E27FC236}">
                  <a16:creationId xmlns:a16="http://schemas.microsoft.com/office/drawing/2014/main" id="{3AF3B133-2AD7-42C9-9156-8629C96CDDF3}"/>
                </a:ext>
              </a:extLst>
            </p:cNvPr>
            <p:cNvSpPr>
              <a:spLocks/>
            </p:cNvSpPr>
            <p:nvPr/>
          </p:nvSpPr>
          <p:spPr bwMode="auto">
            <a:xfrm>
              <a:off x="10674350" y="1417638"/>
              <a:ext cx="66675" cy="66675"/>
            </a:xfrm>
            <a:custGeom>
              <a:avLst/>
              <a:gdLst>
                <a:gd name="T0" fmla="*/ 10 w 210"/>
                <a:gd name="T1" fmla="*/ 208 h 210"/>
                <a:gd name="T2" fmla="*/ 13 w 210"/>
                <a:gd name="T3" fmla="*/ 210 h 210"/>
                <a:gd name="T4" fmla="*/ 15 w 210"/>
                <a:gd name="T5" fmla="*/ 210 h 210"/>
                <a:gd name="T6" fmla="*/ 21 w 210"/>
                <a:gd name="T7" fmla="*/ 208 h 210"/>
                <a:gd name="T8" fmla="*/ 26 w 210"/>
                <a:gd name="T9" fmla="*/ 206 h 210"/>
                <a:gd name="T10" fmla="*/ 207 w 210"/>
                <a:gd name="T11" fmla="*/ 25 h 210"/>
                <a:gd name="T12" fmla="*/ 209 w 210"/>
                <a:gd name="T13" fmla="*/ 22 h 210"/>
                <a:gd name="T14" fmla="*/ 210 w 210"/>
                <a:gd name="T15" fmla="*/ 18 h 210"/>
                <a:gd name="T16" fmla="*/ 210 w 210"/>
                <a:gd name="T17" fmla="*/ 13 h 210"/>
                <a:gd name="T18" fmla="*/ 209 w 210"/>
                <a:gd name="T19" fmla="*/ 9 h 210"/>
                <a:gd name="T20" fmla="*/ 207 w 210"/>
                <a:gd name="T21" fmla="*/ 4 h 210"/>
                <a:gd name="T22" fmla="*/ 204 w 210"/>
                <a:gd name="T23" fmla="*/ 2 h 210"/>
                <a:gd name="T24" fmla="*/ 201 w 210"/>
                <a:gd name="T25" fmla="*/ 1 h 210"/>
                <a:gd name="T26" fmla="*/ 196 w 210"/>
                <a:gd name="T27" fmla="*/ 0 h 210"/>
                <a:gd name="T28" fmla="*/ 15 w 210"/>
                <a:gd name="T29" fmla="*/ 0 h 210"/>
                <a:gd name="T30" fmla="*/ 9 w 210"/>
                <a:gd name="T31" fmla="*/ 1 h 210"/>
                <a:gd name="T32" fmla="*/ 5 w 210"/>
                <a:gd name="T33" fmla="*/ 4 h 210"/>
                <a:gd name="T34" fmla="*/ 2 w 210"/>
                <a:gd name="T35" fmla="*/ 9 h 210"/>
                <a:gd name="T36" fmla="*/ 0 w 210"/>
                <a:gd name="T37" fmla="*/ 14 h 210"/>
                <a:gd name="T38" fmla="*/ 0 w 210"/>
                <a:gd name="T39" fmla="*/ 195 h 210"/>
                <a:gd name="T40" fmla="*/ 0 w 210"/>
                <a:gd name="T41" fmla="*/ 200 h 210"/>
                <a:gd name="T42" fmla="*/ 3 w 210"/>
                <a:gd name="T43" fmla="*/ 203 h 210"/>
                <a:gd name="T44" fmla="*/ 5 w 210"/>
                <a:gd name="T45" fmla="*/ 207 h 210"/>
                <a:gd name="T46" fmla="*/ 10 w 210"/>
                <a:gd name="T47" fmla="*/ 208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0" y="208"/>
                  </a:moveTo>
                  <a:lnTo>
                    <a:pt x="13" y="210"/>
                  </a:lnTo>
                  <a:lnTo>
                    <a:pt x="15" y="210"/>
                  </a:lnTo>
                  <a:lnTo>
                    <a:pt x="21" y="208"/>
                  </a:lnTo>
                  <a:lnTo>
                    <a:pt x="26" y="206"/>
                  </a:lnTo>
                  <a:lnTo>
                    <a:pt x="207" y="25"/>
                  </a:lnTo>
                  <a:lnTo>
                    <a:pt x="209" y="22"/>
                  </a:lnTo>
                  <a:lnTo>
                    <a:pt x="210" y="18"/>
                  </a:lnTo>
                  <a:lnTo>
                    <a:pt x="210" y="13"/>
                  </a:lnTo>
                  <a:lnTo>
                    <a:pt x="209" y="9"/>
                  </a:lnTo>
                  <a:lnTo>
                    <a:pt x="207" y="4"/>
                  </a:lnTo>
                  <a:lnTo>
                    <a:pt x="204" y="2"/>
                  </a:lnTo>
                  <a:lnTo>
                    <a:pt x="201" y="1"/>
                  </a:lnTo>
                  <a:lnTo>
                    <a:pt x="196" y="0"/>
                  </a:lnTo>
                  <a:lnTo>
                    <a:pt x="15" y="0"/>
                  </a:lnTo>
                  <a:lnTo>
                    <a:pt x="9" y="1"/>
                  </a:lnTo>
                  <a:lnTo>
                    <a:pt x="5" y="4"/>
                  </a:lnTo>
                  <a:lnTo>
                    <a:pt x="2" y="9"/>
                  </a:lnTo>
                  <a:lnTo>
                    <a:pt x="0" y="14"/>
                  </a:lnTo>
                  <a:lnTo>
                    <a:pt x="0" y="195"/>
                  </a:lnTo>
                  <a:lnTo>
                    <a:pt x="0" y="200"/>
                  </a:lnTo>
                  <a:lnTo>
                    <a:pt x="3" y="203"/>
                  </a:lnTo>
                  <a:lnTo>
                    <a:pt x="5" y="207"/>
                  </a:lnTo>
                  <a:lnTo>
                    <a:pt x="10" y="20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8" name="Freeform 2153">
              <a:extLst>
                <a:ext uri="{FF2B5EF4-FFF2-40B4-BE49-F238E27FC236}">
                  <a16:creationId xmlns:a16="http://schemas.microsoft.com/office/drawing/2014/main" id="{30DBFCF4-E881-4791-8346-3081483E99B2}"/>
                </a:ext>
              </a:extLst>
            </p:cNvPr>
            <p:cNvSpPr>
              <a:spLocks/>
            </p:cNvSpPr>
            <p:nvPr/>
          </p:nvSpPr>
          <p:spPr bwMode="auto">
            <a:xfrm>
              <a:off x="10674350" y="1493838"/>
              <a:ext cx="66675" cy="66675"/>
            </a:xfrm>
            <a:custGeom>
              <a:avLst/>
              <a:gdLst>
                <a:gd name="T0" fmla="*/ 196 w 210"/>
                <a:gd name="T1" fmla="*/ 0 h 210"/>
                <a:gd name="T2" fmla="*/ 15 w 210"/>
                <a:gd name="T3" fmla="*/ 0 h 210"/>
                <a:gd name="T4" fmla="*/ 9 w 210"/>
                <a:gd name="T5" fmla="*/ 1 h 210"/>
                <a:gd name="T6" fmla="*/ 5 w 210"/>
                <a:gd name="T7" fmla="*/ 5 h 210"/>
                <a:gd name="T8" fmla="*/ 2 w 210"/>
                <a:gd name="T9" fmla="*/ 10 h 210"/>
                <a:gd name="T10" fmla="*/ 0 w 210"/>
                <a:gd name="T11" fmla="*/ 15 h 210"/>
                <a:gd name="T12" fmla="*/ 0 w 210"/>
                <a:gd name="T13" fmla="*/ 196 h 210"/>
                <a:gd name="T14" fmla="*/ 0 w 210"/>
                <a:gd name="T15" fmla="*/ 200 h 210"/>
                <a:gd name="T16" fmla="*/ 3 w 210"/>
                <a:gd name="T17" fmla="*/ 204 h 210"/>
                <a:gd name="T18" fmla="*/ 5 w 210"/>
                <a:gd name="T19" fmla="*/ 208 h 210"/>
                <a:gd name="T20" fmla="*/ 10 w 210"/>
                <a:gd name="T21" fmla="*/ 209 h 210"/>
                <a:gd name="T22" fmla="*/ 13 w 210"/>
                <a:gd name="T23" fmla="*/ 210 h 210"/>
                <a:gd name="T24" fmla="*/ 15 w 210"/>
                <a:gd name="T25" fmla="*/ 210 h 210"/>
                <a:gd name="T26" fmla="*/ 21 w 210"/>
                <a:gd name="T27" fmla="*/ 210 h 210"/>
                <a:gd name="T28" fmla="*/ 26 w 210"/>
                <a:gd name="T29" fmla="*/ 207 h 210"/>
                <a:gd name="T30" fmla="*/ 207 w 210"/>
                <a:gd name="T31" fmla="*/ 26 h 210"/>
                <a:gd name="T32" fmla="*/ 209 w 210"/>
                <a:gd name="T33" fmla="*/ 22 h 210"/>
                <a:gd name="T34" fmla="*/ 210 w 210"/>
                <a:gd name="T35" fmla="*/ 18 h 210"/>
                <a:gd name="T36" fmla="*/ 210 w 210"/>
                <a:gd name="T37" fmla="*/ 14 h 210"/>
                <a:gd name="T38" fmla="*/ 209 w 210"/>
                <a:gd name="T39" fmla="*/ 10 h 210"/>
                <a:gd name="T40" fmla="*/ 207 w 210"/>
                <a:gd name="T41" fmla="*/ 6 h 210"/>
                <a:gd name="T42" fmla="*/ 204 w 210"/>
                <a:gd name="T43" fmla="*/ 3 h 210"/>
                <a:gd name="T44" fmla="*/ 201 w 210"/>
                <a:gd name="T45" fmla="*/ 1 h 210"/>
                <a:gd name="T46" fmla="*/ 196 w 210"/>
                <a:gd name="T47" fmla="*/ 0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0">
                  <a:moveTo>
                    <a:pt x="196" y="0"/>
                  </a:moveTo>
                  <a:lnTo>
                    <a:pt x="15" y="0"/>
                  </a:lnTo>
                  <a:lnTo>
                    <a:pt x="9" y="1"/>
                  </a:lnTo>
                  <a:lnTo>
                    <a:pt x="5" y="5"/>
                  </a:lnTo>
                  <a:lnTo>
                    <a:pt x="2" y="10"/>
                  </a:lnTo>
                  <a:lnTo>
                    <a:pt x="0" y="15"/>
                  </a:lnTo>
                  <a:lnTo>
                    <a:pt x="0" y="196"/>
                  </a:lnTo>
                  <a:lnTo>
                    <a:pt x="0" y="200"/>
                  </a:lnTo>
                  <a:lnTo>
                    <a:pt x="3" y="204"/>
                  </a:lnTo>
                  <a:lnTo>
                    <a:pt x="5" y="208"/>
                  </a:lnTo>
                  <a:lnTo>
                    <a:pt x="10" y="209"/>
                  </a:lnTo>
                  <a:lnTo>
                    <a:pt x="13" y="210"/>
                  </a:lnTo>
                  <a:lnTo>
                    <a:pt x="15" y="210"/>
                  </a:lnTo>
                  <a:lnTo>
                    <a:pt x="21" y="210"/>
                  </a:lnTo>
                  <a:lnTo>
                    <a:pt x="26" y="207"/>
                  </a:lnTo>
                  <a:lnTo>
                    <a:pt x="207" y="26"/>
                  </a:lnTo>
                  <a:lnTo>
                    <a:pt x="209" y="22"/>
                  </a:lnTo>
                  <a:lnTo>
                    <a:pt x="210" y="18"/>
                  </a:lnTo>
                  <a:lnTo>
                    <a:pt x="210" y="14"/>
                  </a:lnTo>
                  <a:lnTo>
                    <a:pt x="209" y="10"/>
                  </a:lnTo>
                  <a:lnTo>
                    <a:pt x="207" y="6"/>
                  </a:lnTo>
                  <a:lnTo>
                    <a:pt x="204" y="3"/>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sp>
          <p:nvSpPr>
            <p:cNvPr id="49" name="Freeform 2154">
              <a:extLst>
                <a:ext uri="{FF2B5EF4-FFF2-40B4-BE49-F238E27FC236}">
                  <a16:creationId xmlns:a16="http://schemas.microsoft.com/office/drawing/2014/main" id="{4FE7C9EF-D14D-4E88-A318-E4EB33E90F37}"/>
                </a:ext>
              </a:extLst>
            </p:cNvPr>
            <p:cNvSpPr>
              <a:spLocks/>
            </p:cNvSpPr>
            <p:nvPr/>
          </p:nvSpPr>
          <p:spPr bwMode="auto">
            <a:xfrm>
              <a:off x="10674350" y="1571625"/>
              <a:ext cx="66675" cy="66675"/>
            </a:xfrm>
            <a:custGeom>
              <a:avLst/>
              <a:gdLst>
                <a:gd name="T0" fmla="*/ 196 w 210"/>
                <a:gd name="T1" fmla="*/ 0 h 211"/>
                <a:gd name="T2" fmla="*/ 15 w 210"/>
                <a:gd name="T3" fmla="*/ 0 h 211"/>
                <a:gd name="T4" fmla="*/ 9 w 210"/>
                <a:gd name="T5" fmla="*/ 1 h 211"/>
                <a:gd name="T6" fmla="*/ 5 w 210"/>
                <a:gd name="T7" fmla="*/ 5 h 211"/>
                <a:gd name="T8" fmla="*/ 2 w 210"/>
                <a:gd name="T9" fmla="*/ 9 h 211"/>
                <a:gd name="T10" fmla="*/ 0 w 210"/>
                <a:gd name="T11" fmla="*/ 14 h 211"/>
                <a:gd name="T12" fmla="*/ 0 w 210"/>
                <a:gd name="T13" fmla="*/ 195 h 211"/>
                <a:gd name="T14" fmla="*/ 0 w 210"/>
                <a:gd name="T15" fmla="*/ 200 h 211"/>
                <a:gd name="T16" fmla="*/ 3 w 210"/>
                <a:gd name="T17" fmla="*/ 204 h 211"/>
                <a:gd name="T18" fmla="*/ 5 w 210"/>
                <a:gd name="T19" fmla="*/ 207 h 211"/>
                <a:gd name="T20" fmla="*/ 10 w 210"/>
                <a:gd name="T21" fmla="*/ 210 h 211"/>
                <a:gd name="T22" fmla="*/ 13 w 210"/>
                <a:gd name="T23" fmla="*/ 210 h 211"/>
                <a:gd name="T24" fmla="*/ 15 w 210"/>
                <a:gd name="T25" fmla="*/ 211 h 211"/>
                <a:gd name="T26" fmla="*/ 21 w 210"/>
                <a:gd name="T27" fmla="*/ 210 h 211"/>
                <a:gd name="T28" fmla="*/ 26 w 210"/>
                <a:gd name="T29" fmla="*/ 206 h 211"/>
                <a:gd name="T30" fmla="*/ 207 w 210"/>
                <a:gd name="T31" fmla="*/ 25 h 211"/>
                <a:gd name="T32" fmla="*/ 209 w 210"/>
                <a:gd name="T33" fmla="*/ 22 h 211"/>
                <a:gd name="T34" fmla="*/ 210 w 210"/>
                <a:gd name="T35" fmla="*/ 18 h 211"/>
                <a:gd name="T36" fmla="*/ 210 w 210"/>
                <a:gd name="T37" fmla="*/ 13 h 211"/>
                <a:gd name="T38" fmla="*/ 209 w 210"/>
                <a:gd name="T39" fmla="*/ 9 h 211"/>
                <a:gd name="T40" fmla="*/ 207 w 210"/>
                <a:gd name="T41" fmla="*/ 6 h 211"/>
                <a:gd name="T42" fmla="*/ 204 w 210"/>
                <a:gd name="T43" fmla="*/ 2 h 211"/>
                <a:gd name="T44" fmla="*/ 201 w 210"/>
                <a:gd name="T45" fmla="*/ 1 h 211"/>
                <a:gd name="T46" fmla="*/ 196 w 210"/>
                <a:gd name="T4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0" h="211">
                  <a:moveTo>
                    <a:pt x="196" y="0"/>
                  </a:moveTo>
                  <a:lnTo>
                    <a:pt x="15" y="0"/>
                  </a:lnTo>
                  <a:lnTo>
                    <a:pt x="9" y="1"/>
                  </a:lnTo>
                  <a:lnTo>
                    <a:pt x="5" y="5"/>
                  </a:lnTo>
                  <a:lnTo>
                    <a:pt x="2" y="9"/>
                  </a:lnTo>
                  <a:lnTo>
                    <a:pt x="0" y="14"/>
                  </a:lnTo>
                  <a:lnTo>
                    <a:pt x="0" y="195"/>
                  </a:lnTo>
                  <a:lnTo>
                    <a:pt x="0" y="200"/>
                  </a:lnTo>
                  <a:lnTo>
                    <a:pt x="3" y="204"/>
                  </a:lnTo>
                  <a:lnTo>
                    <a:pt x="5" y="207"/>
                  </a:lnTo>
                  <a:lnTo>
                    <a:pt x="10" y="210"/>
                  </a:lnTo>
                  <a:lnTo>
                    <a:pt x="13" y="210"/>
                  </a:lnTo>
                  <a:lnTo>
                    <a:pt x="15" y="211"/>
                  </a:lnTo>
                  <a:lnTo>
                    <a:pt x="21" y="210"/>
                  </a:lnTo>
                  <a:lnTo>
                    <a:pt x="26" y="206"/>
                  </a:lnTo>
                  <a:lnTo>
                    <a:pt x="207" y="25"/>
                  </a:lnTo>
                  <a:lnTo>
                    <a:pt x="209" y="22"/>
                  </a:lnTo>
                  <a:lnTo>
                    <a:pt x="210" y="18"/>
                  </a:lnTo>
                  <a:lnTo>
                    <a:pt x="210" y="13"/>
                  </a:lnTo>
                  <a:lnTo>
                    <a:pt x="209" y="9"/>
                  </a:lnTo>
                  <a:lnTo>
                    <a:pt x="207" y="6"/>
                  </a:lnTo>
                  <a:lnTo>
                    <a:pt x="204" y="2"/>
                  </a:lnTo>
                  <a:lnTo>
                    <a:pt x="201" y="1"/>
                  </a:lnTo>
                  <a:lnTo>
                    <a:pt x="19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80" tIns="34290" rIns="68580" bIns="34290" numCol="1" anchor="t" anchorCtr="0" compatLnSpc="1">
              <a:prstTxWarp prst="textNoShape">
                <a:avLst/>
              </a:prstTxWarp>
            </a:bodyPr>
            <a:lstStyle/>
            <a:p>
              <a:endParaRPr lang="en-US" sz="1350">
                <a:solidFill>
                  <a:prstClr val="black"/>
                </a:solidFill>
              </a:endParaRPr>
            </a:p>
          </p:txBody>
        </p:sp>
      </p:grpSp>
      <p:grpSp>
        <p:nvGrpSpPr>
          <p:cNvPr id="35" name="Group 34"/>
          <p:cNvGrpSpPr/>
          <p:nvPr/>
        </p:nvGrpSpPr>
        <p:grpSpPr>
          <a:xfrm>
            <a:off x="0" y="0"/>
            <a:ext cx="9144000" cy="1477736"/>
            <a:chOff x="0" y="0"/>
            <a:chExt cx="9144000" cy="1477736"/>
          </a:xfrm>
          <a:solidFill>
            <a:srgbClr val="008000"/>
          </a:solidFill>
        </p:grpSpPr>
        <p:sp>
          <p:nvSpPr>
            <p:cNvPr id="3" name="Right Triangle 2">
              <a:extLst>
                <a:ext uri="{FF2B5EF4-FFF2-40B4-BE49-F238E27FC236}">
                  <a16:creationId xmlns:a16="http://schemas.microsoft.com/office/drawing/2014/main" id="{A22970AA-4D81-42E7-B90D-6F83D8998C85}"/>
                </a:ext>
              </a:extLst>
            </p:cNvPr>
            <p:cNvSpPr/>
            <p:nvPr/>
          </p:nvSpPr>
          <p:spPr>
            <a:xfrm rot="5400000">
              <a:off x="0" y="857250"/>
              <a:ext cx="620486" cy="620486"/>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2" name="Rectangle 1"/>
            <p:cNvSpPr/>
            <p:nvPr/>
          </p:nvSpPr>
          <p:spPr>
            <a:xfrm>
              <a:off x="0" y="0"/>
              <a:ext cx="9144000" cy="8572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ZA" sz="3600" b="1" dirty="0" smtClean="0"/>
                <a:t>Legislative Requirements</a:t>
              </a:r>
              <a:endParaRPr lang="en-ZA" sz="3600" b="1" dirty="0"/>
            </a:p>
          </p:txBody>
        </p:sp>
      </p:grpSp>
      <p:sp>
        <p:nvSpPr>
          <p:cNvPr id="28" name="TextBox 27"/>
          <p:cNvSpPr txBox="1"/>
          <p:nvPr/>
        </p:nvSpPr>
        <p:spPr>
          <a:xfrm>
            <a:off x="197308" y="1127409"/>
            <a:ext cx="8749383" cy="4939814"/>
          </a:xfrm>
          <a:prstGeom prst="rect">
            <a:avLst/>
          </a:prstGeom>
          <a:noFill/>
        </p:spPr>
        <p:txBody>
          <a:bodyPr wrap="square" rtlCol="0">
            <a:spAutoFit/>
          </a:bodyPr>
          <a:lstStyle/>
          <a:p>
            <a:pPr algn="just"/>
            <a:r>
              <a:rPr lang="en-ZA" sz="1500" b="1" dirty="0"/>
              <a:t>Correctional Services Act, 1998 (Act No. 111 of 1998, as amended) </a:t>
            </a:r>
            <a:endParaRPr lang="en-ZA" sz="1500" b="1" dirty="0" smtClean="0"/>
          </a:p>
          <a:p>
            <a:pPr algn="just"/>
            <a:endParaRPr lang="en-ZA" sz="1500" dirty="0" smtClean="0">
              <a:latin typeface="Arial" panose="020B0604020202020204" pitchFamily="34" charset="0"/>
              <a:cs typeface="Arial" panose="020B0604020202020204" pitchFamily="34" charset="0"/>
            </a:endParaRPr>
          </a:p>
          <a:p>
            <a:pPr algn="just"/>
            <a:r>
              <a:rPr lang="en-ZA" sz="1500" dirty="0" smtClean="0">
                <a:latin typeface="Arial" panose="020B0604020202020204" pitchFamily="34" charset="0"/>
                <a:cs typeface="Arial" panose="020B0604020202020204" pitchFamily="34" charset="0"/>
              </a:rPr>
              <a:t>The Correctional services Act empowers the Commissioner to, subject to provisions of the Act, Public Service Regulations and Labour Relations Act and having regards to operational </a:t>
            </a:r>
            <a:r>
              <a:rPr lang="en-ZA" sz="1500" dirty="0">
                <a:latin typeface="Arial" panose="020B0604020202020204" pitchFamily="34" charset="0"/>
                <a:cs typeface="Arial" panose="020B0604020202020204" pitchFamily="34" charset="0"/>
              </a:rPr>
              <a:t>requirements of the Department, </a:t>
            </a:r>
            <a:r>
              <a:rPr lang="en-ZA" sz="1500" dirty="0" smtClean="0">
                <a:latin typeface="Arial" panose="020B0604020202020204" pitchFamily="34" charset="0"/>
                <a:cs typeface="Arial" panose="020B0604020202020204" pitchFamily="34" charset="0"/>
              </a:rPr>
              <a:t>appoint, promote and </a:t>
            </a:r>
            <a:r>
              <a:rPr lang="en-ZA" sz="1500" dirty="0">
                <a:latin typeface="Arial" panose="020B0604020202020204" pitchFamily="34" charset="0"/>
                <a:cs typeface="Arial" panose="020B0604020202020204" pitchFamily="34" charset="0"/>
              </a:rPr>
              <a:t>transfer </a:t>
            </a:r>
            <a:r>
              <a:rPr lang="en-ZA" sz="1500" dirty="0" smtClean="0">
                <a:latin typeface="Arial" panose="020B0604020202020204" pitchFamily="34" charset="0"/>
                <a:cs typeface="Arial" panose="020B0604020202020204" pitchFamily="34" charset="0"/>
              </a:rPr>
              <a:t>correctional </a:t>
            </a:r>
            <a:r>
              <a:rPr lang="en-ZA" sz="1500" dirty="0">
                <a:latin typeface="Arial" panose="020B0604020202020204" pitchFamily="34" charset="0"/>
                <a:cs typeface="Arial" panose="020B0604020202020204" pitchFamily="34" charset="0"/>
              </a:rPr>
              <a:t>officials, </a:t>
            </a:r>
            <a:r>
              <a:rPr lang="en-ZA" sz="1500" dirty="0" smtClean="0">
                <a:latin typeface="Arial" panose="020B0604020202020204" pitchFamily="34" charset="0"/>
                <a:cs typeface="Arial" panose="020B0604020202020204" pitchFamily="34" charset="0"/>
              </a:rPr>
              <a:t>but</a:t>
            </a:r>
            <a:endParaRPr lang="en-ZA" sz="1500" dirty="0">
              <a:latin typeface="Arial" panose="020B0604020202020204" pitchFamily="34" charset="0"/>
              <a:cs typeface="Arial" panose="020B0604020202020204" pitchFamily="34" charset="0"/>
            </a:endParaRPr>
          </a:p>
          <a:p>
            <a:pPr algn="just"/>
            <a:r>
              <a:rPr lang="en-ZA" sz="1500" dirty="0" smtClean="0">
                <a:latin typeface="Arial" panose="020B0604020202020204" pitchFamily="34" charset="0"/>
                <a:cs typeface="Arial" panose="020B0604020202020204" pitchFamily="34" charset="0"/>
              </a:rPr>
              <a:t>In terms of section 96 (3) (c) the </a:t>
            </a:r>
            <a:r>
              <a:rPr lang="en-ZA" sz="1500" dirty="0">
                <a:latin typeface="Arial" panose="020B0604020202020204" pitchFamily="34" charset="0"/>
                <a:cs typeface="Arial" panose="020B0604020202020204" pitchFamily="34" charset="0"/>
              </a:rPr>
              <a:t>assessment of persons shall be based on level of training, </a:t>
            </a:r>
            <a:r>
              <a:rPr lang="en-ZA" sz="1500" dirty="0" smtClean="0">
                <a:latin typeface="Arial" panose="020B0604020202020204" pitchFamily="34" charset="0"/>
                <a:cs typeface="Arial" panose="020B0604020202020204" pitchFamily="34" charset="0"/>
              </a:rPr>
              <a:t>relevant skills</a:t>
            </a:r>
            <a:r>
              <a:rPr lang="en-ZA" sz="1500" dirty="0">
                <a:latin typeface="Arial" panose="020B0604020202020204" pitchFamily="34" charset="0"/>
                <a:cs typeface="Arial" panose="020B0604020202020204" pitchFamily="34" charset="0"/>
              </a:rPr>
              <a:t>, competence, and the need to redress the imbalances of the past </a:t>
            </a:r>
            <a:r>
              <a:rPr lang="en-ZA" sz="1500" dirty="0" smtClean="0">
                <a:latin typeface="Arial" panose="020B0604020202020204" pitchFamily="34" charset="0"/>
                <a:cs typeface="Arial" panose="020B0604020202020204" pitchFamily="34" charset="0"/>
              </a:rPr>
              <a:t>in order </a:t>
            </a:r>
            <a:r>
              <a:rPr lang="en-ZA" sz="1500" dirty="0">
                <a:latin typeface="Arial" panose="020B0604020202020204" pitchFamily="34" charset="0"/>
                <a:cs typeface="Arial" panose="020B0604020202020204" pitchFamily="34" charset="0"/>
              </a:rPr>
              <a:t>to achieve a Department broadly representative of the South African</a:t>
            </a:r>
          </a:p>
          <a:p>
            <a:pPr algn="just"/>
            <a:r>
              <a:rPr lang="en-ZA" sz="1500" dirty="0">
                <a:latin typeface="Arial" panose="020B0604020202020204" pitchFamily="34" charset="0"/>
                <a:cs typeface="Arial" panose="020B0604020202020204" pitchFamily="34" charset="0"/>
              </a:rPr>
              <a:t>population, including representation according to race, gender and </a:t>
            </a:r>
            <a:r>
              <a:rPr lang="en-ZA" sz="1500" dirty="0" smtClean="0">
                <a:latin typeface="Arial" panose="020B0604020202020204" pitchFamily="34" charset="0"/>
                <a:cs typeface="Arial" panose="020B0604020202020204" pitchFamily="34" charset="0"/>
              </a:rPr>
              <a:t>disability.</a:t>
            </a:r>
          </a:p>
          <a:p>
            <a:pPr algn="just"/>
            <a:endParaRPr lang="en-ZA" sz="1500" dirty="0">
              <a:latin typeface="Arial" panose="020B0604020202020204" pitchFamily="34" charset="0"/>
              <a:cs typeface="Arial" panose="020B0604020202020204" pitchFamily="34" charset="0"/>
            </a:endParaRPr>
          </a:p>
          <a:p>
            <a:pPr algn="just"/>
            <a:r>
              <a:rPr lang="en-ZA" sz="1500" b="1" dirty="0">
                <a:latin typeface="Arial" panose="020B0604020202020204" pitchFamily="34" charset="0"/>
                <a:cs typeface="Arial" panose="020B0604020202020204" pitchFamily="34" charset="0"/>
              </a:rPr>
              <a:t>The White Paper on Corrections in South Africa (2005</a:t>
            </a:r>
            <a:r>
              <a:rPr lang="en-ZA" sz="1500" b="1" dirty="0" smtClean="0">
                <a:latin typeface="Arial" panose="020B0604020202020204" pitchFamily="34" charset="0"/>
                <a:cs typeface="Arial" panose="020B0604020202020204" pitchFamily="34" charset="0"/>
              </a:rPr>
              <a:t>)</a:t>
            </a:r>
          </a:p>
          <a:p>
            <a:pPr algn="just"/>
            <a:endParaRPr lang="en-ZA" sz="1500" dirty="0" smtClean="0">
              <a:latin typeface="Arial" panose="020B0604020202020204" pitchFamily="34" charset="0"/>
              <a:cs typeface="Arial" panose="020B0604020202020204" pitchFamily="34" charset="0"/>
            </a:endParaRPr>
          </a:p>
          <a:p>
            <a:pPr algn="just"/>
            <a:r>
              <a:rPr lang="en-ZA" sz="1500" dirty="0" smtClean="0">
                <a:latin typeface="Arial" panose="020B0604020202020204" pitchFamily="34" charset="0"/>
                <a:cs typeface="Arial" panose="020B0604020202020204" pitchFamily="34" charset="0"/>
              </a:rPr>
              <a:t>White </a:t>
            </a:r>
            <a:r>
              <a:rPr lang="en-ZA" sz="1500" dirty="0">
                <a:latin typeface="Arial" panose="020B0604020202020204" pitchFamily="34" charset="0"/>
                <a:cs typeface="Arial" panose="020B0604020202020204" pitchFamily="34" charset="0"/>
              </a:rPr>
              <a:t>Paper on Corrections in South Africa identifies corrections as being focused on rehabilitation, it puts the rehabilitation at the centre of all DCS business.</a:t>
            </a:r>
          </a:p>
          <a:p>
            <a:pPr algn="just"/>
            <a:endParaRPr lang="en-ZA" sz="1500" dirty="0">
              <a:latin typeface="Arial" panose="020B0604020202020204" pitchFamily="34" charset="0"/>
              <a:cs typeface="Arial" panose="020B0604020202020204" pitchFamily="34" charset="0"/>
            </a:endParaRPr>
          </a:p>
          <a:p>
            <a:r>
              <a:rPr lang="en-US" altLang="en-US" sz="1500" dirty="0">
                <a:latin typeface="Arial" panose="020B0604020202020204" pitchFamily="34" charset="0"/>
                <a:cs typeface="Arial" panose="020B0604020202020204" pitchFamily="34" charset="0"/>
              </a:rPr>
              <a:t>Chapter 8 of the White Paper on Corrections in South Africa, 2005, introduces a </a:t>
            </a:r>
            <a:r>
              <a:rPr lang="en-US" altLang="en-US" sz="1500" dirty="0" smtClean="0">
                <a:latin typeface="Arial" panose="020B0604020202020204" pitchFamily="34" charset="0"/>
                <a:cs typeface="Arial" panose="020B0604020202020204" pitchFamily="34" charset="0"/>
              </a:rPr>
              <a:t>concept ”</a:t>
            </a:r>
            <a:r>
              <a:rPr lang="en-US" altLang="en-US" sz="1500" dirty="0">
                <a:latin typeface="Arial" panose="020B0604020202020204" pitchFamily="34" charset="0"/>
                <a:cs typeface="Arial" panose="020B0604020202020204" pitchFamily="34" charset="0"/>
              </a:rPr>
              <a:t>ideal Correctional official”, it further outlines the characteristics of an ideal correctional </a:t>
            </a:r>
            <a:r>
              <a:rPr lang="en-US" altLang="en-US" sz="1500" dirty="0" smtClean="0">
                <a:latin typeface="Arial" panose="020B0604020202020204" pitchFamily="34" charset="0"/>
                <a:cs typeface="Arial" panose="020B0604020202020204" pitchFamily="34" charset="0"/>
              </a:rPr>
              <a:t>official. In order to succeed in the rehabilitation of offenders, all </a:t>
            </a:r>
            <a:r>
              <a:rPr lang="en-US" altLang="en-US" sz="1500" dirty="0">
                <a:latin typeface="Arial" panose="020B0604020202020204" pitchFamily="34" charset="0"/>
                <a:cs typeface="Arial" panose="020B0604020202020204" pitchFamily="34" charset="0"/>
              </a:rPr>
              <a:t>officials are expected to embody the characteristics espoused in the White Paper.  </a:t>
            </a:r>
          </a:p>
          <a:p>
            <a:r>
              <a:rPr lang="en-US" altLang="en-US" sz="1500" dirty="0">
                <a:latin typeface="Arial" panose="020B0604020202020204" pitchFamily="34" charset="0"/>
                <a:cs typeface="Arial" panose="020B0604020202020204" pitchFamily="34" charset="0"/>
              </a:rPr>
              <a:t>. </a:t>
            </a:r>
          </a:p>
          <a:p>
            <a:pPr algn="just"/>
            <a:endParaRPr lang="en-ZA" sz="15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22352836"/>
      </p:ext>
    </p:extLst>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Custom 125">
      <a:dk1>
        <a:sysClr val="windowText" lastClr="000000"/>
      </a:dk1>
      <a:lt1>
        <a:sysClr val="window" lastClr="FFFFFF"/>
      </a:lt1>
      <a:dk2>
        <a:srgbClr val="3F3F3F"/>
      </a:dk2>
      <a:lt2>
        <a:srgbClr val="E7E6E6"/>
      </a:lt2>
      <a:accent1>
        <a:srgbClr val="DC1532"/>
      </a:accent1>
      <a:accent2>
        <a:srgbClr val="0052C2"/>
      </a:accent2>
      <a:accent3>
        <a:srgbClr val="0073CF"/>
      </a:accent3>
      <a:accent4>
        <a:srgbClr val="F2F2F2"/>
      </a:accent4>
      <a:accent5>
        <a:srgbClr val="DC1532"/>
      </a:accent5>
      <a:accent6>
        <a:srgbClr val="0052C2"/>
      </a:accent6>
      <a:hlink>
        <a:srgbClr val="0563C1"/>
      </a:hlink>
      <a:folHlink>
        <a:srgbClr val="954F72"/>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Custom 125">
      <a:dk1>
        <a:sysClr val="windowText" lastClr="000000"/>
      </a:dk1>
      <a:lt1>
        <a:sysClr val="window" lastClr="FFFFFF"/>
      </a:lt1>
      <a:dk2>
        <a:srgbClr val="3F3F3F"/>
      </a:dk2>
      <a:lt2>
        <a:srgbClr val="E7E6E6"/>
      </a:lt2>
      <a:accent1>
        <a:srgbClr val="DC1532"/>
      </a:accent1>
      <a:accent2>
        <a:srgbClr val="0052C2"/>
      </a:accent2>
      <a:accent3>
        <a:srgbClr val="0073CF"/>
      </a:accent3>
      <a:accent4>
        <a:srgbClr val="F2F2F2"/>
      </a:accent4>
      <a:accent5>
        <a:srgbClr val="DC1532"/>
      </a:accent5>
      <a:accent6>
        <a:srgbClr val="0052C2"/>
      </a:accent6>
      <a:hlink>
        <a:srgbClr val="0563C1"/>
      </a:hlink>
      <a:folHlink>
        <a:srgbClr val="954F72"/>
      </a:folHlink>
    </a:clrScheme>
    <a:fontScheme name="Modern 01">
      <a:majorFont>
        <a:latin typeface="Century Gothic"/>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2857</TotalTime>
  <Words>5169</Words>
  <Application>Microsoft Office PowerPoint</Application>
  <PresentationFormat>On-screen Show (4:3)</PresentationFormat>
  <Paragraphs>884</Paragraphs>
  <Slides>48</Slides>
  <Notes>5</Notes>
  <HiddenSlides>22</HiddenSlides>
  <MMClips>0</MMClips>
  <ScaleCrop>false</ScaleCrop>
  <HeadingPairs>
    <vt:vector size="6" baseType="variant">
      <vt:variant>
        <vt:lpstr>Fonts Used</vt:lpstr>
      </vt:variant>
      <vt:variant>
        <vt:i4>10</vt:i4>
      </vt:variant>
      <vt:variant>
        <vt:lpstr>Theme</vt:lpstr>
      </vt:variant>
      <vt:variant>
        <vt:i4>3</vt:i4>
      </vt:variant>
      <vt:variant>
        <vt:lpstr>Slide Titles</vt:lpstr>
      </vt:variant>
      <vt:variant>
        <vt:i4>48</vt:i4>
      </vt:variant>
    </vt:vector>
  </HeadingPairs>
  <TitlesOfParts>
    <vt:vector size="61" baseType="lpstr">
      <vt:lpstr>Arial</vt:lpstr>
      <vt:lpstr>Calibri</vt:lpstr>
      <vt:lpstr>Calibri Light</vt:lpstr>
      <vt:lpstr>Century Gothic</vt:lpstr>
      <vt:lpstr>Segoe UI Light</vt:lpstr>
      <vt:lpstr>Segoe UI Semibold</vt:lpstr>
      <vt:lpstr>Symbol</vt:lpstr>
      <vt:lpstr>Times New Roman</vt:lpstr>
      <vt:lpstr>Trebuchet MS</vt:lpstr>
      <vt:lpstr>Wingdings</vt:lpstr>
      <vt:lpstr>1_Office Theme</vt:lpstr>
      <vt:lpstr>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OUTCOMES OF OUR INTERGRATED STRATEGIC HUMAN RESOURCE MANAGEMENT FRAMEWORK 2019/2020</vt:lpstr>
      <vt:lpstr>PowerPoint Presentation</vt:lpstr>
      <vt:lpstr>PowerPoint Presentation</vt:lpstr>
      <vt:lpstr>                        HUMAN RESOURCE VALUE CHAIN</vt:lpstr>
      <vt:lpstr>PowerPoint Presentation</vt:lpstr>
      <vt:lpstr>PowerPoint Presentation</vt:lpstr>
      <vt:lpstr>PowerPoint Presentation</vt:lpstr>
      <vt:lpstr>PowerPoint Presentation</vt:lpstr>
      <vt:lpstr>WHAT TO DO WITH THE CURRENT COE BUDGET REDUCTION-2020/21 FINANCIAL YEAR</vt:lpstr>
      <vt:lpstr>STEPS TO BE UNDERTAKEN IN THE MANAGEMENT OF  COE BUDGET REDUCTION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Department of Correctional Services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Anbigay Naicker</dc:creator>
  <cp:lastModifiedBy>Netsianda, Prince</cp:lastModifiedBy>
  <cp:revision>242</cp:revision>
  <cp:lastPrinted>2020-11-11T19:15:03Z</cp:lastPrinted>
  <dcterms:created xsi:type="dcterms:W3CDTF">2020-08-13T13:28:39Z</dcterms:created>
  <dcterms:modified xsi:type="dcterms:W3CDTF">2020-11-25T13:17:04Z</dcterms:modified>
</cp:coreProperties>
</file>