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814" r:id="rId1"/>
    <p:sldMasterId id="2147483855" r:id="rId2"/>
  </p:sldMasterIdLst>
  <p:notesMasterIdLst>
    <p:notesMasterId r:id="rId24"/>
  </p:notesMasterIdLst>
  <p:handoutMasterIdLst>
    <p:handoutMasterId r:id="rId25"/>
  </p:handoutMasterIdLst>
  <p:sldIdLst>
    <p:sldId id="943" r:id="rId3"/>
    <p:sldId id="1044" r:id="rId4"/>
    <p:sldId id="1008" r:id="rId5"/>
    <p:sldId id="1037" r:id="rId6"/>
    <p:sldId id="1017" r:id="rId7"/>
    <p:sldId id="1025" r:id="rId8"/>
    <p:sldId id="1040" r:id="rId9"/>
    <p:sldId id="1045" r:id="rId10"/>
    <p:sldId id="1027" r:id="rId11"/>
    <p:sldId id="1028" r:id="rId12"/>
    <p:sldId id="1041" r:id="rId13"/>
    <p:sldId id="1046" r:id="rId14"/>
    <p:sldId id="1031" r:id="rId15"/>
    <p:sldId id="1032" r:id="rId16"/>
    <p:sldId id="1042" r:id="rId17"/>
    <p:sldId id="1039" r:id="rId18"/>
    <p:sldId id="1035" r:id="rId19"/>
    <p:sldId id="1036" r:id="rId20"/>
    <p:sldId id="1043" r:id="rId21"/>
    <p:sldId id="1007" r:id="rId22"/>
    <p:sldId id="941" r:id="rId23"/>
  </p:sldIdLst>
  <p:sldSz cx="12192000" cy="6858000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247" userDrawn="1">
          <p15:clr>
            <a:srgbClr val="A4A3A4"/>
          </p15:clr>
        </p15:guide>
        <p15:guide id="2" orient="horz" pos="3918" userDrawn="1">
          <p15:clr>
            <a:srgbClr val="A4A3A4"/>
          </p15:clr>
        </p15:guide>
        <p15:guide id="3" orient="horz" pos="1159" userDrawn="1">
          <p15:clr>
            <a:srgbClr val="A4A3A4"/>
          </p15:clr>
        </p15:guide>
        <p15:guide id="4" orient="horz" pos="4156" userDrawn="1">
          <p15:clr>
            <a:srgbClr val="A4A3A4"/>
          </p15:clr>
        </p15:guide>
        <p15:guide id="5" pos="3840" userDrawn="1">
          <p15:clr>
            <a:srgbClr val="A4A3A4"/>
          </p15:clr>
        </p15:guide>
        <p15:guide id="6" pos="211" userDrawn="1">
          <p15:clr>
            <a:srgbClr val="A4A3A4"/>
          </p15:clr>
        </p15:guide>
        <p15:guide id="7" pos="746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CEABC"/>
    <a:srgbClr val="84D684"/>
    <a:srgbClr val="00CC99"/>
    <a:srgbClr val="00926C"/>
    <a:srgbClr val="009900"/>
    <a:srgbClr val="A6E4A6"/>
    <a:srgbClr val="86DA86"/>
    <a:srgbClr val="EBF9EB"/>
    <a:srgbClr val="339966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239" autoAdjust="0"/>
    <p:restoredTop sz="94127" autoAdjust="0"/>
  </p:normalViewPr>
  <p:slideViewPr>
    <p:cSldViewPr snapToObjects="1">
      <p:cViewPr varScale="1">
        <p:scale>
          <a:sx n="69" d="100"/>
          <a:sy n="69" d="100"/>
        </p:scale>
        <p:origin x="38" y="360"/>
      </p:cViewPr>
      <p:guideLst>
        <p:guide orient="horz" pos="4247"/>
        <p:guide orient="horz" pos="3918"/>
        <p:guide orient="horz" pos="1159"/>
        <p:guide orient="horz" pos="4156"/>
        <p:guide pos="3840"/>
        <p:guide pos="211"/>
        <p:guide pos="74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0" d="100"/>
          <a:sy n="60" d="100"/>
        </p:scale>
        <p:origin x="3202" y="38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248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248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fld id="{94C88CBE-E755-4996-AEBD-89E8BD814D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997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48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4538"/>
            <a:ext cx="6616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063" y="4715482"/>
            <a:ext cx="5437550" cy="4466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48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fld id="{8105FAE8-03D8-4D98-AAFC-7A059A2391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700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5826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56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1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CE56A3-CE0D-43A0-8814-9EAD3873BAC3}" type="slidenum">
              <a:rPr lang="en-US" smtClean="0">
                <a:solidFill>
                  <a:prstClr val="black"/>
                </a:solidFill>
              </a:rPr>
              <a:pPr/>
              <a:t>0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73050" y="836613"/>
            <a:ext cx="6194425" cy="3484562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7248" y="4715482"/>
            <a:ext cx="4983191" cy="4466002"/>
          </a:xfrm>
          <a:noFill/>
          <a:ln/>
        </p:spPr>
        <p:txBody>
          <a:bodyPr/>
          <a:lstStyle/>
          <a:p>
            <a:pPr eaLnBrk="1" hangingPunct="1"/>
            <a:endParaRPr lang="de-DE" smtClean="0">
              <a:solidFill>
                <a:srgbClr val="000000"/>
              </a:solidFill>
              <a:latin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0150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jpeg"/><Relationship Id="rId4" Type="http://schemas.openxmlformats.org/officeDocument/2006/relationships/oleObject" Target="../embeddings/oleObject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AutoShape 73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211667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7"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211667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1521888" y="3124202"/>
            <a:ext cx="9148233" cy="401648"/>
          </a:xfrm>
          <a:prstGeom prst="rect">
            <a:avLst/>
          </a:prstGeom>
          <a:ln algn="ctr"/>
        </p:spPr>
        <p:txBody>
          <a:bodyPr anchor="ctr"/>
          <a:lstStyle>
            <a:lvl1pPr algn="ctr">
              <a:defRPr sz="2900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616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4351342"/>
            <a:ext cx="8534400" cy="221599"/>
          </a:xfrm>
          <a:prstGeom prst="rect">
            <a:avLst/>
          </a:prstGeom>
        </p:spPr>
        <p:txBody>
          <a:bodyPr anchor="ctr"/>
          <a:lstStyle>
            <a:lvl1pPr marL="0" indent="0" algn="ctr">
              <a:buFont typeface="Wingdings" pitchFamily="2" charset="2"/>
              <a:buNone/>
              <a:defRPr i="1"/>
            </a:lvl1pPr>
          </a:lstStyle>
          <a:p>
            <a:r>
              <a:rPr lang="en-US" noProof="0" smtClean="0"/>
              <a:t>Click to edit Master subtitle style</a:t>
            </a:r>
            <a:endParaRPr lang="en-GB" noProof="0"/>
          </a:p>
        </p:txBody>
      </p:sp>
      <p:pic>
        <p:nvPicPr>
          <p:cNvPr id="5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2869" y="6410325"/>
            <a:ext cx="1655931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42241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084" y="596901"/>
            <a:ext cx="11529483" cy="276225"/>
          </a:xfrm>
          <a:prstGeom prst="rect">
            <a:avLst/>
          </a:prstGeo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84785" y="2092328"/>
            <a:ext cx="1772793" cy="354558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pic>
        <p:nvPicPr>
          <p:cNvPr id="5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701799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60223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488243" y="596901"/>
            <a:ext cx="369332" cy="4140200"/>
          </a:xfrm>
          <a:prstGeom prst="rect">
            <a:avLst/>
          </a:prstGeom>
        </p:spPr>
        <p:txBody>
          <a:bodyPr vert="eaVert"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00805" y="596901"/>
            <a:ext cx="1772793" cy="41402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161202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084" y="2092330"/>
            <a:ext cx="11529483" cy="13295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pic>
        <p:nvPicPr>
          <p:cNvPr id="4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701799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029419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084" y="2092330"/>
            <a:ext cx="11529483" cy="13295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pic>
        <p:nvPicPr>
          <p:cNvPr id="4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549399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113962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084" y="2092330"/>
            <a:ext cx="11529483" cy="13295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pic>
        <p:nvPicPr>
          <p:cNvPr id="4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701799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7006716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B6A2AF-CE8A-4052-9E11-5A33A14BD1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0BC8BDE-2CDB-4D06-BB98-EFB2EA75D8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1EFF71A-9358-4B52-8F69-D818A2998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1F9A7F1-AF4A-4435-83B7-9FD02E3B1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21A303C-E75C-4CB2-B059-CDCB87FAF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3449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2D422B-ED00-40B0-9165-87546F8A1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A960440-5F7E-4060-A858-F632AB3D5F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2DE873D-DFB9-4985-8BF9-F11835D4C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D25987-3B62-444F-836C-52217B2B3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99C289B-B3FB-499F-8C27-2F4BB1DF2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964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ED5997-2C5C-475E-872C-553B60F65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6B594CB-B266-4610-9584-5998A4742F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85AC40-F003-4FA9-A42C-BFFD1131B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B438BE5-E698-48C8-BC01-73323E730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9CC469D-2098-45FC-A204-48FD36847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3259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E4FF29-24FF-4DE5-ADB9-9A804AF44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898DA1E-348D-4E37-848E-E68E9F06AC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771B82F-C8CB-4287-8AE0-4CBB4CA41C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1A0E6C2-3321-45C3-AB18-326A30EF3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E729858-C3DE-4AC6-888E-33B4C6040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C8D0C1C-5108-4F61-8F4F-82344E0E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491889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A4F2DEA-EB9C-42C7-BFC0-CE9533268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8A942AE-40AA-4307-9C2C-0814D10389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2A15E67-9C61-4678-8924-1F2A98D2A6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48F47BDE-0CA5-4AC0-9774-66333A0320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4F71CA5-160B-453D-AC4C-E5A8683CD3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000ECAD-1DC0-4DB8-B23F-2978DA2F7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5904712-6C20-43C7-BCC8-45796173A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294997E3-7A47-4FD1-BF6C-E9F8C29D1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6543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8084" y="2092330"/>
            <a:ext cx="11529483" cy="132959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pic>
        <p:nvPicPr>
          <p:cNvPr id="5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701799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379054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3650026-D873-40BB-8914-E0C241D91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0E8D620-46AF-4A8A-813F-7F131B4A9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0AC39B4-11C7-47A4-8F28-647004B92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9310B8E-38B6-4D4D-B39F-3BF1159EA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11226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B770769F-807C-4E43-BB3A-690A3E862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5DC89C88-05E9-491E-BDFB-6B854351D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584F9D3-83AC-4455-AEBE-6F04076F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065713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5913A89-D4A0-487D-A149-C9511B1E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402240-6504-4AE9-83C4-538754923F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73F8497-C477-4825-B17D-5CF8B62B87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24D6A41-4772-4D52-AE79-7A6CFB4D7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8BC2376-8C81-4D02-ABFA-CF217512A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AFDEF3E-6D04-4CA1-B76A-1CBDF7DDD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93916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778F86-49DF-434F-A916-CCFADFF83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B2ED303B-92A4-4D0B-89F0-E639F369E4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33CEC67-1110-4B8B-98F4-CF156268B6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3D3C3E4-F4A6-412E-8CE9-25BA63237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8EA047C-50CA-48A9-BB35-8C6233FBF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25DFE21-9CD8-49CC-AF1B-BDE101142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8864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869B78-F27F-495B-A2C2-2793284F6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7064751-C514-4419-85E0-DFFC94D1D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3053D27-EB3C-4610-8A69-DCC125D37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45A532C-1325-482A-9DEB-DDFA0FCBE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D36A21A-59B8-469A-9D91-EEE5988A2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1664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F475ECF-C99D-4889-88D7-F7E198685A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3439734-D441-499E-B507-BC7A82D1A1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565E774-C302-49D4-9659-E21D0FDEA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7F6840-67C3-4206-A20E-75019B3C2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DDBE94B-D67A-44B7-923C-887C09451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4341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080296"/>
          </a:xfrm>
          <a:prstGeom prst="rect">
            <a:avLst/>
          </a:prstGeom>
        </p:spPr>
        <p:txBody>
          <a:bodyPr/>
          <a:lstStyle>
            <a:lvl1pPr algn="ctr">
              <a:defRPr sz="3900" b="1" cap="all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8"/>
            <a:ext cx="10363200" cy="276999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000"/>
            </a:lvl1pPr>
            <a:lvl2pPr marL="457165" indent="0">
              <a:buNone/>
              <a:defRPr sz="1800"/>
            </a:lvl2pPr>
            <a:lvl3pPr marL="914331" indent="0">
              <a:buNone/>
              <a:defRPr sz="1600"/>
            </a:lvl3pPr>
            <a:lvl4pPr marL="1371495" indent="0">
              <a:buNone/>
              <a:defRPr sz="1400"/>
            </a:lvl4pPr>
            <a:lvl5pPr marL="1828660" indent="0">
              <a:buNone/>
              <a:defRPr sz="1400"/>
            </a:lvl5pPr>
            <a:lvl6pPr marL="2285826" indent="0">
              <a:buNone/>
              <a:defRPr sz="1400"/>
            </a:lvl6pPr>
            <a:lvl7pPr marL="2742990" indent="0">
              <a:buNone/>
              <a:defRPr sz="1400"/>
            </a:lvl7pPr>
            <a:lvl8pPr marL="3200156" indent="0">
              <a:buNone/>
              <a:defRPr sz="1400"/>
            </a:lvl8pPr>
            <a:lvl9pPr marL="3657321" indent="0">
              <a:buNone/>
              <a:defRPr sz="14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4357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084" y="596901"/>
            <a:ext cx="11529483" cy="276225"/>
          </a:xfrm>
          <a:prstGeom prst="rect">
            <a:avLst/>
          </a:prstGeom>
        </p:spPr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28084" y="2092329"/>
            <a:ext cx="5662083" cy="218829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367" y="2092329"/>
            <a:ext cx="5664200" cy="2188291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pic>
        <p:nvPicPr>
          <p:cNvPr id="6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8393" y="6381473"/>
            <a:ext cx="1630407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64402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609605"/>
            <a:ext cx="11582400" cy="27699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535118"/>
            <a:ext cx="5691717" cy="66479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1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6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6" indent="0">
              <a:buNone/>
              <a:defRPr sz="1600" b="1"/>
            </a:lvl8pPr>
            <a:lvl9pPr marL="3657321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0" y="2174876"/>
            <a:ext cx="5691717" cy="189590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3" y="1535118"/>
            <a:ext cx="5693833" cy="66479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1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6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6" indent="0">
              <a:buNone/>
              <a:defRPr sz="1600" b="1"/>
            </a:lvl8pPr>
            <a:lvl9pPr marL="3657321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3" y="2174876"/>
            <a:ext cx="5693833" cy="1895904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pic>
        <p:nvPicPr>
          <p:cNvPr id="8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625599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31197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8084" y="596901"/>
            <a:ext cx="11529483" cy="276225"/>
          </a:xfrm>
          <a:prstGeom prst="rect">
            <a:avLst/>
          </a:prstGeom>
        </p:spPr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  <p:pic>
        <p:nvPicPr>
          <p:cNvPr id="4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625599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42286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225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6" y="623887"/>
            <a:ext cx="4011084" cy="55399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5" y="623888"/>
            <a:ext cx="6815667" cy="2517612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6" y="1785942"/>
            <a:ext cx="4011084" cy="1994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1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6" indent="0">
              <a:buNone/>
              <a:defRPr sz="900"/>
            </a:lvl6pPr>
            <a:lvl7pPr marL="2742990" indent="0">
              <a:buNone/>
              <a:defRPr sz="900"/>
            </a:lvl7pPr>
            <a:lvl8pPr marL="3200156" indent="0">
              <a:buNone/>
              <a:defRPr sz="900"/>
            </a:lvl8pPr>
            <a:lvl9pPr marL="3657321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pic>
        <p:nvPicPr>
          <p:cNvPr id="6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625599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57840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5"/>
            <a:ext cx="7315200" cy="27699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4319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65" indent="0">
              <a:buNone/>
              <a:defRPr sz="2800"/>
            </a:lvl2pPr>
            <a:lvl3pPr marL="914331" indent="0">
              <a:buNone/>
              <a:defRPr sz="2400"/>
            </a:lvl3pPr>
            <a:lvl4pPr marL="1371495" indent="0">
              <a:buNone/>
              <a:defRPr sz="2000"/>
            </a:lvl4pPr>
            <a:lvl5pPr marL="1828660" indent="0">
              <a:buNone/>
              <a:defRPr sz="2000"/>
            </a:lvl5pPr>
            <a:lvl6pPr marL="2285826" indent="0">
              <a:buNone/>
              <a:defRPr sz="2000"/>
            </a:lvl6pPr>
            <a:lvl7pPr marL="2742990" indent="0">
              <a:buNone/>
              <a:defRPr sz="2000"/>
            </a:lvl7pPr>
            <a:lvl8pPr marL="3200156" indent="0">
              <a:buNone/>
              <a:defRPr sz="2000"/>
            </a:lvl8pPr>
            <a:lvl9pPr marL="3657321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2"/>
            <a:ext cx="7315200" cy="1994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1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6" indent="0">
              <a:buNone/>
              <a:defRPr sz="900"/>
            </a:lvl6pPr>
            <a:lvl7pPr marL="2742990" indent="0">
              <a:buNone/>
              <a:defRPr sz="900"/>
            </a:lvl7pPr>
            <a:lvl8pPr marL="3200156" indent="0">
              <a:buNone/>
              <a:defRPr sz="900"/>
            </a:lvl8pPr>
            <a:lvl9pPr marL="3657321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pic>
        <p:nvPicPr>
          <p:cNvPr id="6" name="Picture 6" descr="C:\Users\jmumaw\Desktop\DCS\Pics\Logo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1" y="6396039"/>
            <a:ext cx="1625599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7524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Rectangle 28"/>
          <p:cNvSpPr>
            <a:spLocks noChangeArrowheads="1"/>
          </p:cNvSpPr>
          <p:nvPr/>
        </p:nvSpPr>
        <p:spPr bwMode="auto">
          <a:xfrm>
            <a:off x="11533717" y="6705601"/>
            <a:ext cx="353483" cy="138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 eaLnBrk="0" hangingPunct="0">
              <a:defRPr/>
            </a:pPr>
            <a:fld id="{851172FB-5EEA-4105-882C-8D3DDB9655BA}" type="slidenum">
              <a:rPr lang="en-GB" sz="900">
                <a:solidFill>
                  <a:srgbClr val="77787B"/>
                </a:solidFill>
              </a:rPr>
              <a:pPr algn="r" eaLnBrk="0" hangingPunct="0">
                <a:defRPr/>
              </a:pPr>
              <a:t>‹#›</a:t>
            </a:fld>
            <a:endParaRPr lang="en-GB" sz="900" dirty="0">
              <a:solidFill>
                <a:srgbClr val="77787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599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  <p:sldLayoutId id="2147483853" r:id="rId12"/>
    <p:sldLayoutId id="2147483854" r:id="rId13"/>
    <p:sldLayoutId id="2147483851" r:id="rId14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5pPr>
      <a:lvl6pPr marL="45716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6pPr>
      <a:lvl7pPr marL="9143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7pPr>
      <a:lvl8pPr marL="137149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8pPr>
      <a:lvl9pPr marL="18286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90000"/>
        </a:spcBef>
        <a:spcAft>
          <a:spcPct val="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458788" indent="-188913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Clr>
          <a:schemeClr val="bg2"/>
        </a:buClr>
        <a:buFont typeface="Arial" charset="0"/>
        <a:buChar char="•"/>
        <a:defRPr sz="1600">
          <a:solidFill>
            <a:schemeClr val="tx1"/>
          </a:solidFill>
          <a:latin typeface="+mn-lt"/>
          <a:cs typeface="+mn-cs"/>
        </a:defRPr>
      </a:lvl2pPr>
      <a:lvl3pPr marL="623888" indent="-16192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bg2"/>
        </a:buClr>
        <a:buFont typeface="Arial" charset="0"/>
        <a:buChar char="–"/>
        <a:defRPr sz="1600">
          <a:solidFill>
            <a:schemeClr val="tx1"/>
          </a:solidFill>
          <a:latin typeface="+mn-lt"/>
          <a:cs typeface="+mn-cs"/>
        </a:defRPr>
      </a:lvl3pPr>
      <a:lvl4pPr marL="793750" indent="-166688" algn="l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chemeClr val="bg2"/>
        </a:buClr>
        <a:buFont typeface="Arial" charset="0"/>
        <a:buChar char="-"/>
        <a:defRPr sz="1600">
          <a:solidFill>
            <a:schemeClr val="tx1"/>
          </a:solidFill>
          <a:latin typeface="+mn-lt"/>
          <a:cs typeface="+mn-cs"/>
        </a:defRPr>
      </a:lvl4pPr>
      <a:lvl5pPr marL="955675" indent="-15875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5pPr>
      <a:lvl6pPr marL="1414356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6pPr>
      <a:lvl7pPr marL="1871520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7pPr>
      <a:lvl8pPr marL="2328685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8pPr>
      <a:lvl9pPr marL="2785851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5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1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5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6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56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1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280F6169-38FE-4D43-931B-75DCBAF30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67E026-CA9D-4CE7-8F50-786D9315F1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B87351D-0748-4ECA-8FA1-525802B73D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Verdana" panose="020B060403050404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10/3/2020</a:t>
            </a:fld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3C33111-923A-4592-97A8-3CFB72DB7D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40A99A5-B9C1-4B3F-B652-92C5DD77A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Verdana" panose="020B060403050404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</p:spTree>
    <p:extLst>
      <p:ext uri="{BB962C8B-B14F-4D97-AF65-F5344CB8AC3E}">
        <p14:creationId xmlns:p14="http://schemas.microsoft.com/office/powerpoint/2010/main" val="2668530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6" r:id="rId1"/>
    <p:sldLayoutId id="2147483857" r:id="rId2"/>
    <p:sldLayoutId id="2147483858" r:id="rId3"/>
    <p:sldLayoutId id="2147483859" r:id="rId4"/>
    <p:sldLayoutId id="2147483860" r:id="rId5"/>
    <p:sldLayoutId id="2147483861" r:id="rId6"/>
    <p:sldLayoutId id="2147483862" r:id="rId7"/>
    <p:sldLayoutId id="2147483863" r:id="rId8"/>
    <p:sldLayoutId id="2147483864" r:id="rId9"/>
    <p:sldLayoutId id="2147483865" r:id="rId10"/>
    <p:sldLayoutId id="214748386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lide1 Template_1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"/>
            <a:ext cx="121793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03404" y="914400"/>
            <a:ext cx="5968796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kern="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NATIONAL MANAGEMENT QUARTERLY</a:t>
            </a:r>
          </a:p>
          <a:p>
            <a:pPr algn="ctr"/>
            <a:r>
              <a:rPr lang="en-US" sz="3600" b="1" kern="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PERFORMANCE REVIEW </a:t>
            </a:r>
          </a:p>
          <a:p>
            <a:pPr algn="ctr"/>
            <a:endParaRPr lang="en-US" sz="3600" b="1" kern="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en-US" sz="3600" b="1" kern="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XX REGION</a:t>
            </a:r>
            <a:endParaRPr lang="en-US" sz="36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71600" y="4970810"/>
            <a:ext cx="31406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/>
              </a:rPr>
              <a:t>Date:            2020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223307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39700" y="168526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 smtClean="0">
                <a:solidFill>
                  <a:prstClr val="black"/>
                </a:solidFill>
              </a:rPr>
              <a:t>2</a:t>
            </a:r>
            <a:r>
              <a:rPr lang="en-GB" sz="1800" b="1" kern="0" dirty="0">
                <a:solidFill>
                  <a:prstClr val="black"/>
                </a:solidFill>
              </a:rPr>
              <a:t>. 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CORRECTIONAL CENTRE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628065"/>
              </p:ext>
            </p:extLst>
          </p:nvPr>
        </p:nvGraphicFramePr>
        <p:xfrm>
          <a:off x="139700" y="2054596"/>
          <a:ext cx="11518899" cy="2121741"/>
        </p:xfrm>
        <a:graphic>
          <a:graphicData uri="http://schemas.openxmlformats.org/drawingml/2006/table">
            <a:tbl>
              <a:tblPr firstRow="1" bandRow="1"/>
              <a:tblGrid>
                <a:gridCol w="1645557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Q2 TARGET 2020/21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2</a:t>
                      </a:r>
                      <a:b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AREAS THAT CONTRIBUTED TOWARDS UNDER-ACHIEVEMENT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chemeClr val="bg1"/>
                </a:solidFill>
                <a:latin typeface="Arial Black" panose="020B0A04020102020204" pitchFamily="34" charset="0"/>
              </a:rPr>
              <a:t>Percentage of offenders participating in long skills </a:t>
            </a:r>
            <a:r>
              <a:rPr lang="en-US" sz="2400" kern="0" dirty="0" err="1">
                <a:solidFill>
                  <a:schemeClr val="bg1"/>
                </a:solidFill>
                <a:latin typeface="Arial Black" panose="020B0A04020102020204" pitchFamily="34" charset="0"/>
              </a:rPr>
              <a:t>programmes</a:t>
            </a:r>
            <a:endParaRPr lang="en-US" sz="24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endParaRPr lang="en-GB" sz="32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696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5900" y="16646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 smtClean="0">
                <a:solidFill>
                  <a:prstClr val="black"/>
                </a:solidFill>
              </a:rPr>
              <a:t>4. PROJECT PLAN TO ADDRESS UNDER PERFORMANCE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215900" y="2042928"/>
          <a:ext cx="11671302" cy="3899046"/>
        </p:xfrm>
        <a:graphic>
          <a:graphicData uri="http://schemas.openxmlformats.org/drawingml/2006/table">
            <a:tbl>
              <a:tblPr firstRow="1" bandRow="1"/>
              <a:tblGrid>
                <a:gridCol w="1945217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ACTIVITY / ACTIVITIES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RESPONSIBILITY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TIME FRAME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PROGRESS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PLAN TO ADDRESS UNDER PERFORMANCE: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rgbClr val="FFFFFF"/>
                </a:solidFill>
                <a:latin typeface="Arial Black" panose="020B0A04020102020204" pitchFamily="34" charset="0"/>
              </a:rPr>
              <a:t>Percentage of offenders participating in long skills </a:t>
            </a:r>
            <a:r>
              <a:rPr lang="en-US" sz="2400" kern="0" dirty="0" err="1" smtClean="0">
                <a:solidFill>
                  <a:srgbClr val="FFFFFF"/>
                </a:solidFill>
                <a:latin typeface="Arial Black" panose="020B0A04020102020204" pitchFamily="34" charset="0"/>
              </a:rPr>
              <a:t>programmes</a:t>
            </a:r>
            <a:endParaRPr lang="en-US" sz="2400" kern="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936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trellis">
          <a:fgClr>
            <a:srgbClr val="FFFFFF"/>
          </a:fgClr>
          <a:bgClr>
            <a:srgbClr val="BCEABC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Top Corners Rounded 24">
            <a:extLst>
              <a:ext uri="{FF2B5EF4-FFF2-40B4-BE49-F238E27FC236}">
                <a16:creationId xmlns:a16="http://schemas.microsoft.com/office/drawing/2014/main" xmlns="" id="{0DC4C310-37AB-43E0-9D8B-683A5AE91EB8}"/>
              </a:ext>
            </a:extLst>
          </p:cNvPr>
          <p:cNvSpPr/>
          <p:nvPr/>
        </p:nvSpPr>
        <p:spPr>
          <a:xfrm rot="10800000">
            <a:off x="-17930" y="1847671"/>
            <a:ext cx="12192000" cy="3198600"/>
          </a:xfrm>
          <a:prstGeom prst="roundRect">
            <a:avLst/>
          </a:prstGeom>
          <a:gradFill flip="none" rotWithShape="1">
            <a:gsLst>
              <a:gs pos="99000">
                <a:srgbClr val="00CC99"/>
              </a:gs>
              <a:gs pos="1000">
                <a:srgbClr val="009900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0" y="1913170"/>
            <a:ext cx="118110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ZA" sz="6600" dirty="0">
                <a:solidFill>
                  <a:prstClr val="white"/>
                </a:solidFill>
                <a:latin typeface="Arial Black" panose="020B0A04020102020204" pitchFamily="34" charset="0"/>
              </a:rPr>
              <a:t>PROGRAMME 4</a:t>
            </a:r>
          </a:p>
          <a:p>
            <a:pPr lvl="0" algn="ctr"/>
            <a:endParaRPr lang="en-ZA" sz="6600" dirty="0">
              <a:solidFill>
                <a:prstClr val="white"/>
              </a:solidFill>
              <a:latin typeface="Arial Black" panose="020B0A04020102020204" pitchFamily="34" charset="0"/>
            </a:endParaRPr>
          </a:p>
          <a:p>
            <a:pPr lvl="0" algn="ctr"/>
            <a:r>
              <a:rPr lang="en-ZA" sz="5400" dirty="0">
                <a:solidFill>
                  <a:prstClr val="white"/>
                </a:solidFill>
                <a:latin typeface="Arial Black" panose="020B0A04020102020204" pitchFamily="34" charset="0"/>
              </a:rPr>
              <a:t>CARE</a:t>
            </a:r>
          </a:p>
        </p:txBody>
      </p:sp>
    </p:spTree>
    <p:extLst>
      <p:ext uri="{BB962C8B-B14F-4D97-AF65-F5344CB8AC3E}">
        <p14:creationId xmlns:p14="http://schemas.microsoft.com/office/powerpoint/2010/main" val="415968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3103" y="0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chemeClr val="bg1"/>
                </a:solidFill>
                <a:latin typeface="Arial Black" panose="020B0A04020102020204" pitchFamily="34" charset="0"/>
              </a:rPr>
              <a:t>Percentage of inmates screened for </a:t>
            </a:r>
            <a:r>
              <a:rPr lang="en-US" sz="24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diabetes</a:t>
            </a:r>
            <a:endParaRPr lang="en-US" sz="24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9909" y="1601412"/>
            <a:ext cx="8928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1. REGIONAL TARGET VERSUS PERFORMANCE FOR 1</a:t>
            </a:r>
            <a:r>
              <a:rPr lang="en-GB" sz="1800" b="1" kern="0" baseline="30000" dirty="0">
                <a:solidFill>
                  <a:prstClr val="black"/>
                </a:solidFill>
              </a:rPr>
              <a:t>ST</a:t>
            </a:r>
            <a:r>
              <a:rPr lang="en-GB" sz="1800" b="1" kern="0" dirty="0">
                <a:solidFill>
                  <a:prstClr val="black"/>
                </a:solidFill>
              </a:rPr>
              <a:t> QUARTER (2020/2021) 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91172" y="4075917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2. 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MANAGEMENT AREA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113437"/>
              </p:ext>
            </p:extLst>
          </p:nvPr>
        </p:nvGraphicFramePr>
        <p:xfrm>
          <a:off x="254000" y="1970744"/>
          <a:ext cx="11658600" cy="1929336"/>
        </p:xfrm>
        <a:graphic>
          <a:graphicData uri="http://schemas.openxmlformats.org/drawingml/2006/table">
            <a:tbl>
              <a:tblPr firstRow="1" bandRow="1"/>
              <a:tblGrid>
                <a:gridCol w="1295400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72363429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REGION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JULY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2020</a:t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JULY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AUGUST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2020</a:t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AUGUST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SEPTEMBER 2020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SEPTEMBER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Q2 TARGET: 2020-2021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3236352"/>
              </p:ext>
            </p:extLst>
          </p:nvPr>
        </p:nvGraphicFramePr>
        <p:xfrm>
          <a:off x="228600" y="4495800"/>
          <a:ext cx="11658600" cy="1929336"/>
        </p:xfrm>
        <a:graphic>
          <a:graphicData uri="http://schemas.openxmlformats.org/drawingml/2006/table">
            <a:tbl>
              <a:tblPr firstRow="1" bandRow="1"/>
              <a:tblGrid>
                <a:gridCol w="1295400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72363429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JULY 2020</a:t>
                      </a:r>
                      <a:b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JULY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AUGUST 2020</a:t>
                      </a:r>
                      <a:b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AUGUST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SEPTEMBER 2020 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SEPTEMBER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Q2 TARGET: 2020-2021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8677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168526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 smtClean="0">
                <a:solidFill>
                  <a:prstClr val="black"/>
                </a:solidFill>
              </a:rPr>
              <a:t>2. </a:t>
            </a:r>
            <a:r>
              <a:rPr lang="en-GB" sz="1800" b="1" kern="0" dirty="0">
                <a:solidFill>
                  <a:prstClr val="black"/>
                </a:solidFill>
              </a:rPr>
              <a:t>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CORRECTIONAL CENTRE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7894774"/>
              </p:ext>
            </p:extLst>
          </p:nvPr>
        </p:nvGraphicFramePr>
        <p:xfrm>
          <a:off x="241300" y="2124124"/>
          <a:ext cx="11518899" cy="2121741"/>
        </p:xfrm>
        <a:graphic>
          <a:graphicData uri="http://schemas.openxmlformats.org/drawingml/2006/table">
            <a:tbl>
              <a:tblPr firstRow="1" bandRow="1"/>
              <a:tblGrid>
                <a:gridCol w="1645557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</a:tblGrid>
              <a:tr h="619125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Q2 TARGET 2020/21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2</a:t>
                      </a:r>
                      <a:b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AREAS THAT CONTRIBUTED TOWARDS UNDER-ACHIEVEMENT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chemeClr val="bg1"/>
                </a:solidFill>
                <a:latin typeface="Arial Black" panose="020B0A04020102020204" pitchFamily="34" charset="0"/>
              </a:rPr>
              <a:t>Percentage of inmates screened for </a:t>
            </a:r>
            <a:r>
              <a:rPr lang="en-US" sz="24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diabetes</a:t>
            </a:r>
            <a:endParaRPr lang="en-US" sz="24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8314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167079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 smtClean="0">
                <a:solidFill>
                  <a:prstClr val="black"/>
                </a:solidFill>
              </a:rPr>
              <a:t>4. PROJECT PLAN TO ADDRESS UNDER PERFORMANCE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215900" y="2042928"/>
          <a:ext cx="11671302" cy="3899046"/>
        </p:xfrm>
        <a:graphic>
          <a:graphicData uri="http://schemas.openxmlformats.org/drawingml/2006/table">
            <a:tbl>
              <a:tblPr firstRow="1" bandRow="1"/>
              <a:tblGrid>
                <a:gridCol w="1945217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ACTIVITY / ACTIVITIES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RESPONSIBILITY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TIME FRAME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PROGRESS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PLAN TO ADDRESS UNDER PERFORMANCE: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rgbClr val="FFFFFF"/>
                </a:solidFill>
                <a:latin typeface="Arial Black" panose="020B0A04020102020204" pitchFamily="34" charset="0"/>
              </a:rPr>
              <a:t>Percentage of inmates screened for </a:t>
            </a:r>
            <a:r>
              <a:rPr lang="en-US" sz="2400" kern="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diabetes</a:t>
            </a:r>
            <a:endParaRPr lang="en-US" sz="2400" kern="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1371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trellis">
          <a:fgClr>
            <a:srgbClr val="FFFFFF"/>
          </a:fgClr>
          <a:bgClr>
            <a:srgbClr val="BCEABC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: Top Corners Rounded 24">
            <a:extLst>
              <a:ext uri="{FF2B5EF4-FFF2-40B4-BE49-F238E27FC236}">
                <a16:creationId xmlns:a16="http://schemas.microsoft.com/office/drawing/2014/main" xmlns="" id="{0DC4C310-37AB-43E0-9D8B-683A5AE91EB8}"/>
              </a:ext>
            </a:extLst>
          </p:cNvPr>
          <p:cNvSpPr/>
          <p:nvPr/>
        </p:nvSpPr>
        <p:spPr>
          <a:xfrm rot="10800000">
            <a:off x="-1" y="1853891"/>
            <a:ext cx="12192000" cy="3198600"/>
          </a:xfrm>
          <a:prstGeom prst="roundRect">
            <a:avLst/>
          </a:prstGeom>
          <a:gradFill flip="none" rotWithShape="1">
            <a:gsLst>
              <a:gs pos="99000">
                <a:srgbClr val="00CC99"/>
              </a:gs>
              <a:gs pos="1000">
                <a:srgbClr val="009900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04800" y="1927625"/>
            <a:ext cx="118110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6600" dirty="0">
                <a:solidFill>
                  <a:prstClr val="white"/>
                </a:solidFill>
                <a:latin typeface="Arial Black" panose="020B0A04020102020204" pitchFamily="34" charset="0"/>
              </a:rPr>
              <a:t>PROGRAMME </a:t>
            </a:r>
            <a:r>
              <a:rPr lang="en-ZA" sz="6600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5</a:t>
            </a:r>
            <a:endParaRPr lang="en-ZA" sz="6600" dirty="0">
              <a:solidFill>
                <a:prstClr val="white"/>
              </a:solidFill>
              <a:latin typeface="Arial Black" panose="020B0A04020102020204" pitchFamily="34" charset="0"/>
            </a:endParaRPr>
          </a:p>
          <a:p>
            <a:pPr algn="ctr"/>
            <a:endParaRPr lang="en-ZA" sz="6600" dirty="0">
              <a:solidFill>
                <a:prstClr val="white"/>
              </a:solidFill>
              <a:latin typeface="Arial Black" panose="020B0A04020102020204" pitchFamily="34" charset="0"/>
            </a:endParaRPr>
          </a:p>
          <a:p>
            <a:pPr algn="ctr"/>
            <a:r>
              <a:rPr lang="en-ZA" sz="5400" dirty="0">
                <a:solidFill>
                  <a:prstClr val="white"/>
                </a:solidFill>
                <a:latin typeface="Arial Black" panose="020B0A04020102020204" pitchFamily="34" charset="0"/>
              </a:rPr>
              <a:t>SOCIAL </a:t>
            </a:r>
            <a:r>
              <a:rPr lang="en-ZA" sz="5400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REINTEGATION</a:t>
            </a:r>
            <a:endParaRPr lang="en-ZA" sz="5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255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3103" y="0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chemeClr val="bg1"/>
                </a:solidFill>
                <a:latin typeface="Arial Black" panose="020B0A04020102020204" pitchFamily="34" charset="0"/>
              </a:rPr>
              <a:t>Number of parolees and probationers participating in community initiatives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24509" y="1416746"/>
            <a:ext cx="8928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1. REGIONAL TARGET VERSUS PERFORMANCE FOR 1</a:t>
            </a:r>
            <a:r>
              <a:rPr lang="en-GB" sz="1800" b="1" kern="0" baseline="30000" dirty="0">
                <a:solidFill>
                  <a:prstClr val="black"/>
                </a:solidFill>
              </a:rPr>
              <a:t>ST</a:t>
            </a:r>
            <a:r>
              <a:rPr lang="en-GB" sz="1800" b="1" kern="0" dirty="0">
                <a:solidFill>
                  <a:prstClr val="black"/>
                </a:solidFill>
              </a:rPr>
              <a:t> QUARTER (2020/2021) 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91172" y="3891251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2. 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MANAGEMENT AREA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228600" y="1808377"/>
          <a:ext cx="11658600" cy="1929336"/>
        </p:xfrm>
        <a:graphic>
          <a:graphicData uri="http://schemas.openxmlformats.org/drawingml/2006/table">
            <a:tbl>
              <a:tblPr firstRow="1" bandRow="1"/>
              <a:tblGrid>
                <a:gridCol w="1295400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72363429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REGION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JULY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2020</a:t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JULY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AUGUST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2020</a:t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AUGUST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SEPTEMBER 2020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SEPTEMBER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Q2 TARGET: 2020-2021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228600" y="4269015"/>
          <a:ext cx="11658600" cy="1929336"/>
        </p:xfrm>
        <a:graphic>
          <a:graphicData uri="http://schemas.openxmlformats.org/drawingml/2006/table">
            <a:tbl>
              <a:tblPr firstRow="1" bandRow="1"/>
              <a:tblGrid>
                <a:gridCol w="1295400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72363429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JULY 2020</a:t>
                      </a:r>
                      <a:b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JULY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AUGUST 2020</a:t>
                      </a:r>
                      <a:b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AUGUST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SEPTEMBER 2020 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SEPTEMBER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Q2 TARGET: 2020-2021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7543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1685264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2. 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CORRECTIONAL CENTRE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3630103"/>
              </p:ext>
            </p:extLst>
          </p:nvPr>
        </p:nvGraphicFramePr>
        <p:xfrm>
          <a:off x="215900" y="2054596"/>
          <a:ext cx="11518899" cy="2121741"/>
        </p:xfrm>
        <a:graphic>
          <a:graphicData uri="http://schemas.openxmlformats.org/drawingml/2006/table">
            <a:tbl>
              <a:tblPr firstRow="1" bandRow="1"/>
              <a:tblGrid>
                <a:gridCol w="1645557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Q2 TARGET 2020/21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2</a:t>
                      </a:r>
                      <a:b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AREAS THAT CONTRIBUTED TOWARDS UNDER-ACHIEVEMENT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chemeClr val="bg1"/>
                </a:solidFill>
                <a:latin typeface="Arial Black" panose="020B0A04020102020204" pitchFamily="34" charset="0"/>
              </a:rPr>
              <a:t>Number of parolees and probationers participating in community initiatives </a:t>
            </a:r>
          </a:p>
        </p:txBody>
      </p:sp>
    </p:spTree>
    <p:extLst>
      <p:ext uri="{BB962C8B-B14F-4D97-AF65-F5344CB8AC3E}">
        <p14:creationId xmlns:p14="http://schemas.microsoft.com/office/powerpoint/2010/main" val="204055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228600" y="16735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</a:t>
            </a:r>
            <a:r>
              <a:rPr lang="en-GB" sz="1800" b="1" kern="0" dirty="0" smtClean="0">
                <a:solidFill>
                  <a:prstClr val="black"/>
                </a:solidFill>
              </a:rPr>
              <a:t>4. PROJECT PLAN TO ADDRESS UNDER PERFORMANCE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215900" y="2042928"/>
          <a:ext cx="11671302" cy="3899046"/>
        </p:xfrm>
        <a:graphic>
          <a:graphicData uri="http://schemas.openxmlformats.org/drawingml/2006/table">
            <a:tbl>
              <a:tblPr firstRow="1" bandRow="1"/>
              <a:tblGrid>
                <a:gridCol w="1945217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ACTIVITY / ACTIVITIES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RESPONSIBILITY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TIME FRAME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PROGRESS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PLAN TO ADDRESS UNDER PERFORMANCE: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rgbClr val="FFFFFF"/>
                </a:solidFill>
                <a:latin typeface="Arial Black" panose="020B0A04020102020204" pitchFamily="34" charset="0"/>
              </a:rPr>
              <a:t>Number of parolees and probationers participating in community initiatives </a:t>
            </a:r>
          </a:p>
        </p:txBody>
      </p:sp>
    </p:spTree>
    <p:extLst>
      <p:ext uri="{BB962C8B-B14F-4D97-AF65-F5344CB8AC3E}">
        <p14:creationId xmlns:p14="http://schemas.microsoft.com/office/powerpoint/2010/main" val="2828957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DBE75937-E151-4B2B-8C64-9A22524FD06C}"/>
              </a:ext>
            </a:extLst>
          </p:cNvPr>
          <p:cNvSpPr/>
          <p:nvPr/>
        </p:nvSpPr>
        <p:spPr>
          <a:xfrm>
            <a:off x="0" y="4292600"/>
            <a:ext cx="12192000" cy="1143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D9DE8BFE-FE5B-4B85-95C6-4BC24BEA18CB}"/>
              </a:ext>
            </a:extLst>
          </p:cNvPr>
          <p:cNvSpPr/>
          <p:nvPr/>
        </p:nvSpPr>
        <p:spPr>
          <a:xfrm>
            <a:off x="2311400" y="0"/>
            <a:ext cx="11887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43C31C0-A678-488B-954D-3C31F9292F64}"/>
              </a:ext>
            </a:extLst>
          </p:cNvPr>
          <p:cNvSpPr/>
          <p:nvPr/>
        </p:nvSpPr>
        <p:spPr>
          <a:xfrm>
            <a:off x="2430272" y="-8969"/>
            <a:ext cx="9761728" cy="4292600"/>
          </a:xfrm>
          <a:prstGeom prst="rect">
            <a:avLst/>
          </a:prstGeom>
          <a:solidFill>
            <a:srgbClr val="84D684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6B460027-1BF7-4B04-A53C-BB6E7681BBF8}"/>
              </a:ext>
            </a:extLst>
          </p:cNvPr>
          <p:cNvSpPr/>
          <p:nvPr/>
        </p:nvSpPr>
        <p:spPr>
          <a:xfrm>
            <a:off x="2420173" y="4415868"/>
            <a:ext cx="9761728" cy="2451101"/>
          </a:xfrm>
          <a:prstGeom prst="rect">
            <a:avLst/>
          </a:prstGeom>
          <a:solidFill>
            <a:srgbClr val="BCEAB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07492E08-0E2F-4761-9D2E-B3813C92F001}"/>
              </a:ext>
            </a:extLst>
          </p:cNvPr>
          <p:cNvSpPr/>
          <p:nvPr/>
        </p:nvSpPr>
        <p:spPr>
          <a:xfrm>
            <a:off x="2908168" y="532169"/>
            <a:ext cx="8902831" cy="304698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6600" dirty="0">
                <a:solidFill>
                  <a:prstClr val="white"/>
                </a:solidFill>
                <a:latin typeface="Consolas" panose="020B0609020204030204"/>
              </a:rPr>
              <a:t>2020/21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6600" dirty="0">
                <a:solidFill>
                  <a:prstClr val="white"/>
                </a:solidFill>
                <a:latin typeface="Consolas" panose="020B0609020204030204"/>
              </a:rPr>
              <a:t>PERFORMANCE TARGETS NOT </a:t>
            </a:r>
            <a:r>
              <a:rPr lang="en-US" sz="6600" dirty="0" smtClean="0">
                <a:solidFill>
                  <a:prstClr val="white"/>
                </a:solidFill>
                <a:latin typeface="Consolas" panose="020B0609020204030204"/>
              </a:rPr>
              <a:t>ACHIEVED</a:t>
            </a:r>
            <a:endParaRPr lang="en-US" sz="6600" dirty="0">
              <a:solidFill>
                <a:prstClr val="white"/>
              </a:solidFill>
              <a:latin typeface="Consolas" panose="020B0609020204030204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07492E08-0E2F-4761-9D2E-B3813C92F001}"/>
              </a:ext>
            </a:extLst>
          </p:cNvPr>
          <p:cNvSpPr/>
          <p:nvPr/>
        </p:nvSpPr>
        <p:spPr>
          <a:xfrm>
            <a:off x="2908169" y="4572000"/>
            <a:ext cx="7851332" cy="20313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6600" dirty="0" smtClean="0">
                <a:solidFill>
                  <a:prstClr val="white"/>
                </a:solidFill>
                <a:latin typeface="Consolas" panose="020B0609020204030204"/>
              </a:rPr>
              <a:t>2020/21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6600" dirty="0" smtClean="0">
                <a:solidFill>
                  <a:prstClr val="white"/>
                </a:solidFill>
                <a:latin typeface="Consolas" panose="020B0609020204030204"/>
              </a:rPr>
              <a:t>QUARTER </a:t>
            </a:r>
            <a:r>
              <a:rPr lang="en-US" sz="6600" dirty="0">
                <a:solidFill>
                  <a:prstClr val="white"/>
                </a:solidFill>
                <a:latin typeface="Consolas" panose="020B0609020204030204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8946013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4804500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54000" y="596901"/>
            <a:ext cx="10188575" cy="843099"/>
          </a:xfrm>
          <a:prstGeom prst="rect">
            <a:avLst/>
          </a:prstGeom>
        </p:spPr>
        <p:txBody>
          <a:bodyPr/>
          <a:lstStyle/>
          <a:p>
            <a:r>
              <a:rPr lang="en-ZA" sz="32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SUMMARY OF IMPROVEMENTS FOR Q1</a:t>
            </a:r>
            <a:endParaRPr lang="en-GB" sz="32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21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1 Template_1.2_bac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40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758529" y="271596"/>
            <a:ext cx="4522887" cy="707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prstClr val="white"/>
                </a:solidFill>
                <a:latin typeface="Calibri"/>
                <a:cs typeface="Arial Black"/>
              </a:rPr>
              <a:t>Thank You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03500" y="423997"/>
            <a:ext cx="6338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ZA" sz="2000" b="1" dirty="0">
                <a:solidFill>
                  <a:srgbClr val="005300"/>
                </a:solidFill>
                <a:latin typeface="Calibri"/>
                <a:cs typeface="Arial Black"/>
              </a:rPr>
              <a:t>THANK YOU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ZA" sz="2000" b="1" dirty="0">
              <a:solidFill>
                <a:srgbClr val="005300"/>
              </a:solidFill>
              <a:latin typeface="Calibri"/>
              <a:cs typeface="Arial Black"/>
            </a:endParaRP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ZA" sz="2000" b="1" dirty="0">
                <a:solidFill>
                  <a:srgbClr val="005300"/>
                </a:solidFill>
                <a:latin typeface="Calibri"/>
                <a:cs typeface="Arial Black"/>
              </a:rPr>
              <a:t>STRIVING FOR A SOUTH AFRICA IN WHICH PEOPLE ARE AND FEEL SAFE</a:t>
            </a:r>
          </a:p>
        </p:txBody>
      </p:sp>
    </p:spTree>
    <p:extLst>
      <p:ext uri="{BB962C8B-B14F-4D97-AF65-F5344CB8AC3E}">
        <p14:creationId xmlns:p14="http://schemas.microsoft.com/office/powerpoint/2010/main" val="116540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4804500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400" y="370841"/>
            <a:ext cx="7983537" cy="393699"/>
          </a:xfrm>
        </p:spPr>
        <p:txBody>
          <a:bodyPr/>
          <a:lstStyle/>
          <a:p>
            <a:r>
              <a:rPr lang="en-ZA" sz="28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Notes to the presentation</a:t>
            </a:r>
            <a:endParaRPr lang="en-GB" sz="28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0200" y="1814313"/>
            <a:ext cx="1125220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sz="2000" dirty="0"/>
              <a:t>Regions to focus on targets not achieved for Quarter </a:t>
            </a:r>
            <a:r>
              <a:rPr lang="en-ZA" sz="2000" dirty="0" smtClean="0"/>
              <a:t>2 </a:t>
            </a:r>
            <a:r>
              <a:rPr lang="en-ZA" sz="2000" dirty="0"/>
              <a:t>(</a:t>
            </a:r>
            <a:r>
              <a:rPr lang="en-ZA" sz="2000" b="1" dirty="0"/>
              <a:t>APP tabled in Parliament on </a:t>
            </a:r>
            <a:r>
              <a:rPr lang="en-ZA" sz="2000" b="1" dirty="0" smtClean="0"/>
              <a:t>09 July 2020</a:t>
            </a:r>
            <a:r>
              <a:rPr lang="en-ZA" sz="2000" dirty="0"/>
              <a:t>)</a:t>
            </a:r>
          </a:p>
          <a:p>
            <a:endParaRPr lang="en-ZA" sz="2000" dirty="0"/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sz="2000" dirty="0"/>
              <a:t>Reports should indicate what was planned against what was not achieved</a:t>
            </a:r>
            <a:endParaRPr lang="en-GB" sz="2000" dirty="0"/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sz="2000" dirty="0"/>
              <a:t>Include under achievement at source (Correctional Centres and Management Areas)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sz="2000" dirty="0"/>
              <a:t>Identify root causes of the under achievement and associated risks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sz="2000" dirty="0"/>
              <a:t>Explain the corrective actions required in a </a:t>
            </a:r>
            <a:r>
              <a:rPr lang="en-ZA" sz="2000" dirty="0" err="1"/>
              <a:t>projectised</a:t>
            </a:r>
            <a:r>
              <a:rPr lang="en-ZA" sz="2000" dirty="0"/>
              <a:t> approach (i.e. what needs to be done, when and by whom, when is the target expected to be achieved)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sz="2000" dirty="0"/>
              <a:t>What are the long term solutions to ensure that the problems identified do not reoccur 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sz="2000" dirty="0"/>
              <a:t>Where the reasons for under-performance are COVID related, what are the alternative modes of delivery that will be implemented </a:t>
            </a:r>
            <a:r>
              <a:rPr lang="en-ZA" sz="2000"/>
              <a:t>for </a:t>
            </a:r>
            <a:r>
              <a:rPr lang="en-ZA" sz="2000" smtClean="0"/>
              <a:t>Q3 </a:t>
            </a:r>
            <a:r>
              <a:rPr lang="en-ZA" sz="2000" dirty="0"/>
              <a:t>to Q4 to ensure performance gets back on track</a:t>
            </a:r>
          </a:p>
        </p:txBody>
      </p:sp>
    </p:spTree>
    <p:extLst>
      <p:ext uri="{BB962C8B-B14F-4D97-AF65-F5344CB8AC3E}">
        <p14:creationId xmlns:p14="http://schemas.microsoft.com/office/powerpoint/2010/main" val="4051699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trellis">
          <a:fgClr>
            <a:srgbClr val="FFFFFF"/>
          </a:fgClr>
          <a:bgClr>
            <a:srgbClr val="BCEABC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Top Corners Rounded 24">
            <a:extLst>
              <a:ext uri="{FF2B5EF4-FFF2-40B4-BE49-F238E27FC236}">
                <a16:creationId xmlns:a16="http://schemas.microsoft.com/office/drawing/2014/main" xmlns="" id="{0DC4C310-37AB-43E0-9D8B-683A5AE91EB8}"/>
              </a:ext>
            </a:extLst>
          </p:cNvPr>
          <p:cNvSpPr/>
          <p:nvPr/>
        </p:nvSpPr>
        <p:spPr>
          <a:xfrm rot="10800000">
            <a:off x="-13447" y="1853891"/>
            <a:ext cx="12192000" cy="3198600"/>
          </a:xfrm>
          <a:prstGeom prst="roundRect">
            <a:avLst/>
          </a:prstGeom>
          <a:gradFill flip="none" rotWithShape="1">
            <a:gsLst>
              <a:gs pos="99000">
                <a:srgbClr val="00CC99"/>
              </a:gs>
              <a:gs pos="1000">
                <a:srgbClr val="009900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-26894" y="2068195"/>
            <a:ext cx="11811000" cy="27699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ZA" sz="6600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PROGRAMME 2</a:t>
            </a:r>
          </a:p>
          <a:p>
            <a:pPr algn="ctr"/>
            <a:endParaRPr lang="en-ZA" sz="5400" dirty="0" smtClean="0">
              <a:solidFill>
                <a:prstClr val="white"/>
              </a:solidFill>
              <a:latin typeface="Arial Black" panose="020B0A04020102020204" pitchFamily="34" charset="0"/>
            </a:endParaRPr>
          </a:p>
          <a:p>
            <a:pPr algn="ctr"/>
            <a:r>
              <a:rPr lang="en-ZA" sz="5400" dirty="0" smtClean="0">
                <a:solidFill>
                  <a:prstClr val="white"/>
                </a:solidFill>
                <a:latin typeface="Arial Black" panose="020B0A04020102020204" pitchFamily="34" charset="0"/>
              </a:rPr>
              <a:t>INCARCERATION</a:t>
            </a:r>
            <a:endParaRPr lang="en-ZA" sz="5400" dirty="0">
              <a:solidFill>
                <a:prstClr val="white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366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3103" y="0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chemeClr val="bg1"/>
                </a:solidFill>
                <a:latin typeface="Arial Black" panose="020B0A04020102020204" pitchFamily="34" charset="0"/>
              </a:rPr>
              <a:t>Percentage of inmates who escaped from Correctional Facilities </a:t>
            </a:r>
          </a:p>
          <a:p>
            <a:endParaRPr lang="en-ZA" sz="3200" kern="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endParaRPr lang="en-GB" sz="32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3200" y="1663700"/>
            <a:ext cx="8928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1. REGIONAL TARGET VERSUS PERFORMANCE FOR </a:t>
            </a:r>
            <a:r>
              <a:rPr lang="en-GB" sz="1800" b="1" kern="0" dirty="0" smtClean="0">
                <a:solidFill>
                  <a:prstClr val="black"/>
                </a:solidFill>
              </a:rPr>
              <a:t>2</a:t>
            </a:r>
            <a:r>
              <a:rPr lang="en-GB" sz="1800" b="1" kern="0" baseline="30000" dirty="0" smtClean="0">
                <a:solidFill>
                  <a:prstClr val="black"/>
                </a:solidFill>
              </a:rPr>
              <a:t>nd</a:t>
            </a:r>
            <a:r>
              <a:rPr lang="en-GB" sz="1800" b="1" kern="0" dirty="0" smtClean="0">
                <a:solidFill>
                  <a:prstClr val="black"/>
                </a:solidFill>
              </a:rPr>
              <a:t> QUARTER </a:t>
            </a:r>
            <a:r>
              <a:rPr lang="en-GB" sz="1800" b="1" kern="0" dirty="0">
                <a:solidFill>
                  <a:prstClr val="black"/>
                </a:solidFill>
              </a:rPr>
              <a:t>(2020/2021) 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-103872" y="4105155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     2. 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MANAGEMENT AREA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0848888"/>
              </p:ext>
            </p:extLst>
          </p:nvPr>
        </p:nvGraphicFramePr>
        <p:xfrm>
          <a:off x="266700" y="2058644"/>
          <a:ext cx="11658600" cy="1929336"/>
        </p:xfrm>
        <a:graphic>
          <a:graphicData uri="http://schemas.openxmlformats.org/drawingml/2006/table">
            <a:tbl>
              <a:tblPr firstRow="1" bandRow="1"/>
              <a:tblGrid>
                <a:gridCol w="1295400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72363429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REGION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JULY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2020</a:t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JULY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AUGUST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2020</a:t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AUGUST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SEPTEMBER 2020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SEPTEMBER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Q2 TARGET: 2020-2021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6340421"/>
              </p:ext>
            </p:extLst>
          </p:nvPr>
        </p:nvGraphicFramePr>
        <p:xfrm>
          <a:off x="228600" y="4474487"/>
          <a:ext cx="11658600" cy="1929336"/>
        </p:xfrm>
        <a:graphic>
          <a:graphicData uri="http://schemas.openxmlformats.org/drawingml/2006/table">
            <a:tbl>
              <a:tblPr firstRow="1" bandRow="1"/>
              <a:tblGrid>
                <a:gridCol w="1295400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72363429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JULY 2020</a:t>
                      </a:r>
                      <a:b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JULY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AUGUST 2020</a:t>
                      </a:r>
                      <a:b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AUGUST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SEPTEMBER 2020 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SEPTEMBER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Q2 TARGET: 2020-2021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006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06935" y="1673596"/>
            <a:ext cx="88860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 smtClean="0">
                <a:solidFill>
                  <a:prstClr val="black"/>
                </a:solidFill>
              </a:rPr>
              <a:t>3. </a:t>
            </a:r>
            <a:r>
              <a:rPr lang="en-GB" sz="1800" b="1" kern="0" dirty="0">
                <a:solidFill>
                  <a:prstClr val="black"/>
                </a:solidFill>
              </a:rPr>
              <a:t>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CORRECTIONAL CENTRE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1393753"/>
              </p:ext>
            </p:extLst>
          </p:nvPr>
        </p:nvGraphicFramePr>
        <p:xfrm>
          <a:off x="215900" y="2042928"/>
          <a:ext cx="11518899" cy="4000011"/>
        </p:xfrm>
        <a:graphic>
          <a:graphicData uri="http://schemas.openxmlformats.org/drawingml/2006/table">
            <a:tbl>
              <a:tblPr firstRow="1" bandRow="1"/>
              <a:tblGrid>
                <a:gridCol w="1645557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645557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Q2 TARGET 2020/21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2</a:t>
                      </a:r>
                      <a:b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AREAS THAT CONTRIBUTED TOWARDS UNDER-ACHIEVEMENT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chemeClr val="bg1"/>
                </a:solidFill>
                <a:latin typeface="Arial Black" panose="020B0A04020102020204" pitchFamily="34" charset="0"/>
              </a:rPr>
              <a:t>Percentage of inmates who escaped from Correctional Facilities </a:t>
            </a:r>
            <a:endParaRPr lang="en-ZA" sz="3200" kern="0" dirty="0" smtClean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endParaRPr lang="en-GB" sz="32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9572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400" y="1673596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 smtClean="0">
                <a:solidFill>
                  <a:prstClr val="black"/>
                </a:solidFill>
              </a:rPr>
              <a:t>4. PROJECT PLAN TO ADDRESS UNDER PERFORMANCE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994002"/>
              </p:ext>
            </p:extLst>
          </p:nvPr>
        </p:nvGraphicFramePr>
        <p:xfrm>
          <a:off x="215900" y="2042928"/>
          <a:ext cx="11671302" cy="3899046"/>
        </p:xfrm>
        <a:graphic>
          <a:graphicData uri="http://schemas.openxmlformats.org/drawingml/2006/table">
            <a:tbl>
              <a:tblPr firstRow="1" bandRow="1"/>
              <a:tblGrid>
                <a:gridCol w="1945217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945217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CORRECTIONAL CENTRE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ACTIVITY / ACTIVITIES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RESPONSIBILITY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TIME FRAME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PROGRESS</a:t>
                      </a:r>
                      <a:endParaRPr lang="en-US" sz="14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926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565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13" name="Title 1"/>
          <p:cNvSpPr txBox="1">
            <a:spLocks/>
          </p:cNvSpPr>
          <p:nvPr/>
        </p:nvSpPr>
        <p:spPr>
          <a:xfrm>
            <a:off x="29369" y="56775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rgbClr val="FFFFFF"/>
                </a:solidFill>
                <a:latin typeface="Arial Black" panose="020B0A04020102020204" pitchFamily="34" charset="0"/>
              </a:rPr>
              <a:t>PLAN TO ADDRESS UNDER PERFORMANCE: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rgbClr val="FFFFFF"/>
                </a:solidFill>
                <a:latin typeface="Arial Black" panose="020B0A04020102020204" pitchFamily="34" charset="0"/>
              </a:rPr>
              <a:t>Percentage of inmates who escaped from Correctional Facilities </a:t>
            </a:r>
            <a:endParaRPr lang="en-ZA" sz="3200" kern="0" dirty="0" smtClean="0">
              <a:solidFill>
                <a:srgbClr val="FFFFFF"/>
              </a:solidFill>
              <a:latin typeface="Arial Black" panose="020B0A04020102020204" pitchFamily="34" charset="0"/>
            </a:endParaRPr>
          </a:p>
          <a:p>
            <a:endParaRPr lang="en-GB" sz="3200" kern="0" dirty="0">
              <a:solidFill>
                <a:srgbClr val="FFFFFF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707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trellis">
          <a:fgClr>
            <a:srgbClr val="FFFFFF"/>
          </a:fgClr>
          <a:bgClr>
            <a:srgbClr val="BCEABC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Top Corners Rounded 24">
            <a:extLst>
              <a:ext uri="{FF2B5EF4-FFF2-40B4-BE49-F238E27FC236}">
                <a16:creationId xmlns:a16="http://schemas.microsoft.com/office/drawing/2014/main" xmlns="" id="{0DC4C310-37AB-43E0-9D8B-683A5AE91EB8}"/>
              </a:ext>
            </a:extLst>
          </p:cNvPr>
          <p:cNvSpPr/>
          <p:nvPr/>
        </p:nvSpPr>
        <p:spPr>
          <a:xfrm rot="10800000">
            <a:off x="-35860" y="1850771"/>
            <a:ext cx="12192000" cy="3198600"/>
          </a:xfrm>
          <a:prstGeom prst="roundRect">
            <a:avLst/>
          </a:prstGeom>
          <a:gradFill flip="none" rotWithShape="1">
            <a:gsLst>
              <a:gs pos="99000">
                <a:srgbClr val="00CC99"/>
              </a:gs>
              <a:gs pos="1000">
                <a:srgbClr val="009900"/>
              </a:gs>
            </a:gsLst>
            <a:lin ang="162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2657" y="1972742"/>
            <a:ext cx="11811000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ZA" sz="6600" dirty="0">
                <a:solidFill>
                  <a:prstClr val="white"/>
                </a:solidFill>
                <a:latin typeface="Arial Black" panose="020B0A04020102020204" pitchFamily="34" charset="0"/>
              </a:rPr>
              <a:t>PROGRAMME 3</a:t>
            </a:r>
          </a:p>
          <a:p>
            <a:pPr lvl="0" algn="ctr"/>
            <a:endParaRPr lang="en-ZA" sz="6600" dirty="0">
              <a:solidFill>
                <a:prstClr val="white"/>
              </a:solidFill>
              <a:latin typeface="Arial Black" panose="020B0A04020102020204" pitchFamily="34" charset="0"/>
            </a:endParaRPr>
          </a:p>
          <a:p>
            <a:pPr lvl="0" algn="ctr"/>
            <a:r>
              <a:rPr lang="en-ZA" sz="5400" dirty="0">
                <a:solidFill>
                  <a:prstClr val="white"/>
                </a:solidFill>
                <a:latin typeface="Arial Black" panose="020B0A04020102020204" pitchFamily="34" charset="0"/>
              </a:rPr>
              <a:t>REHABILITATION</a:t>
            </a:r>
          </a:p>
        </p:txBody>
      </p:sp>
    </p:spTree>
    <p:extLst>
      <p:ext uri="{BB962C8B-B14F-4D97-AF65-F5344CB8AC3E}">
        <p14:creationId xmlns:p14="http://schemas.microsoft.com/office/powerpoint/2010/main" val="1221995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: Top Corners Rounded 60">
            <a:extLst>
              <a:ext uri="{FF2B5EF4-FFF2-40B4-BE49-F238E27FC236}">
                <a16:creationId xmlns:a16="http://schemas.microsoft.com/office/drawing/2014/main" xmlns="" id="{935013CF-ED1D-4C99-9BBC-342742B95A80}"/>
              </a:ext>
            </a:extLst>
          </p:cNvPr>
          <p:cNvSpPr/>
          <p:nvPr/>
        </p:nvSpPr>
        <p:spPr>
          <a:xfrm rot="5400000">
            <a:off x="4821169" y="-4804500"/>
            <a:ext cx="1440000" cy="11049000"/>
          </a:xfrm>
          <a:prstGeom prst="round2SameRect">
            <a:avLst>
              <a:gd name="adj1" fmla="val 23278"/>
              <a:gd name="adj2" fmla="val 0"/>
            </a:avLst>
          </a:prstGeom>
          <a:gradFill flip="none" rotWithShape="1">
            <a:gsLst>
              <a:gs pos="100000">
                <a:srgbClr val="00CC99">
                  <a:alpha val="67000"/>
                  <a:lumMod val="92000"/>
                </a:srgbClr>
              </a:gs>
              <a:gs pos="30000">
                <a:srgbClr val="006600">
                  <a:alpha val="75000"/>
                </a:srgbClr>
              </a:gs>
              <a:gs pos="59000">
                <a:srgbClr val="009900">
                  <a:alpha val="71000"/>
                </a:srgbClr>
              </a:gs>
            </a:gsLst>
            <a:lin ang="162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 kern="0">
              <a:solidFill>
                <a:prstClr val="white"/>
              </a:solidFill>
              <a:latin typeface="Calibri Light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3103" y="0"/>
            <a:ext cx="10956131" cy="523365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>
              <a:spcAft>
                <a:spcPts val="600"/>
              </a:spcAft>
            </a:pPr>
            <a:r>
              <a:rPr lang="en-ZA" sz="3200" kern="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PERFORMANCE INDICATOR NOT ACHIEVED:</a:t>
            </a:r>
          </a:p>
          <a:p>
            <a:pPr>
              <a:spcAft>
                <a:spcPts val="600"/>
              </a:spcAft>
            </a:pPr>
            <a:r>
              <a:rPr lang="en-US" sz="2400" kern="0" dirty="0">
                <a:solidFill>
                  <a:schemeClr val="bg1"/>
                </a:solidFill>
                <a:latin typeface="Arial Black" panose="020B0A04020102020204" pitchFamily="34" charset="0"/>
              </a:rPr>
              <a:t>Percentage of offenders participating in long skills </a:t>
            </a:r>
            <a:r>
              <a:rPr lang="en-US" sz="2400" kern="0" dirty="0" err="1">
                <a:solidFill>
                  <a:schemeClr val="bg1"/>
                </a:solidFill>
                <a:latin typeface="Arial Black" panose="020B0A04020102020204" pitchFamily="34" charset="0"/>
              </a:rPr>
              <a:t>programmes</a:t>
            </a:r>
            <a:endParaRPr lang="en-US" sz="24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  <a:p>
            <a:endParaRPr lang="en-GB" sz="3200" kern="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4509" y="1580341"/>
            <a:ext cx="89283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>
                <a:solidFill>
                  <a:prstClr val="black"/>
                </a:solidFill>
              </a:rPr>
              <a:t>1. REGIONAL TARGET VERSUS PERFORMANCE FOR 1</a:t>
            </a:r>
            <a:r>
              <a:rPr lang="en-GB" sz="1800" b="1" kern="0" baseline="30000" dirty="0">
                <a:solidFill>
                  <a:prstClr val="black"/>
                </a:solidFill>
              </a:rPr>
              <a:t>ST</a:t>
            </a:r>
            <a:r>
              <a:rPr lang="en-GB" sz="1800" b="1" kern="0" dirty="0">
                <a:solidFill>
                  <a:prstClr val="black"/>
                </a:solidFill>
              </a:rPr>
              <a:t> QUARTER (2020/2021) 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5885" y="4043651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800" b="1" kern="0" dirty="0" smtClean="0">
                <a:solidFill>
                  <a:prstClr val="black"/>
                </a:solidFill>
              </a:rPr>
              <a:t>2. </a:t>
            </a:r>
            <a:r>
              <a:rPr lang="en-GB" sz="1800" b="1" kern="0" dirty="0">
                <a:solidFill>
                  <a:prstClr val="black"/>
                </a:solidFill>
              </a:rPr>
              <a:t>SOURCE OF </a:t>
            </a:r>
            <a:r>
              <a:rPr lang="en-GB" sz="1800" b="1" kern="0" dirty="0" smtClean="0">
                <a:solidFill>
                  <a:prstClr val="black"/>
                </a:solidFill>
              </a:rPr>
              <a:t>UNDER-ACHIEVEMENT AT MANAGEMENT AREA LEVEL</a:t>
            </a:r>
            <a:endParaRPr lang="en-ZA" sz="1800" b="1" kern="0" dirty="0">
              <a:solidFill>
                <a:prstClr val="black"/>
              </a:solidFill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7170606"/>
              </p:ext>
            </p:extLst>
          </p:nvPr>
        </p:nvGraphicFramePr>
        <p:xfrm>
          <a:off x="228600" y="1992395"/>
          <a:ext cx="11658600" cy="1929336"/>
        </p:xfrm>
        <a:graphic>
          <a:graphicData uri="http://schemas.openxmlformats.org/drawingml/2006/table">
            <a:tbl>
              <a:tblPr firstRow="1" bandRow="1"/>
              <a:tblGrid>
                <a:gridCol w="1295400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72363429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REGION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JULY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2020</a:t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JULY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AUGUST</a:t>
                      </a:r>
                      <a:r>
                        <a:rPr lang="en-ZA" sz="1100" baseline="0" dirty="0" smtClean="0">
                          <a:solidFill>
                            <a:schemeClr val="bg1"/>
                          </a:solidFill>
                        </a:rPr>
                        <a:t> </a:t>
                      </a: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2020</a:t>
                      </a:r>
                      <a:br>
                        <a:rPr lang="en-ZA" sz="1100" dirty="0" smtClean="0">
                          <a:solidFill>
                            <a:schemeClr val="bg1"/>
                          </a:solidFill>
                        </a:rPr>
                      </a:br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AUGUST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SEPTEMBER 2020 TARGET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SEPTEMBER 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Q2 TARGET: 2020-2021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dirty="0" smtClean="0">
                          <a:solidFill>
                            <a:schemeClr val="bg1"/>
                          </a:solidFill>
                        </a:rPr>
                        <a:t>PERFORMANCE</a:t>
                      </a:r>
                      <a:endParaRPr lang="en-ZA" sz="11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1E191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</a:tbl>
          </a:graphicData>
        </a:graphic>
      </p:graphicFrame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902435"/>
              </p:ext>
            </p:extLst>
          </p:nvPr>
        </p:nvGraphicFramePr>
        <p:xfrm>
          <a:off x="228600" y="4495800"/>
          <a:ext cx="11658600" cy="1929336"/>
        </p:xfrm>
        <a:graphic>
          <a:graphicData uri="http://schemas.openxmlformats.org/drawingml/2006/table">
            <a:tbl>
              <a:tblPr firstRow="1" bandRow="1"/>
              <a:tblGrid>
                <a:gridCol w="1295400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1905890460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2723634297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971921"/>
                    </a:ext>
                  </a:extLst>
                </a:gridCol>
              </a:tblGrid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MANAGEMENT AREA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JULY 2020</a:t>
                      </a:r>
                      <a:b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JULY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AUGUST 2020</a:t>
                      </a:r>
                      <a:b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AUGUST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SEPTEMBER 2020 TARGET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SEPTEMBER 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Q2 TARGET: 2020-2021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"/>
                          <a:cs typeface="Arial"/>
                        </a:defRPr>
                      </a:lvl9pPr>
                    </a:lstStyle>
                    <a:p>
                      <a:r>
                        <a:rPr lang="en-ZA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375654">
                <a:tc>
                  <a:txBody>
                    <a:bodyPr/>
                    <a:lstStyle/>
                    <a:p>
                      <a:endParaRPr lang="en-ZA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3756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bg1"/>
                        </a:solidFill>
                      </a:endParaRPr>
                    </a:p>
                  </a:txBody>
                  <a:tcPr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9286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7xKqHXCsmEqpYS9D3W9JOA"/>
</p:tagLst>
</file>

<file path=ppt/theme/theme1.xml><?xml version="1.0" encoding="utf-8"?>
<a:theme xmlns:a="http://schemas.openxmlformats.org/drawingml/2006/main" name="3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7D0900"/>
      </a:lt2>
      <a:accent1>
        <a:srgbClr val="808080"/>
      </a:accent1>
      <a:accent2>
        <a:srgbClr val="A0A0A0"/>
      </a:accent2>
      <a:accent3>
        <a:srgbClr val="FFFFFF"/>
      </a:accent3>
      <a:accent4>
        <a:srgbClr val="000000"/>
      </a:accent4>
      <a:accent5>
        <a:srgbClr val="C0C0C0"/>
      </a:accent5>
      <a:accent6>
        <a:srgbClr val="919191"/>
      </a:accent6>
      <a:hlink>
        <a:srgbClr val="B9B9B9"/>
      </a:hlink>
      <a:folHlink>
        <a:srgbClr val="DCDCDC"/>
      </a:folHlink>
    </a:clrScheme>
    <a:fontScheme name="Blan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7D0900"/>
        </a:lt2>
        <a:accent1>
          <a:srgbClr val="808080"/>
        </a:accent1>
        <a:accent2>
          <a:srgbClr val="A0A0A0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919191"/>
        </a:accent6>
        <a:hlink>
          <a:srgbClr val="B9B9B9"/>
        </a:hlink>
        <a:folHlink>
          <a:srgbClr val="DCDC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Custom 9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FABAB"/>
      </a:accent1>
      <a:accent2>
        <a:srgbClr val="E2583D"/>
      </a:accent2>
      <a:accent3>
        <a:srgbClr val="78D2D2"/>
      </a:accent3>
      <a:accent4>
        <a:srgbClr val="3B3939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olas-Verdana">
      <a:majorFont>
        <a:latin typeface="Consolas" panose="020B0609020204030204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 panose="020B060403050404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36158</TotalTime>
  <Words>786</Words>
  <Application>Microsoft Office PowerPoint</Application>
  <PresentationFormat>Widescreen</PresentationFormat>
  <Paragraphs>204</Paragraphs>
  <Slides>21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21</vt:i4>
      </vt:variant>
    </vt:vector>
  </HeadingPairs>
  <TitlesOfParts>
    <vt:vector size="32" baseType="lpstr">
      <vt:lpstr>Arial Unicode MS</vt:lpstr>
      <vt:lpstr>Arial</vt:lpstr>
      <vt:lpstr>Arial Black</vt:lpstr>
      <vt:lpstr>Calibri</vt:lpstr>
      <vt:lpstr>Calibri Light</vt:lpstr>
      <vt:lpstr>Century Gothic</vt:lpstr>
      <vt:lpstr>Consolas</vt:lpstr>
      <vt:lpstr>Verdana</vt:lpstr>
      <vt:lpstr>Wingdings</vt:lpstr>
      <vt:lpstr>3_Blank</vt:lpstr>
      <vt:lpstr>Office Theme</vt:lpstr>
      <vt:lpstr>PowerPoint Presentation</vt:lpstr>
      <vt:lpstr>PowerPoint Presentation</vt:lpstr>
      <vt:lpstr>Notes to the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 OF IMPROVEMENTS FOR Q1</vt:lpstr>
      <vt:lpstr>PowerPoint Presentation</vt:lpstr>
    </vt:vector>
  </TitlesOfParts>
  <Company>Acer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high level vision will be developed which will determine the required operating model…  Scope will include all core elements of DCS</dc:title>
  <dc:creator>Rowan Smyth</dc:creator>
  <cp:lastModifiedBy>Anbigay Naicker</cp:lastModifiedBy>
  <cp:revision>3951</cp:revision>
  <cp:lastPrinted>2019-10-31T17:02:31Z</cp:lastPrinted>
  <dcterms:created xsi:type="dcterms:W3CDTF">2011-05-16T12:44:01Z</dcterms:created>
  <dcterms:modified xsi:type="dcterms:W3CDTF">2020-10-03T06:10:31Z</dcterms:modified>
</cp:coreProperties>
</file>