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8.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 id="2147483709" r:id="rId4"/>
    <p:sldMasterId id="2147483721" r:id="rId5"/>
    <p:sldMasterId id="2147483733" r:id="rId6"/>
  </p:sldMasterIdLst>
  <p:notesMasterIdLst>
    <p:notesMasterId r:id="rId45"/>
  </p:notesMasterIdLst>
  <p:sldIdLst>
    <p:sldId id="271" r:id="rId7"/>
    <p:sldId id="258" r:id="rId8"/>
    <p:sldId id="316" r:id="rId9"/>
    <p:sldId id="319" r:id="rId10"/>
    <p:sldId id="317" r:id="rId11"/>
    <p:sldId id="285" r:id="rId12"/>
    <p:sldId id="266" r:id="rId13"/>
    <p:sldId id="284" r:id="rId14"/>
    <p:sldId id="292" r:id="rId15"/>
    <p:sldId id="308" r:id="rId16"/>
    <p:sldId id="260" r:id="rId17"/>
    <p:sldId id="264" r:id="rId18"/>
    <p:sldId id="274" r:id="rId19"/>
    <p:sldId id="267" r:id="rId20"/>
    <p:sldId id="293" r:id="rId21"/>
    <p:sldId id="294" r:id="rId22"/>
    <p:sldId id="295" r:id="rId23"/>
    <p:sldId id="297" r:id="rId24"/>
    <p:sldId id="306" r:id="rId25"/>
    <p:sldId id="313" r:id="rId26"/>
    <p:sldId id="314" r:id="rId27"/>
    <p:sldId id="315" r:id="rId28"/>
    <p:sldId id="300" r:id="rId29"/>
    <p:sldId id="298" r:id="rId30"/>
    <p:sldId id="299" r:id="rId31"/>
    <p:sldId id="302" r:id="rId32"/>
    <p:sldId id="303" r:id="rId33"/>
    <p:sldId id="310" r:id="rId34"/>
    <p:sldId id="311" r:id="rId35"/>
    <p:sldId id="304" r:id="rId36"/>
    <p:sldId id="289" r:id="rId37"/>
    <p:sldId id="290" r:id="rId38"/>
    <p:sldId id="287" r:id="rId39"/>
    <p:sldId id="312" r:id="rId40"/>
    <p:sldId id="283" r:id="rId41"/>
    <p:sldId id="305" r:id="rId42"/>
    <p:sldId id="270" r:id="rId43"/>
    <p:sldId id="272"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3C5D7A"/>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4" autoAdjust="0"/>
    <p:restoredTop sz="79394" autoAdjust="0"/>
  </p:normalViewPr>
  <p:slideViewPr>
    <p:cSldViewPr snapToGrid="0">
      <p:cViewPr varScale="1">
        <p:scale>
          <a:sx n="56" d="100"/>
          <a:sy n="56" d="100"/>
        </p:scale>
        <p:origin x="56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elizale\Documents\Graphs\National%20offender%20labour22112016.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5.9698968374767458E-2"/>
          <c:w val="0.98824074074074075"/>
          <c:h val="0.90250295958058535"/>
        </c:manualLayout>
      </c:layout>
      <c:doughnutChart>
        <c:varyColors val="1"/>
        <c:ser>
          <c:idx val="0"/>
          <c:order val="0"/>
          <c:tx>
            <c:strRef>
              <c:f>Sheet1!$B$1</c:f>
              <c:strCache>
                <c:ptCount val="1"/>
                <c:pt idx="0">
                  <c:v>Sales</c:v>
                </c:pt>
              </c:strCache>
            </c:strRef>
          </c:tx>
          <c:spPr>
            <a:ln>
              <a:noFill/>
            </a:ln>
          </c:spPr>
          <c:dPt>
            <c:idx val="0"/>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1-0503-4116-A95A-C8B61C5A4D7B}"/>
              </c:ext>
            </c:extLst>
          </c:dPt>
          <c:dPt>
            <c:idx val="1"/>
            <c:bubble3D val="0"/>
            <c:spPr>
              <a:solidFill>
                <a:srgbClr val="DD7313"/>
              </a:solidFill>
              <a:ln w="19050">
                <a:noFill/>
              </a:ln>
              <a:effectLst/>
            </c:spPr>
            <c:extLst xmlns:c16r2="http://schemas.microsoft.com/office/drawing/2015/06/chart">
              <c:ext xmlns:c16="http://schemas.microsoft.com/office/drawing/2014/chart" uri="{C3380CC4-5D6E-409C-BE32-E72D297353CC}">
                <c16:uniqueId val="{00000003-0503-4116-A95A-C8B61C5A4D7B}"/>
              </c:ext>
            </c:extLst>
          </c:dPt>
          <c:dPt>
            <c:idx val="2"/>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5-0503-4116-A95A-C8B61C5A4D7B}"/>
              </c:ext>
            </c:extLst>
          </c:dPt>
          <c:dPt>
            <c:idx val="3"/>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7-9AAE-4A98-BF96-9C64517B321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26</c:v>
                </c:pt>
                <c:pt idx="1">
                  <c:v>22</c:v>
                </c:pt>
                <c:pt idx="2">
                  <c:v>26</c:v>
                </c:pt>
                <c:pt idx="3">
                  <c:v>26</c:v>
                </c:pt>
              </c:numCache>
            </c:numRef>
          </c:val>
          <c:extLst xmlns:c16r2="http://schemas.microsoft.com/office/drawing/2015/06/chart">
            <c:ext xmlns:c16="http://schemas.microsoft.com/office/drawing/2014/chart" uri="{C3380CC4-5D6E-409C-BE32-E72D297353CC}">
              <c16:uniqueId val="{00000006-0503-4116-A95A-C8B61C5A4D7B}"/>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Textile </a:t>
            </a:r>
            <a:r>
              <a:rPr lang="en-US" dirty="0" smtClean="0"/>
              <a:t>Items Manufactured</a:t>
            </a:r>
            <a:endParaRPr lang="en-US" dirty="0"/>
          </a:p>
        </c:rich>
      </c:tx>
      <c:layout>
        <c:manualLayout>
          <c:xMode val="edge"/>
          <c:yMode val="edge"/>
          <c:x val="0.20583429057934785"/>
          <c:y val="1.4169473598477283E-2"/>
        </c:manualLayout>
      </c:layout>
      <c:overlay val="0"/>
    </c:title>
    <c:autoTitleDeleted val="0"/>
    <c:plotArea>
      <c:layout/>
      <c:doughnutChart>
        <c:varyColors val="1"/>
        <c:dLbls>
          <c:showLegendKey val="0"/>
          <c:showVal val="0"/>
          <c:showCatName val="0"/>
          <c:showSerName val="0"/>
          <c:showPercent val="0"/>
          <c:showBubbleSize val="0"/>
          <c:showLeaderLines val="0"/>
        </c:dLbls>
        <c:firstSliceAng val="0"/>
        <c:holeSize val="50"/>
      </c:doughnutChart>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Self-sufficiency</a:t>
            </a:r>
            <a:r>
              <a:rPr lang="en-US" baseline="0"/>
              <a:t> Level: </a:t>
            </a:r>
            <a:r>
              <a:rPr lang="en-US"/>
              <a:t>2018/2019 Financial Year</a:t>
            </a:r>
          </a:p>
        </c:rich>
      </c:tx>
      <c:layout/>
      <c:overlay val="0"/>
    </c:title>
    <c:autoTitleDeleted val="0"/>
    <c:plotArea>
      <c:layout/>
      <c:lineChart>
        <c:grouping val="stacked"/>
        <c:varyColors val="0"/>
        <c:ser>
          <c:idx val="0"/>
          <c:order val="0"/>
          <c:tx>
            <c:strRef>
              <c:f>'sef sufficiency'!$D$4</c:f>
              <c:strCache>
                <c:ptCount val="1"/>
                <c:pt idx="0">
                  <c:v>2018/2019</c:v>
                </c:pt>
              </c:strCache>
            </c:strRef>
          </c:tx>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'sef sufficiency'!$C$5:$C$11</c:f>
              <c:strCache>
                <c:ptCount val="7"/>
                <c:pt idx="0">
                  <c:v>Vegetables</c:v>
                </c:pt>
                <c:pt idx="1">
                  <c:v>Fruits</c:v>
                </c:pt>
                <c:pt idx="2">
                  <c:v>Milk</c:v>
                </c:pt>
                <c:pt idx="3">
                  <c:v>Red Meat</c:v>
                </c:pt>
                <c:pt idx="4">
                  <c:v>Pork</c:v>
                </c:pt>
                <c:pt idx="5">
                  <c:v>Chicken</c:v>
                </c:pt>
                <c:pt idx="6">
                  <c:v>Eggs</c:v>
                </c:pt>
              </c:strCache>
            </c:strRef>
          </c:cat>
          <c:val>
            <c:numRef>
              <c:f>'sef sufficiency'!$D$5:$D$11</c:f>
              <c:numCache>
                <c:formatCode>0%</c:formatCode>
                <c:ptCount val="7"/>
                <c:pt idx="0">
                  <c:v>0.47</c:v>
                </c:pt>
                <c:pt idx="1">
                  <c:v>0.22</c:v>
                </c:pt>
                <c:pt idx="2">
                  <c:v>0.32</c:v>
                </c:pt>
                <c:pt idx="3">
                  <c:v>0.17</c:v>
                </c:pt>
                <c:pt idx="4">
                  <c:v>0.8</c:v>
                </c:pt>
                <c:pt idx="5">
                  <c:v>0.16</c:v>
                </c:pt>
                <c:pt idx="6">
                  <c:v>0.79</c:v>
                </c:pt>
              </c:numCache>
            </c:numRef>
          </c:val>
          <c:smooth val="0"/>
        </c:ser>
        <c:dLbls>
          <c:showLegendKey val="0"/>
          <c:showVal val="0"/>
          <c:showCatName val="0"/>
          <c:showSerName val="0"/>
          <c:showPercent val="0"/>
          <c:showBubbleSize val="0"/>
        </c:dLbls>
        <c:marker val="1"/>
        <c:smooth val="0"/>
        <c:axId val="218260592"/>
        <c:axId val="218261152"/>
      </c:lineChart>
      <c:catAx>
        <c:axId val="218260592"/>
        <c:scaling>
          <c:orientation val="minMax"/>
        </c:scaling>
        <c:delete val="0"/>
        <c:axPos val="b"/>
        <c:title>
          <c:tx>
            <c:rich>
              <a:bodyPr/>
              <a:lstStyle/>
              <a:p>
                <a:pPr>
                  <a:defRPr sz="1100"/>
                </a:pPr>
                <a:r>
                  <a:rPr lang="en-ZA" sz="1100"/>
                  <a:t>Agriculture Products</a:t>
                </a:r>
              </a:p>
            </c:rich>
          </c:tx>
          <c:layout/>
          <c:overlay val="0"/>
        </c:title>
        <c:numFmt formatCode="General" sourceLinked="0"/>
        <c:majorTickMark val="none"/>
        <c:minorTickMark val="none"/>
        <c:tickLblPos val="nextTo"/>
        <c:txPr>
          <a:bodyPr/>
          <a:lstStyle/>
          <a:p>
            <a:pPr>
              <a:defRPr sz="1050"/>
            </a:pPr>
            <a:endParaRPr lang="en-US"/>
          </a:p>
        </c:txPr>
        <c:crossAx val="218261152"/>
        <c:crosses val="autoZero"/>
        <c:auto val="1"/>
        <c:lblAlgn val="ctr"/>
        <c:lblOffset val="100"/>
        <c:noMultiLvlLbl val="0"/>
      </c:catAx>
      <c:valAx>
        <c:axId val="218261152"/>
        <c:scaling>
          <c:orientation val="minMax"/>
        </c:scaling>
        <c:delete val="0"/>
        <c:axPos val="l"/>
        <c:majorGridlines/>
        <c:title>
          <c:tx>
            <c:rich>
              <a:bodyPr/>
              <a:lstStyle/>
              <a:p>
                <a:pPr>
                  <a:defRPr sz="1100"/>
                </a:pPr>
                <a:r>
                  <a:rPr lang="en-ZA" sz="1100"/>
                  <a:t>% Self-sufficiency Level</a:t>
                </a:r>
              </a:p>
            </c:rich>
          </c:tx>
          <c:layout>
            <c:manualLayout>
              <c:xMode val="edge"/>
              <c:yMode val="edge"/>
              <c:x val="0"/>
              <c:y val="0.37086381368328281"/>
            </c:manualLayout>
          </c:layout>
          <c:overlay val="0"/>
        </c:title>
        <c:numFmt formatCode="0%" sourceLinked="1"/>
        <c:majorTickMark val="out"/>
        <c:minorTickMark val="none"/>
        <c:tickLblPos val="nextTo"/>
        <c:txPr>
          <a:bodyPr/>
          <a:lstStyle/>
          <a:p>
            <a:pPr>
              <a:defRPr sz="1050"/>
            </a:pPr>
            <a:endParaRPr lang="en-US"/>
          </a:p>
        </c:txPr>
        <c:crossAx val="218260592"/>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722222222222178E-3"/>
          <c:y val="6.9532354531654142E-2"/>
          <c:w val="0.98500648148148151"/>
          <c:h val="0.86636571826929965"/>
        </c:manualLayout>
      </c:layout>
      <c:doughnutChart>
        <c:varyColors val="1"/>
        <c:ser>
          <c:idx val="0"/>
          <c:order val="0"/>
          <c:tx>
            <c:strRef>
              <c:f>Sheet1!$B$1</c:f>
              <c:strCache>
                <c:ptCount val="1"/>
                <c:pt idx="0">
                  <c:v>Sales</c:v>
                </c:pt>
              </c:strCache>
            </c:strRef>
          </c:tx>
          <c:spPr>
            <a:ln>
              <a:noFill/>
            </a:ln>
          </c:spPr>
          <c:dPt>
            <c:idx val="0"/>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1-0503-4116-A95A-C8B61C5A4D7B}"/>
              </c:ext>
            </c:extLst>
          </c:dPt>
          <c:dPt>
            <c:idx val="1"/>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3-0503-4116-A95A-C8B61C5A4D7B}"/>
              </c:ext>
            </c:extLst>
          </c:dPt>
          <c:dPt>
            <c:idx val="2"/>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5-0503-4116-A95A-C8B61C5A4D7B}"/>
              </c:ext>
            </c:extLst>
          </c:dPt>
          <c:dPt>
            <c:idx val="3"/>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7-3544-4358-A698-FAC56A31361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22</c:v>
                </c:pt>
                <c:pt idx="1">
                  <c:v>26</c:v>
                </c:pt>
                <c:pt idx="2">
                  <c:v>26</c:v>
                </c:pt>
                <c:pt idx="3">
                  <c:v>26</c:v>
                </c:pt>
              </c:numCache>
            </c:numRef>
          </c:val>
          <c:extLst xmlns:c16r2="http://schemas.microsoft.com/office/drawing/2015/06/chart">
            <c:ext xmlns:c16="http://schemas.microsoft.com/office/drawing/2014/chart" uri="{C3380CC4-5D6E-409C-BE32-E72D297353CC}">
              <c16:uniqueId val="{00000006-0503-4116-A95A-C8B61C5A4D7B}"/>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675925925925928E-2"/>
          <c:y val="3.2427233089296501E-2"/>
          <c:w val="0.93532407407407403"/>
          <c:h val="0.90310914317523105"/>
        </c:manualLayout>
      </c:layout>
      <c:doughnutChart>
        <c:varyColors val="1"/>
        <c:ser>
          <c:idx val="0"/>
          <c:order val="0"/>
          <c:tx>
            <c:strRef>
              <c:f>Sheet1!$B$1</c:f>
              <c:strCache>
                <c:ptCount val="1"/>
                <c:pt idx="0">
                  <c:v>Sales</c:v>
                </c:pt>
              </c:strCache>
            </c:strRef>
          </c:tx>
          <c:spPr>
            <a:ln>
              <a:noFill/>
            </a:ln>
          </c:spPr>
          <c:dPt>
            <c:idx val="0"/>
            <c:bubble3D val="0"/>
            <c:spPr>
              <a:solidFill>
                <a:srgbClr val="223362"/>
              </a:solidFill>
              <a:ln w="19050">
                <a:noFill/>
              </a:ln>
              <a:effectLst/>
            </c:spPr>
            <c:extLst xmlns:c16r2="http://schemas.microsoft.com/office/drawing/2015/06/chart">
              <c:ext xmlns:c16="http://schemas.microsoft.com/office/drawing/2014/chart" uri="{C3380CC4-5D6E-409C-BE32-E72D297353CC}">
                <c16:uniqueId val="{00000001-8B35-4268-A96D-65284EDA016A}"/>
              </c:ext>
            </c:extLst>
          </c:dPt>
          <c:dPt>
            <c:idx val="1"/>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3-8B35-4268-A96D-65284EDA016A}"/>
              </c:ext>
            </c:extLst>
          </c:dPt>
          <c:dPt>
            <c:idx val="2"/>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5-8B35-4268-A96D-65284EDA016A}"/>
              </c:ext>
            </c:extLst>
          </c:dPt>
          <c:dPt>
            <c:idx val="3"/>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7-1BE8-45B7-BFF2-1F66DC8F416F}"/>
              </c:ext>
            </c:extLst>
          </c:dPt>
          <c:dPt>
            <c:idx val="4"/>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9-1BE8-45B7-BFF2-1F66DC8F416F}"/>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100</c:v>
                </c:pt>
                <c:pt idx="1">
                  <c:v>0</c:v>
                </c:pt>
                <c:pt idx="2">
                  <c:v>0</c:v>
                </c:pt>
                <c:pt idx="3">
                  <c:v>0</c:v>
                </c:pt>
                <c:pt idx="4">
                  <c:v>0</c:v>
                </c:pt>
              </c:numCache>
            </c:numRef>
          </c:val>
          <c:extLst xmlns:c16r2="http://schemas.microsoft.com/office/drawing/2015/06/chart">
            <c:ext xmlns:c16="http://schemas.microsoft.com/office/drawing/2014/chart" uri="{C3380CC4-5D6E-409C-BE32-E72D297353CC}">
              <c16:uniqueId val="{00000006-8B35-4268-A96D-65284EDA016A}"/>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675925925925928E-2"/>
          <c:y val="3.2427233089296501E-2"/>
          <c:w val="0.93532407407407403"/>
          <c:h val="0.90310914317523105"/>
        </c:manualLayout>
      </c:layout>
      <c:doughnutChart>
        <c:varyColors val="1"/>
        <c:ser>
          <c:idx val="0"/>
          <c:order val="0"/>
          <c:tx>
            <c:strRef>
              <c:f>Sheet1!$B$1</c:f>
              <c:strCache>
                <c:ptCount val="1"/>
                <c:pt idx="0">
                  <c:v>Sales</c:v>
                </c:pt>
              </c:strCache>
            </c:strRef>
          </c:tx>
          <c:spPr>
            <a:ln>
              <a:noFill/>
            </a:ln>
          </c:spPr>
          <c:dPt>
            <c:idx val="0"/>
            <c:bubble3D val="0"/>
            <c:spPr>
              <a:solidFill>
                <a:srgbClr val="7030A0"/>
              </a:solidFill>
              <a:ln w="19050">
                <a:noFill/>
              </a:ln>
              <a:effectLst/>
            </c:spPr>
            <c:extLst xmlns:c16r2="http://schemas.microsoft.com/office/drawing/2015/06/chart">
              <c:ext xmlns:c16="http://schemas.microsoft.com/office/drawing/2014/chart" uri="{C3380CC4-5D6E-409C-BE32-E72D297353CC}">
                <c16:uniqueId val="{00000001-8B35-4268-A96D-65284EDA016A}"/>
              </c:ext>
            </c:extLst>
          </c:dPt>
          <c:dPt>
            <c:idx val="1"/>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3-8B35-4268-A96D-65284EDA016A}"/>
              </c:ext>
            </c:extLst>
          </c:dPt>
          <c:dPt>
            <c:idx val="2"/>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5-8B35-4268-A96D-65284EDA016A}"/>
              </c:ext>
            </c:extLst>
          </c:dPt>
          <c:dPt>
            <c:idx val="3"/>
            <c:bubble3D val="0"/>
            <c:spPr>
              <a:solidFill>
                <a:srgbClr val="E7E6E6">
                  <a:lumMod val="75000"/>
                </a:srgbClr>
              </a:solidFill>
              <a:ln w="19050">
                <a:noFill/>
              </a:ln>
              <a:effectLst/>
            </c:spPr>
            <c:extLst xmlns:c16r2="http://schemas.microsoft.com/office/drawing/2015/06/chart">
              <c:ext xmlns:c16="http://schemas.microsoft.com/office/drawing/2014/chart" uri="{C3380CC4-5D6E-409C-BE32-E72D297353CC}">
                <c16:uniqueId val="{00000007-1BE8-45B7-BFF2-1F66DC8F416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20</c:v>
                </c:pt>
                <c:pt idx="1">
                  <c:v>27</c:v>
                </c:pt>
                <c:pt idx="2">
                  <c:v>27</c:v>
                </c:pt>
                <c:pt idx="3">
                  <c:v>27</c:v>
                </c:pt>
              </c:numCache>
            </c:numRef>
          </c:val>
          <c:extLst xmlns:c16r2="http://schemas.microsoft.com/office/drawing/2015/06/chart">
            <c:ext xmlns:c16="http://schemas.microsoft.com/office/drawing/2014/chart" uri="{C3380CC4-5D6E-409C-BE32-E72D297353CC}">
              <c16:uniqueId val="{00000006-8B35-4268-A96D-65284EDA016A}"/>
            </c:ext>
          </c:extLst>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ZA" sz="1800" b="1" i="0" baseline="0" dirty="0">
                <a:effectLst/>
              </a:rPr>
              <a:t>BREAD: INTERNAL PRODUCE VS EXTERNALLY </a:t>
            </a:r>
            <a:r>
              <a:rPr lang="en-ZA" sz="1800" b="1" i="0" baseline="0" dirty="0" smtClean="0">
                <a:effectLst/>
              </a:rPr>
              <a:t>PROCURED</a:t>
            </a:r>
            <a:endParaRPr lang="en-ZA" dirty="0">
              <a:effectLst/>
            </a:endParaRP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Sheet1!$C$6</c:f>
              <c:strCache>
                <c:ptCount val="1"/>
                <c:pt idx="0">
                  <c:v>Internal produced/baked</c:v>
                </c:pt>
              </c:strCache>
            </c:strRef>
          </c:tx>
          <c:invertIfNegative val="0"/>
          <c:cat>
            <c:strRef>
              <c:f>Sheet1!$D$5:$E$5</c:f>
              <c:strCache>
                <c:ptCount val="2"/>
                <c:pt idx="0">
                  <c:v>2018/2019</c:v>
                </c:pt>
                <c:pt idx="1">
                  <c:v>2019/2020</c:v>
                </c:pt>
              </c:strCache>
            </c:strRef>
          </c:cat>
          <c:val>
            <c:numRef>
              <c:f>Sheet1!$D$6:$E$6</c:f>
              <c:numCache>
                <c:formatCode>General</c:formatCode>
                <c:ptCount val="2"/>
                <c:pt idx="0">
                  <c:v>3438270</c:v>
                </c:pt>
                <c:pt idx="1">
                  <c:v>4245636</c:v>
                </c:pt>
              </c:numCache>
            </c:numRef>
          </c:val>
        </c:ser>
        <c:ser>
          <c:idx val="1"/>
          <c:order val="1"/>
          <c:tx>
            <c:strRef>
              <c:f>Sheet1!$C$7</c:f>
              <c:strCache>
                <c:ptCount val="1"/>
                <c:pt idx="0">
                  <c:v>Externally procured</c:v>
                </c:pt>
              </c:strCache>
            </c:strRef>
          </c:tx>
          <c:invertIfNegative val="0"/>
          <c:cat>
            <c:strRef>
              <c:f>Sheet1!$D$5:$E$5</c:f>
              <c:strCache>
                <c:ptCount val="2"/>
                <c:pt idx="0">
                  <c:v>2018/2019</c:v>
                </c:pt>
                <c:pt idx="1">
                  <c:v>2019/2020</c:v>
                </c:pt>
              </c:strCache>
            </c:strRef>
          </c:cat>
          <c:val>
            <c:numRef>
              <c:f>Sheet1!$D$7:$E$7</c:f>
              <c:numCache>
                <c:formatCode>General</c:formatCode>
                <c:ptCount val="2"/>
                <c:pt idx="0">
                  <c:v>14223730</c:v>
                </c:pt>
                <c:pt idx="1">
                  <c:v>19968408</c:v>
                </c:pt>
              </c:numCache>
            </c:numRef>
          </c:val>
        </c:ser>
        <c:dLbls>
          <c:showLegendKey val="0"/>
          <c:showVal val="0"/>
          <c:showCatName val="0"/>
          <c:showSerName val="0"/>
          <c:showPercent val="0"/>
          <c:showBubbleSize val="0"/>
        </c:dLbls>
        <c:gapWidth val="150"/>
        <c:shape val="cylinder"/>
        <c:axId val="200019504"/>
        <c:axId val="200020064"/>
        <c:axId val="0"/>
      </c:bar3DChart>
      <c:catAx>
        <c:axId val="200019504"/>
        <c:scaling>
          <c:orientation val="minMax"/>
        </c:scaling>
        <c:delete val="0"/>
        <c:axPos val="b"/>
        <c:numFmt formatCode="General" sourceLinked="0"/>
        <c:majorTickMark val="none"/>
        <c:minorTickMark val="none"/>
        <c:tickLblPos val="nextTo"/>
        <c:crossAx val="200020064"/>
        <c:crosses val="autoZero"/>
        <c:auto val="1"/>
        <c:lblAlgn val="ctr"/>
        <c:lblOffset val="100"/>
        <c:noMultiLvlLbl val="0"/>
      </c:catAx>
      <c:valAx>
        <c:axId val="200020064"/>
        <c:scaling>
          <c:orientation val="minMax"/>
        </c:scaling>
        <c:delete val="0"/>
        <c:axPos val="l"/>
        <c:majorGridlines/>
        <c:title>
          <c:tx>
            <c:rich>
              <a:bodyPr/>
              <a:lstStyle/>
              <a:p>
                <a:pPr>
                  <a:defRPr/>
                </a:pPr>
                <a:r>
                  <a:rPr lang="en-ZA"/>
                  <a:t>Loaves of Bread</a:t>
                </a:r>
              </a:p>
            </c:rich>
          </c:tx>
          <c:overlay val="0"/>
        </c:title>
        <c:numFmt formatCode="General" sourceLinked="1"/>
        <c:majorTickMark val="none"/>
        <c:minorTickMark val="none"/>
        <c:tickLblPos val="nextTo"/>
        <c:crossAx val="200019504"/>
        <c:crosses val="autoZero"/>
        <c:crossBetween val="between"/>
      </c:valAx>
      <c:dTable>
        <c:showHorzBorder val="1"/>
        <c:showVertBorder val="1"/>
        <c:showOutline val="1"/>
        <c:showKeys val="1"/>
      </c:dTable>
    </c:plotArea>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Value of Orders Placed with </a:t>
            </a:r>
            <a:r>
              <a:rPr lang="en-US" dirty="0" smtClean="0"/>
              <a:t>Production Workshops </a:t>
            </a:r>
            <a:r>
              <a:rPr lang="en-US" dirty="0"/>
              <a:t>by External Client</a:t>
            </a:r>
            <a:r>
              <a:rPr lang="en-US" baseline="0" dirty="0"/>
              <a:t> </a:t>
            </a:r>
            <a:r>
              <a:rPr lang="en-US" baseline="0" dirty="0" smtClean="0"/>
              <a:t>Departments/Code </a:t>
            </a:r>
            <a:r>
              <a:rPr lang="en-US" baseline="0" dirty="0"/>
              <a:t>3 </a:t>
            </a:r>
            <a:r>
              <a:rPr lang="en-US" baseline="0" dirty="0" smtClean="0"/>
              <a:t>Orders.</a:t>
            </a:r>
            <a:r>
              <a:rPr lang="en-US" dirty="0" smtClean="0"/>
              <a:t> </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'code 3'!$C$5</c:f>
              <c:strCache>
                <c:ptCount val="1"/>
                <c:pt idx="0">
                  <c:v>Value of Code 3 Orders </c:v>
                </c:pt>
              </c:strCache>
            </c:strRef>
          </c:tx>
          <c:invertIfNegative val="0"/>
          <c:cat>
            <c:strRef>
              <c:f>'code 3'!$B$6:$B$7</c:f>
              <c:strCache>
                <c:ptCount val="2"/>
                <c:pt idx="0">
                  <c:v>2019/2020</c:v>
                </c:pt>
                <c:pt idx="1">
                  <c:v>2020/2021</c:v>
                </c:pt>
              </c:strCache>
            </c:strRef>
          </c:cat>
          <c:val>
            <c:numRef>
              <c:f>'code 3'!$C$6:$C$7</c:f>
              <c:numCache>
                <c:formatCode>#,##0</c:formatCode>
                <c:ptCount val="2"/>
                <c:pt idx="0">
                  <c:v>1708353</c:v>
                </c:pt>
                <c:pt idx="1">
                  <c:v>5446394</c:v>
                </c:pt>
              </c:numCache>
            </c:numRef>
          </c:val>
        </c:ser>
        <c:dLbls>
          <c:showLegendKey val="0"/>
          <c:showVal val="0"/>
          <c:showCatName val="0"/>
          <c:showSerName val="0"/>
          <c:showPercent val="0"/>
          <c:showBubbleSize val="0"/>
        </c:dLbls>
        <c:gapWidth val="150"/>
        <c:shape val="cylinder"/>
        <c:axId val="201033744"/>
        <c:axId val="201034304"/>
        <c:axId val="0"/>
      </c:bar3DChart>
      <c:catAx>
        <c:axId val="201033744"/>
        <c:scaling>
          <c:orientation val="minMax"/>
        </c:scaling>
        <c:delete val="0"/>
        <c:axPos val="b"/>
        <c:numFmt formatCode="General" sourceLinked="0"/>
        <c:majorTickMark val="none"/>
        <c:minorTickMark val="none"/>
        <c:tickLblPos val="nextTo"/>
        <c:crossAx val="201034304"/>
        <c:crosses val="autoZero"/>
        <c:auto val="1"/>
        <c:lblAlgn val="ctr"/>
        <c:lblOffset val="100"/>
        <c:noMultiLvlLbl val="0"/>
      </c:catAx>
      <c:valAx>
        <c:axId val="201034304"/>
        <c:scaling>
          <c:orientation val="minMax"/>
        </c:scaling>
        <c:delete val="0"/>
        <c:axPos val="l"/>
        <c:majorGridlines/>
        <c:title>
          <c:tx>
            <c:rich>
              <a:bodyPr/>
              <a:lstStyle/>
              <a:p>
                <a:pPr>
                  <a:defRPr/>
                </a:pPr>
                <a:r>
                  <a:rPr lang="en-ZA"/>
                  <a:t>Total Value (</a:t>
                </a:r>
                <a:r>
                  <a:rPr lang="en-ZA" baseline="0"/>
                  <a:t> R )</a:t>
                </a:r>
                <a:endParaRPr lang="en-ZA"/>
              </a:p>
            </c:rich>
          </c:tx>
          <c:overlay val="0"/>
        </c:title>
        <c:numFmt formatCode="#,##0" sourceLinked="1"/>
        <c:majorTickMark val="none"/>
        <c:minorTickMark val="none"/>
        <c:tickLblPos val="nextTo"/>
        <c:crossAx val="201033744"/>
        <c:crosses val="autoZero"/>
        <c:crossBetween val="between"/>
      </c:valAx>
      <c:dTable>
        <c:showHorzBorder val="1"/>
        <c:showVertBorder val="1"/>
        <c:showOutline val="1"/>
        <c:showKeys val="1"/>
      </c:dTable>
    </c:plotArea>
    <c:plotVisOnly val="1"/>
    <c:dispBlanksAs val="gap"/>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Textile </a:t>
            </a:r>
            <a:r>
              <a:rPr lang="en-US" dirty="0" smtClean="0"/>
              <a:t>Items Manufactured</a:t>
            </a:r>
            <a:endParaRPr lang="en-US" dirty="0"/>
          </a:p>
        </c:rich>
      </c:tx>
      <c:layout>
        <c:manualLayout>
          <c:xMode val="edge"/>
          <c:yMode val="edge"/>
          <c:x val="0.28905636667570372"/>
          <c:y val="1.700598604454925E-2"/>
        </c:manualLayout>
      </c:layout>
      <c:overlay val="0"/>
    </c:title>
    <c:autoTitleDeleted val="0"/>
    <c:plotArea>
      <c:layout>
        <c:manualLayout>
          <c:layoutTarget val="inner"/>
          <c:xMode val="edge"/>
          <c:yMode val="edge"/>
          <c:x val="0.22522578663949558"/>
          <c:y val="0.11366895773228504"/>
          <c:w val="0.4232392239800894"/>
          <c:h val="0.7357159433017656"/>
        </c:manualLayout>
      </c:layout>
      <c:doughnutChart>
        <c:varyColors val="1"/>
        <c:ser>
          <c:idx val="0"/>
          <c:order val="0"/>
          <c:tx>
            <c:strRef>
              <c:f>Textile!$B$24</c:f>
              <c:strCache>
                <c:ptCount val="1"/>
                <c:pt idx="0">
                  <c:v>Textile items produced</c:v>
                </c:pt>
              </c:strCache>
            </c:strRef>
          </c:tx>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Textile!$C$23:$D$23</c:f>
              <c:strCache>
                <c:ptCount val="2"/>
                <c:pt idx="0">
                  <c:v>2018/2019</c:v>
                </c:pt>
                <c:pt idx="1">
                  <c:v>2019/2020</c:v>
                </c:pt>
              </c:strCache>
            </c:strRef>
          </c:cat>
          <c:val>
            <c:numRef>
              <c:f>Textile!$C$24:$D$24</c:f>
              <c:numCache>
                <c:formatCode>General</c:formatCode>
                <c:ptCount val="2"/>
                <c:pt idx="0">
                  <c:v>521633</c:v>
                </c:pt>
                <c:pt idx="1">
                  <c:v>581911</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11816495112935077"/>
          <c:y val="0.88975703149725716"/>
          <c:w val="0.57831921457472191"/>
          <c:h val="0.10258670115810005"/>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Textile </a:t>
            </a:r>
            <a:r>
              <a:rPr lang="en-US" dirty="0" smtClean="0"/>
              <a:t>Items Manufactured</a:t>
            </a:r>
            <a:endParaRPr lang="en-US" dirty="0"/>
          </a:p>
        </c:rich>
      </c:tx>
      <c:layout>
        <c:manualLayout>
          <c:xMode val="edge"/>
          <c:yMode val="edge"/>
          <c:x val="0.20583429057934785"/>
          <c:y val="1.4169473598477283E-2"/>
        </c:manualLayout>
      </c:layout>
      <c:overlay val="0"/>
    </c:title>
    <c:autoTitleDeleted val="0"/>
    <c:plotArea>
      <c:layout/>
      <c:doughnutChart>
        <c:varyColors val="1"/>
        <c:dLbls>
          <c:showLegendKey val="0"/>
          <c:showVal val="0"/>
          <c:showCatName val="0"/>
          <c:showSerName val="0"/>
          <c:showPercent val="0"/>
          <c:showBubbleSize val="0"/>
          <c:showLeaderLines val="0"/>
        </c:dLbls>
        <c:firstSliceAng val="0"/>
        <c:holeSize val="50"/>
      </c:doughnutChart>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i="0" baseline="0">
                <a:effectLst/>
              </a:rPr>
              <a:t>National: Annual Production Performance: </a:t>
            </a:r>
          </a:p>
          <a:p>
            <a:pPr>
              <a:defRPr/>
            </a:pPr>
            <a:r>
              <a:rPr lang="en-US" sz="1400" b="1" i="0" baseline="0">
                <a:effectLst/>
              </a:rPr>
              <a:t>2018/2019 to 2019/2020 Financial Years </a:t>
            </a:r>
            <a:endParaRPr lang="en-ZA" sz="1400">
              <a:effectLst/>
            </a:endParaRPr>
          </a:p>
        </c:rich>
      </c:tx>
      <c:layout>
        <c:manualLayout>
          <c:xMode val="edge"/>
          <c:yMode val="edge"/>
          <c:x val="0.3768683163076928"/>
          <c:y val="1.9986243643964424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2674909668121723"/>
          <c:y val="0.13770690534186825"/>
          <c:w val="0.85011730960685616"/>
          <c:h val="0.60708349855548627"/>
        </c:manualLayout>
      </c:layout>
      <c:bar3DChart>
        <c:barDir val="col"/>
        <c:grouping val="clustered"/>
        <c:varyColors val="0"/>
        <c:ser>
          <c:idx val="0"/>
          <c:order val="0"/>
          <c:tx>
            <c:strRef>
              <c:f>'Production performance'!$D$3</c:f>
              <c:strCache>
                <c:ptCount val="1"/>
                <c:pt idx="0">
                  <c:v>2018/2019</c:v>
                </c:pt>
              </c:strCache>
            </c:strRef>
          </c:tx>
          <c:invertIfNegative val="0"/>
          <c:cat>
            <c:strRef>
              <c:f>'Production performance'!$C$4:$C$10</c:f>
              <c:strCache>
                <c:ptCount val="7"/>
                <c:pt idx="0">
                  <c:v>Eggs (doz)</c:v>
                </c:pt>
                <c:pt idx="1">
                  <c:v>Red meat (kg)</c:v>
                </c:pt>
                <c:pt idx="2">
                  <c:v>Milk (litre)</c:v>
                </c:pt>
                <c:pt idx="3">
                  <c:v>Fruit (kg)</c:v>
                </c:pt>
                <c:pt idx="4">
                  <c:v>Vegetable (kg)</c:v>
                </c:pt>
                <c:pt idx="5">
                  <c:v>Pork (kg)</c:v>
                </c:pt>
                <c:pt idx="6">
                  <c:v>Chicken (kg)</c:v>
                </c:pt>
              </c:strCache>
            </c:strRef>
          </c:cat>
          <c:val>
            <c:numRef>
              <c:f>'Production performance'!$D$4:$D$10</c:f>
              <c:numCache>
                <c:formatCode>0%</c:formatCode>
                <c:ptCount val="7"/>
                <c:pt idx="0">
                  <c:v>0.84</c:v>
                </c:pt>
                <c:pt idx="1">
                  <c:v>0.91</c:v>
                </c:pt>
                <c:pt idx="2">
                  <c:v>1</c:v>
                </c:pt>
                <c:pt idx="3">
                  <c:v>1.06</c:v>
                </c:pt>
                <c:pt idx="4">
                  <c:v>0.84</c:v>
                </c:pt>
                <c:pt idx="5">
                  <c:v>0.88</c:v>
                </c:pt>
                <c:pt idx="6">
                  <c:v>0.4</c:v>
                </c:pt>
              </c:numCache>
            </c:numRef>
          </c:val>
        </c:ser>
        <c:ser>
          <c:idx val="1"/>
          <c:order val="1"/>
          <c:tx>
            <c:strRef>
              <c:f>'Production performance'!$E$3</c:f>
              <c:strCache>
                <c:ptCount val="1"/>
                <c:pt idx="0">
                  <c:v>2019/2020</c:v>
                </c:pt>
              </c:strCache>
            </c:strRef>
          </c:tx>
          <c:invertIfNegative val="0"/>
          <c:cat>
            <c:strRef>
              <c:f>'Production performance'!$C$4:$C$10</c:f>
              <c:strCache>
                <c:ptCount val="7"/>
                <c:pt idx="0">
                  <c:v>Eggs (doz)</c:v>
                </c:pt>
                <c:pt idx="1">
                  <c:v>Red meat (kg)</c:v>
                </c:pt>
                <c:pt idx="2">
                  <c:v>Milk (litre)</c:v>
                </c:pt>
                <c:pt idx="3">
                  <c:v>Fruit (kg)</c:v>
                </c:pt>
                <c:pt idx="4">
                  <c:v>Vegetable (kg)</c:v>
                </c:pt>
                <c:pt idx="5">
                  <c:v>Pork (kg)</c:v>
                </c:pt>
                <c:pt idx="6">
                  <c:v>Chicken (kg)</c:v>
                </c:pt>
              </c:strCache>
            </c:strRef>
          </c:cat>
          <c:val>
            <c:numRef>
              <c:f>'Production performance'!$E$4:$E$10</c:f>
              <c:numCache>
                <c:formatCode>0%</c:formatCode>
                <c:ptCount val="7"/>
                <c:pt idx="0">
                  <c:v>1.04</c:v>
                </c:pt>
                <c:pt idx="1">
                  <c:v>1.05</c:v>
                </c:pt>
                <c:pt idx="2">
                  <c:v>0.99</c:v>
                </c:pt>
                <c:pt idx="3">
                  <c:v>0.73</c:v>
                </c:pt>
                <c:pt idx="4">
                  <c:v>0.82</c:v>
                </c:pt>
                <c:pt idx="5">
                  <c:v>0.88</c:v>
                </c:pt>
                <c:pt idx="6">
                  <c:v>0.41</c:v>
                </c:pt>
              </c:numCache>
            </c:numRef>
          </c:val>
        </c:ser>
        <c:dLbls>
          <c:showLegendKey val="0"/>
          <c:showVal val="0"/>
          <c:showCatName val="0"/>
          <c:showSerName val="0"/>
          <c:showPercent val="0"/>
          <c:showBubbleSize val="0"/>
        </c:dLbls>
        <c:gapWidth val="150"/>
        <c:shape val="box"/>
        <c:axId val="218256112"/>
        <c:axId val="218256672"/>
        <c:axId val="0"/>
      </c:bar3DChart>
      <c:catAx>
        <c:axId val="218256112"/>
        <c:scaling>
          <c:orientation val="minMax"/>
        </c:scaling>
        <c:delete val="0"/>
        <c:axPos val="b"/>
        <c:numFmt formatCode="General" sourceLinked="0"/>
        <c:majorTickMark val="none"/>
        <c:minorTickMark val="none"/>
        <c:tickLblPos val="nextTo"/>
        <c:crossAx val="218256672"/>
        <c:crosses val="autoZero"/>
        <c:auto val="1"/>
        <c:lblAlgn val="ctr"/>
        <c:lblOffset val="100"/>
        <c:noMultiLvlLbl val="0"/>
      </c:catAx>
      <c:valAx>
        <c:axId val="218256672"/>
        <c:scaling>
          <c:orientation val="minMax"/>
        </c:scaling>
        <c:delete val="0"/>
        <c:axPos val="l"/>
        <c:majorGridlines/>
        <c:title>
          <c:tx>
            <c:rich>
              <a:bodyPr/>
              <a:lstStyle/>
              <a:p>
                <a:pPr>
                  <a:defRPr/>
                </a:pPr>
                <a:r>
                  <a:rPr lang="en-ZA"/>
                  <a:t>% Production</a:t>
                </a:r>
                <a:r>
                  <a:rPr lang="en-ZA" baseline="0"/>
                  <a:t> Performance</a:t>
                </a:r>
                <a:endParaRPr lang="en-ZA"/>
              </a:p>
            </c:rich>
          </c:tx>
          <c:layout/>
          <c:overlay val="0"/>
        </c:title>
        <c:numFmt formatCode="0%" sourceLinked="1"/>
        <c:majorTickMark val="none"/>
        <c:minorTickMark val="none"/>
        <c:tickLblPos val="nextTo"/>
        <c:crossAx val="218256112"/>
        <c:crosses val="autoZero"/>
        <c:crossBetween val="between"/>
      </c:valAx>
      <c:dTable>
        <c:showHorzBorder val="1"/>
        <c:showVertBorder val="1"/>
        <c:showOutline val="1"/>
        <c:showKeys val="1"/>
      </c:dTable>
    </c:plotArea>
    <c:plotVisOnly val="1"/>
    <c:dispBlanksAs val="gap"/>
    <c:showDLblsOverMax val="0"/>
  </c:chart>
  <c:spPr>
    <a:ln>
      <a:solidFill>
        <a:schemeClr val="tx1"/>
      </a:solid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40750CF-E4D2-4887-84C4-925553E70E67}" type="datetimeFigureOut">
              <a:rPr lang="en-ZA" smtClean="0"/>
              <a:t>2020/11/18</a:t>
            </a:fld>
            <a:endParaRPr lang="en-ZA"/>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16EBC56-559E-4B59-A3CC-1994CDE94FAD}" type="slidenum">
              <a:rPr lang="en-ZA" smtClean="0"/>
              <a:t>‹#›</a:t>
            </a:fld>
            <a:endParaRPr lang="en-ZA"/>
          </a:p>
        </p:txBody>
      </p:sp>
    </p:spTree>
    <p:extLst>
      <p:ext uri="{BB962C8B-B14F-4D97-AF65-F5344CB8AC3E}">
        <p14:creationId xmlns:p14="http://schemas.microsoft.com/office/powerpoint/2010/main" val="75989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07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29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130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90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7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aseline="0" dirty="0" smtClean="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65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604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5209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3224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8902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70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70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890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995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888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942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1382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1382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Not for</a:t>
            </a:r>
            <a:r>
              <a:rPr lang="en-US" baseline="0" dirty="0" smtClean="0"/>
              <a:t> presentation purposes</a:t>
            </a:r>
          </a:p>
          <a:p>
            <a:pPr marL="0" lvl="0" indent="0" algn="l" rtl="0">
              <a:spcBef>
                <a:spcPts val="0"/>
              </a:spcBef>
              <a:spcAft>
                <a:spcPts val="0"/>
              </a:spcAft>
              <a:buNone/>
            </a:pPr>
            <a:r>
              <a:rPr lang="en-US" sz="1200" dirty="0" smtClean="0"/>
              <a:t>This is important background information that will guide</a:t>
            </a:r>
            <a:r>
              <a:rPr lang="en-US" sz="1200" baseline="0" dirty="0" smtClean="0"/>
              <a:t> managers on what the content is focusing on </a:t>
            </a:r>
            <a:r>
              <a:rPr lang="en-US" sz="1200" dirty="0" smtClean="0"/>
              <a:t> </a:t>
            </a: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0946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0946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625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55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76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39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905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90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983933" y="3505258"/>
            <a:ext cx="7871456" cy="332077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717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7502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418681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9526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37401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
        <p:nvSpPr>
          <p:cNvPr id="7" name="Rectangle 6">
            <a:extLst>
              <a:ext uri="{FF2B5EF4-FFF2-40B4-BE49-F238E27FC236}">
                <a16:creationId xmlns:a16="http://schemas.microsoft.com/office/drawing/2014/main" xmlns="" id="{3479D463-626D-4D34-B749-7F089E12D7CA}"/>
              </a:ext>
            </a:extLst>
          </p:cNvPr>
          <p:cNvSpPr/>
          <p:nvPr userDrawn="1"/>
        </p:nvSpPr>
        <p:spPr>
          <a:xfrm>
            <a:off x="11202988" y="6438640"/>
            <a:ext cx="455612" cy="419360"/>
          </a:xfrm>
          <a:prstGeom prst="rect">
            <a:avLst/>
          </a:prstGeom>
          <a:solidFill>
            <a:srgbClr val="548235"/>
          </a:solidFill>
          <a:ln w="12700" cap="flat" cmpd="sng" algn="ctr">
            <a:noFill/>
            <a:prstDash val="solid"/>
            <a:miter lim="800000"/>
          </a:ln>
          <a:effectLst/>
        </p:spPr>
        <p:txBody>
          <a:bodyPr rtlCol="0" anchor="ctr"/>
          <a:lstStyle/>
          <a:p>
            <a:pPr algn="ctr">
              <a:defRPr/>
            </a:pPr>
            <a:fld id="{516E4415-7190-4740-A70C-FF2C4EC25AE3}" type="slidenum">
              <a:rPr lang="en-ID" sz="1600" kern="0">
                <a:solidFill>
                  <a:srgbClr val="FFFFFF"/>
                </a:solidFill>
                <a:latin typeface="Segoe UI Light"/>
              </a:rPr>
              <a:pPr algn="ctr">
                <a:defRPr/>
              </a:pPr>
              <a:t>‹#›</a:t>
            </a:fld>
            <a:endParaRPr lang="en-ID" sz="1600" kern="0" dirty="0">
              <a:solidFill>
                <a:srgbClr val="FFFFFF"/>
              </a:solidFill>
              <a:latin typeface="Segoe UI Light"/>
            </a:endParaRPr>
          </a:p>
        </p:txBody>
      </p:sp>
      <p:sp>
        <p:nvSpPr>
          <p:cNvPr id="8" name="TextBox 7">
            <a:extLst>
              <a:ext uri="{FF2B5EF4-FFF2-40B4-BE49-F238E27FC236}">
                <a16:creationId xmlns:a16="http://schemas.microsoft.com/office/drawing/2014/main" xmlns="" id="{EFDD757A-A93F-4A87-AABA-56DAE452BE14}"/>
              </a:ext>
            </a:extLst>
          </p:cNvPr>
          <p:cNvSpPr txBox="1"/>
          <p:nvPr userDrawn="1"/>
        </p:nvSpPr>
        <p:spPr>
          <a:xfrm>
            <a:off x="9277165" y="6561787"/>
            <a:ext cx="1726816" cy="123111"/>
          </a:xfrm>
          <a:prstGeom prst="rect">
            <a:avLst/>
          </a:prstGeom>
          <a:noFill/>
        </p:spPr>
        <p:txBody>
          <a:bodyPr wrap="square" lIns="0" tIns="0" rIns="0" bIns="0" rtlCol="0" anchor="ctr">
            <a:spAutoFit/>
          </a:bodyPr>
          <a:lstStyle/>
          <a:p>
            <a:pPr algn="r"/>
            <a:r>
              <a:rPr lang="en-US" sz="800" dirty="0">
                <a:solidFill>
                  <a:srgbClr val="FFFFFF">
                    <a:lumMod val="65000"/>
                  </a:srgbClr>
                </a:solidFill>
                <a:latin typeface="Segoe UI Light" panose="020B0502040204020203" pitchFamily="34" charset="0"/>
                <a:cs typeface="Segoe UI Light" panose="020B0502040204020203" pitchFamily="34" charset="0"/>
              </a:rPr>
              <a:t>2020 STRATEGIC PLANNING SESSION</a:t>
            </a:r>
          </a:p>
        </p:txBody>
      </p:sp>
      <p:cxnSp>
        <p:nvCxnSpPr>
          <p:cNvPr id="9" name="Straight Connector 8">
            <a:extLst>
              <a:ext uri="{FF2B5EF4-FFF2-40B4-BE49-F238E27FC236}">
                <a16:creationId xmlns:a16="http://schemas.microsoft.com/office/drawing/2014/main" xmlns="" id="{4B86A402-833A-414F-8B21-CB235D6F827F}"/>
              </a:ext>
            </a:extLst>
          </p:cNvPr>
          <p:cNvCxnSpPr>
            <a:cxnSpLocks/>
          </p:cNvCxnSpPr>
          <p:nvPr userDrawn="1"/>
        </p:nvCxnSpPr>
        <p:spPr>
          <a:xfrm flipH="1" flipV="1">
            <a:off x="1" y="6648320"/>
            <a:ext cx="9277164" cy="36578"/>
          </a:xfrm>
          <a:prstGeom prst="line">
            <a:avLst/>
          </a:prstGeom>
          <a:noFill/>
          <a:ln w="6350" cap="flat" cmpd="sng" algn="ctr">
            <a:solidFill>
              <a:srgbClr val="FFFFFF">
                <a:lumMod val="85000"/>
              </a:srgbClr>
            </a:solidFill>
            <a:prstDash val="solid"/>
            <a:miter lim="800000"/>
          </a:ln>
          <a:effectLst/>
        </p:spPr>
      </p:cxnSp>
      <p:sp>
        <p:nvSpPr>
          <p:cNvPr id="11" name="Rectangle 10">
            <a:extLst>
              <a:ext uri="{FF2B5EF4-FFF2-40B4-BE49-F238E27FC236}">
                <a16:creationId xmlns:a16="http://schemas.microsoft.com/office/drawing/2014/main" xmlns="" id="{F9EDA4DD-5668-4D40-9FD9-47B3AC01D45D}"/>
              </a:ext>
            </a:extLst>
          </p:cNvPr>
          <p:cNvSpPr/>
          <p:nvPr userDrawn="1"/>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Rounded Rectangle 11">
            <a:extLst>
              <a:ext uri="{FF2B5EF4-FFF2-40B4-BE49-F238E27FC236}">
                <a16:creationId xmlns:a16="http://schemas.microsoft.com/office/drawing/2014/main" xmlns="" id="{3FF68B7E-2A3C-7445-840D-E03AC743B2BC}"/>
              </a:ext>
            </a:extLst>
          </p:cNvPr>
          <p:cNvSpPr/>
          <p:nvPr userDrawn="1"/>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userDrawn="1"/>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4" name="Title 1">
            <a:extLst>
              <a:ext uri="{FF2B5EF4-FFF2-40B4-BE49-F238E27FC236}">
                <a16:creationId xmlns:a16="http://schemas.microsoft.com/office/drawing/2014/main" xmlns="" id="{4430A9AA-BB5E-FF43-8C3E-F42948508E5B}"/>
              </a:ext>
            </a:extLst>
          </p:cNvPr>
          <p:cNvSpPr txBox="1">
            <a:spLocks/>
          </p:cNvSpPr>
          <p:nvPr userDrawn="1"/>
        </p:nvSpPr>
        <p:spPr>
          <a:xfrm>
            <a:off x="718226" y="0"/>
            <a:ext cx="109403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endParaRPr lang="en-US" dirty="0">
              <a:solidFill>
                <a:srgbClr val="000000"/>
              </a:solidFill>
              <a:latin typeface="Georgia"/>
            </a:endParaRPr>
          </a:p>
        </p:txBody>
      </p:sp>
    </p:spTree>
    <p:extLst>
      <p:ext uri="{BB962C8B-B14F-4D97-AF65-F5344CB8AC3E}">
        <p14:creationId xmlns:p14="http://schemas.microsoft.com/office/powerpoint/2010/main" val="1298219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39969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66273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7175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22801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286345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0641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
        <p:nvSpPr>
          <p:cNvPr id="7" name="Rectangle 6">
            <a:extLst>
              <a:ext uri="{FF2B5EF4-FFF2-40B4-BE49-F238E27FC236}">
                <a16:creationId xmlns:a16="http://schemas.microsoft.com/office/drawing/2014/main" xmlns="" id="{3479D463-626D-4D34-B749-7F089E12D7CA}"/>
              </a:ext>
            </a:extLst>
          </p:cNvPr>
          <p:cNvSpPr/>
          <p:nvPr userDrawn="1"/>
        </p:nvSpPr>
        <p:spPr>
          <a:xfrm>
            <a:off x="11202988" y="6438640"/>
            <a:ext cx="455612" cy="419360"/>
          </a:xfrm>
          <a:prstGeom prst="rect">
            <a:avLst/>
          </a:prstGeom>
          <a:solidFill>
            <a:srgbClr val="548235"/>
          </a:solidFill>
          <a:ln w="12700" cap="flat" cmpd="sng" algn="ctr">
            <a:noFill/>
            <a:prstDash val="solid"/>
            <a:miter lim="800000"/>
          </a:ln>
          <a:effectLst/>
        </p:spPr>
        <p:txBody>
          <a:bodyPr rtlCol="0" anchor="ctr"/>
          <a:lstStyle/>
          <a:p>
            <a:pPr algn="ctr">
              <a:defRPr/>
            </a:pPr>
            <a:fld id="{516E4415-7190-4740-A70C-FF2C4EC25AE3}" type="slidenum">
              <a:rPr lang="en-ID" sz="1600" kern="0">
                <a:solidFill>
                  <a:srgbClr val="FFFFFF"/>
                </a:solidFill>
                <a:latin typeface="Segoe UI Light"/>
              </a:rPr>
              <a:pPr algn="ctr">
                <a:defRPr/>
              </a:pPr>
              <a:t>‹#›</a:t>
            </a:fld>
            <a:endParaRPr lang="en-ID" sz="1600" kern="0" dirty="0">
              <a:solidFill>
                <a:srgbClr val="FFFFFF"/>
              </a:solidFill>
              <a:latin typeface="Segoe UI Light"/>
            </a:endParaRPr>
          </a:p>
        </p:txBody>
      </p:sp>
      <p:sp>
        <p:nvSpPr>
          <p:cNvPr id="8" name="TextBox 7">
            <a:extLst>
              <a:ext uri="{FF2B5EF4-FFF2-40B4-BE49-F238E27FC236}">
                <a16:creationId xmlns:a16="http://schemas.microsoft.com/office/drawing/2014/main" xmlns="" id="{EFDD757A-A93F-4A87-AABA-56DAE452BE14}"/>
              </a:ext>
            </a:extLst>
          </p:cNvPr>
          <p:cNvSpPr txBox="1"/>
          <p:nvPr userDrawn="1"/>
        </p:nvSpPr>
        <p:spPr>
          <a:xfrm>
            <a:off x="9277165" y="6561787"/>
            <a:ext cx="1726816" cy="123111"/>
          </a:xfrm>
          <a:prstGeom prst="rect">
            <a:avLst/>
          </a:prstGeom>
          <a:noFill/>
        </p:spPr>
        <p:txBody>
          <a:bodyPr wrap="square" lIns="0" tIns="0" rIns="0" bIns="0" rtlCol="0" anchor="ctr">
            <a:spAutoFit/>
          </a:bodyPr>
          <a:lstStyle/>
          <a:p>
            <a:pPr algn="r"/>
            <a:r>
              <a:rPr lang="en-US" sz="800" dirty="0">
                <a:solidFill>
                  <a:srgbClr val="FFFFFF">
                    <a:lumMod val="65000"/>
                  </a:srgbClr>
                </a:solidFill>
                <a:latin typeface="Segoe UI Light" panose="020B0502040204020203" pitchFamily="34" charset="0"/>
                <a:cs typeface="Segoe UI Light" panose="020B0502040204020203" pitchFamily="34" charset="0"/>
              </a:rPr>
              <a:t>2020 STRATEGIC PLANNING SESSION</a:t>
            </a:r>
          </a:p>
        </p:txBody>
      </p:sp>
      <p:cxnSp>
        <p:nvCxnSpPr>
          <p:cNvPr id="9" name="Straight Connector 8">
            <a:extLst>
              <a:ext uri="{FF2B5EF4-FFF2-40B4-BE49-F238E27FC236}">
                <a16:creationId xmlns:a16="http://schemas.microsoft.com/office/drawing/2014/main" xmlns="" id="{4B86A402-833A-414F-8B21-CB235D6F827F}"/>
              </a:ext>
            </a:extLst>
          </p:cNvPr>
          <p:cNvCxnSpPr>
            <a:cxnSpLocks/>
          </p:cNvCxnSpPr>
          <p:nvPr userDrawn="1"/>
        </p:nvCxnSpPr>
        <p:spPr>
          <a:xfrm flipH="1" flipV="1">
            <a:off x="1" y="6648320"/>
            <a:ext cx="9277164" cy="36578"/>
          </a:xfrm>
          <a:prstGeom prst="line">
            <a:avLst/>
          </a:prstGeom>
          <a:noFill/>
          <a:ln w="6350" cap="flat" cmpd="sng" algn="ctr">
            <a:solidFill>
              <a:srgbClr val="FFFFFF">
                <a:lumMod val="85000"/>
              </a:srgbClr>
            </a:solidFill>
            <a:prstDash val="solid"/>
            <a:miter lim="800000"/>
          </a:ln>
          <a:effectLst/>
        </p:spPr>
      </p:cxnSp>
      <p:sp>
        <p:nvSpPr>
          <p:cNvPr id="11" name="Rectangle 10">
            <a:extLst>
              <a:ext uri="{FF2B5EF4-FFF2-40B4-BE49-F238E27FC236}">
                <a16:creationId xmlns:a16="http://schemas.microsoft.com/office/drawing/2014/main" xmlns="" id="{F9EDA4DD-5668-4D40-9FD9-47B3AC01D45D}"/>
              </a:ext>
            </a:extLst>
          </p:cNvPr>
          <p:cNvSpPr/>
          <p:nvPr userDrawn="1"/>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Rounded Rectangle 11">
            <a:extLst>
              <a:ext uri="{FF2B5EF4-FFF2-40B4-BE49-F238E27FC236}">
                <a16:creationId xmlns:a16="http://schemas.microsoft.com/office/drawing/2014/main" xmlns="" id="{3FF68B7E-2A3C-7445-840D-E03AC743B2BC}"/>
              </a:ext>
            </a:extLst>
          </p:cNvPr>
          <p:cNvSpPr/>
          <p:nvPr userDrawn="1"/>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userDrawn="1"/>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4" name="Title 1">
            <a:extLst>
              <a:ext uri="{FF2B5EF4-FFF2-40B4-BE49-F238E27FC236}">
                <a16:creationId xmlns:a16="http://schemas.microsoft.com/office/drawing/2014/main" xmlns="" id="{4430A9AA-BB5E-FF43-8C3E-F42948508E5B}"/>
              </a:ext>
            </a:extLst>
          </p:cNvPr>
          <p:cNvSpPr txBox="1">
            <a:spLocks/>
          </p:cNvSpPr>
          <p:nvPr userDrawn="1"/>
        </p:nvSpPr>
        <p:spPr>
          <a:xfrm>
            <a:off x="718226" y="0"/>
            <a:ext cx="109403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endParaRPr lang="en-US" dirty="0">
              <a:solidFill>
                <a:srgbClr val="000000"/>
              </a:solidFill>
              <a:latin typeface="Georgia"/>
            </a:endParaRPr>
          </a:p>
        </p:txBody>
      </p:sp>
    </p:spTree>
    <p:extLst>
      <p:ext uri="{BB962C8B-B14F-4D97-AF65-F5344CB8AC3E}">
        <p14:creationId xmlns:p14="http://schemas.microsoft.com/office/powerpoint/2010/main" val="1956478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09479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990857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704057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6A2AF-CE8A-4052-9E11-5A33A14BD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BC8BDE-2CDB-4D06-BB98-EFB2EA75D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1EFF71A-9358-4B52-8F69-D818A2998810}"/>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F9A7F1-AF4A-4435-83B7-9FD02E3B17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1A303C-E75C-4CB2-B059-CDCB87FAF84C}"/>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804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D422B-ED00-40B0-9165-87546F8A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960440-5F7E-4060-A858-F632AB3D5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DE873D-DFB9-4985-8BF9-F11835D4CAAF}"/>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CD25987-3B62-444F-836C-52217B2B36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C289B-B3FB-499F-8C27-2F4BB1DF2362}"/>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299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D5997-2C5C-475E-872C-553B60F65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B594CB-B266-4610-9584-5998A4742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685AC40-F003-4FA9-A42C-BFFD1131BA2A}"/>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438BE5-E698-48C8-BC01-73323E730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CC469D-2098-45FC-A204-48FD368472E0}"/>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556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4FF29-24FF-4DE5-ADB9-9A804AF448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98DA1E-348D-4E37-848E-E68E9F06AC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771B82F-C8CB-4287-8AE0-4CBB4CA41C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1A0E6C2-3321-45C3-AB18-326A30EF328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E729858-C3DE-4AC6-888E-33B4C60408E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C8D0C1C-5108-4F61-8F4F-82344E0E25AD}"/>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257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F2DEA-EB9C-42C7-BFC0-CE95332687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A942AE-40AA-4307-9C2C-0814D1038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2A15E67-9C61-4678-8924-1F2A98D2A6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F47BDE-0CA5-4AC0-9774-66333A032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4F71CA5-160B-453D-AC4C-E5A8683CD3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00ECAD-1DC0-4DB8-B23F-2978DA2F7FA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904712-6C20-43C7-BCC8-45796173AFC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94997E3-7A47-4FD1-BF6C-E9F8C29D1567}"/>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259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50026-D873-40BB-8914-E0C241D91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E8D620-46AF-4A8A-813F-7F131B4A93A4}"/>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0AC39B4-11C7-47A4-8F28-647004B9242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9310B8E-38B6-4D4D-B39F-3BF1159EAA7F}"/>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881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70769F-807C-4E43-BB3A-690A3E86240A}"/>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C89C88-05E9-491E-BDFB-6B854351DCF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584F9D3-83AC-4455-AEBE-6F04076F5D72}"/>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682377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13A89-D4A0-487D-A149-C9511B1ED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9402240-6504-4AE9-83C4-538754923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3F8497-C477-4825-B17D-5CF8B62B8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4D6A41-4772-4D52-AE79-7A6CFB4D75D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BC2376-8C81-4D02-ABFA-CF217512AB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AFDEF3E-6D04-4CA1-B76A-1CBDF7DDDE84}"/>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430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78F86-49DF-434F-A916-CCFADFF83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ED303B-92A4-4D0B-89F0-E639F369E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33CEC67-1110-4B8B-98F4-CF156268B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3D3C3E4-F4A6-412E-8CE9-25BA63237BC4}"/>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8EA047C-50CA-48A9-BB35-8C6233FBF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25DFE21-9CD8-49CC-AF1B-BDE101142380}"/>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172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869B78-F27F-495B-A2C2-2793284F6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064751-C514-4419-85E0-DFFC94D1DF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53D27-EB3C-4610-8A69-DCC125D37F38}"/>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45A532C-1325-482A-9DEB-DDFA0FCBEE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D36A21A-59B8-469A-9D91-EEE5988A2F89}"/>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085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F475ECF-C99D-4889-88D7-F7E198685A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439734-D441-499E-B507-BC7A82D1A1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5E774-C302-49D4-9659-E21D0FDEA20C}"/>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7F6840-67C3-4206-A20E-75019B3C2B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DDBE94B-D67A-44B7-923C-887C09451398}"/>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62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B6A2AF-CE8A-4052-9E11-5A33A14BD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BC8BDE-2CDB-4D06-BB98-EFB2EA75D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1EFF71A-9358-4B52-8F69-D818A2998810}"/>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1F9A7F1-AF4A-4435-83B7-9FD02E3B17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21A303C-E75C-4CB2-B059-CDCB87FAF84C}"/>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888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2D422B-ED00-40B0-9165-87546F8A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A960440-5F7E-4060-A858-F632AB3D5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DE873D-DFB9-4985-8BF9-F11835D4CAAF}"/>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CD25987-3B62-444F-836C-52217B2B36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C289B-B3FB-499F-8C27-2F4BB1DF2362}"/>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730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D5997-2C5C-475E-872C-553B60F65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6B594CB-B266-4610-9584-5998A4742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685AC40-F003-4FA9-A42C-BFFD1131BA2A}"/>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B438BE5-E698-48C8-BC01-73323E730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9CC469D-2098-45FC-A204-48FD368472E0}"/>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643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E4FF29-24FF-4DE5-ADB9-9A804AF448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98DA1E-348D-4E37-848E-E68E9F06AC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771B82F-C8CB-4287-8AE0-4CBB4CA41C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1A0E6C2-3321-45C3-AB18-326A30EF328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E729858-C3DE-4AC6-888E-33B4C60408E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D0C1C-5108-4F61-8F4F-82344E0E25AD}"/>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562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4F2DEA-EB9C-42C7-BFC0-CE95332687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A942AE-40AA-4307-9C2C-0814D1038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2A15E67-9C61-4678-8924-1F2A98D2A6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8F47BDE-0CA5-4AC0-9774-66333A032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F4F71CA5-160B-453D-AC4C-E5A8683CD3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00ECAD-1DC0-4DB8-B23F-2978DA2F7FA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904712-6C20-43C7-BCC8-45796173AFC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94997E3-7A47-4FD1-BF6C-E9F8C29D1567}"/>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052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650026-D873-40BB-8914-E0C241D91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E8D620-46AF-4A8A-813F-7F131B4A93A4}"/>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0AC39B4-11C7-47A4-8F28-647004B9242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9310B8E-38B6-4D4D-B39F-3BF1159EAA7F}"/>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17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87913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770769F-807C-4E43-BB3A-690A3E86240A}"/>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DC89C88-05E9-491E-BDFB-6B854351DCF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8584F9D3-83AC-4455-AEBE-6F04076F5D72}"/>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073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913A89-D4A0-487D-A149-C9511B1ED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402240-6504-4AE9-83C4-538754923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73F8497-C477-4825-B17D-5CF8B62B8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24D6A41-4772-4D52-AE79-7A6CFB4D75D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8BC2376-8C81-4D02-ABFA-CF217512AB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AFDEF3E-6D04-4CA1-B76A-1CBDF7DDDE84}"/>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797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78F86-49DF-434F-A916-CCFADFF83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2ED303B-92A4-4D0B-89F0-E639F369E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33CEC67-1110-4B8B-98F4-CF156268B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D3D3C3E4-F4A6-412E-8CE9-25BA63237BC4}"/>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8EA047C-50CA-48A9-BB35-8C6233FBF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25DFE21-9CD8-49CC-AF1B-BDE101142380}"/>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221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869B78-F27F-495B-A2C2-2793284F6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064751-C514-4419-85E0-DFFC94D1DF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053D27-EB3C-4610-8A69-DCC125D37F38}"/>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45A532C-1325-482A-9DEB-DDFA0FCBEE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D36A21A-59B8-469A-9D91-EEE5988A2F89}"/>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42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F475ECF-C99D-4889-88D7-F7E198685A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3439734-D441-499E-B507-BC7A82D1A1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65E774-C302-49D4-9659-E21D0FDEA20C}"/>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97F6840-67C3-4206-A20E-75019B3C2B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DDBE94B-D67A-44B7-923C-887C09451398}"/>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657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273111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
        <p:nvSpPr>
          <p:cNvPr id="7" name="Rectangle 6">
            <a:extLst>
              <a:ext uri="{FF2B5EF4-FFF2-40B4-BE49-F238E27FC236}">
                <a16:creationId xmlns="" xmlns:a16="http://schemas.microsoft.com/office/drawing/2014/main" id="{3479D463-626D-4D34-B749-7F089E12D7CA}"/>
              </a:ext>
            </a:extLst>
          </p:cNvPr>
          <p:cNvSpPr/>
          <p:nvPr userDrawn="1"/>
        </p:nvSpPr>
        <p:spPr>
          <a:xfrm>
            <a:off x="11202988" y="6438640"/>
            <a:ext cx="455612" cy="419360"/>
          </a:xfrm>
          <a:prstGeom prst="rect">
            <a:avLst/>
          </a:prstGeom>
          <a:solidFill>
            <a:srgbClr val="548235"/>
          </a:solidFill>
          <a:ln w="12700" cap="flat" cmpd="sng" algn="ctr">
            <a:noFill/>
            <a:prstDash val="solid"/>
            <a:miter lim="800000"/>
          </a:ln>
          <a:effectLst/>
        </p:spPr>
        <p:txBody>
          <a:bodyPr rtlCol="0" anchor="ctr"/>
          <a:lstStyle/>
          <a:p>
            <a:pPr algn="ctr">
              <a:defRPr/>
            </a:pPr>
            <a:fld id="{516E4415-7190-4740-A70C-FF2C4EC25AE3}" type="slidenum">
              <a:rPr lang="en-ID" sz="1600" kern="0">
                <a:solidFill>
                  <a:srgbClr val="FFFFFF"/>
                </a:solidFill>
                <a:latin typeface="Segoe UI Light"/>
              </a:rPr>
              <a:pPr algn="ctr">
                <a:defRPr/>
              </a:pPr>
              <a:t>‹#›</a:t>
            </a:fld>
            <a:endParaRPr lang="en-ID" sz="1600" kern="0" dirty="0">
              <a:solidFill>
                <a:srgbClr val="FFFFFF"/>
              </a:solidFill>
              <a:latin typeface="Segoe UI Light"/>
            </a:endParaRPr>
          </a:p>
        </p:txBody>
      </p:sp>
      <p:sp>
        <p:nvSpPr>
          <p:cNvPr id="8" name="TextBox 7">
            <a:extLst>
              <a:ext uri="{FF2B5EF4-FFF2-40B4-BE49-F238E27FC236}">
                <a16:creationId xmlns="" xmlns:a16="http://schemas.microsoft.com/office/drawing/2014/main" id="{EFDD757A-A93F-4A87-AABA-56DAE452BE14}"/>
              </a:ext>
            </a:extLst>
          </p:cNvPr>
          <p:cNvSpPr txBox="1"/>
          <p:nvPr userDrawn="1"/>
        </p:nvSpPr>
        <p:spPr>
          <a:xfrm>
            <a:off x="9277165" y="6561787"/>
            <a:ext cx="1726816" cy="123111"/>
          </a:xfrm>
          <a:prstGeom prst="rect">
            <a:avLst/>
          </a:prstGeom>
          <a:noFill/>
        </p:spPr>
        <p:txBody>
          <a:bodyPr wrap="square" lIns="0" tIns="0" rIns="0" bIns="0" rtlCol="0" anchor="ctr">
            <a:spAutoFit/>
          </a:bodyPr>
          <a:lstStyle/>
          <a:p>
            <a:pPr algn="r"/>
            <a:r>
              <a:rPr lang="en-US" sz="800" dirty="0">
                <a:solidFill>
                  <a:srgbClr val="FFFFFF">
                    <a:lumMod val="65000"/>
                  </a:srgbClr>
                </a:solidFill>
                <a:latin typeface="Segoe UI Light" panose="020B0502040204020203" pitchFamily="34" charset="0"/>
                <a:cs typeface="Segoe UI Light" panose="020B0502040204020203" pitchFamily="34" charset="0"/>
              </a:rPr>
              <a:t>2020 STRATEGIC PLANNING SESSION</a:t>
            </a:r>
          </a:p>
        </p:txBody>
      </p:sp>
      <p:cxnSp>
        <p:nvCxnSpPr>
          <p:cNvPr id="9" name="Straight Connector 8">
            <a:extLst>
              <a:ext uri="{FF2B5EF4-FFF2-40B4-BE49-F238E27FC236}">
                <a16:creationId xmlns="" xmlns:a16="http://schemas.microsoft.com/office/drawing/2014/main" id="{4B86A402-833A-414F-8B21-CB235D6F827F}"/>
              </a:ext>
            </a:extLst>
          </p:cNvPr>
          <p:cNvCxnSpPr>
            <a:cxnSpLocks/>
          </p:cNvCxnSpPr>
          <p:nvPr userDrawn="1"/>
        </p:nvCxnSpPr>
        <p:spPr>
          <a:xfrm flipH="1" flipV="1">
            <a:off x="1" y="6648320"/>
            <a:ext cx="9277164" cy="36578"/>
          </a:xfrm>
          <a:prstGeom prst="line">
            <a:avLst/>
          </a:prstGeom>
          <a:noFill/>
          <a:ln w="6350" cap="flat" cmpd="sng" algn="ctr">
            <a:solidFill>
              <a:srgbClr val="FFFFFF">
                <a:lumMod val="85000"/>
              </a:srgbClr>
            </a:solidFill>
            <a:prstDash val="solid"/>
            <a:miter lim="800000"/>
          </a:ln>
          <a:effectLst/>
        </p:spPr>
      </p:cxnSp>
      <p:sp>
        <p:nvSpPr>
          <p:cNvPr id="11" name="Rectangle 10">
            <a:extLst>
              <a:ext uri="{FF2B5EF4-FFF2-40B4-BE49-F238E27FC236}">
                <a16:creationId xmlns="" xmlns:a16="http://schemas.microsoft.com/office/drawing/2014/main" id="{F9EDA4DD-5668-4D40-9FD9-47B3AC01D45D}"/>
              </a:ext>
            </a:extLst>
          </p:cNvPr>
          <p:cNvSpPr/>
          <p:nvPr userDrawn="1"/>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Rounded Rectangle 11">
            <a:extLst>
              <a:ext uri="{FF2B5EF4-FFF2-40B4-BE49-F238E27FC236}">
                <a16:creationId xmlns="" xmlns:a16="http://schemas.microsoft.com/office/drawing/2014/main" id="{3FF68B7E-2A3C-7445-840D-E03AC743B2BC}"/>
              </a:ext>
            </a:extLst>
          </p:cNvPr>
          <p:cNvSpPr/>
          <p:nvPr userDrawn="1"/>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cxnSp>
        <p:nvCxnSpPr>
          <p:cNvPr id="13" name="Straight Connector 12">
            <a:extLst>
              <a:ext uri="{FF2B5EF4-FFF2-40B4-BE49-F238E27FC236}">
                <a16:creationId xmlns="" xmlns:a16="http://schemas.microsoft.com/office/drawing/2014/main" id="{D4D9F918-F730-4449-AB3E-2E8143B1A414}"/>
              </a:ext>
            </a:extLst>
          </p:cNvPr>
          <p:cNvCxnSpPr>
            <a:cxnSpLocks/>
          </p:cNvCxnSpPr>
          <p:nvPr userDrawn="1"/>
        </p:nvCxnSpPr>
        <p:spPr>
          <a:xfrm flipV="1">
            <a:off x="3364637" y="910724"/>
            <a:ext cx="8478789" cy="12554"/>
          </a:xfrm>
          <a:prstGeom prst="line">
            <a:avLst/>
          </a:prstGeom>
          <a:noFill/>
          <a:ln w="6350" cap="flat" cmpd="sng" algn="ctr">
            <a:solidFill>
              <a:srgbClr val="FFFFFF"/>
            </a:solidFill>
            <a:prstDash val="solid"/>
            <a:miter lim="800000"/>
          </a:ln>
          <a:effectLst/>
        </p:spPr>
      </p:cxnSp>
      <p:sp>
        <p:nvSpPr>
          <p:cNvPr id="14" name="Title 1">
            <a:extLst>
              <a:ext uri="{FF2B5EF4-FFF2-40B4-BE49-F238E27FC236}">
                <a16:creationId xmlns="" xmlns:a16="http://schemas.microsoft.com/office/drawing/2014/main" id="{4430A9AA-BB5E-FF43-8C3E-F42948508E5B}"/>
              </a:ext>
            </a:extLst>
          </p:cNvPr>
          <p:cNvSpPr txBox="1">
            <a:spLocks/>
          </p:cNvSpPr>
          <p:nvPr userDrawn="1"/>
        </p:nvSpPr>
        <p:spPr>
          <a:xfrm>
            <a:off x="718226" y="0"/>
            <a:ext cx="109403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endParaRPr lang="en-US" dirty="0">
              <a:solidFill>
                <a:srgbClr val="000000"/>
              </a:solidFill>
              <a:latin typeface="Georgia"/>
            </a:endParaRPr>
          </a:p>
        </p:txBody>
      </p:sp>
    </p:spTree>
    <p:extLst>
      <p:ext uri="{BB962C8B-B14F-4D97-AF65-F5344CB8AC3E}">
        <p14:creationId xmlns:p14="http://schemas.microsoft.com/office/powerpoint/2010/main" val="3167666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4253171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501524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6500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83491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055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909720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298094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40080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08243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095092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2288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53093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445869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666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6097494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9167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617835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30261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705277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1803125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2218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9166663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
        <p:nvSpPr>
          <p:cNvPr id="7" name="Rectangle 6">
            <a:extLst>
              <a:ext uri="{FF2B5EF4-FFF2-40B4-BE49-F238E27FC236}">
                <a16:creationId xmlns:a16="http://schemas.microsoft.com/office/drawing/2014/main" xmlns="" id="{3479D463-626D-4D34-B749-7F089E12D7CA}"/>
              </a:ext>
            </a:extLst>
          </p:cNvPr>
          <p:cNvSpPr/>
          <p:nvPr userDrawn="1"/>
        </p:nvSpPr>
        <p:spPr>
          <a:xfrm>
            <a:off x="11202988" y="6438640"/>
            <a:ext cx="455612" cy="419360"/>
          </a:xfrm>
          <a:prstGeom prst="rect">
            <a:avLst/>
          </a:prstGeom>
          <a:solidFill>
            <a:srgbClr val="548235"/>
          </a:solidFill>
          <a:ln w="12700" cap="flat" cmpd="sng" algn="ctr">
            <a:noFill/>
            <a:prstDash val="solid"/>
            <a:miter lim="800000"/>
          </a:ln>
          <a:effectLst/>
        </p:spPr>
        <p:txBody>
          <a:bodyPr rtlCol="0" anchor="ctr"/>
          <a:lstStyle/>
          <a:p>
            <a:pPr algn="ctr">
              <a:defRPr/>
            </a:pPr>
            <a:fld id="{516E4415-7190-4740-A70C-FF2C4EC25AE3}" type="slidenum">
              <a:rPr lang="en-ID" sz="1600" kern="0">
                <a:solidFill>
                  <a:srgbClr val="FFFFFF"/>
                </a:solidFill>
                <a:latin typeface="Segoe UI Light"/>
              </a:rPr>
              <a:pPr algn="ctr">
                <a:defRPr/>
              </a:pPr>
              <a:t>‹#›</a:t>
            </a:fld>
            <a:endParaRPr lang="en-ID" sz="1600" kern="0" dirty="0">
              <a:solidFill>
                <a:srgbClr val="FFFFFF"/>
              </a:solidFill>
              <a:latin typeface="Segoe UI Light"/>
            </a:endParaRPr>
          </a:p>
        </p:txBody>
      </p:sp>
      <p:sp>
        <p:nvSpPr>
          <p:cNvPr id="8" name="TextBox 7">
            <a:extLst>
              <a:ext uri="{FF2B5EF4-FFF2-40B4-BE49-F238E27FC236}">
                <a16:creationId xmlns:a16="http://schemas.microsoft.com/office/drawing/2014/main" xmlns="" id="{EFDD757A-A93F-4A87-AABA-56DAE452BE14}"/>
              </a:ext>
            </a:extLst>
          </p:cNvPr>
          <p:cNvSpPr txBox="1"/>
          <p:nvPr userDrawn="1"/>
        </p:nvSpPr>
        <p:spPr>
          <a:xfrm>
            <a:off x="9277165" y="6561787"/>
            <a:ext cx="1726816" cy="123111"/>
          </a:xfrm>
          <a:prstGeom prst="rect">
            <a:avLst/>
          </a:prstGeom>
          <a:noFill/>
        </p:spPr>
        <p:txBody>
          <a:bodyPr wrap="square" lIns="0" tIns="0" rIns="0" bIns="0" rtlCol="0" anchor="ctr">
            <a:spAutoFit/>
          </a:bodyPr>
          <a:lstStyle/>
          <a:p>
            <a:pPr algn="r"/>
            <a:r>
              <a:rPr lang="en-US" sz="800" dirty="0">
                <a:solidFill>
                  <a:srgbClr val="FFFFFF">
                    <a:lumMod val="65000"/>
                  </a:srgbClr>
                </a:solidFill>
                <a:latin typeface="Segoe UI Light" panose="020B0502040204020203" pitchFamily="34" charset="0"/>
                <a:cs typeface="Segoe UI Light" panose="020B0502040204020203" pitchFamily="34" charset="0"/>
              </a:rPr>
              <a:t>2020 STRATEGIC PLANNING SESSION</a:t>
            </a:r>
          </a:p>
        </p:txBody>
      </p:sp>
      <p:cxnSp>
        <p:nvCxnSpPr>
          <p:cNvPr id="9" name="Straight Connector 8">
            <a:extLst>
              <a:ext uri="{FF2B5EF4-FFF2-40B4-BE49-F238E27FC236}">
                <a16:creationId xmlns:a16="http://schemas.microsoft.com/office/drawing/2014/main" xmlns="" id="{4B86A402-833A-414F-8B21-CB235D6F827F}"/>
              </a:ext>
            </a:extLst>
          </p:cNvPr>
          <p:cNvCxnSpPr>
            <a:cxnSpLocks/>
          </p:cNvCxnSpPr>
          <p:nvPr userDrawn="1"/>
        </p:nvCxnSpPr>
        <p:spPr>
          <a:xfrm flipH="1" flipV="1">
            <a:off x="1" y="6648320"/>
            <a:ext cx="9277164" cy="36578"/>
          </a:xfrm>
          <a:prstGeom prst="line">
            <a:avLst/>
          </a:prstGeom>
          <a:noFill/>
          <a:ln w="6350" cap="flat" cmpd="sng" algn="ctr">
            <a:solidFill>
              <a:srgbClr val="FFFFFF">
                <a:lumMod val="85000"/>
              </a:srgbClr>
            </a:solidFill>
            <a:prstDash val="solid"/>
            <a:miter lim="800000"/>
          </a:ln>
          <a:effectLst/>
        </p:spPr>
      </p:cxnSp>
      <p:sp>
        <p:nvSpPr>
          <p:cNvPr id="11" name="Rectangle 10">
            <a:extLst>
              <a:ext uri="{FF2B5EF4-FFF2-40B4-BE49-F238E27FC236}">
                <a16:creationId xmlns:a16="http://schemas.microsoft.com/office/drawing/2014/main" xmlns="" id="{F9EDA4DD-5668-4D40-9FD9-47B3AC01D45D}"/>
              </a:ext>
            </a:extLst>
          </p:cNvPr>
          <p:cNvSpPr/>
          <p:nvPr userDrawn="1"/>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Rounded Rectangle 11">
            <a:extLst>
              <a:ext uri="{FF2B5EF4-FFF2-40B4-BE49-F238E27FC236}">
                <a16:creationId xmlns:a16="http://schemas.microsoft.com/office/drawing/2014/main" xmlns="" id="{3FF68B7E-2A3C-7445-840D-E03AC743B2BC}"/>
              </a:ext>
            </a:extLst>
          </p:cNvPr>
          <p:cNvSpPr/>
          <p:nvPr userDrawn="1"/>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userDrawn="1"/>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4" name="Title 1">
            <a:extLst>
              <a:ext uri="{FF2B5EF4-FFF2-40B4-BE49-F238E27FC236}">
                <a16:creationId xmlns:a16="http://schemas.microsoft.com/office/drawing/2014/main" xmlns="" id="{4430A9AA-BB5E-FF43-8C3E-F42948508E5B}"/>
              </a:ext>
            </a:extLst>
          </p:cNvPr>
          <p:cNvSpPr txBox="1">
            <a:spLocks/>
          </p:cNvSpPr>
          <p:nvPr userDrawn="1"/>
        </p:nvSpPr>
        <p:spPr>
          <a:xfrm>
            <a:off x="718226" y="0"/>
            <a:ext cx="109403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endParaRPr lang="en-US" dirty="0">
              <a:solidFill>
                <a:srgbClr val="000000"/>
              </a:solidFill>
              <a:latin typeface="Georgia"/>
            </a:endParaRPr>
          </a:p>
        </p:txBody>
      </p:sp>
    </p:spTree>
    <p:extLst>
      <p:ext uri="{BB962C8B-B14F-4D97-AF65-F5344CB8AC3E}">
        <p14:creationId xmlns:p14="http://schemas.microsoft.com/office/powerpoint/2010/main" val="3568296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
        <p:nvSpPr>
          <p:cNvPr id="7" name="Rectangle 6">
            <a:extLst>
              <a:ext uri="{FF2B5EF4-FFF2-40B4-BE49-F238E27FC236}">
                <a16:creationId xmlns:a16="http://schemas.microsoft.com/office/drawing/2014/main" xmlns="" id="{3479D463-626D-4D34-B749-7F089E12D7CA}"/>
              </a:ext>
            </a:extLst>
          </p:cNvPr>
          <p:cNvSpPr/>
          <p:nvPr userDrawn="1"/>
        </p:nvSpPr>
        <p:spPr>
          <a:xfrm>
            <a:off x="11202988" y="6438640"/>
            <a:ext cx="455612" cy="419360"/>
          </a:xfrm>
          <a:prstGeom prst="rect">
            <a:avLst/>
          </a:prstGeom>
          <a:solidFill>
            <a:srgbClr val="548235"/>
          </a:solidFill>
          <a:ln w="12700" cap="flat" cmpd="sng" algn="ctr">
            <a:noFill/>
            <a:prstDash val="solid"/>
            <a:miter lim="800000"/>
          </a:ln>
          <a:effectLst/>
        </p:spPr>
        <p:txBody>
          <a:bodyPr rtlCol="0" anchor="ctr"/>
          <a:lstStyle/>
          <a:p>
            <a:pPr algn="ctr">
              <a:defRPr/>
            </a:pPr>
            <a:fld id="{516E4415-7190-4740-A70C-FF2C4EC25AE3}" type="slidenum">
              <a:rPr lang="en-ID" sz="1600" kern="0">
                <a:solidFill>
                  <a:srgbClr val="FFFFFF"/>
                </a:solidFill>
                <a:latin typeface="Segoe UI Light"/>
              </a:rPr>
              <a:pPr algn="ctr">
                <a:defRPr/>
              </a:pPr>
              <a:t>‹#›</a:t>
            </a:fld>
            <a:endParaRPr lang="en-ID" sz="1600" kern="0" dirty="0">
              <a:solidFill>
                <a:srgbClr val="FFFFFF"/>
              </a:solidFill>
              <a:latin typeface="Segoe UI Light"/>
            </a:endParaRPr>
          </a:p>
        </p:txBody>
      </p:sp>
      <p:sp>
        <p:nvSpPr>
          <p:cNvPr id="8" name="TextBox 7">
            <a:extLst>
              <a:ext uri="{FF2B5EF4-FFF2-40B4-BE49-F238E27FC236}">
                <a16:creationId xmlns:a16="http://schemas.microsoft.com/office/drawing/2014/main" xmlns="" id="{EFDD757A-A93F-4A87-AABA-56DAE452BE14}"/>
              </a:ext>
            </a:extLst>
          </p:cNvPr>
          <p:cNvSpPr txBox="1"/>
          <p:nvPr userDrawn="1"/>
        </p:nvSpPr>
        <p:spPr>
          <a:xfrm>
            <a:off x="9277165" y="6561787"/>
            <a:ext cx="1726816" cy="123111"/>
          </a:xfrm>
          <a:prstGeom prst="rect">
            <a:avLst/>
          </a:prstGeom>
          <a:noFill/>
        </p:spPr>
        <p:txBody>
          <a:bodyPr wrap="square" lIns="0" tIns="0" rIns="0" bIns="0" rtlCol="0" anchor="ctr">
            <a:spAutoFit/>
          </a:bodyPr>
          <a:lstStyle/>
          <a:p>
            <a:pPr algn="r"/>
            <a:r>
              <a:rPr lang="en-US" sz="800" dirty="0">
                <a:solidFill>
                  <a:srgbClr val="FFFFFF">
                    <a:lumMod val="65000"/>
                  </a:srgbClr>
                </a:solidFill>
                <a:latin typeface="Segoe UI Light" panose="020B0502040204020203" pitchFamily="34" charset="0"/>
                <a:cs typeface="Segoe UI Light" panose="020B0502040204020203" pitchFamily="34" charset="0"/>
              </a:rPr>
              <a:t>2020 STRATEGIC PLANNING SESSION</a:t>
            </a:r>
          </a:p>
        </p:txBody>
      </p:sp>
      <p:cxnSp>
        <p:nvCxnSpPr>
          <p:cNvPr id="9" name="Straight Connector 8">
            <a:extLst>
              <a:ext uri="{FF2B5EF4-FFF2-40B4-BE49-F238E27FC236}">
                <a16:creationId xmlns:a16="http://schemas.microsoft.com/office/drawing/2014/main" xmlns="" id="{4B86A402-833A-414F-8B21-CB235D6F827F}"/>
              </a:ext>
            </a:extLst>
          </p:cNvPr>
          <p:cNvCxnSpPr>
            <a:cxnSpLocks/>
          </p:cNvCxnSpPr>
          <p:nvPr userDrawn="1"/>
        </p:nvCxnSpPr>
        <p:spPr>
          <a:xfrm flipH="1" flipV="1">
            <a:off x="1" y="6648320"/>
            <a:ext cx="9277164" cy="36578"/>
          </a:xfrm>
          <a:prstGeom prst="line">
            <a:avLst/>
          </a:prstGeom>
          <a:noFill/>
          <a:ln w="6350" cap="flat" cmpd="sng" algn="ctr">
            <a:solidFill>
              <a:srgbClr val="FFFFFF">
                <a:lumMod val="85000"/>
              </a:srgbClr>
            </a:solidFill>
            <a:prstDash val="solid"/>
            <a:miter lim="800000"/>
          </a:ln>
          <a:effectLst/>
        </p:spPr>
      </p:cxnSp>
      <p:sp>
        <p:nvSpPr>
          <p:cNvPr id="11" name="Rectangle 10">
            <a:extLst>
              <a:ext uri="{FF2B5EF4-FFF2-40B4-BE49-F238E27FC236}">
                <a16:creationId xmlns:a16="http://schemas.microsoft.com/office/drawing/2014/main" xmlns="" id="{F9EDA4DD-5668-4D40-9FD9-47B3AC01D45D}"/>
              </a:ext>
            </a:extLst>
          </p:cNvPr>
          <p:cNvSpPr/>
          <p:nvPr userDrawn="1"/>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Rounded Rectangle 11">
            <a:extLst>
              <a:ext uri="{FF2B5EF4-FFF2-40B4-BE49-F238E27FC236}">
                <a16:creationId xmlns:a16="http://schemas.microsoft.com/office/drawing/2014/main" xmlns="" id="{3FF68B7E-2A3C-7445-840D-E03AC743B2BC}"/>
              </a:ext>
            </a:extLst>
          </p:cNvPr>
          <p:cNvSpPr/>
          <p:nvPr userDrawn="1"/>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userDrawn="1"/>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4" name="Title 1">
            <a:extLst>
              <a:ext uri="{FF2B5EF4-FFF2-40B4-BE49-F238E27FC236}">
                <a16:creationId xmlns:a16="http://schemas.microsoft.com/office/drawing/2014/main" xmlns="" id="{4430A9AA-BB5E-FF43-8C3E-F42948508E5B}"/>
              </a:ext>
            </a:extLst>
          </p:cNvPr>
          <p:cNvSpPr txBox="1">
            <a:spLocks/>
          </p:cNvSpPr>
          <p:nvPr userDrawn="1"/>
        </p:nvSpPr>
        <p:spPr>
          <a:xfrm>
            <a:off x="718226" y="0"/>
            <a:ext cx="109403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endParaRPr lang="en-US" dirty="0">
              <a:solidFill>
                <a:srgbClr val="000000"/>
              </a:solidFill>
              <a:latin typeface="Georgia"/>
            </a:endParaRPr>
          </a:p>
        </p:txBody>
      </p:sp>
    </p:spTree>
    <p:extLst>
      <p:ext uri="{BB962C8B-B14F-4D97-AF65-F5344CB8AC3E}">
        <p14:creationId xmlns:p14="http://schemas.microsoft.com/office/powerpoint/2010/main" val="403353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624266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06396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79199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5747265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712220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80F6169-38FE-4D43-931B-75DCBAF30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D67E026-CA9D-4CE7-8F50-786D9315F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87351D-0748-4ECA-8FA1-525802B73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3C33111-923A-4592-97A8-3CFB72DB7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40A99A5-B9C1-4B3F-B652-92C5DD77A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1290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80F6169-38FE-4D43-931B-75DCBAF30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D67E026-CA9D-4CE7-8F50-786D9315F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87351D-0748-4ECA-8FA1-525802B73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EA062-DD63-490A-B8E6-ECEBD6CA674D}" type="datetimeFigureOut">
              <a:rPr lang="en-US" smtClean="0">
                <a:solidFill>
                  <a:prstClr val="black">
                    <a:tint val="75000"/>
                  </a:prstClr>
                </a:solidFill>
              </a:rPr>
              <a:pPr/>
              <a:t>11/18/2020</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3C33111-923A-4592-97A8-3CFB72DB7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0A99A5-B9C1-4B3F-B652-92C5DD77A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3876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9A891-64E2-48B2-9C5E-81C16EB8C2CB}"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C606A-28FD-4A9E-8E1C-5460220D7A80}"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30805780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529F-882A-4F9B-920A-6296EB19D592}" type="datetimeFigureOut">
              <a:rPr lang="en-ZA" smtClean="0">
                <a:solidFill>
                  <a:prstClr val="black">
                    <a:tint val="75000"/>
                  </a:prstClr>
                </a:solidFill>
              </a:rPr>
              <a:pPr/>
              <a:t>2020/11/18</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3E03F-C93C-47F3-B732-B80266E91AB3}"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53752574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3083643" y="4393431"/>
            <a:ext cx="9113520" cy="2464569"/>
          </a:xfrm>
          <a:prstGeom prst="rect">
            <a:avLst/>
          </a:prstGeom>
          <a:blipFill>
            <a:blip r:embed="rId3"/>
            <a:srcRect/>
            <a:stretch>
              <a:fillRect l="-934" t="-6574" r="-6685" b="-119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xmlns="" id="{343C31C0-A678-488B-954D-3C31F9292F64}"/>
              </a:ext>
            </a:extLst>
          </p:cNvPr>
          <p:cNvSpPr/>
          <p:nvPr/>
        </p:nvSpPr>
        <p:spPr>
          <a:xfrm>
            <a:off x="3093721" y="-16121"/>
            <a:ext cx="9098280" cy="4283321"/>
          </a:xfrm>
          <a:prstGeom prst="rect">
            <a:avLst/>
          </a:prstGeom>
          <a:solidFill>
            <a:schemeClr val="accent6">
              <a:lumMod val="7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a:extLst>
              <a:ext uri="{FF2B5EF4-FFF2-40B4-BE49-F238E27FC236}">
                <a16:creationId xmlns:a16="http://schemas.microsoft.com/office/drawing/2014/main" xmlns="" id="{D9DE8BFE-FE5B-4B85-95C6-4BC24BEA18CB}"/>
              </a:ext>
            </a:extLst>
          </p:cNvPr>
          <p:cNvSpPr/>
          <p:nvPr/>
        </p:nvSpPr>
        <p:spPr>
          <a:xfrm>
            <a:off x="2963729" y="-881"/>
            <a:ext cx="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xmlns="" id="{38DC1846-0E46-4E7D-93F6-E862AC9D9881}"/>
              </a:ext>
            </a:extLst>
          </p:cNvPr>
          <p:cNvSpPr/>
          <p:nvPr/>
        </p:nvSpPr>
        <p:spPr>
          <a:xfrm>
            <a:off x="-1" y="4406900"/>
            <a:ext cx="2966847" cy="245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49" y="5093593"/>
            <a:ext cx="2847975" cy="828675"/>
          </a:xfrm>
          <a:prstGeom prst="rect">
            <a:avLst/>
          </a:prstGeom>
        </p:spPr>
      </p:pic>
      <p:sp>
        <p:nvSpPr>
          <p:cNvPr id="13" name="Rectangle 12">
            <a:extLst>
              <a:ext uri="{FF2B5EF4-FFF2-40B4-BE49-F238E27FC236}">
                <a16:creationId xmlns:a16="http://schemas.microsoft.com/office/drawing/2014/main" xmlns="" id="{6B460027-1BF7-4B04-A53C-BB6E7681BBF8}"/>
              </a:ext>
            </a:extLst>
          </p:cNvPr>
          <p:cNvSpPr/>
          <p:nvPr/>
        </p:nvSpPr>
        <p:spPr>
          <a:xfrm>
            <a:off x="3124189" y="4373931"/>
            <a:ext cx="9083230" cy="2484000"/>
          </a:xfrm>
          <a:prstGeom prst="rect">
            <a:avLst/>
          </a:prstGeom>
          <a:solidFill>
            <a:schemeClr val="accent6">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itle 1">
            <a:extLst>
              <a:ext uri="{FF2B5EF4-FFF2-40B4-BE49-F238E27FC236}">
                <a16:creationId xmlns:a16="http://schemas.microsoft.com/office/drawing/2014/main" xmlns="" id="{DADDC354-7EBE-3548-9016-82A6B02C3C95}"/>
              </a:ext>
            </a:extLst>
          </p:cNvPr>
          <p:cNvSpPr txBox="1">
            <a:spLocks/>
          </p:cNvSpPr>
          <p:nvPr/>
        </p:nvSpPr>
        <p:spPr>
          <a:xfrm>
            <a:off x="3237721" y="0"/>
            <a:ext cx="8599420" cy="166199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gn="ctr">
              <a:lnSpc>
                <a:spcPct val="100000"/>
              </a:lnSpc>
            </a:pPr>
            <a:r>
              <a:rPr lang="en-US" sz="5400" dirty="0">
                <a:solidFill>
                  <a:prstClr val="white"/>
                </a:solidFill>
                <a:latin typeface="Consolas" panose="020B0609020204030204"/>
                <a:ea typeface="+mn-ea"/>
                <a:cs typeface="+mn-cs"/>
              </a:rPr>
              <a:t>2020 ANNUAL STRATEGIC PLANNING SESSION</a:t>
            </a:r>
            <a:endParaRPr lang="en-ID" sz="5400" dirty="0">
              <a:solidFill>
                <a:prstClr val="white"/>
              </a:solidFill>
              <a:latin typeface="Consolas" panose="020B0609020204030204"/>
              <a:ea typeface="+mn-ea"/>
              <a:cs typeface="+mn-cs"/>
            </a:endParaRPr>
          </a:p>
        </p:txBody>
      </p:sp>
      <p:sp>
        <p:nvSpPr>
          <p:cNvPr id="23" name="Title 1">
            <a:extLst>
              <a:ext uri="{FF2B5EF4-FFF2-40B4-BE49-F238E27FC236}">
                <a16:creationId xmlns:a16="http://schemas.microsoft.com/office/drawing/2014/main" xmlns="" id="{DADDC354-7EBE-3548-9016-82A6B02C3C95}"/>
              </a:ext>
            </a:extLst>
          </p:cNvPr>
          <p:cNvSpPr txBox="1">
            <a:spLocks/>
          </p:cNvSpPr>
          <p:nvPr/>
        </p:nvSpPr>
        <p:spPr>
          <a:xfrm>
            <a:off x="3338675" y="2511812"/>
            <a:ext cx="8599420" cy="1661993"/>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gn="ctr">
              <a:lnSpc>
                <a:spcPct val="100000"/>
              </a:lnSpc>
            </a:pPr>
            <a:r>
              <a:rPr lang="en-US" sz="5400" dirty="0">
                <a:solidFill>
                  <a:prstClr val="white"/>
                </a:solidFill>
                <a:latin typeface="Consolas" panose="020B0609020204030204"/>
                <a:ea typeface="+mn-ea"/>
                <a:cs typeface="+mn-cs"/>
              </a:rPr>
              <a:t>OMF PHASE II</a:t>
            </a:r>
          </a:p>
          <a:p>
            <a:pPr algn="ctr">
              <a:lnSpc>
                <a:spcPct val="100000"/>
              </a:lnSpc>
            </a:pPr>
            <a:r>
              <a:rPr lang="en-US" sz="5400" dirty="0" smtClean="0">
                <a:solidFill>
                  <a:prstClr val="white"/>
                </a:solidFill>
                <a:latin typeface="Consolas" panose="020B0609020204030204"/>
                <a:ea typeface="+mn-ea"/>
                <a:cs typeface="+mn-cs"/>
              </a:rPr>
              <a:t>DRAFT WORKSTREAM 5</a:t>
            </a:r>
            <a:endParaRPr lang="en-ID" sz="5400" dirty="0">
              <a:solidFill>
                <a:prstClr val="white"/>
              </a:solidFill>
              <a:latin typeface="Consolas" panose="020B0609020204030204"/>
              <a:ea typeface="+mn-ea"/>
              <a:cs typeface="+mn-cs"/>
            </a:endParaRPr>
          </a:p>
        </p:txBody>
      </p:sp>
      <p:cxnSp>
        <p:nvCxnSpPr>
          <p:cNvPr id="25" name="Straight Connector 24">
            <a:extLst>
              <a:ext uri="{FF2B5EF4-FFF2-40B4-BE49-F238E27FC236}">
                <a16:creationId xmlns:a16="http://schemas.microsoft.com/office/drawing/2014/main" xmlns="" id="{B448019C-7EFB-F54B-AD80-B5CB12A12316}"/>
              </a:ext>
            </a:extLst>
          </p:cNvPr>
          <p:cNvCxnSpPr>
            <a:cxnSpLocks/>
          </p:cNvCxnSpPr>
          <p:nvPr/>
        </p:nvCxnSpPr>
        <p:spPr>
          <a:xfrm flipH="1">
            <a:off x="6073542" y="2054862"/>
            <a:ext cx="34749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52161AD9-4FEA-DE47-AB7A-0D3D9F34C056}"/>
              </a:ext>
            </a:extLst>
          </p:cNvPr>
          <p:cNvCxnSpPr>
            <a:cxnSpLocks/>
          </p:cNvCxnSpPr>
          <p:nvPr/>
        </p:nvCxnSpPr>
        <p:spPr>
          <a:xfrm flipH="1">
            <a:off x="5334435" y="2054862"/>
            <a:ext cx="430154"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DBE75937-E151-4B2B-8C64-9A22524FD06C}"/>
              </a:ext>
            </a:extLst>
          </p:cNvPr>
          <p:cNvSpPr/>
          <p:nvPr/>
        </p:nvSpPr>
        <p:spPr>
          <a:xfrm>
            <a:off x="0" y="4277614"/>
            <a:ext cx="12204000" cy="161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25677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Sub </a:t>
            </a:r>
            <a:r>
              <a:rPr lang="en-US" sz="4000" dirty="0" err="1" smtClean="0">
                <a:solidFill>
                  <a:srgbClr val="000000"/>
                </a:solidFill>
                <a:latin typeface="Georgia"/>
              </a:rPr>
              <a:t>workstreams</a:t>
            </a:r>
            <a:r>
              <a:rPr lang="en-US" sz="4000" dirty="0" smtClean="0">
                <a:solidFill>
                  <a:srgbClr val="000000"/>
                </a:solidFill>
                <a:latin typeface="Georgia"/>
              </a:rPr>
              <a:t> (components)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63" name="Oval 62"/>
          <p:cNvSpPr/>
          <p:nvPr/>
        </p:nvSpPr>
        <p:spPr>
          <a:xfrm>
            <a:off x="6051257" y="1628094"/>
            <a:ext cx="2241575" cy="2024379"/>
          </a:xfrm>
          <a:prstGeom prst="ellipse">
            <a:avLst/>
          </a:prstGeom>
          <a:blipFill>
            <a:blip r:embed="rId3"/>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prstClr val="white"/>
              </a:solidFill>
              <a:effectLst/>
              <a:uLnTx/>
              <a:uFillTx/>
              <a:latin typeface="Segoe UI Light"/>
            </a:endParaRPr>
          </a:p>
        </p:txBody>
      </p:sp>
      <p:sp>
        <p:nvSpPr>
          <p:cNvPr id="64" name="Oval 63"/>
          <p:cNvSpPr/>
          <p:nvPr/>
        </p:nvSpPr>
        <p:spPr>
          <a:xfrm>
            <a:off x="5941282" y="3979472"/>
            <a:ext cx="2250521" cy="2158645"/>
          </a:xfrm>
          <a:prstGeom prst="ellipse">
            <a:avLst/>
          </a:prstGeom>
          <a:blipFill>
            <a:blip r:embed="rId4"/>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prstClr val="white"/>
              </a:solidFill>
              <a:effectLst/>
              <a:uLnTx/>
              <a:uFillTx/>
              <a:latin typeface="Segoe UI Light"/>
            </a:endParaRPr>
          </a:p>
        </p:txBody>
      </p:sp>
      <p:sp>
        <p:nvSpPr>
          <p:cNvPr id="65" name="Oval 64"/>
          <p:cNvSpPr/>
          <p:nvPr/>
        </p:nvSpPr>
        <p:spPr>
          <a:xfrm>
            <a:off x="3415362" y="3967478"/>
            <a:ext cx="2441058" cy="2165713"/>
          </a:xfrm>
          <a:prstGeom prst="ellipse">
            <a:avLst/>
          </a:prstGeom>
          <a:blipFill>
            <a:blip r:embed="rId5"/>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prstClr val="white"/>
              </a:solidFill>
              <a:effectLst/>
              <a:uLnTx/>
              <a:uFillTx/>
              <a:latin typeface="Segoe UI Light"/>
            </a:endParaRPr>
          </a:p>
        </p:txBody>
      </p:sp>
      <p:sp>
        <p:nvSpPr>
          <p:cNvPr id="66" name="Oval 65"/>
          <p:cNvSpPr/>
          <p:nvPr/>
        </p:nvSpPr>
        <p:spPr>
          <a:xfrm>
            <a:off x="3539424" y="1643057"/>
            <a:ext cx="2378253" cy="2127132"/>
          </a:xfrm>
          <a:prstGeom prst="ellipse">
            <a:avLst/>
          </a:prstGeom>
          <a:blipFill>
            <a:blip r:embed="rId6"/>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smtClean="0">
              <a:ln>
                <a:noFill/>
              </a:ln>
              <a:solidFill>
                <a:prstClr val="white"/>
              </a:solidFill>
              <a:effectLst/>
              <a:uLnTx/>
              <a:uFillTx/>
              <a:latin typeface="Segoe UI Light"/>
            </a:endParaRPr>
          </a:p>
        </p:txBody>
      </p:sp>
      <p:grpSp>
        <p:nvGrpSpPr>
          <p:cNvPr id="67" name="Group 66">
            <a:extLst>
              <a:ext uri="{FF2B5EF4-FFF2-40B4-BE49-F238E27FC236}">
                <a16:creationId xmlns="" xmlns:a16="http://schemas.microsoft.com/office/drawing/2014/main" id="{C2A3A324-3C0E-47DF-B6FE-234472E29403}"/>
              </a:ext>
            </a:extLst>
          </p:cNvPr>
          <p:cNvGrpSpPr/>
          <p:nvPr/>
        </p:nvGrpSpPr>
        <p:grpSpPr>
          <a:xfrm>
            <a:off x="3015471" y="1171861"/>
            <a:ext cx="5702520" cy="5434293"/>
            <a:chOff x="3665822" y="1160410"/>
            <a:chExt cx="4874391" cy="4883644"/>
          </a:xfrm>
        </p:grpSpPr>
        <p:sp>
          <p:nvSpPr>
            <p:cNvPr id="68" name="Freeform 9">
              <a:extLst>
                <a:ext uri="{FF2B5EF4-FFF2-40B4-BE49-F238E27FC236}">
                  <a16:creationId xmlns="" xmlns:a16="http://schemas.microsoft.com/office/drawing/2014/main" id="{47B0D860-F977-4508-9332-6DB5EAF774F8}"/>
                </a:ext>
              </a:extLst>
            </p:cNvPr>
            <p:cNvSpPr>
              <a:spLocks/>
            </p:cNvSpPr>
            <p:nvPr/>
          </p:nvSpPr>
          <p:spPr bwMode="auto">
            <a:xfrm rot="18900000">
              <a:off x="4164028" y="1160410"/>
              <a:ext cx="2466836" cy="3409445"/>
            </a:xfrm>
            <a:custGeom>
              <a:avLst/>
              <a:gdLst>
                <a:gd name="T0" fmla="*/ 233 w 467"/>
                <a:gd name="T1" fmla="*/ 0 h 646"/>
                <a:gd name="T2" fmla="*/ 0 w 467"/>
                <a:gd name="T3" fmla="*/ 232 h 646"/>
                <a:gd name="T4" fmla="*/ 10 w 467"/>
                <a:gd name="T5" fmla="*/ 299 h 646"/>
                <a:gd name="T6" fmla="*/ 73 w 467"/>
                <a:gd name="T7" fmla="*/ 400 h 646"/>
                <a:gd name="T8" fmla="*/ 73 w 467"/>
                <a:gd name="T9" fmla="*/ 401 h 646"/>
                <a:gd name="T10" fmla="*/ 119 w 467"/>
                <a:gd name="T11" fmla="*/ 522 h 646"/>
                <a:gd name="T12" fmla="*/ 79 w 467"/>
                <a:gd name="T13" fmla="*/ 636 h 646"/>
                <a:gd name="T14" fmla="*/ 84 w 467"/>
                <a:gd name="T15" fmla="*/ 646 h 646"/>
                <a:gd name="T16" fmla="*/ 169 w 467"/>
                <a:gd name="T17" fmla="*/ 586 h 646"/>
                <a:gd name="T18" fmla="*/ 178 w 467"/>
                <a:gd name="T19" fmla="*/ 522 h 646"/>
                <a:gd name="T20" fmla="*/ 169 w 467"/>
                <a:gd name="T21" fmla="*/ 456 h 646"/>
                <a:gd name="T22" fmla="*/ 98 w 467"/>
                <a:gd name="T23" fmla="*/ 342 h 646"/>
                <a:gd name="T24" fmla="*/ 59 w 467"/>
                <a:gd name="T25" fmla="*/ 232 h 646"/>
                <a:gd name="T26" fmla="*/ 233 w 467"/>
                <a:gd name="T27" fmla="*/ 59 h 646"/>
                <a:gd name="T28" fmla="*/ 408 w 467"/>
                <a:gd name="T29" fmla="*/ 232 h 646"/>
                <a:gd name="T30" fmla="*/ 361 w 467"/>
                <a:gd name="T31" fmla="*/ 351 h 646"/>
                <a:gd name="T32" fmla="*/ 457 w 467"/>
                <a:gd name="T33" fmla="*/ 299 h 646"/>
                <a:gd name="T34" fmla="*/ 467 w 467"/>
                <a:gd name="T35" fmla="*/ 232 h 646"/>
                <a:gd name="T36" fmla="*/ 233 w 467"/>
                <a:gd name="T37"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646">
                  <a:moveTo>
                    <a:pt x="233" y="0"/>
                  </a:moveTo>
                  <a:cubicBezTo>
                    <a:pt x="105" y="0"/>
                    <a:pt x="0" y="104"/>
                    <a:pt x="0" y="232"/>
                  </a:cubicBezTo>
                  <a:cubicBezTo>
                    <a:pt x="0" y="255"/>
                    <a:pt x="3" y="278"/>
                    <a:pt x="10" y="299"/>
                  </a:cubicBezTo>
                  <a:cubicBezTo>
                    <a:pt x="21" y="338"/>
                    <a:pt x="43" y="373"/>
                    <a:pt x="73" y="400"/>
                  </a:cubicBezTo>
                  <a:cubicBezTo>
                    <a:pt x="73" y="401"/>
                    <a:pt x="73" y="401"/>
                    <a:pt x="73" y="401"/>
                  </a:cubicBezTo>
                  <a:cubicBezTo>
                    <a:pt x="102" y="432"/>
                    <a:pt x="119" y="476"/>
                    <a:pt x="119" y="522"/>
                  </a:cubicBezTo>
                  <a:cubicBezTo>
                    <a:pt x="119" y="565"/>
                    <a:pt x="105" y="605"/>
                    <a:pt x="79" y="636"/>
                  </a:cubicBezTo>
                  <a:cubicBezTo>
                    <a:pt x="84" y="646"/>
                    <a:pt x="84" y="646"/>
                    <a:pt x="84" y="646"/>
                  </a:cubicBezTo>
                  <a:cubicBezTo>
                    <a:pt x="110" y="624"/>
                    <a:pt x="136" y="596"/>
                    <a:pt x="169" y="586"/>
                  </a:cubicBezTo>
                  <a:cubicBezTo>
                    <a:pt x="175" y="566"/>
                    <a:pt x="178" y="544"/>
                    <a:pt x="178" y="522"/>
                  </a:cubicBezTo>
                  <a:cubicBezTo>
                    <a:pt x="178" y="499"/>
                    <a:pt x="175" y="477"/>
                    <a:pt x="169" y="456"/>
                  </a:cubicBezTo>
                  <a:cubicBezTo>
                    <a:pt x="156" y="413"/>
                    <a:pt x="131" y="370"/>
                    <a:pt x="98" y="342"/>
                  </a:cubicBezTo>
                  <a:cubicBezTo>
                    <a:pt x="74" y="312"/>
                    <a:pt x="59" y="274"/>
                    <a:pt x="59" y="232"/>
                  </a:cubicBezTo>
                  <a:cubicBezTo>
                    <a:pt x="59" y="136"/>
                    <a:pt x="137" y="59"/>
                    <a:pt x="233" y="59"/>
                  </a:cubicBezTo>
                  <a:cubicBezTo>
                    <a:pt x="330" y="59"/>
                    <a:pt x="408" y="136"/>
                    <a:pt x="408" y="232"/>
                  </a:cubicBezTo>
                  <a:cubicBezTo>
                    <a:pt x="408" y="278"/>
                    <a:pt x="390" y="320"/>
                    <a:pt x="361" y="351"/>
                  </a:cubicBezTo>
                  <a:cubicBezTo>
                    <a:pt x="361" y="351"/>
                    <a:pt x="422" y="309"/>
                    <a:pt x="457" y="299"/>
                  </a:cubicBezTo>
                  <a:cubicBezTo>
                    <a:pt x="463" y="278"/>
                    <a:pt x="467" y="255"/>
                    <a:pt x="467" y="232"/>
                  </a:cubicBezTo>
                  <a:cubicBezTo>
                    <a:pt x="467" y="104"/>
                    <a:pt x="362" y="0"/>
                    <a:pt x="233" y="0"/>
                  </a:cubicBezTo>
                  <a:close/>
                </a:path>
              </a:pathLst>
            </a:custGeom>
            <a:solidFill>
              <a:schemeClr val="accent6">
                <a:lumMod val="75000"/>
              </a:schemeClr>
            </a:solidFill>
            <a:ln>
              <a:noFill/>
            </a:ln>
            <a:effectLst/>
          </p:spPr>
          <p:txBody>
            <a:bodyPr vert="horz" wrap="square" lIns="91440" tIns="45720" rIns="91440" bIns="45720" numCol="1" anchor="t" anchorCtr="0" compatLnSpc="1">
              <a:prstTxWarp prst="textNoShape">
                <a:avLst/>
              </a:prstTxWarp>
            </a:bodyPr>
            <a:lstStyle/>
            <a:p>
              <a:endParaRPr lang="en-US" sz="2400" kern="0">
                <a:solidFill>
                  <a:prstClr val="black"/>
                </a:solidFill>
                <a:latin typeface="Segoe UI Light"/>
              </a:endParaRPr>
            </a:p>
          </p:txBody>
        </p:sp>
        <p:sp>
          <p:nvSpPr>
            <p:cNvPr id="69" name="Freeform 11">
              <a:extLst>
                <a:ext uri="{FF2B5EF4-FFF2-40B4-BE49-F238E27FC236}">
                  <a16:creationId xmlns="" xmlns:a16="http://schemas.microsoft.com/office/drawing/2014/main" id="{55427E16-1208-43C7-AFB1-F4B53297F74F}"/>
                </a:ext>
              </a:extLst>
            </p:cNvPr>
            <p:cNvSpPr>
              <a:spLocks/>
            </p:cNvSpPr>
            <p:nvPr/>
          </p:nvSpPr>
          <p:spPr bwMode="auto">
            <a:xfrm rot="18900000">
              <a:off x="5543411" y="2584507"/>
              <a:ext cx="2511915" cy="3459547"/>
            </a:xfrm>
            <a:custGeom>
              <a:avLst/>
              <a:gdLst>
                <a:gd name="T0" fmla="*/ 458 w 467"/>
                <a:gd name="T1" fmla="*/ 343 h 639"/>
                <a:gd name="T2" fmla="*/ 448 w 467"/>
                <a:gd name="T3" fmla="*/ 340 h 639"/>
                <a:gd name="T4" fmla="*/ 458 w 467"/>
                <a:gd name="T5" fmla="*/ 343 h 639"/>
                <a:gd name="T6" fmla="*/ 399 w 467"/>
                <a:gd name="T7" fmla="*/ 243 h 639"/>
                <a:gd name="T8" fmla="*/ 399 w 467"/>
                <a:gd name="T9" fmla="*/ 243 h 639"/>
                <a:gd name="T10" fmla="*/ 348 w 467"/>
                <a:gd name="T11" fmla="*/ 119 h 639"/>
                <a:gd name="T12" fmla="*/ 394 w 467"/>
                <a:gd name="T13" fmla="*/ 2 h 639"/>
                <a:gd name="T14" fmla="*/ 391 w 467"/>
                <a:gd name="T15" fmla="*/ 0 h 639"/>
                <a:gd name="T16" fmla="*/ 299 w 467"/>
                <a:gd name="T17" fmla="*/ 52 h 639"/>
                <a:gd name="T18" fmla="*/ 289 w 467"/>
                <a:gd name="T19" fmla="*/ 119 h 639"/>
                <a:gd name="T20" fmla="*/ 298 w 467"/>
                <a:gd name="T21" fmla="*/ 183 h 639"/>
                <a:gd name="T22" fmla="*/ 346 w 467"/>
                <a:gd name="T23" fmla="*/ 271 h 639"/>
                <a:gd name="T24" fmla="*/ 346 w 467"/>
                <a:gd name="T25" fmla="*/ 271 h 639"/>
                <a:gd name="T26" fmla="*/ 346 w 467"/>
                <a:gd name="T27" fmla="*/ 272 h 639"/>
                <a:gd name="T28" fmla="*/ 368 w 467"/>
                <a:gd name="T29" fmla="*/ 294 h 639"/>
                <a:gd name="T30" fmla="*/ 408 w 467"/>
                <a:gd name="T31" fmla="*/ 407 h 639"/>
                <a:gd name="T32" fmla="*/ 233 w 467"/>
                <a:gd name="T33" fmla="*/ 580 h 639"/>
                <a:gd name="T34" fmla="*/ 59 w 467"/>
                <a:gd name="T35" fmla="*/ 407 h 639"/>
                <a:gd name="T36" fmla="*/ 110 w 467"/>
                <a:gd name="T37" fmla="*/ 284 h 639"/>
                <a:gd name="T38" fmla="*/ 109 w 467"/>
                <a:gd name="T39" fmla="*/ 282 h 639"/>
                <a:gd name="T40" fmla="*/ 9 w 467"/>
                <a:gd name="T41" fmla="*/ 342 h 639"/>
                <a:gd name="T42" fmla="*/ 0 w 467"/>
                <a:gd name="T43" fmla="*/ 407 h 639"/>
                <a:gd name="T44" fmla="*/ 233 w 467"/>
                <a:gd name="T45" fmla="*/ 639 h 639"/>
                <a:gd name="T46" fmla="*/ 467 w 467"/>
                <a:gd name="T47" fmla="*/ 407 h 639"/>
                <a:gd name="T48" fmla="*/ 458 w 467"/>
                <a:gd name="T49" fmla="*/ 34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7" h="639">
                  <a:moveTo>
                    <a:pt x="458" y="343"/>
                  </a:moveTo>
                  <a:cubicBezTo>
                    <a:pt x="455" y="342"/>
                    <a:pt x="452" y="341"/>
                    <a:pt x="448" y="340"/>
                  </a:cubicBezTo>
                  <a:cubicBezTo>
                    <a:pt x="452" y="341"/>
                    <a:pt x="455" y="342"/>
                    <a:pt x="458" y="343"/>
                  </a:cubicBezTo>
                  <a:cubicBezTo>
                    <a:pt x="447" y="305"/>
                    <a:pt x="426" y="271"/>
                    <a:pt x="399" y="243"/>
                  </a:cubicBezTo>
                  <a:cubicBezTo>
                    <a:pt x="399" y="243"/>
                    <a:pt x="399" y="243"/>
                    <a:pt x="399" y="243"/>
                  </a:cubicBezTo>
                  <a:cubicBezTo>
                    <a:pt x="367" y="212"/>
                    <a:pt x="348" y="168"/>
                    <a:pt x="348" y="119"/>
                  </a:cubicBezTo>
                  <a:cubicBezTo>
                    <a:pt x="348" y="74"/>
                    <a:pt x="365" y="33"/>
                    <a:pt x="394" y="2"/>
                  </a:cubicBezTo>
                  <a:cubicBezTo>
                    <a:pt x="391" y="0"/>
                    <a:pt x="391" y="0"/>
                    <a:pt x="391" y="0"/>
                  </a:cubicBezTo>
                  <a:cubicBezTo>
                    <a:pt x="365" y="24"/>
                    <a:pt x="333" y="42"/>
                    <a:pt x="299" y="52"/>
                  </a:cubicBezTo>
                  <a:cubicBezTo>
                    <a:pt x="292" y="74"/>
                    <a:pt x="289" y="96"/>
                    <a:pt x="289" y="119"/>
                  </a:cubicBezTo>
                  <a:cubicBezTo>
                    <a:pt x="289" y="141"/>
                    <a:pt x="292" y="163"/>
                    <a:pt x="298" y="183"/>
                  </a:cubicBezTo>
                  <a:cubicBezTo>
                    <a:pt x="307" y="216"/>
                    <a:pt x="324" y="246"/>
                    <a:pt x="346" y="271"/>
                  </a:cubicBezTo>
                  <a:cubicBezTo>
                    <a:pt x="346" y="271"/>
                    <a:pt x="346" y="271"/>
                    <a:pt x="346" y="271"/>
                  </a:cubicBezTo>
                  <a:cubicBezTo>
                    <a:pt x="346" y="271"/>
                    <a:pt x="346" y="271"/>
                    <a:pt x="346" y="272"/>
                  </a:cubicBezTo>
                  <a:cubicBezTo>
                    <a:pt x="353" y="279"/>
                    <a:pt x="360" y="287"/>
                    <a:pt x="368" y="294"/>
                  </a:cubicBezTo>
                  <a:cubicBezTo>
                    <a:pt x="393" y="324"/>
                    <a:pt x="408" y="364"/>
                    <a:pt x="408" y="407"/>
                  </a:cubicBezTo>
                  <a:cubicBezTo>
                    <a:pt x="408" y="503"/>
                    <a:pt x="330" y="580"/>
                    <a:pt x="233" y="580"/>
                  </a:cubicBezTo>
                  <a:cubicBezTo>
                    <a:pt x="137" y="580"/>
                    <a:pt x="59" y="503"/>
                    <a:pt x="59" y="407"/>
                  </a:cubicBezTo>
                  <a:cubicBezTo>
                    <a:pt x="59" y="359"/>
                    <a:pt x="78" y="315"/>
                    <a:pt x="110" y="284"/>
                  </a:cubicBezTo>
                  <a:cubicBezTo>
                    <a:pt x="109" y="282"/>
                    <a:pt x="109" y="282"/>
                    <a:pt x="109" y="282"/>
                  </a:cubicBezTo>
                  <a:cubicBezTo>
                    <a:pt x="82" y="310"/>
                    <a:pt x="47" y="331"/>
                    <a:pt x="9" y="342"/>
                  </a:cubicBezTo>
                  <a:cubicBezTo>
                    <a:pt x="3" y="363"/>
                    <a:pt x="0" y="384"/>
                    <a:pt x="0" y="407"/>
                  </a:cubicBezTo>
                  <a:cubicBezTo>
                    <a:pt x="0" y="535"/>
                    <a:pt x="105" y="639"/>
                    <a:pt x="233" y="639"/>
                  </a:cubicBezTo>
                  <a:cubicBezTo>
                    <a:pt x="362" y="639"/>
                    <a:pt x="467" y="535"/>
                    <a:pt x="467" y="407"/>
                  </a:cubicBezTo>
                  <a:cubicBezTo>
                    <a:pt x="467" y="385"/>
                    <a:pt x="464" y="363"/>
                    <a:pt x="458" y="343"/>
                  </a:cubicBezTo>
                  <a:close/>
                </a:path>
              </a:pathLst>
            </a:custGeom>
            <a:solidFill>
              <a:schemeClr val="accent6">
                <a:lumMod val="75000"/>
              </a:schemeClr>
            </a:solidFill>
            <a:ln>
              <a:noFill/>
            </a:ln>
            <a:effectLst/>
          </p:spPr>
          <p:txBody>
            <a:bodyPr vert="horz" wrap="square" lIns="91440" tIns="45720" rIns="91440" bIns="45720" numCol="1" anchor="t" anchorCtr="0" compatLnSpc="1">
              <a:prstTxWarp prst="textNoShape">
                <a:avLst/>
              </a:prstTxWarp>
            </a:bodyPr>
            <a:lstStyle/>
            <a:p>
              <a:endParaRPr lang="en-US" sz="2400" kern="0">
                <a:solidFill>
                  <a:prstClr val="black"/>
                </a:solidFill>
                <a:latin typeface="Segoe UI Light"/>
              </a:endParaRPr>
            </a:p>
          </p:txBody>
        </p:sp>
        <p:sp>
          <p:nvSpPr>
            <p:cNvPr id="70" name="Freeform 12">
              <a:extLst>
                <a:ext uri="{FF2B5EF4-FFF2-40B4-BE49-F238E27FC236}">
                  <a16:creationId xmlns="" xmlns:a16="http://schemas.microsoft.com/office/drawing/2014/main" id="{9D684708-057E-4C5C-8532-71D5D94DE991}"/>
                </a:ext>
              </a:extLst>
            </p:cNvPr>
            <p:cNvSpPr>
              <a:spLocks/>
            </p:cNvSpPr>
            <p:nvPr/>
          </p:nvSpPr>
          <p:spPr bwMode="auto">
            <a:xfrm rot="18900000">
              <a:off x="5175334" y="1602782"/>
              <a:ext cx="3364879" cy="2453465"/>
            </a:xfrm>
            <a:custGeom>
              <a:avLst/>
              <a:gdLst>
                <a:gd name="T0" fmla="*/ 403 w 637"/>
                <a:gd name="T1" fmla="*/ 0 h 465"/>
                <a:gd name="T2" fmla="*/ 338 w 637"/>
                <a:gd name="T3" fmla="*/ 9 h 465"/>
                <a:gd name="T4" fmla="*/ 242 w 637"/>
                <a:gd name="T5" fmla="*/ 61 h 465"/>
                <a:gd name="T6" fmla="*/ 114 w 637"/>
                <a:gd name="T7" fmla="*/ 116 h 465"/>
                <a:gd name="T8" fmla="*/ 0 w 637"/>
                <a:gd name="T9" fmla="*/ 74 h 465"/>
                <a:gd name="T10" fmla="*/ 50 w 637"/>
                <a:gd name="T11" fmla="*/ 166 h 465"/>
                <a:gd name="T12" fmla="*/ 114 w 637"/>
                <a:gd name="T13" fmla="*/ 175 h 465"/>
                <a:gd name="T14" fmla="*/ 180 w 637"/>
                <a:gd name="T15" fmla="*/ 165 h 465"/>
                <a:gd name="T16" fmla="*/ 274 w 637"/>
                <a:gd name="T17" fmla="*/ 116 h 465"/>
                <a:gd name="T18" fmla="*/ 285 w 637"/>
                <a:gd name="T19" fmla="*/ 105 h 465"/>
                <a:gd name="T20" fmla="*/ 403 w 637"/>
                <a:gd name="T21" fmla="*/ 59 h 465"/>
                <a:gd name="T22" fmla="*/ 578 w 637"/>
                <a:gd name="T23" fmla="*/ 232 h 465"/>
                <a:gd name="T24" fmla="*/ 403 w 637"/>
                <a:gd name="T25" fmla="*/ 406 h 465"/>
                <a:gd name="T26" fmla="*/ 281 w 637"/>
                <a:gd name="T27" fmla="*/ 356 h 465"/>
                <a:gd name="T28" fmla="*/ 280 w 637"/>
                <a:gd name="T29" fmla="*/ 356 h 465"/>
                <a:gd name="T30" fmla="*/ 280 w 637"/>
                <a:gd name="T31" fmla="*/ 356 h 465"/>
                <a:gd name="T32" fmla="*/ 339 w 637"/>
                <a:gd name="T33" fmla="*/ 456 h 465"/>
                <a:gd name="T34" fmla="*/ 403 w 637"/>
                <a:gd name="T35" fmla="*/ 465 h 465"/>
                <a:gd name="T36" fmla="*/ 637 w 637"/>
                <a:gd name="T37" fmla="*/ 232 h 465"/>
                <a:gd name="T38" fmla="*/ 403 w 637"/>
                <a:gd name="T39" fmla="*/ 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7" h="465">
                  <a:moveTo>
                    <a:pt x="403" y="0"/>
                  </a:moveTo>
                  <a:cubicBezTo>
                    <a:pt x="381" y="0"/>
                    <a:pt x="359" y="3"/>
                    <a:pt x="338" y="9"/>
                  </a:cubicBezTo>
                  <a:cubicBezTo>
                    <a:pt x="303" y="19"/>
                    <a:pt x="242" y="61"/>
                    <a:pt x="242" y="61"/>
                  </a:cubicBezTo>
                  <a:cubicBezTo>
                    <a:pt x="210" y="95"/>
                    <a:pt x="165" y="116"/>
                    <a:pt x="114" y="116"/>
                  </a:cubicBezTo>
                  <a:cubicBezTo>
                    <a:pt x="71" y="116"/>
                    <a:pt x="31" y="100"/>
                    <a:pt x="0" y="74"/>
                  </a:cubicBezTo>
                  <a:cubicBezTo>
                    <a:pt x="23" y="100"/>
                    <a:pt x="40" y="133"/>
                    <a:pt x="50" y="166"/>
                  </a:cubicBezTo>
                  <a:cubicBezTo>
                    <a:pt x="70" y="171"/>
                    <a:pt x="92" y="175"/>
                    <a:pt x="114" y="175"/>
                  </a:cubicBezTo>
                  <a:cubicBezTo>
                    <a:pt x="137" y="175"/>
                    <a:pt x="159" y="171"/>
                    <a:pt x="180" y="165"/>
                  </a:cubicBezTo>
                  <a:cubicBezTo>
                    <a:pt x="214" y="155"/>
                    <a:pt x="248" y="139"/>
                    <a:pt x="274" y="116"/>
                  </a:cubicBezTo>
                  <a:cubicBezTo>
                    <a:pt x="278" y="112"/>
                    <a:pt x="282" y="108"/>
                    <a:pt x="285" y="105"/>
                  </a:cubicBezTo>
                  <a:cubicBezTo>
                    <a:pt x="316" y="76"/>
                    <a:pt x="358" y="59"/>
                    <a:pt x="403" y="59"/>
                  </a:cubicBezTo>
                  <a:cubicBezTo>
                    <a:pt x="500" y="59"/>
                    <a:pt x="578" y="136"/>
                    <a:pt x="578" y="232"/>
                  </a:cubicBezTo>
                  <a:cubicBezTo>
                    <a:pt x="578" y="328"/>
                    <a:pt x="500" y="406"/>
                    <a:pt x="403" y="406"/>
                  </a:cubicBezTo>
                  <a:cubicBezTo>
                    <a:pt x="355" y="406"/>
                    <a:pt x="312" y="387"/>
                    <a:pt x="281" y="356"/>
                  </a:cubicBezTo>
                  <a:cubicBezTo>
                    <a:pt x="280" y="356"/>
                    <a:pt x="280" y="356"/>
                    <a:pt x="280" y="356"/>
                  </a:cubicBezTo>
                  <a:cubicBezTo>
                    <a:pt x="280" y="356"/>
                    <a:pt x="280" y="356"/>
                    <a:pt x="280" y="356"/>
                  </a:cubicBezTo>
                  <a:cubicBezTo>
                    <a:pt x="307" y="384"/>
                    <a:pt x="328" y="418"/>
                    <a:pt x="339" y="456"/>
                  </a:cubicBezTo>
                  <a:cubicBezTo>
                    <a:pt x="359" y="462"/>
                    <a:pt x="381" y="465"/>
                    <a:pt x="403" y="465"/>
                  </a:cubicBezTo>
                  <a:cubicBezTo>
                    <a:pt x="532" y="465"/>
                    <a:pt x="637" y="360"/>
                    <a:pt x="637" y="232"/>
                  </a:cubicBezTo>
                  <a:cubicBezTo>
                    <a:pt x="637" y="104"/>
                    <a:pt x="532" y="0"/>
                    <a:pt x="403" y="0"/>
                  </a:cubicBezTo>
                  <a:close/>
                </a:path>
              </a:pathLst>
            </a:custGeom>
            <a:solidFill>
              <a:schemeClr val="accent6">
                <a:lumMod val="60000"/>
                <a:lumOff val="40000"/>
              </a:schemeClr>
            </a:solidFill>
            <a:ln>
              <a:noFill/>
            </a:ln>
            <a:effectLst/>
          </p:spPr>
          <p:txBody>
            <a:bodyPr vert="horz" wrap="square" lIns="91440" tIns="45720" rIns="91440" bIns="45720" numCol="1" anchor="t" anchorCtr="0" compatLnSpc="1">
              <a:prstTxWarp prst="textNoShape">
                <a:avLst/>
              </a:prstTxWarp>
            </a:bodyPr>
            <a:lstStyle/>
            <a:p>
              <a:endParaRPr lang="en-US" sz="2400" kern="0">
                <a:solidFill>
                  <a:prstClr val="black"/>
                </a:solidFill>
                <a:latin typeface="Segoe UI Light"/>
              </a:endParaRPr>
            </a:p>
          </p:txBody>
        </p:sp>
        <p:sp>
          <p:nvSpPr>
            <p:cNvPr id="71" name="Freeform 13">
              <a:extLst>
                <a:ext uri="{FF2B5EF4-FFF2-40B4-BE49-F238E27FC236}">
                  <a16:creationId xmlns="" xmlns:a16="http://schemas.microsoft.com/office/drawing/2014/main" id="{5231A518-DC5F-458B-9DA5-2CFD7B0ADDD5}"/>
                </a:ext>
              </a:extLst>
            </p:cNvPr>
            <p:cNvSpPr>
              <a:spLocks noEditPoints="1"/>
            </p:cNvSpPr>
            <p:nvPr/>
          </p:nvSpPr>
          <p:spPr bwMode="auto">
            <a:xfrm rot="18900000">
              <a:off x="3665822" y="3123397"/>
              <a:ext cx="3338137" cy="2453465"/>
            </a:xfrm>
            <a:custGeom>
              <a:avLst/>
              <a:gdLst>
                <a:gd name="T0" fmla="*/ 586 w 632"/>
                <a:gd name="T1" fmla="*/ 304 h 465"/>
                <a:gd name="T2" fmla="*/ 584 w 632"/>
                <a:gd name="T3" fmla="*/ 297 h 465"/>
                <a:gd name="T4" fmla="*/ 519 w 632"/>
                <a:gd name="T5" fmla="*/ 288 h 465"/>
                <a:gd name="T6" fmla="*/ 453 w 632"/>
                <a:gd name="T7" fmla="*/ 298 h 465"/>
                <a:gd name="T8" fmla="*/ 340 w 632"/>
                <a:gd name="T9" fmla="*/ 373 h 465"/>
                <a:gd name="T10" fmla="*/ 234 w 632"/>
                <a:gd name="T11" fmla="*/ 406 h 465"/>
                <a:gd name="T12" fmla="*/ 59 w 632"/>
                <a:gd name="T13" fmla="*/ 233 h 465"/>
                <a:gd name="T14" fmla="*/ 234 w 632"/>
                <a:gd name="T15" fmla="*/ 59 h 465"/>
                <a:gd name="T16" fmla="*/ 357 w 632"/>
                <a:gd name="T17" fmla="*/ 110 h 465"/>
                <a:gd name="T18" fmla="*/ 357 w 632"/>
                <a:gd name="T19" fmla="*/ 110 h 465"/>
                <a:gd name="T20" fmla="*/ 357 w 632"/>
                <a:gd name="T21" fmla="*/ 110 h 465"/>
                <a:gd name="T22" fmla="*/ 296 w 632"/>
                <a:gd name="T23" fmla="*/ 10 h 465"/>
                <a:gd name="T24" fmla="*/ 295 w 632"/>
                <a:gd name="T25" fmla="*/ 9 h 465"/>
                <a:gd name="T26" fmla="*/ 234 w 632"/>
                <a:gd name="T27" fmla="*/ 0 h 465"/>
                <a:gd name="T28" fmla="*/ 0 w 632"/>
                <a:gd name="T29" fmla="*/ 233 h 465"/>
                <a:gd name="T30" fmla="*/ 234 w 632"/>
                <a:gd name="T31" fmla="*/ 465 h 465"/>
                <a:gd name="T32" fmla="*/ 299 w 632"/>
                <a:gd name="T33" fmla="*/ 456 h 465"/>
                <a:gd name="T34" fmla="*/ 300 w 632"/>
                <a:gd name="T35" fmla="*/ 455 h 465"/>
                <a:gd name="T36" fmla="*/ 396 w 632"/>
                <a:gd name="T37" fmla="*/ 396 h 465"/>
                <a:gd name="T38" fmla="*/ 395 w 632"/>
                <a:gd name="T39" fmla="*/ 396 h 465"/>
                <a:gd name="T40" fmla="*/ 396 w 632"/>
                <a:gd name="T41" fmla="*/ 398 h 465"/>
                <a:gd name="T42" fmla="*/ 519 w 632"/>
                <a:gd name="T43" fmla="*/ 347 h 465"/>
                <a:gd name="T44" fmla="*/ 632 w 632"/>
                <a:gd name="T45" fmla="*/ 385 h 465"/>
                <a:gd name="T46" fmla="*/ 632 w 632"/>
                <a:gd name="T47" fmla="*/ 385 h 465"/>
                <a:gd name="T48" fmla="*/ 586 w 632"/>
                <a:gd name="T49" fmla="*/ 304 h 465"/>
                <a:gd name="T50" fmla="*/ 406 w 632"/>
                <a:gd name="T51" fmla="*/ 385 h 465"/>
                <a:gd name="T52" fmla="*/ 399 w 632"/>
                <a:gd name="T53" fmla="*/ 392 h 465"/>
                <a:gd name="T54" fmla="*/ 406 w 632"/>
                <a:gd name="T55" fmla="*/ 385 h 465"/>
                <a:gd name="T56" fmla="*/ 449 w 632"/>
                <a:gd name="T57" fmla="*/ 312 h 465"/>
                <a:gd name="T58" fmla="*/ 447 w 632"/>
                <a:gd name="T59" fmla="*/ 316 h 465"/>
                <a:gd name="T60" fmla="*/ 449 w 632"/>
                <a:gd name="T61" fmla="*/ 312 h 465"/>
                <a:gd name="T62" fmla="*/ 444 w 632"/>
                <a:gd name="T63" fmla="*/ 325 h 465"/>
                <a:gd name="T64" fmla="*/ 441 w 632"/>
                <a:gd name="T65" fmla="*/ 330 h 465"/>
                <a:gd name="T66" fmla="*/ 444 w 632"/>
                <a:gd name="T67" fmla="*/ 325 h 465"/>
                <a:gd name="T68" fmla="*/ 437 w 632"/>
                <a:gd name="T69" fmla="*/ 338 h 465"/>
                <a:gd name="T70" fmla="*/ 435 w 632"/>
                <a:gd name="T71" fmla="*/ 343 h 465"/>
                <a:gd name="T72" fmla="*/ 437 w 632"/>
                <a:gd name="T73" fmla="*/ 338 h 465"/>
                <a:gd name="T74" fmla="*/ 431 w 632"/>
                <a:gd name="T75" fmla="*/ 351 h 465"/>
                <a:gd name="T76" fmla="*/ 427 w 632"/>
                <a:gd name="T77" fmla="*/ 356 h 465"/>
                <a:gd name="T78" fmla="*/ 431 w 632"/>
                <a:gd name="T79" fmla="*/ 351 h 465"/>
                <a:gd name="T80" fmla="*/ 423 w 632"/>
                <a:gd name="T81" fmla="*/ 363 h 465"/>
                <a:gd name="T82" fmla="*/ 419 w 632"/>
                <a:gd name="T83" fmla="*/ 369 h 465"/>
                <a:gd name="T84" fmla="*/ 423 w 632"/>
                <a:gd name="T85" fmla="*/ 363 h 465"/>
                <a:gd name="T86" fmla="*/ 415 w 632"/>
                <a:gd name="T87" fmla="*/ 374 h 465"/>
                <a:gd name="T88" fmla="*/ 409 w 632"/>
                <a:gd name="T89" fmla="*/ 381 h 465"/>
                <a:gd name="T90" fmla="*/ 415 w 632"/>
                <a:gd name="T91" fmla="*/ 37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2" h="465">
                  <a:moveTo>
                    <a:pt x="586" y="304"/>
                  </a:moveTo>
                  <a:cubicBezTo>
                    <a:pt x="585" y="302"/>
                    <a:pt x="584" y="299"/>
                    <a:pt x="584" y="297"/>
                  </a:cubicBezTo>
                  <a:cubicBezTo>
                    <a:pt x="563" y="291"/>
                    <a:pt x="542" y="288"/>
                    <a:pt x="519" y="288"/>
                  </a:cubicBezTo>
                  <a:cubicBezTo>
                    <a:pt x="496" y="288"/>
                    <a:pt x="474" y="292"/>
                    <a:pt x="453" y="298"/>
                  </a:cubicBezTo>
                  <a:cubicBezTo>
                    <a:pt x="408" y="311"/>
                    <a:pt x="369" y="337"/>
                    <a:pt x="340" y="373"/>
                  </a:cubicBezTo>
                  <a:cubicBezTo>
                    <a:pt x="310" y="394"/>
                    <a:pt x="273" y="406"/>
                    <a:pt x="234" y="406"/>
                  </a:cubicBezTo>
                  <a:cubicBezTo>
                    <a:pt x="137" y="406"/>
                    <a:pt x="59" y="329"/>
                    <a:pt x="59" y="233"/>
                  </a:cubicBezTo>
                  <a:cubicBezTo>
                    <a:pt x="59" y="137"/>
                    <a:pt x="137" y="59"/>
                    <a:pt x="234" y="59"/>
                  </a:cubicBezTo>
                  <a:cubicBezTo>
                    <a:pt x="282" y="59"/>
                    <a:pt x="325" y="79"/>
                    <a:pt x="357" y="110"/>
                  </a:cubicBezTo>
                  <a:cubicBezTo>
                    <a:pt x="357" y="110"/>
                    <a:pt x="357" y="110"/>
                    <a:pt x="357" y="110"/>
                  </a:cubicBezTo>
                  <a:cubicBezTo>
                    <a:pt x="357" y="110"/>
                    <a:pt x="357" y="110"/>
                    <a:pt x="357" y="110"/>
                  </a:cubicBezTo>
                  <a:cubicBezTo>
                    <a:pt x="329" y="83"/>
                    <a:pt x="307" y="48"/>
                    <a:pt x="296" y="10"/>
                  </a:cubicBezTo>
                  <a:cubicBezTo>
                    <a:pt x="295" y="9"/>
                    <a:pt x="295" y="9"/>
                    <a:pt x="295" y="9"/>
                  </a:cubicBezTo>
                  <a:cubicBezTo>
                    <a:pt x="276" y="3"/>
                    <a:pt x="255" y="0"/>
                    <a:pt x="234" y="0"/>
                  </a:cubicBezTo>
                  <a:cubicBezTo>
                    <a:pt x="105" y="0"/>
                    <a:pt x="0" y="105"/>
                    <a:pt x="0" y="233"/>
                  </a:cubicBezTo>
                  <a:cubicBezTo>
                    <a:pt x="0" y="361"/>
                    <a:pt x="105" y="465"/>
                    <a:pt x="234" y="465"/>
                  </a:cubicBezTo>
                  <a:cubicBezTo>
                    <a:pt x="256" y="465"/>
                    <a:pt x="279" y="462"/>
                    <a:pt x="299" y="456"/>
                  </a:cubicBezTo>
                  <a:cubicBezTo>
                    <a:pt x="300" y="455"/>
                    <a:pt x="300" y="455"/>
                    <a:pt x="300" y="455"/>
                  </a:cubicBezTo>
                  <a:cubicBezTo>
                    <a:pt x="337" y="443"/>
                    <a:pt x="370" y="423"/>
                    <a:pt x="396" y="396"/>
                  </a:cubicBezTo>
                  <a:cubicBezTo>
                    <a:pt x="396" y="396"/>
                    <a:pt x="396" y="396"/>
                    <a:pt x="395" y="396"/>
                  </a:cubicBezTo>
                  <a:cubicBezTo>
                    <a:pt x="396" y="398"/>
                    <a:pt x="396" y="398"/>
                    <a:pt x="396" y="398"/>
                  </a:cubicBezTo>
                  <a:cubicBezTo>
                    <a:pt x="428" y="367"/>
                    <a:pt x="471" y="347"/>
                    <a:pt x="519" y="347"/>
                  </a:cubicBezTo>
                  <a:cubicBezTo>
                    <a:pt x="561" y="347"/>
                    <a:pt x="601" y="360"/>
                    <a:pt x="632" y="385"/>
                  </a:cubicBezTo>
                  <a:cubicBezTo>
                    <a:pt x="632" y="385"/>
                    <a:pt x="632" y="385"/>
                    <a:pt x="632" y="385"/>
                  </a:cubicBezTo>
                  <a:cubicBezTo>
                    <a:pt x="611" y="361"/>
                    <a:pt x="596" y="334"/>
                    <a:pt x="586" y="304"/>
                  </a:cubicBezTo>
                  <a:close/>
                  <a:moveTo>
                    <a:pt x="406" y="385"/>
                  </a:moveTo>
                  <a:cubicBezTo>
                    <a:pt x="403" y="388"/>
                    <a:pt x="401" y="390"/>
                    <a:pt x="399" y="392"/>
                  </a:cubicBezTo>
                  <a:cubicBezTo>
                    <a:pt x="401" y="390"/>
                    <a:pt x="403" y="388"/>
                    <a:pt x="406" y="385"/>
                  </a:cubicBezTo>
                  <a:close/>
                  <a:moveTo>
                    <a:pt x="449" y="312"/>
                  </a:moveTo>
                  <a:cubicBezTo>
                    <a:pt x="448" y="313"/>
                    <a:pt x="448" y="314"/>
                    <a:pt x="447" y="316"/>
                  </a:cubicBezTo>
                  <a:cubicBezTo>
                    <a:pt x="448" y="314"/>
                    <a:pt x="448" y="313"/>
                    <a:pt x="449" y="312"/>
                  </a:cubicBezTo>
                  <a:close/>
                  <a:moveTo>
                    <a:pt x="444" y="325"/>
                  </a:moveTo>
                  <a:cubicBezTo>
                    <a:pt x="443" y="327"/>
                    <a:pt x="442" y="328"/>
                    <a:pt x="441" y="330"/>
                  </a:cubicBezTo>
                  <a:cubicBezTo>
                    <a:pt x="442" y="328"/>
                    <a:pt x="443" y="327"/>
                    <a:pt x="444" y="325"/>
                  </a:cubicBezTo>
                  <a:close/>
                  <a:moveTo>
                    <a:pt x="437" y="338"/>
                  </a:moveTo>
                  <a:cubicBezTo>
                    <a:pt x="437" y="340"/>
                    <a:pt x="436" y="342"/>
                    <a:pt x="435" y="343"/>
                  </a:cubicBezTo>
                  <a:cubicBezTo>
                    <a:pt x="436" y="342"/>
                    <a:pt x="437" y="340"/>
                    <a:pt x="437" y="338"/>
                  </a:cubicBezTo>
                  <a:close/>
                  <a:moveTo>
                    <a:pt x="431" y="351"/>
                  </a:moveTo>
                  <a:cubicBezTo>
                    <a:pt x="429" y="353"/>
                    <a:pt x="428" y="354"/>
                    <a:pt x="427" y="356"/>
                  </a:cubicBezTo>
                  <a:cubicBezTo>
                    <a:pt x="428" y="354"/>
                    <a:pt x="429" y="353"/>
                    <a:pt x="431" y="351"/>
                  </a:cubicBezTo>
                  <a:close/>
                  <a:moveTo>
                    <a:pt x="423" y="363"/>
                  </a:moveTo>
                  <a:cubicBezTo>
                    <a:pt x="422" y="365"/>
                    <a:pt x="420" y="367"/>
                    <a:pt x="419" y="369"/>
                  </a:cubicBezTo>
                  <a:cubicBezTo>
                    <a:pt x="420" y="367"/>
                    <a:pt x="422" y="365"/>
                    <a:pt x="423" y="363"/>
                  </a:cubicBezTo>
                  <a:close/>
                  <a:moveTo>
                    <a:pt x="415" y="374"/>
                  </a:moveTo>
                  <a:cubicBezTo>
                    <a:pt x="413" y="376"/>
                    <a:pt x="411" y="379"/>
                    <a:pt x="409" y="381"/>
                  </a:cubicBezTo>
                  <a:cubicBezTo>
                    <a:pt x="411" y="379"/>
                    <a:pt x="413" y="376"/>
                    <a:pt x="415" y="374"/>
                  </a:cubicBezTo>
                  <a:close/>
                </a:path>
              </a:pathLst>
            </a:custGeom>
            <a:solidFill>
              <a:schemeClr val="accent6">
                <a:lumMod val="60000"/>
                <a:lumOff val="40000"/>
              </a:schemeClr>
            </a:solidFill>
            <a:ln>
              <a:noFill/>
            </a:ln>
            <a:effectLst/>
          </p:spPr>
          <p:txBody>
            <a:bodyPr vert="horz" wrap="square" lIns="91440" tIns="45720" rIns="91440" bIns="45720" numCol="1" anchor="t" anchorCtr="0" compatLnSpc="1">
              <a:prstTxWarp prst="textNoShape">
                <a:avLst/>
              </a:prstTxWarp>
            </a:bodyPr>
            <a:lstStyle/>
            <a:p>
              <a:endParaRPr lang="en-US" sz="2400" kern="0">
                <a:solidFill>
                  <a:srgbClr val="EF314C"/>
                </a:solidFill>
                <a:latin typeface="Segoe UI Light"/>
              </a:endParaRPr>
            </a:p>
          </p:txBody>
        </p:sp>
      </p:grpSp>
      <p:grpSp>
        <p:nvGrpSpPr>
          <p:cNvPr id="72" name="Group 71">
            <a:extLst>
              <a:ext uri="{FF2B5EF4-FFF2-40B4-BE49-F238E27FC236}">
                <a16:creationId xmlns="" xmlns:a16="http://schemas.microsoft.com/office/drawing/2014/main" id="{260B5E04-02A4-4BBB-A443-1DC9E043B242}"/>
              </a:ext>
            </a:extLst>
          </p:cNvPr>
          <p:cNvGrpSpPr/>
          <p:nvPr/>
        </p:nvGrpSpPr>
        <p:grpSpPr>
          <a:xfrm>
            <a:off x="4945495" y="2993847"/>
            <a:ext cx="1535794" cy="1535794"/>
            <a:chOff x="5365280" y="2892179"/>
            <a:chExt cx="1461440" cy="1461440"/>
          </a:xfrm>
        </p:grpSpPr>
        <p:sp>
          <p:nvSpPr>
            <p:cNvPr id="73" name="Oval 72">
              <a:extLst>
                <a:ext uri="{FF2B5EF4-FFF2-40B4-BE49-F238E27FC236}">
                  <a16:creationId xmlns="" xmlns:a16="http://schemas.microsoft.com/office/drawing/2014/main" id="{5D25FA15-6AFD-4FD4-AAC4-52B25850D1A6}"/>
                </a:ext>
              </a:extLst>
            </p:cNvPr>
            <p:cNvSpPr/>
            <p:nvPr/>
          </p:nvSpPr>
          <p:spPr>
            <a:xfrm>
              <a:off x="5365280" y="2892179"/>
              <a:ext cx="1461440" cy="146144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Segoe UI Light"/>
              </a:endParaRPr>
            </a:p>
          </p:txBody>
        </p:sp>
        <p:sp>
          <p:nvSpPr>
            <p:cNvPr id="74" name="Oval 73">
              <a:extLst>
                <a:ext uri="{FF2B5EF4-FFF2-40B4-BE49-F238E27FC236}">
                  <a16:creationId xmlns="" xmlns:a16="http://schemas.microsoft.com/office/drawing/2014/main" id="{C7AD56CE-E531-4850-BD93-C23B11B37E54}"/>
                </a:ext>
              </a:extLst>
            </p:cNvPr>
            <p:cNvSpPr/>
            <p:nvPr/>
          </p:nvSpPr>
          <p:spPr>
            <a:xfrm>
              <a:off x="5505450" y="3032349"/>
              <a:ext cx="1181100" cy="1181100"/>
            </a:xfrm>
            <a:prstGeom prst="ellipse">
              <a:avLst/>
            </a:prstGeom>
            <a:solidFill>
              <a:srgbClr val="FFFFFF"/>
            </a:solidFill>
            <a:ln w="952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Segoe UI Light"/>
              </a:endParaRPr>
            </a:p>
          </p:txBody>
        </p:sp>
      </p:grpSp>
      <p:sp>
        <p:nvSpPr>
          <p:cNvPr id="75" name="TextBox 74">
            <a:extLst>
              <a:ext uri="{FF2B5EF4-FFF2-40B4-BE49-F238E27FC236}">
                <a16:creationId xmlns="" xmlns:a16="http://schemas.microsoft.com/office/drawing/2014/main" id="{367BFCE3-67D4-48BF-B140-3E65D689417D}"/>
              </a:ext>
            </a:extLst>
          </p:cNvPr>
          <p:cNvSpPr txBox="1"/>
          <p:nvPr/>
        </p:nvSpPr>
        <p:spPr>
          <a:xfrm>
            <a:off x="8725832" y="2220379"/>
            <a:ext cx="2637493" cy="295466"/>
          </a:xfrm>
          <a:prstGeom prst="rect">
            <a:avLst/>
          </a:prstGeom>
          <a:noFill/>
        </p:spPr>
        <p:txBody>
          <a:bodyPr wrap="square" lIns="0" tIns="0" rIns="0" bIns="0" rtlCol="0">
            <a:spAutoFit/>
          </a:bodyPr>
          <a:lstStyle/>
          <a:p>
            <a:pPr>
              <a:lnSpc>
                <a:spcPct val="120000"/>
              </a:lnSpc>
            </a:pPr>
            <a:r>
              <a:rPr lang="en-US" sz="1600" dirty="0" smtClean="0">
                <a:solidFill>
                  <a:srgbClr val="262626"/>
                </a:solidFill>
                <a:latin typeface="Segoe UI Light"/>
              </a:rPr>
              <a:t>Agriculture</a:t>
            </a:r>
          </a:p>
        </p:txBody>
      </p:sp>
      <p:sp>
        <p:nvSpPr>
          <p:cNvPr id="76" name="TextBox 75">
            <a:extLst>
              <a:ext uri="{FF2B5EF4-FFF2-40B4-BE49-F238E27FC236}">
                <a16:creationId xmlns="" xmlns:a16="http://schemas.microsoft.com/office/drawing/2014/main" id="{73011303-EF30-40BA-B977-753D0E869615}"/>
              </a:ext>
            </a:extLst>
          </p:cNvPr>
          <p:cNvSpPr txBox="1"/>
          <p:nvPr/>
        </p:nvSpPr>
        <p:spPr>
          <a:xfrm>
            <a:off x="8725832" y="1803931"/>
            <a:ext cx="2709075" cy="307777"/>
          </a:xfrm>
          <a:prstGeom prst="rect">
            <a:avLst/>
          </a:prstGeom>
          <a:noFill/>
        </p:spPr>
        <p:txBody>
          <a:bodyPr wrap="none" lIns="0" tIns="0" rIns="0" bIns="0" rtlCol="0">
            <a:spAutoFit/>
          </a:bodyPr>
          <a:lstStyle/>
          <a:p>
            <a:r>
              <a:rPr lang="en-US" sz="2000" b="1" dirty="0" smtClean="0">
                <a:solidFill>
                  <a:schemeClr val="accent6">
                    <a:lumMod val="75000"/>
                  </a:schemeClr>
                </a:solidFill>
                <a:latin typeface="Georgia"/>
              </a:rPr>
              <a:t>Sub </a:t>
            </a:r>
            <a:r>
              <a:rPr lang="en-US" sz="2000" b="1" dirty="0" err="1" smtClean="0">
                <a:solidFill>
                  <a:schemeClr val="accent6">
                    <a:lumMod val="75000"/>
                  </a:schemeClr>
                </a:solidFill>
                <a:latin typeface="Georgia"/>
              </a:rPr>
              <a:t>Workstream</a:t>
            </a:r>
            <a:r>
              <a:rPr lang="en-US" sz="2000" b="1" dirty="0" smtClean="0">
                <a:solidFill>
                  <a:schemeClr val="accent6">
                    <a:lumMod val="75000"/>
                  </a:schemeClr>
                </a:solidFill>
                <a:latin typeface="Georgia"/>
              </a:rPr>
              <a:t> 5,2</a:t>
            </a:r>
            <a:endParaRPr lang="en-US" sz="2000" b="1" dirty="0">
              <a:solidFill>
                <a:schemeClr val="accent6">
                  <a:lumMod val="75000"/>
                </a:schemeClr>
              </a:solidFill>
              <a:latin typeface="Georgia"/>
            </a:endParaRPr>
          </a:p>
        </p:txBody>
      </p:sp>
      <p:sp>
        <p:nvSpPr>
          <p:cNvPr id="77" name="TextBox 76">
            <a:extLst>
              <a:ext uri="{FF2B5EF4-FFF2-40B4-BE49-F238E27FC236}">
                <a16:creationId xmlns="" xmlns:a16="http://schemas.microsoft.com/office/drawing/2014/main" id="{49072DB3-2D32-48D5-910F-2B0FB096D40F}"/>
              </a:ext>
            </a:extLst>
          </p:cNvPr>
          <p:cNvSpPr txBox="1"/>
          <p:nvPr/>
        </p:nvSpPr>
        <p:spPr>
          <a:xfrm>
            <a:off x="8725832" y="4393449"/>
            <a:ext cx="2637493" cy="295466"/>
          </a:xfrm>
          <a:prstGeom prst="rect">
            <a:avLst/>
          </a:prstGeom>
          <a:noFill/>
        </p:spPr>
        <p:txBody>
          <a:bodyPr wrap="square" lIns="0" tIns="0" rIns="0" bIns="0" rtlCol="0">
            <a:spAutoFit/>
          </a:bodyPr>
          <a:lstStyle/>
          <a:p>
            <a:pPr>
              <a:lnSpc>
                <a:spcPct val="120000"/>
              </a:lnSpc>
            </a:pPr>
            <a:r>
              <a:rPr lang="en-US" sz="1600" dirty="0" smtClean="0">
                <a:solidFill>
                  <a:srgbClr val="262626"/>
                </a:solidFill>
                <a:latin typeface="Segoe UI Light"/>
              </a:rPr>
              <a:t>Financial sustainability</a:t>
            </a:r>
            <a:endParaRPr lang="en-US" sz="1600" dirty="0">
              <a:solidFill>
                <a:srgbClr val="262626"/>
              </a:solidFill>
              <a:latin typeface="Segoe UI Light"/>
            </a:endParaRPr>
          </a:p>
        </p:txBody>
      </p:sp>
      <p:sp>
        <p:nvSpPr>
          <p:cNvPr id="78" name="TextBox 77">
            <a:extLst>
              <a:ext uri="{FF2B5EF4-FFF2-40B4-BE49-F238E27FC236}">
                <a16:creationId xmlns="" xmlns:a16="http://schemas.microsoft.com/office/drawing/2014/main" id="{9C3CFEFA-A8E7-4DA9-AF40-6714D50455A7}"/>
              </a:ext>
            </a:extLst>
          </p:cNvPr>
          <p:cNvSpPr txBox="1"/>
          <p:nvPr/>
        </p:nvSpPr>
        <p:spPr>
          <a:xfrm>
            <a:off x="8725832" y="3977001"/>
            <a:ext cx="2709075" cy="307777"/>
          </a:xfrm>
          <a:prstGeom prst="rect">
            <a:avLst/>
          </a:prstGeom>
          <a:noFill/>
        </p:spPr>
        <p:txBody>
          <a:bodyPr wrap="none" lIns="0" tIns="0" rIns="0" bIns="0" rtlCol="0">
            <a:spAutoFit/>
          </a:bodyPr>
          <a:lstStyle/>
          <a:p>
            <a:r>
              <a:rPr lang="en-US" sz="2000" b="1" dirty="0" smtClean="0">
                <a:solidFill>
                  <a:schemeClr val="accent6">
                    <a:lumMod val="75000"/>
                  </a:schemeClr>
                </a:solidFill>
                <a:latin typeface="Georgia"/>
              </a:rPr>
              <a:t>Sub </a:t>
            </a:r>
            <a:r>
              <a:rPr lang="en-US" sz="2000" b="1" dirty="0" err="1" smtClean="0">
                <a:solidFill>
                  <a:schemeClr val="accent6">
                    <a:lumMod val="75000"/>
                  </a:schemeClr>
                </a:solidFill>
                <a:latin typeface="Georgia"/>
              </a:rPr>
              <a:t>Workstream</a:t>
            </a:r>
            <a:r>
              <a:rPr lang="en-US" sz="2000" b="1" dirty="0" smtClean="0">
                <a:solidFill>
                  <a:schemeClr val="accent6">
                    <a:lumMod val="75000"/>
                  </a:schemeClr>
                </a:solidFill>
                <a:latin typeface="Georgia"/>
              </a:rPr>
              <a:t> 5,3</a:t>
            </a:r>
            <a:endParaRPr lang="en-US" sz="2000" b="1" dirty="0">
              <a:solidFill>
                <a:schemeClr val="accent6">
                  <a:lumMod val="75000"/>
                </a:schemeClr>
              </a:solidFill>
              <a:latin typeface="Georgia"/>
            </a:endParaRPr>
          </a:p>
        </p:txBody>
      </p:sp>
      <p:sp>
        <p:nvSpPr>
          <p:cNvPr id="79" name="TextBox 78">
            <a:extLst>
              <a:ext uri="{FF2B5EF4-FFF2-40B4-BE49-F238E27FC236}">
                <a16:creationId xmlns="" xmlns:a16="http://schemas.microsoft.com/office/drawing/2014/main" id="{39087FD8-7466-4EF6-B387-E64C0D196C8B}"/>
              </a:ext>
            </a:extLst>
          </p:cNvPr>
          <p:cNvSpPr txBox="1"/>
          <p:nvPr/>
        </p:nvSpPr>
        <p:spPr>
          <a:xfrm>
            <a:off x="377978" y="2185030"/>
            <a:ext cx="2637493" cy="1154483"/>
          </a:xfrm>
          <a:prstGeom prst="rect">
            <a:avLst/>
          </a:prstGeom>
          <a:noFill/>
        </p:spPr>
        <p:txBody>
          <a:bodyPr wrap="square" lIns="0" tIns="0" rIns="0" bIns="0" rtlCol="0">
            <a:spAutoFit/>
          </a:bodyPr>
          <a:lstStyle/>
          <a:p>
            <a:pPr algn="r">
              <a:lnSpc>
                <a:spcPct val="120000"/>
              </a:lnSpc>
            </a:pPr>
            <a:r>
              <a:rPr lang="en-US" sz="1600" dirty="0">
                <a:solidFill>
                  <a:srgbClr val="262626"/>
                </a:solidFill>
                <a:latin typeface="Segoe UI Light"/>
              </a:rPr>
              <a:t>Defining the value of self sufficiency in support of self sustenance and revenue generation</a:t>
            </a:r>
            <a:endParaRPr lang="en-US" sz="1600" dirty="0" smtClean="0">
              <a:solidFill>
                <a:srgbClr val="262626"/>
              </a:solidFill>
              <a:latin typeface="Segoe UI Light"/>
            </a:endParaRPr>
          </a:p>
        </p:txBody>
      </p:sp>
      <p:sp>
        <p:nvSpPr>
          <p:cNvPr id="80" name="TextBox 79">
            <a:extLst>
              <a:ext uri="{FF2B5EF4-FFF2-40B4-BE49-F238E27FC236}">
                <a16:creationId xmlns="" xmlns:a16="http://schemas.microsoft.com/office/drawing/2014/main" id="{518A9D73-CB25-4B15-981A-E8A8C039BFC0}"/>
              </a:ext>
            </a:extLst>
          </p:cNvPr>
          <p:cNvSpPr txBox="1"/>
          <p:nvPr/>
        </p:nvSpPr>
        <p:spPr>
          <a:xfrm>
            <a:off x="287159" y="1768582"/>
            <a:ext cx="2728312" cy="307777"/>
          </a:xfrm>
          <a:prstGeom prst="rect">
            <a:avLst/>
          </a:prstGeom>
          <a:noFill/>
        </p:spPr>
        <p:txBody>
          <a:bodyPr wrap="none" lIns="0" tIns="0" rIns="0" bIns="0" rtlCol="0">
            <a:spAutoFit/>
          </a:bodyPr>
          <a:lstStyle/>
          <a:p>
            <a:pPr algn="r"/>
            <a:r>
              <a:rPr lang="en-US" sz="2000" b="1" dirty="0" smtClean="0">
                <a:solidFill>
                  <a:schemeClr val="accent6">
                    <a:lumMod val="75000"/>
                  </a:schemeClr>
                </a:solidFill>
                <a:latin typeface="Georgia"/>
              </a:rPr>
              <a:t>Sub </a:t>
            </a:r>
            <a:r>
              <a:rPr lang="en-US" sz="2000" b="1" dirty="0" err="1" smtClean="0">
                <a:solidFill>
                  <a:schemeClr val="accent6">
                    <a:lumMod val="75000"/>
                  </a:schemeClr>
                </a:solidFill>
                <a:latin typeface="Georgia"/>
              </a:rPr>
              <a:t>Workstream</a:t>
            </a:r>
            <a:r>
              <a:rPr lang="en-US" sz="2000" b="1" dirty="0" smtClean="0">
                <a:solidFill>
                  <a:schemeClr val="accent6">
                    <a:lumMod val="75000"/>
                  </a:schemeClr>
                </a:solidFill>
                <a:latin typeface="Georgia"/>
              </a:rPr>
              <a:t> 5,0</a:t>
            </a:r>
            <a:endParaRPr lang="en-US" sz="2000" b="1" dirty="0">
              <a:solidFill>
                <a:schemeClr val="accent6">
                  <a:lumMod val="75000"/>
                </a:schemeClr>
              </a:solidFill>
              <a:latin typeface="Georgia"/>
            </a:endParaRPr>
          </a:p>
        </p:txBody>
      </p:sp>
      <p:sp>
        <p:nvSpPr>
          <p:cNvPr id="81" name="TextBox 80">
            <a:extLst>
              <a:ext uri="{FF2B5EF4-FFF2-40B4-BE49-F238E27FC236}">
                <a16:creationId xmlns="" xmlns:a16="http://schemas.microsoft.com/office/drawing/2014/main" id="{5AF2BFF5-9CBF-4289-86D4-237CC054B21F}"/>
              </a:ext>
            </a:extLst>
          </p:cNvPr>
          <p:cNvSpPr txBox="1"/>
          <p:nvPr/>
        </p:nvSpPr>
        <p:spPr>
          <a:xfrm>
            <a:off x="377978" y="4358100"/>
            <a:ext cx="2637493" cy="295466"/>
          </a:xfrm>
          <a:prstGeom prst="rect">
            <a:avLst/>
          </a:prstGeom>
          <a:noFill/>
        </p:spPr>
        <p:txBody>
          <a:bodyPr wrap="square" lIns="0" tIns="0" rIns="0" bIns="0" rtlCol="0">
            <a:spAutoFit/>
          </a:bodyPr>
          <a:lstStyle/>
          <a:p>
            <a:pPr algn="r">
              <a:lnSpc>
                <a:spcPct val="120000"/>
              </a:lnSpc>
            </a:pPr>
            <a:r>
              <a:rPr lang="en-US" sz="1600" dirty="0" smtClean="0">
                <a:solidFill>
                  <a:srgbClr val="262626"/>
                </a:solidFill>
                <a:latin typeface="Segoe UI Light"/>
              </a:rPr>
              <a:t>Production workshops</a:t>
            </a:r>
            <a:endParaRPr lang="en-US" sz="1600" dirty="0">
              <a:solidFill>
                <a:srgbClr val="262626"/>
              </a:solidFill>
              <a:latin typeface="Segoe UI Light"/>
            </a:endParaRPr>
          </a:p>
        </p:txBody>
      </p:sp>
      <p:sp>
        <p:nvSpPr>
          <p:cNvPr id="82" name="TextBox 81">
            <a:extLst>
              <a:ext uri="{FF2B5EF4-FFF2-40B4-BE49-F238E27FC236}">
                <a16:creationId xmlns="" xmlns:a16="http://schemas.microsoft.com/office/drawing/2014/main" id="{6A8AD39B-CC30-4545-99AF-9F92741AA580}"/>
              </a:ext>
            </a:extLst>
          </p:cNvPr>
          <p:cNvSpPr txBox="1"/>
          <p:nvPr/>
        </p:nvSpPr>
        <p:spPr>
          <a:xfrm>
            <a:off x="341661" y="3941652"/>
            <a:ext cx="2673810" cy="307777"/>
          </a:xfrm>
          <a:prstGeom prst="rect">
            <a:avLst/>
          </a:prstGeom>
          <a:noFill/>
        </p:spPr>
        <p:txBody>
          <a:bodyPr wrap="none" lIns="0" tIns="0" rIns="0" bIns="0" rtlCol="0">
            <a:spAutoFit/>
          </a:bodyPr>
          <a:lstStyle/>
          <a:p>
            <a:pPr algn="r"/>
            <a:r>
              <a:rPr lang="en-US" sz="2000" b="1" dirty="0" smtClean="0">
                <a:solidFill>
                  <a:schemeClr val="accent6">
                    <a:lumMod val="75000"/>
                  </a:schemeClr>
                </a:solidFill>
                <a:latin typeface="Georgia"/>
              </a:rPr>
              <a:t>Sub </a:t>
            </a:r>
            <a:r>
              <a:rPr lang="en-US" sz="2000" b="1" dirty="0" err="1" smtClean="0">
                <a:solidFill>
                  <a:schemeClr val="accent6">
                    <a:lumMod val="75000"/>
                  </a:schemeClr>
                </a:solidFill>
                <a:latin typeface="Georgia"/>
              </a:rPr>
              <a:t>Workstream</a:t>
            </a:r>
            <a:r>
              <a:rPr lang="en-US" sz="2000" b="1" dirty="0" smtClean="0">
                <a:solidFill>
                  <a:schemeClr val="accent6">
                    <a:lumMod val="75000"/>
                  </a:schemeClr>
                </a:solidFill>
                <a:latin typeface="Georgia"/>
              </a:rPr>
              <a:t> 5,1</a:t>
            </a:r>
            <a:endParaRPr lang="en-US" sz="2000" b="1" dirty="0">
              <a:solidFill>
                <a:schemeClr val="accent6">
                  <a:lumMod val="75000"/>
                </a:schemeClr>
              </a:solidFill>
              <a:latin typeface="Georgia"/>
            </a:endParaRPr>
          </a:p>
        </p:txBody>
      </p:sp>
      <p:cxnSp>
        <p:nvCxnSpPr>
          <p:cNvPr id="83" name="Straight Connector 82">
            <a:extLst>
              <a:ext uri="{FF2B5EF4-FFF2-40B4-BE49-F238E27FC236}">
                <a16:creationId xmlns="" xmlns:a16="http://schemas.microsoft.com/office/drawing/2014/main" id="{0F9D2F2C-4629-4E61-A931-D411207EC65C}"/>
              </a:ext>
            </a:extLst>
          </p:cNvPr>
          <p:cNvCxnSpPr>
            <a:cxnSpLocks/>
          </p:cNvCxnSpPr>
          <p:nvPr/>
        </p:nvCxnSpPr>
        <p:spPr>
          <a:xfrm>
            <a:off x="8725832" y="3505200"/>
            <a:ext cx="2504143" cy="0"/>
          </a:xfrm>
          <a:prstGeom prst="line">
            <a:avLst/>
          </a:prstGeom>
          <a:noFill/>
          <a:ln w="6350" cap="flat" cmpd="sng" algn="ctr">
            <a:solidFill>
              <a:sysClr val="window" lastClr="FFFFFF">
                <a:lumMod val="85000"/>
              </a:sysClr>
            </a:solidFill>
            <a:prstDash val="solid"/>
            <a:miter lim="800000"/>
          </a:ln>
          <a:effectLst/>
        </p:spPr>
      </p:cxnSp>
      <p:cxnSp>
        <p:nvCxnSpPr>
          <p:cNvPr id="84" name="Straight Connector 83">
            <a:extLst>
              <a:ext uri="{FF2B5EF4-FFF2-40B4-BE49-F238E27FC236}">
                <a16:creationId xmlns="" xmlns:a16="http://schemas.microsoft.com/office/drawing/2014/main" id="{B7866B9D-521E-42A0-A8C2-685651586260}"/>
              </a:ext>
            </a:extLst>
          </p:cNvPr>
          <p:cNvCxnSpPr>
            <a:cxnSpLocks/>
          </p:cNvCxnSpPr>
          <p:nvPr/>
        </p:nvCxnSpPr>
        <p:spPr>
          <a:xfrm>
            <a:off x="511328" y="3469851"/>
            <a:ext cx="2504143" cy="0"/>
          </a:xfrm>
          <a:prstGeom prst="line">
            <a:avLst/>
          </a:prstGeom>
          <a:noFill/>
          <a:ln w="6350" cap="flat" cmpd="sng" algn="ctr">
            <a:solidFill>
              <a:sysClr val="window" lastClr="FFFFFF">
                <a:lumMod val="85000"/>
              </a:sysClr>
            </a:solidFill>
            <a:prstDash val="solid"/>
            <a:miter lim="800000"/>
          </a:ln>
          <a:effectLst/>
        </p:spPr>
      </p:cxnSp>
      <p:sp>
        <p:nvSpPr>
          <p:cNvPr id="85" name="TextBox 84"/>
          <p:cNvSpPr txBox="1"/>
          <p:nvPr/>
        </p:nvSpPr>
        <p:spPr>
          <a:xfrm>
            <a:off x="5257795" y="3188549"/>
            <a:ext cx="911192" cy="1169551"/>
          </a:xfrm>
          <a:prstGeom prst="rect">
            <a:avLst/>
          </a:prstGeom>
          <a:noFill/>
        </p:spPr>
        <p:txBody>
          <a:bodyPr wrap="square" rtlCol="0">
            <a:spAutoFit/>
          </a:bodyPr>
          <a:lstStyle/>
          <a:p>
            <a:pPr algn="ctr"/>
            <a:r>
              <a:rPr lang="en-US" sz="1400" b="1" dirty="0" smtClean="0">
                <a:solidFill>
                  <a:prstClr val="black"/>
                </a:solidFill>
                <a:latin typeface="Segoe UI Light"/>
              </a:rPr>
              <a:t>Inco</a:t>
            </a:r>
          </a:p>
          <a:p>
            <a:pPr algn="ctr"/>
            <a:r>
              <a:rPr lang="en-US" sz="1400" b="1" dirty="0" smtClean="0">
                <a:solidFill>
                  <a:prstClr val="black"/>
                </a:solidFill>
                <a:latin typeface="Segoe UI Light"/>
              </a:rPr>
              <a:t>HR</a:t>
            </a:r>
          </a:p>
          <a:p>
            <a:pPr algn="ctr"/>
            <a:r>
              <a:rPr lang="en-US" sz="1400" b="1" dirty="0" smtClean="0">
                <a:solidFill>
                  <a:prstClr val="black"/>
                </a:solidFill>
                <a:latin typeface="Segoe UI Light"/>
              </a:rPr>
              <a:t>Finance</a:t>
            </a:r>
          </a:p>
          <a:p>
            <a:pPr algn="ctr"/>
            <a:r>
              <a:rPr lang="en-US" sz="1400" b="1" dirty="0" smtClean="0">
                <a:solidFill>
                  <a:prstClr val="black"/>
                </a:solidFill>
                <a:latin typeface="Segoe UI Light"/>
              </a:rPr>
              <a:t>Facilities</a:t>
            </a:r>
          </a:p>
          <a:p>
            <a:pPr algn="ctr"/>
            <a:r>
              <a:rPr lang="en-US" sz="1400" b="1" dirty="0" smtClean="0">
                <a:latin typeface="Segoe UI Light"/>
              </a:rPr>
              <a:t>GITO</a:t>
            </a:r>
            <a:endParaRPr lang="en-ZA" sz="1400" b="1" dirty="0">
              <a:latin typeface="Segoe UI Light"/>
            </a:endParaRPr>
          </a:p>
        </p:txBody>
      </p:sp>
    </p:spTree>
    <p:extLst>
      <p:ext uri="{BB962C8B-B14F-4D97-AF65-F5344CB8AC3E}">
        <p14:creationId xmlns:p14="http://schemas.microsoft.com/office/powerpoint/2010/main" val="2186811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Phase II </a:t>
            </a:r>
            <a:r>
              <a:rPr lang="en-US" sz="4000" dirty="0" err="1" smtClean="0">
                <a:solidFill>
                  <a:srgbClr val="000000"/>
                </a:solidFill>
                <a:latin typeface="Georgia"/>
              </a:rPr>
              <a:t>Workstreams</a:t>
            </a:r>
            <a:endParaRPr lang="en-US" sz="4000" dirty="0">
              <a:solidFill>
                <a:srgbClr val="000000"/>
              </a:solidFill>
              <a:latin typeface="Georgia"/>
            </a:endParaRPr>
          </a:p>
        </p:txBody>
      </p:sp>
      <p:cxnSp>
        <p:nvCxnSpPr>
          <p:cNvPr id="74" name="Straight Connector 73">
            <a:extLst>
              <a:ext uri="{FF2B5EF4-FFF2-40B4-BE49-F238E27FC236}">
                <a16:creationId xmlns:a16="http://schemas.microsoft.com/office/drawing/2014/main" xmlns="" id="{BA929098-AD32-4210-B737-BCD614C07400}"/>
              </a:ext>
            </a:extLst>
          </p:cNvPr>
          <p:cNvCxnSpPr>
            <a:stCxn id="78" idx="2"/>
          </p:cNvCxnSpPr>
          <p:nvPr/>
        </p:nvCxnSpPr>
        <p:spPr>
          <a:xfrm flipH="1">
            <a:off x="1346218" y="3248954"/>
            <a:ext cx="3340" cy="3312000"/>
          </a:xfrm>
          <a:prstGeom prst="line">
            <a:avLst/>
          </a:prstGeom>
          <a:noFill/>
          <a:ln w="6350" cap="flat" cmpd="sng" algn="ctr">
            <a:solidFill>
              <a:srgbClr val="3C5D7A"/>
            </a:solidFill>
            <a:prstDash val="solid"/>
            <a:miter lim="800000"/>
            <a:tailEnd type="oval"/>
          </a:ln>
          <a:effectLst/>
        </p:spPr>
      </p:cxnSp>
      <p:cxnSp>
        <p:nvCxnSpPr>
          <p:cNvPr id="75" name="Straight Connector 74">
            <a:extLst>
              <a:ext uri="{FF2B5EF4-FFF2-40B4-BE49-F238E27FC236}">
                <a16:creationId xmlns:a16="http://schemas.microsoft.com/office/drawing/2014/main" xmlns="" id="{ABC964D6-A678-41D2-9782-71DAD492DEC1}"/>
              </a:ext>
            </a:extLst>
          </p:cNvPr>
          <p:cNvCxnSpPr>
            <a:cxnSpLocks/>
            <a:stCxn id="80" idx="2"/>
          </p:cNvCxnSpPr>
          <p:nvPr/>
        </p:nvCxnSpPr>
        <p:spPr>
          <a:xfrm flipH="1">
            <a:off x="3696035" y="3248954"/>
            <a:ext cx="1534" cy="3312000"/>
          </a:xfrm>
          <a:prstGeom prst="line">
            <a:avLst/>
          </a:prstGeom>
          <a:noFill/>
          <a:ln w="6350" cap="flat" cmpd="sng" algn="ctr">
            <a:solidFill>
              <a:srgbClr val="92667D"/>
            </a:solidFill>
            <a:prstDash val="solid"/>
            <a:miter lim="800000"/>
            <a:tailEnd type="oval"/>
          </a:ln>
          <a:effectLst/>
        </p:spPr>
      </p:cxnSp>
      <p:cxnSp>
        <p:nvCxnSpPr>
          <p:cNvPr id="76" name="Straight Connector 75">
            <a:extLst>
              <a:ext uri="{FF2B5EF4-FFF2-40B4-BE49-F238E27FC236}">
                <a16:creationId xmlns:a16="http://schemas.microsoft.com/office/drawing/2014/main" xmlns="" id="{A5BC571D-01B3-4E83-91E1-17B5566934DD}"/>
              </a:ext>
            </a:extLst>
          </p:cNvPr>
          <p:cNvCxnSpPr>
            <a:cxnSpLocks/>
          </p:cNvCxnSpPr>
          <p:nvPr/>
        </p:nvCxnSpPr>
        <p:spPr>
          <a:xfrm>
            <a:off x="6095075" y="3204210"/>
            <a:ext cx="11811" cy="3356744"/>
          </a:xfrm>
          <a:prstGeom prst="line">
            <a:avLst/>
          </a:prstGeom>
          <a:noFill/>
          <a:ln w="6350" cap="flat" cmpd="sng" algn="ctr">
            <a:solidFill>
              <a:srgbClr val="D17083"/>
            </a:solidFill>
            <a:prstDash val="solid"/>
            <a:miter lim="800000"/>
            <a:tailEnd type="oval"/>
          </a:ln>
          <a:effectLst/>
        </p:spPr>
      </p:cxnSp>
      <p:cxnSp>
        <p:nvCxnSpPr>
          <p:cNvPr id="77" name="Straight Connector 76">
            <a:extLst>
              <a:ext uri="{FF2B5EF4-FFF2-40B4-BE49-F238E27FC236}">
                <a16:creationId xmlns:a16="http://schemas.microsoft.com/office/drawing/2014/main" xmlns="" id="{816AA755-517D-498A-941C-A587E1ABFD19}"/>
              </a:ext>
            </a:extLst>
          </p:cNvPr>
          <p:cNvCxnSpPr>
            <a:cxnSpLocks/>
          </p:cNvCxnSpPr>
          <p:nvPr/>
        </p:nvCxnSpPr>
        <p:spPr>
          <a:xfrm flipH="1">
            <a:off x="8399648" y="3203831"/>
            <a:ext cx="1262" cy="3384000"/>
          </a:xfrm>
          <a:prstGeom prst="line">
            <a:avLst/>
          </a:prstGeom>
          <a:noFill/>
          <a:ln w="6350" cap="flat" cmpd="sng" algn="ctr">
            <a:solidFill>
              <a:srgbClr val="FF788B"/>
            </a:solidFill>
            <a:prstDash val="solid"/>
            <a:miter lim="800000"/>
            <a:tailEnd type="oval"/>
          </a:ln>
          <a:effectLst/>
        </p:spPr>
      </p:cxnSp>
      <p:sp>
        <p:nvSpPr>
          <p:cNvPr id="78" name="Diamond 77">
            <a:extLst>
              <a:ext uri="{FF2B5EF4-FFF2-40B4-BE49-F238E27FC236}">
                <a16:creationId xmlns:a16="http://schemas.microsoft.com/office/drawing/2014/main" xmlns="" id="{76FF4B26-11AC-4EDE-AA3B-7CFA55B822B2}"/>
              </a:ext>
            </a:extLst>
          </p:cNvPr>
          <p:cNvSpPr/>
          <p:nvPr/>
        </p:nvSpPr>
        <p:spPr>
          <a:xfrm>
            <a:off x="844899" y="2239637"/>
            <a:ext cx="1009318" cy="1009318"/>
          </a:xfrm>
          <a:prstGeom prst="diamond">
            <a:avLst/>
          </a:prstGeom>
          <a:solidFill>
            <a:srgbClr val="A9D18E"/>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entury Gothic"/>
            </a:endParaRPr>
          </a:p>
        </p:txBody>
      </p:sp>
      <p:sp>
        <p:nvSpPr>
          <p:cNvPr id="79" name="TextBox 78">
            <a:extLst>
              <a:ext uri="{FF2B5EF4-FFF2-40B4-BE49-F238E27FC236}">
                <a16:creationId xmlns:a16="http://schemas.microsoft.com/office/drawing/2014/main" xmlns="" id="{0A160CFD-43D7-4E00-9F3C-55BF3603DE22}"/>
              </a:ext>
            </a:extLst>
          </p:cNvPr>
          <p:cNvSpPr txBox="1"/>
          <p:nvPr/>
        </p:nvSpPr>
        <p:spPr>
          <a:xfrm>
            <a:off x="344113" y="1181135"/>
            <a:ext cx="2160000" cy="923330"/>
          </a:xfrm>
          <a:prstGeom prst="rect">
            <a:avLst/>
          </a:prstGeom>
          <a:noFill/>
        </p:spPr>
        <p:txBody>
          <a:bodyPr wrap="square" lIns="0" tIns="0" rIns="0" bIns="0" rtlCol="0" anchor="ctr">
            <a:spAutoFit/>
          </a:bodyPr>
          <a:lstStyle/>
          <a:p>
            <a:pPr algn="ctr"/>
            <a:r>
              <a:rPr lang="en-US" sz="2000" b="1" dirty="0" err="1" smtClean="0">
                <a:latin typeface="Calibri Light"/>
              </a:rPr>
              <a:t>Workstream</a:t>
            </a:r>
            <a:r>
              <a:rPr lang="en-US" sz="2000" b="1" dirty="0" smtClean="0">
                <a:latin typeface="Calibri Light"/>
              </a:rPr>
              <a:t> 1: People and structure alignment</a:t>
            </a:r>
            <a:endParaRPr lang="en-US" sz="2000" b="1" dirty="0">
              <a:latin typeface="Calibri Light"/>
            </a:endParaRPr>
          </a:p>
        </p:txBody>
      </p:sp>
      <p:sp>
        <p:nvSpPr>
          <p:cNvPr id="80" name="Diamond 79">
            <a:extLst>
              <a:ext uri="{FF2B5EF4-FFF2-40B4-BE49-F238E27FC236}">
                <a16:creationId xmlns:a16="http://schemas.microsoft.com/office/drawing/2014/main" xmlns="" id="{62916D38-2F36-4448-9D69-AFACFD642566}"/>
              </a:ext>
            </a:extLst>
          </p:cNvPr>
          <p:cNvSpPr/>
          <p:nvPr/>
        </p:nvSpPr>
        <p:spPr>
          <a:xfrm>
            <a:off x="3192910" y="2239637"/>
            <a:ext cx="1009318" cy="1009318"/>
          </a:xfrm>
          <a:prstGeom prst="diamond">
            <a:avLst/>
          </a:prstGeom>
          <a:solidFill>
            <a:schemeClr val="accent6">
              <a:lumMod val="60000"/>
              <a:lumOff val="40000"/>
            </a:schemeClr>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entury Gothic"/>
            </a:endParaRPr>
          </a:p>
        </p:txBody>
      </p:sp>
      <p:sp>
        <p:nvSpPr>
          <p:cNvPr id="81" name="TextBox 80">
            <a:extLst>
              <a:ext uri="{FF2B5EF4-FFF2-40B4-BE49-F238E27FC236}">
                <a16:creationId xmlns:a16="http://schemas.microsoft.com/office/drawing/2014/main" xmlns="" id="{BFD70F71-3EEE-4D9D-B569-6F3CB693D2C7}"/>
              </a:ext>
            </a:extLst>
          </p:cNvPr>
          <p:cNvSpPr txBox="1"/>
          <p:nvPr/>
        </p:nvSpPr>
        <p:spPr>
          <a:xfrm>
            <a:off x="2782031" y="1192388"/>
            <a:ext cx="2160000" cy="923330"/>
          </a:xfrm>
          <a:prstGeom prst="rect">
            <a:avLst/>
          </a:prstGeom>
          <a:noFill/>
        </p:spPr>
        <p:txBody>
          <a:bodyPr wrap="square" lIns="0" tIns="0" rIns="0" bIns="0" rtlCol="0" anchor="ctr">
            <a:spAutoFit/>
          </a:bodyPr>
          <a:lstStyle/>
          <a:p>
            <a:pPr algn="ctr"/>
            <a:r>
              <a:rPr lang="en-US" sz="2000" b="1" dirty="0" err="1" smtClean="0">
                <a:latin typeface="Calibri Light"/>
              </a:rPr>
              <a:t>Workstream</a:t>
            </a:r>
            <a:r>
              <a:rPr lang="en-US" sz="2000" b="1" dirty="0" smtClean="0">
                <a:latin typeface="Calibri Light"/>
              </a:rPr>
              <a:t> 2: Process and technology</a:t>
            </a:r>
            <a:endParaRPr lang="en-US" sz="2000" b="1" dirty="0">
              <a:latin typeface="Calibri Light"/>
            </a:endParaRPr>
          </a:p>
        </p:txBody>
      </p:sp>
      <p:sp>
        <p:nvSpPr>
          <p:cNvPr id="82" name="Diamond 81">
            <a:extLst>
              <a:ext uri="{FF2B5EF4-FFF2-40B4-BE49-F238E27FC236}">
                <a16:creationId xmlns:a16="http://schemas.microsoft.com/office/drawing/2014/main" xmlns="" id="{1E13CDCD-F632-4603-AE7A-EB3BBAA3200E}"/>
              </a:ext>
            </a:extLst>
          </p:cNvPr>
          <p:cNvSpPr/>
          <p:nvPr/>
        </p:nvSpPr>
        <p:spPr>
          <a:xfrm>
            <a:off x="5600742" y="2107657"/>
            <a:ext cx="1009318" cy="1009318"/>
          </a:xfrm>
          <a:prstGeom prst="diamond">
            <a:avLst/>
          </a:prstGeom>
          <a:solidFill>
            <a:schemeClr val="accent6">
              <a:lumMod val="60000"/>
              <a:lumOff val="40000"/>
            </a:schemeClr>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entury Gothic"/>
            </a:endParaRPr>
          </a:p>
        </p:txBody>
      </p:sp>
      <p:sp>
        <p:nvSpPr>
          <p:cNvPr id="83" name="TextBox 82">
            <a:extLst>
              <a:ext uri="{FF2B5EF4-FFF2-40B4-BE49-F238E27FC236}">
                <a16:creationId xmlns:a16="http://schemas.microsoft.com/office/drawing/2014/main" xmlns="" id="{68CFDE06-E85F-4067-8A96-351F0AC10372}"/>
              </a:ext>
            </a:extLst>
          </p:cNvPr>
          <p:cNvSpPr txBox="1"/>
          <p:nvPr/>
        </p:nvSpPr>
        <p:spPr>
          <a:xfrm>
            <a:off x="4952356" y="1199822"/>
            <a:ext cx="2160000" cy="615553"/>
          </a:xfrm>
          <a:prstGeom prst="rect">
            <a:avLst/>
          </a:prstGeom>
          <a:noFill/>
        </p:spPr>
        <p:txBody>
          <a:bodyPr wrap="square" lIns="0" tIns="0" rIns="0" bIns="0" rtlCol="0" anchor="ctr">
            <a:spAutoFit/>
          </a:bodyPr>
          <a:lstStyle/>
          <a:p>
            <a:pPr algn="ctr"/>
            <a:r>
              <a:rPr lang="en-US" sz="2000" b="1" dirty="0" err="1" smtClean="0">
                <a:latin typeface="Calibri Light"/>
              </a:rPr>
              <a:t>Workstream</a:t>
            </a:r>
            <a:r>
              <a:rPr lang="en-US" sz="2000" b="1" dirty="0" smtClean="0">
                <a:latin typeface="Calibri Light"/>
              </a:rPr>
              <a:t> 3: Governance</a:t>
            </a:r>
            <a:endParaRPr lang="en-US" sz="2000" b="1" dirty="0">
              <a:latin typeface="Calibri Light"/>
            </a:endParaRPr>
          </a:p>
        </p:txBody>
      </p:sp>
      <p:sp>
        <p:nvSpPr>
          <p:cNvPr id="84" name="Diamond 83">
            <a:extLst>
              <a:ext uri="{FF2B5EF4-FFF2-40B4-BE49-F238E27FC236}">
                <a16:creationId xmlns:a16="http://schemas.microsoft.com/office/drawing/2014/main" xmlns="" id="{C8E5DB5C-D386-43FC-A2D7-CBC276ECDF14}"/>
              </a:ext>
            </a:extLst>
          </p:cNvPr>
          <p:cNvSpPr/>
          <p:nvPr/>
        </p:nvSpPr>
        <p:spPr>
          <a:xfrm>
            <a:off x="7894989" y="2081746"/>
            <a:ext cx="1009318" cy="1009318"/>
          </a:xfrm>
          <a:prstGeom prst="diamond">
            <a:avLst/>
          </a:prstGeom>
          <a:solidFill>
            <a:schemeClr val="accent6">
              <a:lumMod val="60000"/>
              <a:lumOff val="40000"/>
            </a:schemeClr>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entury Gothic"/>
            </a:endParaRPr>
          </a:p>
        </p:txBody>
      </p:sp>
      <p:sp>
        <p:nvSpPr>
          <p:cNvPr id="85" name="TextBox 84">
            <a:extLst>
              <a:ext uri="{FF2B5EF4-FFF2-40B4-BE49-F238E27FC236}">
                <a16:creationId xmlns:a16="http://schemas.microsoft.com/office/drawing/2014/main" xmlns="" id="{ADE09240-E0F9-4612-A47D-BDAB5AF46832}"/>
              </a:ext>
            </a:extLst>
          </p:cNvPr>
          <p:cNvSpPr txBox="1"/>
          <p:nvPr/>
        </p:nvSpPr>
        <p:spPr>
          <a:xfrm>
            <a:off x="7201853" y="1211378"/>
            <a:ext cx="2160000" cy="615553"/>
          </a:xfrm>
          <a:prstGeom prst="rect">
            <a:avLst/>
          </a:prstGeom>
          <a:noFill/>
        </p:spPr>
        <p:txBody>
          <a:bodyPr wrap="square" lIns="0" tIns="0" rIns="0" bIns="0" rtlCol="0" anchor="ctr">
            <a:spAutoFit/>
          </a:bodyPr>
          <a:lstStyle/>
          <a:p>
            <a:pPr algn="ctr"/>
            <a:r>
              <a:rPr lang="en-US" sz="2000" b="1" dirty="0" err="1" smtClean="0">
                <a:latin typeface="Calibri Light"/>
              </a:rPr>
              <a:t>Workstream</a:t>
            </a:r>
            <a:r>
              <a:rPr lang="en-US" sz="2000" b="1" dirty="0" smtClean="0">
                <a:latin typeface="Calibri Light"/>
              </a:rPr>
              <a:t> 4: Change Management</a:t>
            </a:r>
            <a:endParaRPr lang="en-US" sz="2000" b="1" dirty="0">
              <a:latin typeface="Calibri Light"/>
            </a:endParaRPr>
          </a:p>
        </p:txBody>
      </p:sp>
      <p:sp>
        <p:nvSpPr>
          <p:cNvPr id="86" name="Rectangle: Rounded Corners 22">
            <a:extLst>
              <a:ext uri="{FF2B5EF4-FFF2-40B4-BE49-F238E27FC236}">
                <a16:creationId xmlns:a16="http://schemas.microsoft.com/office/drawing/2014/main" xmlns="" id="{552CB79F-547E-4D7D-8311-0FA8D32ECD55}"/>
              </a:ext>
            </a:extLst>
          </p:cNvPr>
          <p:cNvSpPr/>
          <p:nvPr/>
        </p:nvSpPr>
        <p:spPr>
          <a:xfrm>
            <a:off x="349796" y="3463416"/>
            <a:ext cx="2160000" cy="2795870"/>
          </a:xfrm>
          <a:prstGeom prst="roundRect">
            <a:avLst>
              <a:gd name="adj" fmla="val 6637"/>
            </a:avLst>
          </a:prstGeom>
          <a:solidFill>
            <a:srgbClr val="A9D18E"/>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effectLst/>
                <a:uLnTx/>
                <a:uFillTx/>
                <a:latin typeface="Calibri Light"/>
              </a:rPr>
              <a:t>.</a:t>
            </a:r>
            <a:endParaRPr kumimoji="0" lang="en-US" sz="1600" b="0" i="0" u="none" strike="noStrike" kern="0" cap="none" spc="0" normalizeH="0" baseline="0" noProof="0" dirty="0">
              <a:ln>
                <a:noFill/>
              </a:ln>
              <a:effectLst/>
              <a:uLnTx/>
              <a:uFillTx/>
              <a:latin typeface="Calibri Light"/>
            </a:endParaRPr>
          </a:p>
        </p:txBody>
      </p:sp>
      <p:sp>
        <p:nvSpPr>
          <p:cNvPr id="87" name="Rectangle: Rounded Corners 24">
            <a:extLst>
              <a:ext uri="{FF2B5EF4-FFF2-40B4-BE49-F238E27FC236}">
                <a16:creationId xmlns:a16="http://schemas.microsoft.com/office/drawing/2014/main" xmlns="" id="{D610454D-9BD5-4A5A-AF40-8DB7360A5E09}"/>
              </a:ext>
            </a:extLst>
          </p:cNvPr>
          <p:cNvSpPr/>
          <p:nvPr/>
        </p:nvSpPr>
        <p:spPr>
          <a:xfrm>
            <a:off x="2670378" y="3463416"/>
            <a:ext cx="2160000" cy="2795870"/>
          </a:xfrm>
          <a:prstGeom prst="roundRect">
            <a:avLst>
              <a:gd name="adj" fmla="val 6637"/>
            </a:avLst>
          </a:prstGeom>
          <a:solidFill>
            <a:srgbClr val="A9D18E"/>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Calibri Light"/>
            </a:endParaRPr>
          </a:p>
        </p:txBody>
      </p:sp>
      <p:sp>
        <p:nvSpPr>
          <p:cNvPr id="88" name="Rectangle: Rounded Corners 26">
            <a:extLst>
              <a:ext uri="{FF2B5EF4-FFF2-40B4-BE49-F238E27FC236}">
                <a16:creationId xmlns:a16="http://schemas.microsoft.com/office/drawing/2014/main" xmlns="" id="{F291D2D3-7FB7-4B79-BCEA-EE247E021B41}"/>
              </a:ext>
            </a:extLst>
          </p:cNvPr>
          <p:cNvSpPr/>
          <p:nvPr/>
        </p:nvSpPr>
        <p:spPr>
          <a:xfrm>
            <a:off x="5041853" y="3472802"/>
            <a:ext cx="2160000" cy="2795870"/>
          </a:xfrm>
          <a:prstGeom prst="roundRect">
            <a:avLst>
              <a:gd name="adj" fmla="val 6637"/>
            </a:avLst>
          </a:prstGeom>
          <a:solidFill>
            <a:schemeClr val="accent6">
              <a:lumMod val="60000"/>
              <a:lumOff val="40000"/>
            </a:schemeClr>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Calibri Light"/>
            </a:endParaRPr>
          </a:p>
        </p:txBody>
      </p:sp>
      <p:sp>
        <p:nvSpPr>
          <p:cNvPr id="89" name="Rectangle: Rounded Corners 28">
            <a:extLst>
              <a:ext uri="{FF2B5EF4-FFF2-40B4-BE49-F238E27FC236}">
                <a16:creationId xmlns:a16="http://schemas.microsoft.com/office/drawing/2014/main" xmlns="" id="{33E5557B-879D-4E0E-B98E-12D2871EBC87}"/>
              </a:ext>
            </a:extLst>
          </p:cNvPr>
          <p:cNvSpPr/>
          <p:nvPr/>
        </p:nvSpPr>
        <p:spPr>
          <a:xfrm>
            <a:off x="7365028" y="3463416"/>
            <a:ext cx="2160000" cy="2795870"/>
          </a:xfrm>
          <a:prstGeom prst="roundRect">
            <a:avLst>
              <a:gd name="adj" fmla="val 6637"/>
            </a:avLst>
          </a:prstGeom>
          <a:solidFill>
            <a:schemeClr val="accent6">
              <a:lumMod val="60000"/>
              <a:lumOff val="40000"/>
            </a:schemeClr>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Calibri Light"/>
            </a:endParaRPr>
          </a:p>
        </p:txBody>
      </p:sp>
      <p:cxnSp>
        <p:nvCxnSpPr>
          <p:cNvPr id="122" name="Straight Connector 121">
            <a:extLst>
              <a:ext uri="{FF2B5EF4-FFF2-40B4-BE49-F238E27FC236}">
                <a16:creationId xmlns:a16="http://schemas.microsoft.com/office/drawing/2014/main" xmlns="" id="{816AA755-517D-498A-941C-A587E1ABFD19}"/>
              </a:ext>
            </a:extLst>
          </p:cNvPr>
          <p:cNvCxnSpPr>
            <a:cxnSpLocks/>
          </p:cNvCxnSpPr>
          <p:nvPr/>
        </p:nvCxnSpPr>
        <p:spPr>
          <a:xfrm flipH="1">
            <a:off x="10793447" y="3248954"/>
            <a:ext cx="1262" cy="3312000"/>
          </a:xfrm>
          <a:prstGeom prst="line">
            <a:avLst/>
          </a:prstGeom>
          <a:noFill/>
          <a:ln w="6350" cap="flat" cmpd="sng" algn="ctr">
            <a:solidFill>
              <a:srgbClr val="FF788B"/>
            </a:solidFill>
            <a:prstDash val="solid"/>
            <a:miter lim="800000"/>
            <a:tailEnd type="oval"/>
          </a:ln>
          <a:effectLst/>
        </p:spPr>
      </p:cxnSp>
      <p:sp>
        <p:nvSpPr>
          <p:cNvPr id="123" name="Diamond 122">
            <a:extLst>
              <a:ext uri="{FF2B5EF4-FFF2-40B4-BE49-F238E27FC236}">
                <a16:creationId xmlns:a16="http://schemas.microsoft.com/office/drawing/2014/main" xmlns="" id="{C8E5DB5C-D386-43FC-A2D7-CBC276ECDF14}"/>
              </a:ext>
            </a:extLst>
          </p:cNvPr>
          <p:cNvSpPr/>
          <p:nvPr/>
        </p:nvSpPr>
        <p:spPr>
          <a:xfrm>
            <a:off x="10300377" y="2143079"/>
            <a:ext cx="1009318" cy="1009318"/>
          </a:xfrm>
          <a:prstGeom prst="diamond">
            <a:avLst/>
          </a:prstGeom>
          <a:solidFill>
            <a:srgbClr val="3C5D7A"/>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effectLst/>
              <a:uLnTx/>
              <a:uFillTx/>
              <a:latin typeface="Century Gothic"/>
            </a:endParaRPr>
          </a:p>
        </p:txBody>
      </p:sp>
      <p:sp>
        <p:nvSpPr>
          <p:cNvPr id="124" name="TextBox 123">
            <a:extLst>
              <a:ext uri="{FF2B5EF4-FFF2-40B4-BE49-F238E27FC236}">
                <a16:creationId xmlns:a16="http://schemas.microsoft.com/office/drawing/2014/main" xmlns="" id="{ADE09240-E0F9-4612-A47D-BDAB5AF46832}"/>
              </a:ext>
            </a:extLst>
          </p:cNvPr>
          <p:cNvSpPr txBox="1"/>
          <p:nvPr/>
        </p:nvSpPr>
        <p:spPr>
          <a:xfrm>
            <a:off x="9725036" y="1195457"/>
            <a:ext cx="2160000" cy="615553"/>
          </a:xfrm>
          <a:prstGeom prst="rect">
            <a:avLst/>
          </a:prstGeom>
          <a:noFill/>
        </p:spPr>
        <p:txBody>
          <a:bodyPr wrap="square" lIns="0" tIns="0" rIns="0" bIns="0" rtlCol="0" anchor="ctr">
            <a:spAutoFit/>
          </a:bodyPr>
          <a:lstStyle/>
          <a:p>
            <a:pPr algn="ctr"/>
            <a:r>
              <a:rPr lang="en-US" sz="2000" b="1" dirty="0" err="1" smtClean="0">
                <a:latin typeface="Calibri Light"/>
              </a:rPr>
              <a:t>Workstream</a:t>
            </a:r>
            <a:r>
              <a:rPr lang="en-US" sz="2000" b="1" dirty="0" smtClean="0">
                <a:latin typeface="Calibri Light"/>
              </a:rPr>
              <a:t> 5: Self sufficiency</a:t>
            </a:r>
            <a:endParaRPr lang="en-US" sz="2000" b="1" dirty="0">
              <a:latin typeface="Calibri Light"/>
            </a:endParaRPr>
          </a:p>
        </p:txBody>
      </p:sp>
      <p:sp>
        <p:nvSpPr>
          <p:cNvPr id="125" name="Rectangle: Rounded Corners 28">
            <a:extLst>
              <a:ext uri="{FF2B5EF4-FFF2-40B4-BE49-F238E27FC236}">
                <a16:creationId xmlns:a16="http://schemas.microsoft.com/office/drawing/2014/main" xmlns="" id="{33E5557B-879D-4E0E-B98E-12D2871EBC87}"/>
              </a:ext>
            </a:extLst>
          </p:cNvPr>
          <p:cNvSpPr/>
          <p:nvPr/>
        </p:nvSpPr>
        <p:spPr>
          <a:xfrm>
            <a:off x="9688203" y="3472801"/>
            <a:ext cx="2160000" cy="2795870"/>
          </a:xfrm>
          <a:prstGeom prst="roundRect">
            <a:avLst>
              <a:gd name="adj" fmla="val 6637"/>
            </a:avLst>
          </a:prstGeom>
          <a:solidFill>
            <a:srgbClr val="3C5D7A"/>
          </a:solidFill>
          <a:ln w="3175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Calibri Light"/>
            </a:endParaRPr>
          </a:p>
        </p:txBody>
      </p:sp>
      <p:pic>
        <p:nvPicPr>
          <p:cNvPr id="32" name="Picture 4" descr="Image result for migration ICON">
            <a:extLst>
              <a:ext uri="{FF2B5EF4-FFF2-40B4-BE49-F238E27FC236}">
                <a16:creationId xmlns:a16="http://schemas.microsoft.com/office/drawing/2014/main" xmlns="" id="{2120FCB6-B308-4A9C-8452-21A6E1E112C7}"/>
              </a:ext>
            </a:extLst>
          </p:cNvPr>
          <p:cNvPicPr>
            <a:picLocks noChangeAspect="1" noChangeArrowheads="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3569" t="3569" r="3569" b="3569"/>
          <a:stretch/>
        </p:blipFill>
        <p:spPr bwMode="auto">
          <a:xfrm>
            <a:off x="1154113" y="246227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mage result for operating model ICON">
            <a:extLst>
              <a:ext uri="{FF2B5EF4-FFF2-40B4-BE49-F238E27FC236}">
                <a16:creationId xmlns:a16="http://schemas.microsoft.com/office/drawing/2014/main" xmlns="" id="{6BBD01D9-1F78-46F5-9EE5-F7DFA26E3F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46" t="4546" r="4546" b="4546"/>
          <a:stretch/>
        </p:blipFill>
        <p:spPr bwMode="auto">
          <a:xfrm>
            <a:off x="3432732" y="248341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Image result for policy icon">
            <a:extLst>
              <a:ext uri="{FF2B5EF4-FFF2-40B4-BE49-F238E27FC236}">
                <a16:creationId xmlns:a16="http://schemas.microsoft.com/office/drawing/2014/main" xmlns="" id="{301D3291-F319-459B-B638-AD11AF85D48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93" t="5286" r="449"/>
          <a:stretch/>
        </p:blipFill>
        <p:spPr bwMode="auto">
          <a:xfrm>
            <a:off x="5912485" y="2378592"/>
            <a:ext cx="4952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CHANGE ICON">
            <a:extLst>
              <a:ext uri="{FF2B5EF4-FFF2-40B4-BE49-F238E27FC236}">
                <a16:creationId xmlns:a16="http://schemas.microsoft.com/office/drawing/2014/main" xmlns="" id="{36C7760B-B1E5-4DEC-994B-98F8D0E01A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9969" y="2312621"/>
            <a:ext cx="534547"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 result for migration ICON">
            <a:extLst>
              <a:ext uri="{FF2B5EF4-FFF2-40B4-BE49-F238E27FC236}">
                <a16:creationId xmlns:a16="http://schemas.microsoft.com/office/drawing/2014/main" xmlns="" id="{2120FCB6-B308-4A9C-8452-21A6E1E112C7}"/>
              </a:ext>
            </a:extLst>
          </p:cNvPr>
          <p:cNvPicPr>
            <a:picLocks noChangeAspect="1" noChangeArrowheads="1"/>
          </p:cNvPicPr>
          <p:nvPr/>
        </p:nvPicPr>
        <p:blipFill rotWithShape="1">
          <a:blip r:embed="rId3" cstate="print">
            <a:lum bright="70000" contrast="-70000"/>
            <a:extLst>
              <a:ext uri="{28A0092B-C50C-407E-A947-70E740481C1C}">
                <a14:useLocalDpi xmlns:a14="http://schemas.microsoft.com/office/drawing/2010/main" val="0"/>
              </a:ext>
            </a:extLst>
          </a:blip>
          <a:srcRect l="3569" t="3569" r="3569" b="3569"/>
          <a:stretch/>
        </p:blipFill>
        <p:spPr bwMode="auto">
          <a:xfrm>
            <a:off x="10629545" y="236141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DDA9E74D-9280-428E-BEFE-A8C113AA9030}"/>
              </a:ext>
            </a:extLst>
          </p:cNvPr>
          <p:cNvSpPr txBox="1"/>
          <p:nvPr/>
        </p:nvSpPr>
        <p:spPr>
          <a:xfrm>
            <a:off x="328335" y="3545490"/>
            <a:ext cx="2202921" cy="2593018"/>
          </a:xfrm>
          <a:prstGeom prst="rect">
            <a:avLst/>
          </a:prstGeom>
          <a:noFill/>
        </p:spPr>
        <p:txBody>
          <a:bodyPr wrap="square" rtlCol="0">
            <a:spAutoFit/>
          </a:bodyPr>
          <a:lstStyle/>
          <a:p>
            <a:pPr marL="171450" indent="-171450" defTabSz="457200">
              <a:buFont typeface="Arial" panose="020B0604020202020204" pitchFamily="34" charset="0"/>
              <a:buChar char="•"/>
            </a:pPr>
            <a:r>
              <a:rPr lang="en-GB" sz="1250" dirty="0">
                <a:latin typeface="Lato"/>
              </a:rPr>
              <a:t>Review the organisational structure</a:t>
            </a:r>
          </a:p>
          <a:p>
            <a:pPr marL="171450" indent="-171450" defTabSz="457200">
              <a:buFont typeface="Arial" panose="020B0604020202020204" pitchFamily="34" charset="0"/>
              <a:buChar char="•"/>
            </a:pPr>
            <a:r>
              <a:rPr lang="en-GB" sz="1250" dirty="0">
                <a:latin typeface="Lato"/>
              </a:rPr>
              <a:t>Conduct specialised HR exercises to define key concepts such as the ‘ideal correctional official’, the ideal culture, the competency sets required across the organisation for greater professionalisation</a:t>
            </a:r>
          </a:p>
          <a:p>
            <a:pPr marL="171450" indent="-171450" defTabSz="457200">
              <a:buFont typeface="Arial" panose="020B0604020202020204" pitchFamily="34" charset="0"/>
              <a:buChar char="•"/>
            </a:pPr>
            <a:r>
              <a:rPr lang="en-ZA" sz="1250" dirty="0">
                <a:latin typeface="Lato"/>
              </a:rPr>
              <a:t>Deploy culture interventions</a:t>
            </a:r>
          </a:p>
        </p:txBody>
      </p:sp>
      <p:sp>
        <p:nvSpPr>
          <p:cNvPr id="42" name="TextBox 41">
            <a:extLst>
              <a:ext uri="{FF2B5EF4-FFF2-40B4-BE49-F238E27FC236}">
                <a16:creationId xmlns:a16="http://schemas.microsoft.com/office/drawing/2014/main" xmlns="" id="{B3E6AA2B-9ABB-4695-B67D-322FFFDCC52E}"/>
              </a:ext>
            </a:extLst>
          </p:cNvPr>
          <p:cNvSpPr txBox="1"/>
          <p:nvPr/>
        </p:nvSpPr>
        <p:spPr>
          <a:xfrm>
            <a:off x="2685554" y="3595504"/>
            <a:ext cx="2163972" cy="2492990"/>
          </a:xfrm>
          <a:prstGeom prst="rect">
            <a:avLst/>
          </a:prstGeom>
          <a:noFill/>
        </p:spPr>
        <p:txBody>
          <a:bodyPr wrap="square" rtlCol="0">
            <a:spAutoFit/>
          </a:bodyPr>
          <a:lstStyle/>
          <a:p>
            <a:pPr marL="171450" indent="-171450" defTabSz="457200">
              <a:buFont typeface="Arial" panose="020B0604020202020204" pitchFamily="34" charset="0"/>
              <a:buChar char="•"/>
            </a:pPr>
            <a:r>
              <a:rPr lang="en-GB" sz="1200" dirty="0">
                <a:solidFill>
                  <a:prstClr val="black">
                    <a:lumMod val="65000"/>
                    <a:lumOff val="35000"/>
                  </a:prstClr>
                </a:solidFill>
                <a:latin typeface="Lato"/>
              </a:rPr>
              <a:t>Mapping of business processes reflective of the Service Delivery Model</a:t>
            </a:r>
          </a:p>
          <a:p>
            <a:pPr marL="171450" indent="-171450" defTabSz="457200">
              <a:buFont typeface="Arial" panose="020B0604020202020204" pitchFamily="34" charset="0"/>
              <a:buChar char="•"/>
            </a:pPr>
            <a:r>
              <a:rPr lang="en-ZA" sz="1200" dirty="0">
                <a:solidFill>
                  <a:prstClr val="black">
                    <a:lumMod val="65000"/>
                    <a:lumOff val="35000"/>
                  </a:prstClr>
                </a:solidFill>
                <a:latin typeface="Lato"/>
              </a:rPr>
              <a:t>Incorporating workflows into standardised documentation</a:t>
            </a:r>
          </a:p>
          <a:p>
            <a:pPr marL="171450" indent="-171450" defTabSz="457200">
              <a:buFont typeface="Arial" panose="020B0604020202020204" pitchFamily="34" charset="0"/>
              <a:buChar char="•"/>
            </a:pPr>
            <a:r>
              <a:rPr lang="en-ZA" sz="1200" dirty="0">
                <a:solidFill>
                  <a:prstClr val="black">
                    <a:lumMod val="65000"/>
                    <a:lumOff val="35000"/>
                  </a:prstClr>
                </a:solidFill>
                <a:latin typeface="Lato"/>
              </a:rPr>
              <a:t>Input of workflows into system design and enhancement</a:t>
            </a:r>
          </a:p>
          <a:p>
            <a:pPr marL="171450" indent="-171450" defTabSz="457200">
              <a:buFont typeface="Arial" panose="020B0604020202020204" pitchFamily="34" charset="0"/>
              <a:buChar char="•"/>
            </a:pPr>
            <a:r>
              <a:rPr lang="en-ZA" sz="1200" dirty="0">
                <a:solidFill>
                  <a:prstClr val="black">
                    <a:lumMod val="65000"/>
                    <a:lumOff val="35000"/>
                  </a:prstClr>
                </a:solidFill>
                <a:latin typeface="Lato"/>
              </a:rPr>
              <a:t>Training for users on processes and technology</a:t>
            </a:r>
          </a:p>
          <a:p>
            <a:pPr marL="171450" indent="-171450" defTabSz="457200">
              <a:buFont typeface="Arial" panose="020B0604020202020204" pitchFamily="34" charset="0"/>
              <a:buChar char="•"/>
            </a:pPr>
            <a:r>
              <a:rPr lang="en-ZA" sz="1200" dirty="0">
                <a:solidFill>
                  <a:prstClr val="black">
                    <a:lumMod val="65000"/>
                    <a:lumOff val="35000"/>
                  </a:prstClr>
                </a:solidFill>
                <a:latin typeface="Lato"/>
              </a:rPr>
              <a:t>Facilitate centralisation of ICT </a:t>
            </a:r>
          </a:p>
        </p:txBody>
      </p:sp>
      <p:sp>
        <p:nvSpPr>
          <p:cNvPr id="43" name="TextBox 42">
            <a:extLst>
              <a:ext uri="{FF2B5EF4-FFF2-40B4-BE49-F238E27FC236}">
                <a16:creationId xmlns:a16="http://schemas.microsoft.com/office/drawing/2014/main" xmlns="" id="{570F1AB6-F2A1-497E-A0D0-A79DBE677E71}"/>
              </a:ext>
            </a:extLst>
          </p:cNvPr>
          <p:cNvSpPr txBox="1"/>
          <p:nvPr/>
        </p:nvSpPr>
        <p:spPr>
          <a:xfrm>
            <a:off x="5146660" y="3622082"/>
            <a:ext cx="1965696" cy="2616101"/>
          </a:xfrm>
          <a:prstGeom prst="rect">
            <a:avLst/>
          </a:prstGeom>
          <a:noFill/>
        </p:spPr>
        <p:txBody>
          <a:bodyPr wrap="square" rtlCol="0">
            <a:spAutoFit/>
          </a:bodyPr>
          <a:lstStyle/>
          <a:p>
            <a:pPr marL="171450" indent="-171450" defTabSz="457200">
              <a:spcAft>
                <a:spcPts val="1200"/>
              </a:spcAft>
              <a:buFont typeface="Arial" panose="020B0604020202020204" pitchFamily="34" charset="0"/>
              <a:buChar char="•"/>
            </a:pPr>
            <a:r>
              <a:rPr lang="en-GB" dirty="0">
                <a:solidFill>
                  <a:prstClr val="black">
                    <a:lumMod val="65000"/>
                    <a:lumOff val="35000"/>
                  </a:prstClr>
                </a:solidFill>
                <a:latin typeface="Lato"/>
              </a:rPr>
              <a:t>Update any affected policies</a:t>
            </a:r>
          </a:p>
          <a:p>
            <a:pPr marL="171450" indent="-171450" defTabSz="457200">
              <a:spcAft>
                <a:spcPts val="1200"/>
              </a:spcAft>
              <a:buFont typeface="Arial" panose="020B0604020202020204" pitchFamily="34" charset="0"/>
              <a:buChar char="•"/>
            </a:pPr>
            <a:r>
              <a:rPr lang="en-GB" dirty="0">
                <a:solidFill>
                  <a:prstClr val="black">
                    <a:lumMod val="65000"/>
                    <a:lumOff val="35000"/>
                  </a:prstClr>
                </a:solidFill>
                <a:latin typeface="Lato"/>
              </a:rPr>
              <a:t>Update of the Delegations of Authority</a:t>
            </a:r>
          </a:p>
          <a:p>
            <a:pPr marL="171450" indent="-171450" defTabSz="457200">
              <a:spcAft>
                <a:spcPts val="1200"/>
              </a:spcAft>
              <a:buFont typeface="Arial" panose="020B0604020202020204" pitchFamily="34" charset="0"/>
              <a:buChar char="•"/>
            </a:pPr>
            <a:r>
              <a:rPr lang="en-GB" dirty="0">
                <a:solidFill>
                  <a:prstClr val="black">
                    <a:lumMod val="65000"/>
                    <a:lumOff val="35000"/>
                  </a:prstClr>
                </a:solidFill>
                <a:latin typeface="Lato"/>
              </a:rPr>
              <a:t>Update the B-Order and ORP </a:t>
            </a:r>
            <a:endParaRPr lang="en-ZA" dirty="0">
              <a:solidFill>
                <a:prstClr val="black">
                  <a:lumMod val="65000"/>
                  <a:lumOff val="35000"/>
                </a:prstClr>
              </a:solidFill>
              <a:latin typeface="Lato"/>
            </a:endParaRPr>
          </a:p>
        </p:txBody>
      </p:sp>
      <p:sp>
        <p:nvSpPr>
          <p:cNvPr id="44" name="TextBox 43">
            <a:extLst>
              <a:ext uri="{FF2B5EF4-FFF2-40B4-BE49-F238E27FC236}">
                <a16:creationId xmlns:a16="http://schemas.microsoft.com/office/drawing/2014/main" xmlns="" id="{6E128783-7D69-4D7D-A4E3-262E772788E0}"/>
              </a:ext>
            </a:extLst>
          </p:cNvPr>
          <p:cNvSpPr txBox="1"/>
          <p:nvPr/>
        </p:nvSpPr>
        <p:spPr>
          <a:xfrm>
            <a:off x="7394180" y="3637823"/>
            <a:ext cx="2110714" cy="2923877"/>
          </a:xfrm>
          <a:prstGeom prst="rect">
            <a:avLst/>
          </a:prstGeom>
          <a:noFill/>
        </p:spPr>
        <p:txBody>
          <a:bodyPr wrap="square" rtlCol="0">
            <a:spAutoFit/>
          </a:bodyPr>
          <a:lstStyle/>
          <a:p>
            <a:pPr marL="171450" indent="-171450" defTabSz="457200">
              <a:spcAft>
                <a:spcPts val="1200"/>
              </a:spcAft>
              <a:buFont typeface="Arial" panose="020B0604020202020204" pitchFamily="34" charset="0"/>
              <a:buChar char="•"/>
            </a:pPr>
            <a:r>
              <a:rPr lang="en-GB" sz="1400" dirty="0">
                <a:solidFill>
                  <a:prstClr val="black">
                    <a:lumMod val="65000"/>
                    <a:lumOff val="35000"/>
                  </a:prstClr>
                </a:solidFill>
                <a:latin typeface="Lato"/>
              </a:rPr>
              <a:t>Communication Strategy and Implementation Plan (Comms)</a:t>
            </a:r>
          </a:p>
          <a:p>
            <a:pPr marL="171450" indent="-171450" defTabSz="457200">
              <a:spcAft>
                <a:spcPts val="1200"/>
              </a:spcAft>
              <a:buFont typeface="Arial" panose="020B0604020202020204" pitchFamily="34" charset="0"/>
              <a:buChar char="•"/>
            </a:pPr>
            <a:r>
              <a:rPr lang="en-GB" sz="1400" dirty="0">
                <a:solidFill>
                  <a:prstClr val="black">
                    <a:lumMod val="65000"/>
                    <a:lumOff val="35000"/>
                  </a:prstClr>
                </a:solidFill>
                <a:latin typeface="Lato"/>
              </a:rPr>
              <a:t>Selection and Capacitation of Change Leaders and Change Champions</a:t>
            </a:r>
          </a:p>
          <a:p>
            <a:pPr marL="171450" indent="-171450" defTabSz="457200">
              <a:spcAft>
                <a:spcPts val="1200"/>
              </a:spcAft>
              <a:buFont typeface="Arial" panose="020B0604020202020204" pitchFamily="34" charset="0"/>
              <a:buChar char="•"/>
            </a:pPr>
            <a:r>
              <a:rPr lang="en-GB" sz="1400" dirty="0">
                <a:solidFill>
                  <a:prstClr val="black">
                    <a:lumMod val="65000"/>
                    <a:lumOff val="35000"/>
                  </a:prstClr>
                </a:solidFill>
                <a:latin typeface="Lato"/>
              </a:rPr>
              <a:t>Monitoring and Evaluation </a:t>
            </a:r>
          </a:p>
          <a:p>
            <a:pPr marL="171450" indent="-171450" defTabSz="457200">
              <a:spcAft>
                <a:spcPts val="1200"/>
              </a:spcAft>
              <a:buFont typeface="Arial" panose="020B0604020202020204" pitchFamily="34" charset="0"/>
              <a:buChar char="•"/>
            </a:pPr>
            <a:endParaRPr lang="en-ZA" sz="1400" dirty="0">
              <a:solidFill>
                <a:prstClr val="black"/>
              </a:solidFill>
              <a:latin typeface="Lato"/>
            </a:endParaRPr>
          </a:p>
        </p:txBody>
      </p:sp>
      <p:sp>
        <p:nvSpPr>
          <p:cNvPr id="45" name="TextBox 44">
            <a:extLst>
              <a:ext uri="{FF2B5EF4-FFF2-40B4-BE49-F238E27FC236}">
                <a16:creationId xmlns:a16="http://schemas.microsoft.com/office/drawing/2014/main" xmlns="" id="{6E128783-7D69-4D7D-A4E3-262E772788E0}"/>
              </a:ext>
            </a:extLst>
          </p:cNvPr>
          <p:cNvSpPr txBox="1"/>
          <p:nvPr/>
        </p:nvSpPr>
        <p:spPr>
          <a:xfrm>
            <a:off x="9688203" y="3609033"/>
            <a:ext cx="2211413" cy="2677656"/>
          </a:xfrm>
          <a:prstGeom prst="rect">
            <a:avLst/>
          </a:prstGeom>
          <a:noFill/>
        </p:spPr>
        <p:txBody>
          <a:bodyPr wrap="square" rtlCol="0">
            <a:spAutoFit/>
          </a:bodyPr>
          <a:lstStyle/>
          <a:p>
            <a:pPr marL="171450" indent="-171450" defTabSz="457200">
              <a:spcAft>
                <a:spcPts val="1200"/>
              </a:spcAft>
              <a:buFont typeface="Arial" panose="020B0604020202020204" pitchFamily="34" charset="0"/>
              <a:buChar char="•"/>
            </a:pPr>
            <a:r>
              <a:rPr lang="en-GB" sz="1400" dirty="0" smtClean="0">
                <a:solidFill>
                  <a:schemeClr val="bg1"/>
                </a:solidFill>
                <a:latin typeface="Lato"/>
              </a:rPr>
              <a:t>Defining the value of self sufficiency in support of self sustenance and revenue generation</a:t>
            </a:r>
            <a:endParaRPr lang="en-GB" sz="1400" dirty="0">
              <a:solidFill>
                <a:schemeClr val="bg1"/>
              </a:solidFill>
              <a:latin typeface="Lato"/>
            </a:endParaRPr>
          </a:p>
          <a:p>
            <a:pPr marL="171450" indent="-171450" defTabSz="457200">
              <a:spcAft>
                <a:spcPts val="1200"/>
              </a:spcAft>
              <a:buFont typeface="Arial" panose="020B0604020202020204" pitchFamily="34" charset="0"/>
              <a:buChar char="•"/>
            </a:pPr>
            <a:r>
              <a:rPr lang="en-GB" sz="1400" dirty="0">
                <a:solidFill>
                  <a:schemeClr val="bg1"/>
                </a:solidFill>
                <a:latin typeface="Lato"/>
              </a:rPr>
              <a:t>Production W</a:t>
            </a:r>
            <a:r>
              <a:rPr lang="en-GB" sz="1400" dirty="0" smtClean="0">
                <a:solidFill>
                  <a:schemeClr val="bg1"/>
                </a:solidFill>
                <a:latin typeface="Lato"/>
              </a:rPr>
              <a:t>orkshops</a:t>
            </a:r>
          </a:p>
          <a:p>
            <a:pPr marL="171450" indent="-171450" defTabSz="457200">
              <a:spcAft>
                <a:spcPts val="1200"/>
              </a:spcAft>
              <a:buFont typeface="Arial" panose="020B0604020202020204" pitchFamily="34" charset="0"/>
              <a:buChar char="•"/>
            </a:pPr>
            <a:r>
              <a:rPr lang="en-GB" sz="1400" dirty="0" smtClean="0">
                <a:solidFill>
                  <a:schemeClr val="bg1"/>
                </a:solidFill>
                <a:latin typeface="Lato"/>
              </a:rPr>
              <a:t>Agriculture</a:t>
            </a:r>
          </a:p>
          <a:p>
            <a:pPr marL="171450" indent="-171450" defTabSz="457200">
              <a:spcAft>
                <a:spcPts val="1200"/>
              </a:spcAft>
              <a:buFont typeface="Arial" panose="020B0604020202020204" pitchFamily="34" charset="0"/>
              <a:buChar char="•"/>
            </a:pPr>
            <a:r>
              <a:rPr lang="en-GB" sz="1400" dirty="0" smtClean="0">
                <a:solidFill>
                  <a:schemeClr val="bg1"/>
                </a:solidFill>
                <a:latin typeface="Lato"/>
              </a:rPr>
              <a:t>Financial sustainability</a:t>
            </a:r>
            <a:endParaRPr lang="en-GB" sz="1400" dirty="0">
              <a:solidFill>
                <a:schemeClr val="bg1"/>
              </a:solidFill>
              <a:latin typeface="Lato"/>
            </a:endParaRPr>
          </a:p>
          <a:p>
            <a:pPr marL="171450" indent="-171450" defTabSz="457200">
              <a:spcAft>
                <a:spcPts val="1200"/>
              </a:spcAft>
              <a:buFont typeface="Arial" panose="020B0604020202020204" pitchFamily="34" charset="0"/>
              <a:buChar char="•"/>
            </a:pPr>
            <a:endParaRPr lang="en-ZA" sz="1600" dirty="0">
              <a:solidFill>
                <a:schemeClr val="bg1"/>
              </a:solidFill>
              <a:latin typeface="Lato"/>
            </a:endParaRPr>
          </a:p>
        </p:txBody>
      </p:sp>
    </p:spTree>
    <p:extLst>
      <p:ext uri="{BB962C8B-B14F-4D97-AF65-F5344CB8AC3E}">
        <p14:creationId xmlns:p14="http://schemas.microsoft.com/office/powerpoint/2010/main" val="3251682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 name="Rectangle 155"/>
          <p:cNvSpPr/>
          <p:nvPr/>
        </p:nvSpPr>
        <p:spPr>
          <a:xfrm>
            <a:off x="-9352" y="1106487"/>
            <a:ext cx="12187460" cy="5312366"/>
          </a:xfrm>
          <a:prstGeom prst="rect">
            <a:avLst/>
          </a:prstGeom>
          <a:gradFill flip="none" rotWithShape="1">
            <a:gsLst>
              <a:gs pos="52000">
                <a:srgbClr val="8D5632">
                  <a:lumMod val="99000"/>
                  <a:lumOff val="1000"/>
                  <a:alpha val="70000"/>
                </a:srgbClr>
              </a:gs>
              <a:gs pos="0">
                <a:srgbClr val="FC7B01">
                  <a:alpha val="40000"/>
                </a:srgbClr>
              </a:gs>
              <a:gs pos="100000">
                <a:srgbClr val="1D3164">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153" name="Rectangle: Rounded Corners 57"/>
          <p:cNvSpPr/>
          <p:nvPr/>
        </p:nvSpPr>
        <p:spPr>
          <a:xfrm>
            <a:off x="8804711" y="1887391"/>
            <a:ext cx="2147542" cy="523900"/>
          </a:xfrm>
          <a:prstGeom prst="roundRect">
            <a:avLst>
              <a:gd name="adj" fmla="val 50000"/>
            </a:avLst>
          </a:prstGeom>
          <a:solidFill>
            <a:srgbClr val="2233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02" name="Rectangle: Rounded Corners 129">
            <a:extLst>
              <a:ext uri="{FF2B5EF4-FFF2-40B4-BE49-F238E27FC236}">
                <a16:creationId xmlns="" xmlns:a16="http://schemas.microsoft.com/office/drawing/2014/main" id="{25E520A2-F864-4667-999D-A56ACB66DEDC}"/>
              </a:ext>
            </a:extLst>
          </p:cNvPr>
          <p:cNvSpPr/>
          <p:nvPr/>
        </p:nvSpPr>
        <p:spPr>
          <a:xfrm>
            <a:off x="6272924" y="4785133"/>
            <a:ext cx="2261475" cy="523900"/>
          </a:xfrm>
          <a:prstGeom prst="roundRect">
            <a:avLst>
              <a:gd name="adj" fmla="val 50000"/>
            </a:avLst>
          </a:prstGeom>
          <a:solidFill>
            <a:srgbClr val="2233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06" name="Rectangle: Rounded Corners 57"/>
          <p:cNvSpPr/>
          <p:nvPr/>
        </p:nvSpPr>
        <p:spPr>
          <a:xfrm>
            <a:off x="4161758" y="1203133"/>
            <a:ext cx="2105355" cy="523900"/>
          </a:xfrm>
          <a:prstGeom prst="roundRect">
            <a:avLst>
              <a:gd name="adj" fmla="val 50000"/>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cxnSp>
        <p:nvCxnSpPr>
          <p:cNvPr id="118" name="Elbow Connector 117"/>
          <p:cNvCxnSpPr>
            <a:stCxn id="134" idx="0"/>
          </p:cNvCxnSpPr>
          <p:nvPr/>
        </p:nvCxnSpPr>
        <p:spPr>
          <a:xfrm rot="5400000" flipH="1" flipV="1">
            <a:off x="3168758" y="2928840"/>
            <a:ext cx="993841" cy="2727684"/>
          </a:xfrm>
          <a:prstGeom prst="bentConnector2">
            <a:avLst/>
          </a:prstGeom>
          <a:noFill/>
          <a:ln w="6350" cap="flat" cmpd="sng" algn="ctr">
            <a:solidFill>
              <a:sysClr val="window" lastClr="FFFFFF"/>
            </a:solidFill>
            <a:prstDash val="solid"/>
            <a:miter lim="800000"/>
          </a:ln>
          <a:effectLst/>
        </p:spPr>
      </p:cxnSp>
      <p:cxnSp>
        <p:nvCxnSpPr>
          <p:cNvPr id="119" name="Elbow Connector 118"/>
          <p:cNvCxnSpPr>
            <a:stCxn id="150" idx="0"/>
          </p:cNvCxnSpPr>
          <p:nvPr/>
        </p:nvCxnSpPr>
        <p:spPr>
          <a:xfrm rot="16200000" flipV="1">
            <a:off x="8287364" y="3082591"/>
            <a:ext cx="940766" cy="2360039"/>
          </a:xfrm>
          <a:prstGeom prst="bentConnector2">
            <a:avLst/>
          </a:prstGeom>
          <a:noFill/>
          <a:ln w="6350" cap="flat" cmpd="sng" algn="ctr">
            <a:solidFill>
              <a:sysClr val="window" lastClr="FFFFFF"/>
            </a:solidFill>
            <a:prstDash val="solid"/>
            <a:miter lim="800000"/>
          </a:ln>
          <a:effectLst/>
        </p:spPr>
      </p:cxnSp>
      <p:cxnSp>
        <p:nvCxnSpPr>
          <p:cNvPr id="122" name="Elbow Connector 121"/>
          <p:cNvCxnSpPr>
            <a:stCxn id="153" idx="2"/>
          </p:cNvCxnSpPr>
          <p:nvPr/>
        </p:nvCxnSpPr>
        <p:spPr>
          <a:xfrm rot="5400000">
            <a:off x="8180973" y="1391962"/>
            <a:ext cx="678180" cy="2716839"/>
          </a:xfrm>
          <a:prstGeom prst="bentConnector2">
            <a:avLst/>
          </a:prstGeom>
          <a:noFill/>
          <a:ln w="6350" cap="flat" cmpd="sng" algn="ctr">
            <a:solidFill>
              <a:sysClr val="window" lastClr="FFFFFF"/>
            </a:solidFill>
            <a:prstDash val="solid"/>
            <a:miter lim="800000"/>
          </a:ln>
          <a:effectLst/>
        </p:spPr>
      </p:cxnSp>
      <p:sp>
        <p:nvSpPr>
          <p:cNvPr id="123" name="Rectangle: Rounded Corners 57"/>
          <p:cNvSpPr/>
          <p:nvPr/>
        </p:nvSpPr>
        <p:spPr>
          <a:xfrm>
            <a:off x="6337297" y="1887391"/>
            <a:ext cx="1978072" cy="523900"/>
          </a:xfrm>
          <a:prstGeom prst="roundRect">
            <a:avLst>
              <a:gd name="adj" fmla="val 50000"/>
            </a:avLst>
          </a:prstGeom>
          <a:solidFill>
            <a:srgbClr val="2233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24" name="TextBox 123"/>
          <p:cNvSpPr txBox="1"/>
          <p:nvPr/>
        </p:nvSpPr>
        <p:spPr>
          <a:xfrm>
            <a:off x="4671447" y="1250644"/>
            <a:ext cx="1503360" cy="430887"/>
          </a:xfrm>
          <a:prstGeom prst="rect">
            <a:avLst/>
          </a:prstGeom>
          <a:noFill/>
        </p:spPr>
        <p:txBody>
          <a:bodyPr wrap="none" lIns="0" tIns="0" rIns="0" bIns="0" rtlCol="0" anchor="ctr">
            <a:spAutoFit/>
          </a:bodyPr>
          <a:lstStyle/>
          <a:p>
            <a:r>
              <a:rPr lang="en-US" sz="1400" dirty="0" err="1" smtClean="0">
                <a:solidFill>
                  <a:prstClr val="white"/>
                </a:solidFill>
                <a:latin typeface="Segoe UI Semilight" panose="020B0402040204020203" pitchFamily="34" charset="0"/>
                <a:cs typeface="Segoe UI Semilight" panose="020B0402040204020203" pitchFamily="34" charset="0"/>
              </a:rPr>
              <a:t>Workstream</a:t>
            </a:r>
            <a:r>
              <a:rPr lang="en-US" sz="1400" dirty="0" smtClean="0">
                <a:solidFill>
                  <a:prstClr val="white"/>
                </a:solidFill>
                <a:latin typeface="Segoe UI Semilight" panose="020B0402040204020203" pitchFamily="34" charset="0"/>
                <a:cs typeface="Segoe UI Semilight" panose="020B0402040204020203" pitchFamily="34" charset="0"/>
              </a:rPr>
              <a:t> Leader</a:t>
            </a:r>
          </a:p>
          <a:p>
            <a:r>
              <a:rPr lang="en-US" sz="1400" dirty="0" smtClean="0">
                <a:solidFill>
                  <a:prstClr val="white"/>
                </a:solidFill>
                <a:latin typeface="Segoe UI Semilight" panose="020B0402040204020203" pitchFamily="34" charset="0"/>
                <a:cs typeface="Segoe UI Semilight" panose="020B0402040204020203" pitchFamily="34" charset="0"/>
              </a:rPr>
              <a:t>RC FS/NC</a:t>
            </a:r>
            <a:endParaRPr lang="en-US" sz="1400" dirty="0">
              <a:solidFill>
                <a:prstClr val="white"/>
              </a:solidFill>
              <a:latin typeface="Segoe UI Semilight" panose="020B0402040204020203" pitchFamily="34" charset="0"/>
              <a:cs typeface="Segoe UI Semilight" panose="020B0402040204020203" pitchFamily="34" charset="0"/>
            </a:endParaRPr>
          </a:p>
        </p:txBody>
      </p:sp>
      <p:sp>
        <p:nvSpPr>
          <p:cNvPr id="125" name="TextBox 124"/>
          <p:cNvSpPr txBox="1"/>
          <p:nvPr/>
        </p:nvSpPr>
        <p:spPr>
          <a:xfrm>
            <a:off x="6836311" y="1921250"/>
            <a:ext cx="1388380" cy="430887"/>
          </a:xfrm>
          <a:prstGeom prst="rect">
            <a:avLst/>
          </a:prstGeom>
          <a:noFill/>
        </p:spPr>
        <p:txBody>
          <a:bodyPr wrap="squar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DC Facilities Management</a:t>
            </a:r>
            <a:endParaRPr lang="en-US" sz="1400" dirty="0">
              <a:solidFill>
                <a:prstClr val="white"/>
              </a:solidFill>
              <a:latin typeface="Segoe UI Semilight" panose="020B0402040204020203" pitchFamily="34" charset="0"/>
              <a:cs typeface="Segoe UI Semilight" panose="020B0402040204020203" pitchFamily="34" charset="0"/>
            </a:endParaRPr>
          </a:p>
        </p:txBody>
      </p:sp>
      <p:cxnSp>
        <p:nvCxnSpPr>
          <p:cNvPr id="126" name="Straight Connector 125"/>
          <p:cNvCxnSpPr/>
          <p:nvPr/>
        </p:nvCxnSpPr>
        <p:spPr>
          <a:xfrm>
            <a:off x="7079475" y="2411291"/>
            <a:ext cx="34506" cy="2364691"/>
          </a:xfrm>
          <a:prstGeom prst="line">
            <a:avLst/>
          </a:prstGeom>
          <a:noFill/>
          <a:ln w="9525" cap="flat" cmpd="sng" algn="ctr">
            <a:solidFill>
              <a:sysClr val="window" lastClr="FFFFFF"/>
            </a:solidFill>
            <a:prstDash val="solid"/>
            <a:miter lim="800000"/>
          </a:ln>
          <a:effectLst/>
        </p:spPr>
      </p:cxnSp>
      <p:cxnSp>
        <p:nvCxnSpPr>
          <p:cNvPr id="127" name="Straight Connector 126"/>
          <p:cNvCxnSpPr/>
          <p:nvPr/>
        </p:nvCxnSpPr>
        <p:spPr>
          <a:xfrm flipH="1">
            <a:off x="5005541" y="1727033"/>
            <a:ext cx="48741" cy="3048949"/>
          </a:xfrm>
          <a:prstGeom prst="line">
            <a:avLst/>
          </a:prstGeom>
          <a:noFill/>
          <a:ln w="9525" cap="flat" cmpd="sng" algn="ctr">
            <a:solidFill>
              <a:sysClr val="window" lastClr="FFFFFF"/>
            </a:solidFill>
            <a:prstDash val="solid"/>
            <a:miter lim="800000"/>
          </a:ln>
          <a:effectLst/>
        </p:spPr>
      </p:cxnSp>
      <p:sp>
        <p:nvSpPr>
          <p:cNvPr id="128" name="TextBox 127"/>
          <p:cNvSpPr txBox="1"/>
          <p:nvPr/>
        </p:nvSpPr>
        <p:spPr>
          <a:xfrm>
            <a:off x="6803427" y="4812915"/>
            <a:ext cx="1660198" cy="430887"/>
          </a:xfrm>
          <a:prstGeom prst="rect">
            <a:avLst/>
          </a:prstGeom>
          <a:noFill/>
        </p:spPr>
        <p:txBody>
          <a:bodyPr wrap="non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Director Procurement</a:t>
            </a:r>
          </a:p>
          <a:p>
            <a:r>
              <a:rPr lang="en-US" sz="1400" dirty="0" smtClean="0">
                <a:solidFill>
                  <a:prstClr val="white"/>
                </a:solidFill>
                <a:latin typeface="Segoe UI Semilight" panose="020B0402040204020203" pitchFamily="34" charset="0"/>
                <a:cs typeface="Segoe UI Semilight" panose="020B0402040204020203" pitchFamily="34" charset="0"/>
              </a:rPr>
              <a:t> Administration</a:t>
            </a:r>
            <a:endParaRPr lang="en-US" sz="1400" dirty="0">
              <a:solidFill>
                <a:prstClr val="white"/>
              </a:solidFill>
              <a:latin typeface="Segoe UI Semilight" panose="020B0402040204020203" pitchFamily="34" charset="0"/>
              <a:cs typeface="Segoe UI Semilight" panose="020B0402040204020203" pitchFamily="34" charset="0"/>
            </a:endParaRPr>
          </a:p>
        </p:txBody>
      </p:sp>
      <p:sp>
        <p:nvSpPr>
          <p:cNvPr id="129" name="Freeform 128"/>
          <p:cNvSpPr/>
          <p:nvPr/>
        </p:nvSpPr>
        <p:spPr>
          <a:xfrm>
            <a:off x="4335198" y="3035164"/>
            <a:ext cx="3512524" cy="787672"/>
          </a:xfrm>
          <a:custGeom>
            <a:avLst/>
            <a:gdLst>
              <a:gd name="connsiteX0" fmla="*/ 523568 w 4669568"/>
              <a:gd name="connsiteY0" fmla="*/ 0 h 1047137"/>
              <a:gd name="connsiteX1" fmla="*/ 532645 w 4669568"/>
              <a:gd name="connsiteY1" fmla="*/ 915 h 1047137"/>
              <a:gd name="connsiteX2" fmla="*/ 532645 w 4669568"/>
              <a:gd name="connsiteY2" fmla="*/ 2 h 1047137"/>
              <a:gd name="connsiteX3" fmla="*/ 4145990 w 4669568"/>
              <a:gd name="connsiteY3" fmla="*/ 2 h 1047137"/>
              <a:gd name="connsiteX4" fmla="*/ 4146000 w 4669568"/>
              <a:gd name="connsiteY4" fmla="*/ 1 h 1047137"/>
              <a:gd name="connsiteX5" fmla="*/ 4669568 w 4669568"/>
              <a:gd name="connsiteY5" fmla="*/ 523569 h 1047137"/>
              <a:gd name="connsiteX6" fmla="*/ 4146000 w 4669568"/>
              <a:gd name="connsiteY6" fmla="*/ 1047137 h 1047137"/>
              <a:gd name="connsiteX7" fmla="*/ 532645 w 4669568"/>
              <a:gd name="connsiteY7" fmla="*/ 1047137 h 1047137"/>
              <a:gd name="connsiteX8" fmla="*/ 532645 w 4669568"/>
              <a:gd name="connsiteY8" fmla="*/ 1046221 h 1047137"/>
              <a:gd name="connsiteX9" fmla="*/ 523568 w 4669568"/>
              <a:gd name="connsiteY9" fmla="*/ 1047136 h 1047137"/>
              <a:gd name="connsiteX10" fmla="*/ 0 w 4669568"/>
              <a:gd name="connsiteY10" fmla="*/ 523568 h 1047137"/>
              <a:gd name="connsiteX11" fmla="*/ 523568 w 4669568"/>
              <a:gd name="connsiteY11" fmla="*/ 0 h 104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9568" h="1047137">
                <a:moveTo>
                  <a:pt x="523568" y="0"/>
                </a:moveTo>
                <a:lnTo>
                  <a:pt x="532645" y="915"/>
                </a:lnTo>
                <a:lnTo>
                  <a:pt x="532645" y="2"/>
                </a:lnTo>
                <a:lnTo>
                  <a:pt x="4145990" y="2"/>
                </a:lnTo>
                <a:lnTo>
                  <a:pt x="4146000" y="1"/>
                </a:lnTo>
                <a:cubicBezTo>
                  <a:pt x="4435159" y="1"/>
                  <a:pt x="4669568" y="234410"/>
                  <a:pt x="4669568" y="523569"/>
                </a:cubicBezTo>
                <a:cubicBezTo>
                  <a:pt x="4669568" y="812728"/>
                  <a:pt x="4435159" y="1047137"/>
                  <a:pt x="4146000" y="1047137"/>
                </a:cubicBezTo>
                <a:lnTo>
                  <a:pt x="532645" y="1047137"/>
                </a:lnTo>
                <a:lnTo>
                  <a:pt x="532645" y="1046221"/>
                </a:lnTo>
                <a:lnTo>
                  <a:pt x="523568" y="1047136"/>
                </a:lnTo>
                <a:cubicBezTo>
                  <a:pt x="234409" y="1047136"/>
                  <a:pt x="0" y="812727"/>
                  <a:pt x="0" y="523568"/>
                </a:cubicBezTo>
                <a:cubicBezTo>
                  <a:pt x="0" y="234409"/>
                  <a:pt x="234409" y="0"/>
                  <a:pt x="523568" y="0"/>
                </a:cubicBezTo>
                <a:close/>
              </a:path>
            </a:pathLst>
          </a:custGeom>
          <a:gradFill flip="none" rotWithShape="1">
            <a:gsLst>
              <a:gs pos="52000">
                <a:srgbClr val="8D5632">
                  <a:lumMod val="99000"/>
                  <a:lumOff val="1000"/>
                </a:srgbClr>
              </a:gs>
              <a:gs pos="0">
                <a:srgbClr val="FC7B01"/>
              </a:gs>
              <a:gs pos="100000">
                <a:srgbClr val="1D3164"/>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0" name="TextBox 129"/>
          <p:cNvSpPr txBox="1"/>
          <p:nvPr/>
        </p:nvSpPr>
        <p:spPr>
          <a:xfrm>
            <a:off x="4588290" y="3057096"/>
            <a:ext cx="3077105" cy="738664"/>
          </a:xfrm>
          <a:prstGeom prst="rect">
            <a:avLst/>
          </a:prstGeom>
          <a:noFill/>
        </p:spPr>
        <p:txBody>
          <a:bodyPr wrap="square" lIns="0" tIns="0" rIns="0" bIns="0" rtlCol="0">
            <a:spAutoFit/>
          </a:bodyPr>
          <a:lstStyle/>
          <a:p>
            <a:pPr algn="ctr"/>
            <a:r>
              <a:rPr lang="en-US" sz="3200" dirty="0" err="1" smtClean="0">
                <a:solidFill>
                  <a:prstClr val="white"/>
                </a:solidFill>
                <a:latin typeface="Segoe UI Semilight"/>
                <a:cs typeface="Segoe UI Semibold" panose="020B0702040204020203" pitchFamily="34" charset="0"/>
              </a:rPr>
              <a:t>Workstream</a:t>
            </a:r>
            <a:r>
              <a:rPr lang="en-US" sz="3200" dirty="0" smtClean="0">
                <a:solidFill>
                  <a:prstClr val="white"/>
                </a:solidFill>
                <a:latin typeface="Segoe UI Semilight"/>
                <a:cs typeface="Segoe UI Semibold" panose="020B0702040204020203" pitchFamily="34" charset="0"/>
              </a:rPr>
              <a:t> 5</a:t>
            </a:r>
          </a:p>
          <a:p>
            <a:pPr algn="ctr"/>
            <a:r>
              <a:rPr lang="en-US" sz="1600" dirty="0" smtClean="0">
                <a:solidFill>
                  <a:prstClr val="white"/>
                </a:solidFill>
                <a:latin typeface="Segoe UI Semilight"/>
                <a:cs typeface="Segoe UI Semibold" panose="020B0702040204020203" pitchFamily="34" charset="0"/>
              </a:rPr>
              <a:t>Self sufficiency</a:t>
            </a:r>
            <a:endParaRPr lang="en-US" sz="2000" dirty="0">
              <a:solidFill>
                <a:prstClr val="white"/>
              </a:solidFill>
              <a:latin typeface="Segoe UI Semilight"/>
              <a:cs typeface="Segoe UI Semibold" panose="020B0702040204020203" pitchFamily="34" charset="0"/>
            </a:endParaRPr>
          </a:p>
        </p:txBody>
      </p:sp>
      <p:sp>
        <p:nvSpPr>
          <p:cNvPr id="131" name="Oval 130"/>
          <p:cNvSpPr/>
          <p:nvPr/>
        </p:nvSpPr>
        <p:spPr>
          <a:xfrm>
            <a:off x="6352492" y="4840711"/>
            <a:ext cx="393615" cy="393615"/>
          </a:xfrm>
          <a:prstGeom prst="ellipse">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2" name="Oval 131"/>
          <p:cNvSpPr/>
          <p:nvPr/>
        </p:nvSpPr>
        <p:spPr>
          <a:xfrm>
            <a:off x="6385903" y="1935011"/>
            <a:ext cx="393615" cy="393615"/>
          </a:xfrm>
          <a:prstGeom prst="ellipse">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3" name="Oval 132"/>
          <p:cNvSpPr/>
          <p:nvPr/>
        </p:nvSpPr>
        <p:spPr>
          <a:xfrm>
            <a:off x="4194676" y="1269280"/>
            <a:ext cx="393615" cy="393615"/>
          </a:xfrm>
          <a:prstGeom prst="ellipse">
            <a:avLst/>
          </a:prstGeom>
          <a:solidFill>
            <a:srgbClr val="3639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4" name="Rectangle: Rounded Corners 57"/>
          <p:cNvSpPr/>
          <p:nvPr/>
        </p:nvSpPr>
        <p:spPr>
          <a:xfrm>
            <a:off x="1142774" y="4789602"/>
            <a:ext cx="2318123" cy="523900"/>
          </a:xfrm>
          <a:prstGeom prst="roundRect">
            <a:avLst>
              <a:gd name="adj" fmla="val 50000"/>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5" name="TextBox 134"/>
          <p:cNvSpPr txBox="1"/>
          <p:nvPr/>
        </p:nvSpPr>
        <p:spPr>
          <a:xfrm>
            <a:off x="1843290" y="4820271"/>
            <a:ext cx="1250150" cy="430887"/>
          </a:xfrm>
          <a:prstGeom prst="rect">
            <a:avLst/>
          </a:prstGeom>
          <a:noFill/>
        </p:spPr>
        <p:txBody>
          <a:bodyPr wrap="non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Regional Heads </a:t>
            </a:r>
          </a:p>
          <a:p>
            <a:r>
              <a:rPr lang="en-US" sz="1400" dirty="0" smtClean="0">
                <a:solidFill>
                  <a:prstClr val="white"/>
                </a:solidFill>
                <a:latin typeface="Segoe UI Semilight" panose="020B0402040204020203" pitchFamily="34" charset="0"/>
                <a:cs typeface="Segoe UI Semilight" panose="020B0402040204020203" pitchFamily="34" charset="0"/>
              </a:rPr>
              <a:t>Finance</a:t>
            </a:r>
            <a:endParaRPr lang="en-US" sz="1600" dirty="0">
              <a:solidFill>
                <a:prstClr val="white"/>
              </a:solidFill>
              <a:latin typeface="Segoe UI Semilight" panose="020B0402040204020203" pitchFamily="34" charset="0"/>
              <a:cs typeface="Segoe UI Semilight" panose="020B0402040204020203" pitchFamily="34" charset="0"/>
            </a:endParaRPr>
          </a:p>
        </p:txBody>
      </p:sp>
      <p:sp>
        <p:nvSpPr>
          <p:cNvPr id="136" name="Oval 135"/>
          <p:cNvSpPr/>
          <p:nvPr/>
        </p:nvSpPr>
        <p:spPr>
          <a:xfrm>
            <a:off x="1202004" y="4866690"/>
            <a:ext cx="393615" cy="393615"/>
          </a:xfrm>
          <a:prstGeom prst="ellipse">
            <a:avLst/>
          </a:prstGeom>
          <a:solidFill>
            <a:srgbClr val="3639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7" name="Rectangle: Rounded Corners 57"/>
          <p:cNvSpPr/>
          <p:nvPr/>
        </p:nvSpPr>
        <p:spPr>
          <a:xfrm>
            <a:off x="1202004" y="1828237"/>
            <a:ext cx="2716853" cy="523900"/>
          </a:xfrm>
          <a:prstGeom prst="roundRect">
            <a:avLst>
              <a:gd name="adj" fmla="val 50000"/>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38" name="TextBox 137"/>
          <p:cNvSpPr txBox="1"/>
          <p:nvPr/>
        </p:nvSpPr>
        <p:spPr>
          <a:xfrm>
            <a:off x="1695079" y="1872902"/>
            <a:ext cx="2049147" cy="430887"/>
          </a:xfrm>
          <a:prstGeom prst="rect">
            <a:avLst/>
          </a:prstGeom>
          <a:noFill/>
        </p:spPr>
        <p:txBody>
          <a:bodyPr wrap="square" lIns="0" tIns="0" rIns="0" bIns="0" rtlCol="0" anchor="ctr">
            <a:spAutoFit/>
          </a:bodyPr>
          <a:lstStyle/>
          <a:p>
            <a:r>
              <a:rPr lang="en-US" sz="1400" dirty="0" smtClean="0">
                <a:solidFill>
                  <a:schemeClr val="bg1"/>
                </a:solidFill>
                <a:latin typeface="Segoe UI Semilight" panose="020B0402040204020203" pitchFamily="34" charset="0"/>
                <a:cs typeface="Segoe UI Semilight" panose="020B0402040204020203" pitchFamily="34" charset="0"/>
              </a:rPr>
              <a:t>DD Agriculture</a:t>
            </a:r>
          </a:p>
          <a:p>
            <a:r>
              <a:rPr lang="en-US" sz="1400" dirty="0" smtClean="0">
                <a:solidFill>
                  <a:schemeClr val="bg1"/>
                </a:solidFill>
                <a:latin typeface="Segoe UI Semilight" panose="020B0402040204020203" pitchFamily="34" charset="0"/>
                <a:cs typeface="Segoe UI Semilight" panose="020B0402040204020203" pitchFamily="34" charset="0"/>
              </a:rPr>
              <a:t>DD Production Workshops</a:t>
            </a:r>
            <a:endParaRPr lang="en-US" sz="1400" dirty="0">
              <a:solidFill>
                <a:schemeClr val="bg1"/>
              </a:solidFill>
              <a:latin typeface="Segoe UI Semilight" panose="020B0402040204020203" pitchFamily="34" charset="0"/>
              <a:cs typeface="Segoe UI Semilight" panose="020B0402040204020203" pitchFamily="34" charset="0"/>
            </a:endParaRPr>
          </a:p>
        </p:txBody>
      </p:sp>
      <p:sp>
        <p:nvSpPr>
          <p:cNvPr id="139" name="Oval 138"/>
          <p:cNvSpPr/>
          <p:nvPr/>
        </p:nvSpPr>
        <p:spPr>
          <a:xfrm>
            <a:off x="1253075" y="1871141"/>
            <a:ext cx="393615" cy="393615"/>
          </a:xfrm>
          <a:prstGeom prst="ellipse">
            <a:avLst/>
          </a:prstGeom>
          <a:solidFill>
            <a:srgbClr val="3639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40" name="Rectangle: Rounded Corners 57"/>
          <p:cNvSpPr/>
          <p:nvPr/>
        </p:nvSpPr>
        <p:spPr>
          <a:xfrm>
            <a:off x="3918857" y="4785133"/>
            <a:ext cx="2197128" cy="523900"/>
          </a:xfrm>
          <a:prstGeom prst="roundRect">
            <a:avLst>
              <a:gd name="adj" fmla="val 50000"/>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41" name="TextBox 140">
            <a:extLst>
              <a:ext uri="{FF2B5EF4-FFF2-40B4-BE49-F238E27FC236}">
                <a16:creationId xmlns="" xmlns:a16="http://schemas.microsoft.com/office/drawing/2014/main" id="{7229932E-3864-4EE7-81F5-2F78313DD0A5}"/>
              </a:ext>
            </a:extLst>
          </p:cNvPr>
          <p:cNvSpPr txBox="1"/>
          <p:nvPr/>
        </p:nvSpPr>
        <p:spPr>
          <a:xfrm>
            <a:off x="4448803" y="4939361"/>
            <a:ext cx="1369179" cy="215444"/>
          </a:xfrm>
          <a:prstGeom prst="rect">
            <a:avLst/>
          </a:prstGeom>
          <a:noFill/>
        </p:spPr>
        <p:txBody>
          <a:bodyPr wrap="squar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Director Logistics</a:t>
            </a:r>
            <a:endParaRPr lang="en-US" sz="1400" dirty="0">
              <a:solidFill>
                <a:prstClr val="white"/>
              </a:solidFill>
              <a:latin typeface="Segoe UI Semilight" panose="020B0402040204020203" pitchFamily="34" charset="0"/>
              <a:cs typeface="Segoe UI Semilight" panose="020B0402040204020203" pitchFamily="34" charset="0"/>
            </a:endParaRPr>
          </a:p>
        </p:txBody>
      </p:sp>
      <p:sp>
        <p:nvSpPr>
          <p:cNvPr id="148" name="TextBox 147"/>
          <p:cNvSpPr txBox="1"/>
          <p:nvPr/>
        </p:nvSpPr>
        <p:spPr>
          <a:xfrm>
            <a:off x="9404373" y="1993274"/>
            <a:ext cx="1439981" cy="215444"/>
          </a:xfrm>
          <a:prstGeom prst="rect">
            <a:avLst/>
          </a:prstGeom>
          <a:noFill/>
        </p:spPr>
        <p:txBody>
          <a:bodyPr wrap="squar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DC Legal Services</a:t>
            </a:r>
            <a:endParaRPr lang="en-US" sz="1400" dirty="0">
              <a:solidFill>
                <a:prstClr val="white"/>
              </a:solidFill>
              <a:latin typeface="Segoe UI Semilight" panose="020B0402040204020203" pitchFamily="34" charset="0"/>
              <a:cs typeface="Segoe UI Semilight" panose="020B0402040204020203" pitchFamily="34" charset="0"/>
            </a:endParaRPr>
          </a:p>
        </p:txBody>
      </p:sp>
      <p:sp>
        <p:nvSpPr>
          <p:cNvPr id="149" name="Oval 148"/>
          <p:cNvSpPr/>
          <p:nvPr/>
        </p:nvSpPr>
        <p:spPr>
          <a:xfrm>
            <a:off x="8912610" y="1942812"/>
            <a:ext cx="393615" cy="393615"/>
          </a:xfrm>
          <a:prstGeom prst="ellipse">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50" name="Rectangle: Rounded Corners 129">
            <a:extLst>
              <a:ext uri="{FF2B5EF4-FFF2-40B4-BE49-F238E27FC236}">
                <a16:creationId xmlns="" xmlns:a16="http://schemas.microsoft.com/office/drawing/2014/main" id="{25E520A2-F864-4667-999D-A56ACB66DEDC}"/>
              </a:ext>
            </a:extLst>
          </p:cNvPr>
          <p:cNvSpPr/>
          <p:nvPr/>
        </p:nvSpPr>
        <p:spPr>
          <a:xfrm>
            <a:off x="8860783" y="4732994"/>
            <a:ext cx="2153966" cy="523900"/>
          </a:xfrm>
          <a:prstGeom prst="roundRect">
            <a:avLst>
              <a:gd name="adj" fmla="val 50000"/>
            </a:avLst>
          </a:prstGeom>
          <a:solidFill>
            <a:srgbClr val="2233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51" name="Oval 150"/>
          <p:cNvSpPr/>
          <p:nvPr/>
        </p:nvSpPr>
        <p:spPr>
          <a:xfrm>
            <a:off x="8906116" y="4789204"/>
            <a:ext cx="393615" cy="393615"/>
          </a:xfrm>
          <a:prstGeom prst="ellipse">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52" name="TextBox 151"/>
          <p:cNvSpPr txBox="1"/>
          <p:nvPr/>
        </p:nvSpPr>
        <p:spPr>
          <a:xfrm>
            <a:off x="9306225" y="4763524"/>
            <a:ext cx="1668727" cy="430887"/>
          </a:xfrm>
          <a:prstGeom prst="rect">
            <a:avLst/>
          </a:prstGeom>
          <a:noFill/>
        </p:spPr>
        <p:txBody>
          <a:bodyPr wrap="squar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Director Production Workshops and </a:t>
            </a:r>
            <a:r>
              <a:rPr lang="en-US" sz="1400" dirty="0" err="1" smtClean="0">
                <a:solidFill>
                  <a:prstClr val="white"/>
                </a:solidFill>
                <a:latin typeface="Segoe UI Semilight" panose="020B0402040204020203" pitchFamily="34" charset="0"/>
                <a:cs typeface="Segoe UI Semilight" panose="020B0402040204020203" pitchFamily="34" charset="0"/>
              </a:rPr>
              <a:t>Agric</a:t>
            </a:r>
            <a:endParaRPr lang="en-US" sz="1400" dirty="0">
              <a:solidFill>
                <a:prstClr val="white"/>
              </a:solidFill>
              <a:latin typeface="Segoe UI Semilight" panose="020B0402040204020203" pitchFamily="34" charset="0"/>
              <a:cs typeface="Segoe UI Semilight" panose="020B0402040204020203" pitchFamily="34" charset="0"/>
            </a:endParaRPr>
          </a:p>
        </p:txBody>
      </p:sp>
      <p:sp>
        <p:nvSpPr>
          <p:cNvPr id="155" name="Oval 154"/>
          <p:cNvSpPr/>
          <p:nvPr/>
        </p:nvSpPr>
        <p:spPr>
          <a:xfrm>
            <a:off x="3997868" y="4850275"/>
            <a:ext cx="393615" cy="393615"/>
          </a:xfrm>
          <a:prstGeom prst="ellipse">
            <a:avLst/>
          </a:prstGeom>
          <a:solidFill>
            <a:srgbClr val="3639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157" name="TextBox 156">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sp>
        <p:nvSpPr>
          <p:cNvPr id="158"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Composition of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cxnSp>
        <p:nvCxnSpPr>
          <p:cNvPr id="159" name="Elbow Connector 158"/>
          <p:cNvCxnSpPr/>
          <p:nvPr/>
        </p:nvCxnSpPr>
        <p:spPr>
          <a:xfrm>
            <a:off x="2301835" y="2361288"/>
            <a:ext cx="2173676" cy="728151"/>
          </a:xfrm>
          <a:prstGeom prst="bentConnector3">
            <a:avLst>
              <a:gd name="adj1" fmla="val 97"/>
            </a:avLst>
          </a:prstGeom>
          <a:noFill/>
          <a:ln w="6350" cap="flat" cmpd="sng" algn="ctr">
            <a:solidFill>
              <a:sysClr val="window" lastClr="FFFFFF"/>
            </a:solidFill>
            <a:prstDash val="solid"/>
            <a:miter lim="800000"/>
          </a:ln>
          <a:effectLst/>
        </p:spPr>
      </p:cxnSp>
      <p:cxnSp>
        <p:nvCxnSpPr>
          <p:cNvPr id="25" name="Straight Connector 24"/>
          <p:cNvCxnSpPr>
            <a:stCxn id="129" idx="10"/>
          </p:cNvCxnSpPr>
          <p:nvPr/>
        </p:nvCxnSpPr>
        <p:spPr>
          <a:xfrm flipH="1">
            <a:off x="2629373" y="3429000"/>
            <a:ext cx="1705825" cy="250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7833923" y="3436991"/>
            <a:ext cx="2038992" cy="34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Rectangle: Rounded Corners 57"/>
          <p:cNvSpPr/>
          <p:nvPr/>
        </p:nvSpPr>
        <p:spPr>
          <a:xfrm>
            <a:off x="30055" y="3118145"/>
            <a:ext cx="2619623" cy="626514"/>
          </a:xfrm>
          <a:prstGeom prst="roundRect">
            <a:avLst>
              <a:gd name="adj" fmla="val 50000"/>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63" name="TextBox 62"/>
          <p:cNvSpPr txBox="1"/>
          <p:nvPr/>
        </p:nvSpPr>
        <p:spPr>
          <a:xfrm>
            <a:off x="506614" y="3116339"/>
            <a:ext cx="2212112" cy="646331"/>
          </a:xfrm>
          <a:prstGeom prst="rect">
            <a:avLst/>
          </a:prstGeom>
          <a:noFill/>
        </p:spPr>
        <p:txBody>
          <a:bodyPr wrap="squar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Regional Coordinators Production </a:t>
            </a:r>
            <a:r>
              <a:rPr lang="en-US" sz="1400" dirty="0">
                <a:solidFill>
                  <a:prstClr val="white"/>
                </a:solidFill>
                <a:latin typeface="Segoe UI Semilight" panose="020B0402040204020203" pitchFamily="34" charset="0"/>
                <a:cs typeface="Segoe UI Semilight" panose="020B0402040204020203" pitchFamily="34" charset="0"/>
              </a:rPr>
              <a:t>W</a:t>
            </a:r>
            <a:r>
              <a:rPr lang="en-US" sz="1400" dirty="0" smtClean="0">
                <a:solidFill>
                  <a:prstClr val="white"/>
                </a:solidFill>
                <a:latin typeface="Segoe UI Semilight" panose="020B0402040204020203" pitchFamily="34" charset="0"/>
                <a:cs typeface="Segoe UI Semilight" panose="020B0402040204020203" pitchFamily="34" charset="0"/>
              </a:rPr>
              <a:t>orkshops </a:t>
            </a:r>
            <a:r>
              <a:rPr lang="en-US" sz="1400" dirty="0" smtClean="0">
                <a:solidFill>
                  <a:schemeClr val="bg1"/>
                </a:solidFill>
                <a:latin typeface="Segoe UI Semilight" panose="020B0402040204020203" pitchFamily="34" charset="0"/>
                <a:cs typeface="Segoe UI Semilight" panose="020B0402040204020203" pitchFamily="34" charset="0"/>
              </a:rPr>
              <a:t>and Agriculture</a:t>
            </a:r>
            <a:endParaRPr lang="en-US" sz="1400" dirty="0">
              <a:solidFill>
                <a:schemeClr val="bg1"/>
              </a:solidFill>
              <a:latin typeface="Segoe UI Semilight" panose="020B0402040204020203" pitchFamily="34" charset="0"/>
              <a:cs typeface="Segoe UI Semilight" panose="020B0402040204020203" pitchFamily="34" charset="0"/>
            </a:endParaRPr>
          </a:p>
        </p:txBody>
      </p:sp>
      <p:sp>
        <p:nvSpPr>
          <p:cNvPr id="64" name="Oval 63"/>
          <p:cNvSpPr/>
          <p:nvPr/>
        </p:nvSpPr>
        <p:spPr>
          <a:xfrm>
            <a:off x="112999" y="3229620"/>
            <a:ext cx="393615" cy="393615"/>
          </a:xfrm>
          <a:prstGeom prst="ellipse">
            <a:avLst/>
          </a:prstGeom>
          <a:solidFill>
            <a:srgbClr val="3639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65" name="Rectangle: Rounded Corners 57"/>
          <p:cNvSpPr/>
          <p:nvPr/>
        </p:nvSpPr>
        <p:spPr>
          <a:xfrm>
            <a:off x="9881084" y="3180387"/>
            <a:ext cx="2147542" cy="509895"/>
          </a:xfrm>
          <a:prstGeom prst="roundRect">
            <a:avLst>
              <a:gd name="adj" fmla="val 50000"/>
            </a:avLst>
          </a:prstGeom>
          <a:solidFill>
            <a:srgbClr val="22336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66" name="TextBox 65"/>
          <p:cNvSpPr txBox="1"/>
          <p:nvPr/>
        </p:nvSpPr>
        <p:spPr>
          <a:xfrm>
            <a:off x="10480258" y="3207991"/>
            <a:ext cx="1439981" cy="430887"/>
          </a:xfrm>
          <a:prstGeom prst="rect">
            <a:avLst/>
          </a:prstGeom>
          <a:noFill/>
        </p:spPr>
        <p:txBody>
          <a:bodyPr wrap="square" lIns="0" tIns="0" rIns="0" bIns="0" rtlCol="0" anchor="ctr">
            <a:spAutoFit/>
          </a:bodyPr>
          <a:lstStyle/>
          <a:p>
            <a:r>
              <a:rPr lang="en-US" sz="1400" dirty="0" smtClean="0">
                <a:solidFill>
                  <a:prstClr val="white"/>
                </a:solidFill>
                <a:latin typeface="Segoe UI Semilight" panose="020B0402040204020203" pitchFamily="34" charset="0"/>
                <a:cs typeface="Segoe UI Semilight" panose="020B0402040204020203" pitchFamily="34" charset="0"/>
              </a:rPr>
              <a:t>Area Commissioners</a:t>
            </a:r>
            <a:endParaRPr lang="en-US" sz="1400" dirty="0">
              <a:solidFill>
                <a:prstClr val="white"/>
              </a:solidFill>
              <a:latin typeface="Segoe UI Semilight" panose="020B0402040204020203" pitchFamily="34" charset="0"/>
              <a:cs typeface="Segoe UI Semilight" panose="020B0402040204020203" pitchFamily="34" charset="0"/>
            </a:endParaRPr>
          </a:p>
        </p:txBody>
      </p:sp>
      <p:sp>
        <p:nvSpPr>
          <p:cNvPr id="67" name="Oval 66"/>
          <p:cNvSpPr/>
          <p:nvPr/>
        </p:nvSpPr>
        <p:spPr>
          <a:xfrm>
            <a:off x="9927555" y="3245263"/>
            <a:ext cx="393615" cy="393615"/>
          </a:xfrm>
          <a:prstGeom prst="ellipse">
            <a:avLst/>
          </a:prstGeom>
          <a:solidFill>
            <a:srgbClr val="DC71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light"/>
            </a:endParaRPr>
          </a:p>
        </p:txBody>
      </p:sp>
      <p:sp>
        <p:nvSpPr>
          <p:cNvPr id="3" name="TextBox 2"/>
          <p:cNvSpPr txBox="1"/>
          <p:nvPr/>
        </p:nvSpPr>
        <p:spPr>
          <a:xfrm>
            <a:off x="1465118" y="5963575"/>
            <a:ext cx="9118163" cy="369332"/>
          </a:xfrm>
          <a:prstGeom prst="rect">
            <a:avLst/>
          </a:prstGeom>
          <a:noFill/>
        </p:spPr>
        <p:txBody>
          <a:bodyPr wrap="square" rtlCol="0">
            <a:spAutoFit/>
          </a:bodyPr>
          <a:lstStyle/>
          <a:p>
            <a:r>
              <a:rPr lang="en-ZA" dirty="0" smtClean="0"/>
              <a:t>Additional </a:t>
            </a:r>
            <a:r>
              <a:rPr lang="en-ZA" dirty="0" err="1" smtClean="0"/>
              <a:t>workstream</a:t>
            </a:r>
            <a:r>
              <a:rPr lang="en-ZA" dirty="0" smtClean="0"/>
              <a:t> members required – RH Corporate services, D HRA&amp;U, D HRP</a:t>
            </a:r>
            <a:endParaRPr lang="en-ZA" dirty="0"/>
          </a:p>
        </p:txBody>
      </p:sp>
    </p:spTree>
    <p:extLst>
      <p:ext uri="{BB962C8B-B14F-4D97-AF65-F5344CB8AC3E}">
        <p14:creationId xmlns:p14="http://schemas.microsoft.com/office/powerpoint/2010/main" val="3456415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2" name="Rectangle 41"/>
          <p:cNvSpPr/>
          <p:nvPr/>
        </p:nvSpPr>
        <p:spPr>
          <a:xfrm>
            <a:off x="0" y="1121412"/>
            <a:ext cx="12187460" cy="5312366"/>
          </a:xfrm>
          <a:prstGeom prst="rect">
            <a:avLst/>
          </a:prstGeom>
          <a:gradFill flip="none" rotWithShape="1">
            <a:gsLst>
              <a:gs pos="52000">
                <a:srgbClr val="8D5632">
                  <a:lumMod val="99000"/>
                  <a:lumOff val="1000"/>
                  <a:alpha val="70000"/>
                </a:srgbClr>
              </a:gs>
              <a:gs pos="0">
                <a:srgbClr val="FC7B01">
                  <a:alpha val="40000"/>
                </a:srgbClr>
              </a:gs>
              <a:gs pos="100000">
                <a:srgbClr val="1D3164">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10" name="Rectangle 9">
            <a:extLst>
              <a:ext uri="{FF2B5EF4-FFF2-40B4-BE49-F238E27FC236}">
                <a16:creationId xmlns="" xmlns:a16="http://schemas.microsoft.com/office/drawing/2014/main"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 xmlns:a16="http://schemas.microsoft.com/office/drawing/2014/main"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 xmlns:a16="http://schemas.microsoft.com/office/drawing/2014/main"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 xmlns:a16="http://schemas.microsoft.com/office/drawing/2014/main"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 xmlns:a16="http://schemas.microsoft.com/office/drawing/2014/main"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Overview of </a:t>
            </a:r>
            <a:r>
              <a:rPr lang="en-US" sz="4000" dirty="0" err="1" smtClean="0">
                <a:solidFill>
                  <a:srgbClr val="000000"/>
                </a:solidFill>
                <a:latin typeface="Georgia"/>
              </a:rPr>
              <a:t>Workstream</a:t>
            </a:r>
            <a:r>
              <a:rPr lang="en-US" sz="4000" dirty="0" smtClean="0">
                <a:solidFill>
                  <a:srgbClr val="000000"/>
                </a:solidFill>
                <a:latin typeface="Georgia"/>
              </a:rPr>
              <a:t> 5 progress</a:t>
            </a:r>
            <a:endParaRPr lang="en-US" sz="4000" dirty="0">
              <a:solidFill>
                <a:srgbClr val="000000"/>
              </a:solidFill>
              <a:latin typeface="Georgia"/>
            </a:endParaRPr>
          </a:p>
        </p:txBody>
      </p:sp>
      <p:sp>
        <p:nvSpPr>
          <p:cNvPr id="15" name="Oval 14"/>
          <p:cNvSpPr/>
          <p:nvPr/>
        </p:nvSpPr>
        <p:spPr>
          <a:xfrm>
            <a:off x="1104997" y="3987037"/>
            <a:ext cx="595086" cy="595086"/>
          </a:xfrm>
          <a:prstGeom prst="ellipse">
            <a:avLst/>
          </a:prstGeom>
          <a:solidFill>
            <a:srgbClr val="223362"/>
          </a:solidFill>
          <a:ln w="12700" cap="flat" cmpd="sng" algn="ctr">
            <a:noFill/>
            <a:prstDash val="solid"/>
            <a:miter lim="800000"/>
          </a:ln>
          <a:effectLst/>
        </p:spPr>
        <p:txBody>
          <a:bodyPr rtlCol="0" anchor="ctr"/>
          <a:lstStyle/>
          <a:p>
            <a:pPr algn="ctr">
              <a:defRPr/>
            </a:pPr>
            <a:endParaRPr lang="en-US" kern="0">
              <a:solidFill>
                <a:prstClr val="black"/>
              </a:solidFill>
              <a:latin typeface="Segoe UI Semilight"/>
            </a:endParaRPr>
          </a:p>
        </p:txBody>
      </p:sp>
      <p:sp>
        <p:nvSpPr>
          <p:cNvPr id="17" name="TextBox 16"/>
          <p:cNvSpPr txBox="1"/>
          <p:nvPr/>
        </p:nvSpPr>
        <p:spPr>
          <a:xfrm>
            <a:off x="150235" y="4676429"/>
            <a:ext cx="2703905" cy="984885"/>
          </a:xfrm>
          <a:prstGeom prst="rect">
            <a:avLst/>
          </a:prstGeom>
          <a:noFill/>
        </p:spPr>
        <p:txBody>
          <a:bodyPr wrap="square" lIns="0" tIns="0" rIns="0" bIns="0" rtlCol="0">
            <a:spAutoFit/>
          </a:bodyPr>
          <a:lstStyle/>
          <a:p>
            <a:pPr algn="ctr"/>
            <a:r>
              <a:rPr lang="en-US" sz="1600" dirty="0" smtClean="0">
                <a:solidFill>
                  <a:prstClr val="black"/>
                </a:solidFill>
                <a:latin typeface="Segoe UI Semibold"/>
              </a:rPr>
              <a:t>5.0 Defining </a:t>
            </a:r>
            <a:r>
              <a:rPr lang="en-US" sz="1600" dirty="0">
                <a:solidFill>
                  <a:prstClr val="black"/>
                </a:solidFill>
                <a:latin typeface="Segoe UI Semibold"/>
              </a:rPr>
              <a:t>the value of self sufficiency in support of self sustenance and revenue generation</a:t>
            </a:r>
          </a:p>
        </p:txBody>
      </p:sp>
      <p:sp>
        <p:nvSpPr>
          <p:cNvPr id="18" name="Oval 17"/>
          <p:cNvSpPr/>
          <p:nvPr/>
        </p:nvSpPr>
        <p:spPr>
          <a:xfrm>
            <a:off x="4307054" y="4142035"/>
            <a:ext cx="595086" cy="595086"/>
          </a:xfrm>
          <a:prstGeom prst="ellipse">
            <a:avLst/>
          </a:prstGeom>
          <a:solidFill>
            <a:srgbClr val="DD7313"/>
          </a:solidFill>
          <a:ln w="12700" cap="flat" cmpd="sng" algn="ctr">
            <a:noFill/>
            <a:prstDash val="solid"/>
            <a:miter lim="800000"/>
          </a:ln>
          <a:effectLst/>
        </p:spPr>
        <p:txBody>
          <a:bodyPr rtlCol="0" anchor="ctr"/>
          <a:lstStyle/>
          <a:p>
            <a:pPr algn="ctr">
              <a:defRPr/>
            </a:pPr>
            <a:endParaRPr lang="en-US" kern="0">
              <a:solidFill>
                <a:prstClr val="black"/>
              </a:solidFill>
              <a:latin typeface="Segoe UI Semilight"/>
            </a:endParaRPr>
          </a:p>
        </p:txBody>
      </p:sp>
      <p:sp>
        <p:nvSpPr>
          <p:cNvPr id="19" name="TextBox 18"/>
          <p:cNvSpPr txBox="1"/>
          <p:nvPr/>
        </p:nvSpPr>
        <p:spPr>
          <a:xfrm>
            <a:off x="6394406" y="4914624"/>
            <a:ext cx="2317156" cy="246221"/>
          </a:xfrm>
          <a:prstGeom prst="rect">
            <a:avLst/>
          </a:prstGeom>
          <a:noFill/>
        </p:spPr>
        <p:txBody>
          <a:bodyPr wrap="square" lIns="0" tIns="0" rIns="0" bIns="0" rtlCol="0">
            <a:spAutoFit/>
          </a:bodyPr>
          <a:lstStyle/>
          <a:p>
            <a:pPr algn="ctr"/>
            <a:r>
              <a:rPr lang="en-US" sz="1600" dirty="0">
                <a:solidFill>
                  <a:prstClr val="black"/>
                </a:solidFill>
                <a:latin typeface="Segoe UI Semibold"/>
              </a:rPr>
              <a:t>5.2 Agriculture</a:t>
            </a:r>
          </a:p>
        </p:txBody>
      </p:sp>
      <p:sp>
        <p:nvSpPr>
          <p:cNvPr id="24" name="Oval 23"/>
          <p:cNvSpPr/>
          <p:nvPr/>
        </p:nvSpPr>
        <p:spPr>
          <a:xfrm>
            <a:off x="7335040" y="4122254"/>
            <a:ext cx="595086" cy="595086"/>
          </a:xfrm>
          <a:prstGeom prst="ellipse">
            <a:avLst/>
          </a:prstGeom>
          <a:solidFill>
            <a:srgbClr val="FFC000"/>
          </a:solidFill>
          <a:ln w="12700" cap="flat" cmpd="sng" algn="ctr">
            <a:noFill/>
            <a:prstDash val="solid"/>
            <a:miter lim="800000"/>
          </a:ln>
          <a:effectLst/>
        </p:spPr>
        <p:txBody>
          <a:bodyPr rtlCol="0" anchor="ctr"/>
          <a:lstStyle/>
          <a:p>
            <a:pPr algn="ctr">
              <a:defRPr/>
            </a:pPr>
            <a:endParaRPr lang="en-US" kern="0">
              <a:solidFill>
                <a:prstClr val="black"/>
              </a:solidFill>
              <a:latin typeface="Segoe UI Semilight"/>
            </a:endParaRPr>
          </a:p>
        </p:txBody>
      </p:sp>
      <p:sp>
        <p:nvSpPr>
          <p:cNvPr id="25" name="TextBox 24"/>
          <p:cNvSpPr txBox="1"/>
          <p:nvPr/>
        </p:nvSpPr>
        <p:spPr>
          <a:xfrm>
            <a:off x="10018793" y="4791514"/>
            <a:ext cx="1423084" cy="492443"/>
          </a:xfrm>
          <a:prstGeom prst="rect">
            <a:avLst/>
          </a:prstGeom>
          <a:noFill/>
        </p:spPr>
        <p:txBody>
          <a:bodyPr wrap="square" lIns="0" tIns="0" rIns="0" bIns="0" rtlCol="0">
            <a:spAutoFit/>
          </a:bodyPr>
          <a:lstStyle/>
          <a:p>
            <a:pPr algn="ctr"/>
            <a:r>
              <a:rPr lang="en-US" sz="1600" dirty="0" smtClean="0">
                <a:solidFill>
                  <a:prstClr val="black"/>
                </a:solidFill>
                <a:latin typeface="Segoe UI Semibold"/>
              </a:rPr>
              <a:t>5.3 Financial </a:t>
            </a:r>
            <a:r>
              <a:rPr lang="en-US" sz="1600" dirty="0">
                <a:solidFill>
                  <a:prstClr val="black"/>
                </a:solidFill>
                <a:latin typeface="Segoe UI Semibold"/>
              </a:rPr>
              <a:t>sustainability</a:t>
            </a:r>
          </a:p>
        </p:txBody>
      </p:sp>
      <p:graphicFrame>
        <p:nvGraphicFramePr>
          <p:cNvPr id="28" name="Chart 27"/>
          <p:cNvGraphicFramePr/>
          <p:nvPr>
            <p:extLst>
              <p:ext uri="{D42A27DB-BD31-4B8C-83A1-F6EECF244321}">
                <p14:modId xmlns:p14="http://schemas.microsoft.com/office/powerpoint/2010/main" val="4189365425"/>
              </p:ext>
            </p:extLst>
          </p:nvPr>
        </p:nvGraphicFramePr>
        <p:xfrm>
          <a:off x="3119147" y="1110611"/>
          <a:ext cx="2757600" cy="308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p:cNvGraphicFramePr/>
          <p:nvPr>
            <p:extLst>
              <p:ext uri="{D42A27DB-BD31-4B8C-83A1-F6EECF244321}">
                <p14:modId xmlns:p14="http://schemas.microsoft.com/office/powerpoint/2010/main" val="2371807776"/>
              </p:ext>
            </p:extLst>
          </p:nvPr>
        </p:nvGraphicFramePr>
        <p:xfrm>
          <a:off x="6178208" y="1134790"/>
          <a:ext cx="2757580" cy="30878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p:cNvGraphicFramePr/>
          <p:nvPr>
            <p:extLst>
              <p:ext uri="{D42A27DB-BD31-4B8C-83A1-F6EECF244321}">
                <p14:modId xmlns:p14="http://schemas.microsoft.com/office/powerpoint/2010/main" val="638588551"/>
              </p:ext>
            </p:extLst>
          </p:nvPr>
        </p:nvGraphicFramePr>
        <p:xfrm>
          <a:off x="28561" y="1115651"/>
          <a:ext cx="2757600" cy="3088800"/>
        </p:xfrm>
        <a:graphic>
          <a:graphicData uri="http://schemas.openxmlformats.org/drawingml/2006/chart">
            <c:chart xmlns:c="http://schemas.openxmlformats.org/drawingml/2006/chart" xmlns:r="http://schemas.openxmlformats.org/officeDocument/2006/relationships" r:id="rId5"/>
          </a:graphicData>
        </a:graphic>
      </p:graphicFrame>
      <p:sp>
        <p:nvSpPr>
          <p:cNvPr id="33" name="Oval 32"/>
          <p:cNvSpPr/>
          <p:nvPr/>
        </p:nvSpPr>
        <p:spPr>
          <a:xfrm>
            <a:off x="812588" y="1917023"/>
            <a:ext cx="1379200" cy="1353700"/>
          </a:xfrm>
          <a:prstGeom prst="ellipse">
            <a:avLst/>
          </a:prstGeom>
          <a:gradFill flip="none" rotWithShape="1">
            <a:gsLst>
              <a:gs pos="52000">
                <a:srgbClr val="8D5632">
                  <a:lumMod val="99000"/>
                  <a:lumOff val="1000"/>
                </a:srgbClr>
              </a:gs>
              <a:gs pos="0">
                <a:srgbClr val="FC7B01"/>
              </a:gs>
              <a:gs pos="100000">
                <a:srgbClr val="1D3164"/>
              </a:gs>
            </a:gsLst>
            <a:path path="circle">
              <a:fillToRect l="100000" t="100000"/>
            </a:path>
            <a:tileRect r="-100000" b="-100000"/>
          </a:gra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a:defRPr/>
            </a:pPr>
            <a:endParaRPr lang="en-US" sz="1200" kern="0" dirty="0">
              <a:solidFill>
                <a:prstClr val="white"/>
              </a:solidFill>
              <a:latin typeface="Segoe UI Semilight"/>
            </a:endParaRPr>
          </a:p>
        </p:txBody>
      </p:sp>
      <p:sp>
        <p:nvSpPr>
          <p:cNvPr id="2" name="TextBox 1"/>
          <p:cNvSpPr txBox="1"/>
          <p:nvPr/>
        </p:nvSpPr>
        <p:spPr>
          <a:xfrm>
            <a:off x="1204645" y="2324363"/>
            <a:ext cx="595086" cy="523220"/>
          </a:xfrm>
          <a:prstGeom prst="rect">
            <a:avLst/>
          </a:prstGeom>
          <a:noFill/>
        </p:spPr>
        <p:txBody>
          <a:bodyPr wrap="square" rtlCol="0">
            <a:spAutoFit/>
          </a:bodyPr>
          <a:lstStyle/>
          <a:p>
            <a:pPr algn="ctr"/>
            <a:r>
              <a:rPr lang="en-US" sz="2800" dirty="0" err="1" smtClean="0">
                <a:solidFill>
                  <a:prstClr val="white"/>
                </a:solidFill>
              </a:rPr>
              <a:t>i</a:t>
            </a:r>
            <a:r>
              <a:rPr lang="en-US" sz="2800" dirty="0" smtClean="0">
                <a:solidFill>
                  <a:prstClr val="white"/>
                </a:solidFill>
              </a:rPr>
              <a:t>.</a:t>
            </a:r>
            <a:endParaRPr lang="en-ZA" sz="2800" dirty="0">
              <a:solidFill>
                <a:prstClr val="white"/>
              </a:solidFill>
            </a:endParaRPr>
          </a:p>
        </p:txBody>
      </p:sp>
      <p:grpSp>
        <p:nvGrpSpPr>
          <p:cNvPr id="3" name="Group 2"/>
          <p:cNvGrpSpPr/>
          <p:nvPr/>
        </p:nvGrpSpPr>
        <p:grpSpPr>
          <a:xfrm>
            <a:off x="3751100" y="1948055"/>
            <a:ext cx="1452283" cy="1500690"/>
            <a:chOff x="2529713" y="2666423"/>
            <a:chExt cx="900000" cy="900000"/>
          </a:xfrm>
        </p:grpSpPr>
        <p:sp>
          <p:nvSpPr>
            <p:cNvPr id="44" name="Oval 43"/>
            <p:cNvSpPr/>
            <p:nvPr/>
          </p:nvSpPr>
          <p:spPr>
            <a:xfrm>
              <a:off x="2529713" y="2666423"/>
              <a:ext cx="900000" cy="900000"/>
            </a:xfrm>
            <a:prstGeom prst="ellipse">
              <a:avLst/>
            </a:prstGeom>
            <a:gradFill flip="none" rotWithShape="1">
              <a:gsLst>
                <a:gs pos="52000">
                  <a:srgbClr val="8D5632">
                    <a:lumMod val="99000"/>
                    <a:lumOff val="1000"/>
                  </a:srgbClr>
                </a:gs>
                <a:gs pos="0">
                  <a:srgbClr val="FC7B01"/>
                </a:gs>
                <a:gs pos="100000">
                  <a:srgbClr val="1D3164"/>
                </a:gs>
              </a:gsLst>
              <a:path path="circle">
                <a:fillToRect l="100000" t="100000"/>
              </a:path>
              <a:tileRect r="-100000" b="-100000"/>
            </a:gra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a:defRPr/>
              </a:pPr>
              <a:endParaRPr lang="en-US" sz="1200" kern="0" dirty="0">
                <a:solidFill>
                  <a:prstClr val="white"/>
                </a:solidFill>
                <a:latin typeface="Segoe UI Semilight"/>
              </a:endParaRPr>
            </a:p>
          </p:txBody>
        </p:sp>
        <p:sp>
          <p:nvSpPr>
            <p:cNvPr id="39" name="TextBox 38"/>
            <p:cNvSpPr txBox="1"/>
            <p:nvPr/>
          </p:nvSpPr>
          <p:spPr>
            <a:xfrm>
              <a:off x="2714105" y="2940236"/>
              <a:ext cx="595086" cy="523220"/>
            </a:xfrm>
            <a:prstGeom prst="rect">
              <a:avLst/>
            </a:prstGeom>
            <a:noFill/>
          </p:spPr>
          <p:txBody>
            <a:bodyPr wrap="square" rtlCol="0">
              <a:spAutoFit/>
            </a:bodyPr>
            <a:lstStyle/>
            <a:p>
              <a:pPr algn="ctr"/>
              <a:r>
                <a:rPr lang="en-US" sz="2800" dirty="0" smtClean="0">
                  <a:solidFill>
                    <a:prstClr val="white"/>
                  </a:solidFill>
                </a:rPr>
                <a:t>ii.</a:t>
              </a:r>
              <a:endParaRPr lang="en-ZA" sz="2800" dirty="0">
                <a:solidFill>
                  <a:prstClr val="white"/>
                </a:solidFill>
              </a:endParaRPr>
            </a:p>
          </p:txBody>
        </p:sp>
      </p:grpSp>
      <p:grpSp>
        <p:nvGrpSpPr>
          <p:cNvPr id="54" name="Group 53"/>
          <p:cNvGrpSpPr/>
          <p:nvPr/>
        </p:nvGrpSpPr>
        <p:grpSpPr>
          <a:xfrm>
            <a:off x="6849255" y="1948055"/>
            <a:ext cx="1407459" cy="1461276"/>
            <a:chOff x="2529713" y="2666423"/>
            <a:chExt cx="900000" cy="900000"/>
          </a:xfrm>
        </p:grpSpPr>
        <p:sp>
          <p:nvSpPr>
            <p:cNvPr id="55" name="Oval 54"/>
            <p:cNvSpPr/>
            <p:nvPr/>
          </p:nvSpPr>
          <p:spPr>
            <a:xfrm>
              <a:off x="2529713" y="2666423"/>
              <a:ext cx="900000" cy="900000"/>
            </a:xfrm>
            <a:prstGeom prst="ellipse">
              <a:avLst/>
            </a:prstGeom>
            <a:gradFill flip="none" rotWithShape="1">
              <a:gsLst>
                <a:gs pos="52000">
                  <a:srgbClr val="8D5632">
                    <a:lumMod val="99000"/>
                    <a:lumOff val="1000"/>
                  </a:srgbClr>
                </a:gs>
                <a:gs pos="0">
                  <a:srgbClr val="FC7B01"/>
                </a:gs>
                <a:gs pos="100000">
                  <a:srgbClr val="1D3164"/>
                </a:gs>
              </a:gsLst>
              <a:path path="circle">
                <a:fillToRect l="100000" t="100000"/>
              </a:path>
              <a:tileRect r="-100000" b="-100000"/>
            </a:gra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a:defRPr/>
              </a:pPr>
              <a:endParaRPr lang="en-US" sz="1200" kern="0" dirty="0">
                <a:solidFill>
                  <a:prstClr val="white"/>
                </a:solidFill>
                <a:latin typeface="Segoe UI Semilight"/>
              </a:endParaRPr>
            </a:p>
          </p:txBody>
        </p:sp>
        <p:sp>
          <p:nvSpPr>
            <p:cNvPr id="56" name="TextBox 55"/>
            <p:cNvSpPr txBox="1"/>
            <p:nvPr/>
          </p:nvSpPr>
          <p:spPr>
            <a:xfrm>
              <a:off x="2733070" y="2937744"/>
              <a:ext cx="595086" cy="523220"/>
            </a:xfrm>
            <a:prstGeom prst="rect">
              <a:avLst/>
            </a:prstGeom>
            <a:noFill/>
          </p:spPr>
          <p:txBody>
            <a:bodyPr wrap="square" rtlCol="0">
              <a:spAutoFit/>
            </a:bodyPr>
            <a:lstStyle/>
            <a:p>
              <a:pPr algn="ctr"/>
              <a:r>
                <a:rPr lang="en-US" sz="2800" dirty="0" smtClean="0">
                  <a:solidFill>
                    <a:prstClr val="white"/>
                  </a:solidFill>
                </a:rPr>
                <a:t>iii.</a:t>
              </a:r>
              <a:endParaRPr lang="en-ZA" sz="2800" dirty="0">
                <a:solidFill>
                  <a:prstClr val="white"/>
                </a:solidFill>
              </a:endParaRPr>
            </a:p>
          </p:txBody>
        </p:sp>
      </p:grpSp>
      <p:sp>
        <p:nvSpPr>
          <p:cNvPr id="5" name="TextBox 4"/>
          <p:cNvSpPr txBox="1"/>
          <p:nvPr/>
        </p:nvSpPr>
        <p:spPr>
          <a:xfrm>
            <a:off x="509181" y="5732478"/>
            <a:ext cx="1532740" cy="769441"/>
          </a:xfrm>
          <a:prstGeom prst="rect">
            <a:avLst/>
          </a:prstGeom>
          <a:noFill/>
        </p:spPr>
        <p:txBody>
          <a:bodyPr wrap="square" rtlCol="0">
            <a:spAutoFit/>
          </a:bodyPr>
          <a:lstStyle/>
          <a:p>
            <a:pPr algn="ctr"/>
            <a:r>
              <a:rPr lang="fr-FR" sz="4400" dirty="0" smtClean="0">
                <a:solidFill>
                  <a:prstClr val="black"/>
                </a:solidFill>
                <a:latin typeface="Segoe UI Semibold"/>
              </a:rPr>
              <a:t>100%</a:t>
            </a:r>
            <a:endParaRPr lang="en-US" sz="4400" dirty="0">
              <a:solidFill>
                <a:prstClr val="black"/>
              </a:solidFill>
              <a:latin typeface="Segoe UI Semibold"/>
            </a:endParaRPr>
          </a:p>
        </p:txBody>
      </p:sp>
      <p:sp>
        <p:nvSpPr>
          <p:cNvPr id="65" name="TextBox 64"/>
          <p:cNvSpPr txBox="1"/>
          <p:nvPr/>
        </p:nvSpPr>
        <p:spPr>
          <a:xfrm>
            <a:off x="6866213" y="5705749"/>
            <a:ext cx="1532740" cy="769441"/>
          </a:xfrm>
          <a:prstGeom prst="rect">
            <a:avLst/>
          </a:prstGeom>
          <a:noFill/>
        </p:spPr>
        <p:txBody>
          <a:bodyPr wrap="square" rtlCol="0">
            <a:spAutoFit/>
          </a:bodyPr>
          <a:lstStyle/>
          <a:p>
            <a:pPr algn="ctr"/>
            <a:r>
              <a:rPr lang="fr-FR" sz="4400" dirty="0" smtClean="0">
                <a:latin typeface="Segoe UI Semibold"/>
              </a:rPr>
              <a:t>22%</a:t>
            </a:r>
            <a:endParaRPr lang="en-US" sz="4400" dirty="0">
              <a:latin typeface="Segoe UI Semibold"/>
            </a:endParaRPr>
          </a:p>
        </p:txBody>
      </p:sp>
      <p:sp>
        <p:nvSpPr>
          <p:cNvPr id="68" name="TextBox 67"/>
          <p:cNvSpPr txBox="1"/>
          <p:nvPr/>
        </p:nvSpPr>
        <p:spPr>
          <a:xfrm>
            <a:off x="9967391" y="5732478"/>
            <a:ext cx="1532740" cy="769441"/>
          </a:xfrm>
          <a:prstGeom prst="rect">
            <a:avLst/>
          </a:prstGeom>
          <a:noFill/>
        </p:spPr>
        <p:txBody>
          <a:bodyPr wrap="square" rtlCol="0">
            <a:spAutoFit/>
          </a:bodyPr>
          <a:lstStyle/>
          <a:p>
            <a:pPr algn="ctr"/>
            <a:r>
              <a:rPr lang="fr-FR" sz="4400" dirty="0">
                <a:solidFill>
                  <a:prstClr val="black"/>
                </a:solidFill>
                <a:latin typeface="Segoe UI Semibold"/>
              </a:rPr>
              <a:t>2</a:t>
            </a:r>
            <a:r>
              <a:rPr lang="fr-FR" sz="4400" dirty="0" smtClean="0">
                <a:solidFill>
                  <a:prstClr val="black"/>
                </a:solidFill>
                <a:latin typeface="Segoe UI Semibold"/>
              </a:rPr>
              <a:t>0%</a:t>
            </a:r>
            <a:endParaRPr lang="en-US" sz="4400" dirty="0">
              <a:solidFill>
                <a:prstClr val="black"/>
              </a:solidFill>
              <a:latin typeface="Segoe UI Semibold"/>
            </a:endParaRPr>
          </a:p>
        </p:txBody>
      </p:sp>
      <p:graphicFrame>
        <p:nvGraphicFramePr>
          <p:cNvPr id="29" name="Chart 28"/>
          <p:cNvGraphicFramePr/>
          <p:nvPr>
            <p:extLst>
              <p:ext uri="{D42A27DB-BD31-4B8C-83A1-F6EECF244321}">
                <p14:modId xmlns:p14="http://schemas.microsoft.com/office/powerpoint/2010/main" val="739363398"/>
              </p:ext>
            </p:extLst>
          </p:nvPr>
        </p:nvGraphicFramePr>
        <p:xfrm>
          <a:off x="9154733" y="1134293"/>
          <a:ext cx="2757600" cy="3088800"/>
        </p:xfrm>
        <a:graphic>
          <a:graphicData uri="http://schemas.openxmlformats.org/drawingml/2006/chart">
            <c:chart xmlns:c="http://schemas.openxmlformats.org/drawingml/2006/chart" xmlns:r="http://schemas.openxmlformats.org/officeDocument/2006/relationships" r:id="rId6"/>
          </a:graphicData>
        </a:graphic>
      </p:graphicFrame>
      <p:sp>
        <p:nvSpPr>
          <p:cNvPr id="30" name="Oval 29"/>
          <p:cNvSpPr/>
          <p:nvPr/>
        </p:nvSpPr>
        <p:spPr>
          <a:xfrm>
            <a:off x="10382716" y="4110342"/>
            <a:ext cx="595086" cy="595086"/>
          </a:xfrm>
          <a:prstGeom prst="ellipse">
            <a:avLst/>
          </a:prstGeom>
          <a:solidFill>
            <a:srgbClr val="7030A0"/>
          </a:solidFill>
          <a:ln w="12700" cap="flat" cmpd="sng" algn="ctr">
            <a:noFill/>
            <a:prstDash val="solid"/>
            <a:miter lim="800000"/>
          </a:ln>
          <a:effectLst/>
        </p:spPr>
        <p:txBody>
          <a:bodyPr rtlCol="0" anchor="ctr"/>
          <a:lstStyle/>
          <a:p>
            <a:pPr algn="ctr">
              <a:defRPr/>
            </a:pPr>
            <a:endParaRPr lang="en-US" kern="0">
              <a:solidFill>
                <a:prstClr val="black"/>
              </a:solidFill>
              <a:latin typeface="Segoe UI Semilight"/>
            </a:endParaRPr>
          </a:p>
        </p:txBody>
      </p:sp>
      <p:grpSp>
        <p:nvGrpSpPr>
          <p:cNvPr id="34" name="Group 33"/>
          <p:cNvGrpSpPr/>
          <p:nvPr/>
        </p:nvGrpSpPr>
        <p:grpSpPr>
          <a:xfrm>
            <a:off x="9902586" y="1906691"/>
            <a:ext cx="1452283" cy="1500690"/>
            <a:chOff x="2529713" y="2666423"/>
            <a:chExt cx="900000" cy="900000"/>
          </a:xfrm>
        </p:grpSpPr>
        <p:sp>
          <p:nvSpPr>
            <p:cNvPr id="35" name="Oval 34"/>
            <p:cNvSpPr/>
            <p:nvPr/>
          </p:nvSpPr>
          <p:spPr>
            <a:xfrm>
              <a:off x="2529713" y="2666423"/>
              <a:ext cx="900000" cy="900000"/>
            </a:xfrm>
            <a:prstGeom prst="ellipse">
              <a:avLst/>
            </a:prstGeom>
            <a:gradFill flip="none" rotWithShape="1">
              <a:gsLst>
                <a:gs pos="52000">
                  <a:srgbClr val="8D5632">
                    <a:lumMod val="99000"/>
                    <a:lumOff val="1000"/>
                  </a:srgbClr>
                </a:gs>
                <a:gs pos="0">
                  <a:srgbClr val="FC7B01"/>
                </a:gs>
                <a:gs pos="100000">
                  <a:srgbClr val="1D3164"/>
                </a:gs>
              </a:gsLst>
              <a:path path="circle">
                <a:fillToRect l="100000" t="100000"/>
              </a:path>
              <a:tileRect r="-100000" b="-100000"/>
            </a:gra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a:defRPr/>
              </a:pPr>
              <a:endParaRPr lang="en-US" sz="1200" kern="0" dirty="0">
                <a:solidFill>
                  <a:prstClr val="white"/>
                </a:solidFill>
                <a:latin typeface="Segoe UI Semilight"/>
              </a:endParaRPr>
            </a:p>
          </p:txBody>
        </p:sp>
        <p:sp>
          <p:nvSpPr>
            <p:cNvPr id="36" name="TextBox 35"/>
            <p:cNvSpPr txBox="1"/>
            <p:nvPr/>
          </p:nvSpPr>
          <p:spPr>
            <a:xfrm>
              <a:off x="2714105" y="2940236"/>
              <a:ext cx="595086" cy="313788"/>
            </a:xfrm>
            <a:prstGeom prst="rect">
              <a:avLst/>
            </a:prstGeom>
            <a:noFill/>
          </p:spPr>
          <p:txBody>
            <a:bodyPr wrap="square" rtlCol="0">
              <a:spAutoFit/>
            </a:bodyPr>
            <a:lstStyle/>
            <a:p>
              <a:pPr algn="ctr"/>
              <a:r>
                <a:rPr lang="en-US" sz="2800" dirty="0" smtClean="0">
                  <a:solidFill>
                    <a:prstClr val="white"/>
                  </a:solidFill>
                </a:rPr>
                <a:t>iv.</a:t>
              </a:r>
              <a:endParaRPr lang="en-ZA" sz="2800" dirty="0">
                <a:solidFill>
                  <a:prstClr val="white"/>
                </a:solidFill>
              </a:endParaRPr>
            </a:p>
          </p:txBody>
        </p:sp>
      </p:grpSp>
      <p:sp>
        <p:nvSpPr>
          <p:cNvPr id="37" name="TextBox 36"/>
          <p:cNvSpPr txBox="1"/>
          <p:nvPr/>
        </p:nvSpPr>
        <p:spPr>
          <a:xfrm>
            <a:off x="3447077" y="5013927"/>
            <a:ext cx="2317156" cy="492443"/>
          </a:xfrm>
          <a:prstGeom prst="rect">
            <a:avLst/>
          </a:prstGeom>
          <a:noFill/>
        </p:spPr>
        <p:txBody>
          <a:bodyPr wrap="square" lIns="0" tIns="0" rIns="0" bIns="0" rtlCol="0">
            <a:spAutoFit/>
          </a:bodyPr>
          <a:lstStyle/>
          <a:p>
            <a:pPr algn="ctr"/>
            <a:r>
              <a:rPr lang="en-US" sz="1600" dirty="0" smtClean="0">
                <a:solidFill>
                  <a:prstClr val="black"/>
                </a:solidFill>
                <a:latin typeface="Segoe UI Semibold"/>
              </a:rPr>
              <a:t>5.1 </a:t>
            </a:r>
            <a:r>
              <a:rPr lang="en-US" sz="1600" dirty="0">
                <a:solidFill>
                  <a:prstClr val="black"/>
                </a:solidFill>
                <a:latin typeface="Segoe UI Semibold"/>
              </a:rPr>
              <a:t>Production </a:t>
            </a:r>
            <a:r>
              <a:rPr lang="en-US" sz="1600" dirty="0" smtClean="0">
                <a:solidFill>
                  <a:prstClr val="black"/>
                </a:solidFill>
                <a:latin typeface="Segoe UI Semibold"/>
              </a:rPr>
              <a:t>workshops</a:t>
            </a:r>
            <a:endParaRPr lang="en-US" sz="1600" dirty="0">
              <a:solidFill>
                <a:prstClr val="black"/>
              </a:solidFill>
              <a:latin typeface="Segoe UI Semibold"/>
            </a:endParaRPr>
          </a:p>
        </p:txBody>
      </p:sp>
      <p:sp>
        <p:nvSpPr>
          <p:cNvPr id="38" name="TextBox 37"/>
          <p:cNvSpPr txBox="1"/>
          <p:nvPr/>
        </p:nvSpPr>
        <p:spPr>
          <a:xfrm>
            <a:off x="3838227" y="5687468"/>
            <a:ext cx="1532740" cy="769441"/>
          </a:xfrm>
          <a:prstGeom prst="rect">
            <a:avLst/>
          </a:prstGeom>
          <a:noFill/>
        </p:spPr>
        <p:txBody>
          <a:bodyPr wrap="square" rtlCol="0">
            <a:spAutoFit/>
          </a:bodyPr>
          <a:lstStyle/>
          <a:p>
            <a:pPr algn="ctr"/>
            <a:r>
              <a:rPr lang="fr-FR" sz="4400" dirty="0" smtClean="0">
                <a:latin typeface="Segoe UI Semibold"/>
              </a:rPr>
              <a:t>22%</a:t>
            </a:r>
            <a:endParaRPr lang="en-US" sz="4400" dirty="0">
              <a:latin typeface="Segoe UI Semibold"/>
            </a:endParaRPr>
          </a:p>
        </p:txBody>
      </p:sp>
    </p:spTree>
    <p:extLst>
      <p:ext uri="{BB962C8B-B14F-4D97-AF65-F5344CB8AC3E}">
        <p14:creationId xmlns:p14="http://schemas.microsoft.com/office/powerpoint/2010/main" val="2578311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Sub-</a:t>
            </a:r>
            <a:r>
              <a:rPr lang="en-US" sz="4000" dirty="0" err="1" smtClean="0">
                <a:solidFill>
                  <a:srgbClr val="000000"/>
                </a:solidFill>
                <a:latin typeface="Georgia"/>
              </a:rPr>
              <a:t>Workstream</a:t>
            </a:r>
            <a:r>
              <a:rPr lang="en-US" sz="4000" dirty="0" smtClean="0">
                <a:solidFill>
                  <a:srgbClr val="000000"/>
                </a:solidFill>
                <a:latin typeface="Georgia"/>
              </a:rPr>
              <a:t> 5.0</a:t>
            </a:r>
            <a:endParaRPr lang="en-US" sz="4000" dirty="0">
              <a:solidFill>
                <a:srgbClr val="000000"/>
              </a:solidFill>
              <a:latin typeface="Georgia"/>
            </a:endParaRPr>
          </a:p>
        </p:txBody>
      </p:sp>
      <p:graphicFrame>
        <p:nvGraphicFramePr>
          <p:cNvPr id="7" name="Content Placeholder 3"/>
          <p:cNvGraphicFramePr>
            <a:graphicFrameLocks/>
          </p:cNvGraphicFramePr>
          <p:nvPr>
            <p:extLst>
              <p:ext uri="{D42A27DB-BD31-4B8C-83A1-F6EECF244321}">
                <p14:modId xmlns:p14="http://schemas.microsoft.com/office/powerpoint/2010/main" val="2815233360"/>
              </p:ext>
            </p:extLst>
          </p:nvPr>
        </p:nvGraphicFramePr>
        <p:xfrm>
          <a:off x="259773" y="1153932"/>
          <a:ext cx="11700163" cy="4907280"/>
        </p:xfrm>
        <a:graphic>
          <a:graphicData uri="http://schemas.openxmlformats.org/drawingml/2006/table">
            <a:tbl>
              <a:tblPr firstRow="1" bandRow="1"/>
              <a:tblGrid>
                <a:gridCol w="2588650"/>
                <a:gridCol w="3279571"/>
                <a:gridCol w="5831942"/>
              </a:tblGrid>
              <a:tr h="346429">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6">
                        <a:lumMod val="75000"/>
                      </a:schemeClr>
                    </a:solidFill>
                  </a:tcPr>
                </a:tc>
              </a:tr>
              <a:tr h="3390292">
                <a:tc>
                  <a:txBody>
                    <a:bodyPr/>
                    <a:lstStyle>
                      <a:lvl1pPr marL="0" algn="l" defTabSz="914400" rtl="0" eaLnBrk="1" latinLnBrk="0" hangingPunct="1">
                        <a:defRPr sz="1800" kern="1200">
                          <a:solidFill>
                            <a:schemeClr val="dk1"/>
                          </a:solidFill>
                          <a:latin typeface="Arial"/>
                          <a:ea typeface=""/>
                          <a:cs typeface="Arial"/>
                        </a:defRPr>
                      </a:lvl1pPr>
                      <a:lvl2pPr marL="457200" algn="l" defTabSz="914400" rtl="0" eaLnBrk="1" latinLnBrk="0" hangingPunct="1">
                        <a:defRPr sz="1800" kern="1200">
                          <a:solidFill>
                            <a:schemeClr val="dk1"/>
                          </a:solidFill>
                          <a:latin typeface="Arial"/>
                          <a:ea typeface=""/>
                          <a:cs typeface="Arial"/>
                        </a:defRPr>
                      </a:lvl2pPr>
                      <a:lvl3pPr marL="914400" algn="l" defTabSz="914400" rtl="0" eaLnBrk="1" latinLnBrk="0" hangingPunct="1">
                        <a:defRPr sz="1800" kern="1200">
                          <a:solidFill>
                            <a:schemeClr val="dk1"/>
                          </a:solidFill>
                          <a:latin typeface="Arial"/>
                          <a:ea typeface=""/>
                          <a:cs typeface="Arial"/>
                        </a:defRPr>
                      </a:lvl3pPr>
                      <a:lvl4pPr marL="1371600" algn="l" defTabSz="914400" rtl="0" eaLnBrk="1" latinLnBrk="0" hangingPunct="1">
                        <a:defRPr sz="1800" kern="1200">
                          <a:solidFill>
                            <a:schemeClr val="dk1"/>
                          </a:solidFill>
                          <a:latin typeface="Arial"/>
                          <a:ea typeface=""/>
                          <a:cs typeface="Arial"/>
                        </a:defRPr>
                      </a:lvl4pPr>
                      <a:lvl5pPr marL="1828800" algn="l" defTabSz="914400" rtl="0" eaLnBrk="1" latinLnBrk="0" hangingPunct="1">
                        <a:defRPr sz="1800" kern="1200">
                          <a:solidFill>
                            <a:schemeClr val="dk1"/>
                          </a:solidFill>
                          <a:latin typeface="Arial"/>
                          <a:ea typeface=""/>
                          <a:cs typeface="Arial"/>
                        </a:defRPr>
                      </a:lvl5pPr>
                      <a:lvl6pPr marL="2286000" algn="l" defTabSz="914400" rtl="0" eaLnBrk="1" latinLnBrk="0" hangingPunct="1">
                        <a:defRPr sz="1800" kern="1200">
                          <a:solidFill>
                            <a:schemeClr val="dk1"/>
                          </a:solidFill>
                          <a:latin typeface="Arial"/>
                          <a:ea typeface=""/>
                          <a:cs typeface="Arial"/>
                        </a:defRPr>
                      </a:lvl6pPr>
                      <a:lvl7pPr marL="2743200" algn="l" defTabSz="914400" rtl="0" eaLnBrk="1" latinLnBrk="0" hangingPunct="1">
                        <a:defRPr sz="1800" kern="1200">
                          <a:solidFill>
                            <a:schemeClr val="dk1"/>
                          </a:solidFill>
                          <a:latin typeface="Arial"/>
                          <a:ea typeface=""/>
                          <a:cs typeface="Arial"/>
                        </a:defRPr>
                      </a:lvl7pPr>
                      <a:lvl8pPr marL="3200400" algn="l" defTabSz="914400" rtl="0" eaLnBrk="1" latinLnBrk="0" hangingPunct="1">
                        <a:defRPr sz="1800" kern="1200">
                          <a:solidFill>
                            <a:schemeClr val="dk1"/>
                          </a:solidFill>
                          <a:latin typeface="Arial"/>
                          <a:ea typeface=""/>
                          <a:cs typeface="Arial"/>
                        </a:defRPr>
                      </a:lvl8pPr>
                      <a:lvl9pPr marL="3657600" algn="l" defTabSz="914400" rtl="0" eaLnBrk="1" latinLnBrk="0" hangingPunct="1">
                        <a:defRPr sz="1800" kern="1200">
                          <a:solidFill>
                            <a:schemeClr val="dk1"/>
                          </a:solidFill>
                          <a:latin typeface="Arial"/>
                          <a:ea typeface=""/>
                          <a:cs typeface="Arial"/>
                        </a:defRPr>
                      </a:lvl9pPr>
                    </a:lstStyle>
                    <a:p>
                      <a:pPr marL="355600" marR="0" indent="-355600" algn="l" defTabSz="914331"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Arial" pitchFamily="34" charset="0"/>
                        </a:rPr>
                        <a:t>1.   </a:t>
                      </a:r>
                      <a:r>
                        <a:rPr lang="en-US" sz="1600" b="1" i="0" u="none" strike="noStrike" kern="1200" baseline="0" dirty="0" smtClean="0">
                          <a:solidFill>
                            <a:schemeClr val="tx1"/>
                          </a:solidFill>
                          <a:latin typeface="+mn-lt"/>
                          <a:ea typeface="+mn-ea"/>
                          <a:cs typeface="Arial" pitchFamily="34" charset="0"/>
                        </a:rPr>
                        <a:t>Defining the value of self-sufficiency in support of self sustenance and revenue generation </a:t>
                      </a: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lvl1pPr marL="0" algn="l" defTabSz="914400" rtl="0" eaLnBrk="1" latinLnBrk="0" hangingPunct="1">
                        <a:defRPr sz="1800" kern="1200">
                          <a:solidFill>
                            <a:schemeClr val="dk1"/>
                          </a:solidFill>
                          <a:latin typeface="Arial"/>
                          <a:ea typeface=""/>
                          <a:cs typeface="Arial"/>
                        </a:defRPr>
                      </a:lvl1pPr>
                      <a:lvl2pPr marL="457200" algn="l" defTabSz="914400" rtl="0" eaLnBrk="1" latinLnBrk="0" hangingPunct="1">
                        <a:defRPr sz="1800" kern="1200">
                          <a:solidFill>
                            <a:schemeClr val="dk1"/>
                          </a:solidFill>
                          <a:latin typeface="Arial"/>
                          <a:ea typeface=""/>
                          <a:cs typeface="Arial"/>
                        </a:defRPr>
                      </a:lvl2pPr>
                      <a:lvl3pPr marL="914400" algn="l" defTabSz="914400" rtl="0" eaLnBrk="1" latinLnBrk="0" hangingPunct="1">
                        <a:defRPr sz="1800" kern="1200">
                          <a:solidFill>
                            <a:schemeClr val="dk1"/>
                          </a:solidFill>
                          <a:latin typeface="Arial"/>
                          <a:ea typeface=""/>
                          <a:cs typeface="Arial"/>
                        </a:defRPr>
                      </a:lvl3pPr>
                      <a:lvl4pPr marL="1371600" algn="l" defTabSz="914400" rtl="0" eaLnBrk="1" latinLnBrk="0" hangingPunct="1">
                        <a:defRPr sz="1800" kern="1200">
                          <a:solidFill>
                            <a:schemeClr val="dk1"/>
                          </a:solidFill>
                          <a:latin typeface="Arial"/>
                          <a:ea typeface=""/>
                          <a:cs typeface="Arial"/>
                        </a:defRPr>
                      </a:lvl4pPr>
                      <a:lvl5pPr marL="1828800" algn="l" defTabSz="914400" rtl="0" eaLnBrk="1" latinLnBrk="0" hangingPunct="1">
                        <a:defRPr sz="1800" kern="1200">
                          <a:solidFill>
                            <a:schemeClr val="dk1"/>
                          </a:solidFill>
                          <a:latin typeface="Arial"/>
                          <a:ea typeface=""/>
                          <a:cs typeface="Arial"/>
                        </a:defRPr>
                      </a:lvl5pPr>
                      <a:lvl6pPr marL="2286000" algn="l" defTabSz="914400" rtl="0" eaLnBrk="1" latinLnBrk="0" hangingPunct="1">
                        <a:defRPr sz="1800" kern="1200">
                          <a:solidFill>
                            <a:schemeClr val="dk1"/>
                          </a:solidFill>
                          <a:latin typeface="Arial"/>
                          <a:ea typeface=""/>
                          <a:cs typeface="Arial"/>
                        </a:defRPr>
                      </a:lvl6pPr>
                      <a:lvl7pPr marL="2743200" algn="l" defTabSz="914400" rtl="0" eaLnBrk="1" latinLnBrk="0" hangingPunct="1">
                        <a:defRPr sz="1800" kern="1200">
                          <a:solidFill>
                            <a:schemeClr val="dk1"/>
                          </a:solidFill>
                          <a:latin typeface="Arial"/>
                          <a:ea typeface=""/>
                          <a:cs typeface="Arial"/>
                        </a:defRPr>
                      </a:lvl7pPr>
                      <a:lvl8pPr marL="3200400" algn="l" defTabSz="914400" rtl="0" eaLnBrk="1" latinLnBrk="0" hangingPunct="1">
                        <a:defRPr sz="1800" kern="1200">
                          <a:solidFill>
                            <a:schemeClr val="dk1"/>
                          </a:solidFill>
                          <a:latin typeface="Arial"/>
                          <a:ea typeface=""/>
                          <a:cs typeface="Arial"/>
                        </a:defRPr>
                      </a:lvl8pPr>
                      <a:lvl9pPr marL="3657600" algn="l" defTabSz="914400" rtl="0" eaLnBrk="1" latinLnBrk="0" hangingPunct="1">
                        <a:defRPr sz="1800" kern="1200">
                          <a:solidFill>
                            <a:schemeClr val="dk1"/>
                          </a:solidFill>
                          <a:latin typeface="Arial"/>
                          <a:ea typeface=""/>
                          <a:cs typeface="Arial"/>
                        </a:defRPr>
                      </a:lvl9pPr>
                    </a:lstStyle>
                    <a:p>
                      <a:pPr marL="0" marR="0" lvl="1" indent="0"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en-ZA" sz="1600" b="0" i="0" u="none" strike="noStrike" kern="0" cap="none" spc="0" normalizeH="0" baseline="0" noProof="0" dirty="0" smtClean="0">
                          <a:ln>
                            <a:noFill/>
                          </a:ln>
                          <a:solidFill>
                            <a:schemeClr val="tx1"/>
                          </a:solidFill>
                          <a:effectLst/>
                          <a:uLnTx/>
                          <a:uFillTx/>
                          <a:latin typeface="+mn-lt"/>
                          <a:cs typeface="Arial" pitchFamily="34" charset="0"/>
                        </a:rPr>
                        <a:t>Work stream members convened on 1</a:t>
                      </a:r>
                      <a:r>
                        <a:rPr kumimoji="0" lang="en-ZA" sz="1600" b="0" i="0" u="none" strike="noStrike" kern="0" cap="none" spc="0" normalizeH="0" baseline="30000" noProof="0" dirty="0" smtClean="0">
                          <a:ln>
                            <a:noFill/>
                          </a:ln>
                          <a:solidFill>
                            <a:schemeClr val="tx1"/>
                          </a:solidFill>
                          <a:effectLst/>
                          <a:uLnTx/>
                          <a:uFillTx/>
                          <a:latin typeface="+mn-lt"/>
                          <a:cs typeface="Arial" pitchFamily="34" charset="0"/>
                        </a:rPr>
                        <a:t>st</a:t>
                      </a:r>
                      <a:r>
                        <a:rPr kumimoji="0" lang="en-ZA" sz="1600" b="0" i="0" u="none" strike="noStrike" kern="0" cap="none" spc="0" normalizeH="0" baseline="0" noProof="0" dirty="0" smtClean="0">
                          <a:ln>
                            <a:noFill/>
                          </a:ln>
                          <a:solidFill>
                            <a:schemeClr val="tx1"/>
                          </a:solidFill>
                          <a:effectLst/>
                          <a:uLnTx/>
                          <a:uFillTx/>
                          <a:latin typeface="+mn-lt"/>
                          <a:cs typeface="Arial" pitchFamily="34" charset="0"/>
                        </a:rPr>
                        <a:t> August 2019 to define the value of self-sufficiency </a:t>
                      </a:r>
                      <a:r>
                        <a:rPr lang="en-US" sz="1600" b="0" i="0" u="none" strike="noStrike" kern="1200" baseline="0" dirty="0" smtClean="0">
                          <a:solidFill>
                            <a:schemeClr val="tx1"/>
                          </a:solidFill>
                          <a:latin typeface="+mn-lt"/>
                          <a:ea typeface="+mn-ea"/>
                          <a:cs typeface="Arial" pitchFamily="34" charset="0"/>
                        </a:rPr>
                        <a:t>in support of self sustenance and revenue generation. </a:t>
                      </a:r>
                      <a:endParaRPr kumimoji="0" lang="en-ZA" sz="1600" b="0" i="0" u="none" strike="noStrike" kern="0" cap="none" spc="0" normalizeH="0" baseline="0" noProof="0" dirty="0" smtClean="0">
                        <a:ln>
                          <a:noFill/>
                        </a:ln>
                        <a:solidFill>
                          <a:schemeClr val="tx1"/>
                        </a:solidFill>
                        <a:effectLst/>
                        <a:uLnTx/>
                        <a:uFillTx/>
                        <a:latin typeface="+mn-lt"/>
                        <a:cs typeface="Arial" pitchFamily="34" charset="0"/>
                      </a:endParaRPr>
                    </a:p>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endParaRPr lang="en-ZA" sz="1600" dirty="0" smtClean="0">
                        <a:solidFill>
                          <a:schemeClr val="tx1"/>
                        </a:solidFill>
                        <a:latin typeface="+mn-lt"/>
                        <a:cs typeface="Arial" panose="020B0604020202020204"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lvl1pPr marL="0" algn="l" defTabSz="914400" rtl="0" eaLnBrk="1" latinLnBrk="0" hangingPunct="1">
                        <a:defRPr sz="1800" kern="1200">
                          <a:solidFill>
                            <a:schemeClr val="dk1"/>
                          </a:solidFill>
                          <a:latin typeface="Arial"/>
                          <a:ea typeface=""/>
                          <a:cs typeface="Arial"/>
                        </a:defRPr>
                      </a:lvl1pPr>
                      <a:lvl2pPr marL="457200" algn="l" defTabSz="914400" rtl="0" eaLnBrk="1" latinLnBrk="0" hangingPunct="1">
                        <a:defRPr sz="1800" kern="1200">
                          <a:solidFill>
                            <a:schemeClr val="dk1"/>
                          </a:solidFill>
                          <a:latin typeface="Arial"/>
                          <a:ea typeface=""/>
                          <a:cs typeface="Arial"/>
                        </a:defRPr>
                      </a:lvl2pPr>
                      <a:lvl3pPr marL="914400" algn="l" defTabSz="914400" rtl="0" eaLnBrk="1" latinLnBrk="0" hangingPunct="1">
                        <a:defRPr sz="1800" kern="1200">
                          <a:solidFill>
                            <a:schemeClr val="dk1"/>
                          </a:solidFill>
                          <a:latin typeface="Arial"/>
                          <a:ea typeface=""/>
                          <a:cs typeface="Arial"/>
                        </a:defRPr>
                      </a:lvl3pPr>
                      <a:lvl4pPr marL="1371600" algn="l" defTabSz="914400" rtl="0" eaLnBrk="1" latinLnBrk="0" hangingPunct="1">
                        <a:defRPr sz="1800" kern="1200">
                          <a:solidFill>
                            <a:schemeClr val="dk1"/>
                          </a:solidFill>
                          <a:latin typeface="Arial"/>
                          <a:ea typeface=""/>
                          <a:cs typeface="Arial"/>
                        </a:defRPr>
                      </a:lvl4pPr>
                      <a:lvl5pPr marL="1828800" algn="l" defTabSz="914400" rtl="0" eaLnBrk="1" latinLnBrk="0" hangingPunct="1">
                        <a:defRPr sz="1800" kern="1200">
                          <a:solidFill>
                            <a:schemeClr val="dk1"/>
                          </a:solidFill>
                          <a:latin typeface="Arial"/>
                          <a:ea typeface=""/>
                          <a:cs typeface="Arial"/>
                        </a:defRPr>
                      </a:lvl5pPr>
                      <a:lvl6pPr marL="2286000" algn="l" defTabSz="914400" rtl="0" eaLnBrk="1" latinLnBrk="0" hangingPunct="1">
                        <a:defRPr sz="1800" kern="1200">
                          <a:solidFill>
                            <a:schemeClr val="dk1"/>
                          </a:solidFill>
                          <a:latin typeface="Arial"/>
                          <a:ea typeface=""/>
                          <a:cs typeface="Arial"/>
                        </a:defRPr>
                      </a:lvl6pPr>
                      <a:lvl7pPr marL="2743200" algn="l" defTabSz="914400" rtl="0" eaLnBrk="1" latinLnBrk="0" hangingPunct="1">
                        <a:defRPr sz="1800" kern="1200">
                          <a:solidFill>
                            <a:schemeClr val="dk1"/>
                          </a:solidFill>
                          <a:latin typeface="Arial"/>
                          <a:ea typeface=""/>
                          <a:cs typeface="Arial"/>
                        </a:defRPr>
                      </a:lvl7pPr>
                      <a:lvl8pPr marL="3200400" algn="l" defTabSz="914400" rtl="0" eaLnBrk="1" latinLnBrk="0" hangingPunct="1">
                        <a:defRPr sz="1800" kern="1200">
                          <a:solidFill>
                            <a:schemeClr val="dk1"/>
                          </a:solidFill>
                          <a:latin typeface="Arial"/>
                          <a:ea typeface=""/>
                          <a:cs typeface="Arial"/>
                        </a:defRPr>
                      </a:lvl8pPr>
                      <a:lvl9pPr marL="3657600" algn="l" defTabSz="914400" rtl="0" eaLnBrk="1" latinLnBrk="0" hangingPunct="1">
                        <a:defRPr sz="1800" kern="1200">
                          <a:solidFill>
                            <a:schemeClr val="dk1"/>
                          </a:solidFill>
                          <a:latin typeface="Arial"/>
                          <a:ea typeface=""/>
                          <a:cs typeface="Arial"/>
                        </a:defRPr>
                      </a:lvl9pPr>
                    </a:lstStyle>
                    <a:p>
                      <a:pPr lvl="1" indent="-368300" algn="just">
                        <a:lnSpc>
                          <a:spcPct val="110000"/>
                        </a:lnSpc>
                        <a:spcAft>
                          <a:spcPts val="1200"/>
                        </a:spcAft>
                        <a:buFont typeface="Arial" panose="020B0604020202020204" pitchFamily="34" charset="0"/>
                        <a:buChar char="•"/>
                      </a:pPr>
                      <a:r>
                        <a:rPr lang="en-US" altLang="en-US" sz="1600" dirty="0" smtClean="0">
                          <a:solidFill>
                            <a:schemeClr val="tx1"/>
                          </a:solidFill>
                          <a:latin typeface="+mn-lt"/>
                          <a:cs typeface="Arial" pitchFamily="34" charset="0"/>
                        </a:rPr>
                        <a:t>From an economic perspective, self</a:t>
                      </a:r>
                      <a:r>
                        <a:rPr lang="en-US" altLang="en-US" sz="1600" baseline="0" dirty="0" smtClean="0">
                          <a:solidFill>
                            <a:schemeClr val="tx1"/>
                          </a:solidFill>
                          <a:latin typeface="+mn-lt"/>
                          <a:cs typeface="Arial" pitchFamily="34" charset="0"/>
                        </a:rPr>
                        <a:t>-sufficiency</a:t>
                      </a:r>
                      <a:r>
                        <a:rPr lang="en-US" altLang="en-US" sz="1600" dirty="0" smtClean="0">
                          <a:solidFill>
                            <a:schemeClr val="tx1"/>
                          </a:solidFill>
                          <a:latin typeface="+mn-lt"/>
                          <a:cs typeface="Arial" pitchFamily="34" charset="0"/>
                        </a:rPr>
                        <a:t> represents a correctional system, which operates with the primary goal of reducing the cost of doing business, generating revenue through offender </a:t>
                      </a:r>
                      <a:r>
                        <a:rPr lang="en-US" altLang="en-US" sz="1600" dirty="0" err="1" smtClean="0">
                          <a:solidFill>
                            <a:schemeClr val="tx1"/>
                          </a:solidFill>
                          <a:latin typeface="+mn-lt"/>
                          <a:cs typeface="Arial" pitchFamily="34" charset="0"/>
                        </a:rPr>
                        <a:t>labour</a:t>
                      </a:r>
                      <a:r>
                        <a:rPr lang="en-US" altLang="en-US" sz="1600" dirty="0" smtClean="0">
                          <a:solidFill>
                            <a:schemeClr val="tx1"/>
                          </a:solidFill>
                          <a:latin typeface="+mn-lt"/>
                          <a:cs typeface="Arial" pitchFamily="34" charset="0"/>
                        </a:rPr>
                        <a:t>, assist in making communities more sustainable, helping offenders reintegrate into society in a productive and meaningful way and ultimately ensure that the environment is preserved now and for generations to come. </a:t>
                      </a:r>
                    </a:p>
                    <a:p>
                      <a:pPr lvl="1" indent="-368300" algn="just">
                        <a:lnSpc>
                          <a:spcPct val="110000"/>
                        </a:lnSpc>
                        <a:spcAft>
                          <a:spcPts val="1200"/>
                        </a:spcAft>
                        <a:buFont typeface="Arial" panose="020B0604020202020204" pitchFamily="34" charset="0"/>
                        <a:buChar char="•"/>
                      </a:pPr>
                      <a:r>
                        <a:rPr lang="en-US" altLang="en-US" sz="1600" dirty="0" smtClean="0">
                          <a:solidFill>
                            <a:schemeClr val="tx1"/>
                          </a:solidFill>
                          <a:latin typeface="+mn-lt"/>
                          <a:cs typeface="Arial" pitchFamily="34" charset="0"/>
                        </a:rPr>
                        <a:t>Self-sufficient corrections will reduce the human, environmental and economic costs within the correctional facilities.  </a:t>
                      </a:r>
                    </a:p>
                    <a:p>
                      <a:pPr algn="just">
                        <a:defRPr/>
                      </a:pPr>
                      <a:r>
                        <a:rPr lang="en-ZA" sz="1600" u="sng" dirty="0" smtClean="0">
                          <a:solidFill>
                            <a:schemeClr val="tx1"/>
                          </a:solidFill>
                          <a:latin typeface="+mn-lt"/>
                          <a:cs typeface="Arial" panose="020B0604020202020204" pitchFamily="34" charset="0"/>
                        </a:rPr>
                        <a:t>Self-sufficiency is</a:t>
                      </a:r>
                      <a:r>
                        <a:rPr lang="en-ZA" sz="1600" u="sng" baseline="0" dirty="0" smtClean="0">
                          <a:solidFill>
                            <a:schemeClr val="tx1"/>
                          </a:solidFill>
                          <a:latin typeface="+mn-lt"/>
                          <a:cs typeface="Arial" panose="020B0604020202020204" pitchFamily="34" charset="0"/>
                        </a:rPr>
                        <a:t> </a:t>
                      </a:r>
                      <a:r>
                        <a:rPr lang="en-ZA" sz="1600" u="sng" dirty="0" smtClean="0">
                          <a:solidFill>
                            <a:schemeClr val="tx1"/>
                          </a:solidFill>
                          <a:latin typeface="+mn-lt"/>
                          <a:cs typeface="Arial" panose="020B0604020202020204" pitchFamily="34" charset="0"/>
                        </a:rPr>
                        <a:t>influenced by and not limited to the following:</a:t>
                      </a:r>
                      <a:r>
                        <a:rPr lang="en-ZA" sz="1600" dirty="0" smtClean="0">
                          <a:solidFill>
                            <a:schemeClr val="tx1"/>
                          </a:solidFill>
                          <a:latin typeface="+mn-lt"/>
                          <a:cs typeface="Arial" panose="020B0604020202020204" pitchFamily="34" charset="0"/>
                        </a:rPr>
                        <a:t> </a:t>
                      </a:r>
                    </a:p>
                    <a:p>
                      <a:pPr marL="355600" marR="0" lvl="1" indent="-355600" algn="just" defTabSz="914400" rtl="0" eaLnBrk="1" fontAlgn="auto" latinLnBrk="0" hangingPunct="1">
                        <a:lnSpc>
                          <a:spcPct val="100000"/>
                        </a:lnSpc>
                        <a:spcBef>
                          <a:spcPts val="0"/>
                        </a:spcBef>
                        <a:spcAft>
                          <a:spcPts val="0"/>
                        </a:spcAft>
                        <a:buClrTx/>
                        <a:buSzTx/>
                        <a:buFont typeface="Arial" pitchFamily="34" charset="0"/>
                        <a:buChar char="•"/>
                        <a:tabLst/>
                        <a:defRPr/>
                      </a:pPr>
                      <a:r>
                        <a:rPr lang="en-ZA" sz="1600" dirty="0" smtClean="0">
                          <a:solidFill>
                            <a:schemeClr val="tx1"/>
                          </a:solidFill>
                          <a:latin typeface="+mn-lt"/>
                          <a:cs typeface="Arial" panose="020B0604020202020204" pitchFamily="34" charset="0"/>
                        </a:rPr>
                        <a:t>Funding, human resource capacity,</a:t>
                      </a:r>
                      <a:r>
                        <a:rPr lang="en-ZA" sz="1600" baseline="0" dirty="0" smtClean="0">
                          <a:solidFill>
                            <a:schemeClr val="tx1"/>
                          </a:solidFill>
                          <a:latin typeface="+mn-lt"/>
                          <a:cs typeface="Arial" panose="020B0604020202020204" pitchFamily="34" charset="0"/>
                        </a:rPr>
                        <a:t> infrastructure, </a:t>
                      </a:r>
                      <a:r>
                        <a:rPr lang="en-ZA" altLang="en-US" sz="1600" dirty="0" smtClean="0">
                          <a:solidFill>
                            <a:schemeClr val="tx1"/>
                          </a:solidFill>
                          <a:latin typeface="+mn-lt"/>
                          <a:cs typeface="Arial" panose="020B0604020202020204" pitchFamily="34" charset="0"/>
                        </a:rPr>
                        <a:t>variation in offender totals/ change in demand</a:t>
                      </a:r>
                      <a:r>
                        <a:rPr lang="en-ZA" altLang="en-US" sz="1600" baseline="0" dirty="0" smtClean="0">
                          <a:solidFill>
                            <a:schemeClr val="tx1"/>
                          </a:solidFill>
                          <a:latin typeface="+mn-lt"/>
                          <a:cs typeface="Arial" panose="020B0604020202020204" pitchFamily="34" charset="0"/>
                        </a:rPr>
                        <a:t> and </a:t>
                      </a:r>
                      <a:r>
                        <a:rPr lang="en-ZA" altLang="en-US" sz="1600" dirty="0" smtClean="0">
                          <a:solidFill>
                            <a:schemeClr val="tx1"/>
                          </a:solidFill>
                          <a:latin typeface="+mn-lt"/>
                          <a:cs typeface="Arial" panose="020B0604020202020204" pitchFamily="34" charset="0"/>
                        </a:rPr>
                        <a:t>variation in needs (i.e. offender ration scales demanding more or less of a certain product).</a:t>
                      </a:r>
                    </a:p>
                    <a:p>
                      <a:pPr marL="361950" marR="0" lvl="1" indent="-36195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600" baseline="0" dirty="0" smtClean="0">
                          <a:solidFill>
                            <a:schemeClr val="tx1"/>
                          </a:solidFill>
                          <a:latin typeface="+mn-lt"/>
                          <a:cs typeface="Arial" panose="020B0604020202020204" pitchFamily="34" charset="0"/>
                        </a:rPr>
                        <a:t>C</a:t>
                      </a:r>
                      <a:r>
                        <a:rPr lang="en-ZA" altLang="en-US" sz="1600" dirty="0" smtClean="0">
                          <a:solidFill>
                            <a:schemeClr val="tx1"/>
                          </a:solidFill>
                          <a:latin typeface="+mn-lt"/>
                          <a:cs typeface="Arial" panose="020B0604020202020204" pitchFamily="34" charset="0"/>
                        </a:rPr>
                        <a:t>limatic conditions</a:t>
                      </a:r>
                      <a:r>
                        <a:rPr lang="en-ZA" altLang="en-US" sz="1600" baseline="0" dirty="0" smtClean="0">
                          <a:solidFill>
                            <a:schemeClr val="tx1"/>
                          </a:solidFill>
                          <a:latin typeface="+mn-lt"/>
                          <a:cs typeface="Arial" panose="020B0604020202020204" pitchFamily="34" charset="0"/>
                        </a:rPr>
                        <a:t> and d</a:t>
                      </a:r>
                      <a:r>
                        <a:rPr lang="en-ZA" sz="1600" dirty="0" smtClean="0">
                          <a:solidFill>
                            <a:schemeClr val="tx1"/>
                          </a:solidFill>
                          <a:latin typeface="+mn-lt"/>
                          <a:cs typeface="Arial" panose="020B0604020202020204" pitchFamily="34" charset="0"/>
                        </a:rPr>
                        <a:t>isease outbreak/pandemic.</a:t>
                      </a: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3347335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2600" dirty="0" smtClean="0">
                <a:latin typeface="Georgia"/>
              </a:rPr>
              <a:t>Detailed progress on Sub-</a:t>
            </a:r>
            <a:r>
              <a:rPr lang="en-US" sz="2600" dirty="0" err="1" smtClean="0">
                <a:latin typeface="Georgia"/>
              </a:rPr>
              <a:t>Workstream</a:t>
            </a:r>
            <a:r>
              <a:rPr lang="en-US" sz="2600" dirty="0" smtClean="0">
                <a:latin typeface="Georgia"/>
              </a:rPr>
              <a:t> 5.1: Production Workshops</a:t>
            </a:r>
            <a:endParaRPr lang="en-US" sz="2600" dirty="0">
              <a:latin typeface="Georgia"/>
            </a:endParaRPr>
          </a:p>
        </p:txBody>
      </p:sp>
      <p:graphicFrame>
        <p:nvGraphicFramePr>
          <p:cNvPr id="7" name="Content Placeholder 3"/>
          <p:cNvGraphicFramePr>
            <a:graphicFrameLocks/>
          </p:cNvGraphicFramePr>
          <p:nvPr>
            <p:extLst>
              <p:ext uri="{D42A27DB-BD31-4B8C-83A1-F6EECF244321}">
                <p14:modId xmlns:p14="http://schemas.microsoft.com/office/powerpoint/2010/main" val="4238170093"/>
              </p:ext>
            </p:extLst>
          </p:nvPr>
        </p:nvGraphicFramePr>
        <p:xfrm>
          <a:off x="322117" y="1327904"/>
          <a:ext cx="11521309" cy="4955938"/>
        </p:xfrm>
        <a:graphic>
          <a:graphicData uri="http://schemas.openxmlformats.org/drawingml/2006/table">
            <a:tbl>
              <a:tblPr firstRow="1" bandRow="1"/>
              <a:tblGrid>
                <a:gridCol w="2776811"/>
                <a:gridCol w="5383959"/>
                <a:gridCol w="3360539"/>
              </a:tblGrid>
              <a:tr h="438386">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sz="1800" dirty="0" smtClean="0">
                          <a:latin typeface="+mn-lt"/>
                          <a:cs typeface="Arial" pitchFamily="34" charset="0"/>
                        </a:rPr>
                        <a:t>DELIVERABLES</a:t>
                      </a:r>
                      <a:endParaRPr lang="en-ZA" sz="1800" dirty="0">
                        <a:latin typeface="+mn-lt"/>
                        <a:cs typeface="Arial" pitchFamily="34" charset="0"/>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sz="1800" dirty="0" smtClean="0">
                          <a:latin typeface="+mn-lt"/>
                          <a:cs typeface="Arial" pitchFamily="34" charset="0"/>
                        </a:rPr>
                        <a:t>PROGRESS TO DATE</a:t>
                      </a:r>
                      <a:endParaRPr lang="en-ZA" sz="1800" dirty="0">
                        <a:latin typeface="+mn-lt"/>
                        <a:cs typeface="Arial" pitchFamily="34" charset="0"/>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sz="1800" dirty="0" smtClean="0">
                          <a:latin typeface="+mn-lt"/>
                          <a:cs typeface="Arial" pitchFamily="34" charset="0"/>
                        </a:rPr>
                        <a:t>COMMENTS</a:t>
                      </a:r>
                      <a:endParaRPr lang="en-ZA" sz="1800" dirty="0">
                        <a:latin typeface="+mn-lt"/>
                        <a:cs typeface="Arial" pitchFamily="34" charset="0"/>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360330">
                <a:tc gridSpan="3">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600" b="1" i="0" u="none" strike="noStrike" kern="1200" baseline="0" dirty="0" smtClean="0">
                          <a:solidFill>
                            <a:schemeClr val="tx1"/>
                          </a:solidFill>
                          <a:latin typeface="Arial" pitchFamily="34" charset="0"/>
                          <a:ea typeface="+mn-ea"/>
                          <a:cs typeface="Arial" pitchFamily="34" charset="0"/>
                        </a:rPr>
                        <a:t>Conduct a detailed (as-is) analysis on the state of Production Workshops</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hMerge="1">
                  <a:txBody>
                    <a:bodyPr/>
                    <a:lstStyle/>
                    <a:p>
                      <a:pPr marL="285750" indent="-285750" algn="just" fontAlgn="ctr">
                        <a:buFont typeface="Wingdings" pitchFamily="2" charset="2"/>
                        <a:buChar char="ü"/>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hMerge="1">
                  <a:txBody>
                    <a:bodyPr/>
                    <a:lstStyle/>
                    <a:p>
                      <a:pPr marL="285750" indent="-285750" algn="l" fontAlgn="ctr">
                        <a:buFont typeface="Arial" pitchFamily="34" charset="0"/>
                        <a:buChar char="•"/>
                      </a:pP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86487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5.1.1 Mandate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analysis.</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indent="-285750" algn="l" fontAlgn="ctr">
                        <a:buFont typeface="Arial" pitchFamily="34" charset="0"/>
                        <a:buChar cha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Mandate analysed.</a:t>
                      </a:r>
                    </a:p>
                    <a:p>
                      <a:pPr marL="285750" indent="-285750" algn="just" fontAlgn="ctr">
                        <a:buFont typeface="Wingdings" pitchFamily="2" charset="2"/>
                        <a:buChar char="ü"/>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Correctional Services Act, Act No. 111 of 1998, as amended, Section 8(1), Section 3(2)(b), and Section  40(1)(a)(b)</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Completed.</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3292343">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5.1.2 Audit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number of workshops, machinery &amp; equipment needs, human resource capacity.</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indent="-285750" algn="l" fontAlgn="ctr">
                        <a:buFont typeface="Arial" pitchFamily="34" charset="0"/>
                        <a:buChar cha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Audit: number of workshops. </a:t>
                      </a:r>
                    </a:p>
                    <a:p>
                      <a:pPr marL="285750" indent="-285750" algn="l" fontAlgn="ctr">
                        <a:buFont typeface="Wingdings" pitchFamily="2" charset="2"/>
                        <a:buChar char="ü"/>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Steel: ten (10), Wood: ten (10), all active. </a:t>
                      </a:r>
                    </a:p>
                    <a:p>
                      <a:pPr marL="285750" indent="-285750" algn="l" fontAlgn="ctr">
                        <a:buFont typeface="Wingdings" pitchFamily="2" charset="2"/>
                        <a:buChar char="ü"/>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Textile: Nineteen (19), with one (1) inactive (JHB-due structural challenges/leakage).</a:t>
                      </a:r>
                    </a:p>
                    <a:p>
                      <a:pPr marL="285750" indent="-285750" algn="l" fontAlgn="ctr">
                        <a:buFont typeface="Wingdings" pitchFamily="2" charset="2"/>
                        <a:buChar char="ü"/>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Bakeries: nine (9), all active.</a:t>
                      </a:r>
                    </a:p>
                    <a:p>
                      <a:pPr marL="0" indent="0" algn="l" fontAlgn="ctr">
                        <a:buFont typeface="Wingdings" pitchFamily="2" charset="2"/>
                        <a:buNone/>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285750" indent="-285750" algn="l" fontAlgn="ctr">
                        <a:spcAft>
                          <a:spcPts val="600"/>
                        </a:spcAft>
                        <a:buFont typeface="Arial" pitchFamily="34" charset="0"/>
                        <a:buChar cha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Mach and equip need: conducted annually to determine replacement needs.</a:t>
                      </a:r>
                      <a:endParaRPr kumimoji="0" lang="en-US" sz="1600" b="0" i="0" u="none" strike="noStrike" kern="1200" cap="none" normalizeH="0" baseline="0" dirty="0" smtClean="0">
                        <a:ln>
                          <a:noFill/>
                        </a:ln>
                        <a:solidFill>
                          <a:srgbClr val="FF0000"/>
                        </a:solidFill>
                        <a:effectLst/>
                        <a:latin typeface="+mn-lt"/>
                        <a:ea typeface="+mn-ea"/>
                        <a:cs typeface="Arial" panose="020B0604020202020204" pitchFamily="34" charset="0"/>
                      </a:endParaRP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Vacant posts as at end of September 2020, (22%) 73/334. Of the 73 vacant posts, 59 are artisans. </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HR needs for workshops and bakeries have been included in the HR Organizational Design Application  Form.</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defTabSz="914400" rtl="0" eaLnBrk="1" fontAlgn="ctr" latinLnBrk="0" hangingPunct="1">
                        <a:spcAft>
                          <a:spcPts val="600"/>
                        </a:spcAft>
                        <a:buFont typeface="Arial" pitchFamily="34" charset="0"/>
                        <a:buChar char="•"/>
                      </a:pPr>
                      <a:r>
                        <a:rPr kumimoji="0" lang="en-US" sz="1600" b="0" i="0" u="none" strike="noStrike" kern="1200" cap="none" spc="0" normalizeH="0" baseline="0" dirty="0" smtClean="0">
                          <a:ln>
                            <a:noFill/>
                          </a:ln>
                          <a:solidFill>
                            <a:schemeClr val="tx1"/>
                          </a:solidFill>
                          <a:effectLst/>
                          <a:uLnTx/>
                          <a:uFillTx/>
                          <a:latin typeface="+mn-lt"/>
                          <a:ea typeface="+mn-ea"/>
                          <a:cs typeface="Arial" pitchFamily="34" charset="0"/>
                        </a:rPr>
                        <a:t>Monthly monitoring of operations.</a:t>
                      </a:r>
                    </a:p>
                    <a:p>
                      <a:pPr marL="285750" indent="-285750" algn="l" defTabSz="914400" rtl="0" eaLnBrk="1" fontAlgn="ctr" latinLnBrk="0" hangingPunct="1">
                        <a:spcAft>
                          <a:spcPts val="600"/>
                        </a:spcAft>
                        <a:buFont typeface="Arial" pitchFamily="34" charset="0"/>
                        <a:buChar char="•"/>
                      </a:pPr>
                      <a:r>
                        <a:rPr kumimoji="0" lang="en-US" sz="1600" b="0" i="0" u="none" strike="noStrike" kern="1200" cap="none" spc="0" normalizeH="0" baseline="0" dirty="0" smtClean="0">
                          <a:ln>
                            <a:noFill/>
                          </a:ln>
                          <a:solidFill>
                            <a:schemeClr val="tx1"/>
                          </a:solidFill>
                          <a:effectLst/>
                          <a:uLnTx/>
                          <a:uFillTx/>
                          <a:latin typeface="+mn-lt"/>
                          <a:ea typeface="+mn-ea"/>
                          <a:cs typeface="Arial" pitchFamily="34" charset="0"/>
                        </a:rPr>
                        <a:t>Procurement process in underway for machinery and equipment.</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Recruitment process is continuous.</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Need to enhance  human resource capacity and personal development.</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0" indent="0" algn="l" fontAlgn="ctr">
                        <a:buFont typeface="Arial" pitchFamily="34" charset="0"/>
                        <a:buNone/>
                      </a:pP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41301047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2600" dirty="0">
                <a:latin typeface="Georgia"/>
              </a:rPr>
              <a:t>Detailed progress on Sub-</a:t>
            </a:r>
            <a:r>
              <a:rPr lang="en-US" sz="2600" dirty="0" err="1">
                <a:latin typeface="Georgia"/>
              </a:rPr>
              <a:t>Workstream</a:t>
            </a:r>
            <a:r>
              <a:rPr lang="en-US" sz="2600" dirty="0">
                <a:latin typeface="Georgia"/>
              </a:rPr>
              <a:t> 5.1: Production Workshops</a:t>
            </a:r>
          </a:p>
        </p:txBody>
      </p:sp>
      <p:graphicFrame>
        <p:nvGraphicFramePr>
          <p:cNvPr id="7" name="Content Placeholder 3"/>
          <p:cNvGraphicFramePr>
            <a:graphicFrameLocks/>
          </p:cNvGraphicFramePr>
          <p:nvPr>
            <p:extLst>
              <p:ext uri="{D42A27DB-BD31-4B8C-83A1-F6EECF244321}">
                <p14:modId xmlns:p14="http://schemas.microsoft.com/office/powerpoint/2010/main" val="1139357634"/>
              </p:ext>
            </p:extLst>
          </p:nvPr>
        </p:nvGraphicFramePr>
        <p:xfrm>
          <a:off x="238991" y="1195039"/>
          <a:ext cx="11720945" cy="5486400"/>
        </p:xfrm>
        <a:graphic>
          <a:graphicData uri="http://schemas.openxmlformats.org/drawingml/2006/table">
            <a:tbl>
              <a:tblPr firstRow="1" bandRow="1"/>
              <a:tblGrid>
                <a:gridCol w="2052817"/>
                <a:gridCol w="5557357"/>
                <a:gridCol w="4110771"/>
              </a:tblGrid>
              <a:tr h="359987">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269987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5.1.3 Production </a:t>
                      </a: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performance analysis and optimize utilisation </a:t>
                      </a:r>
                      <a:r>
                        <a:rPr kumimoji="0" lang="en-ZA" sz="1500" b="0" i="0" u="none" strike="noStrike" kern="1200" cap="none" spc="0" normalizeH="0" baseline="0" noProof="0" dirty="0" smtClean="0">
                          <a:ln>
                            <a:noFill/>
                          </a:ln>
                          <a:solidFill>
                            <a:schemeClr val="tx1"/>
                          </a:solidFill>
                          <a:effectLst/>
                          <a:uLnTx/>
                          <a:uFillTx/>
                          <a:latin typeface="+mn-lt"/>
                          <a:ea typeface="+mn-ea"/>
                          <a:cs typeface="Arial" pitchFamily="34" charset="0"/>
                        </a:rPr>
                        <a:t>of workshops</a:t>
                      </a: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Annual analysis of textile, wood, steel and bakery performance.</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Filling of vacant posts, training and development of workshop officials.</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Funding </a:t>
                      </a: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machinery and equipment needs, in 2020/2021,  capital funds of R 7.6 million has been allocated for machinery and equipment.</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Need for replacement of shoe factory machinery has been registered with Facilities.</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Arrangement </a:t>
                      </a:r>
                      <a:r>
                        <a:rPr kumimoji="0" lang="en-US" sz="1500" b="0" i="0" u="none" strike="noStrike" kern="1200" cap="none" normalizeH="0" baseline="0" dirty="0" smtClean="0">
                          <a:ln>
                            <a:noFill/>
                          </a:ln>
                          <a:solidFill>
                            <a:schemeClr val="tx1"/>
                          </a:solidFill>
                          <a:effectLst/>
                          <a:latin typeface="+mn-lt"/>
                          <a:ea typeface="+mn-ea"/>
                          <a:cs typeface="Arial" panose="020B0604020202020204" pitchFamily="34" charset="0"/>
                        </a:rPr>
                        <a:t>of contracts for material.</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To address shortage of artisans, textile technicians, custodial members, inadequate allocation of offender </a:t>
                      </a:r>
                      <a:r>
                        <a:rPr kumimoji="0" lang="en-US" sz="1500" b="0" i="0" u="none" strike="noStrike" kern="1200" cap="none" spc="0" normalizeH="0" baseline="0" dirty="0" err="1" smtClean="0">
                          <a:ln>
                            <a:noFill/>
                          </a:ln>
                          <a:solidFill>
                            <a:schemeClr val="tx1"/>
                          </a:solidFill>
                          <a:effectLst/>
                          <a:uLnTx/>
                          <a:uFillTx/>
                          <a:latin typeface="+mn-lt"/>
                          <a:ea typeface="+mn-ea"/>
                          <a:cs typeface="Arial" pitchFamily="34" charset="0"/>
                        </a:rPr>
                        <a:t>labour</a:t>
                      </a: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Post establishment for bakeries to be created.</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Procurement process in underway for machinery and equipment.</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Manufacturing  process has been halted, SCM requested to advise on alternative mechanism to ensure accessibility of shoes.</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Maintenance and repair of infrastructure as well as </a:t>
                      </a:r>
                      <a:r>
                        <a:rPr kumimoji="0" lang="en-US" sz="1500" b="0" i="0" u="none" strike="noStrike" kern="1200" cap="none" normalizeH="0" baseline="0" dirty="0" smtClean="0">
                          <a:ln>
                            <a:noFill/>
                          </a:ln>
                          <a:solidFill>
                            <a:schemeClr val="tx1"/>
                          </a:solidFill>
                          <a:effectLst/>
                          <a:latin typeface="+mn-lt"/>
                          <a:ea typeface="+mn-ea"/>
                          <a:cs typeface="Arial" panose="020B0604020202020204" pitchFamily="34" charset="0"/>
                        </a:rPr>
                        <a:t>machinery and equipment.</a:t>
                      </a: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226020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5.1.4 Analyse </a:t>
                      </a: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the demand and supply of goods.</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Cloth face masks: as at the end of September 2020 is 89% (332  056/ 373 907) Total masks manufactured up to end October 2020, 349 942. </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Value of Code 3 Orders (Client depts.) placed: R1 708 353 (2019/2020), R5 446 394 (2020/2021).</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500" b="0" i="0" u="none" strike="noStrike" kern="1200" cap="none" spc="0" normalizeH="0" baseline="0" noProof="0" dirty="0" smtClean="0">
                          <a:ln>
                            <a:noFill/>
                          </a:ln>
                          <a:solidFill>
                            <a:schemeClr val="tx1"/>
                          </a:solidFill>
                          <a:effectLst/>
                          <a:uLnTx/>
                          <a:uFillTx/>
                          <a:latin typeface="+mn-lt"/>
                          <a:ea typeface="+mn-ea"/>
                          <a:cs typeface="Arial" pitchFamily="34" charset="0"/>
                        </a:rPr>
                        <a:t>Bakeries: need for bread was 24 214 044 (2019/20), self-baked bread was 4 245 636, (17% self-sufficiency).</a:t>
                      </a:r>
                      <a:endPar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endParaRP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500" b="0" i="0" u="none" strike="noStrike" kern="1200" cap="none" spc="0" normalizeH="0" baseline="0" dirty="0" smtClean="0">
                          <a:ln>
                            <a:noFill/>
                          </a:ln>
                          <a:solidFill>
                            <a:schemeClr val="tx1"/>
                          </a:solidFill>
                          <a:effectLst/>
                          <a:uLnTx/>
                          <a:uFillTx/>
                          <a:latin typeface="+mn-lt"/>
                          <a:ea typeface="+mn-ea"/>
                          <a:cs typeface="Arial" pitchFamily="34" charset="0"/>
                        </a:rPr>
                        <a:t>Annual analysis of the need for material (inmates’ uniform) and workshops’ products</a:t>
                      </a:r>
                      <a:r>
                        <a:rPr kumimoji="0" lang="en-US" sz="1500" b="0" i="0" u="none" strike="noStrike" kern="1200" cap="none" normalizeH="0" baseline="0" dirty="0" smtClean="0">
                          <a:ln>
                            <a:noFill/>
                          </a:ln>
                          <a:solidFill>
                            <a:schemeClr val="tx1"/>
                          </a:solidFill>
                          <a:effectLst/>
                          <a:latin typeface="+mn-lt"/>
                          <a:ea typeface="+mn-ea"/>
                          <a:cs typeface="Arial" panose="020B0604020202020204" pitchFamily="34" charset="0"/>
                        </a:rPr>
                        <a:t>.</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500" b="0" i="0" u="none" strike="noStrike" kern="1200" cap="none" normalizeH="0" baseline="0" dirty="0" smtClean="0">
                          <a:ln>
                            <a:noFill/>
                          </a:ln>
                          <a:solidFill>
                            <a:schemeClr val="tx1"/>
                          </a:solidFill>
                          <a:effectLst/>
                          <a:latin typeface="+mn-lt"/>
                          <a:ea typeface="+mn-ea"/>
                          <a:cs typeface="Arial" panose="020B0604020202020204" pitchFamily="34" charset="0"/>
                        </a:rPr>
                        <a:t>Covid-19 pandemic affected workshop operations, resulting in temporary closure of some of the workshops.</a:t>
                      </a: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endParaRPr kumimoji="0" lang="en-US" sz="1500" b="0" i="0" u="none" strike="noStrike" kern="1200" cap="none" normalizeH="0" baseline="0" dirty="0" smtClean="0">
                        <a:ln>
                          <a:noFill/>
                        </a:ln>
                        <a:solidFill>
                          <a:schemeClr val="tx1"/>
                        </a:solidFill>
                        <a:effectLst/>
                        <a:latin typeface="+mn-lt"/>
                        <a:ea typeface="+mn-ea"/>
                        <a:cs typeface="Arial" panose="020B0604020202020204" pitchFamily="34" charset="0"/>
                      </a:endParaRPr>
                    </a:p>
                    <a:p>
                      <a:pPr marL="0" marR="0" indent="0" algn="l" defTabSz="914400" rtl="0" eaLnBrk="1" fontAlgn="ctr" latinLnBrk="0" hangingPunct="1">
                        <a:lnSpc>
                          <a:spcPct val="100000"/>
                        </a:lnSpc>
                        <a:spcBef>
                          <a:spcPts val="0"/>
                        </a:spcBef>
                        <a:spcAft>
                          <a:spcPts val="0"/>
                        </a:spcAft>
                        <a:buClrTx/>
                        <a:buSzTx/>
                        <a:buFontTx/>
                        <a:buNone/>
                        <a:tabLst/>
                        <a:defRPr/>
                      </a:pPr>
                      <a:endParaRPr kumimoji="0" lang="en-US" sz="1500" b="0" i="0" u="none" strike="noStrike" kern="1200" cap="none" normalizeH="0" baseline="0" dirty="0" smtClean="0">
                        <a:ln>
                          <a:noFill/>
                        </a:ln>
                        <a:solidFill>
                          <a:srgbClr val="FF0000"/>
                        </a:solidFill>
                        <a:effectLst/>
                        <a:latin typeface="+mn-lt"/>
                        <a:ea typeface="+mn-ea"/>
                        <a:cs typeface="Arial" panose="020B0604020202020204" pitchFamily="34" charset="0"/>
                      </a:endParaRPr>
                    </a:p>
                    <a:p>
                      <a:pPr algn="l" fontAlgn="ctr"/>
                      <a:endParaRPr kumimoji="0" lang="en-US" sz="15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1977629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10000"/>
              </a:lnSpc>
              <a:defRPr/>
            </a:pPr>
            <a:r>
              <a:rPr lang="en-US" sz="2600" dirty="0">
                <a:latin typeface="Georgia"/>
              </a:rPr>
              <a:t>Detailed progress on Sub-</a:t>
            </a:r>
            <a:r>
              <a:rPr lang="en-US" sz="2600" dirty="0" err="1">
                <a:latin typeface="Georgia"/>
              </a:rPr>
              <a:t>Workstream</a:t>
            </a:r>
            <a:r>
              <a:rPr lang="en-US" sz="2600" dirty="0">
                <a:latin typeface="Georgia"/>
              </a:rPr>
              <a:t> 5.1: Production Workshops</a:t>
            </a:r>
          </a:p>
        </p:txBody>
      </p:sp>
      <p:graphicFrame>
        <p:nvGraphicFramePr>
          <p:cNvPr id="7" name="Content Placeholder 3"/>
          <p:cNvGraphicFramePr>
            <a:graphicFrameLocks/>
          </p:cNvGraphicFramePr>
          <p:nvPr>
            <p:extLst>
              <p:ext uri="{D42A27DB-BD31-4B8C-83A1-F6EECF244321}">
                <p14:modId xmlns:p14="http://schemas.microsoft.com/office/powerpoint/2010/main" val="1575657143"/>
              </p:ext>
            </p:extLst>
          </p:nvPr>
        </p:nvGraphicFramePr>
        <p:xfrm>
          <a:off x="143346" y="1155032"/>
          <a:ext cx="11700081" cy="5391482"/>
        </p:xfrm>
        <a:graphic>
          <a:graphicData uri="http://schemas.openxmlformats.org/drawingml/2006/table">
            <a:tbl>
              <a:tblPr firstRow="1" bandRow="1"/>
              <a:tblGrid>
                <a:gridCol w="2765930"/>
                <a:gridCol w="4658897"/>
                <a:gridCol w="4275254"/>
              </a:tblGrid>
              <a:tr h="498762">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39015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latin typeface="+mn-lt"/>
                          <a:ea typeface="+mn-ea"/>
                          <a:cs typeface="+mn-cs"/>
                        </a:rPr>
                        <a:t>Determine feasibility of self -manufacturing  of goods</a:t>
                      </a:r>
                      <a:r>
                        <a:rPr lang="en-GB" sz="1600" b="1" kern="1200" baseline="0" dirty="0" smtClean="0">
                          <a:solidFill>
                            <a:schemeClr val="dk1"/>
                          </a:solidFill>
                          <a:latin typeface="+mn-lt"/>
                          <a:ea typeface="+mn-ea"/>
                          <a:cs typeface="+mn-cs"/>
                        </a:rPr>
                        <a:t> for internal consumption.</a:t>
                      </a:r>
                      <a:endParaRPr lang="en-ZA" sz="1600" b="1" kern="1200" dirty="0" smtClean="0">
                        <a:solidFill>
                          <a:schemeClr val="dk1"/>
                        </a:solidFill>
                        <a:latin typeface="+mn-lt"/>
                        <a:ea typeface="+mn-ea"/>
                        <a:cs typeface="+mn-cs"/>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hMerge="1">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hMerge="1">
                  <a:txBody>
                    <a:bodyPr/>
                    <a:lstStyle/>
                    <a:p>
                      <a:pPr marL="285750" indent="-285750" algn="l" fontAlgn="ctr">
                        <a:buFont typeface="Arial" pitchFamily="34" charset="0"/>
                        <a:buChar char="•"/>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1410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kern="1200" baseline="0" dirty="0" smtClean="0">
                          <a:solidFill>
                            <a:schemeClr val="tx1"/>
                          </a:solidFill>
                          <a:effectLst/>
                          <a:latin typeface="+mn-lt"/>
                          <a:ea typeface="+mn-ea"/>
                          <a:cs typeface="Arial" pitchFamily="34" charset="0"/>
                        </a:rPr>
                        <a:t>5.1.5 Identification </a:t>
                      </a:r>
                      <a:r>
                        <a:rPr lang="en-GB" sz="1600" b="0" i="0" kern="1200" baseline="0" dirty="0" smtClean="0">
                          <a:solidFill>
                            <a:schemeClr val="tx1"/>
                          </a:solidFill>
                          <a:effectLst/>
                          <a:latin typeface="+mn-lt"/>
                          <a:ea typeface="+mn-ea"/>
                          <a:cs typeface="Arial" pitchFamily="34" charset="0"/>
                        </a:rPr>
                        <a:t>of pilot goods item (s), for expansion of self-sufficiency. </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Toilet paper production, cloth face masks, sanitizer holders and sanitizer pedal stands.</a:t>
                      </a:r>
                    </a:p>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Approved concept document and guidelines for manufacturing of cloth face masks for inmates, </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Determined requirements for production of identified items/products.</a:t>
                      </a:r>
                    </a:p>
                    <a:p>
                      <a:pPr marL="0" indent="0" algn="l" fontAlgn="ctr">
                        <a:buFont typeface="Arial" pitchFamily="34" charset="0"/>
                        <a:buNone/>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p>
                      <a:pPr marL="285750" indent="-285750" algn="l" fontAlgn="ctr">
                        <a:buFont typeface="Arial" pitchFamily="34" charset="0"/>
                        <a:buChar char="•"/>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3092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kern="1200" baseline="0" dirty="0" smtClean="0">
                          <a:solidFill>
                            <a:schemeClr val="tx1"/>
                          </a:solidFill>
                          <a:effectLst/>
                          <a:latin typeface="+mn-lt"/>
                          <a:ea typeface="+mn-ea"/>
                          <a:cs typeface="Arial" pitchFamily="34" charset="0"/>
                        </a:rPr>
                        <a:t>5.1.6 Feasibility </a:t>
                      </a:r>
                      <a:r>
                        <a:rPr lang="en-GB" sz="1600" b="0" i="0" kern="1200" baseline="0" dirty="0" smtClean="0">
                          <a:solidFill>
                            <a:schemeClr val="tx1"/>
                          </a:solidFill>
                          <a:effectLst/>
                          <a:latin typeface="+mn-lt"/>
                          <a:ea typeface="+mn-ea"/>
                          <a:cs typeface="Arial" pitchFamily="34" charset="0"/>
                        </a:rPr>
                        <a:t>Study of the identified item (s). </a:t>
                      </a:r>
                      <a:endParaRPr lang="en-ZA" sz="1600" b="0" kern="1200" dirty="0" smtClean="0">
                        <a:solidFill>
                          <a:schemeClr val="tx1"/>
                        </a:solidFill>
                        <a:effectLst/>
                        <a:latin typeface="+mn-lt"/>
                        <a:ea typeface="+mn-ea"/>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Feasibility studies:</a:t>
                      </a:r>
                    </a:p>
                    <a:p>
                      <a:pPr marL="285750" indent="-285750" algn="l" fontAlgn="ctr">
                        <a:buFont typeface="Wingdings" pitchFamily="2" charset="2"/>
                        <a:buChar char="ü"/>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Toilet paper production.</a:t>
                      </a:r>
                    </a:p>
                    <a:p>
                      <a:pPr marL="285750" indent="-285750" algn="l" fontAlgn="ctr">
                        <a:buFont typeface="Wingdings" pitchFamily="2" charset="2"/>
                        <a:buChar char="ü"/>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Cut, make and trim (CMT): uniform for officials.</a:t>
                      </a:r>
                    </a:p>
                    <a:p>
                      <a:pPr marL="285750" indent="-285750" algn="l" fontAlgn="ctr">
                        <a:buFont typeface="Wingdings" pitchFamily="2" charset="2"/>
                        <a:buChar char="ü"/>
                      </a:pPr>
                      <a:endParaRPr kumimoji="0" lang="en-US" sz="1600" b="0" i="0" u="none" strike="noStrike" kern="1200" cap="none" normalizeH="0" baseline="0" dirty="0" smtClean="0">
                        <a:ln>
                          <a:noFill/>
                        </a:ln>
                        <a:solidFill>
                          <a:srgbClr val="00B0F0"/>
                        </a:solidFill>
                        <a:effectLst/>
                        <a:latin typeface="+mn-lt"/>
                        <a:ea typeface="+mn-ea"/>
                        <a:cs typeface="Arial" panose="020B0604020202020204" pitchFamily="34" charset="0"/>
                      </a:endParaRPr>
                    </a:p>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Completed planning and design: Potchefstroom bakery.</a:t>
                      </a:r>
                    </a:p>
                    <a:p>
                      <a:pPr marL="0" indent="0" algn="l" fontAlgn="ctr">
                        <a:buFont typeface="Arial" pitchFamily="34" charset="0"/>
                        <a:buNone/>
                      </a:pPr>
                      <a:endParaRPr kumimoji="0" lang="en-US" sz="1600" b="0" i="0" u="none" strike="noStrike" kern="1200" cap="none" normalizeH="0" baseline="0" dirty="0" smtClean="0">
                        <a:ln>
                          <a:noFill/>
                        </a:ln>
                        <a:solidFill>
                          <a:srgbClr val="00B0F0"/>
                        </a:solidFill>
                        <a:effectLst/>
                        <a:latin typeface="+mn-lt"/>
                        <a:ea typeface="+mn-ea"/>
                        <a:cs typeface="Arial" panose="020B0604020202020204" pitchFamily="34" charset="0"/>
                      </a:endParaRPr>
                    </a:p>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Bakeries project preparation commenced for Durban, Pietermaritzburg and </a:t>
                      </a:r>
                      <a:r>
                        <a:rPr kumimoji="0" lang="en-US" sz="1600" b="0" i="0" u="none" strike="noStrike" kern="1200" cap="none" normalizeH="0" baseline="0" dirty="0" err="1" smtClean="0">
                          <a:ln>
                            <a:noFill/>
                          </a:ln>
                          <a:solidFill>
                            <a:schemeClr val="tx1"/>
                          </a:solidFill>
                          <a:effectLst/>
                          <a:latin typeface="+mn-lt"/>
                          <a:ea typeface="+mn-ea"/>
                          <a:cs typeface="Arial" panose="020B0604020202020204" pitchFamily="34" charset="0"/>
                        </a:rPr>
                        <a:t>Empangeni</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convened on 2</a:t>
                      </a:r>
                      <a:r>
                        <a:rPr kumimoji="0" lang="en-US" sz="1600" b="0" i="0" u="none" strike="noStrike" kern="1200" cap="none" normalizeH="0" baseline="30000" dirty="0" smtClean="0">
                          <a:ln>
                            <a:noFill/>
                          </a:ln>
                          <a:solidFill>
                            <a:schemeClr val="tx1"/>
                          </a:solidFill>
                          <a:effectLst/>
                          <a:latin typeface="+mn-lt"/>
                          <a:ea typeface="+mn-ea"/>
                          <a:cs typeface="Arial" panose="020B0604020202020204" pitchFamily="34" charset="0"/>
                        </a:rPr>
                        <a:t>nd</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October 2020. </a:t>
                      </a:r>
                    </a:p>
                    <a:p>
                      <a:pPr marL="0" indent="0" algn="l" fontAlgn="ctr">
                        <a:buFont typeface="Arial" pitchFamily="34" charset="0"/>
                        <a:buNone/>
                      </a:pPr>
                      <a:endParaRPr kumimoji="0" lang="en-US" sz="1600" b="0" i="0" u="none" strike="noStrike" kern="1200" cap="none" normalizeH="0" baseline="0" dirty="0" smtClean="0">
                        <a:ln>
                          <a:noFill/>
                        </a:ln>
                        <a:solidFill>
                          <a:srgbClr val="00B0F0"/>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Toilet paper:  not viable.</a:t>
                      </a:r>
                    </a:p>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CMT: not viable with current capacity, need to enhance resource capacity.</a:t>
                      </a:r>
                    </a:p>
                    <a:p>
                      <a:pPr marL="285750" indent="-285750" algn="l" fontAlgn="ctr">
                        <a:buFont typeface="Arial" pitchFamily="34" charset="0"/>
                        <a:buChar char="•"/>
                      </a:pPr>
                      <a:endParaRPr kumimoji="0" lang="en-US" sz="1600" b="0" i="0" u="none" strike="noStrike" kern="1200" cap="none" normalizeH="0" baseline="0" dirty="0" smtClean="0">
                        <a:ln>
                          <a:noFill/>
                        </a:ln>
                        <a:solidFill>
                          <a:srgbClr val="00B0F0"/>
                        </a:solidFill>
                        <a:effectLst/>
                        <a:latin typeface="+mn-lt"/>
                        <a:ea typeface="+mn-ea"/>
                        <a:cs typeface="Arial" panose="020B0604020202020204" pitchFamily="34" charset="0"/>
                      </a:endParaRPr>
                    </a:p>
                    <a:p>
                      <a:pPr marL="285750" indent="-285750" algn="just"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Potchefstroom bakery: To look at possible site for bakery as the initial site is now being used as a kitchen. </a:t>
                      </a:r>
                    </a:p>
                    <a:p>
                      <a:pPr marL="285750" indent="-285750" algn="l" fontAlgn="ctr">
                        <a:buFont typeface="Arial" pitchFamily="34" charset="0"/>
                        <a:buChar char="•"/>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p>
                      <a:pPr marL="285750" indent="-285750" algn="just"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Site inspections to be conducted before end November 2020.</a:t>
                      </a:r>
                    </a:p>
                    <a:p>
                      <a:pPr algn="l" fontAlgn="ctr"/>
                      <a:endParaRPr kumimoji="0" lang="en-US" sz="1600" b="0" i="0" u="none" strike="noStrike" kern="1200" cap="none" normalizeH="0" baseline="0" dirty="0">
                        <a:ln>
                          <a:noFill/>
                        </a:ln>
                        <a:solidFill>
                          <a:srgbClr val="00B0F0"/>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1530917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30000"/>
              </a:lnSpc>
              <a:defRPr/>
            </a:pPr>
            <a:r>
              <a:rPr lang="en-US" sz="2600" dirty="0">
                <a:latin typeface="Georgia"/>
              </a:rPr>
              <a:t>Detailed progress on Sub-</a:t>
            </a:r>
            <a:r>
              <a:rPr lang="en-US" sz="2600" dirty="0" err="1">
                <a:latin typeface="Georgia"/>
              </a:rPr>
              <a:t>Workstream</a:t>
            </a:r>
            <a:r>
              <a:rPr lang="en-US" sz="2600" dirty="0">
                <a:latin typeface="Georgia"/>
              </a:rPr>
              <a:t> 5.1: Production Workshops</a:t>
            </a:r>
          </a:p>
        </p:txBody>
      </p:sp>
      <p:graphicFrame>
        <p:nvGraphicFramePr>
          <p:cNvPr id="7" name="Content Placeholder 3"/>
          <p:cNvGraphicFramePr>
            <a:graphicFrameLocks/>
          </p:cNvGraphicFramePr>
          <p:nvPr>
            <p:extLst>
              <p:ext uri="{D42A27DB-BD31-4B8C-83A1-F6EECF244321}">
                <p14:modId xmlns:p14="http://schemas.microsoft.com/office/powerpoint/2010/main" val="184696174"/>
              </p:ext>
            </p:extLst>
          </p:nvPr>
        </p:nvGraphicFramePr>
        <p:xfrm>
          <a:off x="394855" y="1249369"/>
          <a:ext cx="11575472" cy="5337503"/>
        </p:xfrm>
        <a:graphic>
          <a:graphicData uri="http://schemas.openxmlformats.org/drawingml/2006/table">
            <a:tbl>
              <a:tblPr firstRow="1" bandRow="1"/>
              <a:tblGrid>
                <a:gridCol w="3216417"/>
                <a:gridCol w="4602226"/>
                <a:gridCol w="3756829"/>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74553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600" b="0" i="0" kern="1200" baseline="0" dirty="0" smtClean="0">
                          <a:solidFill>
                            <a:schemeClr val="tx1"/>
                          </a:solidFill>
                          <a:effectLst/>
                          <a:latin typeface="+mn-lt"/>
                          <a:ea typeface="+mn-ea"/>
                          <a:cs typeface="Arial" pitchFamily="34" charset="0"/>
                        </a:rPr>
                        <a:t>5.1.7 Implementation  </a:t>
                      </a:r>
                      <a:r>
                        <a:rPr lang="en-GB" sz="1600" b="0" i="0" kern="1200" baseline="0" dirty="0" smtClean="0">
                          <a:solidFill>
                            <a:schemeClr val="tx1"/>
                          </a:solidFill>
                          <a:effectLst/>
                          <a:latin typeface="+mn-lt"/>
                          <a:ea typeface="+mn-ea"/>
                          <a:cs typeface="Arial" pitchFamily="34" charset="0"/>
                        </a:rPr>
                        <a:t>of the pilot project on the  manufacturing of  identified item (s). </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ZA" sz="1600" b="0" i="0" u="none" strike="noStrike" kern="1200" cap="none" normalizeH="0" baseline="0" dirty="0" smtClean="0">
                          <a:ln>
                            <a:noFill/>
                          </a:ln>
                          <a:solidFill>
                            <a:schemeClr val="tx1"/>
                          </a:solidFill>
                          <a:effectLst/>
                          <a:latin typeface="+mn-lt"/>
                          <a:ea typeface="+mn-ea"/>
                          <a:cs typeface="Arial" panose="020B0604020202020204" pitchFamily="34" charset="0"/>
                        </a:rPr>
                        <a:t>Cloth face masks manufacturing.</a:t>
                      </a: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Sanitizer holders and sanitizer pedal stands </a:t>
                      </a:r>
                      <a:endParaRPr kumimoji="0" lang="en-ZA" sz="1600" b="0" i="0" u="none" strike="noStrike" kern="1200" cap="none" normalizeH="0" baseline="0" dirty="0" smtClean="0">
                        <a:ln>
                          <a:noFill/>
                        </a:ln>
                        <a:solidFill>
                          <a:schemeClr val="tx1"/>
                        </a:solidFill>
                        <a:effectLst/>
                        <a:latin typeface="+mn-lt"/>
                        <a:ea typeface="+mn-ea"/>
                        <a:cs typeface="Arial" panose="020B0604020202020204" pitchFamily="34" charset="0"/>
                      </a:endParaRP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l" fontAlgn="ct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The initiatives help to reduce the spread of Covid-19  virus.</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548678">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600" b="0" i="0" kern="1200" baseline="0" dirty="0" smtClean="0">
                          <a:solidFill>
                            <a:schemeClr val="tx1"/>
                          </a:solidFill>
                          <a:effectLst/>
                          <a:latin typeface="+mn-lt"/>
                          <a:ea typeface="+mn-ea"/>
                          <a:cs typeface="Arial" pitchFamily="34" charset="0"/>
                        </a:rPr>
                        <a:t>5.1.8 Project </a:t>
                      </a:r>
                      <a:r>
                        <a:rPr lang="en-GB" sz="1600" b="0" i="0" kern="1200" baseline="0" dirty="0" smtClean="0">
                          <a:solidFill>
                            <a:schemeClr val="tx1"/>
                          </a:solidFill>
                          <a:effectLst/>
                          <a:latin typeface="+mn-lt"/>
                          <a:ea typeface="+mn-ea"/>
                          <a:cs typeface="Arial" pitchFamily="34" charset="0"/>
                        </a:rPr>
                        <a:t>roll out  and operationalization.</a:t>
                      </a: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ZA" sz="1600" b="0" i="0" u="none" strike="noStrike" kern="1200" cap="none" normalizeH="0" baseline="0" dirty="0" smtClean="0">
                          <a:ln>
                            <a:noFill/>
                          </a:ln>
                          <a:solidFill>
                            <a:schemeClr val="tx1"/>
                          </a:solidFill>
                          <a:effectLst/>
                          <a:latin typeface="+mn-lt"/>
                          <a:ea typeface="+mn-ea"/>
                          <a:cs typeface="Arial" panose="020B0604020202020204" pitchFamily="34" charset="0"/>
                        </a:rPr>
                        <a:t>Cloth face masks manufacturing.</a:t>
                      </a: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Sanitizer holders and sanitizer pedal stands.</a:t>
                      </a:r>
                      <a:endParaRPr kumimoji="0" lang="en-ZA" sz="1600" b="0" i="0" u="none" strike="noStrike" kern="1200" cap="none" normalizeH="0" baseline="0" dirty="0" smtClean="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l" fontAlgn="ct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Manufacturing at identified workshops, nationally.</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491030">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600" b="0" i="0" kern="1200" baseline="0" dirty="0" smtClean="0">
                          <a:solidFill>
                            <a:schemeClr val="tx1"/>
                          </a:solidFill>
                          <a:effectLst/>
                          <a:latin typeface="+mn-lt"/>
                          <a:ea typeface="+mn-ea"/>
                          <a:cs typeface="Arial" pitchFamily="34" charset="0"/>
                        </a:rPr>
                        <a:t>5.1.9 Monitoring </a:t>
                      </a:r>
                      <a:r>
                        <a:rPr lang="en-GB" sz="1600" b="0" i="0" kern="1200" baseline="0" dirty="0" smtClean="0">
                          <a:solidFill>
                            <a:schemeClr val="tx1"/>
                          </a:solidFill>
                          <a:effectLst/>
                          <a:latin typeface="+mn-lt"/>
                          <a:ea typeface="+mn-ea"/>
                          <a:cs typeface="Arial" pitchFamily="34" charset="0"/>
                        </a:rPr>
                        <a:t>and Evaluation</a:t>
                      </a: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ZA" sz="1600" b="0" i="0" u="none" strike="noStrike" kern="1200" cap="none" normalizeH="0" baseline="0" dirty="0" smtClean="0">
                          <a:ln>
                            <a:noFill/>
                          </a:ln>
                          <a:solidFill>
                            <a:schemeClr val="tx1"/>
                          </a:solidFill>
                          <a:effectLst/>
                          <a:latin typeface="+mn-lt"/>
                          <a:ea typeface="+mn-ea"/>
                          <a:cs typeface="Arial" panose="020B0604020202020204" pitchFamily="34" charset="0"/>
                        </a:rPr>
                        <a:t>Support visits to operational level.</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l" fontAlgn="ct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Support visits are conducted to monitor compliance to applicable legislations and to provide technical support</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b="0" dirty="0" smtClean="0">
                          <a:solidFill>
                            <a:schemeClr val="tx1"/>
                          </a:solidFill>
                          <a:effectLst/>
                          <a:latin typeface="+mn-lt"/>
                          <a:cs typeface="Arial" pitchFamily="34" charset="0"/>
                        </a:rPr>
                        <a:t>5.1.10 Collaboration </a:t>
                      </a:r>
                      <a:r>
                        <a:rPr lang="en-US" sz="1600" b="0" dirty="0" smtClean="0">
                          <a:solidFill>
                            <a:schemeClr val="tx1"/>
                          </a:solidFill>
                          <a:effectLst/>
                          <a:latin typeface="+mn-lt"/>
                          <a:cs typeface="Arial" pitchFamily="34" charset="0"/>
                        </a:rPr>
                        <a:t>with stakeholders.</a:t>
                      </a: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r>
                        <a:rPr lang="en-ZA" sz="1600" dirty="0" smtClean="0">
                          <a:solidFill>
                            <a:schemeClr val="tx1"/>
                          </a:solidFill>
                          <a:latin typeface="+mn-lt"/>
                          <a:cs typeface="Arial" pitchFamily="34" charset="0"/>
                        </a:rPr>
                        <a:t>Development of Memorandum of Agreement (</a:t>
                      </a:r>
                      <a:r>
                        <a:rPr lang="en-ZA" sz="1600" dirty="0" err="1" smtClean="0">
                          <a:solidFill>
                            <a:schemeClr val="tx1"/>
                          </a:solidFill>
                          <a:latin typeface="+mn-lt"/>
                          <a:cs typeface="Arial" pitchFamily="34" charset="0"/>
                        </a:rPr>
                        <a:t>MoA’s</a:t>
                      </a:r>
                      <a:r>
                        <a:rPr lang="en-ZA" sz="1600" dirty="0" smtClean="0">
                          <a:solidFill>
                            <a:schemeClr val="tx1"/>
                          </a:solidFill>
                          <a:latin typeface="+mn-lt"/>
                          <a:cs typeface="Arial" pitchFamily="34" charset="0"/>
                        </a:rPr>
                        <a:t>)</a:t>
                      </a:r>
                      <a:r>
                        <a:rPr lang="en-ZA" sz="1600" baseline="0" dirty="0" smtClean="0">
                          <a:solidFill>
                            <a:schemeClr val="tx1"/>
                          </a:solidFill>
                          <a:latin typeface="+mn-lt"/>
                          <a:cs typeface="Arial" pitchFamily="34" charset="0"/>
                        </a:rPr>
                        <a:t> is in process:</a:t>
                      </a:r>
                    </a:p>
                    <a:p>
                      <a:pPr marL="285750" indent="-285750" algn="just">
                        <a:buFont typeface="Arial" pitchFamily="34" charset="0"/>
                        <a:buChar char="•"/>
                      </a:pPr>
                      <a:r>
                        <a:rPr lang="en-ZA" sz="1600" baseline="0" dirty="0" smtClean="0">
                          <a:solidFill>
                            <a:schemeClr val="tx1"/>
                          </a:solidFill>
                          <a:latin typeface="+mn-lt"/>
                          <a:cs typeface="Arial" pitchFamily="34" charset="0"/>
                        </a:rPr>
                        <a:t>Dept. of Public Works and Infrastructure (</a:t>
                      </a:r>
                      <a:r>
                        <a:rPr lang="en-ZA" sz="1600" baseline="0" dirty="0" err="1" smtClean="0">
                          <a:solidFill>
                            <a:schemeClr val="tx1"/>
                          </a:solidFill>
                          <a:latin typeface="+mn-lt"/>
                          <a:cs typeface="Arial" pitchFamily="34" charset="0"/>
                        </a:rPr>
                        <a:t>DPWI</a:t>
                      </a:r>
                      <a:r>
                        <a:rPr lang="en-ZA" sz="1600" baseline="0" dirty="0" smtClean="0">
                          <a:solidFill>
                            <a:schemeClr val="tx1"/>
                          </a:solidFill>
                          <a:latin typeface="+mn-lt"/>
                          <a:cs typeface="Arial" pitchFamily="34" charset="0"/>
                        </a:rPr>
                        <a:t>), Dept. of Defence (</a:t>
                      </a:r>
                      <a:r>
                        <a:rPr lang="en-ZA" sz="1600" baseline="0" dirty="0" err="1" smtClean="0">
                          <a:solidFill>
                            <a:schemeClr val="tx1"/>
                          </a:solidFill>
                          <a:latin typeface="+mn-lt"/>
                          <a:cs typeface="Arial" pitchFamily="34" charset="0"/>
                        </a:rPr>
                        <a:t>DoD</a:t>
                      </a:r>
                      <a:r>
                        <a:rPr lang="en-ZA" sz="1600" baseline="0" dirty="0" smtClean="0">
                          <a:solidFill>
                            <a:schemeClr val="tx1"/>
                          </a:solidFill>
                          <a:latin typeface="+mn-lt"/>
                          <a:cs typeface="Arial" pitchFamily="34" charset="0"/>
                        </a:rPr>
                        <a:t>) (inputs from Legal Services were communicated to DPWI  and </a:t>
                      </a:r>
                      <a:r>
                        <a:rPr lang="en-ZA" sz="1600" baseline="0" dirty="0" err="1" smtClean="0">
                          <a:solidFill>
                            <a:schemeClr val="tx1"/>
                          </a:solidFill>
                          <a:latin typeface="+mn-lt"/>
                          <a:cs typeface="Arial" pitchFamily="34" charset="0"/>
                        </a:rPr>
                        <a:t>DoD</a:t>
                      </a:r>
                      <a:r>
                        <a:rPr lang="en-ZA" sz="1600" baseline="0" dirty="0" smtClean="0">
                          <a:solidFill>
                            <a:schemeClr val="tx1"/>
                          </a:solidFill>
                          <a:latin typeface="+mn-lt"/>
                          <a:cs typeface="Arial" pitchFamily="34" charset="0"/>
                        </a:rPr>
                        <a:t>, respectively for consideration). </a:t>
                      </a:r>
                    </a:p>
                    <a:p>
                      <a:pPr marL="285750" indent="-285750" algn="just">
                        <a:buFont typeface="Arial" pitchFamily="34" charset="0"/>
                        <a:buChar char="•"/>
                      </a:pPr>
                      <a:r>
                        <a:rPr kumimoji="0" lang="en-GB" sz="1600" b="0" i="0" u="none" strike="noStrike" kern="1200" cap="none" normalizeH="0" baseline="0" dirty="0" smtClean="0">
                          <a:ln>
                            <a:noFill/>
                          </a:ln>
                          <a:solidFill>
                            <a:schemeClr val="tx1"/>
                          </a:solidFill>
                          <a:effectLst/>
                          <a:latin typeface="+mn-lt"/>
                          <a:ea typeface="+mn-ea"/>
                          <a:cs typeface="Arial" pitchFamily="34" charset="0"/>
                        </a:rPr>
                        <a:t>Dept. of Environment, Forestry and Fisheries: consultation stage.</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r>
                        <a:rPr lang="en-ZA" sz="1600" dirty="0" smtClean="0">
                          <a:solidFill>
                            <a:schemeClr val="tx1"/>
                          </a:solidFill>
                          <a:latin typeface="+mn-lt"/>
                          <a:cs typeface="Arial" panose="020B0604020202020204" pitchFamily="34" charset="0"/>
                        </a:rPr>
                        <a:t>Upon receipt of final</a:t>
                      </a:r>
                      <a:r>
                        <a:rPr lang="en-ZA" sz="1600" baseline="0" dirty="0" smtClean="0">
                          <a:solidFill>
                            <a:schemeClr val="tx1"/>
                          </a:solidFill>
                          <a:latin typeface="+mn-lt"/>
                          <a:cs typeface="Arial" panose="020B0604020202020204" pitchFamily="34" charset="0"/>
                        </a:rPr>
                        <a:t> inputs from DPWI and </a:t>
                      </a:r>
                      <a:r>
                        <a:rPr lang="en-ZA" sz="1600" baseline="0" dirty="0" err="1" smtClean="0">
                          <a:solidFill>
                            <a:schemeClr val="tx1"/>
                          </a:solidFill>
                          <a:latin typeface="+mn-lt"/>
                          <a:cs typeface="Arial" panose="020B0604020202020204" pitchFamily="34" charset="0"/>
                        </a:rPr>
                        <a:t>DoD</a:t>
                      </a:r>
                      <a:r>
                        <a:rPr lang="en-ZA" sz="1600" baseline="0" dirty="0" smtClean="0">
                          <a:solidFill>
                            <a:schemeClr val="tx1"/>
                          </a:solidFill>
                          <a:latin typeface="+mn-lt"/>
                          <a:cs typeface="Arial" panose="020B0604020202020204" pitchFamily="34" charset="0"/>
                        </a:rPr>
                        <a:t>, the </a:t>
                      </a:r>
                      <a:r>
                        <a:rPr lang="en-ZA" sz="1600" baseline="0" dirty="0" err="1" smtClean="0">
                          <a:solidFill>
                            <a:schemeClr val="tx1"/>
                          </a:solidFill>
                          <a:latin typeface="+mn-lt"/>
                          <a:cs typeface="Arial" panose="020B0604020202020204" pitchFamily="34" charset="0"/>
                        </a:rPr>
                        <a:t>MoAs</a:t>
                      </a:r>
                      <a:r>
                        <a:rPr lang="en-ZA" sz="1600" baseline="0" dirty="0" smtClean="0">
                          <a:solidFill>
                            <a:schemeClr val="tx1"/>
                          </a:solidFill>
                          <a:latin typeface="+mn-lt"/>
                          <a:cs typeface="Arial" panose="020B0604020202020204" pitchFamily="34" charset="0"/>
                        </a:rPr>
                        <a:t>, will be put on route for approval.</a:t>
                      </a: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a:txBody>
                    <a:bodyPr/>
                    <a:lstStyle/>
                    <a:p>
                      <a:r>
                        <a:rPr lang="en-ZA" sz="1600" dirty="0" smtClean="0">
                          <a:solidFill>
                            <a:schemeClr val="tx1"/>
                          </a:solidFill>
                          <a:latin typeface="+mn-lt"/>
                          <a:cs typeface="Arial" panose="020B0604020202020204" pitchFamily="34" charset="0"/>
                        </a:rPr>
                        <a:t>5.1.11 Marketing </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of workshop products/services to optimize the use of the PW.</a:t>
                      </a:r>
                      <a:endParaRPr lang="en-ZA" sz="1600" dirty="0">
                        <a:solidFill>
                          <a:schemeClr val="tx1"/>
                        </a:solidFill>
                        <a:latin typeface="+mn-lt"/>
                        <a:cs typeface="Arial" panose="020B0604020202020204"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1600" b="0" i="0" u="none" strike="noStrike" kern="1200" cap="none" normalizeH="0" baseline="0" dirty="0" smtClean="0">
                          <a:ln>
                            <a:noFill/>
                          </a:ln>
                          <a:solidFill>
                            <a:schemeClr val="tx1"/>
                          </a:solidFill>
                          <a:effectLst/>
                          <a:latin typeface="+mn-lt"/>
                          <a:ea typeface="+mn-ea"/>
                          <a:cs typeface="Arial" panose="020B0604020202020204" pitchFamily="34" charset="0"/>
                        </a:rPr>
                        <a:t>Workshops catalogue updated, and  uploaded on DCS website.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r>
                        <a:rPr lang="en-US" sz="1600" baseline="0" dirty="0" smtClean="0">
                          <a:solidFill>
                            <a:schemeClr val="tx1"/>
                          </a:solidFill>
                          <a:latin typeface="+mn-lt"/>
                          <a:cs typeface="Arial" panose="020B0604020202020204" pitchFamily="34" charset="0"/>
                        </a:rPr>
                        <a:t>Enhanced access to the catalogue for clients.</a:t>
                      </a:r>
                      <a:endParaRPr lang="en-ZA" sz="1600" baseline="0" dirty="0" smtClean="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762408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nSpc>
                <a:spcPct val="150000"/>
              </a:lnSpc>
              <a:defRPr/>
            </a:pPr>
            <a:r>
              <a:rPr lang="en-US" sz="2600" dirty="0">
                <a:latin typeface="Georgia"/>
              </a:rPr>
              <a:t>Detailed progress on Sub-</a:t>
            </a:r>
            <a:r>
              <a:rPr lang="en-US" sz="2600" dirty="0" err="1">
                <a:latin typeface="Georgia"/>
              </a:rPr>
              <a:t>Workstream</a:t>
            </a:r>
            <a:r>
              <a:rPr lang="en-US" sz="2600" dirty="0">
                <a:latin typeface="Georgia"/>
              </a:rPr>
              <a:t> 5.1: Production Workshops</a:t>
            </a:r>
          </a:p>
        </p:txBody>
      </p:sp>
      <p:graphicFrame>
        <p:nvGraphicFramePr>
          <p:cNvPr id="7" name="Content Placeholder 3"/>
          <p:cNvGraphicFramePr>
            <a:graphicFrameLocks/>
          </p:cNvGraphicFramePr>
          <p:nvPr>
            <p:extLst>
              <p:ext uri="{D42A27DB-BD31-4B8C-83A1-F6EECF244321}">
                <p14:modId xmlns:p14="http://schemas.microsoft.com/office/powerpoint/2010/main" val="3738850219"/>
              </p:ext>
            </p:extLst>
          </p:nvPr>
        </p:nvGraphicFramePr>
        <p:xfrm>
          <a:off x="132955" y="1290932"/>
          <a:ext cx="11905307" cy="3135633"/>
        </p:xfrm>
        <a:graphic>
          <a:graphicData uri="http://schemas.openxmlformats.org/drawingml/2006/table">
            <a:tbl>
              <a:tblPr firstRow="1" bandRow="1"/>
              <a:tblGrid>
                <a:gridCol w="3308066"/>
                <a:gridCol w="4733364"/>
                <a:gridCol w="3863877"/>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434612">
                <a:tc gridSpan="3">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700" b="1" dirty="0" smtClean="0">
                          <a:solidFill>
                            <a:schemeClr val="tx1"/>
                          </a:solidFill>
                          <a:effectLst/>
                          <a:latin typeface="+mn-lt"/>
                          <a:cs typeface="Arial" pitchFamily="34" charset="0"/>
                        </a:rPr>
                        <a:t>Planning for</a:t>
                      </a:r>
                      <a:r>
                        <a:rPr lang="en-US" sz="1700" b="1" baseline="0" dirty="0" smtClean="0">
                          <a:solidFill>
                            <a:schemeClr val="tx1"/>
                          </a:solidFill>
                          <a:effectLst/>
                          <a:latin typeface="+mn-lt"/>
                          <a:cs typeface="Arial" pitchFamily="34" charset="0"/>
                        </a:rPr>
                        <a:t> enhancement of self-sufficiency</a:t>
                      </a:r>
                      <a:endParaRPr lang="en-ZA" sz="1700" b="1"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hMerge="1">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ZA" sz="1700" dirty="0" smtClean="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hMerge="1">
                  <a:txBody>
                    <a:bodyPr/>
                    <a:lstStyle/>
                    <a:p>
                      <a:pPr algn="just"/>
                      <a:endParaRPr lang="en-ZA" sz="1700" dirty="0" smtClean="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548678">
                <a:tc rowSpan="3">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700" b="0" dirty="0" smtClean="0">
                          <a:solidFill>
                            <a:schemeClr val="tx1"/>
                          </a:solidFill>
                          <a:effectLst/>
                          <a:latin typeface="+mn-lt"/>
                          <a:cs typeface="Arial" pitchFamily="34" charset="0"/>
                        </a:rPr>
                        <a:t>5.1.12 Development</a:t>
                      </a:r>
                      <a:r>
                        <a:rPr lang="en-US" sz="1700" b="0" baseline="0" dirty="0" smtClean="0">
                          <a:solidFill>
                            <a:schemeClr val="tx1"/>
                          </a:solidFill>
                          <a:effectLst/>
                          <a:latin typeface="+mn-lt"/>
                          <a:cs typeface="Arial" pitchFamily="34" charset="0"/>
                        </a:rPr>
                        <a:t> </a:t>
                      </a:r>
                      <a:r>
                        <a:rPr lang="en-US" sz="1700" b="0" baseline="0" dirty="0" smtClean="0">
                          <a:solidFill>
                            <a:schemeClr val="tx1"/>
                          </a:solidFill>
                          <a:effectLst/>
                          <a:latin typeface="+mn-lt"/>
                          <a:cs typeface="Arial" pitchFamily="34" charset="0"/>
                        </a:rPr>
                        <a:t>of planning d</a:t>
                      </a:r>
                      <a:r>
                        <a:rPr lang="en-US" sz="1700" b="0" dirty="0" smtClean="0">
                          <a:solidFill>
                            <a:schemeClr val="tx1"/>
                          </a:solidFill>
                          <a:effectLst/>
                          <a:latin typeface="+mn-lt"/>
                          <a:cs typeface="Arial" pitchFamily="34" charset="0"/>
                        </a:rPr>
                        <a:t>ocument/s.</a:t>
                      </a: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Master Plans on workshops </a:t>
                      </a:r>
                      <a:r>
                        <a:rPr lang="en-ZA" sz="1700" dirty="0" smtClean="0">
                          <a:solidFill>
                            <a:schemeClr val="tx1"/>
                          </a:solidFill>
                          <a:latin typeface="+mn-lt"/>
                          <a:cs typeface="Arial" panose="020B0604020202020204" pitchFamily="34" charset="0"/>
                        </a:rPr>
                        <a:t>was reviewed.</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just"/>
                      <a:r>
                        <a:rPr lang="en-ZA" sz="1700" dirty="0" smtClean="0">
                          <a:solidFill>
                            <a:schemeClr val="tx1"/>
                          </a:solidFill>
                          <a:latin typeface="+mn-lt"/>
                          <a:cs typeface="Arial" panose="020B0604020202020204" pitchFamily="34" charset="0"/>
                        </a:rPr>
                        <a:t>To consult stakeholders for inputs.</a:t>
                      </a: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491030">
                <a:tc v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dirty="0" smtClean="0">
                          <a:solidFill>
                            <a:schemeClr val="tx1"/>
                          </a:solidFill>
                          <a:latin typeface="+mn-lt"/>
                          <a:cs typeface="Arial" panose="020B0604020202020204" pitchFamily="34" charset="0"/>
                        </a:rPr>
                        <a:t>Developed draft Framework on self-sustainability.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To be consulted with </a:t>
                      </a:r>
                      <a:r>
                        <a:rPr lang="en-ZA" sz="1700" dirty="0" smtClean="0">
                          <a:solidFill>
                            <a:schemeClr val="tx1"/>
                          </a:solidFill>
                          <a:latin typeface="+mn-lt"/>
                          <a:cs typeface="Arial" panose="020B0604020202020204" pitchFamily="34" charset="0"/>
                        </a:rPr>
                        <a:t>stakeholders for inputs.</a:t>
                      </a: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v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Developed Terms of Reference (</a:t>
                      </a:r>
                      <a:r>
                        <a:rPr lang="en-ZA" sz="1700" baseline="0" dirty="0" err="1" smtClean="0">
                          <a:solidFill>
                            <a:schemeClr val="tx1"/>
                          </a:solidFill>
                          <a:latin typeface="+mn-lt"/>
                          <a:cs typeface="Arial" panose="020B0604020202020204" pitchFamily="34" charset="0"/>
                        </a:rPr>
                        <a:t>ToR</a:t>
                      </a:r>
                      <a:r>
                        <a:rPr lang="en-ZA" sz="1700" baseline="0" dirty="0" smtClean="0">
                          <a:solidFill>
                            <a:schemeClr val="tx1"/>
                          </a:solidFill>
                          <a:latin typeface="+mn-lt"/>
                          <a:cs typeface="Arial" panose="020B0604020202020204" pitchFamily="34" charset="0"/>
                        </a:rPr>
                        <a:t>) on self-sufficiency strategy.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dirty="0" err="1" smtClean="0">
                          <a:solidFill>
                            <a:schemeClr val="tx1"/>
                          </a:solidFill>
                          <a:latin typeface="+mn-lt"/>
                          <a:cs typeface="Arial" panose="020B0604020202020204" pitchFamily="34" charset="0"/>
                        </a:rPr>
                        <a:t>T</a:t>
                      </a:r>
                      <a:r>
                        <a:rPr lang="en-ZA" sz="1700" baseline="0" dirty="0" err="1" smtClean="0">
                          <a:solidFill>
                            <a:schemeClr val="tx1"/>
                          </a:solidFill>
                          <a:latin typeface="+mn-lt"/>
                          <a:cs typeface="Arial" panose="020B0604020202020204" pitchFamily="34" charset="0"/>
                        </a:rPr>
                        <a:t>oR</a:t>
                      </a:r>
                      <a:r>
                        <a:rPr lang="en-ZA" sz="1700" baseline="0" dirty="0" smtClean="0">
                          <a:solidFill>
                            <a:schemeClr val="tx1"/>
                          </a:solidFill>
                          <a:latin typeface="+mn-lt"/>
                          <a:cs typeface="Arial" panose="020B0604020202020204" pitchFamily="34" charset="0"/>
                        </a:rPr>
                        <a:t> was submitted to Procurement Administration on 12</a:t>
                      </a:r>
                      <a:r>
                        <a:rPr lang="en-ZA" sz="1700" baseline="30000" dirty="0" smtClean="0">
                          <a:solidFill>
                            <a:schemeClr val="tx1"/>
                          </a:solidFill>
                          <a:latin typeface="+mn-lt"/>
                          <a:cs typeface="Arial" panose="020B0604020202020204" pitchFamily="34" charset="0"/>
                        </a:rPr>
                        <a:t>th</a:t>
                      </a:r>
                      <a:r>
                        <a:rPr lang="en-ZA" sz="1700" baseline="0" dirty="0" smtClean="0">
                          <a:solidFill>
                            <a:schemeClr val="tx1"/>
                          </a:solidFill>
                          <a:latin typeface="+mn-lt"/>
                          <a:cs typeface="Arial" panose="020B0604020202020204" pitchFamily="34" charset="0"/>
                        </a:rPr>
                        <a:t> August 2020, to facilitate the </a:t>
                      </a:r>
                      <a:r>
                        <a:rPr lang="en-ZA" sz="1700" dirty="0" smtClean="0">
                          <a:solidFill>
                            <a:schemeClr val="tx1"/>
                          </a:solidFill>
                          <a:latin typeface="+mn-lt"/>
                          <a:cs typeface="Arial" panose="020B0604020202020204" pitchFamily="34" charset="0"/>
                        </a:rPr>
                        <a:t>appointment of service provider/s.</a:t>
                      </a:r>
                      <a:endParaRPr lang="en-ZA" sz="17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420135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 name="Rectangle 8">
            <a:extLst>
              <a:ext uri="{FF2B5EF4-FFF2-40B4-BE49-F238E27FC236}">
                <a16:creationId xmlns:a16="http://schemas.microsoft.com/office/drawing/2014/main" xmlns="" id="{6D0D4A4D-E24D-2F41-9FA6-C98D876AAF6D}"/>
              </a:ext>
            </a:extLst>
          </p:cNvPr>
          <p:cNvSpPr/>
          <p:nvPr/>
        </p:nvSpPr>
        <p:spPr>
          <a:xfrm>
            <a:off x="246530" y="1"/>
            <a:ext cx="1119554" cy="5651970"/>
          </a:xfrm>
          <a:prstGeom prst="rect">
            <a:avLst/>
          </a:prstGeom>
          <a:solidFill>
            <a:srgbClr val="C7A96E"/>
          </a:solidFill>
          <a:ln w="12700" cap="flat" cmpd="sng" algn="ctr">
            <a:noFill/>
            <a:prstDash val="solid"/>
            <a:miter lim="800000"/>
          </a:ln>
          <a:effectLst/>
        </p:spPr>
        <p:txBody>
          <a:bodyPr rtlCol="0" anchor="ctr"/>
          <a:lstStyle/>
          <a:p>
            <a:pPr algn="ctr">
              <a:defRPr/>
            </a:pPr>
            <a:endParaRPr lang="en-US" kern="0" dirty="0">
              <a:solidFill>
                <a:srgbClr val="FFFFFF"/>
              </a:solidFill>
              <a:latin typeface="Segoe UI Light"/>
            </a:endParaRPr>
          </a:p>
        </p:txBody>
      </p:sp>
      <p:sp>
        <p:nvSpPr>
          <p:cNvPr id="10" name="Rectangle 9">
            <a:extLst>
              <a:ext uri="{FF2B5EF4-FFF2-40B4-BE49-F238E27FC236}">
                <a16:creationId xmlns:a16="http://schemas.microsoft.com/office/drawing/2014/main" xmlns="" id="{6B12DE1F-585B-2140-B2BD-40C67FF0C1F0}"/>
              </a:ext>
            </a:extLst>
          </p:cNvPr>
          <p:cNvSpPr/>
          <p:nvPr/>
        </p:nvSpPr>
        <p:spPr>
          <a:xfrm>
            <a:off x="1366084" y="0"/>
            <a:ext cx="2584934" cy="6858000"/>
          </a:xfrm>
          <a:prstGeom prst="rect">
            <a:avLst/>
          </a:prstGeom>
          <a:solidFill>
            <a:srgbClr val="548235"/>
          </a:solidFill>
          <a:ln w="12700" cap="flat" cmpd="sng" algn="ctr">
            <a:noFill/>
            <a:prstDash val="solid"/>
            <a:miter lim="800000"/>
          </a:ln>
          <a:effectLst/>
        </p:spPr>
        <p:txBody>
          <a:bodyPr rtlCol="0" anchor="ctr"/>
          <a:lstStyle/>
          <a:p>
            <a:pPr algn="ctr">
              <a:defRPr/>
            </a:pPr>
            <a:endParaRPr lang="en-US" kern="0" dirty="0">
              <a:solidFill>
                <a:srgbClr val="FFFFFF"/>
              </a:solidFill>
              <a:latin typeface="Segoe UI Light"/>
            </a:endParaRPr>
          </a:p>
        </p:txBody>
      </p:sp>
      <p:sp>
        <p:nvSpPr>
          <p:cNvPr id="11" name="Rectangle 10">
            <a:extLst>
              <a:ext uri="{FF2B5EF4-FFF2-40B4-BE49-F238E27FC236}">
                <a16:creationId xmlns:a16="http://schemas.microsoft.com/office/drawing/2014/main" xmlns="" id="{232FC7D8-2C69-3447-8C60-C8D12747CDF8}"/>
              </a:ext>
            </a:extLst>
          </p:cNvPr>
          <p:cNvSpPr/>
          <p:nvPr/>
        </p:nvSpPr>
        <p:spPr>
          <a:xfrm>
            <a:off x="246530" y="5651970"/>
            <a:ext cx="1119554" cy="1217293"/>
          </a:xfrm>
          <a:prstGeom prst="rect">
            <a:avLst/>
          </a:prstGeom>
          <a:solidFill>
            <a:srgbClr val="C7A96E">
              <a:lumMod val="60000"/>
              <a:lumOff val="40000"/>
            </a:srgbClr>
          </a:solidFill>
          <a:ln w="12700" cap="flat" cmpd="sng" algn="ctr">
            <a:noFill/>
            <a:prstDash val="solid"/>
            <a:miter lim="800000"/>
          </a:ln>
          <a:effectLst/>
        </p:spPr>
        <p:txBody>
          <a:bodyPr rtlCol="0" anchor="ctr"/>
          <a:lstStyle/>
          <a:p>
            <a:pPr algn="ctr">
              <a:defRPr/>
            </a:pPr>
            <a:endParaRPr lang="en-US" kern="0" dirty="0">
              <a:solidFill>
                <a:srgbClr val="FFFFFF"/>
              </a:solidFill>
              <a:latin typeface="Segoe UI Light"/>
            </a:endParaRPr>
          </a:p>
        </p:txBody>
      </p:sp>
      <p:sp>
        <p:nvSpPr>
          <p:cNvPr id="30" name="Title 1">
            <a:extLst>
              <a:ext uri="{FF2B5EF4-FFF2-40B4-BE49-F238E27FC236}">
                <a16:creationId xmlns:a16="http://schemas.microsoft.com/office/drawing/2014/main" xmlns="" id="{F5A4D105-B434-874D-A09A-E945722F8660}"/>
              </a:ext>
            </a:extLst>
          </p:cNvPr>
          <p:cNvSpPr txBox="1">
            <a:spLocks/>
          </p:cNvSpPr>
          <p:nvPr/>
        </p:nvSpPr>
        <p:spPr>
          <a:xfrm rot="16200000">
            <a:off x="-863548" y="1392708"/>
            <a:ext cx="3402872" cy="8863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lgn="ctr">
              <a:defRPr/>
            </a:pPr>
            <a:r>
              <a:rPr lang="en-US" sz="3200" i="1" dirty="0" smtClean="0">
                <a:solidFill>
                  <a:srgbClr val="FFFFFF"/>
                </a:solidFill>
                <a:latin typeface="Georgia"/>
              </a:rPr>
              <a:t>Presentation outline</a:t>
            </a:r>
            <a:endParaRPr lang="en-US" sz="3200" i="1" dirty="0">
              <a:solidFill>
                <a:srgbClr val="FFFFFF"/>
              </a:solidFill>
              <a:latin typeface="Georgia"/>
            </a:endParaRPr>
          </a:p>
        </p:txBody>
      </p:sp>
      <p:cxnSp>
        <p:nvCxnSpPr>
          <p:cNvPr id="31" name="Straight Connector 30">
            <a:extLst>
              <a:ext uri="{FF2B5EF4-FFF2-40B4-BE49-F238E27FC236}">
                <a16:creationId xmlns:a16="http://schemas.microsoft.com/office/drawing/2014/main" xmlns="" id="{ADE5B180-9DA6-5E46-AEB8-F210FCF9F0EA}"/>
              </a:ext>
            </a:extLst>
          </p:cNvPr>
          <p:cNvCxnSpPr/>
          <p:nvPr/>
        </p:nvCxnSpPr>
        <p:spPr>
          <a:xfrm>
            <a:off x="780592" y="3537341"/>
            <a:ext cx="0" cy="2002874"/>
          </a:xfrm>
          <a:prstGeom prst="line">
            <a:avLst/>
          </a:prstGeom>
          <a:noFill/>
          <a:ln w="6350" cap="flat" cmpd="sng" algn="ctr">
            <a:solidFill>
              <a:srgbClr val="FFFFFF"/>
            </a:solidFill>
            <a:prstDash val="solid"/>
            <a:miter lim="800000"/>
          </a:ln>
          <a:effectLst/>
        </p:spPr>
      </p:cxnSp>
      <p:grpSp>
        <p:nvGrpSpPr>
          <p:cNvPr id="32" name="Group 31">
            <a:extLst>
              <a:ext uri="{FF2B5EF4-FFF2-40B4-BE49-F238E27FC236}">
                <a16:creationId xmlns:a16="http://schemas.microsoft.com/office/drawing/2014/main" xmlns="" id="{3754301D-7909-4E47-A8FF-76DB3A7026AC}"/>
              </a:ext>
            </a:extLst>
          </p:cNvPr>
          <p:cNvGrpSpPr/>
          <p:nvPr/>
        </p:nvGrpSpPr>
        <p:grpSpPr>
          <a:xfrm>
            <a:off x="534423" y="6109682"/>
            <a:ext cx="488832" cy="493336"/>
            <a:chOff x="2684463" y="3619500"/>
            <a:chExt cx="344487" cy="347663"/>
          </a:xfrm>
        </p:grpSpPr>
        <p:sp>
          <p:nvSpPr>
            <p:cNvPr id="33" name="Rectangle 32">
              <a:extLst>
                <a:ext uri="{FF2B5EF4-FFF2-40B4-BE49-F238E27FC236}">
                  <a16:creationId xmlns:a16="http://schemas.microsoft.com/office/drawing/2014/main" xmlns="" id="{B2D94E15-2FA1-FF47-BF7E-D9BE50FE3481}"/>
                </a:ext>
              </a:extLst>
            </p:cNvPr>
            <p:cNvSpPr>
              <a:spLocks noChangeArrowheads="1"/>
            </p:cNvSpPr>
            <p:nvPr/>
          </p:nvSpPr>
          <p:spPr bwMode="auto">
            <a:xfrm>
              <a:off x="2728913" y="3709988"/>
              <a:ext cx="180975" cy="257175"/>
            </a:xfrm>
            <a:prstGeom prst="rect">
              <a:avLst/>
            </a:pr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34" name="Freeform 33">
              <a:extLst>
                <a:ext uri="{FF2B5EF4-FFF2-40B4-BE49-F238E27FC236}">
                  <a16:creationId xmlns:a16="http://schemas.microsoft.com/office/drawing/2014/main" xmlns="" id="{21276784-E644-DE42-9D60-B45B2C1ECAF1}"/>
                </a:ext>
              </a:extLst>
            </p:cNvPr>
            <p:cNvSpPr>
              <a:spLocks/>
            </p:cNvSpPr>
            <p:nvPr/>
          </p:nvSpPr>
          <p:spPr bwMode="auto">
            <a:xfrm>
              <a:off x="2684463" y="3619500"/>
              <a:ext cx="90488" cy="241300"/>
            </a:xfrm>
            <a:custGeom>
              <a:avLst/>
              <a:gdLst>
                <a:gd name="T0" fmla="*/ 12 w 24"/>
                <a:gd name="T1" fmla="*/ 64 h 64"/>
                <a:gd name="T2" fmla="*/ 0 w 24"/>
                <a:gd name="T3" fmla="*/ 64 h 64"/>
                <a:gd name="T4" fmla="*/ 0 w 24"/>
                <a:gd name="T5" fmla="*/ 12 h 64"/>
                <a:gd name="T6" fmla="*/ 12 w 24"/>
                <a:gd name="T7" fmla="*/ 0 h 64"/>
                <a:gd name="T8" fmla="*/ 24 w 24"/>
                <a:gd name="T9" fmla="*/ 12 h 64"/>
                <a:gd name="T10" fmla="*/ 12 w 24"/>
                <a:gd name="T11" fmla="*/ 24 h 64"/>
                <a:gd name="T12" fmla="*/ 12 w 24"/>
                <a:gd name="T13" fmla="*/ 16 h 64"/>
                <a:gd name="T14" fmla="*/ 23 w 24"/>
                <a:gd name="T15" fmla="*/ 16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64">
                  <a:moveTo>
                    <a:pt x="12" y="64"/>
                  </a:moveTo>
                  <a:cubicBezTo>
                    <a:pt x="0" y="64"/>
                    <a:pt x="0" y="64"/>
                    <a:pt x="0" y="64"/>
                  </a:cubicBezTo>
                  <a:cubicBezTo>
                    <a:pt x="0" y="12"/>
                    <a:pt x="0" y="12"/>
                    <a:pt x="0" y="12"/>
                  </a:cubicBezTo>
                  <a:cubicBezTo>
                    <a:pt x="0" y="5"/>
                    <a:pt x="5" y="0"/>
                    <a:pt x="12" y="0"/>
                  </a:cubicBezTo>
                  <a:cubicBezTo>
                    <a:pt x="19" y="0"/>
                    <a:pt x="24" y="5"/>
                    <a:pt x="24" y="12"/>
                  </a:cubicBezTo>
                  <a:cubicBezTo>
                    <a:pt x="24" y="19"/>
                    <a:pt x="19" y="24"/>
                    <a:pt x="12" y="24"/>
                  </a:cubicBezTo>
                  <a:cubicBezTo>
                    <a:pt x="12" y="16"/>
                    <a:pt x="12" y="16"/>
                    <a:pt x="12" y="16"/>
                  </a:cubicBezTo>
                  <a:cubicBezTo>
                    <a:pt x="23" y="16"/>
                    <a:pt x="23" y="16"/>
                    <a:pt x="23" y="16"/>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35" name="Freeform 34">
              <a:extLst>
                <a:ext uri="{FF2B5EF4-FFF2-40B4-BE49-F238E27FC236}">
                  <a16:creationId xmlns:a16="http://schemas.microsoft.com/office/drawing/2014/main" xmlns="" id="{5CE7BAA0-5111-E049-A8FC-3DA51D4A76EA}"/>
                </a:ext>
              </a:extLst>
            </p:cNvPr>
            <p:cNvSpPr>
              <a:spLocks/>
            </p:cNvSpPr>
            <p:nvPr/>
          </p:nvSpPr>
          <p:spPr bwMode="auto">
            <a:xfrm>
              <a:off x="2728913" y="3619500"/>
              <a:ext cx="225425" cy="90488"/>
            </a:xfrm>
            <a:custGeom>
              <a:avLst/>
              <a:gdLst>
                <a:gd name="T0" fmla="*/ 48 w 60"/>
                <a:gd name="T1" fmla="*/ 24 h 24"/>
                <a:gd name="T2" fmla="*/ 60 w 60"/>
                <a:gd name="T3" fmla="*/ 12 h 24"/>
                <a:gd name="T4" fmla="*/ 48 w 60"/>
                <a:gd name="T5" fmla="*/ 0 h 24"/>
                <a:gd name="T6" fmla="*/ 0 w 60"/>
                <a:gd name="T7" fmla="*/ 0 h 24"/>
              </a:gdLst>
              <a:ahLst/>
              <a:cxnLst>
                <a:cxn ang="0">
                  <a:pos x="T0" y="T1"/>
                </a:cxn>
                <a:cxn ang="0">
                  <a:pos x="T2" y="T3"/>
                </a:cxn>
                <a:cxn ang="0">
                  <a:pos x="T4" y="T5"/>
                </a:cxn>
                <a:cxn ang="0">
                  <a:pos x="T6" y="T7"/>
                </a:cxn>
              </a:cxnLst>
              <a:rect l="0" t="0" r="r" b="b"/>
              <a:pathLst>
                <a:path w="60" h="24">
                  <a:moveTo>
                    <a:pt x="48" y="24"/>
                  </a:moveTo>
                  <a:cubicBezTo>
                    <a:pt x="55" y="24"/>
                    <a:pt x="60" y="19"/>
                    <a:pt x="60" y="12"/>
                  </a:cubicBezTo>
                  <a:cubicBezTo>
                    <a:pt x="60" y="5"/>
                    <a:pt x="55" y="0"/>
                    <a:pt x="48" y="0"/>
                  </a:cubicBezTo>
                  <a:cubicBezTo>
                    <a:pt x="0" y="0"/>
                    <a:pt x="0" y="0"/>
                    <a:pt x="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36" name="Line 8">
              <a:extLst>
                <a:ext uri="{FF2B5EF4-FFF2-40B4-BE49-F238E27FC236}">
                  <a16:creationId xmlns:a16="http://schemas.microsoft.com/office/drawing/2014/main" xmlns="" id="{89F9E849-A05B-F24B-852B-5A761D029431}"/>
                </a:ext>
              </a:extLst>
            </p:cNvPr>
            <p:cNvSpPr>
              <a:spLocks noChangeShapeType="1"/>
            </p:cNvSpPr>
            <p:nvPr/>
          </p:nvSpPr>
          <p:spPr bwMode="auto">
            <a:xfrm>
              <a:off x="2819400" y="3770313"/>
              <a:ext cx="60325" cy="0"/>
            </a:xfrm>
            <a:prstGeom prst="line">
              <a:avLst/>
            </a:prstGeom>
            <a:noFill/>
            <a:ln w="1587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37" name="Line 9">
              <a:extLst>
                <a:ext uri="{FF2B5EF4-FFF2-40B4-BE49-F238E27FC236}">
                  <a16:creationId xmlns:a16="http://schemas.microsoft.com/office/drawing/2014/main" xmlns="" id="{DC79CA80-B487-554E-B037-F222E432C593}"/>
                </a:ext>
              </a:extLst>
            </p:cNvPr>
            <p:cNvSpPr>
              <a:spLocks noChangeShapeType="1"/>
            </p:cNvSpPr>
            <p:nvPr/>
          </p:nvSpPr>
          <p:spPr bwMode="auto">
            <a:xfrm>
              <a:off x="2819400" y="3830638"/>
              <a:ext cx="60325" cy="0"/>
            </a:xfrm>
            <a:prstGeom prst="line">
              <a:avLst/>
            </a:prstGeom>
            <a:noFill/>
            <a:ln w="1587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38" name="Line 10">
              <a:extLst>
                <a:ext uri="{FF2B5EF4-FFF2-40B4-BE49-F238E27FC236}">
                  <a16:creationId xmlns:a16="http://schemas.microsoft.com/office/drawing/2014/main" xmlns="" id="{51D013D5-59E6-FA4E-A68D-173782DA1217}"/>
                </a:ext>
              </a:extLst>
            </p:cNvPr>
            <p:cNvSpPr>
              <a:spLocks noChangeShapeType="1"/>
            </p:cNvSpPr>
            <p:nvPr/>
          </p:nvSpPr>
          <p:spPr bwMode="auto">
            <a:xfrm>
              <a:off x="2819400" y="3892550"/>
              <a:ext cx="60325" cy="0"/>
            </a:xfrm>
            <a:prstGeom prst="line">
              <a:avLst/>
            </a:prstGeom>
            <a:noFill/>
            <a:ln w="1587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39" name="Freeform 38">
              <a:extLst>
                <a:ext uri="{FF2B5EF4-FFF2-40B4-BE49-F238E27FC236}">
                  <a16:creationId xmlns:a16="http://schemas.microsoft.com/office/drawing/2014/main" xmlns="" id="{A078636B-6B87-AF47-8C90-C4128E8FD4E5}"/>
                </a:ext>
              </a:extLst>
            </p:cNvPr>
            <p:cNvSpPr>
              <a:spLocks/>
            </p:cNvSpPr>
            <p:nvPr/>
          </p:nvSpPr>
          <p:spPr bwMode="auto">
            <a:xfrm>
              <a:off x="2759075" y="3740150"/>
              <a:ext cx="38100" cy="30163"/>
            </a:xfrm>
            <a:custGeom>
              <a:avLst/>
              <a:gdLst>
                <a:gd name="T0" fmla="*/ 0 w 24"/>
                <a:gd name="T1" fmla="*/ 14 h 19"/>
                <a:gd name="T2" fmla="*/ 5 w 24"/>
                <a:gd name="T3" fmla="*/ 19 h 19"/>
                <a:gd name="T4" fmla="*/ 24 w 24"/>
                <a:gd name="T5" fmla="*/ 0 h 19"/>
              </a:gdLst>
              <a:ahLst/>
              <a:cxnLst>
                <a:cxn ang="0">
                  <a:pos x="T0" y="T1"/>
                </a:cxn>
                <a:cxn ang="0">
                  <a:pos x="T2" y="T3"/>
                </a:cxn>
                <a:cxn ang="0">
                  <a:pos x="T4" y="T5"/>
                </a:cxn>
              </a:cxnLst>
              <a:rect l="0" t="0" r="r" b="b"/>
              <a:pathLst>
                <a:path w="24" h="19">
                  <a:moveTo>
                    <a:pt x="0" y="14"/>
                  </a:moveTo>
                  <a:lnTo>
                    <a:pt x="5" y="19"/>
                  </a:lnTo>
                  <a:lnTo>
                    <a:pt x="24" y="0"/>
                  </a:ln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40" name="Freeform 39">
              <a:extLst>
                <a:ext uri="{FF2B5EF4-FFF2-40B4-BE49-F238E27FC236}">
                  <a16:creationId xmlns:a16="http://schemas.microsoft.com/office/drawing/2014/main" xmlns="" id="{7EA4DE0E-17A1-5545-8B6A-D0835797A3B0}"/>
                </a:ext>
              </a:extLst>
            </p:cNvPr>
            <p:cNvSpPr>
              <a:spLocks/>
            </p:cNvSpPr>
            <p:nvPr/>
          </p:nvSpPr>
          <p:spPr bwMode="auto">
            <a:xfrm>
              <a:off x="2759075" y="3800475"/>
              <a:ext cx="38100" cy="30163"/>
            </a:xfrm>
            <a:custGeom>
              <a:avLst/>
              <a:gdLst>
                <a:gd name="T0" fmla="*/ 0 w 24"/>
                <a:gd name="T1" fmla="*/ 15 h 19"/>
                <a:gd name="T2" fmla="*/ 5 w 24"/>
                <a:gd name="T3" fmla="*/ 19 h 19"/>
                <a:gd name="T4" fmla="*/ 24 w 24"/>
                <a:gd name="T5" fmla="*/ 0 h 19"/>
              </a:gdLst>
              <a:ahLst/>
              <a:cxnLst>
                <a:cxn ang="0">
                  <a:pos x="T0" y="T1"/>
                </a:cxn>
                <a:cxn ang="0">
                  <a:pos x="T2" y="T3"/>
                </a:cxn>
                <a:cxn ang="0">
                  <a:pos x="T4" y="T5"/>
                </a:cxn>
              </a:cxnLst>
              <a:rect l="0" t="0" r="r" b="b"/>
              <a:pathLst>
                <a:path w="24" h="19">
                  <a:moveTo>
                    <a:pt x="0" y="15"/>
                  </a:moveTo>
                  <a:lnTo>
                    <a:pt x="5" y="19"/>
                  </a:lnTo>
                  <a:lnTo>
                    <a:pt x="24" y="0"/>
                  </a:ln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41" name="Freeform 40">
              <a:extLst>
                <a:ext uri="{FF2B5EF4-FFF2-40B4-BE49-F238E27FC236}">
                  <a16:creationId xmlns:a16="http://schemas.microsoft.com/office/drawing/2014/main" xmlns="" id="{3F646A96-E533-1347-9880-1815BB593586}"/>
                </a:ext>
              </a:extLst>
            </p:cNvPr>
            <p:cNvSpPr>
              <a:spLocks/>
            </p:cNvSpPr>
            <p:nvPr/>
          </p:nvSpPr>
          <p:spPr bwMode="auto">
            <a:xfrm>
              <a:off x="2984500" y="3702050"/>
              <a:ext cx="44450" cy="265113"/>
            </a:xfrm>
            <a:custGeom>
              <a:avLst/>
              <a:gdLst>
                <a:gd name="T0" fmla="*/ 12 w 12"/>
                <a:gd name="T1" fmla="*/ 64 h 70"/>
                <a:gd name="T2" fmla="*/ 6 w 12"/>
                <a:gd name="T3" fmla="*/ 70 h 70"/>
                <a:gd name="T4" fmla="*/ 0 w 12"/>
                <a:gd name="T5" fmla="*/ 64 h 70"/>
                <a:gd name="T6" fmla="*/ 0 w 12"/>
                <a:gd name="T7" fmla="*/ 6 h 70"/>
                <a:gd name="T8" fmla="*/ 6 w 12"/>
                <a:gd name="T9" fmla="*/ 0 h 70"/>
                <a:gd name="T10" fmla="*/ 12 w 12"/>
                <a:gd name="T11" fmla="*/ 6 h 70"/>
                <a:gd name="T12" fmla="*/ 12 w 12"/>
                <a:gd name="T13" fmla="*/ 64 h 70"/>
              </a:gdLst>
              <a:ahLst/>
              <a:cxnLst>
                <a:cxn ang="0">
                  <a:pos x="T0" y="T1"/>
                </a:cxn>
                <a:cxn ang="0">
                  <a:pos x="T2" y="T3"/>
                </a:cxn>
                <a:cxn ang="0">
                  <a:pos x="T4" y="T5"/>
                </a:cxn>
                <a:cxn ang="0">
                  <a:pos x="T6" y="T7"/>
                </a:cxn>
                <a:cxn ang="0">
                  <a:pos x="T8" y="T9"/>
                </a:cxn>
                <a:cxn ang="0">
                  <a:pos x="T10" y="T11"/>
                </a:cxn>
                <a:cxn ang="0">
                  <a:pos x="T12" y="T13"/>
                </a:cxn>
              </a:cxnLst>
              <a:rect l="0" t="0" r="r" b="b"/>
              <a:pathLst>
                <a:path w="12" h="70">
                  <a:moveTo>
                    <a:pt x="12" y="64"/>
                  </a:moveTo>
                  <a:cubicBezTo>
                    <a:pt x="12" y="67"/>
                    <a:pt x="9" y="70"/>
                    <a:pt x="6" y="70"/>
                  </a:cubicBezTo>
                  <a:cubicBezTo>
                    <a:pt x="3" y="70"/>
                    <a:pt x="0" y="67"/>
                    <a:pt x="0" y="64"/>
                  </a:cubicBezTo>
                  <a:cubicBezTo>
                    <a:pt x="0" y="6"/>
                    <a:pt x="0" y="6"/>
                    <a:pt x="0" y="6"/>
                  </a:cubicBezTo>
                  <a:cubicBezTo>
                    <a:pt x="0" y="3"/>
                    <a:pt x="3" y="0"/>
                    <a:pt x="6" y="0"/>
                  </a:cubicBezTo>
                  <a:cubicBezTo>
                    <a:pt x="9" y="0"/>
                    <a:pt x="12" y="3"/>
                    <a:pt x="12" y="6"/>
                  </a:cubicBezTo>
                  <a:lnTo>
                    <a:pt x="12" y="64"/>
                  </a:ln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42" name="Line 14">
              <a:extLst>
                <a:ext uri="{FF2B5EF4-FFF2-40B4-BE49-F238E27FC236}">
                  <a16:creationId xmlns:a16="http://schemas.microsoft.com/office/drawing/2014/main" xmlns="" id="{3042381B-03B0-2340-BBD9-8B4BC5232F8A}"/>
                </a:ext>
              </a:extLst>
            </p:cNvPr>
            <p:cNvSpPr>
              <a:spLocks noChangeShapeType="1"/>
            </p:cNvSpPr>
            <p:nvPr/>
          </p:nvSpPr>
          <p:spPr bwMode="auto">
            <a:xfrm>
              <a:off x="2984500" y="3937000"/>
              <a:ext cx="44450" cy="0"/>
            </a:xfrm>
            <a:prstGeom prst="line">
              <a:avLst/>
            </a:prstGeom>
            <a:noFill/>
            <a:ln w="1587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43" name="Line 15">
              <a:extLst>
                <a:ext uri="{FF2B5EF4-FFF2-40B4-BE49-F238E27FC236}">
                  <a16:creationId xmlns:a16="http://schemas.microsoft.com/office/drawing/2014/main" xmlns="" id="{8A0CD713-A0DF-FD46-9E43-C2241B0297E8}"/>
                </a:ext>
              </a:extLst>
            </p:cNvPr>
            <p:cNvSpPr>
              <a:spLocks noChangeShapeType="1"/>
            </p:cNvSpPr>
            <p:nvPr/>
          </p:nvSpPr>
          <p:spPr bwMode="auto">
            <a:xfrm>
              <a:off x="2984500" y="3830638"/>
              <a:ext cx="44450" cy="0"/>
            </a:xfrm>
            <a:prstGeom prst="line">
              <a:avLst/>
            </a:prstGeom>
            <a:noFill/>
            <a:ln w="15875"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sp>
          <p:nvSpPr>
            <p:cNvPr id="44" name="Freeform 43">
              <a:extLst>
                <a:ext uri="{FF2B5EF4-FFF2-40B4-BE49-F238E27FC236}">
                  <a16:creationId xmlns:a16="http://schemas.microsoft.com/office/drawing/2014/main" xmlns="" id="{BFEA82A5-A081-F346-9158-CF8B5EF97B61}"/>
                </a:ext>
              </a:extLst>
            </p:cNvPr>
            <p:cNvSpPr>
              <a:spLocks/>
            </p:cNvSpPr>
            <p:nvPr/>
          </p:nvSpPr>
          <p:spPr bwMode="auto">
            <a:xfrm>
              <a:off x="2954338" y="3717925"/>
              <a:ext cx="30163" cy="136525"/>
            </a:xfrm>
            <a:custGeom>
              <a:avLst/>
              <a:gdLst>
                <a:gd name="T0" fmla="*/ 0 w 8"/>
                <a:gd name="T1" fmla="*/ 36 h 36"/>
                <a:gd name="T2" fmla="*/ 0 w 8"/>
                <a:gd name="T3" fmla="*/ 6 h 36"/>
                <a:gd name="T4" fmla="*/ 6 w 8"/>
                <a:gd name="T5" fmla="*/ 0 h 36"/>
                <a:gd name="T6" fmla="*/ 8 w 8"/>
                <a:gd name="T7" fmla="*/ 0 h 36"/>
              </a:gdLst>
              <a:ahLst/>
              <a:cxnLst>
                <a:cxn ang="0">
                  <a:pos x="T0" y="T1"/>
                </a:cxn>
                <a:cxn ang="0">
                  <a:pos x="T2" y="T3"/>
                </a:cxn>
                <a:cxn ang="0">
                  <a:pos x="T4" y="T5"/>
                </a:cxn>
                <a:cxn ang="0">
                  <a:pos x="T6" y="T7"/>
                </a:cxn>
              </a:cxnLst>
              <a:rect l="0" t="0" r="r" b="b"/>
              <a:pathLst>
                <a:path w="8" h="36">
                  <a:moveTo>
                    <a:pt x="0" y="36"/>
                  </a:moveTo>
                  <a:cubicBezTo>
                    <a:pt x="0" y="6"/>
                    <a:pt x="0" y="6"/>
                    <a:pt x="0" y="6"/>
                  </a:cubicBezTo>
                  <a:cubicBezTo>
                    <a:pt x="0" y="3"/>
                    <a:pt x="3" y="0"/>
                    <a:pt x="6" y="0"/>
                  </a:cubicBezTo>
                  <a:cubicBezTo>
                    <a:pt x="8" y="0"/>
                    <a:pt x="8" y="0"/>
                    <a:pt x="8"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d-ID" kern="0">
                <a:solidFill>
                  <a:srgbClr val="000000"/>
                </a:solidFill>
                <a:latin typeface="Segoe UI Light"/>
              </a:endParaRPr>
            </a:p>
          </p:txBody>
        </p:sp>
      </p:grpSp>
      <p:graphicFrame>
        <p:nvGraphicFramePr>
          <p:cNvPr id="3" name="Table 2"/>
          <p:cNvGraphicFramePr>
            <a:graphicFrameLocks noGrp="1"/>
          </p:cNvGraphicFramePr>
          <p:nvPr>
            <p:extLst>
              <p:ext uri="{D42A27DB-BD31-4B8C-83A1-F6EECF244321}">
                <p14:modId xmlns:p14="http://schemas.microsoft.com/office/powerpoint/2010/main" val="148047817"/>
              </p:ext>
            </p:extLst>
          </p:nvPr>
        </p:nvGraphicFramePr>
        <p:xfrm>
          <a:off x="2209799" y="134470"/>
          <a:ext cx="8216154" cy="6757649"/>
        </p:xfrm>
        <a:graphic>
          <a:graphicData uri="http://schemas.openxmlformats.org/drawingml/2006/table">
            <a:tbl>
              <a:tblPr firstRow="1" bandRow="1">
                <a:tableStyleId>{5C22544A-7EE6-4342-B048-85BDC9FD1C3A}</a:tableStyleId>
              </a:tblPr>
              <a:tblGrid>
                <a:gridCol w="2327693"/>
                <a:gridCol w="5888461"/>
              </a:tblGrid>
              <a:tr h="747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kumimoji="0" lang="en-ZA" sz="1800" b="0" i="0" u="none" strike="noStrike" kern="1200" cap="none" spc="0" normalizeH="0" baseline="0" dirty="0" smtClean="0">
                          <a:ln>
                            <a:noFill/>
                          </a:ln>
                          <a:solidFill>
                            <a:srgbClr val="44546A"/>
                          </a:solidFill>
                          <a:effectLst/>
                          <a:uLnTx/>
                          <a:uFillTx/>
                          <a:latin typeface="Segoe UI Light"/>
                          <a:ea typeface="+mn-ea"/>
                          <a:cs typeface="Segoe UI" panose="020B0502040204020203" pitchFamily="34" charset="0"/>
                        </a:rPr>
                        <a:t>Preamble</a:t>
                      </a:r>
                      <a:endParaRPr kumimoji="0" lang="en-ZA" sz="1800" b="0" i="0" u="none" strike="noStrike" kern="1200" cap="none" spc="0" normalizeH="0" baseline="0" dirty="0">
                        <a:ln>
                          <a:noFill/>
                        </a:ln>
                        <a:solidFill>
                          <a:srgbClr val="44546A"/>
                        </a:solidFill>
                        <a:effectLst/>
                        <a:uLnTx/>
                        <a:uFillTx/>
                        <a:latin typeface="Segoe UI Light"/>
                        <a:ea typeface="+mn-ea"/>
                        <a:cs typeface="Segoe UI" panose="020B050204020402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Self sufficiency defined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Legislative framework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Situational Analysis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Sub </a:t>
                      </a:r>
                      <a:r>
                        <a:rPr kumimoji="0" lang="en-US" sz="1800" b="0" i="0" u="none" strike="noStrike" kern="1200" cap="none" spc="0" normalizeH="0" baseline="0" noProof="0" dirty="0" err="1" smtClean="0">
                          <a:ln>
                            <a:noFill/>
                          </a:ln>
                          <a:solidFill>
                            <a:srgbClr val="44546A"/>
                          </a:solidFill>
                          <a:effectLst/>
                          <a:uLnTx/>
                          <a:uFillTx/>
                          <a:latin typeface="Segoe UI Light"/>
                          <a:cs typeface="Segoe UI" panose="020B0502040204020203" pitchFamily="34" charset="0"/>
                        </a:rPr>
                        <a:t>Workstream</a:t>
                      </a: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 components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44546A"/>
                          </a:solidFill>
                          <a:effectLst/>
                          <a:uLnTx/>
                          <a:uFillTx/>
                          <a:latin typeface="Segoe UI Light"/>
                          <a:cs typeface="Segoe UI" panose="020B0502040204020203" pitchFamily="34" charset="0"/>
                        </a:rPr>
                        <a:t>Workstream</a:t>
                      </a: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 members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Progress </a:t>
                      </a:r>
                      <a:r>
                        <a:rPr kumimoji="0" lang="en-US" sz="1800" b="0" i="0" u="none" strike="noStrike" kern="1200" cap="none" spc="0" normalizeH="0" baseline="0" noProof="0" dirty="0" err="1" smtClean="0">
                          <a:ln>
                            <a:noFill/>
                          </a:ln>
                          <a:solidFill>
                            <a:srgbClr val="44546A"/>
                          </a:solidFill>
                          <a:effectLst/>
                          <a:uLnTx/>
                          <a:uFillTx/>
                          <a:latin typeface="Segoe UI Light"/>
                          <a:cs typeface="Segoe UI" panose="020B0502040204020203" pitchFamily="34" charset="0"/>
                        </a:rPr>
                        <a:t>Workstream</a:t>
                      </a: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 deliverables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642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Planned deliverables and timeframes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r h="766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FFFF"/>
                          </a:solidFill>
                          <a:effectLst/>
                          <a:uLnTx/>
                          <a:uFillTx/>
                          <a:latin typeface="Georgia"/>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4546A"/>
                          </a:solidFill>
                          <a:effectLst/>
                          <a:uLnTx/>
                          <a:uFillTx/>
                          <a:latin typeface="Segoe UI Light"/>
                          <a:cs typeface="Segoe UI" panose="020B0502040204020203" pitchFamily="34" charset="0"/>
                        </a:rPr>
                        <a:t>Conclusion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05938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a:t>
            </a:r>
            <a:r>
              <a:rPr lang="en-US" sz="4000" dirty="0" err="1" smtClean="0">
                <a:solidFill>
                  <a:srgbClr val="000000"/>
                </a:solidFill>
                <a:latin typeface="Georgia"/>
              </a:rPr>
              <a:t>Workstream</a:t>
            </a:r>
            <a:r>
              <a:rPr lang="en-US" sz="4000" dirty="0" smtClean="0">
                <a:solidFill>
                  <a:srgbClr val="000000"/>
                </a:solidFill>
                <a:latin typeface="Georgia"/>
              </a:rPr>
              <a:t> 5.1</a:t>
            </a:r>
            <a:endParaRPr lang="en-US" sz="4000" dirty="0">
              <a:solidFill>
                <a:srgbClr val="000000"/>
              </a:solidFill>
              <a:latin typeface="Georgia"/>
            </a:endParaRPr>
          </a:p>
        </p:txBody>
      </p:sp>
      <p:sp>
        <p:nvSpPr>
          <p:cNvPr id="2" name="Rectangle 1"/>
          <p:cNvSpPr/>
          <p:nvPr/>
        </p:nvSpPr>
        <p:spPr>
          <a:xfrm>
            <a:off x="543209" y="1313249"/>
            <a:ext cx="10384324" cy="923330"/>
          </a:xfrm>
          <a:prstGeom prst="rect">
            <a:avLst/>
          </a:prstGeom>
        </p:spPr>
        <p:txBody>
          <a:bodyPr wrap="square">
            <a:spAutoFit/>
          </a:bodyPr>
          <a:lstStyle/>
          <a:p>
            <a:pPr>
              <a:defRPr/>
            </a:pPr>
            <a:endParaRPr lang="en-ZA" dirty="0" smtClean="0">
              <a:solidFill>
                <a:srgbClr val="FF0000"/>
              </a:solidFill>
              <a:cs typeface="Arial" panose="020B0604020202020204" pitchFamily="34" charset="0"/>
            </a:endParaRPr>
          </a:p>
          <a:p>
            <a:endParaRPr lang="en-ZA" b="1" dirty="0">
              <a:solidFill>
                <a:srgbClr val="FF0000"/>
              </a:solidFill>
            </a:endParaRPr>
          </a:p>
          <a:p>
            <a:endParaRPr lang="en-ZA" dirty="0">
              <a:solidFill>
                <a:prstClr val="black"/>
              </a:solidFill>
            </a:endParaRPr>
          </a:p>
        </p:txBody>
      </p:sp>
      <p:graphicFrame>
        <p:nvGraphicFramePr>
          <p:cNvPr id="9" name="Chart 8"/>
          <p:cNvGraphicFramePr>
            <a:graphicFrameLocks/>
          </p:cNvGraphicFramePr>
          <p:nvPr>
            <p:extLst>
              <p:ext uri="{D42A27DB-BD31-4B8C-83A1-F6EECF244321}">
                <p14:modId xmlns:p14="http://schemas.microsoft.com/office/powerpoint/2010/main" val="2610147523"/>
              </p:ext>
            </p:extLst>
          </p:nvPr>
        </p:nvGraphicFramePr>
        <p:xfrm>
          <a:off x="363682" y="1313249"/>
          <a:ext cx="11222181" cy="48693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930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a:t>
            </a:r>
            <a:r>
              <a:rPr lang="en-US" sz="4000" dirty="0" err="1" smtClean="0">
                <a:solidFill>
                  <a:srgbClr val="000000"/>
                </a:solidFill>
                <a:latin typeface="Georgia"/>
              </a:rPr>
              <a:t>Workstream</a:t>
            </a:r>
            <a:r>
              <a:rPr lang="en-US" sz="4000" dirty="0" smtClean="0">
                <a:solidFill>
                  <a:srgbClr val="000000"/>
                </a:solidFill>
                <a:latin typeface="Georgia"/>
              </a:rPr>
              <a:t> 5.1</a:t>
            </a:r>
            <a:endParaRPr lang="en-US" sz="4000" dirty="0">
              <a:solidFill>
                <a:srgbClr val="000000"/>
              </a:solidFill>
              <a:latin typeface="Georgia"/>
            </a:endParaRPr>
          </a:p>
        </p:txBody>
      </p:sp>
      <p:graphicFrame>
        <p:nvGraphicFramePr>
          <p:cNvPr id="9" name="Chart 8"/>
          <p:cNvGraphicFramePr>
            <a:graphicFrameLocks/>
          </p:cNvGraphicFramePr>
          <p:nvPr>
            <p:extLst>
              <p:ext uri="{D42A27DB-BD31-4B8C-83A1-F6EECF244321}">
                <p14:modId xmlns:p14="http://schemas.microsoft.com/office/powerpoint/2010/main" val="2052413746"/>
              </p:ext>
            </p:extLst>
          </p:nvPr>
        </p:nvGraphicFramePr>
        <p:xfrm>
          <a:off x="718226" y="1298864"/>
          <a:ext cx="10657345" cy="51454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93251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a:t>
            </a:r>
            <a:r>
              <a:rPr lang="en-US" sz="4000" dirty="0" err="1" smtClean="0">
                <a:solidFill>
                  <a:srgbClr val="000000"/>
                </a:solidFill>
                <a:latin typeface="Georgia"/>
              </a:rPr>
              <a:t>Workstream</a:t>
            </a:r>
            <a:r>
              <a:rPr lang="en-US" sz="4000" dirty="0" smtClean="0">
                <a:solidFill>
                  <a:srgbClr val="000000"/>
                </a:solidFill>
                <a:latin typeface="Georgia"/>
              </a:rPr>
              <a:t> 5.1</a:t>
            </a:r>
            <a:endParaRPr lang="en-US" sz="4000" dirty="0">
              <a:solidFill>
                <a:srgbClr val="000000"/>
              </a:solidFill>
              <a:latin typeface="Georgia"/>
            </a:endParaRPr>
          </a:p>
        </p:txBody>
      </p:sp>
      <p:graphicFrame>
        <p:nvGraphicFramePr>
          <p:cNvPr id="8" name="Chart 7"/>
          <p:cNvGraphicFramePr>
            <a:graphicFrameLocks/>
          </p:cNvGraphicFramePr>
          <p:nvPr>
            <p:extLst>
              <p:ext uri="{D42A27DB-BD31-4B8C-83A1-F6EECF244321}">
                <p14:modId xmlns:p14="http://schemas.microsoft.com/office/powerpoint/2010/main" val="3368871196"/>
              </p:ext>
            </p:extLst>
          </p:nvPr>
        </p:nvGraphicFramePr>
        <p:xfrm>
          <a:off x="1153391" y="1320879"/>
          <a:ext cx="8738753" cy="49344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264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Remaining deliverables and timeframes 5.1</a:t>
            </a:r>
            <a:endParaRPr lang="en-US" sz="4000" dirty="0">
              <a:solidFill>
                <a:srgbClr val="000000"/>
              </a:solidFill>
              <a:latin typeface="Georgia"/>
            </a:endParaRPr>
          </a:p>
        </p:txBody>
      </p:sp>
      <p:grpSp>
        <p:nvGrpSpPr>
          <p:cNvPr id="9" name="Group 8"/>
          <p:cNvGrpSpPr/>
          <p:nvPr/>
        </p:nvGrpSpPr>
        <p:grpSpPr>
          <a:xfrm>
            <a:off x="458821" y="1843563"/>
            <a:ext cx="11733180" cy="1244392"/>
            <a:chOff x="428695" y="506604"/>
            <a:chExt cx="8752507" cy="1248379"/>
          </a:xfrm>
        </p:grpSpPr>
        <p:sp>
          <p:nvSpPr>
            <p:cNvPr id="112" name="Rectangle 111"/>
            <p:cNvSpPr/>
            <p:nvPr/>
          </p:nvSpPr>
          <p:spPr>
            <a:xfrm>
              <a:off x="428695" y="722738"/>
              <a:ext cx="2134162" cy="720942"/>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ndParaRPr>
            </a:p>
          </p:txBody>
        </p:sp>
        <p:grpSp>
          <p:nvGrpSpPr>
            <p:cNvPr id="113" name="Group 112"/>
            <p:cNvGrpSpPr/>
            <p:nvPr/>
          </p:nvGrpSpPr>
          <p:grpSpPr>
            <a:xfrm>
              <a:off x="2437320" y="1152842"/>
              <a:ext cx="6743882" cy="602141"/>
              <a:chOff x="2228308" y="1152473"/>
              <a:chExt cx="6743882" cy="602141"/>
            </a:xfrm>
          </p:grpSpPr>
          <p:sp>
            <p:nvSpPr>
              <p:cNvPr id="117" name="Line 6"/>
              <p:cNvSpPr>
                <a:spLocks noChangeShapeType="1"/>
              </p:cNvSpPr>
              <p:nvPr/>
            </p:nvSpPr>
            <p:spPr bwMode="auto">
              <a:xfrm>
                <a:off x="7478578" y="1503733"/>
                <a:ext cx="1341998" cy="0"/>
              </a:xfrm>
              <a:prstGeom prst="line">
                <a:avLst/>
              </a:prstGeom>
              <a:noFill/>
              <a:ln w="19050" cap="rnd">
                <a:solidFill>
                  <a:srgbClr val="E2583D"/>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18" name="Group 117"/>
              <p:cNvGrpSpPr/>
              <p:nvPr/>
            </p:nvGrpSpPr>
            <p:grpSpPr>
              <a:xfrm>
                <a:off x="2228308" y="1155311"/>
                <a:ext cx="5178381" cy="599303"/>
                <a:chOff x="2272005" y="1155311"/>
                <a:chExt cx="5178381" cy="599303"/>
              </a:xfrm>
            </p:grpSpPr>
            <p:grpSp>
              <p:nvGrpSpPr>
                <p:cNvPr id="123" name="Group 122"/>
                <p:cNvGrpSpPr>
                  <a:grpSpLocks noChangeAspect="1"/>
                </p:cNvGrpSpPr>
                <p:nvPr/>
              </p:nvGrpSpPr>
              <p:grpSpPr>
                <a:xfrm>
                  <a:off x="2272005" y="1155311"/>
                  <a:ext cx="142152" cy="288000"/>
                  <a:chOff x="2947988" y="5462588"/>
                  <a:chExt cx="183354" cy="371476"/>
                </a:xfrm>
                <a:solidFill>
                  <a:sysClr val="window" lastClr="FFFFFF"/>
                </a:solidFill>
              </p:grpSpPr>
              <p:sp>
                <p:nvSpPr>
                  <p:cNvPr id="127" name="Freeform 8"/>
                  <p:cNvSpPr>
                    <a:spLocks/>
                  </p:cNvSpPr>
                  <p:nvPr/>
                </p:nvSpPr>
                <p:spPr bwMode="auto">
                  <a:xfrm>
                    <a:off x="3101975" y="5788026"/>
                    <a:ext cx="15875" cy="46038"/>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8" name="Freeform 9"/>
                  <p:cNvSpPr>
                    <a:spLocks/>
                  </p:cNvSpPr>
                  <p:nvPr/>
                </p:nvSpPr>
                <p:spPr bwMode="auto">
                  <a:xfrm>
                    <a:off x="3101975" y="5462588"/>
                    <a:ext cx="15875"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1" name="Freeform 12"/>
                  <p:cNvSpPr>
                    <a:spLocks/>
                  </p:cNvSpPr>
                  <p:nvPr/>
                </p:nvSpPr>
                <p:spPr bwMode="auto">
                  <a:xfrm>
                    <a:off x="3104355" y="5713413"/>
                    <a:ext cx="26987" cy="28575"/>
                  </a:xfrm>
                  <a:custGeom>
                    <a:avLst/>
                    <a:gdLst>
                      <a:gd name="T0" fmla="*/ 5 w 7"/>
                      <a:gd name="T1" fmla="*/ 7 h 7"/>
                      <a:gd name="T2" fmla="*/ 4 w 7"/>
                      <a:gd name="T3" fmla="*/ 7 h 7"/>
                      <a:gd name="T4" fmla="*/ 1 w 7"/>
                      <a:gd name="T5" fmla="*/ 4 h 7"/>
                      <a:gd name="T6" fmla="*/ 1 w 7"/>
                      <a:gd name="T7" fmla="*/ 1 h 7"/>
                      <a:gd name="T8" fmla="*/ 4 w 7"/>
                      <a:gd name="T9" fmla="*/ 1 h 7"/>
                      <a:gd name="T10" fmla="*/ 7 w 7"/>
                      <a:gd name="T11" fmla="*/ 4 h 7"/>
                      <a:gd name="T12" fmla="*/ 7 w 7"/>
                      <a:gd name="T13" fmla="*/ 7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5" y="7"/>
                          <a:pt x="4" y="7"/>
                          <a:pt x="4" y="7"/>
                        </a:cubicBezTo>
                        <a:cubicBezTo>
                          <a:pt x="1" y="4"/>
                          <a:pt x="1" y="4"/>
                          <a:pt x="1" y="4"/>
                        </a:cubicBezTo>
                        <a:cubicBezTo>
                          <a:pt x="0" y="3"/>
                          <a:pt x="0" y="2"/>
                          <a:pt x="1" y="1"/>
                        </a:cubicBezTo>
                        <a:cubicBezTo>
                          <a:pt x="2" y="0"/>
                          <a:pt x="3" y="0"/>
                          <a:pt x="4" y="1"/>
                        </a:cubicBezTo>
                        <a:cubicBezTo>
                          <a:pt x="7" y="4"/>
                          <a:pt x="7" y="4"/>
                          <a:pt x="7" y="4"/>
                        </a:cubicBezTo>
                        <a:cubicBezTo>
                          <a:pt x="7" y="5"/>
                          <a:pt x="7" y="6"/>
                          <a:pt x="7" y="7"/>
                        </a:cubicBezTo>
                        <a:cubicBezTo>
                          <a:pt x="6" y="7"/>
                          <a:pt x="6"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3" name="Freeform 14"/>
                  <p:cNvSpPr>
                    <a:spLocks/>
                  </p:cNvSpPr>
                  <p:nvPr/>
                </p:nvSpPr>
                <p:spPr bwMode="auto">
                  <a:xfrm>
                    <a:off x="2947988" y="5618163"/>
                    <a:ext cx="30162"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4" name="Freeform 15"/>
                  <p:cNvSpPr>
                    <a:spLocks/>
                  </p:cNvSpPr>
                  <p:nvPr/>
                </p:nvSpPr>
                <p:spPr bwMode="auto">
                  <a:xfrm>
                    <a:off x="2994025" y="5713413"/>
                    <a:ext cx="26987" cy="28575"/>
                  </a:xfrm>
                  <a:custGeom>
                    <a:avLst/>
                    <a:gdLst>
                      <a:gd name="T0" fmla="*/ 2 w 7"/>
                      <a:gd name="T1" fmla="*/ 7 h 7"/>
                      <a:gd name="T2" fmla="*/ 0 w 7"/>
                      <a:gd name="T3" fmla="*/ 7 h 7"/>
                      <a:gd name="T4" fmla="*/ 0 w 7"/>
                      <a:gd name="T5" fmla="*/ 4 h 7"/>
                      <a:gd name="T6" fmla="*/ 3 w 7"/>
                      <a:gd name="T7" fmla="*/ 1 h 7"/>
                      <a:gd name="T8" fmla="*/ 6 w 7"/>
                      <a:gd name="T9" fmla="*/ 1 h 7"/>
                      <a:gd name="T10" fmla="*/ 6 w 7"/>
                      <a:gd name="T11" fmla="*/ 4 h 7"/>
                      <a:gd name="T12" fmla="*/ 3 w 7"/>
                      <a:gd name="T13" fmla="*/ 7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1" y="7"/>
                          <a:pt x="1" y="7"/>
                          <a:pt x="0" y="7"/>
                        </a:cubicBezTo>
                        <a:cubicBezTo>
                          <a:pt x="0" y="6"/>
                          <a:pt x="0" y="5"/>
                          <a:pt x="0" y="4"/>
                        </a:cubicBezTo>
                        <a:cubicBezTo>
                          <a:pt x="3" y="1"/>
                          <a:pt x="3" y="1"/>
                          <a:pt x="3" y="1"/>
                        </a:cubicBezTo>
                        <a:cubicBezTo>
                          <a:pt x="4" y="0"/>
                          <a:pt x="5" y="0"/>
                          <a:pt x="6" y="1"/>
                        </a:cubicBezTo>
                        <a:cubicBezTo>
                          <a:pt x="7" y="2"/>
                          <a:pt x="7" y="3"/>
                          <a:pt x="6" y="4"/>
                        </a:cubicBezTo>
                        <a:cubicBezTo>
                          <a:pt x="3" y="7"/>
                          <a:pt x="3" y="7"/>
                          <a:pt x="3" y="7"/>
                        </a:cubicBezTo>
                        <a:cubicBezTo>
                          <a:pt x="3" y="7"/>
                          <a:pt x="2"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22" name="Oval 121"/>
                <p:cNvSpPr>
                  <a:spLocks noChangeAspect="1"/>
                </p:cNvSpPr>
                <p:nvPr/>
              </p:nvSpPr>
              <p:spPr>
                <a:xfrm>
                  <a:off x="7078348" y="1262845"/>
                  <a:ext cx="372038" cy="491769"/>
                </a:xfrm>
                <a:prstGeom prst="ellipse">
                  <a:avLst/>
                </a:prstGeom>
                <a:solidFill>
                  <a:srgbClr val="E2583D"/>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grpSp>
          <p:grpSp>
            <p:nvGrpSpPr>
              <p:cNvPr id="119" name="Group 118"/>
              <p:cNvGrpSpPr/>
              <p:nvPr/>
            </p:nvGrpSpPr>
            <p:grpSpPr>
              <a:xfrm>
                <a:off x="7524519" y="1152473"/>
                <a:ext cx="1447671" cy="311239"/>
                <a:chOff x="7524519" y="1019859"/>
                <a:chExt cx="1447671" cy="311239"/>
              </a:xfrm>
            </p:grpSpPr>
            <p:sp>
              <p:nvSpPr>
                <p:cNvPr id="120" name="TextBox 119"/>
                <p:cNvSpPr txBox="1"/>
                <p:nvPr/>
              </p:nvSpPr>
              <p:spPr>
                <a:xfrm>
                  <a:off x="7524520" y="1019859"/>
                  <a:ext cx="1447670" cy="162101"/>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E2583D"/>
                      </a:solidFill>
                      <a:effectLst/>
                      <a:uLnTx/>
                      <a:uFillTx/>
                      <a:latin typeface="Calibri Light"/>
                    </a:rPr>
                    <a:t>START – FINISH DATE</a:t>
                  </a:r>
                </a:p>
              </p:txBody>
            </p:sp>
            <p:sp>
              <p:nvSpPr>
                <p:cNvPr id="121" name="TextBox 120"/>
                <p:cNvSpPr txBox="1"/>
                <p:nvPr/>
              </p:nvSpPr>
              <p:spPr>
                <a:xfrm>
                  <a:off x="7524519" y="1168997"/>
                  <a:ext cx="1380006" cy="162101"/>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Calibri Light"/>
                    </a:rPr>
                    <a:t>01 January 2021 – 30 June 2021</a:t>
                  </a:r>
                  <a:endParaRPr kumimoji="0" lang="en-US" sz="1050" b="0" i="0" u="none" strike="noStrike" kern="0" cap="none" spc="0" normalizeH="0" baseline="0" noProof="0" dirty="0">
                    <a:ln>
                      <a:noFill/>
                    </a:ln>
                    <a:solidFill>
                      <a:prstClr val="black"/>
                    </a:solidFill>
                    <a:effectLst/>
                    <a:uLnTx/>
                    <a:uFillTx/>
                    <a:latin typeface="Calibri Light"/>
                  </a:endParaRPr>
                </a:p>
              </p:txBody>
            </p:sp>
          </p:grpSp>
        </p:grpSp>
        <p:grpSp>
          <p:nvGrpSpPr>
            <p:cNvPr id="114" name="Group 113"/>
            <p:cNvGrpSpPr/>
            <p:nvPr/>
          </p:nvGrpSpPr>
          <p:grpSpPr>
            <a:xfrm>
              <a:off x="559893" y="506604"/>
              <a:ext cx="2009120" cy="618840"/>
              <a:chOff x="381181" y="433998"/>
              <a:chExt cx="2009120" cy="618840"/>
            </a:xfrm>
          </p:grpSpPr>
          <p:sp>
            <p:nvSpPr>
              <p:cNvPr id="115" name="TextBox 114"/>
              <p:cNvSpPr txBox="1"/>
              <p:nvPr/>
            </p:nvSpPr>
            <p:spPr>
              <a:xfrm>
                <a:off x="431798" y="867581"/>
                <a:ext cx="888058" cy="185257"/>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alibri Light"/>
                </a:endParaRPr>
              </a:p>
            </p:txBody>
          </p:sp>
          <p:sp>
            <p:nvSpPr>
              <p:cNvPr id="116" name="TextBox 115"/>
              <p:cNvSpPr txBox="1"/>
              <p:nvPr/>
            </p:nvSpPr>
            <p:spPr>
              <a:xfrm>
                <a:off x="381181" y="433998"/>
                <a:ext cx="2009120" cy="216134"/>
              </a:xfrm>
              <a:prstGeom prst="rect">
                <a:avLst/>
              </a:prstGeom>
              <a:noFill/>
              <a:ln w="6350">
                <a:noFill/>
                <a:prstDash val="dash"/>
              </a:ln>
            </p:spPr>
            <p:txBody>
              <a:bodyPr wrap="square" lIns="0" tIns="0" rIns="0" bIns="0" rtlCol="0">
                <a:spAutoFit/>
              </a:bodyPr>
              <a:lstStyle/>
              <a:p>
                <a:pPr lvl="0">
                  <a:defRPr/>
                </a:pPr>
                <a:r>
                  <a:rPr lang="en-US" sz="1400" b="1" kern="0" dirty="0">
                    <a:solidFill>
                      <a:prstClr val="black"/>
                    </a:solidFill>
                    <a:latin typeface="+mj-lt"/>
                  </a:rPr>
                  <a:t>Deliverable </a:t>
                </a:r>
                <a:r>
                  <a:rPr lang="en-US" sz="1400" b="1" kern="0" dirty="0" smtClean="0">
                    <a:solidFill>
                      <a:prstClr val="black"/>
                    </a:solidFill>
                    <a:latin typeface="+mj-lt"/>
                  </a:rPr>
                  <a:t>1</a:t>
                </a:r>
                <a:endParaRPr lang="en-US" sz="1400" b="1" kern="0" dirty="0">
                  <a:solidFill>
                    <a:prstClr val="black"/>
                  </a:solidFill>
                  <a:latin typeface="+mj-lt"/>
                </a:endParaRPr>
              </a:p>
            </p:txBody>
          </p:sp>
        </p:grpSp>
      </p:grpSp>
      <p:grpSp>
        <p:nvGrpSpPr>
          <p:cNvPr id="14" name="Group 13"/>
          <p:cNvGrpSpPr/>
          <p:nvPr/>
        </p:nvGrpSpPr>
        <p:grpSpPr>
          <a:xfrm>
            <a:off x="450296" y="3332217"/>
            <a:ext cx="11833121" cy="1120459"/>
            <a:chOff x="506719" y="1136309"/>
            <a:chExt cx="8696266" cy="1124046"/>
          </a:xfrm>
        </p:grpSpPr>
        <p:grpSp>
          <p:nvGrpSpPr>
            <p:cNvPr id="92" name="Group 91"/>
            <p:cNvGrpSpPr/>
            <p:nvPr/>
          </p:nvGrpSpPr>
          <p:grpSpPr>
            <a:xfrm>
              <a:off x="3426113" y="1733911"/>
              <a:ext cx="5776872" cy="526444"/>
              <a:chOff x="3289421" y="1782179"/>
              <a:chExt cx="5776872" cy="526444"/>
            </a:xfrm>
          </p:grpSpPr>
          <p:sp>
            <p:nvSpPr>
              <p:cNvPr id="98" name="Line 6"/>
              <p:cNvSpPr>
                <a:spLocks noChangeShapeType="1"/>
              </p:cNvSpPr>
              <p:nvPr/>
            </p:nvSpPr>
            <p:spPr bwMode="auto">
              <a:xfrm flipV="1">
                <a:off x="7626653" y="2255766"/>
                <a:ext cx="1281273" cy="6310"/>
              </a:xfrm>
              <a:prstGeom prst="line">
                <a:avLst/>
              </a:prstGeom>
              <a:noFill/>
              <a:ln w="19050" cap="rnd">
                <a:solidFill>
                  <a:srgbClr val="AFABAB"/>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00" name="Group 99"/>
              <p:cNvGrpSpPr/>
              <p:nvPr/>
            </p:nvGrpSpPr>
            <p:grpSpPr>
              <a:xfrm>
                <a:off x="7618621" y="1782179"/>
                <a:ext cx="1447672" cy="475345"/>
                <a:chOff x="6557655" y="766242"/>
                <a:chExt cx="1447672" cy="475345"/>
              </a:xfrm>
            </p:grpSpPr>
            <p:sp>
              <p:nvSpPr>
                <p:cNvPr id="110" name="TextBox 109"/>
                <p:cNvSpPr txBox="1"/>
                <p:nvPr/>
              </p:nvSpPr>
              <p:spPr>
                <a:xfrm>
                  <a:off x="6557657" y="766242"/>
                  <a:ext cx="1447670" cy="162100"/>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AFABAB"/>
                      </a:solidFill>
                      <a:effectLst/>
                      <a:uLnTx/>
                      <a:uFillTx/>
                      <a:latin typeface="Calibri Light"/>
                    </a:rPr>
                    <a:t>START – FINISH DATE</a:t>
                  </a:r>
                </a:p>
              </p:txBody>
            </p:sp>
            <p:sp>
              <p:nvSpPr>
                <p:cNvPr id="111" name="TextBox 110"/>
                <p:cNvSpPr txBox="1"/>
                <p:nvPr/>
              </p:nvSpPr>
              <p:spPr>
                <a:xfrm>
                  <a:off x="6557655" y="917388"/>
                  <a:ext cx="1241163" cy="324199"/>
                </a:xfrm>
                <a:prstGeom prst="rect">
                  <a:avLst/>
                </a:prstGeom>
                <a:noFill/>
                <a:ln w="6350">
                  <a:noFill/>
                  <a:prstDash val="dash"/>
                </a:ln>
              </p:spPr>
              <p:txBody>
                <a:bodyPr wrap="square" lIns="0" tIns="0" rIns="0" bIns="0" rtlCol="0">
                  <a:spAutoFit/>
                </a:bodyPr>
                <a:lstStyle/>
                <a:p>
                  <a:pPr lvl="0">
                    <a:defRPr/>
                  </a:pPr>
                  <a:r>
                    <a:rPr lang="en-US" sz="1050" kern="0" dirty="0">
                      <a:solidFill>
                        <a:prstClr val="black"/>
                      </a:solidFill>
                      <a:latin typeface="Calibri Light"/>
                    </a:rPr>
                    <a:t>01 January 2021 – 30 June 2021</a:t>
                  </a:r>
                </a:p>
              </p:txBody>
            </p:sp>
          </p:grpSp>
          <p:sp>
            <p:nvSpPr>
              <p:cNvPr id="105" name="Freeform 23"/>
              <p:cNvSpPr>
                <a:spLocks/>
              </p:cNvSpPr>
              <p:nvPr/>
            </p:nvSpPr>
            <p:spPr bwMode="auto">
              <a:xfrm>
                <a:off x="3289421" y="2279546"/>
                <a:ext cx="29077" cy="29077"/>
              </a:xfrm>
              <a:custGeom>
                <a:avLst/>
                <a:gdLst>
                  <a:gd name="T0" fmla="*/ 2 w 11"/>
                  <a:gd name="T1" fmla="*/ 11 h 11"/>
                  <a:gd name="T2" fmla="*/ 1 w 11"/>
                  <a:gd name="T3" fmla="*/ 10 h 11"/>
                  <a:gd name="T4" fmla="*/ 1 w 11"/>
                  <a:gd name="T5" fmla="*/ 8 h 11"/>
                  <a:gd name="T6" fmla="*/ 8 w 11"/>
                  <a:gd name="T7" fmla="*/ 1 h 11"/>
                  <a:gd name="T8" fmla="*/ 10 w 11"/>
                  <a:gd name="T9" fmla="*/ 1 h 11"/>
                  <a:gd name="T10" fmla="*/ 10 w 11"/>
                  <a:gd name="T11" fmla="*/ 3 h 11"/>
                  <a:gd name="T12" fmla="*/ 3 w 11"/>
                  <a:gd name="T13" fmla="*/ 10 h 11"/>
                  <a:gd name="T14" fmla="*/ 2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2" y="11"/>
                    </a:moveTo>
                    <a:cubicBezTo>
                      <a:pt x="1" y="11"/>
                      <a:pt x="1" y="11"/>
                      <a:pt x="1" y="10"/>
                    </a:cubicBezTo>
                    <a:cubicBezTo>
                      <a:pt x="0" y="10"/>
                      <a:pt x="0" y="8"/>
                      <a:pt x="1" y="8"/>
                    </a:cubicBezTo>
                    <a:cubicBezTo>
                      <a:pt x="8" y="1"/>
                      <a:pt x="8" y="1"/>
                      <a:pt x="8" y="1"/>
                    </a:cubicBezTo>
                    <a:cubicBezTo>
                      <a:pt x="8" y="0"/>
                      <a:pt x="10" y="0"/>
                      <a:pt x="10" y="1"/>
                    </a:cubicBezTo>
                    <a:cubicBezTo>
                      <a:pt x="11" y="1"/>
                      <a:pt x="11" y="3"/>
                      <a:pt x="10" y="3"/>
                    </a:cubicBezTo>
                    <a:cubicBezTo>
                      <a:pt x="3" y="10"/>
                      <a:pt x="3" y="10"/>
                      <a:pt x="3" y="10"/>
                    </a:cubicBezTo>
                    <a:cubicBezTo>
                      <a:pt x="3" y="11"/>
                      <a:pt x="3" y="11"/>
                      <a:pt x="2" y="1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9" name="Oval 98"/>
              <p:cNvSpPr>
                <a:spLocks noChangeAspect="1"/>
              </p:cNvSpPr>
              <p:nvPr/>
            </p:nvSpPr>
            <p:spPr>
              <a:xfrm>
                <a:off x="7121294" y="1796879"/>
                <a:ext cx="347019" cy="458887"/>
              </a:xfrm>
              <a:prstGeom prst="ellipse">
                <a:avLst/>
              </a:prstGeom>
              <a:solidFill>
                <a:srgbClr val="AFABAB"/>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grpSp>
        <p:grpSp>
          <p:nvGrpSpPr>
            <p:cNvPr id="93" name="Group 92"/>
            <p:cNvGrpSpPr/>
            <p:nvPr/>
          </p:nvGrpSpPr>
          <p:grpSpPr>
            <a:xfrm>
              <a:off x="506719" y="1136309"/>
              <a:ext cx="2125173" cy="910847"/>
              <a:chOff x="506719" y="1189428"/>
              <a:chExt cx="2125173" cy="910847"/>
            </a:xfrm>
          </p:grpSpPr>
          <p:sp>
            <p:nvSpPr>
              <p:cNvPr id="94" name="Rectangle 93"/>
              <p:cNvSpPr/>
              <p:nvPr/>
            </p:nvSpPr>
            <p:spPr>
              <a:xfrm>
                <a:off x="506719" y="1207601"/>
                <a:ext cx="2125173" cy="823572"/>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grpSp>
            <p:nvGrpSpPr>
              <p:cNvPr id="95" name="Group 94"/>
              <p:cNvGrpSpPr/>
              <p:nvPr/>
            </p:nvGrpSpPr>
            <p:grpSpPr>
              <a:xfrm>
                <a:off x="545530" y="1189428"/>
                <a:ext cx="2069535" cy="910847"/>
                <a:chOff x="366818" y="229017"/>
                <a:chExt cx="2069535" cy="910847"/>
              </a:xfrm>
            </p:grpSpPr>
            <p:sp>
              <p:nvSpPr>
                <p:cNvPr id="96" name="TextBox 95"/>
                <p:cNvSpPr txBox="1"/>
                <p:nvPr/>
              </p:nvSpPr>
              <p:spPr>
                <a:xfrm>
                  <a:off x="431798" y="840599"/>
                  <a:ext cx="799411" cy="185258"/>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alibri Light"/>
                  </a:endParaRPr>
                </a:p>
              </p:txBody>
            </p:sp>
            <p:sp>
              <p:nvSpPr>
                <p:cNvPr id="97" name="TextBox 96"/>
                <p:cNvSpPr txBox="1"/>
                <p:nvPr/>
              </p:nvSpPr>
              <p:spPr>
                <a:xfrm>
                  <a:off x="366818" y="229017"/>
                  <a:ext cx="2069535" cy="910847"/>
                </a:xfrm>
                <a:prstGeom prst="rect">
                  <a:avLst/>
                </a:prstGeom>
                <a:noFill/>
                <a:ln w="6350">
                  <a:noFill/>
                  <a:prstDash val="dash"/>
                </a:ln>
              </p:spPr>
              <p:txBody>
                <a:bodyPr wrap="square" lIns="0" tIns="0" rIns="0" bIns="0" rtlCol="0">
                  <a:spAutoFit/>
                </a:bodyPr>
                <a:lstStyle/>
                <a:p>
                  <a:pPr>
                    <a:defRPr/>
                  </a:pPr>
                  <a:r>
                    <a:rPr lang="en-GB" sz="1400" dirty="0" smtClean="0">
                      <a:latin typeface="+mj-lt"/>
                      <a:cs typeface="Arial" pitchFamily="34" charset="0"/>
                    </a:rPr>
                    <a:t>Conduct </a:t>
                  </a:r>
                  <a:r>
                    <a:rPr lang="en-GB" sz="1400" dirty="0">
                      <a:latin typeface="+mj-lt"/>
                      <a:cs typeface="Arial" pitchFamily="34" charset="0"/>
                    </a:rPr>
                    <a:t>a detailed (as-is) analysis on </a:t>
                  </a:r>
                  <a:r>
                    <a:rPr lang="en-GB" sz="1400" dirty="0" smtClean="0">
                      <a:latin typeface="+mj-lt"/>
                      <a:cs typeface="Arial" pitchFamily="34" charset="0"/>
                    </a:rPr>
                    <a:t>   the </a:t>
                  </a:r>
                  <a:r>
                    <a:rPr lang="en-GB" sz="1400" dirty="0">
                      <a:latin typeface="+mj-lt"/>
                      <a:cs typeface="Arial" pitchFamily="34" charset="0"/>
                    </a:rPr>
                    <a:t>state of  Production Workshops and develop self- sufficiency strategy.</a:t>
                  </a:r>
                </a:p>
                <a:p>
                  <a:pPr lvl="0">
                    <a:defRPr/>
                  </a:pPr>
                  <a:endParaRPr lang="en-US" sz="1700" b="1" kern="0" dirty="0">
                    <a:solidFill>
                      <a:prstClr val="black"/>
                    </a:solidFill>
                  </a:endParaRPr>
                </a:p>
              </p:txBody>
            </p:sp>
          </p:grpSp>
        </p:grpSp>
      </p:grpSp>
      <p:grpSp>
        <p:nvGrpSpPr>
          <p:cNvPr id="124" name="Group 123"/>
          <p:cNvGrpSpPr/>
          <p:nvPr/>
        </p:nvGrpSpPr>
        <p:grpSpPr>
          <a:xfrm>
            <a:off x="2905885" y="1200393"/>
            <a:ext cx="2133918" cy="490537"/>
            <a:chOff x="2260934" y="1232169"/>
            <a:chExt cx="1582928" cy="492108"/>
          </a:xfrm>
        </p:grpSpPr>
        <p:sp>
          <p:nvSpPr>
            <p:cNvPr id="125" name="Rectangle 124"/>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26" name="TextBox 125"/>
            <p:cNvSpPr txBox="1"/>
            <p:nvPr/>
          </p:nvSpPr>
          <p:spPr>
            <a:xfrm>
              <a:off x="2658711" y="1302906"/>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1</a:t>
              </a:r>
              <a:endParaRPr lang="en-US" sz="1600" b="1" kern="0" dirty="0">
                <a:solidFill>
                  <a:prstClr val="black"/>
                </a:solidFill>
                <a:latin typeface="Calibri Light"/>
              </a:endParaRPr>
            </a:p>
          </p:txBody>
        </p:sp>
        <p:grpSp>
          <p:nvGrpSpPr>
            <p:cNvPr id="129" name="Group 128"/>
            <p:cNvGrpSpPr/>
            <p:nvPr/>
          </p:nvGrpSpPr>
          <p:grpSpPr>
            <a:xfrm>
              <a:off x="2307570" y="1509115"/>
              <a:ext cx="1469658" cy="169819"/>
              <a:chOff x="2314713" y="1509115"/>
              <a:chExt cx="1469658" cy="169819"/>
            </a:xfrm>
          </p:grpSpPr>
          <p:sp>
            <p:nvSpPr>
              <p:cNvPr id="130" name="TextBox 129"/>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32" name="TextBox 131"/>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35" name="TextBox 134"/>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49" name="Straight Connector 148"/>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51" name="Straight Connector 150"/>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52" name="Group 151"/>
          <p:cNvGrpSpPr/>
          <p:nvPr/>
        </p:nvGrpSpPr>
        <p:grpSpPr>
          <a:xfrm>
            <a:off x="5145854" y="1200278"/>
            <a:ext cx="2133918" cy="490537"/>
            <a:chOff x="2260934" y="1232169"/>
            <a:chExt cx="1582928" cy="492108"/>
          </a:xfrm>
        </p:grpSpPr>
        <p:sp>
          <p:nvSpPr>
            <p:cNvPr id="153" name="Rectangle 152"/>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54" name="TextBox 153"/>
            <p:cNvSpPr txBox="1"/>
            <p:nvPr/>
          </p:nvSpPr>
          <p:spPr>
            <a:xfrm>
              <a:off x="2673162" y="1303021"/>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2</a:t>
              </a:r>
              <a:endParaRPr lang="en-US" sz="1600" b="1" kern="0" dirty="0">
                <a:solidFill>
                  <a:prstClr val="black"/>
                </a:solidFill>
                <a:latin typeface="Calibri Light"/>
              </a:endParaRPr>
            </a:p>
          </p:txBody>
        </p:sp>
        <p:grpSp>
          <p:nvGrpSpPr>
            <p:cNvPr id="155" name="Group 154"/>
            <p:cNvGrpSpPr/>
            <p:nvPr/>
          </p:nvGrpSpPr>
          <p:grpSpPr>
            <a:xfrm>
              <a:off x="2307570" y="1509115"/>
              <a:ext cx="1469658" cy="169819"/>
              <a:chOff x="2314713" y="1509115"/>
              <a:chExt cx="1469658" cy="169819"/>
            </a:xfrm>
          </p:grpSpPr>
          <p:sp>
            <p:nvSpPr>
              <p:cNvPr id="161" name="TextBox 160"/>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62" name="TextBox 161"/>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63" name="TextBox 162"/>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64" name="Straight Connector 163"/>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65" name="Straight Connector 164"/>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66" name="Group 165"/>
          <p:cNvGrpSpPr/>
          <p:nvPr/>
        </p:nvGrpSpPr>
        <p:grpSpPr>
          <a:xfrm>
            <a:off x="7405832" y="1200277"/>
            <a:ext cx="2133918" cy="490537"/>
            <a:chOff x="2260934" y="1232169"/>
            <a:chExt cx="1582928" cy="492108"/>
          </a:xfrm>
        </p:grpSpPr>
        <p:sp>
          <p:nvSpPr>
            <p:cNvPr id="167" name="Rectangle 166"/>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68" name="TextBox 167"/>
            <p:cNvSpPr txBox="1"/>
            <p:nvPr/>
          </p:nvSpPr>
          <p:spPr>
            <a:xfrm>
              <a:off x="2673162" y="1303021"/>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3</a:t>
              </a:r>
              <a:endParaRPr lang="en-US" sz="1600" b="1" kern="0" dirty="0">
                <a:solidFill>
                  <a:prstClr val="black"/>
                </a:solidFill>
                <a:latin typeface="Calibri Light"/>
              </a:endParaRPr>
            </a:p>
          </p:txBody>
        </p:sp>
        <p:grpSp>
          <p:nvGrpSpPr>
            <p:cNvPr id="169" name="Group 168"/>
            <p:cNvGrpSpPr/>
            <p:nvPr/>
          </p:nvGrpSpPr>
          <p:grpSpPr>
            <a:xfrm>
              <a:off x="2307570" y="1509115"/>
              <a:ext cx="1469658" cy="169819"/>
              <a:chOff x="2314713" y="1509115"/>
              <a:chExt cx="1469658" cy="169819"/>
            </a:xfrm>
          </p:grpSpPr>
          <p:sp>
            <p:nvSpPr>
              <p:cNvPr id="170" name="TextBox 169"/>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71" name="TextBox 170"/>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72" name="TextBox 171"/>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73" name="Straight Connector 172"/>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74" name="Straight Connector 173"/>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75" name="Group 174"/>
          <p:cNvGrpSpPr/>
          <p:nvPr/>
        </p:nvGrpSpPr>
        <p:grpSpPr>
          <a:xfrm>
            <a:off x="9665810" y="1194015"/>
            <a:ext cx="2133918" cy="490537"/>
            <a:chOff x="2260934" y="1232169"/>
            <a:chExt cx="1582928" cy="492108"/>
          </a:xfrm>
        </p:grpSpPr>
        <p:sp>
          <p:nvSpPr>
            <p:cNvPr id="176" name="Rectangle 175"/>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77" name="TextBox 176"/>
            <p:cNvSpPr txBox="1"/>
            <p:nvPr/>
          </p:nvSpPr>
          <p:spPr>
            <a:xfrm>
              <a:off x="2673162" y="1303021"/>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4</a:t>
              </a:r>
              <a:endParaRPr lang="en-US" sz="1600" b="1" kern="0" dirty="0">
                <a:solidFill>
                  <a:prstClr val="black"/>
                </a:solidFill>
                <a:latin typeface="Calibri Light"/>
              </a:endParaRPr>
            </a:p>
          </p:txBody>
        </p:sp>
        <p:grpSp>
          <p:nvGrpSpPr>
            <p:cNvPr id="178" name="Group 177"/>
            <p:cNvGrpSpPr/>
            <p:nvPr/>
          </p:nvGrpSpPr>
          <p:grpSpPr>
            <a:xfrm>
              <a:off x="2307570" y="1509115"/>
              <a:ext cx="1469658" cy="169819"/>
              <a:chOff x="2314713" y="1509115"/>
              <a:chExt cx="1469658" cy="169819"/>
            </a:xfrm>
          </p:grpSpPr>
          <p:sp>
            <p:nvSpPr>
              <p:cNvPr id="179" name="TextBox 178"/>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80" name="TextBox 179"/>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81" name="TextBox 180"/>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82" name="Straight Connector 181"/>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83" name="Straight Connector 182"/>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sp>
        <p:nvSpPr>
          <p:cNvPr id="79" name="Rectangle 78"/>
          <p:cNvSpPr/>
          <p:nvPr/>
        </p:nvSpPr>
        <p:spPr>
          <a:xfrm>
            <a:off x="488389" y="5030685"/>
            <a:ext cx="2823137" cy="756202"/>
          </a:xfrm>
          <a:prstGeom prst="rect">
            <a:avLst/>
          </a:prstGeom>
          <a:solidFill>
            <a:sysClr val="window" lastClr="FFFFFF">
              <a:lumMod val="75000"/>
            </a:sysClr>
          </a:solidFill>
          <a:ln w="12700" cap="flat" cmpd="sng" algn="ctr">
            <a:noFill/>
            <a:prstDash val="solid"/>
            <a:miter lim="800000"/>
          </a:ln>
          <a:effectLst/>
        </p:spPr>
        <p:txBody>
          <a:bodyPr rtlCol="0" anchor="ctr"/>
          <a:lstStyle/>
          <a:p>
            <a:pPr marL="93663" lvl="0">
              <a:defRPr/>
            </a:pPr>
            <a:endParaRPr lang="en-US" sz="1400" b="1" kern="0" dirty="0" smtClean="0">
              <a:solidFill>
                <a:prstClr val="black"/>
              </a:solidFill>
              <a:latin typeface="+mj-lt"/>
            </a:endParaRPr>
          </a:p>
          <a:p>
            <a:pPr marL="93663">
              <a:defRPr/>
            </a:pPr>
            <a:r>
              <a:rPr lang="en-GB" sz="1400" dirty="0" smtClean="0">
                <a:solidFill>
                  <a:schemeClr val="dk1"/>
                </a:solidFill>
                <a:latin typeface="+mj-lt"/>
                <a:cs typeface="Arial" pitchFamily="34" charset="0"/>
              </a:rPr>
              <a:t>Determine </a:t>
            </a:r>
            <a:r>
              <a:rPr lang="en-GB" sz="1400" dirty="0">
                <a:solidFill>
                  <a:schemeClr val="dk1"/>
                </a:solidFill>
                <a:latin typeface="+mj-lt"/>
                <a:cs typeface="Arial" pitchFamily="34" charset="0"/>
              </a:rPr>
              <a:t>feasibility of self manufacturing  of goods for internal consumption</a:t>
            </a:r>
            <a:r>
              <a:rPr lang="en-GB" sz="1400" dirty="0">
                <a:solidFill>
                  <a:schemeClr val="dk1"/>
                </a:solidFill>
                <a:latin typeface="+mj-lt"/>
              </a:rPr>
              <a:t>.</a:t>
            </a:r>
            <a:endParaRPr lang="en-ZA" sz="1400" dirty="0">
              <a:solidFill>
                <a:schemeClr val="dk1"/>
              </a:solidFill>
              <a:latin typeface="+mj-lt"/>
            </a:endParaRPr>
          </a:p>
          <a:p>
            <a:pPr marL="93663" lvl="0">
              <a:defRPr/>
            </a:pPr>
            <a:endParaRPr lang="en-US" sz="1700" b="1" kern="0" dirty="0">
              <a:solidFill>
                <a:prstClr val="black"/>
              </a:solidFill>
            </a:endParaRPr>
          </a:p>
        </p:txBody>
      </p:sp>
      <p:sp>
        <p:nvSpPr>
          <p:cNvPr id="80" name="Oval 79"/>
          <p:cNvSpPr>
            <a:spLocks noChangeAspect="1"/>
          </p:cNvSpPr>
          <p:nvPr/>
        </p:nvSpPr>
        <p:spPr>
          <a:xfrm>
            <a:off x="9720916" y="5218044"/>
            <a:ext cx="468821" cy="457423"/>
          </a:xfrm>
          <a:prstGeom prst="ellipse">
            <a:avLst/>
          </a:prstGeom>
          <a:solidFill>
            <a:srgbClr val="00B0F0"/>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sp>
        <p:nvSpPr>
          <p:cNvPr id="81" name="Rectangle 80"/>
          <p:cNvSpPr/>
          <p:nvPr/>
        </p:nvSpPr>
        <p:spPr>
          <a:xfrm>
            <a:off x="10482430" y="5371389"/>
            <a:ext cx="1478465" cy="415498"/>
          </a:xfrm>
          <a:prstGeom prst="rect">
            <a:avLst/>
          </a:prstGeom>
        </p:spPr>
        <p:txBody>
          <a:bodyPr wrap="square">
            <a:spAutoFit/>
          </a:bodyPr>
          <a:lstStyle/>
          <a:p>
            <a:pPr lvl="0">
              <a:defRPr/>
            </a:pPr>
            <a:r>
              <a:rPr lang="en-US" sz="1050" kern="0" dirty="0">
                <a:solidFill>
                  <a:prstClr val="black"/>
                </a:solidFill>
                <a:latin typeface="Calibri Light"/>
              </a:rPr>
              <a:t>01 January 2021 – 30 June 2021</a:t>
            </a:r>
          </a:p>
        </p:txBody>
      </p:sp>
      <p:sp>
        <p:nvSpPr>
          <p:cNvPr id="82" name="Rectangle 81"/>
          <p:cNvSpPr/>
          <p:nvPr/>
        </p:nvSpPr>
        <p:spPr>
          <a:xfrm>
            <a:off x="10504600" y="5218044"/>
            <a:ext cx="1306768" cy="253916"/>
          </a:xfrm>
          <a:prstGeom prst="rect">
            <a:avLst/>
          </a:prstGeom>
        </p:spPr>
        <p:txBody>
          <a:bodyPr wrap="none">
            <a:spAutoFit/>
          </a:bodyPr>
          <a:lstStyle/>
          <a:p>
            <a:pPr lvl="0">
              <a:defRPr/>
            </a:pPr>
            <a:r>
              <a:rPr lang="en-US" sz="1050" b="1" kern="0" dirty="0">
                <a:solidFill>
                  <a:srgbClr val="AFABAB"/>
                </a:solidFill>
                <a:latin typeface="Calibri Light"/>
              </a:rPr>
              <a:t>START – FINISH DATE</a:t>
            </a:r>
          </a:p>
        </p:txBody>
      </p:sp>
      <p:sp>
        <p:nvSpPr>
          <p:cNvPr id="83" name="Line 6"/>
          <p:cNvSpPr>
            <a:spLocks noChangeShapeType="1"/>
          </p:cNvSpPr>
          <p:nvPr/>
        </p:nvSpPr>
        <p:spPr bwMode="auto">
          <a:xfrm flipV="1">
            <a:off x="10318061" y="5786887"/>
            <a:ext cx="1783232" cy="0"/>
          </a:xfrm>
          <a:prstGeom prst="line">
            <a:avLst/>
          </a:prstGeom>
          <a:noFill/>
          <a:ln w="19050" cap="rnd">
            <a:solidFill>
              <a:schemeClr val="accent1"/>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 name="Rectangle 4"/>
          <p:cNvSpPr/>
          <p:nvPr/>
        </p:nvSpPr>
        <p:spPr>
          <a:xfrm>
            <a:off x="464380" y="2195057"/>
            <a:ext cx="2397836" cy="307777"/>
          </a:xfrm>
          <a:prstGeom prst="rect">
            <a:avLst/>
          </a:prstGeom>
        </p:spPr>
        <p:txBody>
          <a:bodyPr wrap="none">
            <a:spAutoFit/>
          </a:bodyPr>
          <a:lstStyle/>
          <a:p>
            <a:pPr marL="93663"/>
            <a:r>
              <a:rPr lang="en-GB" sz="1400" dirty="0">
                <a:solidFill>
                  <a:schemeClr val="dk1"/>
                </a:solidFill>
                <a:latin typeface="+mj-lt"/>
                <a:cs typeface="Arial" pitchFamily="34" charset="0"/>
              </a:rPr>
              <a:t>Finalize planning </a:t>
            </a:r>
            <a:r>
              <a:rPr lang="en-GB" sz="1400" dirty="0" smtClean="0">
                <a:solidFill>
                  <a:schemeClr val="dk1"/>
                </a:solidFill>
                <a:latin typeface="+mj-lt"/>
                <a:cs typeface="Arial" pitchFamily="34" charset="0"/>
              </a:rPr>
              <a:t>documents</a:t>
            </a:r>
            <a:r>
              <a:rPr lang="en-GB" sz="1400" dirty="0" smtClean="0">
                <a:solidFill>
                  <a:schemeClr val="dk1"/>
                </a:solidFill>
                <a:cs typeface="Arial" pitchFamily="34" charset="0"/>
              </a:rPr>
              <a:t>.</a:t>
            </a:r>
            <a:endParaRPr lang="en-ZA" sz="1400" dirty="0">
              <a:solidFill>
                <a:schemeClr val="dk1"/>
              </a:solidFill>
            </a:endParaRPr>
          </a:p>
        </p:txBody>
      </p:sp>
      <p:sp>
        <p:nvSpPr>
          <p:cNvPr id="7" name="Rectangle 6"/>
          <p:cNvSpPr/>
          <p:nvPr/>
        </p:nvSpPr>
        <p:spPr>
          <a:xfrm>
            <a:off x="536807" y="2988637"/>
            <a:ext cx="1109599" cy="307777"/>
          </a:xfrm>
          <a:prstGeom prst="rect">
            <a:avLst/>
          </a:prstGeom>
        </p:spPr>
        <p:txBody>
          <a:bodyPr wrap="none">
            <a:spAutoFit/>
          </a:bodyPr>
          <a:lstStyle/>
          <a:p>
            <a:pPr lvl="0">
              <a:defRPr/>
            </a:pPr>
            <a:r>
              <a:rPr lang="en-US" sz="1400" b="1" kern="0" dirty="0">
                <a:solidFill>
                  <a:prstClr val="black"/>
                </a:solidFill>
                <a:latin typeface="+mj-lt"/>
              </a:rPr>
              <a:t>Deliverable 2</a:t>
            </a:r>
          </a:p>
        </p:txBody>
      </p:sp>
      <p:sp>
        <p:nvSpPr>
          <p:cNvPr id="8" name="Rectangle 7"/>
          <p:cNvSpPr/>
          <p:nvPr/>
        </p:nvSpPr>
        <p:spPr>
          <a:xfrm>
            <a:off x="475562" y="4698517"/>
            <a:ext cx="1244571" cy="307777"/>
          </a:xfrm>
          <a:prstGeom prst="rect">
            <a:avLst/>
          </a:prstGeom>
        </p:spPr>
        <p:txBody>
          <a:bodyPr wrap="none">
            <a:spAutoFit/>
          </a:bodyPr>
          <a:lstStyle/>
          <a:p>
            <a:pPr marL="93663" lvl="0">
              <a:defRPr/>
            </a:pPr>
            <a:r>
              <a:rPr lang="en-US" sz="1400" b="1" kern="0" dirty="0">
                <a:solidFill>
                  <a:prstClr val="black"/>
                </a:solidFill>
                <a:latin typeface="+mj-lt"/>
              </a:rPr>
              <a:t>Deliverable  3</a:t>
            </a:r>
          </a:p>
        </p:txBody>
      </p:sp>
    </p:spTree>
    <p:extLst>
      <p:ext uri="{BB962C8B-B14F-4D97-AF65-F5344CB8AC3E}">
        <p14:creationId xmlns:p14="http://schemas.microsoft.com/office/powerpoint/2010/main" val="945634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2800" dirty="0">
                <a:latin typeface="Georgia"/>
              </a:rPr>
              <a:t>Detailed progress on Sub-</a:t>
            </a:r>
            <a:r>
              <a:rPr lang="en-US" sz="2800" dirty="0" err="1">
                <a:latin typeface="Georgia"/>
              </a:rPr>
              <a:t>Workstream</a:t>
            </a:r>
            <a:r>
              <a:rPr lang="en-US" sz="2800" dirty="0">
                <a:latin typeface="Georgia"/>
              </a:rPr>
              <a:t> 5.2 : Agriculture</a:t>
            </a:r>
          </a:p>
        </p:txBody>
      </p:sp>
      <p:graphicFrame>
        <p:nvGraphicFramePr>
          <p:cNvPr id="7" name="Content Placeholder 3"/>
          <p:cNvGraphicFramePr>
            <a:graphicFrameLocks/>
          </p:cNvGraphicFramePr>
          <p:nvPr>
            <p:extLst>
              <p:ext uri="{D42A27DB-BD31-4B8C-83A1-F6EECF244321}">
                <p14:modId xmlns:p14="http://schemas.microsoft.com/office/powerpoint/2010/main" val="488112529"/>
              </p:ext>
            </p:extLst>
          </p:nvPr>
        </p:nvGraphicFramePr>
        <p:xfrm>
          <a:off x="311726" y="1318991"/>
          <a:ext cx="11531699" cy="5115956"/>
        </p:xfrm>
        <a:graphic>
          <a:graphicData uri="http://schemas.openxmlformats.org/drawingml/2006/table">
            <a:tbl>
              <a:tblPr firstRow="1" bandRow="1"/>
              <a:tblGrid>
                <a:gridCol w="2751347"/>
                <a:gridCol w="4634333"/>
                <a:gridCol w="4146019"/>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441393">
                <a:tc gridSpan="3">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700" b="1" i="0" u="none" strike="noStrike" kern="1200" baseline="0" dirty="0" smtClean="0">
                          <a:solidFill>
                            <a:schemeClr val="tx1"/>
                          </a:solidFill>
                          <a:latin typeface="Arial" pitchFamily="34" charset="0"/>
                          <a:ea typeface="+mn-ea"/>
                          <a:cs typeface="Arial" pitchFamily="34" charset="0"/>
                        </a:rPr>
                        <a:t>Conduct a detailed (as-is) analysis in agriculture.</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hMerge="1">
                  <a:txBody>
                    <a:bodyPr/>
                    <a:lstStyle/>
                    <a:p>
                      <a:pPr marL="285750" indent="-285750" algn="just" fontAlgn="ctr">
                        <a:buFont typeface="Wingdings" pitchFamily="2" charset="2"/>
                        <a:buChar char="ü"/>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hMerge="1">
                  <a:txBody>
                    <a:bodyPr/>
                    <a:lstStyle/>
                    <a:p>
                      <a:pPr marL="285750" indent="-285750" algn="l" fontAlgn="ctr">
                        <a:buFont typeface="Arial" pitchFamily="34" charset="0"/>
                        <a:buChar char="•"/>
                      </a:pP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74553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5.2.1 Mandate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analysis  of Agriculture.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indent="-285750" algn="l" fontAlgn="ctr">
                        <a:buFont typeface="Arial" pitchFamily="34" charset="0"/>
                        <a:buChar cha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Mandate of agriculture was analysed.</a:t>
                      </a:r>
                    </a:p>
                    <a:p>
                      <a:pPr marL="0" indent="0" algn="l" fontAlgn="ctr">
                        <a:buFont typeface="Arial" pitchFamily="34" charset="0"/>
                        <a:buNone/>
                      </a:pP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285750" indent="-285750" algn="just" fontAlgn="ctr">
                        <a:buFont typeface="Wingdings" pitchFamily="2" charset="2"/>
                        <a:buChar char="ü"/>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Correctional Services Act, Act No. 111 of 1998, as amended, Section 8(1), Section 3(2)(b), and Section  40(1)(a)(b)</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Completed.</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750357">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5.2.2 Audit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of number and types of DCS Farms.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Twenty (21) farms (consisting of vegetables, dairy, </a:t>
                      </a:r>
                      <a:r>
                        <a:rPr kumimoji="0" lang="en-US" sz="1600" b="0" i="0" u="none" strike="noStrike" kern="1200" cap="none" normalizeH="0" baseline="0" dirty="0" err="1" smtClean="0">
                          <a:ln>
                            <a:noFill/>
                          </a:ln>
                          <a:solidFill>
                            <a:schemeClr val="tx1"/>
                          </a:solidFill>
                          <a:effectLst/>
                          <a:latin typeface="+mn-lt"/>
                          <a:ea typeface="+mn-ea"/>
                          <a:cs typeface="Arial" panose="020B0604020202020204" pitchFamily="34" charset="0"/>
                        </a:rPr>
                        <a:t>beefers</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piggeries, orchards, broilers, layers, agronomy, small stock, abattoirs), as well as one-hundred and fifteen (115) small sites/vegetable gardens. </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Monthly monitoring of operations.</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5.2.3 Analysis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of agriculture production performance and offender labour.</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Monthly/quarterly/annual analysis  of production and technical performance.</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Resource allocation affects production performance, and offender </a:t>
                      </a:r>
                      <a:r>
                        <a:rPr kumimoji="0" lang="en-US" sz="1600" b="0" i="0" u="none" strike="noStrike" kern="1200" cap="none" normalizeH="0" baseline="0" dirty="0" err="1" smtClean="0">
                          <a:ln>
                            <a:noFill/>
                          </a:ln>
                          <a:solidFill>
                            <a:schemeClr val="tx1"/>
                          </a:solidFill>
                          <a:effectLst/>
                          <a:latin typeface="+mn-lt"/>
                          <a:ea typeface="+mn-ea"/>
                          <a:cs typeface="Arial" panose="020B0604020202020204" pitchFamily="34" charset="0"/>
                        </a:rPr>
                        <a:t>labour</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 allocation.</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sz="1600" b="0" i="0" u="none" strike="noStrike" kern="1200" baseline="0" dirty="0" smtClean="0">
                          <a:solidFill>
                            <a:schemeClr val="tx1"/>
                          </a:solidFill>
                          <a:latin typeface="+mn-lt"/>
                          <a:ea typeface="+mn-ea"/>
                          <a:cs typeface="Arial" pitchFamily="34" charset="0"/>
                        </a:rPr>
                        <a:t>5.2.4 Land </a:t>
                      </a:r>
                      <a:r>
                        <a:rPr lang="en-ZA" sz="1600" b="0" i="0" u="none" strike="noStrike" kern="1200" baseline="0" dirty="0" smtClean="0">
                          <a:solidFill>
                            <a:schemeClr val="tx1"/>
                          </a:solidFill>
                          <a:latin typeface="+mn-lt"/>
                          <a:ea typeface="+mn-ea"/>
                          <a:cs typeface="Arial" pitchFamily="34" charset="0"/>
                        </a:rPr>
                        <a:t>audit.</a:t>
                      </a:r>
                      <a:endParaRPr lang="en-GB" sz="1600" b="0" i="0" u="none" strike="noStrike" kern="1200" baseline="0" dirty="0" smtClean="0">
                        <a:solidFill>
                          <a:schemeClr val="tx1"/>
                        </a:solidFill>
                        <a:latin typeface="+mn-lt"/>
                        <a:ea typeface="+mn-ea"/>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lang="en-ZA" sz="1600" b="0" i="0" u="none" strike="noStrike" kern="1200" baseline="0" dirty="0" smtClean="0">
                          <a:solidFill>
                            <a:schemeClr val="tx1"/>
                          </a:solidFill>
                          <a:latin typeface="+mn-lt"/>
                          <a:ea typeface="+mn-ea"/>
                          <a:cs typeface="+mn-cs"/>
                        </a:rPr>
                        <a:t>Inputs received from  GP, EC, KZN and WC.</a:t>
                      </a: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lang="en-US" sz="1600" b="0" i="0" u="none" strike="noStrike" kern="1200" baseline="0" dirty="0" smtClean="0">
                          <a:solidFill>
                            <a:schemeClr val="tx1"/>
                          </a:solidFill>
                          <a:latin typeface="+mn-lt"/>
                          <a:ea typeface="+mn-ea"/>
                          <a:cs typeface="+mn-cs"/>
                        </a:rPr>
                        <a:t>Agricultural Research Council (ARC) has assessed vegetable projects and orchards in Gauteng</a:t>
                      </a:r>
                      <a:endParaRPr lang="en-ZA" sz="1600" b="0" i="0" u="none" strike="noStrike" kern="1200" baseline="0" dirty="0" smtClean="0">
                        <a:solidFill>
                          <a:schemeClr val="tx1"/>
                        </a:solidFill>
                        <a:latin typeface="+mn-lt"/>
                        <a:ea typeface="+mn-ea"/>
                        <a:cs typeface="+mn-cs"/>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Comprehensive land audit should be considered. </a:t>
                      </a:r>
                    </a:p>
                    <a:p>
                      <a:pPr marL="285750" indent="-285750" algn="l" fontAlgn="ctr">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Report from Agricultural Research Council (ARC) is anticipated.</a:t>
                      </a:r>
                      <a:endParaRPr kumimoji="0" lang="en-US" sz="16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3950816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2800" dirty="0">
                <a:latin typeface="Georgia"/>
              </a:rPr>
              <a:t>Detailed progress on Sub-</a:t>
            </a:r>
            <a:r>
              <a:rPr lang="en-US" sz="2800" dirty="0" err="1">
                <a:latin typeface="Georgia"/>
              </a:rPr>
              <a:t>Workstream</a:t>
            </a:r>
            <a:r>
              <a:rPr lang="en-US" sz="2800" dirty="0">
                <a:latin typeface="Georgia"/>
              </a:rPr>
              <a:t> 5.2 :Agriculture</a:t>
            </a:r>
          </a:p>
        </p:txBody>
      </p:sp>
      <p:graphicFrame>
        <p:nvGraphicFramePr>
          <p:cNvPr id="7" name="Content Placeholder 3"/>
          <p:cNvGraphicFramePr>
            <a:graphicFrameLocks/>
          </p:cNvGraphicFramePr>
          <p:nvPr>
            <p:extLst>
              <p:ext uri="{D42A27DB-BD31-4B8C-83A1-F6EECF244321}">
                <p14:modId xmlns:p14="http://schemas.microsoft.com/office/powerpoint/2010/main" val="2098930859"/>
              </p:ext>
            </p:extLst>
          </p:nvPr>
        </p:nvGraphicFramePr>
        <p:xfrm>
          <a:off x="311727" y="1206748"/>
          <a:ext cx="11531700" cy="5032703"/>
        </p:xfrm>
        <a:graphic>
          <a:graphicData uri="http://schemas.openxmlformats.org/drawingml/2006/table">
            <a:tbl>
              <a:tblPr firstRow="1" bandRow="1"/>
              <a:tblGrid>
                <a:gridCol w="2751347"/>
                <a:gridCol w="4634334"/>
                <a:gridCol w="4146019"/>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74553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5.2.5 Audit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human resource capacity, machinery &amp; equipment in Agriculture.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Vacant posts as at end of September 2020, (10%) 29/292. </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Training and development of agriculture officials.</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HR needs for agriculture have been included in the HR Organizational Design Application  Form for consideration</a:t>
                      </a:r>
                      <a:endPar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285750" indent="-285750" algn="l" fontAlgn="ctr">
                        <a:spcAft>
                          <a:spcPts val="600"/>
                        </a:spcAft>
                        <a:buFont typeface="Arial" pitchFamily="34" charset="0"/>
                        <a:buChar cha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Mach and equip need: conducted annually to determine replacement needs.</a:t>
                      </a:r>
                    </a:p>
                    <a:p>
                      <a:pPr marL="285750" indent="-285750" algn="l" fontAlgn="ctr">
                        <a:spcAft>
                          <a:spcPts val="600"/>
                        </a:spcAft>
                        <a:buFont typeface="Arial" pitchFamily="34" charset="0"/>
                        <a:buChar cha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The breeding animals’ needs are determined annually, for replacement of the culls.</a:t>
                      </a:r>
                    </a:p>
                    <a:p>
                      <a:pPr marL="285750" marR="0" indent="-285750" algn="l" defTabSz="914400" rtl="0" eaLnBrk="1" fontAlgn="ctr"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In 2020/2021,  capital funds amounting to R 16.7 million has been allocated  to agriculture.</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Recruitment process is continuous. </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Enhance personal development.</a:t>
                      </a:r>
                      <a:endParaRPr kumimoji="0" lang="en-ZA" sz="1600" b="0" i="0" u="none" strike="noStrike" kern="1200" cap="none" spc="0" normalizeH="0" baseline="0" noProof="0" dirty="0" smtClean="0">
                        <a:ln>
                          <a:noFill/>
                        </a:ln>
                        <a:solidFill>
                          <a:schemeClr val="tx1"/>
                        </a:solidFill>
                        <a:effectLst/>
                        <a:uLnTx/>
                        <a:uFillTx/>
                        <a:latin typeface="+mn-lt"/>
                        <a:ea typeface="+mn-ea"/>
                        <a:cs typeface="Arial" pitchFamily="34" charset="0"/>
                      </a:endParaRP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600" b="0" i="0" u="none" strike="noStrike" kern="1200" cap="none" spc="0" normalizeH="0" baseline="0" dirty="0" smtClean="0">
                          <a:ln>
                            <a:noFill/>
                          </a:ln>
                          <a:solidFill>
                            <a:schemeClr val="tx1"/>
                          </a:solidFill>
                          <a:effectLst/>
                          <a:uLnTx/>
                          <a:uFillTx/>
                          <a:latin typeface="+mn-lt"/>
                          <a:ea typeface="+mn-ea"/>
                          <a:cs typeface="Arial" pitchFamily="34" charset="0"/>
                        </a:rPr>
                        <a:t>Procurement of process in underway for machinery and equipment, as well as breeding animals.</a:t>
                      </a:r>
                    </a:p>
                    <a:p>
                      <a:endParaRPr lang="en-US" sz="1600" dirty="0" smtClean="0">
                        <a:latin typeface="+mn-lt"/>
                      </a:endParaRPr>
                    </a:p>
                    <a:p>
                      <a:endParaRPr lang="en-ZA" sz="1600" dirty="0">
                        <a:latin typeface="+mn-lt"/>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750357">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5.2.6 Analyse </a:t>
                      </a:r>
                      <a:r>
                        <a:rPr kumimoji="0" lang="en-GB" sz="1600" b="0" i="0" u="none" strike="noStrike" kern="1200" cap="none" spc="0" normalizeH="0" baseline="0" noProof="0" dirty="0" smtClean="0">
                          <a:ln>
                            <a:noFill/>
                          </a:ln>
                          <a:solidFill>
                            <a:schemeClr val="tx1"/>
                          </a:solidFill>
                          <a:effectLst/>
                          <a:uLnTx/>
                          <a:uFillTx/>
                          <a:latin typeface="+mn-lt"/>
                          <a:ea typeface="+mn-ea"/>
                          <a:cs typeface="Arial" pitchFamily="34" charset="0"/>
                        </a:rPr>
                        <a:t>demand and supply of Agricultural produce by DCS Farms.</a:t>
                      </a: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285750" indent="-285750">
                        <a:buFont typeface="Arial" pitchFamily="34" charset="0"/>
                        <a:buChar char="•"/>
                      </a:pPr>
                      <a:r>
                        <a:rPr lang="en-US" sz="1600" dirty="0" smtClean="0">
                          <a:latin typeface="+mn-lt"/>
                        </a:rPr>
                        <a:t>Conducted</a:t>
                      </a:r>
                      <a:r>
                        <a:rPr lang="en-US" sz="1600" baseline="0" dirty="0" smtClean="0">
                          <a:latin typeface="+mn-lt"/>
                        </a:rPr>
                        <a:t> a</a:t>
                      </a:r>
                      <a:r>
                        <a:rPr lang="en-US" sz="1600" dirty="0" smtClean="0">
                          <a:latin typeface="+mn-lt"/>
                        </a:rPr>
                        <a:t>nnual internal agriculture market analysis</a:t>
                      </a:r>
                      <a:r>
                        <a:rPr lang="en-US" sz="1600" baseline="0" dirty="0" smtClean="0">
                          <a:latin typeface="+mn-lt"/>
                        </a:rPr>
                        <a:t>.</a:t>
                      </a:r>
                    </a:p>
                    <a:p>
                      <a:pPr marL="285750" indent="-285750">
                        <a:buFont typeface="Arial" pitchFamily="34" charset="0"/>
                        <a:buChar char="•"/>
                      </a:pPr>
                      <a:endParaRPr lang="en-US" sz="1600" baseline="0" dirty="0" smtClean="0">
                        <a:latin typeface="+mn-lt"/>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600" b="0" i="0" u="none" strike="noStrike" kern="1200" cap="none" spc="0" normalizeH="0" baseline="0" dirty="0" smtClean="0">
                          <a:ln>
                            <a:noFill/>
                          </a:ln>
                          <a:solidFill>
                            <a:schemeClr val="tx1"/>
                          </a:solidFill>
                          <a:effectLst/>
                          <a:uLnTx/>
                          <a:uFillTx/>
                          <a:latin typeface="+mn-lt"/>
                          <a:ea typeface="+mn-ea"/>
                          <a:cs typeface="Arial" pitchFamily="34" charset="0"/>
                        </a:rPr>
                        <a:t>There is an opportunity to improve on production performance, and supply of self-produced products. </a:t>
                      </a:r>
                    </a:p>
                    <a:p>
                      <a:pPr marL="285750" marR="0" indent="-285750" algn="l" defTabSz="914400" rtl="0" eaLnBrk="1" fontAlgn="ctr" latinLnBrk="0" hangingPunct="1">
                        <a:lnSpc>
                          <a:spcPct val="100000"/>
                        </a:lnSpc>
                        <a:spcBef>
                          <a:spcPts val="0"/>
                        </a:spcBef>
                        <a:spcAft>
                          <a:spcPts val="600"/>
                        </a:spcAft>
                        <a:buClrTx/>
                        <a:buSzTx/>
                        <a:buFont typeface="Arial" pitchFamily="34" charset="0"/>
                        <a:buChar char="•"/>
                        <a:tabLst/>
                        <a:defRPr/>
                      </a:pPr>
                      <a:r>
                        <a:rPr kumimoji="0" lang="en-US" sz="1600" b="0" i="0" u="none" strike="noStrike" kern="1200" cap="none" spc="0" normalizeH="0" baseline="0" dirty="0" smtClean="0">
                          <a:ln>
                            <a:noFill/>
                          </a:ln>
                          <a:solidFill>
                            <a:schemeClr val="tx1"/>
                          </a:solidFill>
                          <a:effectLst/>
                          <a:uLnTx/>
                          <a:uFillTx/>
                          <a:latin typeface="+mn-lt"/>
                          <a:ea typeface="+mn-ea"/>
                          <a:cs typeface="Arial" pitchFamily="34" charset="0"/>
                        </a:rPr>
                        <a:t>Planning and implementation of distribution route.</a:t>
                      </a:r>
                      <a:endParaRPr kumimoji="0" lang="en-ZA" sz="1600" b="0" i="0" u="none" strike="noStrike" kern="1200" cap="none" spc="0" normalizeH="0" baseline="0" dirty="0">
                        <a:ln>
                          <a:noFill/>
                        </a:ln>
                        <a:solidFill>
                          <a:schemeClr val="tx1"/>
                        </a:solidFill>
                        <a:effectLst/>
                        <a:uLnTx/>
                        <a:uFillTx/>
                        <a:latin typeface="+mn-lt"/>
                        <a:ea typeface="+mn-ea"/>
                        <a:cs typeface="Arial"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415905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a:t>
            </a:r>
            <a:r>
              <a:rPr lang="en-US" sz="4000" dirty="0" smtClean="0">
                <a:latin typeface="Georgia"/>
              </a:rPr>
              <a:t>Sub-</a:t>
            </a:r>
            <a:r>
              <a:rPr lang="en-US" sz="4000" dirty="0" err="1" smtClean="0">
                <a:latin typeface="Georgia"/>
              </a:rPr>
              <a:t>Workstream</a:t>
            </a:r>
            <a:r>
              <a:rPr lang="en-US" sz="4000" dirty="0" smtClean="0">
                <a:latin typeface="Georgia"/>
              </a:rPr>
              <a:t> 5.2 :Agriculture</a:t>
            </a:r>
            <a:endParaRPr lang="en-US" sz="4000" dirty="0">
              <a:latin typeface="Georgia"/>
            </a:endParaRPr>
          </a:p>
        </p:txBody>
      </p:sp>
      <p:graphicFrame>
        <p:nvGraphicFramePr>
          <p:cNvPr id="7" name="Content Placeholder 3"/>
          <p:cNvGraphicFramePr>
            <a:graphicFrameLocks/>
          </p:cNvGraphicFramePr>
          <p:nvPr>
            <p:extLst>
              <p:ext uri="{D42A27DB-BD31-4B8C-83A1-F6EECF244321}">
                <p14:modId xmlns:p14="http://schemas.microsoft.com/office/powerpoint/2010/main" val="1325650581"/>
              </p:ext>
            </p:extLst>
          </p:nvPr>
        </p:nvGraphicFramePr>
        <p:xfrm>
          <a:off x="332508" y="1225472"/>
          <a:ext cx="11510918" cy="5356364"/>
        </p:xfrm>
        <a:graphic>
          <a:graphicData uri="http://schemas.openxmlformats.org/drawingml/2006/table">
            <a:tbl>
              <a:tblPr firstRow="1" bandRow="1"/>
              <a:tblGrid>
                <a:gridCol w="2746389"/>
                <a:gridCol w="4625982"/>
                <a:gridCol w="4138547"/>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74553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b="0" dirty="0" smtClean="0">
                          <a:solidFill>
                            <a:schemeClr val="tx1"/>
                          </a:solidFill>
                          <a:effectLst/>
                          <a:latin typeface="+mn-lt"/>
                          <a:cs typeface="Arial" pitchFamily="34" charset="0"/>
                        </a:rPr>
                        <a:t>5.2.7 Collaboration </a:t>
                      </a:r>
                      <a:r>
                        <a:rPr lang="en-US" sz="1600" b="0" dirty="0" smtClean="0">
                          <a:solidFill>
                            <a:schemeClr val="tx1"/>
                          </a:solidFill>
                          <a:effectLst/>
                          <a:latin typeface="+mn-lt"/>
                          <a:cs typeface="Arial" pitchFamily="34" charset="0"/>
                        </a:rPr>
                        <a:t>with communities.</a:t>
                      </a:r>
                      <a:endParaRPr lang="en-ZA" sz="1600" b="0" dirty="0" smtClean="0">
                        <a:solidFill>
                          <a:schemeClr val="tx1"/>
                        </a:solidFill>
                        <a:effectLst/>
                        <a:latin typeface="+mn-lt"/>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Zonderwater: collaboration with local community , parolees, DCS and Tshwane North TVET College: land use for food security and skills development. Finalized</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indent="-285750">
                        <a:buFont typeface="Arial" pitchFamily="34" charset="0"/>
                        <a:buChar char="•"/>
                      </a:pPr>
                      <a:r>
                        <a:rPr lang="en-US" sz="1600" dirty="0" smtClean="0">
                          <a:latin typeface="+mn-lt"/>
                        </a:rPr>
                        <a:t>Enhance</a:t>
                      </a:r>
                      <a:r>
                        <a:rPr lang="en-US" sz="1600" baseline="0" dirty="0" smtClean="0">
                          <a:latin typeface="+mn-lt"/>
                        </a:rPr>
                        <a:t> collaboration with communities.</a:t>
                      </a:r>
                      <a:endParaRPr lang="en-ZA" sz="1600" dirty="0">
                        <a:latin typeface="+mn-lt"/>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750357">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b="0" dirty="0" smtClean="0">
                          <a:solidFill>
                            <a:schemeClr val="tx1"/>
                          </a:solidFill>
                          <a:effectLst/>
                          <a:latin typeface="+mn-lt"/>
                          <a:cs typeface="Arial" pitchFamily="34" charset="0"/>
                        </a:rPr>
                        <a:t>5.2.8 Collaboration </a:t>
                      </a:r>
                      <a:r>
                        <a:rPr lang="en-US" sz="1600" b="0" dirty="0" smtClean="0">
                          <a:solidFill>
                            <a:schemeClr val="tx1"/>
                          </a:solidFill>
                          <a:effectLst/>
                          <a:latin typeface="+mn-lt"/>
                          <a:cs typeface="Arial" pitchFamily="34" charset="0"/>
                        </a:rPr>
                        <a:t>with stakeholders.</a:t>
                      </a: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Service Level Agreement (SLA)- Agricultural Research Council implemented.</a:t>
                      </a:r>
                    </a:p>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endPar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endParaRPr>
                    </a:p>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normalizeH="0" baseline="0" dirty="0" err="1" smtClean="0">
                          <a:ln>
                            <a:noFill/>
                          </a:ln>
                          <a:solidFill>
                            <a:schemeClr val="tx1"/>
                          </a:solidFill>
                          <a:effectLst/>
                          <a:latin typeface="+mn-lt"/>
                          <a:ea typeface="+mn-ea"/>
                          <a:cs typeface="Arial" panose="020B0604020202020204" pitchFamily="34" charset="0"/>
                        </a:rPr>
                        <a:t>MoA</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-Engagement with Department of Agriculture, Land Reform &amp; Rural Development (</a:t>
                      </a:r>
                      <a:r>
                        <a:rPr kumimoji="0" lang="en-US" sz="1600" b="0" i="0" u="none" strike="noStrike" kern="1200" cap="none" normalizeH="0" baseline="0" dirty="0" err="1" smtClean="0">
                          <a:ln>
                            <a:noFill/>
                          </a:ln>
                          <a:solidFill>
                            <a:schemeClr val="tx1"/>
                          </a:solidFill>
                          <a:effectLst/>
                          <a:latin typeface="+mn-lt"/>
                          <a:ea typeface="+mn-ea"/>
                          <a:cs typeface="Arial" panose="020B0604020202020204" pitchFamily="34" charset="0"/>
                        </a:rPr>
                        <a:t>DALRRD</a:t>
                      </a: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ARC: commenced review process to expand on areas of cooperation.</a:t>
                      </a:r>
                    </a:p>
                    <a:p>
                      <a:pPr marL="285750" marR="0" indent="-285750" algn="l" defTabSz="914400" rtl="0" eaLnBrk="1" fontAlgn="ctr"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normalizeH="0" baseline="0" dirty="0" smtClean="0">
                          <a:ln>
                            <a:noFill/>
                          </a:ln>
                          <a:solidFill>
                            <a:schemeClr val="tx1"/>
                          </a:solidFill>
                          <a:effectLst/>
                          <a:latin typeface="+mn-lt"/>
                          <a:ea typeface="+mn-ea"/>
                          <a:cs typeface="Arial" panose="020B0604020202020204" pitchFamily="34" charset="0"/>
                        </a:rPr>
                        <a:t>DALRRD: to formalize collaboration.</a:t>
                      </a: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39343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dk1"/>
                          </a:solidFill>
                          <a:latin typeface="+mn-lt"/>
                          <a:ea typeface="+mn-ea"/>
                          <a:cs typeface="+mn-cs"/>
                        </a:rPr>
                        <a:t>Expansion for agriculture production.</a:t>
                      </a:r>
                      <a:endParaRPr lang="en-ZA" sz="1600" b="1" kern="1200" dirty="0" smtClean="0">
                        <a:solidFill>
                          <a:schemeClr val="dk1"/>
                        </a:solidFill>
                        <a:latin typeface="+mn-lt"/>
                        <a:ea typeface="+mn-ea"/>
                        <a:cs typeface="+mn-cs"/>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hMerge="1">
                  <a:txBody>
                    <a:bodyPr/>
                    <a:lstStyle/>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endParaRPr kumimoji="0" lang="en-US" sz="1700" b="0" i="0" u="none" strike="noStrike" kern="1200" cap="none" normalizeH="0" baseline="0" dirty="0" smtClean="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hMerge="1">
                  <a:txBody>
                    <a:bodyPr/>
                    <a:lstStyle/>
                    <a:p>
                      <a:pPr marL="285750" indent="-285750" algn="l" fontAlgn="ctr">
                        <a:buFont typeface="Arial" pitchFamily="34" charset="0"/>
                        <a:buChar char="•"/>
                      </a:pPr>
                      <a:endParaRPr kumimoji="0" lang="en-US" sz="17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b="0" dirty="0" smtClean="0">
                          <a:solidFill>
                            <a:schemeClr val="tx1"/>
                          </a:solidFill>
                          <a:effectLst/>
                          <a:latin typeface="+mn-lt"/>
                          <a:cs typeface="Arial" pitchFamily="34" charset="0"/>
                        </a:rPr>
                        <a:t>5.2.9</a:t>
                      </a:r>
                      <a:r>
                        <a:rPr lang="en-US" sz="1600" b="0" baseline="0" dirty="0" smtClean="0">
                          <a:solidFill>
                            <a:schemeClr val="tx1"/>
                          </a:solidFill>
                          <a:effectLst/>
                          <a:latin typeface="+mn-lt"/>
                          <a:cs typeface="Arial" pitchFamily="34" charset="0"/>
                        </a:rPr>
                        <a:t> </a:t>
                      </a:r>
                      <a:r>
                        <a:rPr lang="en-US" sz="1600" b="0" dirty="0" smtClean="0">
                          <a:solidFill>
                            <a:schemeClr val="tx1"/>
                          </a:solidFill>
                          <a:effectLst/>
                          <a:latin typeface="+mn-lt"/>
                          <a:cs typeface="Arial" pitchFamily="34" charset="0"/>
                        </a:rPr>
                        <a:t>Business </a:t>
                      </a:r>
                      <a:r>
                        <a:rPr lang="en-US" sz="1600" b="0" dirty="0" smtClean="0">
                          <a:solidFill>
                            <a:schemeClr val="tx1"/>
                          </a:solidFill>
                          <a:effectLst/>
                          <a:latin typeface="+mn-lt"/>
                          <a:cs typeface="Arial" pitchFamily="34" charset="0"/>
                        </a:rPr>
                        <a:t>case development.</a:t>
                      </a: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lvl1pPr marL="0" algn="l" defTabSz="914400" rtl="0" eaLnBrk="1" latinLnBrk="0" hangingPunct="1">
                        <a:defRPr sz="1800" kern="1200">
                          <a:solidFill>
                            <a:schemeClr val="dk1"/>
                          </a:solidFill>
                          <a:latin typeface="Arial"/>
                          <a:ea typeface=""/>
                          <a:cs typeface="Arial"/>
                        </a:defRPr>
                      </a:lvl1pPr>
                      <a:lvl2pPr marL="457200" algn="l" defTabSz="914400" rtl="0" eaLnBrk="1" latinLnBrk="0" hangingPunct="1">
                        <a:defRPr sz="1800" kern="1200">
                          <a:solidFill>
                            <a:schemeClr val="dk1"/>
                          </a:solidFill>
                          <a:latin typeface="Arial"/>
                          <a:ea typeface=""/>
                          <a:cs typeface="Arial"/>
                        </a:defRPr>
                      </a:lvl2pPr>
                      <a:lvl3pPr marL="914400" algn="l" defTabSz="914400" rtl="0" eaLnBrk="1" latinLnBrk="0" hangingPunct="1">
                        <a:defRPr sz="1800" kern="1200">
                          <a:solidFill>
                            <a:schemeClr val="dk1"/>
                          </a:solidFill>
                          <a:latin typeface="Arial"/>
                          <a:ea typeface=""/>
                          <a:cs typeface="Arial"/>
                        </a:defRPr>
                      </a:lvl3pPr>
                      <a:lvl4pPr marL="1371600" algn="l" defTabSz="914400" rtl="0" eaLnBrk="1" latinLnBrk="0" hangingPunct="1">
                        <a:defRPr sz="1800" kern="1200">
                          <a:solidFill>
                            <a:schemeClr val="dk1"/>
                          </a:solidFill>
                          <a:latin typeface="Arial"/>
                          <a:ea typeface=""/>
                          <a:cs typeface="Arial"/>
                        </a:defRPr>
                      </a:lvl4pPr>
                      <a:lvl5pPr marL="1828800" algn="l" defTabSz="914400" rtl="0" eaLnBrk="1" latinLnBrk="0" hangingPunct="1">
                        <a:defRPr sz="1800" kern="1200">
                          <a:solidFill>
                            <a:schemeClr val="dk1"/>
                          </a:solidFill>
                          <a:latin typeface="Arial"/>
                          <a:ea typeface=""/>
                          <a:cs typeface="Arial"/>
                        </a:defRPr>
                      </a:lvl5pPr>
                      <a:lvl6pPr marL="2286000" algn="l" defTabSz="914400" rtl="0" eaLnBrk="1" latinLnBrk="0" hangingPunct="1">
                        <a:defRPr sz="1800" kern="1200">
                          <a:solidFill>
                            <a:schemeClr val="dk1"/>
                          </a:solidFill>
                          <a:latin typeface="Arial"/>
                          <a:ea typeface=""/>
                          <a:cs typeface="Arial"/>
                        </a:defRPr>
                      </a:lvl6pPr>
                      <a:lvl7pPr marL="2743200" algn="l" defTabSz="914400" rtl="0" eaLnBrk="1" latinLnBrk="0" hangingPunct="1">
                        <a:defRPr sz="1800" kern="1200">
                          <a:solidFill>
                            <a:schemeClr val="dk1"/>
                          </a:solidFill>
                          <a:latin typeface="Arial"/>
                          <a:ea typeface=""/>
                          <a:cs typeface="Arial"/>
                        </a:defRPr>
                      </a:lvl7pPr>
                      <a:lvl8pPr marL="3200400" algn="l" defTabSz="914400" rtl="0" eaLnBrk="1" latinLnBrk="0" hangingPunct="1">
                        <a:defRPr sz="1800" kern="1200">
                          <a:solidFill>
                            <a:schemeClr val="dk1"/>
                          </a:solidFill>
                          <a:latin typeface="Arial"/>
                          <a:ea typeface=""/>
                          <a:cs typeface="Arial"/>
                        </a:defRPr>
                      </a:lvl8pPr>
                      <a:lvl9pPr marL="3657600" algn="l" defTabSz="914400" rtl="0" eaLnBrk="1" latinLnBrk="0" hangingPunct="1">
                        <a:defRPr sz="1800" kern="1200">
                          <a:solidFill>
                            <a:schemeClr val="dk1"/>
                          </a:solidFill>
                          <a:latin typeface="Arial"/>
                          <a:ea typeface=""/>
                          <a:cs typeface="Arial"/>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600" baseline="0" dirty="0" smtClean="0">
                          <a:solidFill>
                            <a:schemeClr val="tx1"/>
                          </a:solidFill>
                          <a:latin typeface="+mn-lt"/>
                          <a:cs typeface="Arial" panose="020B0604020202020204" pitchFamily="34" charset="0"/>
                        </a:rPr>
                        <a:t>Reviewed business case for expansion of Zonderwater broiler.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lvl1pPr marL="0" algn="l" defTabSz="914400" rtl="0" eaLnBrk="1" latinLnBrk="0" hangingPunct="1">
                        <a:defRPr sz="1800" kern="1200">
                          <a:solidFill>
                            <a:schemeClr val="dk1"/>
                          </a:solidFill>
                          <a:latin typeface="Arial"/>
                          <a:ea typeface=""/>
                          <a:cs typeface="Arial"/>
                        </a:defRPr>
                      </a:lvl1pPr>
                      <a:lvl2pPr marL="457200" algn="l" defTabSz="914400" rtl="0" eaLnBrk="1" latinLnBrk="0" hangingPunct="1">
                        <a:defRPr sz="1800" kern="1200">
                          <a:solidFill>
                            <a:schemeClr val="dk1"/>
                          </a:solidFill>
                          <a:latin typeface="Arial"/>
                          <a:ea typeface=""/>
                          <a:cs typeface="Arial"/>
                        </a:defRPr>
                      </a:lvl2pPr>
                      <a:lvl3pPr marL="914400" algn="l" defTabSz="914400" rtl="0" eaLnBrk="1" latinLnBrk="0" hangingPunct="1">
                        <a:defRPr sz="1800" kern="1200">
                          <a:solidFill>
                            <a:schemeClr val="dk1"/>
                          </a:solidFill>
                          <a:latin typeface="Arial"/>
                          <a:ea typeface=""/>
                          <a:cs typeface="Arial"/>
                        </a:defRPr>
                      </a:lvl3pPr>
                      <a:lvl4pPr marL="1371600" algn="l" defTabSz="914400" rtl="0" eaLnBrk="1" latinLnBrk="0" hangingPunct="1">
                        <a:defRPr sz="1800" kern="1200">
                          <a:solidFill>
                            <a:schemeClr val="dk1"/>
                          </a:solidFill>
                          <a:latin typeface="Arial"/>
                          <a:ea typeface=""/>
                          <a:cs typeface="Arial"/>
                        </a:defRPr>
                      </a:lvl4pPr>
                      <a:lvl5pPr marL="1828800" algn="l" defTabSz="914400" rtl="0" eaLnBrk="1" latinLnBrk="0" hangingPunct="1">
                        <a:defRPr sz="1800" kern="1200">
                          <a:solidFill>
                            <a:schemeClr val="dk1"/>
                          </a:solidFill>
                          <a:latin typeface="Arial"/>
                          <a:ea typeface=""/>
                          <a:cs typeface="Arial"/>
                        </a:defRPr>
                      </a:lvl5pPr>
                      <a:lvl6pPr marL="2286000" algn="l" defTabSz="914400" rtl="0" eaLnBrk="1" latinLnBrk="0" hangingPunct="1">
                        <a:defRPr sz="1800" kern="1200">
                          <a:solidFill>
                            <a:schemeClr val="dk1"/>
                          </a:solidFill>
                          <a:latin typeface="Arial"/>
                          <a:ea typeface=""/>
                          <a:cs typeface="Arial"/>
                        </a:defRPr>
                      </a:lvl6pPr>
                      <a:lvl7pPr marL="2743200" algn="l" defTabSz="914400" rtl="0" eaLnBrk="1" latinLnBrk="0" hangingPunct="1">
                        <a:defRPr sz="1800" kern="1200">
                          <a:solidFill>
                            <a:schemeClr val="dk1"/>
                          </a:solidFill>
                          <a:latin typeface="Arial"/>
                          <a:ea typeface=""/>
                          <a:cs typeface="Arial"/>
                        </a:defRPr>
                      </a:lvl7pPr>
                      <a:lvl8pPr marL="3200400" algn="l" defTabSz="914400" rtl="0" eaLnBrk="1" latinLnBrk="0" hangingPunct="1">
                        <a:defRPr sz="1800" kern="1200">
                          <a:solidFill>
                            <a:schemeClr val="dk1"/>
                          </a:solidFill>
                          <a:latin typeface="Arial"/>
                          <a:ea typeface=""/>
                          <a:cs typeface="Arial"/>
                        </a:defRPr>
                      </a:lvl8pPr>
                      <a:lvl9pPr marL="3657600" algn="l" defTabSz="914400" rtl="0" eaLnBrk="1" latinLnBrk="0" hangingPunct="1">
                        <a:defRPr sz="1800" kern="1200">
                          <a:solidFill>
                            <a:schemeClr val="dk1"/>
                          </a:solidFill>
                          <a:latin typeface="Arial"/>
                          <a:ea typeface=""/>
                          <a:cs typeface="Arial"/>
                        </a:defRPr>
                      </a:lvl9p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600" baseline="0" dirty="0" smtClean="0">
                          <a:solidFill>
                            <a:schemeClr val="tx1"/>
                          </a:solidFill>
                          <a:latin typeface="+mn-lt"/>
                          <a:cs typeface="Arial" panose="020B0604020202020204" pitchFamily="34" charset="0"/>
                        </a:rPr>
                        <a:t>At consultation stage.</a:t>
                      </a:r>
                      <a:endParaRPr lang="en-ZA" sz="16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rowSpan="2">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b="0" dirty="0" smtClean="0">
                          <a:solidFill>
                            <a:schemeClr val="tx1"/>
                          </a:solidFill>
                          <a:effectLst/>
                          <a:latin typeface="+mn-lt"/>
                          <a:cs typeface="Arial" pitchFamily="34" charset="0"/>
                        </a:rPr>
                        <a:t>5.2.10 Optimum </a:t>
                      </a:r>
                      <a:r>
                        <a:rPr lang="en-US" sz="1600" b="0" dirty="0" smtClean="0">
                          <a:solidFill>
                            <a:schemeClr val="tx1"/>
                          </a:solidFill>
                          <a:effectLst/>
                          <a:latin typeface="+mn-lt"/>
                          <a:cs typeface="Arial" pitchFamily="34" charset="0"/>
                        </a:rPr>
                        <a:t>utilization of resources.</a:t>
                      </a:r>
                      <a:endParaRPr lang="en-ZA" sz="16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600" baseline="0" dirty="0" smtClean="0">
                          <a:solidFill>
                            <a:schemeClr val="tx1"/>
                          </a:solidFill>
                          <a:latin typeface="+mn-lt"/>
                          <a:cs typeface="Arial" panose="020B0604020202020204" pitchFamily="34" charset="0"/>
                        </a:rPr>
                        <a:t>Allocation of funds to replace old cages, for o</a:t>
                      </a:r>
                      <a:r>
                        <a:rPr lang="en-ZA" sz="1600" dirty="0" smtClean="0">
                          <a:solidFill>
                            <a:schemeClr val="tx1"/>
                          </a:solidFill>
                          <a:latin typeface="+mn-lt"/>
                          <a:cs typeface="Arial" panose="020B0604020202020204" pitchFamily="34" charset="0"/>
                        </a:rPr>
                        <a:t>ptimum utilization of layer houses </a:t>
                      </a:r>
                      <a:r>
                        <a:rPr lang="en-ZA" sz="1600" baseline="0" dirty="0" smtClean="0">
                          <a:solidFill>
                            <a:schemeClr val="tx1"/>
                          </a:solidFill>
                          <a:latin typeface="+mn-lt"/>
                          <a:cs typeface="Arial" panose="020B0604020202020204" pitchFamily="34" charset="0"/>
                        </a:rPr>
                        <a:t>at Losperfontein (R800 000) and </a:t>
                      </a:r>
                      <a:r>
                        <a:rPr lang="en-ZA" sz="1600" baseline="0" dirty="0" err="1" smtClean="0">
                          <a:solidFill>
                            <a:schemeClr val="tx1"/>
                          </a:solidFill>
                          <a:latin typeface="+mn-lt"/>
                          <a:cs typeface="Arial" panose="020B0604020202020204" pitchFamily="34" charset="0"/>
                        </a:rPr>
                        <a:t>Mthatha</a:t>
                      </a:r>
                      <a:r>
                        <a:rPr lang="en-ZA" sz="1600" baseline="0" dirty="0" smtClean="0">
                          <a:solidFill>
                            <a:schemeClr val="tx1"/>
                          </a:solidFill>
                          <a:latin typeface="+mn-lt"/>
                          <a:cs typeface="Arial" panose="020B0604020202020204" pitchFamily="34" charset="0"/>
                        </a:rPr>
                        <a:t> (R160 000).</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600" dirty="0" smtClean="0">
                          <a:solidFill>
                            <a:schemeClr val="tx1"/>
                          </a:solidFill>
                          <a:latin typeface="+mn-lt"/>
                          <a:cs typeface="Arial" panose="020B0604020202020204" pitchFamily="34" charset="0"/>
                        </a:rPr>
                        <a:t>Procurement process is</a:t>
                      </a:r>
                      <a:r>
                        <a:rPr lang="en-ZA" sz="1600" baseline="0" dirty="0" smtClean="0">
                          <a:solidFill>
                            <a:schemeClr val="tx1"/>
                          </a:solidFill>
                          <a:latin typeface="+mn-lt"/>
                          <a:cs typeface="Arial" panose="020B0604020202020204" pitchFamily="34" charset="0"/>
                        </a:rPr>
                        <a:t> underway.</a:t>
                      </a:r>
                      <a:endParaRPr lang="en-ZA" sz="16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v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600" baseline="0" dirty="0" err="1" smtClean="0">
                          <a:solidFill>
                            <a:schemeClr val="tx1"/>
                          </a:solidFill>
                          <a:latin typeface="+mn-lt"/>
                          <a:cs typeface="Arial" panose="020B0604020202020204" pitchFamily="34" charset="0"/>
                        </a:rPr>
                        <a:t>Grootvlei</a:t>
                      </a:r>
                      <a:r>
                        <a:rPr lang="en-ZA" sz="1600" baseline="0" dirty="0" smtClean="0">
                          <a:solidFill>
                            <a:schemeClr val="tx1"/>
                          </a:solidFill>
                          <a:latin typeface="+mn-lt"/>
                          <a:cs typeface="Arial" panose="020B0604020202020204" pitchFamily="34" charset="0"/>
                        </a:rPr>
                        <a:t> Red Meat Abattoir and Incinerator: </a:t>
                      </a:r>
                      <a:r>
                        <a:rPr lang="en-ZA" sz="1600" kern="1200" baseline="0" dirty="0" smtClean="0">
                          <a:solidFill>
                            <a:schemeClr val="tx1"/>
                          </a:solidFill>
                          <a:effectLst/>
                          <a:latin typeface="+mn-lt"/>
                          <a:ea typeface="+mn-ea"/>
                          <a:cs typeface="Arial" panose="020B0604020202020204" pitchFamily="34" charset="0"/>
                        </a:rPr>
                        <a:t>G</a:t>
                      </a:r>
                      <a:r>
                        <a:rPr lang="en-ZA" sz="1600" kern="1200" dirty="0" smtClean="0">
                          <a:solidFill>
                            <a:schemeClr val="tx1"/>
                          </a:solidFill>
                          <a:effectLst/>
                          <a:latin typeface="+mn-lt"/>
                          <a:ea typeface="+mn-ea"/>
                          <a:cs typeface="Arial" panose="020B0604020202020204" pitchFamily="34" charset="0"/>
                        </a:rPr>
                        <a:t>eotechnical, water and electricity investigations are underway.</a:t>
                      </a:r>
                      <a:r>
                        <a:rPr lang="en-ZA" sz="1600" kern="1200" baseline="0" dirty="0" smtClean="0">
                          <a:solidFill>
                            <a:schemeClr val="tx1"/>
                          </a:solidFill>
                          <a:effectLst/>
                          <a:latin typeface="+mn-lt"/>
                          <a:ea typeface="+mn-ea"/>
                          <a:cs typeface="Arial" panose="020B0604020202020204" pitchFamily="34" charset="0"/>
                        </a:rPr>
                        <a:t> </a:t>
                      </a:r>
                      <a:endParaRPr lang="en-ZA" sz="16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600" kern="1200" dirty="0" smtClean="0">
                          <a:solidFill>
                            <a:schemeClr val="tx1"/>
                          </a:solidFill>
                          <a:effectLst/>
                          <a:latin typeface="+mn-lt"/>
                          <a:ea typeface="+mn-ea"/>
                          <a:cs typeface="Arial" panose="020B0604020202020204" pitchFamily="34" charset="0"/>
                        </a:rPr>
                        <a:t>Environmental Impact Assessment, Water Licence and Atmospheric Licence</a:t>
                      </a:r>
                      <a:r>
                        <a:rPr lang="en-ZA" sz="1600" kern="1200" baseline="0" dirty="0" smtClean="0">
                          <a:solidFill>
                            <a:schemeClr val="tx1"/>
                          </a:solidFill>
                          <a:effectLst/>
                          <a:latin typeface="+mn-lt"/>
                          <a:ea typeface="+mn-ea"/>
                          <a:cs typeface="Arial" panose="020B0604020202020204" pitchFamily="34" charset="0"/>
                        </a:rPr>
                        <a:t> are planned for implementation in the next financial year, due to the impact of Covid-19 pandemic.</a:t>
                      </a:r>
                      <a:endParaRPr lang="en-ZA" sz="1600" dirty="0" smtClean="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8326246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a:t>
            </a:r>
            <a:r>
              <a:rPr lang="en-US" sz="4000" dirty="0" smtClean="0">
                <a:latin typeface="Georgia"/>
              </a:rPr>
              <a:t>on Sub-</a:t>
            </a:r>
            <a:r>
              <a:rPr lang="en-US" sz="4000" dirty="0" err="1" smtClean="0">
                <a:latin typeface="Georgia"/>
              </a:rPr>
              <a:t>Workstream</a:t>
            </a:r>
            <a:r>
              <a:rPr lang="en-US" sz="4000" dirty="0" smtClean="0">
                <a:latin typeface="Georgia"/>
              </a:rPr>
              <a:t> 5.2 :Agriculture</a:t>
            </a:r>
            <a:endParaRPr lang="en-US" sz="4000" dirty="0">
              <a:latin typeface="Georgia"/>
            </a:endParaRPr>
          </a:p>
        </p:txBody>
      </p:sp>
      <p:graphicFrame>
        <p:nvGraphicFramePr>
          <p:cNvPr id="7" name="Content Placeholder 3"/>
          <p:cNvGraphicFramePr>
            <a:graphicFrameLocks/>
          </p:cNvGraphicFramePr>
          <p:nvPr>
            <p:extLst>
              <p:ext uri="{D42A27DB-BD31-4B8C-83A1-F6EECF244321}">
                <p14:modId xmlns:p14="http://schemas.microsoft.com/office/powerpoint/2010/main" val="1298593656"/>
              </p:ext>
            </p:extLst>
          </p:nvPr>
        </p:nvGraphicFramePr>
        <p:xfrm>
          <a:off x="270164" y="1277428"/>
          <a:ext cx="11679383" cy="3477216"/>
        </p:xfrm>
        <a:graphic>
          <a:graphicData uri="http://schemas.openxmlformats.org/drawingml/2006/table">
            <a:tbl>
              <a:tblPr firstRow="1" bandRow="1"/>
              <a:tblGrid>
                <a:gridCol w="2786583"/>
                <a:gridCol w="4693684"/>
                <a:gridCol w="4199116"/>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39343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kern="1200" dirty="0" smtClean="0">
                          <a:solidFill>
                            <a:schemeClr val="dk1"/>
                          </a:solidFill>
                          <a:latin typeface="+mn-lt"/>
                          <a:ea typeface="+mn-ea"/>
                          <a:cs typeface="+mn-cs"/>
                        </a:rPr>
                        <a:t>Expansion for agriculture production.</a:t>
                      </a:r>
                      <a:endParaRPr lang="en-ZA" sz="1700" b="1" kern="1200" dirty="0" smtClean="0">
                        <a:solidFill>
                          <a:schemeClr val="dk1"/>
                        </a:solidFill>
                        <a:latin typeface="+mn-lt"/>
                        <a:ea typeface="+mn-ea"/>
                        <a:cs typeface="+mn-cs"/>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hMerge="1">
                  <a:txBody>
                    <a:bodyPr/>
                    <a:lstStyle/>
                    <a:p>
                      <a:pPr marL="0" marR="0" indent="0" algn="l" defTabSz="914400" rtl="0" eaLnBrk="1" fontAlgn="ctr" latinLnBrk="0" hangingPunct="1">
                        <a:lnSpc>
                          <a:spcPct val="100000"/>
                        </a:lnSpc>
                        <a:spcBef>
                          <a:spcPts val="0"/>
                        </a:spcBef>
                        <a:spcAft>
                          <a:spcPts val="0"/>
                        </a:spcAft>
                        <a:buClrTx/>
                        <a:buSzTx/>
                        <a:buFont typeface="Arial" pitchFamily="34" charset="0"/>
                        <a:buNone/>
                        <a:tabLst/>
                        <a:defRPr/>
                      </a:pPr>
                      <a:endParaRPr kumimoji="0" lang="en-US" sz="1700" b="0" i="0" u="none" strike="noStrike" kern="1200" cap="none" normalizeH="0" baseline="0" dirty="0" smtClean="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hMerge="1">
                  <a:txBody>
                    <a:bodyPr/>
                    <a:lstStyle/>
                    <a:p>
                      <a:pPr marL="285750" indent="-285750" algn="l" fontAlgn="ctr">
                        <a:buFont typeface="Arial" pitchFamily="34" charset="0"/>
                        <a:buChar char="•"/>
                      </a:pPr>
                      <a:endParaRPr kumimoji="0" lang="en-US" sz="1700" b="0" i="0" u="none" strike="noStrike" kern="1200" cap="none" normalizeH="0" baseline="0" dirty="0">
                        <a:ln>
                          <a:noFill/>
                        </a:ln>
                        <a:solidFill>
                          <a:schemeClr val="tx1"/>
                        </a:solidFill>
                        <a:effectLst/>
                        <a:latin typeface="+mn-lt"/>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700" b="0" dirty="0" smtClean="0">
                          <a:solidFill>
                            <a:schemeClr val="tx1"/>
                          </a:solidFill>
                          <a:effectLst/>
                          <a:latin typeface="+mn-lt"/>
                          <a:cs typeface="Arial" pitchFamily="34" charset="0"/>
                        </a:rPr>
                        <a:t>5.2.11 Optimum </a:t>
                      </a:r>
                      <a:r>
                        <a:rPr lang="en-US" sz="1700" b="0" dirty="0" smtClean="0">
                          <a:solidFill>
                            <a:schemeClr val="tx1"/>
                          </a:solidFill>
                          <a:effectLst/>
                          <a:latin typeface="+mn-lt"/>
                          <a:cs typeface="Arial" pitchFamily="34" charset="0"/>
                        </a:rPr>
                        <a:t>utilization of resources.</a:t>
                      </a: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Project design and planning is completed for </a:t>
                      </a:r>
                      <a:r>
                        <a:rPr lang="en-ZA" sz="1700" baseline="0" dirty="0" err="1" smtClean="0">
                          <a:solidFill>
                            <a:schemeClr val="tx1"/>
                          </a:solidFill>
                          <a:latin typeface="+mn-lt"/>
                          <a:cs typeface="Arial" panose="020B0604020202020204" pitchFamily="34" charset="0"/>
                        </a:rPr>
                        <a:t>Grootvlei</a:t>
                      </a:r>
                      <a:r>
                        <a:rPr lang="en-ZA" sz="1700" baseline="0" dirty="0" smtClean="0">
                          <a:solidFill>
                            <a:schemeClr val="tx1"/>
                          </a:solidFill>
                          <a:latin typeface="+mn-lt"/>
                          <a:cs typeface="Arial" panose="020B0604020202020204" pitchFamily="34" charset="0"/>
                        </a:rPr>
                        <a:t> broiler and chicken meat abattoir:</a:t>
                      </a:r>
                      <a:endParaRPr lang="en-ZA" sz="17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just"/>
                      <a:r>
                        <a:rPr lang="en-ZA" sz="1700" dirty="0" smtClean="0">
                          <a:solidFill>
                            <a:schemeClr val="tx1"/>
                          </a:solidFill>
                          <a:latin typeface="+mn-lt"/>
                          <a:cs typeface="Arial" panose="020B0604020202020204" pitchFamily="34" charset="0"/>
                        </a:rPr>
                        <a:t>Project implementation will </a:t>
                      </a:r>
                      <a:r>
                        <a:rPr lang="en-ZA" sz="1700" baseline="0" dirty="0" smtClean="0">
                          <a:solidFill>
                            <a:schemeClr val="tx1"/>
                          </a:solidFill>
                          <a:latin typeface="+mn-lt"/>
                          <a:cs typeface="Arial" panose="020B0604020202020204" pitchFamily="34" charset="0"/>
                        </a:rPr>
                        <a:t>commence after awarding.</a:t>
                      </a:r>
                      <a:endParaRPr lang="en-ZA" sz="17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453002">
                <a:tc rowSpan="3">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700" b="0" dirty="0" smtClean="0">
                          <a:solidFill>
                            <a:schemeClr val="tx1"/>
                          </a:solidFill>
                          <a:effectLst/>
                          <a:latin typeface="+mn-lt"/>
                          <a:cs typeface="Arial" pitchFamily="34" charset="0"/>
                        </a:rPr>
                        <a:t>5.2.12 Planning  </a:t>
                      </a:r>
                      <a:r>
                        <a:rPr lang="en-US" sz="1700" b="0" dirty="0" smtClean="0">
                          <a:solidFill>
                            <a:schemeClr val="tx1"/>
                          </a:solidFill>
                          <a:effectLst/>
                          <a:latin typeface="+mn-lt"/>
                          <a:cs typeface="Arial" pitchFamily="34" charset="0"/>
                        </a:rPr>
                        <a:t>Documents/Guidelines.</a:t>
                      </a: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Master Plans on Agriculture </a:t>
                      </a:r>
                      <a:r>
                        <a:rPr lang="en-ZA" sz="1700" dirty="0" smtClean="0">
                          <a:solidFill>
                            <a:schemeClr val="tx1"/>
                          </a:solidFill>
                          <a:latin typeface="+mn-lt"/>
                          <a:cs typeface="Arial" panose="020B0604020202020204" pitchFamily="34" charset="0"/>
                        </a:rPr>
                        <a:t>was reviewed.</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just"/>
                      <a:r>
                        <a:rPr lang="en-ZA" sz="1700" dirty="0" smtClean="0">
                          <a:solidFill>
                            <a:schemeClr val="tx1"/>
                          </a:solidFill>
                          <a:latin typeface="+mn-lt"/>
                          <a:cs typeface="Arial" panose="020B0604020202020204" pitchFamily="34" charset="0"/>
                        </a:rPr>
                        <a:t>To consult stakeholders for inputs.</a:t>
                      </a: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478439">
                <a:tc v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dirty="0" smtClean="0">
                          <a:solidFill>
                            <a:schemeClr val="tx1"/>
                          </a:solidFill>
                          <a:latin typeface="+mn-lt"/>
                          <a:cs typeface="Arial" panose="020B0604020202020204" pitchFamily="34" charset="0"/>
                        </a:rPr>
                        <a:t>Developed draft Framework on self-sustainability.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To be consulted with </a:t>
                      </a:r>
                      <a:r>
                        <a:rPr lang="en-ZA" sz="1700" dirty="0" smtClean="0">
                          <a:solidFill>
                            <a:schemeClr val="tx1"/>
                          </a:solidFill>
                          <a:latin typeface="+mn-lt"/>
                          <a:cs typeface="Arial" panose="020B0604020202020204" pitchFamily="34" charset="0"/>
                        </a:rPr>
                        <a:t>stakeholders for inputs.</a:t>
                      </a: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608409">
                <a:tc vMerge="1">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ZA" sz="1700" b="0" dirty="0" smtClean="0">
                        <a:solidFill>
                          <a:schemeClr val="tx1"/>
                        </a:solidFill>
                        <a:effectLst/>
                        <a:latin typeface="+mn-lt"/>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baseline="0" dirty="0" smtClean="0">
                          <a:solidFill>
                            <a:schemeClr val="tx1"/>
                          </a:solidFill>
                          <a:latin typeface="+mn-lt"/>
                          <a:cs typeface="Arial" panose="020B0604020202020204" pitchFamily="34" charset="0"/>
                        </a:rPr>
                        <a:t>Developed Terms of Reference (</a:t>
                      </a:r>
                      <a:r>
                        <a:rPr lang="en-ZA" sz="1700" baseline="0" dirty="0" err="1" smtClean="0">
                          <a:solidFill>
                            <a:schemeClr val="tx1"/>
                          </a:solidFill>
                          <a:latin typeface="+mn-lt"/>
                          <a:cs typeface="Arial" panose="020B0604020202020204" pitchFamily="34" charset="0"/>
                        </a:rPr>
                        <a:t>ToR</a:t>
                      </a:r>
                      <a:r>
                        <a:rPr lang="en-ZA" sz="1700" baseline="0" dirty="0" smtClean="0">
                          <a:solidFill>
                            <a:schemeClr val="tx1"/>
                          </a:solidFill>
                          <a:latin typeface="+mn-lt"/>
                          <a:cs typeface="Arial" panose="020B0604020202020204" pitchFamily="34" charset="0"/>
                        </a:rPr>
                        <a:t>) on self-sufficiency strategy.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ZA" sz="1700" dirty="0" err="1" smtClean="0">
                          <a:solidFill>
                            <a:schemeClr val="tx1"/>
                          </a:solidFill>
                          <a:latin typeface="+mn-lt"/>
                          <a:cs typeface="Arial" panose="020B0604020202020204" pitchFamily="34" charset="0"/>
                        </a:rPr>
                        <a:t>T</a:t>
                      </a:r>
                      <a:r>
                        <a:rPr lang="en-ZA" sz="1700" baseline="0" dirty="0" err="1" smtClean="0">
                          <a:solidFill>
                            <a:schemeClr val="tx1"/>
                          </a:solidFill>
                          <a:latin typeface="+mn-lt"/>
                          <a:cs typeface="Arial" panose="020B0604020202020204" pitchFamily="34" charset="0"/>
                        </a:rPr>
                        <a:t>oR</a:t>
                      </a:r>
                      <a:r>
                        <a:rPr lang="en-ZA" sz="1700" baseline="0" dirty="0" smtClean="0">
                          <a:solidFill>
                            <a:schemeClr val="tx1"/>
                          </a:solidFill>
                          <a:latin typeface="+mn-lt"/>
                          <a:cs typeface="Arial" panose="020B0604020202020204" pitchFamily="34" charset="0"/>
                        </a:rPr>
                        <a:t> was submitted to Procurement Administration on 12</a:t>
                      </a:r>
                      <a:r>
                        <a:rPr lang="en-ZA" sz="1700" baseline="30000" dirty="0" smtClean="0">
                          <a:solidFill>
                            <a:schemeClr val="tx1"/>
                          </a:solidFill>
                          <a:latin typeface="+mn-lt"/>
                          <a:cs typeface="Arial" panose="020B0604020202020204" pitchFamily="34" charset="0"/>
                        </a:rPr>
                        <a:t>th</a:t>
                      </a:r>
                      <a:r>
                        <a:rPr lang="en-ZA" sz="1700" baseline="0" dirty="0" smtClean="0">
                          <a:solidFill>
                            <a:schemeClr val="tx1"/>
                          </a:solidFill>
                          <a:latin typeface="+mn-lt"/>
                          <a:cs typeface="Arial" panose="020B0604020202020204" pitchFamily="34" charset="0"/>
                        </a:rPr>
                        <a:t> August 2020, to facilitate the </a:t>
                      </a:r>
                      <a:r>
                        <a:rPr lang="en-ZA" sz="1700" dirty="0" smtClean="0">
                          <a:solidFill>
                            <a:schemeClr val="tx1"/>
                          </a:solidFill>
                          <a:latin typeface="+mn-lt"/>
                          <a:cs typeface="Arial" panose="020B0604020202020204" pitchFamily="34" charset="0"/>
                        </a:rPr>
                        <a:t>appointment of service provider/s.</a:t>
                      </a:r>
                      <a:endParaRPr lang="en-ZA" sz="1700" dirty="0">
                        <a:solidFill>
                          <a:schemeClr val="tx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974414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a:t>
            </a:r>
            <a:r>
              <a:rPr lang="en-US" sz="4000" dirty="0" err="1" smtClean="0">
                <a:solidFill>
                  <a:srgbClr val="000000"/>
                </a:solidFill>
                <a:latin typeface="Georgia"/>
              </a:rPr>
              <a:t>Workstream</a:t>
            </a:r>
            <a:r>
              <a:rPr lang="en-US" sz="4000" dirty="0" smtClean="0">
                <a:solidFill>
                  <a:srgbClr val="000000"/>
                </a:solidFill>
                <a:latin typeface="Georgia"/>
              </a:rPr>
              <a:t> 5.2</a:t>
            </a:r>
            <a:endParaRPr lang="en-US" sz="4000" dirty="0">
              <a:solidFill>
                <a:srgbClr val="000000"/>
              </a:solidFill>
              <a:latin typeface="Georgia"/>
            </a:endParaRPr>
          </a:p>
        </p:txBody>
      </p:sp>
      <p:graphicFrame>
        <p:nvGraphicFramePr>
          <p:cNvPr id="8" name="Chart 7"/>
          <p:cNvGraphicFramePr>
            <a:graphicFrameLocks/>
          </p:cNvGraphicFramePr>
          <p:nvPr>
            <p:extLst>
              <p:ext uri="{D42A27DB-BD31-4B8C-83A1-F6EECF244321}">
                <p14:modId xmlns:p14="http://schemas.microsoft.com/office/powerpoint/2010/main" val="926663678"/>
              </p:ext>
            </p:extLst>
          </p:nvPr>
        </p:nvGraphicFramePr>
        <p:xfrm>
          <a:off x="3150606" y="1539090"/>
          <a:ext cx="5549775" cy="3585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749278443"/>
              </p:ext>
            </p:extLst>
          </p:nvPr>
        </p:nvGraphicFramePr>
        <p:xfrm>
          <a:off x="718227" y="1439500"/>
          <a:ext cx="10649428" cy="48573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8799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Detailed progress on </a:t>
            </a:r>
            <a:r>
              <a:rPr lang="en-US" sz="4000" dirty="0" err="1" smtClean="0">
                <a:solidFill>
                  <a:srgbClr val="000000"/>
                </a:solidFill>
                <a:latin typeface="Georgia"/>
              </a:rPr>
              <a:t>Workstream</a:t>
            </a:r>
            <a:r>
              <a:rPr lang="en-US" sz="4000" dirty="0" smtClean="0">
                <a:solidFill>
                  <a:srgbClr val="000000"/>
                </a:solidFill>
                <a:latin typeface="Georgia"/>
              </a:rPr>
              <a:t> 5.2</a:t>
            </a:r>
            <a:endParaRPr lang="en-US" sz="4000" dirty="0">
              <a:solidFill>
                <a:srgbClr val="000000"/>
              </a:solidFill>
              <a:latin typeface="Georgia"/>
            </a:endParaRPr>
          </a:p>
        </p:txBody>
      </p:sp>
      <p:graphicFrame>
        <p:nvGraphicFramePr>
          <p:cNvPr id="8" name="Chart 7"/>
          <p:cNvGraphicFramePr>
            <a:graphicFrameLocks/>
          </p:cNvGraphicFramePr>
          <p:nvPr>
            <p:extLst>
              <p:ext uri="{D42A27DB-BD31-4B8C-83A1-F6EECF244321}">
                <p14:modId xmlns:p14="http://schemas.microsoft.com/office/powerpoint/2010/main" val="639971981"/>
              </p:ext>
            </p:extLst>
          </p:nvPr>
        </p:nvGraphicFramePr>
        <p:xfrm>
          <a:off x="3150606" y="1539090"/>
          <a:ext cx="5549775" cy="3585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4146840125"/>
              </p:ext>
            </p:extLst>
          </p:nvPr>
        </p:nvGraphicFramePr>
        <p:xfrm>
          <a:off x="633845" y="1257300"/>
          <a:ext cx="10868891" cy="50084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6524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Preamble</a:t>
            </a:r>
            <a:endParaRPr lang="en-US" sz="4000" dirty="0">
              <a:solidFill>
                <a:srgbClr val="000000"/>
              </a:solidFill>
              <a:latin typeface="Georgia"/>
            </a:endParaRPr>
          </a:p>
        </p:txBody>
      </p:sp>
      <p:sp>
        <p:nvSpPr>
          <p:cNvPr id="2" name="Rectangle 1"/>
          <p:cNvSpPr/>
          <p:nvPr/>
        </p:nvSpPr>
        <p:spPr>
          <a:xfrm>
            <a:off x="394447" y="1164584"/>
            <a:ext cx="11098306" cy="5533823"/>
          </a:xfrm>
          <a:prstGeom prst="rect">
            <a:avLst/>
          </a:prstGeom>
        </p:spPr>
        <p:txBody>
          <a:bodyPr wrap="square">
            <a:spAutoFit/>
          </a:bodyPr>
          <a:lstStyle/>
          <a:p>
            <a:pPr marL="88900" lvl="1" algn="just">
              <a:lnSpc>
                <a:spcPct val="110000"/>
              </a:lnSpc>
              <a:spcAft>
                <a:spcPts val="1200"/>
              </a:spcAft>
            </a:pPr>
            <a:r>
              <a:rPr lang="en-US" altLang="en-US" sz="2400" b="1" u="sng" dirty="0"/>
              <a:t>Kopanong 2018</a:t>
            </a:r>
            <a:r>
              <a:rPr lang="en-US" altLang="en-US" sz="2400" b="1" u="sng" dirty="0"/>
              <a:t> </a:t>
            </a:r>
            <a:r>
              <a:rPr lang="en-US" altLang="en-US" sz="2400" b="1" u="sng" dirty="0"/>
              <a:t>: Shaping the future of corrections:</a:t>
            </a:r>
            <a:r>
              <a:rPr lang="en-GB" sz="2400" b="1" u="sng" dirty="0" smtClean="0"/>
              <a:t>Commission </a:t>
            </a:r>
            <a:r>
              <a:rPr lang="en-GB" sz="2400" b="1" u="sng" dirty="0"/>
              <a:t>6: Self-sustaining Corrections </a:t>
            </a:r>
            <a:endParaRPr lang="en-GB" sz="2400" b="1" u="sng" dirty="0" smtClean="0"/>
          </a:p>
          <a:p>
            <a:pPr marL="88900" lvl="1" algn="just">
              <a:lnSpc>
                <a:spcPct val="110000"/>
              </a:lnSpc>
              <a:spcAft>
                <a:spcPts val="1200"/>
              </a:spcAft>
            </a:pPr>
            <a:endParaRPr lang="en-US" altLang="en-US" sz="2400" u="sng" dirty="0" smtClean="0">
              <a:solidFill>
                <a:prstClr val="black"/>
              </a:solidFill>
            </a:endParaRPr>
          </a:p>
          <a:p>
            <a:r>
              <a:rPr lang="en-ZA" sz="2400" b="1" dirty="0"/>
              <a:t>Key Strategic Objectives for 5 years and 10 years </a:t>
            </a:r>
            <a:endParaRPr lang="en-ZA" sz="2400" b="1" dirty="0" smtClean="0"/>
          </a:p>
          <a:p>
            <a:endParaRPr lang="en-ZA" sz="2400" dirty="0"/>
          </a:p>
          <a:p>
            <a:pPr marL="285750" lvl="0" indent="-285750">
              <a:buFont typeface="Wingdings" panose="05000000000000000000" pitchFamily="2" charset="2"/>
              <a:buChar char="§"/>
            </a:pPr>
            <a:r>
              <a:rPr lang="en-ZA" sz="2400" dirty="0"/>
              <a:t>To conduct an audit on resources (infrastructure, human, land, machinery and equipment, offender labour) to determine the state of self-sufficiency of the department in 2019/20.</a:t>
            </a:r>
          </a:p>
          <a:p>
            <a:pPr marL="285750" lvl="0" indent="-285750">
              <a:buFont typeface="Wingdings" panose="05000000000000000000" pitchFamily="2" charset="2"/>
              <a:buChar char="§"/>
            </a:pPr>
            <a:r>
              <a:rPr lang="en-ZA" sz="2400" dirty="0"/>
              <a:t>To develop and implement a self-sustainability strategy by 2020/21 </a:t>
            </a:r>
          </a:p>
          <a:p>
            <a:pPr marL="285750" lvl="0" indent="-285750">
              <a:buFont typeface="Wingdings" panose="05000000000000000000" pitchFamily="2" charset="2"/>
              <a:buChar char="§"/>
            </a:pPr>
            <a:r>
              <a:rPr lang="en-ZA" sz="2400" dirty="0"/>
              <a:t>Establish co-operatives framework: 2019/20</a:t>
            </a:r>
          </a:p>
          <a:p>
            <a:pPr marL="285750" lvl="0" indent="-285750">
              <a:buFont typeface="Wingdings" panose="05000000000000000000" pitchFamily="2" charset="2"/>
              <a:buChar char="§"/>
            </a:pPr>
            <a:r>
              <a:rPr lang="en-ZA" sz="2400" dirty="0"/>
              <a:t>Develop business case for the establishment of trading entity: 2022/23  </a:t>
            </a:r>
            <a:endParaRPr lang="en-ZA" sz="2400" dirty="0" smtClean="0"/>
          </a:p>
          <a:p>
            <a:pPr lvl="0"/>
            <a:endParaRPr lang="en-ZA" dirty="0"/>
          </a:p>
          <a:p>
            <a:pPr lvl="0"/>
            <a:endParaRPr lang="en-ZA" dirty="0"/>
          </a:p>
          <a:p>
            <a:pPr marL="88900" lvl="1" algn="just">
              <a:lnSpc>
                <a:spcPct val="110000"/>
              </a:lnSpc>
              <a:spcAft>
                <a:spcPts val="1200"/>
              </a:spcAft>
            </a:pPr>
            <a:endParaRPr lang="en-ZA" altLang="en-US" sz="2400" dirty="0">
              <a:solidFill>
                <a:prstClr val="black"/>
              </a:solidFill>
            </a:endParaRPr>
          </a:p>
        </p:txBody>
      </p:sp>
    </p:spTree>
    <p:extLst>
      <p:ext uri="{BB962C8B-B14F-4D97-AF65-F5344CB8AC3E}">
        <p14:creationId xmlns:p14="http://schemas.microsoft.com/office/powerpoint/2010/main" val="3925126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Remaining deliverables and timeframes 5.2</a:t>
            </a:r>
            <a:endParaRPr lang="en-US" sz="4000" dirty="0">
              <a:solidFill>
                <a:srgbClr val="000000"/>
              </a:solidFill>
              <a:latin typeface="Georgia"/>
            </a:endParaRPr>
          </a:p>
        </p:txBody>
      </p:sp>
      <p:grpSp>
        <p:nvGrpSpPr>
          <p:cNvPr id="9" name="Group 8"/>
          <p:cNvGrpSpPr/>
          <p:nvPr/>
        </p:nvGrpSpPr>
        <p:grpSpPr>
          <a:xfrm>
            <a:off x="503195" y="2109187"/>
            <a:ext cx="11724624" cy="896832"/>
            <a:chOff x="435078" y="855277"/>
            <a:chExt cx="8746124" cy="899706"/>
          </a:xfrm>
        </p:grpSpPr>
        <p:sp>
          <p:nvSpPr>
            <p:cNvPr id="112" name="Rectangle 111"/>
            <p:cNvSpPr/>
            <p:nvPr/>
          </p:nvSpPr>
          <p:spPr>
            <a:xfrm>
              <a:off x="435078" y="855277"/>
              <a:ext cx="2061435" cy="772011"/>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effectLst/>
                <a:uLnTx/>
                <a:uFillTx/>
                <a:latin typeface="Calibri Light"/>
              </a:endParaRPr>
            </a:p>
          </p:txBody>
        </p:sp>
        <p:grpSp>
          <p:nvGrpSpPr>
            <p:cNvPr id="113" name="Group 112"/>
            <p:cNvGrpSpPr/>
            <p:nvPr/>
          </p:nvGrpSpPr>
          <p:grpSpPr>
            <a:xfrm>
              <a:off x="2437320" y="1152842"/>
              <a:ext cx="6743882" cy="602141"/>
              <a:chOff x="2228308" y="1152473"/>
              <a:chExt cx="6743882" cy="602141"/>
            </a:xfrm>
          </p:grpSpPr>
          <p:sp>
            <p:nvSpPr>
              <p:cNvPr id="117" name="Line 6"/>
              <p:cNvSpPr>
                <a:spLocks noChangeShapeType="1"/>
              </p:cNvSpPr>
              <p:nvPr/>
            </p:nvSpPr>
            <p:spPr bwMode="auto">
              <a:xfrm>
                <a:off x="7478578" y="1503733"/>
                <a:ext cx="1341998" cy="0"/>
              </a:xfrm>
              <a:prstGeom prst="line">
                <a:avLst/>
              </a:prstGeom>
              <a:noFill/>
              <a:ln w="19050" cap="rnd">
                <a:solidFill>
                  <a:srgbClr val="E2583D"/>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18" name="Group 117"/>
              <p:cNvGrpSpPr/>
              <p:nvPr/>
            </p:nvGrpSpPr>
            <p:grpSpPr>
              <a:xfrm>
                <a:off x="2228308" y="1155311"/>
                <a:ext cx="5115151" cy="599303"/>
                <a:chOff x="2272005" y="1155311"/>
                <a:chExt cx="5115151" cy="599303"/>
              </a:xfrm>
            </p:grpSpPr>
            <p:grpSp>
              <p:nvGrpSpPr>
                <p:cNvPr id="123" name="Group 122"/>
                <p:cNvGrpSpPr>
                  <a:grpSpLocks noChangeAspect="1"/>
                </p:cNvGrpSpPr>
                <p:nvPr/>
              </p:nvGrpSpPr>
              <p:grpSpPr>
                <a:xfrm>
                  <a:off x="2272005" y="1155311"/>
                  <a:ext cx="142152" cy="288000"/>
                  <a:chOff x="2947988" y="5462588"/>
                  <a:chExt cx="183354" cy="371476"/>
                </a:xfrm>
                <a:solidFill>
                  <a:sysClr val="window" lastClr="FFFFFF"/>
                </a:solidFill>
              </p:grpSpPr>
              <p:sp>
                <p:nvSpPr>
                  <p:cNvPr id="127" name="Freeform 8"/>
                  <p:cNvSpPr>
                    <a:spLocks/>
                  </p:cNvSpPr>
                  <p:nvPr/>
                </p:nvSpPr>
                <p:spPr bwMode="auto">
                  <a:xfrm>
                    <a:off x="3101975" y="5788026"/>
                    <a:ext cx="15875" cy="46038"/>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8" name="Freeform 9"/>
                  <p:cNvSpPr>
                    <a:spLocks/>
                  </p:cNvSpPr>
                  <p:nvPr/>
                </p:nvSpPr>
                <p:spPr bwMode="auto">
                  <a:xfrm>
                    <a:off x="3101975" y="5462588"/>
                    <a:ext cx="15875"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1" name="Freeform 12"/>
                  <p:cNvSpPr>
                    <a:spLocks/>
                  </p:cNvSpPr>
                  <p:nvPr/>
                </p:nvSpPr>
                <p:spPr bwMode="auto">
                  <a:xfrm>
                    <a:off x="3104355" y="5713413"/>
                    <a:ext cx="26987" cy="28575"/>
                  </a:xfrm>
                  <a:custGeom>
                    <a:avLst/>
                    <a:gdLst>
                      <a:gd name="T0" fmla="*/ 5 w 7"/>
                      <a:gd name="T1" fmla="*/ 7 h 7"/>
                      <a:gd name="T2" fmla="*/ 4 w 7"/>
                      <a:gd name="T3" fmla="*/ 7 h 7"/>
                      <a:gd name="T4" fmla="*/ 1 w 7"/>
                      <a:gd name="T5" fmla="*/ 4 h 7"/>
                      <a:gd name="T6" fmla="*/ 1 w 7"/>
                      <a:gd name="T7" fmla="*/ 1 h 7"/>
                      <a:gd name="T8" fmla="*/ 4 w 7"/>
                      <a:gd name="T9" fmla="*/ 1 h 7"/>
                      <a:gd name="T10" fmla="*/ 7 w 7"/>
                      <a:gd name="T11" fmla="*/ 4 h 7"/>
                      <a:gd name="T12" fmla="*/ 7 w 7"/>
                      <a:gd name="T13" fmla="*/ 7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5" y="7"/>
                          <a:pt x="4" y="7"/>
                          <a:pt x="4" y="7"/>
                        </a:cubicBezTo>
                        <a:cubicBezTo>
                          <a:pt x="1" y="4"/>
                          <a:pt x="1" y="4"/>
                          <a:pt x="1" y="4"/>
                        </a:cubicBezTo>
                        <a:cubicBezTo>
                          <a:pt x="0" y="3"/>
                          <a:pt x="0" y="2"/>
                          <a:pt x="1" y="1"/>
                        </a:cubicBezTo>
                        <a:cubicBezTo>
                          <a:pt x="2" y="0"/>
                          <a:pt x="3" y="0"/>
                          <a:pt x="4" y="1"/>
                        </a:cubicBezTo>
                        <a:cubicBezTo>
                          <a:pt x="7" y="4"/>
                          <a:pt x="7" y="4"/>
                          <a:pt x="7" y="4"/>
                        </a:cubicBezTo>
                        <a:cubicBezTo>
                          <a:pt x="7" y="5"/>
                          <a:pt x="7" y="6"/>
                          <a:pt x="7" y="7"/>
                        </a:cubicBezTo>
                        <a:cubicBezTo>
                          <a:pt x="6" y="7"/>
                          <a:pt x="6"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3" name="Freeform 14"/>
                  <p:cNvSpPr>
                    <a:spLocks/>
                  </p:cNvSpPr>
                  <p:nvPr/>
                </p:nvSpPr>
                <p:spPr bwMode="auto">
                  <a:xfrm>
                    <a:off x="2947988" y="5618163"/>
                    <a:ext cx="30162"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4" name="Freeform 15"/>
                  <p:cNvSpPr>
                    <a:spLocks/>
                  </p:cNvSpPr>
                  <p:nvPr/>
                </p:nvSpPr>
                <p:spPr bwMode="auto">
                  <a:xfrm>
                    <a:off x="2994025" y="5713413"/>
                    <a:ext cx="26987" cy="28575"/>
                  </a:xfrm>
                  <a:custGeom>
                    <a:avLst/>
                    <a:gdLst>
                      <a:gd name="T0" fmla="*/ 2 w 7"/>
                      <a:gd name="T1" fmla="*/ 7 h 7"/>
                      <a:gd name="T2" fmla="*/ 0 w 7"/>
                      <a:gd name="T3" fmla="*/ 7 h 7"/>
                      <a:gd name="T4" fmla="*/ 0 w 7"/>
                      <a:gd name="T5" fmla="*/ 4 h 7"/>
                      <a:gd name="T6" fmla="*/ 3 w 7"/>
                      <a:gd name="T7" fmla="*/ 1 h 7"/>
                      <a:gd name="T8" fmla="*/ 6 w 7"/>
                      <a:gd name="T9" fmla="*/ 1 h 7"/>
                      <a:gd name="T10" fmla="*/ 6 w 7"/>
                      <a:gd name="T11" fmla="*/ 4 h 7"/>
                      <a:gd name="T12" fmla="*/ 3 w 7"/>
                      <a:gd name="T13" fmla="*/ 7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1" y="7"/>
                          <a:pt x="1" y="7"/>
                          <a:pt x="0" y="7"/>
                        </a:cubicBezTo>
                        <a:cubicBezTo>
                          <a:pt x="0" y="6"/>
                          <a:pt x="0" y="5"/>
                          <a:pt x="0" y="4"/>
                        </a:cubicBezTo>
                        <a:cubicBezTo>
                          <a:pt x="3" y="1"/>
                          <a:pt x="3" y="1"/>
                          <a:pt x="3" y="1"/>
                        </a:cubicBezTo>
                        <a:cubicBezTo>
                          <a:pt x="4" y="0"/>
                          <a:pt x="5" y="0"/>
                          <a:pt x="6" y="1"/>
                        </a:cubicBezTo>
                        <a:cubicBezTo>
                          <a:pt x="7" y="2"/>
                          <a:pt x="7" y="3"/>
                          <a:pt x="6" y="4"/>
                        </a:cubicBezTo>
                        <a:cubicBezTo>
                          <a:pt x="3" y="7"/>
                          <a:pt x="3" y="7"/>
                          <a:pt x="3" y="7"/>
                        </a:cubicBezTo>
                        <a:cubicBezTo>
                          <a:pt x="3" y="7"/>
                          <a:pt x="2"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122" name="Oval 121"/>
                <p:cNvSpPr>
                  <a:spLocks noChangeAspect="1"/>
                </p:cNvSpPr>
                <p:nvPr/>
              </p:nvSpPr>
              <p:spPr>
                <a:xfrm>
                  <a:off x="7015118" y="1262845"/>
                  <a:ext cx="372038" cy="491769"/>
                </a:xfrm>
                <a:prstGeom prst="ellipse">
                  <a:avLst/>
                </a:prstGeom>
                <a:solidFill>
                  <a:srgbClr val="E2583D"/>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grpSp>
          <p:grpSp>
            <p:nvGrpSpPr>
              <p:cNvPr id="119" name="Group 118"/>
              <p:cNvGrpSpPr/>
              <p:nvPr/>
            </p:nvGrpSpPr>
            <p:grpSpPr>
              <a:xfrm>
                <a:off x="7524519" y="1152473"/>
                <a:ext cx="1447671" cy="311239"/>
                <a:chOff x="7524519" y="1019859"/>
                <a:chExt cx="1447671" cy="311239"/>
              </a:xfrm>
            </p:grpSpPr>
            <p:sp>
              <p:nvSpPr>
                <p:cNvPr id="120" name="TextBox 119"/>
                <p:cNvSpPr txBox="1"/>
                <p:nvPr/>
              </p:nvSpPr>
              <p:spPr>
                <a:xfrm>
                  <a:off x="7524520" y="1019859"/>
                  <a:ext cx="1447670" cy="162101"/>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E2583D"/>
                      </a:solidFill>
                      <a:effectLst/>
                      <a:uLnTx/>
                      <a:uFillTx/>
                      <a:latin typeface="Calibri Light"/>
                    </a:rPr>
                    <a:t>START – FINISH DATE</a:t>
                  </a:r>
                </a:p>
              </p:txBody>
            </p:sp>
            <p:sp>
              <p:nvSpPr>
                <p:cNvPr id="121" name="TextBox 120"/>
                <p:cNvSpPr txBox="1"/>
                <p:nvPr/>
              </p:nvSpPr>
              <p:spPr>
                <a:xfrm>
                  <a:off x="7524519" y="1168997"/>
                  <a:ext cx="1380006" cy="162101"/>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Calibri Light"/>
                    </a:rPr>
                    <a:t>01 January 2021 – 30 June 2021</a:t>
                  </a:r>
                  <a:endParaRPr kumimoji="0" lang="en-US" sz="1050" b="0" i="0" u="none" strike="noStrike" kern="0" cap="none" spc="0" normalizeH="0" baseline="0" noProof="0" dirty="0">
                    <a:ln>
                      <a:noFill/>
                    </a:ln>
                    <a:solidFill>
                      <a:prstClr val="black"/>
                    </a:solidFill>
                    <a:effectLst/>
                    <a:uLnTx/>
                    <a:uFillTx/>
                    <a:latin typeface="Calibri Light"/>
                  </a:endParaRPr>
                </a:p>
              </p:txBody>
            </p:sp>
          </p:grpSp>
        </p:grpSp>
        <p:sp>
          <p:nvSpPr>
            <p:cNvPr id="115" name="TextBox 114"/>
            <p:cNvSpPr txBox="1"/>
            <p:nvPr/>
          </p:nvSpPr>
          <p:spPr>
            <a:xfrm>
              <a:off x="610510" y="940187"/>
              <a:ext cx="888058" cy="185257"/>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alibri Light"/>
              </a:endParaRPr>
            </a:p>
          </p:txBody>
        </p:sp>
      </p:grpSp>
      <p:grpSp>
        <p:nvGrpSpPr>
          <p:cNvPr id="14" name="Group 13"/>
          <p:cNvGrpSpPr/>
          <p:nvPr/>
        </p:nvGrpSpPr>
        <p:grpSpPr>
          <a:xfrm>
            <a:off x="436729" y="3069663"/>
            <a:ext cx="11933460" cy="1353884"/>
            <a:chOff x="294019" y="902138"/>
            <a:chExt cx="8833087" cy="1358217"/>
          </a:xfrm>
        </p:grpSpPr>
        <p:grpSp>
          <p:nvGrpSpPr>
            <p:cNvPr id="92" name="Group 91"/>
            <p:cNvGrpSpPr/>
            <p:nvPr/>
          </p:nvGrpSpPr>
          <p:grpSpPr>
            <a:xfrm>
              <a:off x="3426113" y="1582589"/>
              <a:ext cx="5700993" cy="677766"/>
              <a:chOff x="3289421" y="1630857"/>
              <a:chExt cx="5700993" cy="677766"/>
            </a:xfrm>
          </p:grpSpPr>
          <p:sp>
            <p:nvSpPr>
              <p:cNvPr id="98" name="Line 6"/>
              <p:cNvSpPr>
                <a:spLocks noChangeShapeType="1"/>
              </p:cNvSpPr>
              <p:nvPr/>
            </p:nvSpPr>
            <p:spPr bwMode="auto">
              <a:xfrm flipV="1">
                <a:off x="7439846" y="2076199"/>
                <a:ext cx="1370569" cy="17467"/>
              </a:xfrm>
              <a:prstGeom prst="line">
                <a:avLst/>
              </a:prstGeom>
              <a:noFill/>
              <a:ln w="19050" cap="rnd">
                <a:solidFill>
                  <a:srgbClr val="AFABAB"/>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100" name="Group 99"/>
              <p:cNvGrpSpPr/>
              <p:nvPr/>
            </p:nvGrpSpPr>
            <p:grpSpPr>
              <a:xfrm>
                <a:off x="7476190" y="1630857"/>
                <a:ext cx="1514224" cy="462808"/>
                <a:chOff x="6415224" y="614920"/>
                <a:chExt cx="1514224" cy="462808"/>
              </a:xfrm>
            </p:grpSpPr>
            <p:sp>
              <p:nvSpPr>
                <p:cNvPr id="110" name="TextBox 109"/>
                <p:cNvSpPr txBox="1"/>
                <p:nvPr/>
              </p:nvSpPr>
              <p:spPr>
                <a:xfrm>
                  <a:off x="6481778" y="614920"/>
                  <a:ext cx="1447670" cy="162100"/>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AFABAB"/>
                      </a:solidFill>
                      <a:effectLst/>
                      <a:uLnTx/>
                      <a:uFillTx/>
                      <a:latin typeface="Calibri Light"/>
                    </a:rPr>
                    <a:t>START – FINISH DATE</a:t>
                  </a:r>
                </a:p>
              </p:txBody>
            </p:sp>
            <p:sp>
              <p:nvSpPr>
                <p:cNvPr id="111" name="TextBox 110"/>
                <p:cNvSpPr txBox="1"/>
                <p:nvPr/>
              </p:nvSpPr>
              <p:spPr>
                <a:xfrm>
                  <a:off x="6415224" y="753529"/>
                  <a:ext cx="1241163" cy="324199"/>
                </a:xfrm>
                <a:prstGeom prst="rect">
                  <a:avLst/>
                </a:prstGeom>
                <a:noFill/>
                <a:ln w="6350">
                  <a:noFill/>
                  <a:prstDash val="dash"/>
                </a:ln>
              </p:spPr>
              <p:txBody>
                <a:bodyPr wrap="square" lIns="0" tIns="0" rIns="0" bIns="0" rtlCol="0">
                  <a:spAutoFit/>
                </a:bodyPr>
                <a:lstStyle/>
                <a:p>
                  <a:pPr lvl="0">
                    <a:defRPr/>
                  </a:pPr>
                  <a:r>
                    <a:rPr lang="en-US" sz="1050" kern="0" dirty="0">
                      <a:solidFill>
                        <a:prstClr val="black"/>
                      </a:solidFill>
                      <a:latin typeface="Calibri Light"/>
                    </a:rPr>
                    <a:t>01 January 2021 – 30 June 2021</a:t>
                  </a:r>
                </a:p>
              </p:txBody>
            </p:sp>
          </p:grpSp>
          <p:sp>
            <p:nvSpPr>
              <p:cNvPr id="105" name="Freeform 23"/>
              <p:cNvSpPr>
                <a:spLocks/>
              </p:cNvSpPr>
              <p:nvPr/>
            </p:nvSpPr>
            <p:spPr bwMode="auto">
              <a:xfrm>
                <a:off x="3289421" y="2279546"/>
                <a:ext cx="29077" cy="29077"/>
              </a:xfrm>
              <a:custGeom>
                <a:avLst/>
                <a:gdLst>
                  <a:gd name="T0" fmla="*/ 2 w 11"/>
                  <a:gd name="T1" fmla="*/ 11 h 11"/>
                  <a:gd name="T2" fmla="*/ 1 w 11"/>
                  <a:gd name="T3" fmla="*/ 10 h 11"/>
                  <a:gd name="T4" fmla="*/ 1 w 11"/>
                  <a:gd name="T5" fmla="*/ 8 h 11"/>
                  <a:gd name="T6" fmla="*/ 8 w 11"/>
                  <a:gd name="T7" fmla="*/ 1 h 11"/>
                  <a:gd name="T8" fmla="*/ 10 w 11"/>
                  <a:gd name="T9" fmla="*/ 1 h 11"/>
                  <a:gd name="T10" fmla="*/ 10 w 11"/>
                  <a:gd name="T11" fmla="*/ 3 h 11"/>
                  <a:gd name="T12" fmla="*/ 3 w 11"/>
                  <a:gd name="T13" fmla="*/ 10 h 11"/>
                  <a:gd name="T14" fmla="*/ 2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2" y="11"/>
                    </a:moveTo>
                    <a:cubicBezTo>
                      <a:pt x="1" y="11"/>
                      <a:pt x="1" y="11"/>
                      <a:pt x="1" y="10"/>
                    </a:cubicBezTo>
                    <a:cubicBezTo>
                      <a:pt x="0" y="10"/>
                      <a:pt x="0" y="8"/>
                      <a:pt x="1" y="8"/>
                    </a:cubicBezTo>
                    <a:cubicBezTo>
                      <a:pt x="8" y="1"/>
                      <a:pt x="8" y="1"/>
                      <a:pt x="8" y="1"/>
                    </a:cubicBezTo>
                    <a:cubicBezTo>
                      <a:pt x="8" y="0"/>
                      <a:pt x="10" y="0"/>
                      <a:pt x="10" y="1"/>
                    </a:cubicBezTo>
                    <a:cubicBezTo>
                      <a:pt x="11" y="1"/>
                      <a:pt x="11" y="3"/>
                      <a:pt x="10" y="3"/>
                    </a:cubicBezTo>
                    <a:cubicBezTo>
                      <a:pt x="3" y="10"/>
                      <a:pt x="3" y="10"/>
                      <a:pt x="3" y="10"/>
                    </a:cubicBezTo>
                    <a:cubicBezTo>
                      <a:pt x="3" y="11"/>
                      <a:pt x="3" y="11"/>
                      <a:pt x="2" y="1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9" name="Oval 98"/>
              <p:cNvSpPr>
                <a:spLocks noChangeAspect="1"/>
              </p:cNvSpPr>
              <p:nvPr/>
            </p:nvSpPr>
            <p:spPr>
              <a:xfrm>
                <a:off x="6908667" y="1634779"/>
                <a:ext cx="347019" cy="458887"/>
              </a:xfrm>
              <a:prstGeom prst="ellipse">
                <a:avLst/>
              </a:prstGeom>
              <a:solidFill>
                <a:srgbClr val="AFABAB"/>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grpSp>
        <p:grpSp>
          <p:nvGrpSpPr>
            <p:cNvPr id="93" name="Group 92"/>
            <p:cNvGrpSpPr/>
            <p:nvPr/>
          </p:nvGrpSpPr>
          <p:grpSpPr>
            <a:xfrm>
              <a:off x="294019" y="902138"/>
              <a:ext cx="2109069" cy="1329140"/>
              <a:chOff x="294019" y="955257"/>
              <a:chExt cx="2109069" cy="1329140"/>
            </a:xfrm>
          </p:grpSpPr>
          <p:sp>
            <p:nvSpPr>
              <p:cNvPr id="94" name="Rectangle 93"/>
              <p:cNvSpPr/>
              <p:nvPr/>
            </p:nvSpPr>
            <p:spPr>
              <a:xfrm>
                <a:off x="294019" y="1275651"/>
                <a:ext cx="2109069" cy="100874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grpSp>
            <p:nvGrpSpPr>
              <p:cNvPr id="95" name="Group 94"/>
              <p:cNvGrpSpPr/>
              <p:nvPr/>
            </p:nvGrpSpPr>
            <p:grpSpPr>
              <a:xfrm>
                <a:off x="424232" y="955257"/>
                <a:ext cx="1811303" cy="1031011"/>
                <a:chOff x="245520" y="-5154"/>
                <a:chExt cx="1811303" cy="1031011"/>
              </a:xfrm>
            </p:grpSpPr>
            <p:sp>
              <p:nvSpPr>
                <p:cNvPr id="96" name="TextBox 95"/>
                <p:cNvSpPr txBox="1"/>
                <p:nvPr/>
              </p:nvSpPr>
              <p:spPr>
                <a:xfrm>
                  <a:off x="431798" y="840599"/>
                  <a:ext cx="799411" cy="185258"/>
                </a:xfrm>
                <a:prstGeom prst="rect">
                  <a:avLst/>
                </a:prstGeom>
                <a:noFill/>
                <a:ln w="6350">
                  <a:noFill/>
                  <a:prstDash val="dash"/>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alibri Light"/>
                  </a:endParaRPr>
                </a:p>
              </p:txBody>
            </p:sp>
            <p:sp>
              <p:nvSpPr>
                <p:cNvPr id="97" name="TextBox 96"/>
                <p:cNvSpPr txBox="1"/>
                <p:nvPr/>
              </p:nvSpPr>
              <p:spPr>
                <a:xfrm>
                  <a:off x="245520" y="-5154"/>
                  <a:ext cx="1811303" cy="216133"/>
                </a:xfrm>
                <a:prstGeom prst="rect">
                  <a:avLst/>
                </a:prstGeom>
                <a:noFill/>
                <a:ln w="6350">
                  <a:noFill/>
                  <a:prstDash val="dash"/>
                </a:ln>
              </p:spPr>
              <p:txBody>
                <a:bodyPr wrap="square" lIns="0" tIns="0" rIns="0" bIns="0" rtlCol="0">
                  <a:spAutoFit/>
                </a:bodyPr>
                <a:lstStyle/>
                <a:p>
                  <a:pPr lvl="0">
                    <a:defRPr/>
                  </a:pPr>
                  <a:r>
                    <a:rPr lang="en-US" sz="1400" b="1" kern="0" dirty="0">
                      <a:solidFill>
                        <a:prstClr val="black"/>
                      </a:solidFill>
                      <a:latin typeface="+mj-lt"/>
                    </a:rPr>
                    <a:t>Deliverable </a:t>
                  </a:r>
                  <a:r>
                    <a:rPr lang="en-US" sz="1400" b="1" kern="0" dirty="0" smtClean="0">
                      <a:solidFill>
                        <a:prstClr val="black"/>
                      </a:solidFill>
                      <a:latin typeface="+mj-lt"/>
                    </a:rPr>
                    <a:t>2</a:t>
                  </a:r>
                  <a:endParaRPr lang="en-US" sz="1400" b="1" kern="0" dirty="0">
                    <a:solidFill>
                      <a:prstClr val="black"/>
                    </a:solidFill>
                    <a:latin typeface="+mj-lt"/>
                  </a:endParaRPr>
                </a:p>
              </p:txBody>
            </p:sp>
          </p:grpSp>
        </p:grpSp>
      </p:grpSp>
      <p:grpSp>
        <p:nvGrpSpPr>
          <p:cNvPr id="124" name="Group 123"/>
          <p:cNvGrpSpPr/>
          <p:nvPr/>
        </p:nvGrpSpPr>
        <p:grpSpPr>
          <a:xfrm>
            <a:off x="2905885" y="1200393"/>
            <a:ext cx="2133918" cy="490537"/>
            <a:chOff x="2260934" y="1232169"/>
            <a:chExt cx="1582928" cy="492108"/>
          </a:xfrm>
        </p:grpSpPr>
        <p:sp>
          <p:nvSpPr>
            <p:cNvPr id="125" name="Rectangle 124"/>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26" name="TextBox 125"/>
            <p:cNvSpPr txBox="1"/>
            <p:nvPr/>
          </p:nvSpPr>
          <p:spPr>
            <a:xfrm>
              <a:off x="2658711" y="1302906"/>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1</a:t>
              </a:r>
              <a:endParaRPr lang="en-US" sz="1600" b="1" kern="0" dirty="0">
                <a:solidFill>
                  <a:prstClr val="black"/>
                </a:solidFill>
                <a:latin typeface="Calibri Light"/>
              </a:endParaRPr>
            </a:p>
          </p:txBody>
        </p:sp>
        <p:grpSp>
          <p:nvGrpSpPr>
            <p:cNvPr id="129" name="Group 128"/>
            <p:cNvGrpSpPr/>
            <p:nvPr/>
          </p:nvGrpSpPr>
          <p:grpSpPr>
            <a:xfrm>
              <a:off x="2307570" y="1509115"/>
              <a:ext cx="1469658" cy="169819"/>
              <a:chOff x="2314713" y="1509115"/>
              <a:chExt cx="1469658" cy="169819"/>
            </a:xfrm>
          </p:grpSpPr>
          <p:sp>
            <p:nvSpPr>
              <p:cNvPr id="130" name="TextBox 129"/>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32" name="TextBox 131"/>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35" name="TextBox 134"/>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49" name="Straight Connector 148"/>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51" name="Straight Connector 150"/>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52" name="Group 151"/>
          <p:cNvGrpSpPr/>
          <p:nvPr/>
        </p:nvGrpSpPr>
        <p:grpSpPr>
          <a:xfrm>
            <a:off x="5145854" y="1200278"/>
            <a:ext cx="2133918" cy="490537"/>
            <a:chOff x="2260934" y="1232169"/>
            <a:chExt cx="1582928" cy="492108"/>
          </a:xfrm>
        </p:grpSpPr>
        <p:sp>
          <p:nvSpPr>
            <p:cNvPr id="153" name="Rectangle 152"/>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54" name="TextBox 153"/>
            <p:cNvSpPr txBox="1"/>
            <p:nvPr/>
          </p:nvSpPr>
          <p:spPr>
            <a:xfrm>
              <a:off x="2673162" y="1303021"/>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2</a:t>
              </a:r>
              <a:endParaRPr lang="en-US" sz="1600" b="1" kern="0" dirty="0">
                <a:solidFill>
                  <a:prstClr val="black"/>
                </a:solidFill>
                <a:latin typeface="Calibri Light"/>
              </a:endParaRPr>
            </a:p>
          </p:txBody>
        </p:sp>
        <p:grpSp>
          <p:nvGrpSpPr>
            <p:cNvPr id="155" name="Group 154"/>
            <p:cNvGrpSpPr/>
            <p:nvPr/>
          </p:nvGrpSpPr>
          <p:grpSpPr>
            <a:xfrm>
              <a:off x="2307570" y="1509115"/>
              <a:ext cx="1469658" cy="169819"/>
              <a:chOff x="2314713" y="1509115"/>
              <a:chExt cx="1469658" cy="169819"/>
            </a:xfrm>
          </p:grpSpPr>
          <p:sp>
            <p:nvSpPr>
              <p:cNvPr id="161" name="TextBox 160"/>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62" name="TextBox 161"/>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63" name="TextBox 162"/>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64" name="Straight Connector 163"/>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65" name="Straight Connector 164"/>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66" name="Group 165"/>
          <p:cNvGrpSpPr/>
          <p:nvPr/>
        </p:nvGrpSpPr>
        <p:grpSpPr>
          <a:xfrm>
            <a:off x="7405832" y="1200277"/>
            <a:ext cx="2133918" cy="490537"/>
            <a:chOff x="2260934" y="1232169"/>
            <a:chExt cx="1582928" cy="492108"/>
          </a:xfrm>
        </p:grpSpPr>
        <p:sp>
          <p:nvSpPr>
            <p:cNvPr id="167" name="Rectangle 166"/>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68" name="TextBox 167"/>
            <p:cNvSpPr txBox="1"/>
            <p:nvPr/>
          </p:nvSpPr>
          <p:spPr>
            <a:xfrm>
              <a:off x="2673162" y="1303021"/>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3</a:t>
              </a:r>
              <a:endParaRPr lang="en-US" sz="1600" b="1" kern="0" dirty="0">
                <a:solidFill>
                  <a:prstClr val="black"/>
                </a:solidFill>
                <a:latin typeface="Calibri Light"/>
              </a:endParaRPr>
            </a:p>
          </p:txBody>
        </p:sp>
        <p:grpSp>
          <p:nvGrpSpPr>
            <p:cNvPr id="169" name="Group 168"/>
            <p:cNvGrpSpPr/>
            <p:nvPr/>
          </p:nvGrpSpPr>
          <p:grpSpPr>
            <a:xfrm>
              <a:off x="2307570" y="1509115"/>
              <a:ext cx="1469658" cy="169819"/>
              <a:chOff x="2314713" y="1509115"/>
              <a:chExt cx="1469658" cy="169819"/>
            </a:xfrm>
          </p:grpSpPr>
          <p:sp>
            <p:nvSpPr>
              <p:cNvPr id="170" name="TextBox 169"/>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71" name="TextBox 170"/>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72" name="TextBox 171"/>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73" name="Straight Connector 172"/>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74" name="Straight Connector 173"/>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75" name="Group 174"/>
          <p:cNvGrpSpPr/>
          <p:nvPr/>
        </p:nvGrpSpPr>
        <p:grpSpPr>
          <a:xfrm>
            <a:off x="9665810" y="1194015"/>
            <a:ext cx="2133918" cy="490537"/>
            <a:chOff x="2260934" y="1232169"/>
            <a:chExt cx="1582928" cy="492108"/>
          </a:xfrm>
        </p:grpSpPr>
        <p:sp>
          <p:nvSpPr>
            <p:cNvPr id="176" name="Rectangle 175"/>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sz="2400" kern="0">
                <a:solidFill>
                  <a:prstClr val="white"/>
                </a:solidFill>
                <a:latin typeface="Calibri Light"/>
              </a:endParaRPr>
            </a:p>
          </p:txBody>
        </p:sp>
        <p:sp>
          <p:nvSpPr>
            <p:cNvPr id="177" name="TextBox 176"/>
            <p:cNvSpPr txBox="1"/>
            <p:nvPr/>
          </p:nvSpPr>
          <p:spPr>
            <a:xfrm>
              <a:off x="2673162" y="1303021"/>
              <a:ext cx="758472" cy="247010"/>
            </a:xfrm>
            <a:prstGeom prst="rect">
              <a:avLst/>
            </a:prstGeom>
            <a:noFill/>
            <a:ln w="6350">
              <a:noFill/>
              <a:prstDash val="dash"/>
            </a:ln>
          </p:spPr>
          <p:txBody>
            <a:bodyPr wrap="square" lIns="0" tIns="0" rIns="0" bIns="0" rtlCol="0">
              <a:spAutoFit/>
            </a:bodyPr>
            <a:lstStyle/>
            <a:p>
              <a:pPr algn="ctr">
                <a:defRPr/>
              </a:pPr>
              <a:r>
                <a:rPr lang="en-US" sz="1600" b="1" kern="0" dirty="0" smtClean="0">
                  <a:solidFill>
                    <a:prstClr val="black"/>
                  </a:solidFill>
                  <a:latin typeface="Calibri Light"/>
                </a:rPr>
                <a:t>QUARTER 4</a:t>
              </a:r>
              <a:endParaRPr lang="en-US" sz="1600" b="1" kern="0" dirty="0">
                <a:solidFill>
                  <a:prstClr val="black"/>
                </a:solidFill>
                <a:latin typeface="Calibri Light"/>
              </a:endParaRPr>
            </a:p>
          </p:txBody>
        </p:sp>
        <p:grpSp>
          <p:nvGrpSpPr>
            <p:cNvPr id="178" name="Group 177"/>
            <p:cNvGrpSpPr/>
            <p:nvPr/>
          </p:nvGrpSpPr>
          <p:grpSpPr>
            <a:xfrm>
              <a:off x="2307570" y="1509115"/>
              <a:ext cx="1469658" cy="169819"/>
              <a:chOff x="2314713" y="1509115"/>
              <a:chExt cx="1469658" cy="169819"/>
            </a:xfrm>
          </p:grpSpPr>
          <p:sp>
            <p:nvSpPr>
              <p:cNvPr id="179" name="TextBox 178"/>
              <p:cNvSpPr txBox="1"/>
              <p:nvPr/>
            </p:nvSpPr>
            <p:spPr>
              <a:xfrm>
                <a:off x="2314713"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1</a:t>
                </a:r>
                <a:endParaRPr lang="en-US" sz="1100" kern="0" dirty="0">
                  <a:solidFill>
                    <a:prstClr val="black"/>
                  </a:solidFill>
                  <a:latin typeface="Calibri Light"/>
                </a:endParaRPr>
              </a:p>
            </p:txBody>
          </p:sp>
          <p:sp>
            <p:nvSpPr>
              <p:cNvPr id="180" name="TextBox 179"/>
              <p:cNvSpPr txBox="1"/>
              <p:nvPr/>
            </p:nvSpPr>
            <p:spPr>
              <a:xfrm>
                <a:off x="2828561"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2</a:t>
                </a:r>
                <a:endParaRPr lang="en-US" sz="1100" kern="0" dirty="0">
                  <a:solidFill>
                    <a:prstClr val="black"/>
                  </a:solidFill>
                  <a:latin typeface="Calibri Light"/>
                </a:endParaRPr>
              </a:p>
            </p:txBody>
          </p:sp>
          <p:sp>
            <p:nvSpPr>
              <p:cNvPr id="181" name="TextBox 180"/>
              <p:cNvSpPr txBox="1"/>
              <p:nvPr/>
            </p:nvSpPr>
            <p:spPr>
              <a:xfrm>
                <a:off x="3342409" y="1509115"/>
                <a:ext cx="441962" cy="169819"/>
              </a:xfrm>
              <a:prstGeom prst="rect">
                <a:avLst/>
              </a:prstGeom>
              <a:noFill/>
              <a:ln w="6350">
                <a:noFill/>
                <a:prstDash val="dash"/>
              </a:ln>
            </p:spPr>
            <p:txBody>
              <a:bodyPr wrap="square" lIns="0" tIns="0" rIns="0" bIns="0" rtlCol="0">
                <a:spAutoFit/>
              </a:bodyPr>
              <a:lstStyle/>
              <a:p>
                <a:pPr algn="ctr">
                  <a:defRPr/>
                </a:pPr>
                <a:r>
                  <a:rPr lang="en-US" sz="1100" kern="0" dirty="0" smtClean="0">
                    <a:solidFill>
                      <a:prstClr val="black"/>
                    </a:solidFill>
                    <a:latin typeface="Calibri Light"/>
                  </a:rPr>
                  <a:t>Month 3</a:t>
                </a:r>
                <a:endParaRPr lang="en-US" sz="1100" kern="0" dirty="0">
                  <a:solidFill>
                    <a:prstClr val="black"/>
                  </a:solidFill>
                  <a:latin typeface="Calibri Light"/>
                </a:endParaRPr>
              </a:p>
            </p:txBody>
          </p:sp>
          <p:cxnSp>
            <p:nvCxnSpPr>
              <p:cNvPr id="182" name="Straight Connector 181"/>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83" name="Straight Connector 182"/>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sp>
        <p:nvSpPr>
          <p:cNvPr id="74" name="Rectangle 73"/>
          <p:cNvSpPr/>
          <p:nvPr/>
        </p:nvSpPr>
        <p:spPr>
          <a:xfrm>
            <a:off x="436729" y="5045262"/>
            <a:ext cx="2829925" cy="794223"/>
          </a:xfrm>
          <a:prstGeom prst="rect">
            <a:avLst/>
          </a:prstGeom>
          <a:solidFill>
            <a:sysClr val="window" lastClr="FFFFFF">
              <a:lumMod val="75000"/>
            </a:sysClr>
          </a:solidFill>
          <a:ln w="12700" cap="flat" cmpd="sng" algn="ctr">
            <a:noFill/>
            <a:prstDash val="solid"/>
            <a:miter lim="800000"/>
          </a:ln>
          <a:effectLst/>
        </p:spPr>
        <p:txBody>
          <a:bodyPr rtlCol="0" anchor="ctr"/>
          <a:lstStyle/>
          <a:p>
            <a:pPr marL="93663">
              <a:defRPr/>
            </a:pPr>
            <a:r>
              <a:rPr lang="en-GB" sz="1400" dirty="0" smtClean="0">
                <a:solidFill>
                  <a:schemeClr val="dk1"/>
                </a:solidFill>
                <a:latin typeface="+mj-lt"/>
                <a:cs typeface="Arial" pitchFamily="34" charset="0"/>
              </a:rPr>
              <a:t>Expansion </a:t>
            </a:r>
            <a:r>
              <a:rPr lang="en-GB" sz="1400" dirty="0">
                <a:solidFill>
                  <a:schemeClr val="dk1"/>
                </a:solidFill>
                <a:latin typeface="+mj-lt"/>
                <a:cs typeface="Arial" pitchFamily="34" charset="0"/>
              </a:rPr>
              <a:t>of agriculture </a:t>
            </a:r>
            <a:r>
              <a:rPr lang="en-GB" sz="1400" dirty="0" smtClean="0">
                <a:solidFill>
                  <a:schemeClr val="dk1"/>
                </a:solidFill>
                <a:latin typeface="+mj-lt"/>
                <a:cs typeface="Arial" pitchFamily="34" charset="0"/>
              </a:rPr>
              <a:t>production.</a:t>
            </a:r>
            <a:endParaRPr lang="en-ZA" sz="1400" dirty="0">
              <a:solidFill>
                <a:schemeClr val="dk1"/>
              </a:solidFill>
              <a:latin typeface="+mj-lt"/>
            </a:endParaRPr>
          </a:p>
          <a:p>
            <a:pPr marL="93663" lvl="0">
              <a:defRPr/>
            </a:pPr>
            <a:endParaRPr lang="en-US" sz="1700" b="1" kern="0" dirty="0">
              <a:solidFill>
                <a:prstClr val="black"/>
              </a:solidFill>
              <a:latin typeface="Calibri Light"/>
            </a:endParaRPr>
          </a:p>
        </p:txBody>
      </p:sp>
      <p:sp>
        <p:nvSpPr>
          <p:cNvPr id="75" name="Oval 74"/>
          <p:cNvSpPr>
            <a:spLocks noChangeAspect="1"/>
          </p:cNvSpPr>
          <p:nvPr/>
        </p:nvSpPr>
        <p:spPr>
          <a:xfrm>
            <a:off x="9618766" y="5186661"/>
            <a:ext cx="468821" cy="457423"/>
          </a:xfrm>
          <a:prstGeom prst="ellipse">
            <a:avLst/>
          </a:prstGeom>
          <a:solidFill>
            <a:srgbClr val="00B0F0"/>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ndParaRPr>
          </a:p>
        </p:txBody>
      </p:sp>
      <p:sp>
        <p:nvSpPr>
          <p:cNvPr id="76" name="Line 6"/>
          <p:cNvSpPr>
            <a:spLocks noChangeShapeType="1"/>
          </p:cNvSpPr>
          <p:nvPr/>
        </p:nvSpPr>
        <p:spPr bwMode="auto">
          <a:xfrm flipV="1">
            <a:off x="10289929" y="5622821"/>
            <a:ext cx="1783232" cy="0"/>
          </a:xfrm>
          <a:prstGeom prst="line">
            <a:avLst/>
          </a:prstGeom>
          <a:noFill/>
          <a:ln w="19050" cap="rnd">
            <a:solidFill>
              <a:schemeClr val="accent1"/>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 name="Rectangle 1"/>
          <p:cNvSpPr/>
          <p:nvPr/>
        </p:nvSpPr>
        <p:spPr>
          <a:xfrm>
            <a:off x="10516903" y="5045262"/>
            <a:ext cx="1306768" cy="253916"/>
          </a:xfrm>
          <a:prstGeom prst="rect">
            <a:avLst/>
          </a:prstGeom>
        </p:spPr>
        <p:txBody>
          <a:bodyPr wrap="none">
            <a:spAutoFit/>
          </a:bodyPr>
          <a:lstStyle/>
          <a:p>
            <a:pPr lvl="0">
              <a:defRPr/>
            </a:pPr>
            <a:r>
              <a:rPr lang="en-US" sz="1050" b="1" kern="0" dirty="0">
                <a:solidFill>
                  <a:srgbClr val="AFABAB"/>
                </a:solidFill>
                <a:latin typeface="Calibri Light"/>
              </a:rPr>
              <a:t>START – FINISH DATE</a:t>
            </a:r>
          </a:p>
        </p:txBody>
      </p:sp>
      <p:sp>
        <p:nvSpPr>
          <p:cNvPr id="3" name="Rectangle 2"/>
          <p:cNvSpPr/>
          <p:nvPr/>
        </p:nvSpPr>
        <p:spPr>
          <a:xfrm>
            <a:off x="10504776" y="5228586"/>
            <a:ext cx="1478465" cy="415498"/>
          </a:xfrm>
          <a:prstGeom prst="rect">
            <a:avLst/>
          </a:prstGeom>
        </p:spPr>
        <p:txBody>
          <a:bodyPr wrap="square">
            <a:spAutoFit/>
          </a:bodyPr>
          <a:lstStyle/>
          <a:p>
            <a:pPr lvl="0">
              <a:defRPr/>
            </a:pPr>
            <a:r>
              <a:rPr lang="en-US" sz="1050" kern="0" dirty="0">
                <a:solidFill>
                  <a:prstClr val="black"/>
                </a:solidFill>
                <a:latin typeface="Calibri Light"/>
              </a:rPr>
              <a:t>01 January 2021 – 30 June 2021</a:t>
            </a:r>
          </a:p>
        </p:txBody>
      </p:sp>
      <p:sp>
        <p:nvSpPr>
          <p:cNvPr id="5" name="Rectangle 4"/>
          <p:cNvSpPr/>
          <p:nvPr/>
        </p:nvSpPr>
        <p:spPr>
          <a:xfrm>
            <a:off x="458822" y="2221083"/>
            <a:ext cx="2509932" cy="307777"/>
          </a:xfrm>
          <a:prstGeom prst="rect">
            <a:avLst/>
          </a:prstGeom>
        </p:spPr>
        <p:txBody>
          <a:bodyPr wrap="square">
            <a:spAutoFit/>
          </a:bodyPr>
          <a:lstStyle/>
          <a:p>
            <a:pPr marL="93663"/>
            <a:r>
              <a:rPr lang="en-GB" sz="1400" dirty="0">
                <a:solidFill>
                  <a:schemeClr val="dk1"/>
                </a:solidFill>
                <a:latin typeface="+mj-lt"/>
                <a:cs typeface="Arial" pitchFamily="34" charset="0"/>
              </a:rPr>
              <a:t>Finalize planning </a:t>
            </a:r>
            <a:r>
              <a:rPr lang="en-GB" sz="1400" dirty="0" smtClean="0">
                <a:solidFill>
                  <a:schemeClr val="dk1"/>
                </a:solidFill>
                <a:latin typeface="+mj-lt"/>
                <a:cs typeface="Arial" pitchFamily="34" charset="0"/>
              </a:rPr>
              <a:t>documents.</a:t>
            </a:r>
            <a:endParaRPr lang="en-ZA" sz="1400" dirty="0">
              <a:solidFill>
                <a:schemeClr val="dk1"/>
              </a:solidFill>
              <a:latin typeface="+mj-lt"/>
            </a:endParaRPr>
          </a:p>
        </p:txBody>
      </p:sp>
      <p:sp>
        <p:nvSpPr>
          <p:cNvPr id="6" name="Rectangle 5"/>
          <p:cNvSpPr/>
          <p:nvPr/>
        </p:nvSpPr>
        <p:spPr>
          <a:xfrm>
            <a:off x="405701" y="3520164"/>
            <a:ext cx="2860952" cy="738664"/>
          </a:xfrm>
          <a:prstGeom prst="rect">
            <a:avLst/>
          </a:prstGeom>
        </p:spPr>
        <p:txBody>
          <a:bodyPr wrap="square">
            <a:spAutoFit/>
          </a:bodyPr>
          <a:lstStyle/>
          <a:p>
            <a:pPr>
              <a:defRPr/>
            </a:pPr>
            <a:r>
              <a:rPr lang="en-GB" sz="1400" dirty="0">
                <a:latin typeface="+mj-lt"/>
                <a:cs typeface="Arial" pitchFamily="34" charset="0"/>
              </a:rPr>
              <a:t>Conduct a detailed (as-is) analysis on the state of agriculture and develop self- sufficiency strategy.</a:t>
            </a:r>
          </a:p>
        </p:txBody>
      </p:sp>
      <p:sp>
        <p:nvSpPr>
          <p:cNvPr id="7" name="Rectangle 6"/>
          <p:cNvSpPr/>
          <p:nvPr/>
        </p:nvSpPr>
        <p:spPr>
          <a:xfrm>
            <a:off x="552246" y="1769658"/>
            <a:ext cx="1146468" cy="307777"/>
          </a:xfrm>
          <a:prstGeom prst="rect">
            <a:avLst/>
          </a:prstGeom>
        </p:spPr>
        <p:txBody>
          <a:bodyPr wrap="none">
            <a:spAutoFit/>
          </a:bodyPr>
          <a:lstStyle/>
          <a:p>
            <a:pPr lvl="0">
              <a:defRPr/>
            </a:pPr>
            <a:r>
              <a:rPr lang="en-US" sz="1400" b="1" kern="0" dirty="0">
                <a:solidFill>
                  <a:prstClr val="black"/>
                </a:solidFill>
                <a:latin typeface="+mj-lt"/>
              </a:rPr>
              <a:t>Deliverable 1</a:t>
            </a:r>
          </a:p>
        </p:txBody>
      </p:sp>
      <p:sp>
        <p:nvSpPr>
          <p:cNvPr id="8" name="Rectangle 7"/>
          <p:cNvSpPr/>
          <p:nvPr/>
        </p:nvSpPr>
        <p:spPr>
          <a:xfrm>
            <a:off x="469217" y="4661015"/>
            <a:ext cx="1244571" cy="307777"/>
          </a:xfrm>
          <a:prstGeom prst="rect">
            <a:avLst/>
          </a:prstGeom>
        </p:spPr>
        <p:txBody>
          <a:bodyPr wrap="none">
            <a:spAutoFit/>
          </a:bodyPr>
          <a:lstStyle/>
          <a:p>
            <a:pPr marL="93663">
              <a:defRPr/>
            </a:pPr>
            <a:r>
              <a:rPr lang="en-US" sz="1400" b="1" kern="0" dirty="0">
                <a:solidFill>
                  <a:prstClr val="black"/>
                </a:solidFill>
                <a:latin typeface="+mj-lt"/>
              </a:rPr>
              <a:t>Deliverable  3</a:t>
            </a:r>
          </a:p>
        </p:txBody>
      </p:sp>
    </p:spTree>
    <p:extLst>
      <p:ext uri="{BB962C8B-B14F-4D97-AF65-F5344CB8AC3E}">
        <p14:creationId xmlns:p14="http://schemas.microsoft.com/office/powerpoint/2010/main" val="5583147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2500" dirty="0" smtClean="0">
                <a:solidFill>
                  <a:srgbClr val="000000"/>
                </a:solidFill>
                <a:latin typeface="Georgia"/>
              </a:rPr>
              <a:t>Detailed progress </a:t>
            </a:r>
            <a:r>
              <a:rPr lang="en-US" sz="2500" dirty="0" smtClean="0">
                <a:latin typeface="Georgia"/>
              </a:rPr>
              <a:t>on Sub-</a:t>
            </a:r>
            <a:r>
              <a:rPr lang="en-US" sz="2500" dirty="0" err="1" smtClean="0">
                <a:latin typeface="Georgia"/>
              </a:rPr>
              <a:t>Workstream</a:t>
            </a:r>
            <a:r>
              <a:rPr lang="en-US" sz="2500" dirty="0" smtClean="0">
                <a:latin typeface="Georgia"/>
              </a:rPr>
              <a:t> </a:t>
            </a:r>
            <a:r>
              <a:rPr lang="en-US" sz="2500" dirty="0" smtClean="0">
                <a:solidFill>
                  <a:srgbClr val="000000"/>
                </a:solidFill>
                <a:latin typeface="Georgia"/>
              </a:rPr>
              <a:t>5.3: </a:t>
            </a:r>
            <a:r>
              <a:rPr lang="en-US" sz="2500" dirty="0" err="1" smtClean="0">
                <a:solidFill>
                  <a:srgbClr val="000000"/>
                </a:solidFill>
                <a:latin typeface="Georgia"/>
              </a:rPr>
              <a:t>Finacial</a:t>
            </a:r>
            <a:r>
              <a:rPr lang="en-US" sz="2500" dirty="0" smtClean="0">
                <a:solidFill>
                  <a:srgbClr val="000000"/>
                </a:solidFill>
                <a:latin typeface="Georgia"/>
              </a:rPr>
              <a:t> Sustainability</a:t>
            </a:r>
            <a:endParaRPr lang="en-US" sz="2500" dirty="0">
              <a:solidFill>
                <a:srgbClr val="000000"/>
              </a:solidFill>
              <a:latin typeface="Georgia"/>
            </a:endParaRPr>
          </a:p>
        </p:txBody>
      </p:sp>
      <p:graphicFrame>
        <p:nvGraphicFramePr>
          <p:cNvPr id="7" name="Content Placeholder 3"/>
          <p:cNvGraphicFramePr>
            <a:graphicFrameLocks/>
          </p:cNvGraphicFramePr>
          <p:nvPr>
            <p:extLst>
              <p:ext uri="{D42A27DB-BD31-4B8C-83A1-F6EECF244321}">
                <p14:modId xmlns:p14="http://schemas.microsoft.com/office/powerpoint/2010/main" val="3593642036"/>
              </p:ext>
            </p:extLst>
          </p:nvPr>
        </p:nvGraphicFramePr>
        <p:xfrm>
          <a:off x="290945" y="1276899"/>
          <a:ext cx="11552482" cy="5226547"/>
        </p:xfrm>
        <a:graphic>
          <a:graphicData uri="http://schemas.openxmlformats.org/drawingml/2006/table">
            <a:tbl>
              <a:tblPr firstRow="1" bandRow="1"/>
              <a:tblGrid>
                <a:gridCol w="2566731"/>
                <a:gridCol w="4832260"/>
                <a:gridCol w="4153491"/>
              </a:tblGrid>
              <a:tr h="414983">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DELIVERABLES5</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PROGRESS TO DATE</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Arial"/>
                          <a:ea typeface=""/>
                          <a:cs typeface="Arial"/>
                        </a:defRPr>
                      </a:lvl1pPr>
                      <a:lvl2pPr marL="457200" algn="l" defTabSz="914400" rtl="0" eaLnBrk="1" latinLnBrk="0" hangingPunct="1">
                        <a:defRPr sz="1800" b="1" kern="1200">
                          <a:solidFill>
                            <a:schemeClr val="lt1"/>
                          </a:solidFill>
                          <a:latin typeface="Arial"/>
                          <a:ea typeface=""/>
                          <a:cs typeface="Arial"/>
                        </a:defRPr>
                      </a:lvl2pPr>
                      <a:lvl3pPr marL="914400" algn="l" defTabSz="914400" rtl="0" eaLnBrk="1" latinLnBrk="0" hangingPunct="1">
                        <a:defRPr sz="1800" b="1" kern="1200">
                          <a:solidFill>
                            <a:schemeClr val="lt1"/>
                          </a:solidFill>
                          <a:latin typeface="Arial"/>
                          <a:ea typeface=""/>
                          <a:cs typeface="Arial"/>
                        </a:defRPr>
                      </a:lvl3pPr>
                      <a:lvl4pPr marL="1371600" algn="l" defTabSz="914400" rtl="0" eaLnBrk="1" latinLnBrk="0" hangingPunct="1">
                        <a:defRPr sz="1800" b="1" kern="1200">
                          <a:solidFill>
                            <a:schemeClr val="lt1"/>
                          </a:solidFill>
                          <a:latin typeface="Arial"/>
                          <a:ea typeface=""/>
                          <a:cs typeface="Arial"/>
                        </a:defRPr>
                      </a:lvl4pPr>
                      <a:lvl5pPr marL="1828800" algn="l" defTabSz="914400" rtl="0" eaLnBrk="1" latinLnBrk="0" hangingPunct="1">
                        <a:defRPr sz="1800" b="1" kern="1200">
                          <a:solidFill>
                            <a:schemeClr val="lt1"/>
                          </a:solidFill>
                          <a:latin typeface="Arial"/>
                          <a:ea typeface=""/>
                          <a:cs typeface="Arial"/>
                        </a:defRPr>
                      </a:lvl5pPr>
                      <a:lvl6pPr marL="2286000" algn="l" defTabSz="914400" rtl="0" eaLnBrk="1" latinLnBrk="0" hangingPunct="1">
                        <a:defRPr sz="1800" b="1" kern="1200">
                          <a:solidFill>
                            <a:schemeClr val="lt1"/>
                          </a:solidFill>
                          <a:latin typeface="Arial"/>
                          <a:ea typeface=""/>
                          <a:cs typeface="Arial"/>
                        </a:defRPr>
                      </a:lvl6pPr>
                      <a:lvl7pPr marL="2743200" algn="l" defTabSz="914400" rtl="0" eaLnBrk="1" latinLnBrk="0" hangingPunct="1">
                        <a:defRPr sz="1800" b="1" kern="1200">
                          <a:solidFill>
                            <a:schemeClr val="lt1"/>
                          </a:solidFill>
                          <a:latin typeface="Arial"/>
                          <a:ea typeface=""/>
                          <a:cs typeface="Arial"/>
                        </a:defRPr>
                      </a:lvl7pPr>
                      <a:lvl8pPr marL="3200400" algn="l" defTabSz="914400" rtl="0" eaLnBrk="1" latinLnBrk="0" hangingPunct="1">
                        <a:defRPr sz="1800" b="1" kern="1200">
                          <a:solidFill>
                            <a:schemeClr val="lt1"/>
                          </a:solidFill>
                          <a:latin typeface="Arial"/>
                          <a:ea typeface=""/>
                          <a:cs typeface="Arial"/>
                        </a:defRPr>
                      </a:lvl8pPr>
                      <a:lvl9pPr marL="3657600" algn="l" defTabSz="914400" rtl="0" eaLnBrk="1" latinLnBrk="0" hangingPunct="1">
                        <a:defRPr sz="1800" b="1" kern="1200">
                          <a:solidFill>
                            <a:schemeClr val="lt1"/>
                          </a:solidFill>
                          <a:latin typeface="Arial"/>
                          <a:ea typeface=""/>
                          <a:cs typeface="Arial"/>
                        </a:defRPr>
                      </a:lvl9pPr>
                    </a:lstStyle>
                    <a:p>
                      <a:r>
                        <a:rPr lang="en-ZA" dirty="0" smtClean="0"/>
                        <a:t>COMMENTS</a:t>
                      </a:r>
                      <a:endParaRPr lang="en-ZA"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1015459">
                <a:tc>
                  <a:txBody>
                    <a:bodyPr/>
                    <a:lstStyle/>
                    <a:p>
                      <a:pPr algn="l" rtl="0" fontAlgn="ct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5.3.1 Ongoing </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re-allocation of financial resources specifically for ongoing self sustainability enhancing portfolios</a:t>
                      </a:r>
                    </a:p>
                  </a:txBody>
                  <a:tcPr marL="7620" marR="7620" marT="7620" marB="0">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algn="l" fontAlgn="ct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During the 2019/20 Financial Year, R20.4m was reprioritized for the procurement of  Biological Assets, Workshop Equipment and Irrigation Equipment.</a:t>
                      </a:r>
                      <a:b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b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
                      </a:r>
                      <a:b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b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In 2020/21 R24.5m allocated for the dilapidated workshops, bakeries and agricultural machinery.</a:t>
                      </a:r>
                      <a:b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br>
                      <a:endPar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l" fontAlgn="ctr"/>
                      <a:r>
                        <a:rPr kumimoji="0" lang="en-US" sz="1400" b="0" i="0" u="none" strike="noStrike" kern="1200" cap="none" normalizeH="0" baseline="0">
                          <a:ln>
                            <a:noFill/>
                          </a:ln>
                          <a:solidFill>
                            <a:schemeClr val="tx1"/>
                          </a:solidFill>
                          <a:effectLst/>
                          <a:latin typeface="Arial" panose="020B0604020202020204" pitchFamily="34" charset="0"/>
                          <a:ea typeface="+mn-ea"/>
                          <a:cs typeface="Arial" panose="020B0604020202020204" pitchFamily="34" charset="0"/>
                        </a:rPr>
                        <a:t>Upon the identification of potential areas of savings/underspending – resources are redirected to self sustaining initiatives as this is a Departmental priority. </a:t>
                      </a:r>
                      <a:br>
                        <a:rPr kumimoji="0" lang="en-US" sz="1400" b="0" i="0" u="none" strike="noStrike" kern="1200" cap="none" normalizeH="0" baseline="0">
                          <a:ln>
                            <a:noFill/>
                          </a:ln>
                          <a:solidFill>
                            <a:schemeClr val="tx1"/>
                          </a:solidFill>
                          <a:effectLst/>
                          <a:latin typeface="Arial" panose="020B0604020202020204" pitchFamily="34" charset="0"/>
                          <a:ea typeface="+mn-ea"/>
                          <a:cs typeface="Arial" panose="020B0604020202020204" pitchFamily="34" charset="0"/>
                        </a:rPr>
                      </a:br>
                      <a:endParaRPr kumimoji="0" lang="en-US" sz="1400" b="0" i="0" u="none" strike="noStrike" kern="1200" cap="none" normalizeH="0" baseline="0">
                        <a:ln>
                          <a:noFill/>
                        </a:ln>
                        <a:solidFill>
                          <a:schemeClr val="tx1"/>
                        </a:solidFill>
                        <a:effectLst/>
                        <a:latin typeface="Arial" panose="020B0604020202020204" pitchFamily="34" charset="0"/>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742484">
                <a:tc>
                  <a:txBody>
                    <a:bodyPr/>
                    <a:lstStyle/>
                    <a:p>
                      <a:pPr algn="l" fontAlgn="ctr"/>
                      <a:r>
                        <a:rPr kumimoji="0" lang="en-ZA"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5.3.2 Enhance </a:t>
                      </a:r>
                      <a:r>
                        <a:rPr kumimoji="0" lang="en-ZA"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revenue generating initiatives</a:t>
                      </a:r>
                    </a:p>
                  </a:txBody>
                  <a:tcPr marL="7620" marR="7620" marT="7620" marB="0">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algn="l" fontAlgn="ctr"/>
                      <a:r>
                        <a:rPr kumimoji="0" lang="en-ZA"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Dependant on the final self sufficiency strategy</a:t>
                      </a:r>
                      <a:endParaRPr kumimoji="0" lang="en-ZA"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l" fontAlgn="ct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Conduct market </a:t>
                      </a: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analysis </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and explore the </a:t>
                      </a: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extension </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of DCS's current product offering in line with market needs</a:t>
                      </a: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r h="1015459">
                <a:tc>
                  <a:txBody>
                    <a:bodyPr/>
                    <a:lstStyle/>
                    <a:p>
                      <a:pPr algn="l" fontAlgn="ct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5.3.3 Development </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of a Business Case for a Trading Entity </a:t>
                      </a:r>
                    </a:p>
                  </a:txBody>
                  <a:tcPr marL="7620" marR="7620" marT="7620" marB="0">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20000"/>
                      </a:srgbClr>
                    </a:solidFill>
                  </a:tcPr>
                </a:tc>
                <a:tc>
                  <a:txBody>
                    <a:bodyPr/>
                    <a:lstStyle/>
                    <a:p>
                      <a:pPr algn="l" fontAlgn="ct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Reviewed  previous submissions to NT</a:t>
                      </a:r>
                      <a:b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b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
                      </a:r>
                      <a:b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b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Engagements with Departments that have successfully rolled out the Trading Entity Model (Dept. of Home Affairs - </a:t>
                      </a:r>
                      <a:r>
                        <a:rPr kumimoji="0" lang="en-US" sz="1400" b="0" i="0" u="none" strike="noStrike" kern="1200" cap="none" normalizeH="0" baseline="0" dirty="0" err="1">
                          <a:ln>
                            <a:noFill/>
                          </a:ln>
                          <a:solidFill>
                            <a:schemeClr val="tx1"/>
                          </a:solidFill>
                          <a:effectLst/>
                          <a:latin typeface="Arial" panose="020B0604020202020204" pitchFamily="34" charset="0"/>
                          <a:ea typeface="+mn-ea"/>
                          <a:cs typeface="Arial" panose="020B0604020202020204" pitchFamily="34" charset="0"/>
                        </a:rPr>
                        <a:t>Gvt</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 Printing Works) </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c>
                  <a:txBody>
                    <a:bodyPr/>
                    <a:lstStyle/>
                    <a:p>
                      <a:pPr algn="l" fontAlgn="ct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From the engagements it has been determined that the </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Trading Entity </a:t>
                      </a: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is not the most viable option.  Branch Finance to explore appropriate mechanisms for revenue generation and retention with regard to self sustainability</a:t>
                      </a:r>
                    </a:p>
                    <a:p>
                      <a:pPr algn="l" fontAlgn="ctr"/>
                      <a:endPar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endParaRPr>
                    </a:p>
                    <a:p>
                      <a:pPr algn="l" fontAlgn="ctr"/>
                      <a:r>
                        <a:rPr kumimoji="0" lang="en-US" sz="1400" b="0" i="0" u="none" strike="noStrike" kern="1200" cap="none" normalizeH="0" baseline="0" dirty="0" smtClean="0">
                          <a:ln>
                            <a:noFill/>
                          </a:ln>
                          <a:solidFill>
                            <a:schemeClr val="tx1"/>
                          </a:solidFill>
                          <a:effectLst/>
                          <a:latin typeface="Arial" panose="020B0604020202020204" pitchFamily="34" charset="0"/>
                          <a:ea typeface="+mn-ea"/>
                          <a:cs typeface="Arial" panose="020B0604020202020204" pitchFamily="34" charset="0"/>
                        </a:rPr>
                        <a:t>A change request (is to be submitted) in relation to this deliverable to explore various OTHER models/avenues that the Department can venture into as part of its revenue generation and retention initiative. </a:t>
                      </a:r>
                      <a: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
                      </a:r>
                      <a:br>
                        <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br>
                      <a:endParaRPr kumimoji="0" lang="en-US" sz="1400" b="0"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7620" marR="7620" marT="7620" marB="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08080">
                        <a:tint val="40000"/>
                      </a:srgbClr>
                    </a:solidFill>
                  </a:tcPr>
                </a:tc>
              </a:tr>
            </a:tbl>
          </a:graphicData>
        </a:graphic>
      </p:graphicFrame>
    </p:spTree>
    <p:extLst>
      <p:ext uri="{BB962C8B-B14F-4D97-AF65-F5344CB8AC3E}">
        <p14:creationId xmlns:p14="http://schemas.microsoft.com/office/powerpoint/2010/main" val="6703369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659430" y="-40665"/>
            <a:ext cx="12129247"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2500" dirty="0" smtClean="0">
                <a:solidFill>
                  <a:srgbClr val="000000"/>
                </a:solidFill>
                <a:latin typeface="Georgia"/>
              </a:rPr>
              <a:t>Remaining deliverables and timeframes Sub-</a:t>
            </a:r>
            <a:r>
              <a:rPr lang="en-US" sz="2500" dirty="0" err="1" smtClean="0">
                <a:solidFill>
                  <a:srgbClr val="000000"/>
                </a:solidFill>
                <a:latin typeface="Georgia"/>
              </a:rPr>
              <a:t>Workstream</a:t>
            </a:r>
            <a:r>
              <a:rPr lang="en-US" sz="2500" dirty="0" smtClean="0">
                <a:solidFill>
                  <a:srgbClr val="000000"/>
                </a:solidFill>
                <a:latin typeface="Georgia"/>
              </a:rPr>
              <a:t> 5.3</a:t>
            </a:r>
            <a:endParaRPr lang="en-US" sz="2500" dirty="0">
              <a:solidFill>
                <a:srgbClr val="000000"/>
              </a:solidFill>
              <a:latin typeface="Georgia"/>
            </a:endParaRPr>
          </a:p>
        </p:txBody>
      </p:sp>
      <p:grpSp>
        <p:nvGrpSpPr>
          <p:cNvPr id="8" name="Group 7"/>
          <p:cNvGrpSpPr/>
          <p:nvPr/>
        </p:nvGrpSpPr>
        <p:grpSpPr>
          <a:xfrm>
            <a:off x="2905885" y="1123505"/>
            <a:ext cx="2133918" cy="490537"/>
            <a:chOff x="2260934" y="1232169"/>
            <a:chExt cx="1582928" cy="492108"/>
          </a:xfrm>
        </p:grpSpPr>
        <p:sp>
          <p:nvSpPr>
            <p:cNvPr id="136" name="Rectangle 135"/>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sp>
          <p:nvSpPr>
            <p:cNvPr id="137" name="TextBox 136"/>
            <p:cNvSpPr txBox="1"/>
            <p:nvPr/>
          </p:nvSpPr>
          <p:spPr>
            <a:xfrm>
              <a:off x="2658711" y="1302906"/>
              <a:ext cx="758472" cy="184666"/>
            </a:xfrm>
            <a:prstGeom prst="rect">
              <a:avLst/>
            </a:prstGeom>
            <a:noFill/>
            <a:ln w="6350">
              <a:noFill/>
              <a:prstDash val="dash"/>
            </a:ln>
          </p:spPr>
          <p:txBody>
            <a:bodyPr wrap="square" lIns="0" tIns="0" rIns="0" bIns="0" rtlCol="0">
              <a:spAutoFit/>
            </a:bodyPr>
            <a:lstStyle/>
            <a:p>
              <a:pPr algn="ctr">
                <a:defRPr/>
              </a:pPr>
              <a:r>
                <a:rPr lang="en-US" sz="1200" b="1" kern="0" dirty="0" smtClean="0">
                  <a:solidFill>
                    <a:prstClr val="black"/>
                  </a:solidFill>
                  <a:latin typeface="Calibri Light"/>
                </a:rPr>
                <a:t>QUARTER 1</a:t>
              </a:r>
              <a:endParaRPr lang="en-US" sz="1200" b="1" kern="0" dirty="0">
                <a:solidFill>
                  <a:prstClr val="black"/>
                </a:solidFill>
                <a:latin typeface="Calibri Light"/>
              </a:endParaRPr>
            </a:p>
          </p:txBody>
        </p:sp>
        <p:grpSp>
          <p:nvGrpSpPr>
            <p:cNvPr id="138" name="Group 137"/>
            <p:cNvGrpSpPr/>
            <p:nvPr/>
          </p:nvGrpSpPr>
          <p:grpSpPr>
            <a:xfrm>
              <a:off x="2307570" y="1509115"/>
              <a:ext cx="1469658" cy="153888"/>
              <a:chOff x="2314713" y="1509115"/>
              <a:chExt cx="1469658" cy="153888"/>
            </a:xfrm>
          </p:grpSpPr>
          <p:sp>
            <p:nvSpPr>
              <p:cNvPr id="139" name="TextBox 138"/>
              <p:cNvSpPr txBox="1"/>
              <p:nvPr/>
            </p:nvSpPr>
            <p:spPr>
              <a:xfrm>
                <a:off x="2314713"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1</a:t>
                </a:r>
                <a:endParaRPr lang="en-US" sz="1000" kern="0" dirty="0">
                  <a:solidFill>
                    <a:prstClr val="black"/>
                  </a:solidFill>
                  <a:latin typeface="Calibri Light"/>
                </a:endParaRPr>
              </a:p>
            </p:txBody>
          </p:sp>
          <p:sp>
            <p:nvSpPr>
              <p:cNvPr id="140" name="TextBox 139"/>
              <p:cNvSpPr txBox="1"/>
              <p:nvPr/>
            </p:nvSpPr>
            <p:spPr>
              <a:xfrm>
                <a:off x="2828561"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2</a:t>
                </a:r>
                <a:endParaRPr lang="en-US" sz="1000" kern="0" dirty="0">
                  <a:solidFill>
                    <a:prstClr val="black"/>
                  </a:solidFill>
                  <a:latin typeface="Calibri Light"/>
                </a:endParaRPr>
              </a:p>
            </p:txBody>
          </p:sp>
          <p:sp>
            <p:nvSpPr>
              <p:cNvPr id="141" name="TextBox 140"/>
              <p:cNvSpPr txBox="1"/>
              <p:nvPr/>
            </p:nvSpPr>
            <p:spPr>
              <a:xfrm>
                <a:off x="3342409"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3</a:t>
                </a:r>
                <a:endParaRPr lang="en-US" sz="1000" kern="0" dirty="0">
                  <a:solidFill>
                    <a:prstClr val="black"/>
                  </a:solidFill>
                  <a:latin typeface="Calibri Light"/>
                </a:endParaRPr>
              </a:p>
            </p:txBody>
          </p:sp>
          <p:cxnSp>
            <p:nvCxnSpPr>
              <p:cNvPr id="143" name="Straight Connector 142"/>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44" name="Straight Connector 143"/>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9" name="Group 8"/>
          <p:cNvGrpSpPr/>
          <p:nvPr/>
        </p:nvGrpSpPr>
        <p:grpSpPr>
          <a:xfrm>
            <a:off x="427772" y="1674925"/>
            <a:ext cx="11160000" cy="1200644"/>
            <a:chOff x="428696" y="859411"/>
            <a:chExt cx="8260574" cy="1204494"/>
          </a:xfrm>
        </p:grpSpPr>
        <p:sp>
          <p:nvSpPr>
            <p:cNvPr id="112" name="Rectangle 111"/>
            <p:cNvSpPr/>
            <p:nvPr/>
          </p:nvSpPr>
          <p:spPr>
            <a:xfrm>
              <a:off x="428696" y="1137966"/>
              <a:ext cx="1811303" cy="917830"/>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grpSp>
          <p:nvGrpSpPr>
            <p:cNvPr id="113" name="Group 112"/>
            <p:cNvGrpSpPr/>
            <p:nvPr/>
          </p:nvGrpSpPr>
          <p:grpSpPr>
            <a:xfrm>
              <a:off x="2356875" y="1152779"/>
              <a:ext cx="6332395" cy="518938"/>
              <a:chOff x="2147863" y="1152410"/>
              <a:chExt cx="6332395" cy="518938"/>
            </a:xfrm>
          </p:grpSpPr>
          <p:sp>
            <p:nvSpPr>
              <p:cNvPr id="117" name="Line 6"/>
              <p:cNvSpPr>
                <a:spLocks noChangeShapeType="1"/>
              </p:cNvSpPr>
              <p:nvPr/>
            </p:nvSpPr>
            <p:spPr bwMode="auto">
              <a:xfrm>
                <a:off x="2591268" y="1503670"/>
                <a:ext cx="5888990" cy="0"/>
              </a:xfrm>
              <a:prstGeom prst="line">
                <a:avLst/>
              </a:prstGeom>
              <a:noFill/>
              <a:ln w="19050" cap="rnd">
                <a:solidFill>
                  <a:srgbClr val="E2583D"/>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nvGrpSpPr>
              <p:cNvPr id="118" name="Group 117"/>
              <p:cNvGrpSpPr/>
              <p:nvPr/>
            </p:nvGrpSpPr>
            <p:grpSpPr>
              <a:xfrm>
                <a:off x="2147863" y="1155311"/>
                <a:ext cx="372038" cy="516037"/>
                <a:chOff x="2191560" y="1155311"/>
                <a:chExt cx="372038" cy="516037"/>
              </a:xfrm>
            </p:grpSpPr>
            <p:grpSp>
              <p:nvGrpSpPr>
                <p:cNvPr id="123" name="Group 122"/>
                <p:cNvGrpSpPr>
                  <a:grpSpLocks noChangeAspect="1"/>
                </p:cNvGrpSpPr>
                <p:nvPr/>
              </p:nvGrpSpPr>
              <p:grpSpPr>
                <a:xfrm>
                  <a:off x="2272005" y="1155311"/>
                  <a:ext cx="215384" cy="288000"/>
                  <a:chOff x="2947988" y="5462588"/>
                  <a:chExt cx="277812" cy="371476"/>
                </a:xfrm>
                <a:solidFill>
                  <a:sysClr val="window" lastClr="FFFFFF"/>
                </a:solidFill>
              </p:grpSpPr>
              <p:sp>
                <p:nvSpPr>
                  <p:cNvPr id="127" name="Freeform 8"/>
                  <p:cNvSpPr>
                    <a:spLocks/>
                  </p:cNvSpPr>
                  <p:nvPr/>
                </p:nvSpPr>
                <p:spPr bwMode="auto">
                  <a:xfrm>
                    <a:off x="3101975" y="5788026"/>
                    <a:ext cx="15875" cy="46038"/>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28" name="Freeform 9"/>
                  <p:cNvSpPr>
                    <a:spLocks/>
                  </p:cNvSpPr>
                  <p:nvPr/>
                </p:nvSpPr>
                <p:spPr bwMode="auto">
                  <a:xfrm>
                    <a:off x="3101975" y="5462588"/>
                    <a:ext cx="15875"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31" name="Freeform 12"/>
                  <p:cNvSpPr>
                    <a:spLocks/>
                  </p:cNvSpPr>
                  <p:nvPr/>
                </p:nvSpPr>
                <p:spPr bwMode="auto">
                  <a:xfrm>
                    <a:off x="3198813" y="5713413"/>
                    <a:ext cx="26987" cy="28575"/>
                  </a:xfrm>
                  <a:custGeom>
                    <a:avLst/>
                    <a:gdLst>
                      <a:gd name="T0" fmla="*/ 5 w 7"/>
                      <a:gd name="T1" fmla="*/ 7 h 7"/>
                      <a:gd name="T2" fmla="*/ 4 w 7"/>
                      <a:gd name="T3" fmla="*/ 7 h 7"/>
                      <a:gd name="T4" fmla="*/ 1 w 7"/>
                      <a:gd name="T5" fmla="*/ 4 h 7"/>
                      <a:gd name="T6" fmla="*/ 1 w 7"/>
                      <a:gd name="T7" fmla="*/ 1 h 7"/>
                      <a:gd name="T8" fmla="*/ 4 w 7"/>
                      <a:gd name="T9" fmla="*/ 1 h 7"/>
                      <a:gd name="T10" fmla="*/ 7 w 7"/>
                      <a:gd name="T11" fmla="*/ 4 h 7"/>
                      <a:gd name="T12" fmla="*/ 7 w 7"/>
                      <a:gd name="T13" fmla="*/ 7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5" y="7"/>
                          <a:pt x="4" y="7"/>
                          <a:pt x="4" y="7"/>
                        </a:cubicBezTo>
                        <a:cubicBezTo>
                          <a:pt x="1" y="4"/>
                          <a:pt x="1" y="4"/>
                          <a:pt x="1" y="4"/>
                        </a:cubicBezTo>
                        <a:cubicBezTo>
                          <a:pt x="0" y="3"/>
                          <a:pt x="0" y="2"/>
                          <a:pt x="1" y="1"/>
                        </a:cubicBezTo>
                        <a:cubicBezTo>
                          <a:pt x="2" y="0"/>
                          <a:pt x="3" y="0"/>
                          <a:pt x="4" y="1"/>
                        </a:cubicBezTo>
                        <a:cubicBezTo>
                          <a:pt x="7" y="4"/>
                          <a:pt x="7" y="4"/>
                          <a:pt x="7" y="4"/>
                        </a:cubicBezTo>
                        <a:cubicBezTo>
                          <a:pt x="7" y="5"/>
                          <a:pt x="7" y="6"/>
                          <a:pt x="7" y="7"/>
                        </a:cubicBezTo>
                        <a:cubicBezTo>
                          <a:pt x="6" y="7"/>
                          <a:pt x="6"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33" name="Freeform 14"/>
                  <p:cNvSpPr>
                    <a:spLocks/>
                  </p:cNvSpPr>
                  <p:nvPr/>
                </p:nvSpPr>
                <p:spPr bwMode="auto">
                  <a:xfrm>
                    <a:off x="2947988" y="5618163"/>
                    <a:ext cx="30162"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134" name="Freeform 15"/>
                  <p:cNvSpPr>
                    <a:spLocks/>
                  </p:cNvSpPr>
                  <p:nvPr/>
                </p:nvSpPr>
                <p:spPr bwMode="auto">
                  <a:xfrm>
                    <a:off x="2994025" y="5713413"/>
                    <a:ext cx="26987" cy="28575"/>
                  </a:xfrm>
                  <a:custGeom>
                    <a:avLst/>
                    <a:gdLst>
                      <a:gd name="T0" fmla="*/ 2 w 7"/>
                      <a:gd name="T1" fmla="*/ 7 h 7"/>
                      <a:gd name="T2" fmla="*/ 0 w 7"/>
                      <a:gd name="T3" fmla="*/ 7 h 7"/>
                      <a:gd name="T4" fmla="*/ 0 w 7"/>
                      <a:gd name="T5" fmla="*/ 4 h 7"/>
                      <a:gd name="T6" fmla="*/ 3 w 7"/>
                      <a:gd name="T7" fmla="*/ 1 h 7"/>
                      <a:gd name="T8" fmla="*/ 6 w 7"/>
                      <a:gd name="T9" fmla="*/ 1 h 7"/>
                      <a:gd name="T10" fmla="*/ 6 w 7"/>
                      <a:gd name="T11" fmla="*/ 4 h 7"/>
                      <a:gd name="T12" fmla="*/ 3 w 7"/>
                      <a:gd name="T13" fmla="*/ 7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1" y="7"/>
                          <a:pt x="1" y="7"/>
                          <a:pt x="0" y="7"/>
                        </a:cubicBezTo>
                        <a:cubicBezTo>
                          <a:pt x="0" y="6"/>
                          <a:pt x="0" y="5"/>
                          <a:pt x="0" y="4"/>
                        </a:cubicBezTo>
                        <a:cubicBezTo>
                          <a:pt x="3" y="1"/>
                          <a:pt x="3" y="1"/>
                          <a:pt x="3" y="1"/>
                        </a:cubicBezTo>
                        <a:cubicBezTo>
                          <a:pt x="4" y="0"/>
                          <a:pt x="5" y="0"/>
                          <a:pt x="6" y="1"/>
                        </a:cubicBezTo>
                        <a:cubicBezTo>
                          <a:pt x="7" y="2"/>
                          <a:pt x="7" y="3"/>
                          <a:pt x="6" y="4"/>
                        </a:cubicBezTo>
                        <a:cubicBezTo>
                          <a:pt x="3" y="7"/>
                          <a:pt x="3" y="7"/>
                          <a:pt x="3" y="7"/>
                        </a:cubicBezTo>
                        <a:cubicBezTo>
                          <a:pt x="3" y="7"/>
                          <a:pt x="2"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sp>
              <p:nvSpPr>
                <p:cNvPr id="122" name="Oval 121"/>
                <p:cNvSpPr>
                  <a:spLocks noChangeAspect="1"/>
                </p:cNvSpPr>
                <p:nvPr/>
              </p:nvSpPr>
              <p:spPr>
                <a:xfrm>
                  <a:off x="2191560" y="1179579"/>
                  <a:ext cx="372038" cy="491769"/>
                </a:xfrm>
                <a:prstGeom prst="ellipse">
                  <a:avLst/>
                </a:prstGeom>
                <a:solidFill>
                  <a:srgbClr val="E2583D"/>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algn="ctr">
                    <a:defRPr/>
                  </a:pPr>
                  <a:endParaRPr lang="en-US" kern="0">
                    <a:solidFill>
                      <a:prstClr val="white"/>
                    </a:solidFill>
                    <a:latin typeface="Calibri Light"/>
                  </a:endParaRPr>
                </a:p>
              </p:txBody>
            </p:sp>
          </p:grpSp>
          <p:grpSp>
            <p:nvGrpSpPr>
              <p:cNvPr id="119" name="Group 118"/>
              <p:cNvGrpSpPr/>
              <p:nvPr/>
            </p:nvGrpSpPr>
            <p:grpSpPr>
              <a:xfrm>
                <a:off x="2637210" y="1152410"/>
                <a:ext cx="1819595" cy="303026"/>
                <a:chOff x="2637210" y="1019796"/>
                <a:chExt cx="1819595" cy="303026"/>
              </a:xfrm>
            </p:grpSpPr>
            <p:sp>
              <p:nvSpPr>
                <p:cNvPr id="120" name="TextBox 119"/>
                <p:cNvSpPr txBox="1"/>
                <p:nvPr/>
              </p:nvSpPr>
              <p:spPr>
                <a:xfrm>
                  <a:off x="2637211" y="1019796"/>
                  <a:ext cx="1447670" cy="153888"/>
                </a:xfrm>
                <a:prstGeom prst="rect">
                  <a:avLst/>
                </a:prstGeom>
                <a:noFill/>
                <a:ln w="6350">
                  <a:noFill/>
                  <a:prstDash val="dash"/>
                </a:ln>
              </p:spPr>
              <p:txBody>
                <a:bodyPr wrap="square" lIns="0" tIns="0" rIns="0" bIns="0" rtlCol="0">
                  <a:spAutoFit/>
                </a:bodyPr>
                <a:lstStyle/>
                <a:p>
                  <a:pPr>
                    <a:defRPr/>
                  </a:pPr>
                  <a:r>
                    <a:rPr lang="en-US" sz="1000" b="1" kern="0" dirty="0">
                      <a:solidFill>
                        <a:srgbClr val="E2583D"/>
                      </a:solidFill>
                      <a:latin typeface="Calibri Light"/>
                    </a:rPr>
                    <a:t>START – FINISH DATE</a:t>
                  </a:r>
                </a:p>
              </p:txBody>
            </p:sp>
            <p:sp>
              <p:nvSpPr>
                <p:cNvPr id="121" name="TextBox 120"/>
                <p:cNvSpPr txBox="1"/>
                <p:nvPr/>
              </p:nvSpPr>
              <p:spPr>
                <a:xfrm>
                  <a:off x="2637210" y="1168934"/>
                  <a:ext cx="1819595" cy="153888"/>
                </a:xfrm>
                <a:prstGeom prst="rect">
                  <a:avLst/>
                </a:prstGeom>
                <a:noFill/>
                <a:ln w="6350">
                  <a:noFill/>
                  <a:prstDash val="dash"/>
                </a:ln>
              </p:spPr>
              <p:txBody>
                <a:bodyPr wrap="square" lIns="0" tIns="0" rIns="0" bIns="0" rtlCol="0">
                  <a:spAutoFit/>
                </a:bodyPr>
                <a:lstStyle/>
                <a:p>
                  <a:pPr>
                    <a:defRPr/>
                  </a:pPr>
                  <a:r>
                    <a:rPr lang="en-US" sz="1000" kern="0" dirty="0" smtClean="0">
                      <a:solidFill>
                        <a:prstClr val="black"/>
                      </a:solidFill>
                      <a:latin typeface="Calibri Light"/>
                    </a:rPr>
                    <a:t>01 April to 31 March</a:t>
                  </a:r>
                  <a:endParaRPr lang="en-US" sz="1000" kern="0" dirty="0">
                    <a:solidFill>
                      <a:prstClr val="black"/>
                    </a:solidFill>
                    <a:latin typeface="Calibri Light"/>
                  </a:endParaRPr>
                </a:p>
              </p:txBody>
            </p:sp>
          </p:grpSp>
        </p:grpSp>
        <p:grpSp>
          <p:nvGrpSpPr>
            <p:cNvPr id="114" name="Group 113"/>
            <p:cNvGrpSpPr/>
            <p:nvPr/>
          </p:nvGrpSpPr>
          <p:grpSpPr>
            <a:xfrm>
              <a:off x="439339" y="859411"/>
              <a:ext cx="1790016" cy="1204494"/>
              <a:chOff x="260627" y="786805"/>
              <a:chExt cx="1790016" cy="1204494"/>
            </a:xfrm>
          </p:grpSpPr>
          <p:sp>
            <p:nvSpPr>
              <p:cNvPr id="115" name="TextBox 114"/>
              <p:cNvSpPr txBox="1"/>
              <p:nvPr/>
            </p:nvSpPr>
            <p:spPr>
              <a:xfrm>
                <a:off x="339465" y="786805"/>
                <a:ext cx="888058" cy="216135"/>
              </a:xfrm>
              <a:prstGeom prst="rect">
                <a:avLst/>
              </a:prstGeom>
              <a:noFill/>
              <a:ln w="6350">
                <a:noFill/>
                <a:prstDash val="dash"/>
              </a:ln>
            </p:spPr>
            <p:txBody>
              <a:bodyPr wrap="square" lIns="0" tIns="0" rIns="0" bIns="0" rtlCol="0">
                <a:spAutoFit/>
              </a:bodyPr>
              <a:lstStyle/>
              <a:p>
                <a:pPr>
                  <a:defRPr/>
                </a:pPr>
                <a:r>
                  <a:rPr lang="en-US" sz="1400" b="1" kern="0" dirty="0" smtClean="0">
                    <a:solidFill>
                      <a:prstClr val="black"/>
                    </a:solidFill>
                    <a:latin typeface="Calibri Light"/>
                  </a:rPr>
                  <a:t>Deliverable</a:t>
                </a:r>
                <a:r>
                  <a:rPr lang="en-US" sz="1200" b="1" kern="0" dirty="0" smtClean="0">
                    <a:solidFill>
                      <a:prstClr val="black"/>
                    </a:solidFill>
                    <a:latin typeface="Calibri Light"/>
                  </a:rPr>
                  <a:t> 1</a:t>
                </a:r>
                <a:endParaRPr lang="en-US" sz="1200" b="1" kern="0" dirty="0">
                  <a:solidFill>
                    <a:prstClr val="black"/>
                  </a:solidFill>
                  <a:latin typeface="Calibri Light"/>
                </a:endParaRPr>
              </a:p>
            </p:txBody>
          </p:sp>
          <p:sp>
            <p:nvSpPr>
              <p:cNvPr id="116" name="TextBox 115"/>
              <p:cNvSpPr txBox="1"/>
              <p:nvPr/>
            </p:nvSpPr>
            <p:spPr>
              <a:xfrm>
                <a:off x="260627" y="985244"/>
                <a:ext cx="1790016" cy="1006055"/>
              </a:xfrm>
              <a:prstGeom prst="rect">
                <a:avLst/>
              </a:prstGeom>
              <a:noFill/>
              <a:ln w="6350">
                <a:noFill/>
                <a:prstDash val="dash"/>
              </a:ln>
            </p:spPr>
            <p:txBody>
              <a:bodyPr wrap="square" lIns="0" tIns="0" rIns="0" bIns="0" rtlCol="0">
                <a:spAutoFit/>
              </a:bodyPr>
              <a:lstStyle/>
              <a:p>
                <a:pPr>
                  <a:lnSpc>
                    <a:spcPts val="1100"/>
                  </a:lnSpc>
                  <a:defRPr/>
                </a:pPr>
                <a:endParaRPr lang="en-US" sz="1600" kern="0" dirty="0" smtClean="0">
                  <a:solidFill>
                    <a:prstClr val="black"/>
                  </a:solidFill>
                  <a:latin typeface="+mj-lt"/>
                </a:endParaRPr>
              </a:p>
              <a:p>
                <a:pPr>
                  <a:defRPr/>
                </a:pPr>
                <a:r>
                  <a:rPr lang="en-US" sz="1400" kern="0" dirty="0" smtClean="0">
                    <a:solidFill>
                      <a:prstClr val="black"/>
                    </a:solidFill>
                    <a:latin typeface="+mj-lt"/>
                  </a:rPr>
                  <a:t>Ongoing </a:t>
                </a:r>
                <a:r>
                  <a:rPr lang="en-US" sz="1400" kern="0" dirty="0">
                    <a:solidFill>
                      <a:prstClr val="black"/>
                    </a:solidFill>
                    <a:latin typeface="+mj-lt"/>
                  </a:rPr>
                  <a:t>re-allocation of financial resources specifically for ongoing self sustainability enhancing portfolios</a:t>
                </a:r>
              </a:p>
            </p:txBody>
          </p:sp>
        </p:grpSp>
      </p:grpSp>
      <p:grpSp>
        <p:nvGrpSpPr>
          <p:cNvPr id="14" name="Group 13"/>
          <p:cNvGrpSpPr/>
          <p:nvPr/>
        </p:nvGrpSpPr>
        <p:grpSpPr>
          <a:xfrm>
            <a:off x="423177" y="3300793"/>
            <a:ext cx="11164595" cy="1008892"/>
            <a:chOff x="406265" y="2033100"/>
            <a:chExt cx="8263977" cy="930696"/>
          </a:xfrm>
        </p:grpSpPr>
        <p:grpSp>
          <p:nvGrpSpPr>
            <p:cNvPr id="92" name="Group 91"/>
            <p:cNvGrpSpPr/>
            <p:nvPr/>
          </p:nvGrpSpPr>
          <p:grpSpPr>
            <a:xfrm>
              <a:off x="3426113" y="2196630"/>
              <a:ext cx="5244129" cy="551577"/>
              <a:chOff x="3289421" y="2244898"/>
              <a:chExt cx="5244129" cy="551577"/>
            </a:xfrm>
          </p:grpSpPr>
          <p:sp>
            <p:nvSpPr>
              <p:cNvPr id="98" name="Line 6"/>
              <p:cNvSpPr>
                <a:spLocks noChangeShapeType="1"/>
              </p:cNvSpPr>
              <p:nvPr/>
            </p:nvSpPr>
            <p:spPr bwMode="auto">
              <a:xfrm>
                <a:off x="6028730" y="2586175"/>
                <a:ext cx="2504820" cy="0"/>
              </a:xfrm>
              <a:prstGeom prst="line">
                <a:avLst/>
              </a:prstGeom>
              <a:noFill/>
              <a:ln w="19050" cap="rnd">
                <a:solidFill>
                  <a:srgbClr val="AFABAB"/>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nvGrpSpPr>
              <p:cNvPr id="100" name="Group 99"/>
              <p:cNvGrpSpPr/>
              <p:nvPr/>
            </p:nvGrpSpPr>
            <p:grpSpPr>
              <a:xfrm>
                <a:off x="6008977" y="2244898"/>
                <a:ext cx="1833035" cy="272889"/>
                <a:chOff x="4948011" y="1228961"/>
                <a:chExt cx="1833035" cy="272889"/>
              </a:xfrm>
            </p:grpSpPr>
            <p:sp>
              <p:nvSpPr>
                <p:cNvPr id="110" name="TextBox 109"/>
                <p:cNvSpPr txBox="1"/>
                <p:nvPr/>
              </p:nvSpPr>
              <p:spPr>
                <a:xfrm>
                  <a:off x="4948011" y="1228961"/>
                  <a:ext cx="1447670" cy="153888"/>
                </a:xfrm>
                <a:prstGeom prst="rect">
                  <a:avLst/>
                </a:prstGeom>
                <a:noFill/>
                <a:ln w="6350">
                  <a:noFill/>
                  <a:prstDash val="dash"/>
                </a:ln>
              </p:spPr>
              <p:txBody>
                <a:bodyPr wrap="square" lIns="0" tIns="0" rIns="0" bIns="0" rtlCol="0">
                  <a:spAutoFit/>
                </a:bodyPr>
                <a:lstStyle/>
                <a:p>
                  <a:pPr>
                    <a:defRPr/>
                  </a:pPr>
                  <a:r>
                    <a:rPr lang="en-US" sz="1000" b="1" kern="0" dirty="0">
                      <a:solidFill>
                        <a:srgbClr val="AFABAB"/>
                      </a:solidFill>
                      <a:latin typeface="Calibri Light"/>
                    </a:rPr>
                    <a:t>START – FINISH DATE</a:t>
                  </a:r>
                </a:p>
              </p:txBody>
            </p:sp>
            <p:sp>
              <p:nvSpPr>
                <p:cNvPr id="111" name="TextBox 110"/>
                <p:cNvSpPr txBox="1"/>
                <p:nvPr/>
              </p:nvSpPr>
              <p:spPr>
                <a:xfrm>
                  <a:off x="4961451" y="1359889"/>
                  <a:ext cx="1819595" cy="141961"/>
                </a:xfrm>
                <a:prstGeom prst="rect">
                  <a:avLst/>
                </a:prstGeom>
                <a:noFill/>
                <a:ln w="6350">
                  <a:noFill/>
                  <a:prstDash val="dash"/>
                </a:ln>
              </p:spPr>
              <p:txBody>
                <a:bodyPr wrap="square" lIns="0" tIns="0" rIns="0" bIns="0" rtlCol="0">
                  <a:spAutoFit/>
                </a:bodyPr>
                <a:lstStyle/>
                <a:p>
                  <a:pPr>
                    <a:defRPr/>
                  </a:pPr>
                  <a:r>
                    <a:rPr lang="en-US" sz="1000" kern="0" dirty="0" smtClean="0">
                      <a:solidFill>
                        <a:prstClr val="black"/>
                      </a:solidFill>
                      <a:latin typeface="Calibri Light"/>
                    </a:rPr>
                    <a:t>01 October to 31 March </a:t>
                  </a:r>
                  <a:endParaRPr lang="en-US" sz="1000" kern="0" dirty="0">
                    <a:solidFill>
                      <a:prstClr val="black"/>
                    </a:solidFill>
                    <a:latin typeface="Calibri Light"/>
                  </a:endParaRPr>
                </a:p>
              </p:txBody>
            </p:sp>
          </p:grpSp>
          <p:sp>
            <p:nvSpPr>
              <p:cNvPr id="105" name="Freeform 23"/>
              <p:cNvSpPr>
                <a:spLocks/>
              </p:cNvSpPr>
              <p:nvPr/>
            </p:nvSpPr>
            <p:spPr bwMode="auto">
              <a:xfrm>
                <a:off x="3289421" y="2279546"/>
                <a:ext cx="29077" cy="29077"/>
              </a:xfrm>
              <a:custGeom>
                <a:avLst/>
                <a:gdLst>
                  <a:gd name="T0" fmla="*/ 2 w 11"/>
                  <a:gd name="T1" fmla="*/ 11 h 11"/>
                  <a:gd name="T2" fmla="*/ 1 w 11"/>
                  <a:gd name="T3" fmla="*/ 10 h 11"/>
                  <a:gd name="T4" fmla="*/ 1 w 11"/>
                  <a:gd name="T5" fmla="*/ 8 h 11"/>
                  <a:gd name="T6" fmla="*/ 8 w 11"/>
                  <a:gd name="T7" fmla="*/ 1 h 11"/>
                  <a:gd name="T8" fmla="*/ 10 w 11"/>
                  <a:gd name="T9" fmla="*/ 1 h 11"/>
                  <a:gd name="T10" fmla="*/ 10 w 11"/>
                  <a:gd name="T11" fmla="*/ 3 h 11"/>
                  <a:gd name="T12" fmla="*/ 3 w 11"/>
                  <a:gd name="T13" fmla="*/ 10 h 11"/>
                  <a:gd name="T14" fmla="*/ 2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2" y="11"/>
                    </a:moveTo>
                    <a:cubicBezTo>
                      <a:pt x="1" y="11"/>
                      <a:pt x="1" y="11"/>
                      <a:pt x="1" y="10"/>
                    </a:cubicBezTo>
                    <a:cubicBezTo>
                      <a:pt x="0" y="10"/>
                      <a:pt x="0" y="8"/>
                      <a:pt x="1" y="8"/>
                    </a:cubicBezTo>
                    <a:cubicBezTo>
                      <a:pt x="8" y="1"/>
                      <a:pt x="8" y="1"/>
                      <a:pt x="8" y="1"/>
                    </a:cubicBezTo>
                    <a:cubicBezTo>
                      <a:pt x="8" y="0"/>
                      <a:pt x="10" y="0"/>
                      <a:pt x="10" y="1"/>
                    </a:cubicBezTo>
                    <a:cubicBezTo>
                      <a:pt x="11" y="1"/>
                      <a:pt x="11" y="3"/>
                      <a:pt x="10" y="3"/>
                    </a:cubicBezTo>
                    <a:cubicBezTo>
                      <a:pt x="3" y="10"/>
                      <a:pt x="3" y="10"/>
                      <a:pt x="3" y="10"/>
                    </a:cubicBezTo>
                    <a:cubicBezTo>
                      <a:pt x="3" y="11"/>
                      <a:pt x="3" y="11"/>
                      <a:pt x="2" y="11"/>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sp>
            <p:nvSpPr>
              <p:cNvPr id="99" name="Oval 98"/>
              <p:cNvSpPr>
                <a:spLocks noChangeAspect="1"/>
              </p:cNvSpPr>
              <p:nvPr/>
            </p:nvSpPr>
            <p:spPr>
              <a:xfrm>
                <a:off x="5575049" y="2337588"/>
                <a:ext cx="362197" cy="458887"/>
              </a:xfrm>
              <a:prstGeom prst="ellipse">
                <a:avLst/>
              </a:prstGeom>
              <a:solidFill>
                <a:srgbClr val="AFABAB"/>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algn="ctr">
                  <a:defRPr/>
                </a:pPr>
                <a:endParaRPr lang="en-US" kern="0">
                  <a:solidFill>
                    <a:prstClr val="white"/>
                  </a:solidFill>
                  <a:latin typeface="Calibri Light"/>
                </a:endParaRPr>
              </a:p>
            </p:txBody>
          </p:sp>
        </p:grpSp>
        <p:grpSp>
          <p:nvGrpSpPr>
            <p:cNvPr id="93" name="Group 92"/>
            <p:cNvGrpSpPr/>
            <p:nvPr/>
          </p:nvGrpSpPr>
          <p:grpSpPr>
            <a:xfrm>
              <a:off x="406265" y="2033100"/>
              <a:ext cx="1849290" cy="930696"/>
              <a:chOff x="406265" y="2086219"/>
              <a:chExt cx="1849290" cy="930696"/>
            </a:xfrm>
          </p:grpSpPr>
          <p:sp>
            <p:nvSpPr>
              <p:cNvPr id="94" name="Rectangle 93"/>
              <p:cNvSpPr/>
              <p:nvPr/>
            </p:nvSpPr>
            <p:spPr>
              <a:xfrm>
                <a:off x="406265" y="2297227"/>
                <a:ext cx="1815663" cy="71968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grpSp>
            <p:nvGrpSpPr>
              <p:cNvPr id="95" name="Group 94"/>
              <p:cNvGrpSpPr/>
              <p:nvPr/>
            </p:nvGrpSpPr>
            <p:grpSpPr>
              <a:xfrm>
                <a:off x="444251" y="2086219"/>
                <a:ext cx="1811304" cy="645923"/>
                <a:chOff x="265539" y="1125808"/>
                <a:chExt cx="1811304" cy="645923"/>
              </a:xfrm>
            </p:grpSpPr>
            <p:sp>
              <p:nvSpPr>
                <p:cNvPr id="96" name="TextBox 95"/>
                <p:cNvSpPr txBox="1"/>
                <p:nvPr/>
              </p:nvSpPr>
              <p:spPr>
                <a:xfrm>
                  <a:off x="332037" y="1125808"/>
                  <a:ext cx="799411" cy="198746"/>
                </a:xfrm>
                <a:prstGeom prst="rect">
                  <a:avLst/>
                </a:prstGeom>
                <a:noFill/>
                <a:ln w="6350">
                  <a:noFill/>
                  <a:prstDash val="dash"/>
                </a:ln>
              </p:spPr>
              <p:txBody>
                <a:bodyPr wrap="square" lIns="0" tIns="0" rIns="0" bIns="0" rtlCol="0">
                  <a:spAutoFit/>
                </a:bodyPr>
                <a:lstStyle/>
                <a:p>
                  <a:pPr>
                    <a:defRPr/>
                  </a:pPr>
                  <a:r>
                    <a:rPr lang="en-US" sz="1400" b="1" kern="0" dirty="0" smtClean="0">
                      <a:solidFill>
                        <a:prstClr val="black"/>
                      </a:solidFill>
                      <a:latin typeface="Calibri Light"/>
                    </a:rPr>
                    <a:t>Deliverable</a:t>
                  </a:r>
                  <a:r>
                    <a:rPr lang="en-US" sz="1200" b="1" kern="0" dirty="0" smtClean="0">
                      <a:solidFill>
                        <a:prstClr val="black"/>
                      </a:solidFill>
                      <a:latin typeface="Calibri Light"/>
                    </a:rPr>
                    <a:t> 2</a:t>
                  </a:r>
                  <a:endParaRPr lang="en-US" sz="1200" b="1" kern="0" dirty="0">
                    <a:solidFill>
                      <a:prstClr val="black"/>
                    </a:solidFill>
                    <a:latin typeface="Calibri Light"/>
                  </a:endParaRPr>
                </a:p>
              </p:txBody>
            </p:sp>
            <p:sp>
              <p:nvSpPr>
                <p:cNvPr id="97" name="TextBox 96"/>
                <p:cNvSpPr txBox="1"/>
                <p:nvPr/>
              </p:nvSpPr>
              <p:spPr>
                <a:xfrm>
                  <a:off x="265539" y="1225181"/>
                  <a:ext cx="1811304" cy="546550"/>
                </a:xfrm>
                <a:prstGeom prst="rect">
                  <a:avLst/>
                </a:prstGeom>
                <a:noFill/>
                <a:ln w="6350">
                  <a:noFill/>
                  <a:prstDash val="dash"/>
                </a:ln>
              </p:spPr>
              <p:txBody>
                <a:bodyPr wrap="square" lIns="0" tIns="0" rIns="0" bIns="0" rtlCol="0">
                  <a:spAutoFit/>
                </a:bodyPr>
                <a:lstStyle/>
                <a:p>
                  <a:pPr defTabSz="914331">
                    <a:defRPr/>
                  </a:pPr>
                  <a:endParaRPr lang="en-ZA" sz="1050" kern="0" dirty="0" smtClean="0">
                    <a:solidFill>
                      <a:prstClr val="black"/>
                    </a:solidFill>
                    <a:latin typeface="Calibri Light"/>
                  </a:endParaRPr>
                </a:p>
                <a:p>
                  <a:pPr defTabSz="914331">
                    <a:defRPr/>
                  </a:pPr>
                  <a:r>
                    <a:rPr lang="en-ZA" sz="1400" kern="0" dirty="0" smtClean="0">
                      <a:solidFill>
                        <a:prstClr val="black"/>
                      </a:solidFill>
                      <a:latin typeface="+mj-lt"/>
                      <a:cs typeface="Calibri" pitchFamily="34" charset="0"/>
                    </a:rPr>
                    <a:t>Enhance </a:t>
                  </a:r>
                  <a:r>
                    <a:rPr lang="en-ZA" sz="1400" kern="0" dirty="0">
                      <a:solidFill>
                        <a:prstClr val="black"/>
                      </a:solidFill>
                      <a:latin typeface="+mj-lt"/>
                      <a:cs typeface="Calibri" pitchFamily="34" charset="0"/>
                    </a:rPr>
                    <a:t>revenue generating initiatives</a:t>
                  </a:r>
                </a:p>
              </p:txBody>
            </p:sp>
          </p:grpSp>
        </p:grpSp>
      </p:grpSp>
      <p:grpSp>
        <p:nvGrpSpPr>
          <p:cNvPr id="17" name="Group 16"/>
          <p:cNvGrpSpPr/>
          <p:nvPr/>
        </p:nvGrpSpPr>
        <p:grpSpPr>
          <a:xfrm>
            <a:off x="503742" y="4691795"/>
            <a:ext cx="11102072" cy="1234493"/>
            <a:chOff x="455664" y="2631469"/>
            <a:chExt cx="8217698" cy="1238449"/>
          </a:xfrm>
        </p:grpSpPr>
        <p:grpSp>
          <p:nvGrpSpPr>
            <p:cNvPr id="58" name="Group 57"/>
            <p:cNvGrpSpPr/>
            <p:nvPr/>
          </p:nvGrpSpPr>
          <p:grpSpPr>
            <a:xfrm>
              <a:off x="5696188" y="3312755"/>
              <a:ext cx="2977174" cy="491769"/>
              <a:chOff x="5696188" y="3413590"/>
              <a:chExt cx="2977174" cy="491769"/>
            </a:xfrm>
          </p:grpSpPr>
          <p:sp>
            <p:nvSpPr>
              <p:cNvPr id="64" name="Oval 63"/>
              <p:cNvSpPr>
                <a:spLocks noChangeAspect="1"/>
              </p:cNvSpPr>
              <p:nvPr/>
            </p:nvSpPr>
            <p:spPr>
              <a:xfrm>
                <a:off x="5696188" y="3413590"/>
                <a:ext cx="362197" cy="491769"/>
              </a:xfrm>
              <a:prstGeom prst="ellipse">
                <a:avLst/>
              </a:prstGeom>
              <a:solidFill>
                <a:srgbClr val="78D2D2"/>
              </a:solidFill>
              <a:ln w="12700" cap="flat" cmpd="sng" algn="ctr">
                <a:noFill/>
                <a:prstDash val="solid"/>
                <a:miter lim="800000"/>
              </a:ln>
              <a:effectLst>
                <a:outerShdw blurRad="25400" dist="25400" dir="5400000" algn="t" rotWithShape="0">
                  <a:prstClr val="black">
                    <a:alpha val="40000"/>
                  </a:prstClr>
                </a:outerShdw>
              </a:effectLst>
            </p:spPr>
            <p:txBody>
              <a:bodyPr rtlCol="0" anchor="ctr"/>
              <a:lstStyle/>
              <a:p>
                <a:pPr algn="ctr">
                  <a:defRPr/>
                </a:pPr>
                <a:endParaRPr lang="en-US" kern="0">
                  <a:solidFill>
                    <a:prstClr val="white"/>
                  </a:solidFill>
                  <a:latin typeface="Calibri Light"/>
                </a:endParaRPr>
              </a:p>
            </p:txBody>
          </p:sp>
          <p:grpSp>
            <p:nvGrpSpPr>
              <p:cNvPr id="65" name="Group 64"/>
              <p:cNvGrpSpPr/>
              <p:nvPr/>
            </p:nvGrpSpPr>
            <p:grpSpPr>
              <a:xfrm>
                <a:off x="6141895" y="3495795"/>
                <a:ext cx="2531467" cy="347571"/>
                <a:chOff x="6141895" y="3495795"/>
                <a:chExt cx="2531467" cy="347571"/>
              </a:xfrm>
            </p:grpSpPr>
            <p:sp>
              <p:nvSpPr>
                <p:cNvPr id="66" name="Line 6"/>
                <p:cNvSpPr>
                  <a:spLocks noChangeShapeType="1"/>
                </p:cNvSpPr>
                <p:nvPr/>
              </p:nvSpPr>
              <p:spPr bwMode="auto">
                <a:xfrm>
                  <a:off x="6141895" y="3843366"/>
                  <a:ext cx="2531467" cy="0"/>
                </a:xfrm>
                <a:prstGeom prst="line">
                  <a:avLst/>
                </a:prstGeom>
                <a:noFill/>
                <a:ln w="19050" cap="rnd">
                  <a:solidFill>
                    <a:srgbClr val="78D2D2"/>
                  </a:solidFill>
                  <a:prstDash val="solid"/>
                  <a:round/>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prstClr val="black"/>
                    </a:solidFill>
                  </a:endParaRPr>
                </a:p>
              </p:txBody>
            </p:sp>
            <p:grpSp>
              <p:nvGrpSpPr>
                <p:cNvPr id="67" name="Group 66"/>
                <p:cNvGrpSpPr/>
                <p:nvPr/>
              </p:nvGrpSpPr>
              <p:grpSpPr>
                <a:xfrm>
                  <a:off x="6240557" y="3495795"/>
                  <a:ext cx="1819595" cy="303521"/>
                  <a:chOff x="2338201" y="1592605"/>
                  <a:chExt cx="1819595" cy="303521"/>
                </a:xfrm>
              </p:grpSpPr>
              <p:sp>
                <p:nvSpPr>
                  <p:cNvPr id="73" name="TextBox 72"/>
                  <p:cNvSpPr txBox="1"/>
                  <p:nvPr/>
                </p:nvSpPr>
                <p:spPr>
                  <a:xfrm>
                    <a:off x="2338202" y="1592605"/>
                    <a:ext cx="1447670" cy="153888"/>
                  </a:xfrm>
                  <a:prstGeom prst="rect">
                    <a:avLst/>
                  </a:prstGeom>
                  <a:noFill/>
                  <a:ln w="6350">
                    <a:noFill/>
                    <a:prstDash val="dash"/>
                  </a:ln>
                </p:spPr>
                <p:txBody>
                  <a:bodyPr wrap="square" lIns="0" tIns="0" rIns="0" bIns="0" rtlCol="0">
                    <a:spAutoFit/>
                  </a:bodyPr>
                  <a:lstStyle/>
                  <a:p>
                    <a:pPr>
                      <a:defRPr/>
                    </a:pPr>
                    <a:r>
                      <a:rPr lang="en-US" sz="1000" b="1" kern="0" dirty="0">
                        <a:solidFill>
                          <a:srgbClr val="78D2D2"/>
                        </a:solidFill>
                        <a:latin typeface="Calibri Light"/>
                      </a:rPr>
                      <a:t>START – FINISH DATE</a:t>
                    </a:r>
                  </a:p>
                </p:txBody>
              </p:sp>
              <p:sp>
                <p:nvSpPr>
                  <p:cNvPr id="74" name="TextBox 73"/>
                  <p:cNvSpPr txBox="1"/>
                  <p:nvPr/>
                </p:nvSpPr>
                <p:spPr>
                  <a:xfrm>
                    <a:off x="2338201" y="1741745"/>
                    <a:ext cx="1819595" cy="154381"/>
                  </a:xfrm>
                  <a:prstGeom prst="rect">
                    <a:avLst/>
                  </a:prstGeom>
                  <a:noFill/>
                  <a:ln w="6350">
                    <a:noFill/>
                    <a:prstDash val="dash"/>
                  </a:ln>
                </p:spPr>
                <p:txBody>
                  <a:bodyPr wrap="square" lIns="0" tIns="0" rIns="0" bIns="0" rtlCol="0">
                    <a:spAutoFit/>
                  </a:bodyPr>
                  <a:lstStyle/>
                  <a:p>
                    <a:pPr>
                      <a:defRPr/>
                    </a:pPr>
                    <a:r>
                      <a:rPr lang="en-US" sz="1000" kern="0" dirty="0">
                        <a:solidFill>
                          <a:prstClr val="black"/>
                        </a:solidFill>
                        <a:latin typeface="Calibri Light"/>
                      </a:rPr>
                      <a:t>01 October to 31 March </a:t>
                    </a:r>
                  </a:p>
                </p:txBody>
              </p:sp>
            </p:grpSp>
          </p:grpSp>
        </p:grpSp>
        <p:grpSp>
          <p:nvGrpSpPr>
            <p:cNvPr id="59" name="Group 58"/>
            <p:cNvGrpSpPr/>
            <p:nvPr/>
          </p:nvGrpSpPr>
          <p:grpSpPr>
            <a:xfrm>
              <a:off x="455664" y="2631469"/>
              <a:ext cx="1811303" cy="1238449"/>
              <a:chOff x="455664" y="2675946"/>
              <a:chExt cx="1811303" cy="1238449"/>
            </a:xfrm>
          </p:grpSpPr>
          <p:sp>
            <p:nvSpPr>
              <p:cNvPr id="60" name="Rectangle 59"/>
              <p:cNvSpPr/>
              <p:nvPr/>
            </p:nvSpPr>
            <p:spPr>
              <a:xfrm>
                <a:off x="455664" y="3027272"/>
                <a:ext cx="1811303" cy="821729"/>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grpSp>
            <p:nvGrpSpPr>
              <p:cNvPr id="61" name="Group 60"/>
              <p:cNvGrpSpPr/>
              <p:nvPr/>
            </p:nvGrpSpPr>
            <p:grpSpPr>
              <a:xfrm>
                <a:off x="465929" y="2675946"/>
                <a:ext cx="1744806" cy="1238449"/>
                <a:chOff x="287217" y="889491"/>
                <a:chExt cx="1744806" cy="1238449"/>
              </a:xfrm>
            </p:grpSpPr>
            <p:sp>
              <p:nvSpPr>
                <p:cNvPr id="62" name="TextBox 61"/>
                <p:cNvSpPr txBox="1"/>
                <p:nvPr/>
              </p:nvSpPr>
              <p:spPr>
                <a:xfrm>
                  <a:off x="402535" y="889491"/>
                  <a:ext cx="1447672" cy="216134"/>
                </a:xfrm>
                <a:prstGeom prst="rect">
                  <a:avLst/>
                </a:prstGeom>
                <a:noFill/>
                <a:ln w="6350">
                  <a:noFill/>
                  <a:prstDash val="dash"/>
                </a:ln>
              </p:spPr>
              <p:txBody>
                <a:bodyPr wrap="square" lIns="0" tIns="0" rIns="0" bIns="0" rtlCol="0">
                  <a:spAutoFit/>
                </a:bodyPr>
                <a:lstStyle/>
                <a:p>
                  <a:pPr>
                    <a:defRPr/>
                  </a:pPr>
                  <a:r>
                    <a:rPr lang="en-US" sz="1400" b="1" kern="0" dirty="0" smtClean="0">
                      <a:solidFill>
                        <a:prstClr val="black"/>
                      </a:solidFill>
                      <a:latin typeface="Calibri Light"/>
                    </a:rPr>
                    <a:t>Deliverable</a:t>
                  </a:r>
                  <a:r>
                    <a:rPr lang="en-US" sz="1200" b="1" kern="0" dirty="0">
                      <a:solidFill>
                        <a:prstClr val="black"/>
                      </a:solidFill>
                      <a:latin typeface="Calibri Light"/>
                    </a:rPr>
                    <a:t> </a:t>
                  </a:r>
                  <a:r>
                    <a:rPr lang="en-US" sz="1200" b="1" kern="0" dirty="0" smtClean="0">
                      <a:solidFill>
                        <a:prstClr val="black"/>
                      </a:solidFill>
                      <a:latin typeface="Calibri Light"/>
                    </a:rPr>
                    <a:t>3</a:t>
                  </a:r>
                  <a:endParaRPr lang="en-US" sz="1200" b="1" kern="0" dirty="0">
                    <a:solidFill>
                      <a:prstClr val="black"/>
                    </a:solidFill>
                    <a:latin typeface="Calibri Light"/>
                  </a:endParaRPr>
                </a:p>
              </p:txBody>
            </p:sp>
            <p:sp>
              <p:nvSpPr>
                <p:cNvPr id="63" name="TextBox 62"/>
                <p:cNvSpPr txBox="1"/>
                <p:nvPr/>
              </p:nvSpPr>
              <p:spPr>
                <a:xfrm>
                  <a:off x="287217" y="1139900"/>
                  <a:ext cx="1744806" cy="988040"/>
                </a:xfrm>
                <a:prstGeom prst="rect">
                  <a:avLst/>
                </a:prstGeom>
                <a:noFill/>
                <a:ln w="6350">
                  <a:noFill/>
                  <a:prstDash val="dash"/>
                </a:ln>
              </p:spPr>
              <p:txBody>
                <a:bodyPr wrap="square" lIns="0" tIns="0" rIns="0" bIns="0" rtlCol="0">
                  <a:spAutoFit/>
                </a:bodyPr>
                <a:lstStyle/>
                <a:p>
                  <a:pPr>
                    <a:defRPr/>
                  </a:pPr>
                  <a:endParaRPr lang="en-US" sz="1000" dirty="0" smtClean="0">
                    <a:solidFill>
                      <a:prstClr val="black"/>
                    </a:solidFill>
                    <a:cs typeface="Arial" pitchFamily="34" charset="0"/>
                  </a:endParaRPr>
                </a:p>
                <a:p>
                  <a:pPr>
                    <a:defRPr/>
                  </a:pPr>
                  <a:r>
                    <a:rPr lang="en-US" sz="1400" dirty="0" smtClean="0">
                      <a:solidFill>
                        <a:prstClr val="black"/>
                      </a:solidFill>
                      <a:latin typeface="+mj-lt"/>
                      <a:cs typeface="Arial" pitchFamily="34" charset="0"/>
                    </a:rPr>
                    <a:t>Development </a:t>
                  </a:r>
                  <a:r>
                    <a:rPr lang="en-US" sz="1400" dirty="0">
                      <a:solidFill>
                        <a:prstClr val="black"/>
                      </a:solidFill>
                      <a:latin typeface="+mj-lt"/>
                      <a:cs typeface="Arial" pitchFamily="34" charset="0"/>
                    </a:rPr>
                    <a:t>of a Business Case for a mechanism for revenue generation and retention</a:t>
                  </a:r>
                  <a:endParaRPr lang="en-ZA" sz="1400" dirty="0">
                    <a:solidFill>
                      <a:prstClr val="black"/>
                    </a:solidFill>
                    <a:latin typeface="+mj-lt"/>
                    <a:cs typeface="Arial" pitchFamily="34" charset="0"/>
                  </a:endParaRPr>
                </a:p>
                <a:p>
                  <a:pPr>
                    <a:defRPr/>
                  </a:pPr>
                  <a:endParaRPr lang="en-US" sz="1200" kern="0" dirty="0">
                    <a:solidFill>
                      <a:prstClr val="black"/>
                    </a:solidFill>
                    <a:latin typeface="Calibri Light"/>
                  </a:endParaRPr>
                </a:p>
              </p:txBody>
            </p:sp>
          </p:grpSp>
        </p:grpSp>
      </p:grpSp>
      <p:grpSp>
        <p:nvGrpSpPr>
          <p:cNvPr id="84" name="Group 83"/>
          <p:cNvGrpSpPr/>
          <p:nvPr/>
        </p:nvGrpSpPr>
        <p:grpSpPr>
          <a:xfrm>
            <a:off x="5145854" y="1123390"/>
            <a:ext cx="2133918" cy="490537"/>
            <a:chOff x="2260934" y="1232169"/>
            <a:chExt cx="1582928" cy="492108"/>
          </a:xfrm>
        </p:grpSpPr>
        <p:sp>
          <p:nvSpPr>
            <p:cNvPr id="85" name="Rectangle 84"/>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sp>
          <p:nvSpPr>
            <p:cNvPr id="86" name="TextBox 85"/>
            <p:cNvSpPr txBox="1"/>
            <p:nvPr/>
          </p:nvSpPr>
          <p:spPr>
            <a:xfrm>
              <a:off x="2673162" y="1303021"/>
              <a:ext cx="758472" cy="184666"/>
            </a:xfrm>
            <a:prstGeom prst="rect">
              <a:avLst/>
            </a:prstGeom>
            <a:noFill/>
            <a:ln w="6350">
              <a:noFill/>
              <a:prstDash val="dash"/>
            </a:ln>
          </p:spPr>
          <p:txBody>
            <a:bodyPr wrap="square" lIns="0" tIns="0" rIns="0" bIns="0" rtlCol="0">
              <a:spAutoFit/>
            </a:bodyPr>
            <a:lstStyle/>
            <a:p>
              <a:pPr algn="ctr">
                <a:defRPr/>
              </a:pPr>
              <a:r>
                <a:rPr lang="en-US" sz="1200" b="1" kern="0" dirty="0" smtClean="0">
                  <a:solidFill>
                    <a:prstClr val="black"/>
                  </a:solidFill>
                  <a:latin typeface="Calibri Light"/>
                </a:rPr>
                <a:t>QUARTER 2</a:t>
              </a:r>
              <a:endParaRPr lang="en-US" sz="1200" b="1" kern="0" dirty="0">
                <a:solidFill>
                  <a:prstClr val="black"/>
                </a:solidFill>
                <a:latin typeface="Calibri Light"/>
              </a:endParaRPr>
            </a:p>
          </p:txBody>
        </p:sp>
        <p:grpSp>
          <p:nvGrpSpPr>
            <p:cNvPr id="87" name="Group 86"/>
            <p:cNvGrpSpPr/>
            <p:nvPr/>
          </p:nvGrpSpPr>
          <p:grpSpPr>
            <a:xfrm>
              <a:off x="2307570" y="1509115"/>
              <a:ext cx="1469658" cy="153888"/>
              <a:chOff x="2314713" y="1509115"/>
              <a:chExt cx="1469658" cy="153888"/>
            </a:xfrm>
          </p:grpSpPr>
          <p:sp>
            <p:nvSpPr>
              <p:cNvPr id="88" name="TextBox 87"/>
              <p:cNvSpPr txBox="1"/>
              <p:nvPr/>
            </p:nvSpPr>
            <p:spPr>
              <a:xfrm>
                <a:off x="2314713"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1</a:t>
                </a:r>
                <a:endParaRPr lang="en-US" sz="1000" kern="0" dirty="0">
                  <a:solidFill>
                    <a:prstClr val="black"/>
                  </a:solidFill>
                  <a:latin typeface="Calibri Light"/>
                </a:endParaRPr>
              </a:p>
            </p:txBody>
          </p:sp>
          <p:sp>
            <p:nvSpPr>
              <p:cNvPr id="89" name="TextBox 88"/>
              <p:cNvSpPr txBox="1"/>
              <p:nvPr/>
            </p:nvSpPr>
            <p:spPr>
              <a:xfrm>
                <a:off x="2828561"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2</a:t>
                </a:r>
                <a:endParaRPr lang="en-US" sz="1000" kern="0" dirty="0">
                  <a:solidFill>
                    <a:prstClr val="black"/>
                  </a:solidFill>
                  <a:latin typeface="Calibri Light"/>
                </a:endParaRPr>
              </a:p>
            </p:txBody>
          </p:sp>
          <p:sp>
            <p:nvSpPr>
              <p:cNvPr id="90" name="TextBox 89"/>
              <p:cNvSpPr txBox="1"/>
              <p:nvPr/>
            </p:nvSpPr>
            <p:spPr>
              <a:xfrm>
                <a:off x="3342409"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3</a:t>
                </a:r>
                <a:endParaRPr lang="en-US" sz="1000" kern="0" dirty="0">
                  <a:solidFill>
                    <a:prstClr val="black"/>
                  </a:solidFill>
                  <a:latin typeface="Calibri Light"/>
                </a:endParaRPr>
              </a:p>
            </p:txBody>
          </p:sp>
          <p:cxnSp>
            <p:nvCxnSpPr>
              <p:cNvPr id="91" name="Straight Connector 90"/>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01" name="Straight Connector 100"/>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02" name="Group 101"/>
          <p:cNvGrpSpPr/>
          <p:nvPr/>
        </p:nvGrpSpPr>
        <p:grpSpPr>
          <a:xfrm>
            <a:off x="7405832" y="1123389"/>
            <a:ext cx="2133918" cy="490537"/>
            <a:chOff x="2260934" y="1232169"/>
            <a:chExt cx="1582928" cy="492108"/>
          </a:xfrm>
        </p:grpSpPr>
        <p:sp>
          <p:nvSpPr>
            <p:cNvPr id="103" name="Rectangle 102"/>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sp>
          <p:nvSpPr>
            <p:cNvPr id="104" name="TextBox 103"/>
            <p:cNvSpPr txBox="1"/>
            <p:nvPr/>
          </p:nvSpPr>
          <p:spPr>
            <a:xfrm>
              <a:off x="2673162" y="1303021"/>
              <a:ext cx="758472" cy="184666"/>
            </a:xfrm>
            <a:prstGeom prst="rect">
              <a:avLst/>
            </a:prstGeom>
            <a:noFill/>
            <a:ln w="6350">
              <a:noFill/>
              <a:prstDash val="dash"/>
            </a:ln>
          </p:spPr>
          <p:txBody>
            <a:bodyPr wrap="square" lIns="0" tIns="0" rIns="0" bIns="0" rtlCol="0">
              <a:spAutoFit/>
            </a:bodyPr>
            <a:lstStyle/>
            <a:p>
              <a:pPr algn="ctr">
                <a:defRPr/>
              </a:pPr>
              <a:r>
                <a:rPr lang="en-US" sz="1200" b="1" kern="0" dirty="0" smtClean="0">
                  <a:solidFill>
                    <a:prstClr val="black"/>
                  </a:solidFill>
                  <a:latin typeface="Calibri Light"/>
                </a:rPr>
                <a:t>QUARTER 3</a:t>
              </a:r>
              <a:endParaRPr lang="en-US" sz="1200" b="1" kern="0" dirty="0">
                <a:solidFill>
                  <a:prstClr val="black"/>
                </a:solidFill>
                <a:latin typeface="Calibri Light"/>
              </a:endParaRPr>
            </a:p>
          </p:txBody>
        </p:sp>
        <p:grpSp>
          <p:nvGrpSpPr>
            <p:cNvPr id="106" name="Group 105"/>
            <p:cNvGrpSpPr/>
            <p:nvPr/>
          </p:nvGrpSpPr>
          <p:grpSpPr>
            <a:xfrm>
              <a:off x="2307570" y="1509115"/>
              <a:ext cx="1469658" cy="153888"/>
              <a:chOff x="2314713" y="1509115"/>
              <a:chExt cx="1469658" cy="153888"/>
            </a:xfrm>
          </p:grpSpPr>
          <p:sp>
            <p:nvSpPr>
              <p:cNvPr id="107" name="TextBox 106"/>
              <p:cNvSpPr txBox="1"/>
              <p:nvPr/>
            </p:nvSpPr>
            <p:spPr>
              <a:xfrm>
                <a:off x="2314713"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1</a:t>
                </a:r>
                <a:endParaRPr lang="en-US" sz="1000" kern="0" dirty="0">
                  <a:solidFill>
                    <a:prstClr val="black"/>
                  </a:solidFill>
                  <a:latin typeface="Calibri Light"/>
                </a:endParaRPr>
              </a:p>
            </p:txBody>
          </p:sp>
          <p:sp>
            <p:nvSpPr>
              <p:cNvPr id="108" name="TextBox 107"/>
              <p:cNvSpPr txBox="1"/>
              <p:nvPr/>
            </p:nvSpPr>
            <p:spPr>
              <a:xfrm>
                <a:off x="2828561"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2</a:t>
                </a:r>
                <a:endParaRPr lang="en-US" sz="1000" kern="0" dirty="0">
                  <a:solidFill>
                    <a:prstClr val="black"/>
                  </a:solidFill>
                  <a:latin typeface="Calibri Light"/>
                </a:endParaRPr>
              </a:p>
            </p:txBody>
          </p:sp>
          <p:sp>
            <p:nvSpPr>
              <p:cNvPr id="109" name="TextBox 108"/>
              <p:cNvSpPr txBox="1"/>
              <p:nvPr/>
            </p:nvSpPr>
            <p:spPr>
              <a:xfrm>
                <a:off x="3342409"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3</a:t>
                </a:r>
                <a:endParaRPr lang="en-US" sz="1000" kern="0" dirty="0">
                  <a:solidFill>
                    <a:prstClr val="black"/>
                  </a:solidFill>
                  <a:latin typeface="Calibri Light"/>
                </a:endParaRPr>
              </a:p>
            </p:txBody>
          </p:sp>
          <p:cxnSp>
            <p:nvCxnSpPr>
              <p:cNvPr id="124" name="Straight Connector 123"/>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25" name="Straight Connector 124"/>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grpSp>
        <p:nvGrpSpPr>
          <p:cNvPr id="126" name="Group 125"/>
          <p:cNvGrpSpPr/>
          <p:nvPr/>
        </p:nvGrpSpPr>
        <p:grpSpPr>
          <a:xfrm>
            <a:off x="9665810" y="1117127"/>
            <a:ext cx="2133918" cy="490537"/>
            <a:chOff x="2260934" y="1232169"/>
            <a:chExt cx="1582928" cy="492108"/>
          </a:xfrm>
        </p:grpSpPr>
        <p:sp>
          <p:nvSpPr>
            <p:cNvPr id="129" name="Rectangle 128"/>
            <p:cNvSpPr/>
            <p:nvPr/>
          </p:nvSpPr>
          <p:spPr>
            <a:xfrm>
              <a:off x="2260934" y="1232169"/>
              <a:ext cx="1582928" cy="492108"/>
            </a:xfrm>
            <a:prstGeom prst="rect">
              <a:avLst/>
            </a:prstGeom>
            <a:solidFill>
              <a:sysClr val="window" lastClr="FFFFFF">
                <a:lumMod val="75000"/>
              </a:sysClr>
            </a:solidFill>
            <a:ln w="12700" cap="flat" cmpd="sng" algn="ctr">
              <a:noFill/>
              <a:prstDash val="solid"/>
              <a:miter lim="800000"/>
            </a:ln>
            <a:effectLst/>
          </p:spPr>
          <p:txBody>
            <a:bodyPr rtlCol="0" anchor="ctr"/>
            <a:lstStyle/>
            <a:p>
              <a:pPr algn="ctr">
                <a:defRPr/>
              </a:pPr>
              <a:endParaRPr lang="en-US" kern="0">
                <a:solidFill>
                  <a:prstClr val="white"/>
                </a:solidFill>
                <a:latin typeface="Calibri Light"/>
              </a:endParaRPr>
            </a:p>
          </p:txBody>
        </p:sp>
        <p:sp>
          <p:nvSpPr>
            <p:cNvPr id="130" name="TextBox 129"/>
            <p:cNvSpPr txBox="1"/>
            <p:nvPr/>
          </p:nvSpPr>
          <p:spPr>
            <a:xfrm>
              <a:off x="2673162" y="1303021"/>
              <a:ext cx="758472" cy="184666"/>
            </a:xfrm>
            <a:prstGeom prst="rect">
              <a:avLst/>
            </a:prstGeom>
            <a:noFill/>
            <a:ln w="6350">
              <a:noFill/>
              <a:prstDash val="dash"/>
            </a:ln>
          </p:spPr>
          <p:txBody>
            <a:bodyPr wrap="square" lIns="0" tIns="0" rIns="0" bIns="0" rtlCol="0">
              <a:spAutoFit/>
            </a:bodyPr>
            <a:lstStyle/>
            <a:p>
              <a:pPr algn="ctr">
                <a:defRPr/>
              </a:pPr>
              <a:r>
                <a:rPr lang="en-US" sz="1200" b="1" kern="0" dirty="0" smtClean="0">
                  <a:solidFill>
                    <a:prstClr val="black"/>
                  </a:solidFill>
                  <a:latin typeface="Calibri Light"/>
                </a:rPr>
                <a:t>QUARTER 4</a:t>
              </a:r>
              <a:endParaRPr lang="en-US" sz="1200" b="1" kern="0" dirty="0">
                <a:solidFill>
                  <a:prstClr val="black"/>
                </a:solidFill>
                <a:latin typeface="Calibri Light"/>
              </a:endParaRPr>
            </a:p>
          </p:txBody>
        </p:sp>
        <p:grpSp>
          <p:nvGrpSpPr>
            <p:cNvPr id="132" name="Group 131"/>
            <p:cNvGrpSpPr/>
            <p:nvPr/>
          </p:nvGrpSpPr>
          <p:grpSpPr>
            <a:xfrm>
              <a:off x="2307570" y="1509115"/>
              <a:ext cx="1469658" cy="153888"/>
              <a:chOff x="2314713" y="1509115"/>
              <a:chExt cx="1469658" cy="153888"/>
            </a:xfrm>
          </p:grpSpPr>
          <p:sp>
            <p:nvSpPr>
              <p:cNvPr id="135" name="TextBox 134"/>
              <p:cNvSpPr txBox="1"/>
              <p:nvPr/>
            </p:nvSpPr>
            <p:spPr>
              <a:xfrm>
                <a:off x="2314713"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1</a:t>
                </a:r>
                <a:endParaRPr lang="en-US" sz="1000" kern="0" dirty="0">
                  <a:solidFill>
                    <a:prstClr val="black"/>
                  </a:solidFill>
                  <a:latin typeface="Calibri Light"/>
                </a:endParaRPr>
              </a:p>
            </p:txBody>
          </p:sp>
          <p:sp>
            <p:nvSpPr>
              <p:cNvPr id="146" name="TextBox 145"/>
              <p:cNvSpPr txBox="1"/>
              <p:nvPr/>
            </p:nvSpPr>
            <p:spPr>
              <a:xfrm>
                <a:off x="2828561"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2</a:t>
                </a:r>
                <a:endParaRPr lang="en-US" sz="1000" kern="0" dirty="0">
                  <a:solidFill>
                    <a:prstClr val="black"/>
                  </a:solidFill>
                  <a:latin typeface="Calibri Light"/>
                </a:endParaRPr>
              </a:p>
            </p:txBody>
          </p:sp>
          <p:sp>
            <p:nvSpPr>
              <p:cNvPr id="147" name="TextBox 146"/>
              <p:cNvSpPr txBox="1"/>
              <p:nvPr/>
            </p:nvSpPr>
            <p:spPr>
              <a:xfrm>
                <a:off x="3342409" y="1509115"/>
                <a:ext cx="441962" cy="153888"/>
              </a:xfrm>
              <a:prstGeom prst="rect">
                <a:avLst/>
              </a:prstGeom>
              <a:noFill/>
              <a:ln w="6350">
                <a:noFill/>
                <a:prstDash val="dash"/>
              </a:ln>
            </p:spPr>
            <p:txBody>
              <a:bodyPr wrap="square" lIns="0" tIns="0" rIns="0" bIns="0" rtlCol="0">
                <a:spAutoFit/>
              </a:bodyPr>
              <a:lstStyle/>
              <a:p>
                <a:pPr algn="ctr">
                  <a:defRPr/>
                </a:pPr>
                <a:r>
                  <a:rPr lang="en-US" sz="1000" kern="0" dirty="0" smtClean="0">
                    <a:solidFill>
                      <a:prstClr val="black"/>
                    </a:solidFill>
                    <a:latin typeface="Calibri Light"/>
                  </a:rPr>
                  <a:t>Month 3</a:t>
                </a:r>
                <a:endParaRPr lang="en-US" sz="1000" kern="0" dirty="0">
                  <a:solidFill>
                    <a:prstClr val="black"/>
                  </a:solidFill>
                  <a:latin typeface="Calibri Light"/>
                </a:endParaRPr>
              </a:p>
            </p:txBody>
          </p:sp>
          <p:cxnSp>
            <p:nvCxnSpPr>
              <p:cNvPr id="148" name="Straight Connector 147"/>
              <p:cNvCxnSpPr/>
              <p:nvPr/>
            </p:nvCxnSpPr>
            <p:spPr>
              <a:xfrm>
                <a:off x="2792618" y="1522469"/>
                <a:ext cx="0" cy="127180"/>
              </a:xfrm>
              <a:prstGeom prst="line">
                <a:avLst/>
              </a:prstGeom>
              <a:noFill/>
              <a:ln w="6350" cap="flat" cmpd="sng" algn="ctr">
                <a:solidFill>
                  <a:sysClr val="windowText" lastClr="000000">
                    <a:lumMod val="65000"/>
                    <a:lumOff val="35000"/>
                  </a:sysClr>
                </a:solidFill>
                <a:prstDash val="solid"/>
                <a:miter lim="800000"/>
              </a:ln>
              <a:effectLst/>
            </p:spPr>
          </p:cxnSp>
          <p:cxnSp>
            <p:nvCxnSpPr>
              <p:cNvPr id="149" name="Straight Connector 148"/>
              <p:cNvCxnSpPr/>
              <p:nvPr/>
            </p:nvCxnSpPr>
            <p:spPr>
              <a:xfrm>
                <a:off x="3306466" y="1522469"/>
                <a:ext cx="0" cy="127180"/>
              </a:xfrm>
              <a:prstGeom prst="line">
                <a:avLst/>
              </a:prstGeom>
              <a:noFill/>
              <a:ln w="6350" cap="flat" cmpd="sng" algn="ctr">
                <a:solidFill>
                  <a:sysClr val="windowText" lastClr="000000">
                    <a:lumMod val="65000"/>
                    <a:lumOff val="35000"/>
                  </a:sysClr>
                </a:solidFill>
                <a:prstDash val="solid"/>
                <a:miter lim="800000"/>
              </a:ln>
              <a:effectLst/>
            </p:spPr>
          </p:cxnSp>
        </p:grpSp>
      </p:grpSp>
    </p:spTree>
    <p:extLst>
      <p:ext uri="{BB962C8B-B14F-4D97-AF65-F5344CB8AC3E}">
        <p14:creationId xmlns:p14="http://schemas.microsoft.com/office/powerpoint/2010/main" val="3873912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Stakeholder engagement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2" name="Rectangle 1"/>
          <p:cNvSpPr/>
          <p:nvPr/>
        </p:nvSpPr>
        <p:spPr>
          <a:xfrm>
            <a:off x="394447" y="1164584"/>
            <a:ext cx="11098306" cy="478272"/>
          </a:xfrm>
          <a:prstGeom prst="rect">
            <a:avLst/>
          </a:prstGeom>
        </p:spPr>
        <p:txBody>
          <a:bodyPr wrap="square">
            <a:spAutoFit/>
          </a:bodyPr>
          <a:lstStyle/>
          <a:p>
            <a:pPr lvl="1" indent="-368300" algn="just">
              <a:lnSpc>
                <a:spcPct val="110000"/>
              </a:lnSpc>
              <a:spcAft>
                <a:spcPts val="1200"/>
              </a:spcAft>
              <a:buFont typeface="Arial" panose="020B0604020202020204" pitchFamily="34" charset="0"/>
              <a:buChar char="•"/>
            </a:pPr>
            <a:endParaRPr lang="en-ZA" altLang="en-US" sz="2400"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435793817"/>
              </p:ext>
            </p:extLst>
          </p:nvPr>
        </p:nvGraphicFramePr>
        <p:xfrm>
          <a:off x="394447" y="1342334"/>
          <a:ext cx="11284935" cy="5219644"/>
        </p:xfrm>
        <a:graphic>
          <a:graphicData uri="http://schemas.openxmlformats.org/drawingml/2006/table">
            <a:tbl>
              <a:tblPr firstRow="1" bandRow="1">
                <a:tableStyleId>{93296810-A885-4BE3-A3E7-6D5BEEA58F35}</a:tableStyleId>
              </a:tblPr>
              <a:tblGrid>
                <a:gridCol w="3761645"/>
                <a:gridCol w="3761645"/>
                <a:gridCol w="3761645"/>
              </a:tblGrid>
              <a:tr h="364396">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ZA" sz="1600" b="1" i="0" dirty="0" smtClean="0">
                          <a:latin typeface="+mn-lt"/>
                        </a:rPr>
                        <a:t>External</a:t>
                      </a:r>
                    </a:p>
                  </a:txBody>
                  <a:tcPr/>
                </a:tc>
                <a:tc>
                  <a:txBody>
                    <a:bodyPr/>
                    <a:lstStyle/>
                    <a:p>
                      <a:pPr algn="ctr"/>
                      <a:r>
                        <a:rPr lang="en-ZA" sz="1600" i="0" dirty="0" smtClean="0">
                          <a:latin typeface="+mn-lt"/>
                        </a:rPr>
                        <a:t>Roles</a:t>
                      </a:r>
                      <a:endParaRPr lang="en-ZA" sz="1600" i="0" dirty="0">
                        <a:latin typeface="+mn-lt"/>
                      </a:endParaRPr>
                    </a:p>
                  </a:txBody>
                  <a:tcPr/>
                </a:tc>
                <a:tc>
                  <a:txBody>
                    <a:bodyPr/>
                    <a:lstStyle/>
                    <a:p>
                      <a:pPr algn="ctr"/>
                      <a:r>
                        <a:rPr lang="en-ZA" sz="1600" i="0" dirty="0" smtClean="0">
                          <a:latin typeface="+mn-lt"/>
                        </a:rPr>
                        <a:t>Impact</a:t>
                      </a:r>
                      <a:endParaRPr lang="en-ZA" sz="1600" i="0" dirty="0">
                        <a:latin typeface="+mn-lt"/>
                      </a:endParaRPr>
                    </a:p>
                  </a:txBody>
                  <a:tcPr/>
                </a:tc>
              </a:tr>
              <a:tr h="718808">
                <a:tc>
                  <a:txBody>
                    <a:bodyPr/>
                    <a:lstStyle/>
                    <a:p>
                      <a:r>
                        <a:rPr lang="en-ZA" sz="1400" i="0" dirty="0" smtClean="0">
                          <a:latin typeface="+mn-lt"/>
                        </a:rPr>
                        <a:t>1. Agriculture</a:t>
                      </a:r>
                      <a:r>
                        <a:rPr lang="en-ZA" sz="1400" i="0" baseline="0" dirty="0" smtClean="0">
                          <a:latin typeface="+mn-lt"/>
                        </a:rPr>
                        <a:t> </a:t>
                      </a:r>
                      <a:r>
                        <a:rPr lang="en-ZA" sz="1400" i="0" dirty="0" smtClean="0">
                          <a:latin typeface="+mn-lt"/>
                        </a:rPr>
                        <a:t>Research Council (ARC)</a:t>
                      </a:r>
                      <a:endParaRPr lang="en-ZA" sz="1400" i="0" dirty="0">
                        <a:latin typeface="+mn-lt"/>
                      </a:endParaRPr>
                    </a:p>
                  </a:txBody>
                  <a:tcPr/>
                </a:tc>
                <a:tc>
                  <a:txBody>
                    <a:bodyPr/>
                    <a:lstStyle/>
                    <a:p>
                      <a:r>
                        <a:rPr lang="en-ZA" sz="1400" i="0" baseline="0" dirty="0" smtClean="0">
                          <a:latin typeface="+mn-lt"/>
                        </a:rPr>
                        <a:t>Scientific agriculture technical support on plant and animal production, training and development of </a:t>
                      </a:r>
                      <a:r>
                        <a:rPr lang="en-ZA" sz="1400" i="0" baseline="0" dirty="0" err="1" smtClean="0">
                          <a:latin typeface="+mn-lt"/>
                        </a:rPr>
                        <a:t>agric</a:t>
                      </a:r>
                      <a:r>
                        <a:rPr lang="en-ZA" sz="1400" i="0" baseline="0" dirty="0" smtClean="0">
                          <a:latin typeface="+mn-lt"/>
                        </a:rPr>
                        <a:t> officials.</a:t>
                      </a:r>
                      <a:endParaRPr lang="en-ZA" sz="1400" i="0" dirty="0">
                        <a:latin typeface="+mn-lt"/>
                      </a:endParaRPr>
                    </a:p>
                  </a:txBody>
                  <a:tcPr/>
                </a:tc>
                <a:tc>
                  <a:txBody>
                    <a:bodyPr/>
                    <a:lstStyle/>
                    <a:p>
                      <a:r>
                        <a:rPr lang="en-ZA" sz="1400" i="0" dirty="0" smtClean="0">
                          <a:latin typeface="+mn-lt"/>
                        </a:rPr>
                        <a:t>Contribute towards agriculture</a:t>
                      </a:r>
                      <a:r>
                        <a:rPr lang="en-ZA" sz="1400" i="0" baseline="0" dirty="0" smtClean="0">
                          <a:latin typeface="+mn-lt"/>
                        </a:rPr>
                        <a:t> development and production.</a:t>
                      </a:r>
                    </a:p>
                    <a:p>
                      <a:r>
                        <a:rPr lang="en-ZA" sz="1400" i="0" baseline="0" dirty="0" smtClean="0">
                          <a:latin typeface="+mn-lt"/>
                        </a:rPr>
                        <a:t>SLA signed in (2018)</a:t>
                      </a:r>
                    </a:p>
                  </a:txBody>
                  <a:tcPr/>
                </a:tc>
              </a:tr>
              <a:tr h="1590196">
                <a:tc>
                  <a:txBody>
                    <a:bodyPr/>
                    <a:lstStyle/>
                    <a:p>
                      <a:r>
                        <a:rPr lang="en-ZA" sz="1400" i="0" dirty="0" smtClean="0">
                          <a:latin typeface="+mn-lt"/>
                        </a:rPr>
                        <a:t>2. D</a:t>
                      </a:r>
                      <a:r>
                        <a:rPr lang="en-ZA" sz="1400" i="0" dirty="0" smtClean="0">
                          <a:solidFill>
                            <a:schemeClr val="tx1"/>
                          </a:solidFill>
                          <a:latin typeface="+mn-lt"/>
                        </a:rPr>
                        <a:t>epartment</a:t>
                      </a:r>
                      <a:r>
                        <a:rPr lang="en-ZA" sz="1400" i="0" baseline="0" dirty="0" smtClean="0">
                          <a:solidFill>
                            <a:schemeClr val="tx1"/>
                          </a:solidFill>
                          <a:latin typeface="+mn-lt"/>
                        </a:rPr>
                        <a:t> </a:t>
                      </a:r>
                      <a:r>
                        <a:rPr lang="en-ZA" sz="1400" i="0" dirty="0" smtClean="0">
                          <a:solidFill>
                            <a:schemeClr val="tx1"/>
                          </a:solidFill>
                          <a:latin typeface="+mn-lt"/>
                        </a:rPr>
                        <a:t>. of Agriculture,</a:t>
                      </a:r>
                      <a:r>
                        <a:rPr lang="en-ZA" sz="1400" i="0" baseline="0" dirty="0" smtClean="0">
                          <a:solidFill>
                            <a:schemeClr val="tx1"/>
                          </a:solidFill>
                          <a:latin typeface="+mn-lt"/>
                        </a:rPr>
                        <a:t> Land Reform and Rural Development (</a:t>
                      </a:r>
                      <a:r>
                        <a:rPr lang="en-ZA" sz="1400" i="0" baseline="0" dirty="0" err="1" smtClean="0">
                          <a:solidFill>
                            <a:schemeClr val="tx1"/>
                          </a:solidFill>
                          <a:latin typeface="+mn-lt"/>
                        </a:rPr>
                        <a:t>DALRD</a:t>
                      </a:r>
                      <a:r>
                        <a:rPr lang="en-ZA" sz="1400" i="0" baseline="0" dirty="0" smtClean="0">
                          <a:solidFill>
                            <a:schemeClr val="tx1"/>
                          </a:solidFill>
                          <a:latin typeface="+mn-lt"/>
                        </a:rPr>
                        <a:t>)</a:t>
                      </a:r>
                      <a:endParaRPr lang="en-ZA" sz="1400" i="0" dirty="0">
                        <a:solidFill>
                          <a:schemeClr val="tx1"/>
                        </a:solidFill>
                        <a:latin typeface="+mn-lt"/>
                      </a:endParaRPr>
                    </a:p>
                  </a:txBody>
                  <a:tcPr/>
                </a:tc>
                <a:tc>
                  <a:txBody>
                    <a:bodyPr/>
                    <a:lstStyle/>
                    <a:p>
                      <a:r>
                        <a:rPr lang="en-ZA" sz="1400" i="0" dirty="0" err="1" smtClean="0">
                          <a:latin typeface="+mn-lt"/>
                        </a:rPr>
                        <a:t>Agric</a:t>
                      </a:r>
                      <a:r>
                        <a:rPr lang="en-ZA" sz="1400" i="0" dirty="0" smtClean="0">
                          <a:latin typeface="+mn-lt"/>
                        </a:rPr>
                        <a:t> extension support,</a:t>
                      </a:r>
                      <a:r>
                        <a:rPr lang="en-ZA" sz="1400" i="0" baseline="0" dirty="0" smtClean="0">
                          <a:latin typeface="+mn-lt"/>
                        </a:rPr>
                        <a:t> t</a:t>
                      </a:r>
                      <a:r>
                        <a:rPr lang="en-ZA" sz="1400" i="0" dirty="0" smtClean="0">
                          <a:latin typeface="+mn-lt"/>
                        </a:rPr>
                        <a:t>echnical</a:t>
                      </a:r>
                      <a:r>
                        <a:rPr lang="en-ZA" sz="1400" i="0" baseline="0" dirty="0" smtClean="0">
                          <a:latin typeface="+mn-lt"/>
                        </a:rPr>
                        <a:t> support services on plant health and protection, animal health, veterinary public health,  Registrar of Act 36 (assist in development of specifications for inputs), Animal Identification, and etc.</a:t>
                      </a:r>
                    </a:p>
                    <a:p>
                      <a:r>
                        <a:rPr lang="en-ZA" sz="1400" i="0" baseline="0" dirty="0" smtClean="0">
                          <a:latin typeface="+mn-lt"/>
                        </a:rPr>
                        <a:t>Strategic direction on agriculture.</a:t>
                      </a:r>
                      <a:endParaRPr lang="en-ZA" sz="1400" i="0" dirty="0">
                        <a:latin typeface="+mn-lt"/>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400" i="0" dirty="0" smtClean="0">
                          <a:latin typeface="+mn-lt"/>
                        </a:rPr>
                        <a:t>Contribute towards agriculture</a:t>
                      </a:r>
                      <a:r>
                        <a:rPr lang="en-ZA" sz="1400" i="0" baseline="0" dirty="0" smtClean="0">
                          <a:latin typeface="+mn-lt"/>
                        </a:rPr>
                        <a:t> development and production.</a:t>
                      </a:r>
                    </a:p>
                    <a:p>
                      <a:pPr marL="0" marR="0" indent="0" algn="l" defTabSz="685800" rtl="0" eaLnBrk="1" fontAlgn="auto" latinLnBrk="0" hangingPunct="1">
                        <a:lnSpc>
                          <a:spcPct val="100000"/>
                        </a:lnSpc>
                        <a:spcBef>
                          <a:spcPts val="0"/>
                        </a:spcBef>
                        <a:spcAft>
                          <a:spcPts val="0"/>
                        </a:spcAft>
                        <a:buClrTx/>
                        <a:buSzTx/>
                        <a:buFontTx/>
                        <a:buNone/>
                        <a:tabLst/>
                        <a:defRPr/>
                      </a:pPr>
                      <a:r>
                        <a:rPr lang="en-ZA" sz="1400" i="0" baseline="0" dirty="0" smtClean="0">
                          <a:latin typeface="+mn-lt"/>
                        </a:rPr>
                        <a:t>Ensure compliance to applicable legislation.</a:t>
                      </a:r>
                      <a:endParaRPr lang="en-ZA" sz="1400" i="0" dirty="0" smtClean="0">
                        <a:latin typeface="+mn-lt"/>
                      </a:endParaRPr>
                    </a:p>
                  </a:txBody>
                  <a:tcPr/>
                </a:tc>
              </a:tr>
              <a:tr h="718808">
                <a:tc>
                  <a:txBody>
                    <a:bodyPr/>
                    <a:lstStyle/>
                    <a:p>
                      <a:r>
                        <a:rPr lang="en-ZA" sz="1400" i="0" dirty="0" smtClean="0">
                          <a:latin typeface="+mn-lt"/>
                        </a:rPr>
                        <a:t>3. National </a:t>
                      </a:r>
                      <a:r>
                        <a:rPr lang="en-ZA" sz="1400" i="0" dirty="0" smtClean="0">
                          <a:latin typeface="+mn-lt"/>
                        </a:rPr>
                        <a:t>Society for Prevention of Cruelty Against Animals (NSPCA)</a:t>
                      </a:r>
                      <a:endParaRPr lang="en-ZA" sz="1400" i="0" dirty="0">
                        <a:latin typeface="+mn-lt"/>
                      </a:endParaRPr>
                    </a:p>
                  </a:txBody>
                  <a:tcPr/>
                </a:tc>
                <a:tc>
                  <a:txBody>
                    <a:bodyPr/>
                    <a:lstStyle/>
                    <a:p>
                      <a:r>
                        <a:rPr lang="en-ZA" sz="1400" i="0" dirty="0" smtClean="0">
                          <a:solidFill>
                            <a:schemeClr val="tx1"/>
                          </a:solidFill>
                          <a:latin typeface="+mn-lt"/>
                        </a:rPr>
                        <a:t>Monitor</a:t>
                      </a:r>
                      <a:r>
                        <a:rPr lang="en-ZA" sz="1400" i="0" baseline="0" dirty="0" smtClean="0">
                          <a:solidFill>
                            <a:schemeClr val="tx1"/>
                          </a:solidFill>
                          <a:latin typeface="+mn-lt"/>
                        </a:rPr>
                        <a:t> compliance to A</a:t>
                      </a:r>
                      <a:r>
                        <a:rPr lang="en-ZA" sz="1400" i="0" dirty="0" smtClean="0">
                          <a:solidFill>
                            <a:schemeClr val="tx1"/>
                          </a:solidFill>
                          <a:latin typeface="+mn-lt"/>
                        </a:rPr>
                        <a:t>nimal Protection Act, Act No. 71 of</a:t>
                      </a:r>
                      <a:r>
                        <a:rPr lang="en-ZA" sz="1400" i="0" baseline="0" dirty="0" smtClean="0">
                          <a:solidFill>
                            <a:schemeClr val="tx1"/>
                          </a:solidFill>
                          <a:latin typeface="+mn-lt"/>
                        </a:rPr>
                        <a:t> 1962. </a:t>
                      </a:r>
                      <a:r>
                        <a:rPr lang="en-ZA" sz="1400" i="0" dirty="0" smtClean="0">
                          <a:solidFill>
                            <a:schemeClr val="tx1"/>
                          </a:solidFill>
                          <a:latin typeface="+mn-lt"/>
                        </a:rPr>
                        <a:t>(farm and domestic animals)</a:t>
                      </a:r>
                      <a:endParaRPr lang="en-ZA" sz="1400" i="0" dirty="0">
                        <a:solidFill>
                          <a:schemeClr val="tx1"/>
                        </a:solidFill>
                        <a:latin typeface="+mn-lt"/>
                      </a:endParaRPr>
                    </a:p>
                  </a:txBody>
                  <a:tcPr/>
                </a:tc>
                <a:tc>
                  <a:txBody>
                    <a:bodyPr/>
                    <a:lstStyle/>
                    <a:p>
                      <a:r>
                        <a:rPr lang="en-ZA" sz="1400" i="0" dirty="0" smtClean="0">
                          <a:solidFill>
                            <a:schemeClr val="tx1"/>
                          </a:solidFill>
                          <a:latin typeface="+mn-lt"/>
                        </a:rPr>
                        <a:t>Awareness of animal welfare and ensure adherence</a:t>
                      </a:r>
                      <a:r>
                        <a:rPr lang="en-ZA" sz="1400" i="0" baseline="0" dirty="0" smtClean="0">
                          <a:solidFill>
                            <a:schemeClr val="tx1"/>
                          </a:solidFill>
                          <a:latin typeface="+mn-lt"/>
                        </a:rPr>
                        <a:t> to Animal Protection Act.</a:t>
                      </a:r>
                      <a:endParaRPr lang="en-ZA" sz="1400" i="0" dirty="0">
                        <a:solidFill>
                          <a:schemeClr val="tx1"/>
                        </a:solidFill>
                        <a:latin typeface="+mn-lt"/>
                      </a:endParaRPr>
                    </a:p>
                  </a:txBody>
                  <a:tcPr/>
                </a:tc>
              </a:tr>
              <a:tr h="718808">
                <a:tc>
                  <a:txBody>
                    <a:bodyPr/>
                    <a:lstStyle/>
                    <a:p>
                      <a:r>
                        <a:rPr lang="en-ZA" sz="1400" dirty="0" smtClean="0"/>
                        <a:t>4. National </a:t>
                      </a:r>
                      <a:r>
                        <a:rPr lang="en-ZA" sz="1400" dirty="0" smtClean="0"/>
                        <a:t>Treasury</a:t>
                      </a:r>
                      <a:endParaRPr lang="en-ZA" sz="1400" dirty="0"/>
                    </a:p>
                  </a:txBody>
                  <a:tcPr/>
                </a:tc>
                <a:tc>
                  <a:txBody>
                    <a:bodyPr/>
                    <a:lstStyle/>
                    <a:p>
                      <a:r>
                        <a:rPr lang="en-ZA" sz="1400" dirty="0" smtClean="0"/>
                        <a:t>Facilitates arrangement of Transversal</a:t>
                      </a:r>
                      <a:r>
                        <a:rPr lang="en-ZA" sz="1400" baseline="0" dirty="0" smtClean="0"/>
                        <a:t> contracts (RT10, RT11, RT12, RT57, RT59, RT60)</a:t>
                      </a:r>
                      <a:endParaRPr lang="en-ZA" sz="1400" dirty="0"/>
                    </a:p>
                  </a:txBody>
                  <a:tcPr/>
                </a:tc>
                <a:tc>
                  <a:txBody>
                    <a:bodyPr/>
                    <a:lstStyle/>
                    <a:p>
                      <a:r>
                        <a:rPr lang="en-ZA" sz="1400" dirty="0" smtClean="0"/>
                        <a:t>Ensure accessibility and availability of goods and services.</a:t>
                      </a:r>
                      <a:endParaRPr lang="en-ZA" sz="1400" dirty="0"/>
                    </a:p>
                  </a:txBody>
                  <a:tcPr/>
                </a:tc>
              </a:tr>
              <a:tr h="364396">
                <a:tc>
                  <a:txBody>
                    <a:bodyPr/>
                    <a:lstStyle/>
                    <a:p>
                      <a:r>
                        <a:rPr lang="en-ZA" sz="1400" dirty="0" smtClean="0"/>
                        <a:t>5. Other </a:t>
                      </a:r>
                      <a:r>
                        <a:rPr lang="en-ZA" sz="1400" dirty="0" smtClean="0"/>
                        <a:t>Government Depts.</a:t>
                      </a:r>
                      <a:endParaRPr lang="en-ZA" sz="1400" dirty="0"/>
                    </a:p>
                  </a:txBody>
                  <a:tcPr/>
                </a:tc>
                <a:tc>
                  <a:txBody>
                    <a:bodyPr/>
                    <a:lstStyle/>
                    <a:p>
                      <a:r>
                        <a:rPr lang="en-ZA" sz="1400" dirty="0" smtClean="0"/>
                        <a:t>Procures workshops</a:t>
                      </a:r>
                      <a:r>
                        <a:rPr lang="en-ZA" sz="1400" baseline="0" dirty="0" smtClean="0"/>
                        <a:t>’ manufactured products.</a:t>
                      </a:r>
                      <a:endParaRPr lang="en-ZA" sz="1400" dirty="0"/>
                    </a:p>
                  </a:txBody>
                  <a:tcPr/>
                </a:tc>
                <a:tc>
                  <a:txBody>
                    <a:bodyPr/>
                    <a:lstStyle/>
                    <a:p>
                      <a:r>
                        <a:rPr lang="en-ZA" sz="1400" dirty="0" smtClean="0">
                          <a:solidFill>
                            <a:schemeClr val="tx1"/>
                          </a:solidFill>
                        </a:rPr>
                        <a:t>Revenue generation.</a:t>
                      </a:r>
                    </a:p>
                  </a:txBody>
                  <a:tcPr/>
                </a:tc>
              </a:tr>
              <a:tr h="718808">
                <a:tc>
                  <a:txBody>
                    <a:bodyPr/>
                    <a:lstStyle/>
                    <a:p>
                      <a:r>
                        <a:rPr lang="en-ZA" sz="1400" dirty="0" smtClean="0"/>
                        <a:t>6. Higher </a:t>
                      </a:r>
                      <a:r>
                        <a:rPr lang="en-ZA" sz="1400" dirty="0" smtClean="0"/>
                        <a:t>Learning Institutions</a:t>
                      </a:r>
                    </a:p>
                    <a:p>
                      <a:r>
                        <a:rPr lang="en-ZA" sz="1400" dirty="0" smtClean="0"/>
                        <a:t>(e.g.</a:t>
                      </a:r>
                      <a:r>
                        <a:rPr lang="en-ZA" sz="1400" baseline="0" dirty="0" smtClean="0"/>
                        <a:t> </a:t>
                      </a:r>
                      <a:r>
                        <a:rPr lang="en-ZA" sz="1400" dirty="0" err="1" smtClean="0"/>
                        <a:t>Potch</a:t>
                      </a:r>
                      <a:r>
                        <a:rPr lang="en-ZA" sz="1400" dirty="0" smtClean="0"/>
                        <a:t> </a:t>
                      </a:r>
                      <a:r>
                        <a:rPr lang="en-ZA" sz="1400" dirty="0" err="1" smtClean="0"/>
                        <a:t>Agric</a:t>
                      </a:r>
                      <a:r>
                        <a:rPr lang="en-ZA" sz="1400" dirty="0" smtClean="0"/>
                        <a:t> College, UJ, SBS)</a:t>
                      </a:r>
                      <a:endParaRPr lang="en-ZA" sz="1400" dirty="0"/>
                    </a:p>
                  </a:txBody>
                  <a:tcPr/>
                </a:tc>
                <a:tc>
                  <a:txBody>
                    <a:bodyPr/>
                    <a:lstStyle/>
                    <a:p>
                      <a:r>
                        <a:rPr lang="en-ZA" sz="1400" dirty="0" smtClean="0"/>
                        <a:t>Training and development</a:t>
                      </a:r>
                      <a:r>
                        <a:rPr lang="en-ZA" sz="1400" baseline="0" dirty="0" smtClean="0"/>
                        <a:t> of artisans and agriculture officials.</a:t>
                      </a:r>
                      <a:endParaRPr lang="en-ZA" sz="1400" dirty="0"/>
                    </a:p>
                  </a:txBody>
                  <a:tcPr/>
                </a:tc>
                <a:tc>
                  <a:txBody>
                    <a:bodyPr/>
                    <a:lstStyle/>
                    <a:p>
                      <a:r>
                        <a:rPr lang="en-ZA" sz="1400" dirty="0" smtClean="0">
                          <a:solidFill>
                            <a:schemeClr val="tx1"/>
                          </a:solidFill>
                        </a:rPr>
                        <a:t>Personal</a:t>
                      </a:r>
                      <a:r>
                        <a:rPr lang="en-ZA" sz="1400" baseline="0" dirty="0" smtClean="0">
                          <a:solidFill>
                            <a:schemeClr val="tx1"/>
                          </a:solidFill>
                        </a:rPr>
                        <a:t> </a:t>
                      </a:r>
                      <a:r>
                        <a:rPr lang="en-ZA" sz="1400" dirty="0" smtClean="0">
                          <a:solidFill>
                            <a:schemeClr val="tx1"/>
                          </a:solidFill>
                        </a:rPr>
                        <a:t>development</a:t>
                      </a:r>
                      <a:r>
                        <a:rPr lang="en-ZA" sz="1400" baseline="0" dirty="0" smtClean="0">
                          <a:solidFill>
                            <a:schemeClr val="tx1"/>
                          </a:solidFill>
                        </a:rPr>
                        <a:t> to enhance management of workshops and agriculture operations/service delivery.</a:t>
                      </a:r>
                      <a:endParaRPr lang="en-ZA" sz="1400" dirty="0">
                        <a:solidFill>
                          <a:schemeClr val="tx1"/>
                        </a:solidFill>
                      </a:endParaRPr>
                    </a:p>
                  </a:txBody>
                  <a:tcPr/>
                </a:tc>
              </a:tr>
            </a:tbl>
          </a:graphicData>
        </a:graphic>
      </p:graphicFrame>
    </p:spTree>
    <p:extLst>
      <p:ext uri="{BB962C8B-B14F-4D97-AF65-F5344CB8AC3E}">
        <p14:creationId xmlns:p14="http://schemas.microsoft.com/office/powerpoint/2010/main" val="1084359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Stakeholder engagement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2" name="Rectangle 1"/>
          <p:cNvSpPr/>
          <p:nvPr/>
        </p:nvSpPr>
        <p:spPr>
          <a:xfrm>
            <a:off x="394447" y="1164584"/>
            <a:ext cx="11098306" cy="478272"/>
          </a:xfrm>
          <a:prstGeom prst="rect">
            <a:avLst/>
          </a:prstGeom>
        </p:spPr>
        <p:txBody>
          <a:bodyPr wrap="square">
            <a:spAutoFit/>
          </a:bodyPr>
          <a:lstStyle/>
          <a:p>
            <a:pPr lvl="1" indent="-368300" algn="just">
              <a:lnSpc>
                <a:spcPct val="110000"/>
              </a:lnSpc>
              <a:spcAft>
                <a:spcPts val="1200"/>
              </a:spcAft>
              <a:buFont typeface="Arial" panose="020B0604020202020204" pitchFamily="34" charset="0"/>
              <a:buChar char="•"/>
            </a:pPr>
            <a:endParaRPr lang="en-ZA" altLang="en-US" sz="2400" dirty="0">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55384244"/>
              </p:ext>
            </p:extLst>
          </p:nvPr>
        </p:nvGraphicFramePr>
        <p:xfrm>
          <a:off x="394447" y="1164584"/>
          <a:ext cx="11368063" cy="5282810"/>
        </p:xfrm>
        <a:graphic>
          <a:graphicData uri="http://schemas.openxmlformats.org/drawingml/2006/table">
            <a:tbl>
              <a:tblPr firstRow="1" bandRow="1">
                <a:tableStyleId>{93296810-A885-4BE3-A3E7-6D5BEEA58F35}</a:tableStyleId>
              </a:tblPr>
              <a:tblGrid>
                <a:gridCol w="2727631"/>
                <a:gridCol w="4851078"/>
                <a:gridCol w="3789354"/>
              </a:tblGrid>
              <a:tr h="387583">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ZA" sz="1600" b="1" i="0" dirty="0" smtClean="0">
                          <a:latin typeface="+mn-lt"/>
                        </a:rPr>
                        <a:t>Internal </a:t>
                      </a:r>
                    </a:p>
                  </a:txBody>
                  <a:tcPr/>
                </a:tc>
                <a:tc>
                  <a:txBody>
                    <a:bodyPr/>
                    <a:lstStyle/>
                    <a:p>
                      <a:pPr algn="ctr"/>
                      <a:r>
                        <a:rPr lang="en-ZA" sz="1600" i="0" dirty="0" smtClean="0">
                          <a:latin typeface="+mn-lt"/>
                        </a:rPr>
                        <a:t>Roles</a:t>
                      </a:r>
                      <a:endParaRPr lang="en-ZA" sz="1600" i="0" dirty="0">
                        <a:latin typeface="+mn-lt"/>
                      </a:endParaRPr>
                    </a:p>
                  </a:txBody>
                  <a:tcPr/>
                </a:tc>
                <a:tc>
                  <a:txBody>
                    <a:bodyPr/>
                    <a:lstStyle/>
                    <a:p>
                      <a:pPr algn="ctr"/>
                      <a:r>
                        <a:rPr lang="en-ZA" sz="1600" i="0" dirty="0" smtClean="0">
                          <a:latin typeface="+mn-lt"/>
                        </a:rPr>
                        <a:t>Impact</a:t>
                      </a:r>
                      <a:endParaRPr lang="en-ZA" sz="1600" i="0" dirty="0">
                        <a:latin typeface="+mn-lt"/>
                      </a:endParaRPr>
                    </a:p>
                  </a:txBody>
                  <a:tcPr/>
                </a:tc>
              </a:tr>
              <a:tr h="860116">
                <a:tc>
                  <a:txBody>
                    <a:bodyPr/>
                    <a:lstStyle/>
                    <a:p>
                      <a:r>
                        <a:rPr lang="en-ZA" sz="1200" dirty="0" smtClean="0"/>
                        <a:t>7. Human </a:t>
                      </a:r>
                      <a:r>
                        <a:rPr lang="en-ZA" sz="1200" dirty="0" smtClean="0"/>
                        <a:t>Resource</a:t>
                      </a:r>
                      <a:endParaRPr lang="en-ZA" sz="1200" dirty="0"/>
                    </a:p>
                  </a:txBody>
                  <a:tcPr/>
                </a:tc>
                <a:tc>
                  <a:txBody>
                    <a:bodyPr/>
                    <a:lstStyle/>
                    <a:p>
                      <a:pPr algn="just"/>
                      <a:r>
                        <a:rPr lang="en-ZA" sz="1200" dirty="0" smtClean="0"/>
                        <a:t>Filling</a:t>
                      </a:r>
                      <a:r>
                        <a:rPr lang="en-ZA" sz="1200" baseline="0" dirty="0" smtClean="0"/>
                        <a:t> of vacant posts, create posts, post evaluation, develop post specification, facilitate implementation of retention of strategy, facilitate training and development of personnel, employee wellness, performance management, leave administration, etc.</a:t>
                      </a:r>
                      <a:endParaRPr lang="en-ZA" sz="12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t>Contribute</a:t>
                      </a:r>
                      <a:r>
                        <a:rPr lang="en-ZA" sz="1200" baseline="0" dirty="0" smtClean="0"/>
                        <a:t> towards self-sufficiency, ensure compliance to HR Policies, Procedure Manuals and applicable legislations. </a:t>
                      </a:r>
                      <a:endParaRPr lang="en-ZA" sz="1200" dirty="0" smtClean="0"/>
                    </a:p>
                  </a:txBody>
                  <a:tcPr/>
                </a:tc>
              </a:tr>
              <a:tr h="860116">
                <a:tc>
                  <a:txBody>
                    <a:bodyPr/>
                    <a:lstStyle/>
                    <a:p>
                      <a:r>
                        <a:rPr lang="en-ZA" sz="1200" dirty="0" smtClean="0"/>
                        <a:t>8. Finance </a:t>
                      </a:r>
                      <a:r>
                        <a:rPr lang="en-ZA" sz="1200" dirty="0" smtClean="0"/>
                        <a:t>and Supply Chain Management</a:t>
                      </a:r>
                      <a:endParaRPr lang="en-ZA" sz="1200" dirty="0"/>
                    </a:p>
                  </a:txBody>
                  <a:tcPr/>
                </a:tc>
                <a:tc>
                  <a:txBody>
                    <a:bodyPr/>
                    <a:lstStyle/>
                    <a:p>
                      <a:pPr algn="just"/>
                      <a:r>
                        <a:rPr lang="en-ZA" sz="1200" dirty="0" smtClean="0"/>
                        <a:t>Funding</a:t>
                      </a:r>
                      <a:r>
                        <a:rPr lang="en-ZA" sz="1200" baseline="0" dirty="0" smtClean="0"/>
                        <a:t> and procurement support for goods and services, machinery and equip, biological assets.</a:t>
                      </a:r>
                    </a:p>
                    <a:p>
                      <a:r>
                        <a:rPr lang="en-ZA" sz="1200" baseline="0" dirty="0" smtClean="0"/>
                        <a:t>Marketing of the produce, record keeping material and assets. Placement of orders for workshops and agriculture products.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t>Contribute</a:t>
                      </a:r>
                      <a:r>
                        <a:rPr lang="en-ZA" sz="1200" baseline="0" dirty="0" smtClean="0"/>
                        <a:t> towards self-sufficiency, ensure compliance to  Finance and SCM Policies, Procedures and applicable legislations. </a:t>
                      </a:r>
                      <a:endParaRPr lang="en-ZA" sz="1200" dirty="0" smtClean="0"/>
                    </a:p>
                  </a:txBody>
                  <a:tcPr/>
                </a:tc>
              </a:tr>
              <a:tr h="477842">
                <a:tc>
                  <a:txBody>
                    <a:bodyPr/>
                    <a:lstStyle/>
                    <a:p>
                      <a:r>
                        <a:rPr lang="en-ZA" sz="1200" dirty="0" smtClean="0"/>
                        <a:t>9. GITO</a:t>
                      </a:r>
                      <a:endParaRPr lang="en-ZA" sz="1200" dirty="0"/>
                    </a:p>
                  </a:txBody>
                  <a:tcPr/>
                </a:tc>
                <a:tc>
                  <a:txBody>
                    <a:bodyPr/>
                    <a:lstStyle/>
                    <a:p>
                      <a:r>
                        <a:rPr lang="en-ZA" sz="1200" dirty="0" smtClean="0"/>
                        <a:t>Provide</a:t>
                      </a:r>
                      <a:r>
                        <a:rPr lang="en-ZA" sz="1200" baseline="0" dirty="0" smtClean="0"/>
                        <a:t> ICT </a:t>
                      </a:r>
                      <a:r>
                        <a:rPr lang="en-ZA" sz="1200" dirty="0" smtClean="0"/>
                        <a:t>support services.</a:t>
                      </a:r>
                      <a:endParaRPr lang="en-ZA" sz="12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t>Access</a:t>
                      </a:r>
                      <a:r>
                        <a:rPr lang="en-ZA" sz="1200" baseline="0" dirty="0" smtClean="0"/>
                        <a:t> to c</a:t>
                      </a:r>
                      <a:r>
                        <a:rPr lang="en-ZA" sz="1200" dirty="0" smtClean="0"/>
                        <a:t>redible</a:t>
                      </a:r>
                      <a:r>
                        <a:rPr lang="en-ZA" sz="1200" baseline="0" dirty="0" smtClean="0"/>
                        <a:t> information/data for planning and management purpose.</a:t>
                      </a:r>
                      <a:endParaRPr lang="en-ZA" sz="1200" dirty="0" smtClean="0"/>
                    </a:p>
                  </a:txBody>
                  <a:tcPr/>
                </a:tc>
              </a:tr>
              <a:tr h="477842">
                <a:tc>
                  <a:txBody>
                    <a:bodyPr/>
                    <a:lstStyle/>
                    <a:p>
                      <a:r>
                        <a:rPr lang="en-ZA" sz="1200" dirty="0" smtClean="0"/>
                        <a:t>10. Facilities </a:t>
                      </a:r>
                      <a:endParaRPr lang="en-ZA" sz="1200" dirty="0"/>
                    </a:p>
                  </a:txBody>
                  <a:tcPr/>
                </a:tc>
                <a:tc>
                  <a:txBody>
                    <a:bodyPr/>
                    <a:lstStyle/>
                    <a:p>
                      <a:r>
                        <a:rPr lang="en-ZA" sz="1200" dirty="0" smtClean="0"/>
                        <a:t>Infrastructure development, maintenance and repair,</a:t>
                      </a:r>
                      <a:r>
                        <a:rPr lang="en-ZA" sz="1200" baseline="0" dirty="0" smtClean="0"/>
                        <a:t> technical planning of infrastructure.</a:t>
                      </a:r>
                      <a:endParaRPr lang="en-ZA" sz="1200" dirty="0"/>
                    </a:p>
                  </a:txBody>
                  <a:tcPr/>
                </a:tc>
                <a:tc>
                  <a:txBody>
                    <a:bodyPr/>
                    <a:lstStyle/>
                    <a:p>
                      <a:r>
                        <a:rPr lang="en-ZA" sz="1200" dirty="0" smtClean="0"/>
                        <a:t>Contribute</a:t>
                      </a:r>
                      <a:r>
                        <a:rPr lang="en-ZA" sz="1200" baseline="0" dirty="0" smtClean="0"/>
                        <a:t> towards self-sufficiency.</a:t>
                      </a:r>
                      <a:endParaRPr lang="en-ZA" sz="1200" dirty="0"/>
                    </a:p>
                  </a:txBody>
                  <a:tcPr/>
                </a:tc>
              </a:tr>
              <a:tr h="387583">
                <a:tc>
                  <a:txBody>
                    <a:bodyPr/>
                    <a:lstStyle/>
                    <a:p>
                      <a:r>
                        <a:rPr lang="en-ZA" sz="1200" dirty="0" smtClean="0"/>
                        <a:t>11. Legal </a:t>
                      </a:r>
                      <a:r>
                        <a:rPr lang="en-ZA" sz="1200" dirty="0" smtClean="0"/>
                        <a:t>Services</a:t>
                      </a:r>
                      <a:endParaRPr lang="en-ZA" sz="1200" dirty="0"/>
                    </a:p>
                  </a:txBody>
                  <a:tcPr/>
                </a:tc>
                <a:tc>
                  <a:txBody>
                    <a:bodyPr/>
                    <a:lstStyle/>
                    <a:p>
                      <a:r>
                        <a:rPr lang="en-ZA" sz="1200" dirty="0" smtClean="0"/>
                        <a:t>Provides</a:t>
                      </a:r>
                      <a:r>
                        <a:rPr lang="en-ZA" sz="1200" baseline="0" dirty="0" smtClean="0"/>
                        <a:t> l</a:t>
                      </a:r>
                      <a:r>
                        <a:rPr lang="en-ZA" sz="1200" dirty="0" smtClean="0"/>
                        <a:t>egal</a:t>
                      </a:r>
                      <a:r>
                        <a:rPr lang="en-ZA" sz="1200" baseline="0" dirty="0" smtClean="0"/>
                        <a:t> advise/support, inputs in the </a:t>
                      </a:r>
                      <a:r>
                        <a:rPr lang="en-ZA" sz="1200" baseline="0" dirty="0" err="1" smtClean="0"/>
                        <a:t>MoUs</a:t>
                      </a:r>
                      <a:r>
                        <a:rPr lang="en-ZA" sz="1200" baseline="0" dirty="0" smtClean="0"/>
                        <a:t>/</a:t>
                      </a:r>
                      <a:r>
                        <a:rPr lang="en-ZA" sz="1200" baseline="0" dirty="0" err="1" smtClean="0"/>
                        <a:t>MoAs</a:t>
                      </a:r>
                      <a:r>
                        <a:rPr lang="en-ZA" sz="1200" baseline="0" dirty="0" smtClean="0"/>
                        <a:t>/SLAs/Guidelines.</a:t>
                      </a:r>
                      <a:endParaRPr lang="en-ZA" sz="1200" dirty="0"/>
                    </a:p>
                  </a:txBody>
                  <a:tcPr/>
                </a:tc>
                <a:tc>
                  <a:txBody>
                    <a:bodyPr/>
                    <a:lstStyle/>
                    <a:p>
                      <a:r>
                        <a:rPr lang="en-ZA" sz="1200" dirty="0" smtClean="0"/>
                        <a:t>Ensure</a:t>
                      </a:r>
                      <a:r>
                        <a:rPr lang="en-ZA" sz="1200" baseline="0" dirty="0" smtClean="0"/>
                        <a:t> l</a:t>
                      </a:r>
                      <a:r>
                        <a:rPr lang="en-ZA" sz="1200" dirty="0" smtClean="0"/>
                        <a:t>egal certification.</a:t>
                      </a:r>
                      <a:endParaRPr lang="en-ZA" sz="1200" dirty="0">
                        <a:solidFill>
                          <a:srgbClr val="FF0000"/>
                        </a:solidFill>
                      </a:endParaRPr>
                    </a:p>
                  </a:txBody>
                  <a:tcPr/>
                </a:tc>
              </a:tr>
              <a:tr h="387583">
                <a:tc>
                  <a:txBody>
                    <a:bodyPr/>
                    <a:lstStyle/>
                    <a:p>
                      <a:r>
                        <a:rPr lang="en-ZA" sz="1200" dirty="0" smtClean="0"/>
                        <a:t>12. Security</a:t>
                      </a:r>
                      <a:endParaRPr lang="en-ZA" sz="12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solidFill>
                            <a:schemeClr val="tx1"/>
                          </a:solidFill>
                        </a:rPr>
                        <a:t>Provides safety and security support services. </a:t>
                      </a:r>
                      <a:endParaRPr lang="en-ZA" sz="12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t>Contribute</a:t>
                      </a:r>
                      <a:r>
                        <a:rPr lang="en-ZA" sz="1200" baseline="0" dirty="0" smtClean="0"/>
                        <a:t> towards self-sufficiency.</a:t>
                      </a:r>
                      <a:endParaRPr lang="en-ZA" sz="1200" dirty="0" smtClean="0"/>
                    </a:p>
                  </a:txBody>
                  <a:tcPr/>
                </a:tc>
              </a:tr>
              <a:tr h="387583">
                <a:tc>
                  <a:txBody>
                    <a:bodyPr/>
                    <a:lstStyle/>
                    <a:p>
                      <a:r>
                        <a:rPr lang="en-ZA" sz="1200" dirty="0" smtClean="0"/>
                        <a:t>12.Case </a:t>
                      </a:r>
                      <a:r>
                        <a:rPr lang="en-ZA" sz="1200" dirty="0" smtClean="0"/>
                        <a:t>Management</a:t>
                      </a:r>
                      <a:r>
                        <a:rPr lang="en-ZA" sz="1200" baseline="0" dirty="0" smtClean="0"/>
                        <a:t> Committees</a:t>
                      </a:r>
                      <a:endParaRPr lang="en-ZA" sz="12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t>Allocation of offender</a:t>
                      </a:r>
                      <a:r>
                        <a:rPr lang="en-ZA" sz="1200" baseline="0" dirty="0" smtClean="0"/>
                        <a:t> labour.</a:t>
                      </a:r>
                      <a:endParaRPr lang="en-ZA" sz="1200"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ZA" sz="1200" dirty="0" smtClean="0"/>
                        <a:t>Contribute</a:t>
                      </a:r>
                      <a:r>
                        <a:rPr lang="en-ZA" sz="1200" baseline="0" dirty="0" smtClean="0"/>
                        <a:t> towards self-sufficiency.</a:t>
                      </a:r>
                      <a:endParaRPr lang="en-ZA" sz="1200" dirty="0" smtClean="0"/>
                    </a:p>
                  </a:txBody>
                  <a:tcPr/>
                </a:tc>
              </a:tr>
              <a:tr h="387583">
                <a:tc>
                  <a:txBody>
                    <a:bodyPr/>
                    <a:lstStyle/>
                    <a:p>
                      <a:r>
                        <a:rPr lang="en-ZA" sz="1200" dirty="0" smtClean="0"/>
                        <a:t>13. Skills </a:t>
                      </a:r>
                      <a:r>
                        <a:rPr lang="en-ZA" sz="1200" dirty="0" smtClean="0"/>
                        <a:t>Development</a:t>
                      </a:r>
                      <a:endParaRPr lang="en-ZA" sz="1200" dirty="0"/>
                    </a:p>
                  </a:txBody>
                  <a:tcPr/>
                </a:tc>
                <a:tc>
                  <a:txBody>
                    <a:bodyPr/>
                    <a:lstStyle/>
                    <a:p>
                      <a:r>
                        <a:rPr lang="en-ZA" sz="1200" dirty="0" smtClean="0"/>
                        <a:t>Training and development of offenders.</a:t>
                      </a:r>
                      <a:endParaRPr lang="en-ZA" sz="1200" dirty="0"/>
                    </a:p>
                  </a:txBody>
                  <a:tcPr/>
                </a:tc>
                <a:tc>
                  <a:txBody>
                    <a:bodyPr/>
                    <a:lstStyle/>
                    <a:p>
                      <a:r>
                        <a:rPr lang="en-ZA" sz="1200" dirty="0" smtClean="0"/>
                        <a:t>Ensure skilled work-force/offenders.</a:t>
                      </a:r>
                      <a:endParaRPr lang="en-ZA" sz="1200" dirty="0"/>
                    </a:p>
                  </a:txBody>
                  <a:tcPr/>
                </a:tc>
              </a:tr>
              <a:tr h="668979">
                <a:tc>
                  <a:txBody>
                    <a:bodyPr/>
                    <a:lstStyle/>
                    <a:p>
                      <a:r>
                        <a:rPr lang="en-ZA" sz="1200" dirty="0" smtClean="0"/>
                        <a:t>14. Health </a:t>
                      </a:r>
                      <a:r>
                        <a:rPr lang="en-ZA" sz="1200" dirty="0" smtClean="0"/>
                        <a:t>Care Services</a:t>
                      </a:r>
                      <a:endParaRPr lang="en-ZA" sz="1200" dirty="0"/>
                    </a:p>
                  </a:txBody>
                  <a:tcPr/>
                </a:tc>
                <a:tc>
                  <a:txBody>
                    <a:bodyPr/>
                    <a:lstStyle/>
                    <a:p>
                      <a:r>
                        <a:rPr lang="en-ZA" sz="1200" dirty="0" smtClean="0"/>
                        <a:t>Provides specification for food products,</a:t>
                      </a:r>
                      <a:r>
                        <a:rPr lang="en-ZA" sz="1200" baseline="0" dirty="0" smtClean="0"/>
                        <a:t> ration scale, monitor compliance to applicable legislations, i.e. Regulations 961 and 638, technical support on hygiene and food safety, as well as waste management.</a:t>
                      </a:r>
                      <a:endParaRPr lang="en-ZA" sz="1200" dirty="0"/>
                    </a:p>
                  </a:txBody>
                  <a:tcPr/>
                </a:tc>
                <a:tc>
                  <a:txBody>
                    <a:bodyPr/>
                    <a:lstStyle/>
                    <a:p>
                      <a:r>
                        <a:rPr lang="en-ZA" sz="1200" dirty="0" smtClean="0"/>
                        <a:t>Ensure adherence</a:t>
                      </a:r>
                      <a:r>
                        <a:rPr lang="en-ZA" sz="1200" baseline="0" dirty="0" smtClean="0"/>
                        <a:t> to </a:t>
                      </a:r>
                      <a:r>
                        <a:rPr lang="en-ZA" sz="1200" dirty="0" smtClean="0"/>
                        <a:t>product quality and applicable legislations.</a:t>
                      </a:r>
                      <a:endParaRPr lang="en-ZA" sz="1200" dirty="0"/>
                    </a:p>
                  </a:txBody>
                  <a:tcPr/>
                </a:tc>
              </a:tr>
            </a:tbl>
          </a:graphicData>
        </a:graphic>
      </p:graphicFrame>
    </p:spTree>
    <p:extLst>
      <p:ext uri="{BB962C8B-B14F-4D97-AF65-F5344CB8AC3E}">
        <p14:creationId xmlns:p14="http://schemas.microsoft.com/office/powerpoint/2010/main" val="4064488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Risk Management</a:t>
            </a:r>
            <a:endParaRPr lang="en-US" sz="4000" dirty="0">
              <a:solidFill>
                <a:srgbClr val="000000"/>
              </a:solidFill>
              <a:latin typeface="Georgia"/>
            </a:endParaRPr>
          </a:p>
        </p:txBody>
      </p:sp>
      <p:graphicFrame>
        <p:nvGraphicFramePr>
          <p:cNvPr id="124" name="Table 123"/>
          <p:cNvGraphicFramePr>
            <a:graphicFrameLocks noGrp="1"/>
          </p:cNvGraphicFramePr>
          <p:nvPr>
            <p:extLst>
              <p:ext uri="{D42A27DB-BD31-4B8C-83A1-F6EECF244321}">
                <p14:modId xmlns:p14="http://schemas.microsoft.com/office/powerpoint/2010/main" val="372134578"/>
              </p:ext>
            </p:extLst>
          </p:nvPr>
        </p:nvGraphicFramePr>
        <p:xfrm>
          <a:off x="413604" y="1360963"/>
          <a:ext cx="11260881" cy="4922729"/>
        </p:xfrm>
        <a:graphic>
          <a:graphicData uri="http://schemas.openxmlformats.org/drawingml/2006/table">
            <a:tbl>
              <a:tblPr firstRow="1" bandRow="1">
                <a:tableStyleId>{93296810-A885-4BE3-A3E7-6D5BEEA58F35}</a:tableStyleId>
              </a:tblPr>
              <a:tblGrid>
                <a:gridCol w="3916318"/>
                <a:gridCol w="2984123"/>
                <a:gridCol w="4360440"/>
              </a:tblGrid>
              <a:tr h="382922">
                <a:tc>
                  <a:txBody>
                    <a:bodyPr/>
                    <a:lstStyle/>
                    <a:p>
                      <a:r>
                        <a:rPr lang="en-US" dirty="0" smtClean="0"/>
                        <a:t>Deliverable</a:t>
                      </a:r>
                      <a:endParaRPr lang="en-ZA" dirty="0"/>
                    </a:p>
                  </a:txBody>
                  <a:tcPr>
                    <a:solidFill>
                      <a:srgbClr val="548235"/>
                    </a:solidFill>
                  </a:tcPr>
                </a:tc>
                <a:tc>
                  <a:txBody>
                    <a:bodyPr/>
                    <a:lstStyle/>
                    <a:p>
                      <a:r>
                        <a:rPr lang="en-US" sz="1700" dirty="0" smtClean="0"/>
                        <a:t>Strategi</a:t>
                      </a:r>
                      <a:r>
                        <a:rPr lang="en-US" sz="1700" baseline="0" dirty="0" smtClean="0"/>
                        <a:t>c Risk</a:t>
                      </a:r>
                      <a:endParaRPr lang="en-ZA" sz="1700" dirty="0"/>
                    </a:p>
                  </a:txBody>
                  <a:tcPr>
                    <a:solidFill>
                      <a:srgbClr val="548235"/>
                    </a:solidFill>
                  </a:tcPr>
                </a:tc>
                <a:tc>
                  <a:txBody>
                    <a:bodyPr/>
                    <a:lstStyle/>
                    <a:p>
                      <a:r>
                        <a:rPr lang="en-US" sz="1700" dirty="0" smtClean="0"/>
                        <a:t>Risk Mitigation</a:t>
                      </a:r>
                      <a:endParaRPr lang="en-ZA" sz="1700" dirty="0"/>
                    </a:p>
                  </a:txBody>
                  <a:tcPr>
                    <a:solidFill>
                      <a:srgbClr val="548235"/>
                    </a:solidFill>
                  </a:tcPr>
                </a:tc>
              </a:tr>
              <a:tr h="0">
                <a:tc>
                  <a:txBody>
                    <a:bodyPr/>
                    <a:lstStyle/>
                    <a:p>
                      <a:endParaRPr lang="en-ZA" sz="100" dirty="0"/>
                    </a:p>
                  </a:txBody>
                  <a:tcPr>
                    <a:noFill/>
                  </a:tcPr>
                </a:tc>
                <a:tc>
                  <a:txBody>
                    <a:bodyPr/>
                    <a:lstStyle/>
                    <a:p>
                      <a:endParaRPr lang="en-ZA" sz="1700" dirty="0"/>
                    </a:p>
                  </a:txBody>
                  <a:tcPr>
                    <a:noFill/>
                  </a:tcPr>
                </a:tc>
                <a:tc>
                  <a:txBody>
                    <a:bodyPr/>
                    <a:lstStyle/>
                    <a:p>
                      <a:endParaRPr lang="en-ZA" sz="1700" dirty="0"/>
                    </a:p>
                  </a:txBody>
                  <a:tcPr>
                    <a:noFill/>
                  </a:tcPr>
                </a:tc>
              </a:tr>
              <a:tr h="948366">
                <a:tc>
                  <a:txBody>
                    <a:bodyPr/>
                    <a:lstStyle/>
                    <a:p>
                      <a:pPr marL="342900" marR="0" indent="-342900" algn="l" defTabSz="914331" rtl="0" eaLnBrk="1" fontAlgn="auto" latinLnBrk="0" hangingPunct="1">
                        <a:lnSpc>
                          <a:spcPct val="100000"/>
                        </a:lnSpc>
                        <a:spcBef>
                          <a:spcPts val="0"/>
                        </a:spcBef>
                        <a:spcAft>
                          <a:spcPts val="0"/>
                        </a:spcAft>
                        <a:buClrTx/>
                        <a:buSzTx/>
                        <a:buFont typeface="+mj-lt"/>
                        <a:buAutoNum type="arabicPeriod"/>
                        <a:tabLst/>
                        <a:defRPr/>
                      </a:pPr>
                      <a:r>
                        <a:rPr lang="en-US" sz="1400" kern="1200" dirty="0" smtClean="0">
                          <a:solidFill>
                            <a:schemeClr val="bg1"/>
                          </a:solidFill>
                          <a:latin typeface="+mn-lt"/>
                          <a:ea typeface="+mn-ea"/>
                          <a:cs typeface="+mn-cs"/>
                        </a:rPr>
                        <a:t>Defining the value of self sufficiency in support of self -sustenance and revenue generation.</a:t>
                      </a:r>
                    </a:p>
                  </a:txBody>
                  <a:tcPr>
                    <a:solidFill>
                      <a:srgbClr val="548235"/>
                    </a:solidFill>
                  </a:tcPr>
                </a:tc>
                <a:tc>
                  <a:txBody>
                    <a:bodyPr/>
                    <a:lstStyle/>
                    <a:p>
                      <a:r>
                        <a:rPr lang="en-US" sz="1400" kern="1200" dirty="0" smtClean="0">
                          <a:solidFill>
                            <a:schemeClr val="bg1"/>
                          </a:solidFill>
                          <a:latin typeface="+mn-lt"/>
                          <a:ea typeface="+mn-ea"/>
                          <a:cs typeface="+mn-cs"/>
                        </a:rPr>
                        <a:t>Self sufficiency not </a:t>
                      </a:r>
                      <a:r>
                        <a:rPr lang="en-US" sz="1400" kern="1200" dirty="0" err="1" smtClean="0">
                          <a:solidFill>
                            <a:schemeClr val="bg1"/>
                          </a:solidFill>
                          <a:latin typeface="+mn-lt"/>
                          <a:ea typeface="+mn-ea"/>
                          <a:cs typeface="+mn-cs"/>
                        </a:rPr>
                        <a:t>maximised</a:t>
                      </a:r>
                      <a:endParaRPr lang="en-US" sz="1400" kern="1200" dirty="0" smtClean="0">
                        <a:solidFill>
                          <a:schemeClr val="bg1"/>
                        </a:solidFill>
                        <a:latin typeface="+mn-lt"/>
                        <a:ea typeface="+mn-ea"/>
                        <a:cs typeface="+mn-cs"/>
                      </a:endParaRPr>
                    </a:p>
                  </a:txBody>
                  <a:tcPr>
                    <a:solidFill>
                      <a:srgbClr val="548235"/>
                    </a:solidFill>
                  </a:tcPr>
                </a:tc>
                <a:tc>
                  <a:txBody>
                    <a:bodyPr/>
                    <a:lstStyle/>
                    <a:p>
                      <a:pPr marL="285750" indent="-285750">
                        <a:buFont typeface="Arial" panose="020B0604020202020204" pitchFamily="34" charset="0"/>
                        <a:buChar char="•"/>
                      </a:pPr>
                      <a:r>
                        <a:rPr lang="en-US" sz="1400" kern="1200" dirty="0" smtClean="0">
                          <a:solidFill>
                            <a:schemeClr val="bg1"/>
                          </a:solidFill>
                          <a:latin typeface="+mn-lt"/>
                          <a:ea typeface="+mn-ea"/>
                          <a:cs typeface="+mn-cs"/>
                        </a:rPr>
                        <a:t>Consolidate</a:t>
                      </a:r>
                      <a:r>
                        <a:rPr lang="en-US" sz="1400" kern="1200" baseline="0" dirty="0" smtClean="0">
                          <a:solidFill>
                            <a:schemeClr val="bg1"/>
                          </a:solidFill>
                          <a:latin typeface="+mn-lt"/>
                          <a:ea typeface="+mn-ea"/>
                          <a:cs typeface="+mn-cs"/>
                        </a:rPr>
                        <a:t> internal resources and supplement with external support</a:t>
                      </a:r>
                    </a:p>
                    <a:p>
                      <a:pPr marL="285750" indent="-285750">
                        <a:buFont typeface="Arial" panose="020B0604020202020204" pitchFamily="34" charset="0"/>
                        <a:buChar char="•"/>
                      </a:pPr>
                      <a:r>
                        <a:rPr lang="en-US" sz="1400" kern="1200" dirty="0" smtClean="0">
                          <a:solidFill>
                            <a:schemeClr val="bg1"/>
                          </a:solidFill>
                          <a:latin typeface="+mn-lt"/>
                          <a:ea typeface="+mn-ea"/>
                          <a:cs typeface="+mn-cs"/>
                        </a:rPr>
                        <a:t>Integrated planning and implementation.</a:t>
                      </a:r>
                    </a:p>
                  </a:txBody>
                  <a:tcPr>
                    <a:solidFill>
                      <a:srgbClr val="548235"/>
                    </a:solidFill>
                  </a:tcPr>
                </a:tc>
              </a:tr>
              <a:tr h="303817">
                <a:tc>
                  <a:txBody>
                    <a:bodyPr/>
                    <a:lstStyle/>
                    <a:p>
                      <a:pPr marL="342900" indent="-342900" algn="l" defTabSz="914400" rtl="0" eaLnBrk="1" latinLnBrk="0" hangingPunct="1">
                        <a:buFont typeface="+mj-lt"/>
                        <a:buAutoNum type="arabicPeriod"/>
                      </a:pPr>
                      <a:endParaRPr lang="en-ZA" sz="1400" kern="1200" dirty="0">
                        <a:solidFill>
                          <a:schemeClr val="dk1"/>
                        </a:solidFill>
                        <a:latin typeface="+mn-lt"/>
                        <a:ea typeface="+mn-ea"/>
                        <a:cs typeface="+mn-cs"/>
                      </a:endParaRPr>
                    </a:p>
                  </a:txBody>
                  <a:tcPr>
                    <a:noFill/>
                  </a:tcPr>
                </a:tc>
                <a:tc>
                  <a:txBody>
                    <a:bodyPr/>
                    <a:lstStyle/>
                    <a:p>
                      <a:pPr marL="0" algn="l" defTabSz="914400" rtl="0" eaLnBrk="1" latinLnBrk="0" hangingPunct="1"/>
                      <a:endParaRPr lang="en-ZA" sz="1400" kern="1200" dirty="0">
                        <a:solidFill>
                          <a:schemeClr val="dk1"/>
                        </a:solidFill>
                        <a:latin typeface="+mn-lt"/>
                        <a:ea typeface="+mn-ea"/>
                        <a:cs typeface="+mn-cs"/>
                      </a:endParaRPr>
                    </a:p>
                  </a:txBody>
                  <a:tcPr>
                    <a:noFill/>
                  </a:tcPr>
                </a:tc>
                <a:tc>
                  <a:txBody>
                    <a:bodyPr/>
                    <a:lstStyle/>
                    <a:p>
                      <a:pPr marL="0" algn="l" defTabSz="914400" rtl="0" eaLnBrk="1" latinLnBrk="0" hangingPunct="1"/>
                      <a:endParaRPr lang="en-ZA" sz="1400" kern="1200" dirty="0">
                        <a:solidFill>
                          <a:schemeClr val="dk1"/>
                        </a:solidFill>
                        <a:latin typeface="+mn-lt"/>
                        <a:ea typeface="+mn-ea"/>
                        <a:cs typeface="+mn-cs"/>
                      </a:endParaRPr>
                    </a:p>
                  </a:txBody>
                  <a:tcPr>
                    <a:noFill/>
                  </a:tcPr>
                </a:tc>
              </a:tr>
              <a:tr h="729161">
                <a:tc>
                  <a:txBody>
                    <a:bodyPr/>
                    <a:lstStyle/>
                    <a:p>
                      <a:pPr marL="0" indent="0">
                        <a:buFont typeface="+mj-lt"/>
                        <a:buNone/>
                        <a:defRPr/>
                      </a:pPr>
                      <a:r>
                        <a:rPr lang="en-GB" sz="1400" dirty="0" smtClean="0">
                          <a:solidFill>
                            <a:schemeClr val="bg1"/>
                          </a:solidFill>
                          <a:latin typeface="+mn-lt"/>
                          <a:cs typeface="Arial" pitchFamily="34" charset="0"/>
                        </a:rPr>
                        <a:t>2. Conduct </a:t>
                      </a:r>
                      <a:r>
                        <a:rPr lang="en-GB" sz="1400" dirty="0" smtClean="0">
                          <a:solidFill>
                            <a:schemeClr val="bg1"/>
                          </a:solidFill>
                          <a:latin typeface="+mn-lt"/>
                          <a:cs typeface="Arial" pitchFamily="34" charset="0"/>
                        </a:rPr>
                        <a:t>a detailed (as-is) analysis on the state of  production</a:t>
                      </a:r>
                      <a:r>
                        <a:rPr lang="en-GB" sz="1400" baseline="0" dirty="0" smtClean="0">
                          <a:solidFill>
                            <a:schemeClr val="bg1"/>
                          </a:solidFill>
                          <a:latin typeface="+mn-lt"/>
                          <a:cs typeface="Arial" pitchFamily="34" charset="0"/>
                        </a:rPr>
                        <a:t> workshops and </a:t>
                      </a:r>
                      <a:r>
                        <a:rPr lang="en-GB" sz="1400" dirty="0" smtClean="0">
                          <a:solidFill>
                            <a:schemeClr val="bg1"/>
                          </a:solidFill>
                          <a:latin typeface="+mn-lt"/>
                          <a:cs typeface="Arial" pitchFamily="34" charset="0"/>
                        </a:rPr>
                        <a:t>agriculture</a:t>
                      </a:r>
                      <a:r>
                        <a:rPr lang="en-GB" sz="1400" baseline="0" dirty="0" smtClean="0">
                          <a:solidFill>
                            <a:schemeClr val="bg1"/>
                          </a:solidFill>
                          <a:latin typeface="+mn-lt"/>
                          <a:cs typeface="Arial" pitchFamily="34" charset="0"/>
                        </a:rPr>
                        <a:t> and development of  self-sufficiency strategy.</a:t>
                      </a:r>
                      <a:endParaRPr lang="en-GB" sz="1400" dirty="0">
                        <a:solidFill>
                          <a:schemeClr val="bg1"/>
                        </a:solidFill>
                        <a:latin typeface="+mn-lt"/>
                        <a:cs typeface="Arial" pitchFamily="34" charset="0"/>
                      </a:endParaRPr>
                    </a:p>
                  </a:txBody>
                  <a:tcPr>
                    <a:solidFill>
                      <a:srgbClr val="548235"/>
                    </a:solidFill>
                  </a:tcPr>
                </a:tc>
                <a:tc>
                  <a:txBody>
                    <a:bodyPr/>
                    <a:lstStyle/>
                    <a:p>
                      <a:r>
                        <a:rPr lang="en-US" sz="1400" kern="1200" dirty="0" smtClean="0">
                          <a:solidFill>
                            <a:schemeClr val="bg1"/>
                          </a:solidFill>
                          <a:latin typeface="+mn-lt"/>
                          <a:ea typeface="+mn-ea"/>
                          <a:cs typeface="+mn-cs"/>
                        </a:rPr>
                        <a:t>Under</a:t>
                      </a:r>
                      <a:r>
                        <a:rPr lang="en-US" sz="1400" kern="1200" baseline="0" dirty="0" smtClean="0">
                          <a:solidFill>
                            <a:schemeClr val="bg1"/>
                          </a:solidFill>
                          <a:latin typeface="+mn-lt"/>
                          <a:ea typeface="+mn-ea"/>
                          <a:cs typeface="+mn-cs"/>
                        </a:rPr>
                        <a:t> utilization of resources</a:t>
                      </a:r>
                    </a:p>
                    <a:p>
                      <a:endParaRPr lang="en-US" sz="1400" kern="1200" baseline="0" dirty="0" smtClean="0">
                        <a:solidFill>
                          <a:schemeClr val="bg1"/>
                        </a:solidFill>
                        <a:latin typeface="+mn-lt"/>
                        <a:ea typeface="+mn-ea"/>
                        <a:cs typeface="+mn-cs"/>
                      </a:endParaRPr>
                    </a:p>
                    <a:p>
                      <a:r>
                        <a:rPr lang="en-US" sz="1400" kern="1200" baseline="0" dirty="0" smtClean="0">
                          <a:solidFill>
                            <a:schemeClr val="bg1"/>
                          </a:solidFill>
                          <a:latin typeface="+mn-lt"/>
                          <a:ea typeface="+mn-ea"/>
                          <a:cs typeface="+mn-cs"/>
                        </a:rPr>
                        <a:t>Land invasion</a:t>
                      </a:r>
                      <a:endParaRPr lang="en-US" sz="1400" kern="1200" dirty="0" smtClean="0">
                        <a:solidFill>
                          <a:schemeClr val="bg1"/>
                        </a:solidFill>
                        <a:latin typeface="+mn-lt"/>
                        <a:ea typeface="+mn-ea"/>
                        <a:cs typeface="+mn-cs"/>
                      </a:endParaRPr>
                    </a:p>
                  </a:txBody>
                  <a:tcPr>
                    <a:solidFill>
                      <a:srgbClr val="548235"/>
                    </a:solidFill>
                  </a:tcPr>
                </a:tc>
                <a:tc>
                  <a:txBody>
                    <a:bodyPr/>
                    <a:lstStyle/>
                    <a:p>
                      <a:pPr marL="285750" indent="-285750">
                        <a:buFont typeface="Arial" panose="020B0604020202020204" pitchFamily="34" charset="0"/>
                        <a:buChar char="•"/>
                      </a:pPr>
                      <a:r>
                        <a:rPr lang="en-US" sz="1400" kern="1200" dirty="0" smtClean="0">
                          <a:solidFill>
                            <a:schemeClr val="bg1"/>
                          </a:solidFill>
                          <a:latin typeface="+mn-lt"/>
                          <a:ea typeface="+mn-ea"/>
                          <a:cs typeface="+mn-cs"/>
                        </a:rPr>
                        <a:t>Strategic partnerships with communities</a:t>
                      </a:r>
                    </a:p>
                    <a:p>
                      <a:pPr marL="285750" indent="-285750">
                        <a:buFont typeface="Arial" panose="020B0604020202020204" pitchFamily="34" charset="0"/>
                        <a:buChar char="•"/>
                      </a:pPr>
                      <a:r>
                        <a:rPr lang="en-US" sz="1400" kern="1200" dirty="0" smtClean="0">
                          <a:solidFill>
                            <a:schemeClr val="bg1"/>
                          </a:solidFill>
                          <a:latin typeface="+mn-lt"/>
                          <a:ea typeface="+mn-ea"/>
                          <a:cs typeface="+mn-cs"/>
                        </a:rPr>
                        <a:t>Integrated planning and implementation.</a:t>
                      </a:r>
                    </a:p>
                  </a:txBody>
                  <a:tcPr>
                    <a:solidFill>
                      <a:srgbClr val="548235"/>
                    </a:solidFill>
                  </a:tcPr>
                </a:tc>
              </a:tr>
              <a:tr h="303817">
                <a:tc>
                  <a:txBody>
                    <a:bodyPr/>
                    <a:lstStyle/>
                    <a:p>
                      <a:pPr marL="342900" indent="-342900" algn="l" defTabSz="914400" rtl="0" eaLnBrk="1" latinLnBrk="0" hangingPunct="1">
                        <a:buFont typeface="+mj-lt"/>
                        <a:buAutoNum type="arabicPeriod"/>
                      </a:pPr>
                      <a:endParaRPr lang="en-ZA" sz="1400" kern="1200" dirty="0">
                        <a:solidFill>
                          <a:schemeClr val="bg1"/>
                        </a:solidFill>
                        <a:latin typeface="+mn-lt"/>
                        <a:ea typeface="+mn-ea"/>
                        <a:cs typeface="+mn-cs"/>
                      </a:endParaRPr>
                    </a:p>
                  </a:txBody>
                  <a:tcPr>
                    <a:noFill/>
                  </a:tcPr>
                </a:tc>
                <a:tc>
                  <a:txBody>
                    <a:bodyPr/>
                    <a:lstStyle/>
                    <a:p>
                      <a:pPr marL="0" algn="l" defTabSz="914400" rtl="0" eaLnBrk="1" latinLnBrk="0" hangingPunct="1"/>
                      <a:endParaRPr lang="en-ZA" sz="1400" kern="1200" dirty="0">
                        <a:solidFill>
                          <a:schemeClr val="dk1"/>
                        </a:solidFill>
                        <a:latin typeface="+mn-lt"/>
                        <a:ea typeface="+mn-ea"/>
                        <a:cs typeface="+mn-cs"/>
                      </a:endParaRPr>
                    </a:p>
                  </a:txBody>
                  <a:tcPr>
                    <a:noFill/>
                  </a:tcPr>
                </a:tc>
                <a:tc>
                  <a:txBody>
                    <a:bodyPr/>
                    <a:lstStyle/>
                    <a:p>
                      <a:pPr marL="0" algn="l" defTabSz="914400" rtl="0" eaLnBrk="1" latinLnBrk="0" hangingPunct="1"/>
                      <a:endParaRPr lang="en-ZA" sz="1400" kern="1200" dirty="0">
                        <a:solidFill>
                          <a:schemeClr val="dk1"/>
                        </a:solidFill>
                        <a:latin typeface="+mn-lt"/>
                        <a:ea typeface="+mn-ea"/>
                        <a:cs typeface="+mn-cs"/>
                      </a:endParaRPr>
                    </a:p>
                  </a:txBody>
                  <a:tcPr>
                    <a:noFill/>
                  </a:tcPr>
                </a:tc>
              </a:tr>
              <a:tr h="863481">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GB" sz="1400" dirty="0" smtClean="0">
                          <a:solidFill>
                            <a:schemeClr val="bg1"/>
                          </a:solidFill>
                          <a:cs typeface="Arial" pitchFamily="34" charset="0"/>
                        </a:rPr>
                        <a:t>3 Determine </a:t>
                      </a:r>
                      <a:r>
                        <a:rPr lang="en-GB" sz="1400" dirty="0" smtClean="0">
                          <a:solidFill>
                            <a:schemeClr val="bg1"/>
                          </a:solidFill>
                          <a:cs typeface="Arial" pitchFamily="34" charset="0"/>
                        </a:rPr>
                        <a:t>feasibility of self manufacturing  of goods for internal consumption</a:t>
                      </a:r>
                      <a:r>
                        <a:rPr lang="en-GB" sz="1400" baseline="0" dirty="0" smtClean="0">
                          <a:solidFill>
                            <a:schemeClr val="bg1"/>
                          </a:solidFill>
                          <a:cs typeface="+mn-cs"/>
                        </a:rPr>
                        <a:t> and expansion of agriculture.</a:t>
                      </a:r>
                      <a:endParaRPr lang="en-ZA" sz="1400" dirty="0" smtClean="0">
                        <a:solidFill>
                          <a:schemeClr val="bg1"/>
                        </a:solidFill>
                      </a:endParaRPr>
                    </a:p>
                  </a:txBody>
                  <a:tcPr>
                    <a:solidFill>
                      <a:srgbClr val="548235"/>
                    </a:solidFill>
                  </a:tcPr>
                </a:tc>
                <a:tc>
                  <a:txBody>
                    <a:bodyPr/>
                    <a:lstStyle/>
                    <a:p>
                      <a:r>
                        <a:rPr lang="en-US" sz="1400" kern="1200" dirty="0" smtClean="0">
                          <a:solidFill>
                            <a:schemeClr val="bg1"/>
                          </a:solidFill>
                          <a:latin typeface="+mn-lt"/>
                          <a:ea typeface="+mn-ea"/>
                          <a:cs typeface="+mn-cs"/>
                        </a:rPr>
                        <a:t>Self sufficiency not </a:t>
                      </a:r>
                      <a:r>
                        <a:rPr lang="en-US" sz="1400" kern="1200" dirty="0" err="1" smtClean="0">
                          <a:solidFill>
                            <a:schemeClr val="bg1"/>
                          </a:solidFill>
                          <a:latin typeface="+mn-lt"/>
                          <a:ea typeface="+mn-ea"/>
                          <a:cs typeface="+mn-cs"/>
                        </a:rPr>
                        <a:t>maximised</a:t>
                      </a:r>
                      <a:endParaRPr lang="en-US" sz="1400" kern="1200" dirty="0" smtClean="0">
                        <a:solidFill>
                          <a:schemeClr val="bg1"/>
                        </a:solidFill>
                        <a:latin typeface="+mn-lt"/>
                        <a:ea typeface="+mn-ea"/>
                        <a:cs typeface="+mn-cs"/>
                      </a:endParaRPr>
                    </a:p>
                  </a:txBody>
                  <a:tcPr>
                    <a:solidFill>
                      <a:srgbClr val="548235"/>
                    </a:solidFill>
                  </a:tcPr>
                </a:tc>
                <a:tc>
                  <a:txBody>
                    <a:bodyPr/>
                    <a:lstStyle/>
                    <a:p>
                      <a:pPr marL="285750" indent="-285750">
                        <a:buFont typeface="Arial" panose="020B0604020202020204" pitchFamily="34" charset="0"/>
                        <a:buChar char="•"/>
                      </a:pPr>
                      <a:r>
                        <a:rPr lang="en-US" sz="1400" kern="1200" dirty="0" smtClean="0">
                          <a:solidFill>
                            <a:schemeClr val="bg1"/>
                          </a:solidFill>
                          <a:latin typeface="+mn-lt"/>
                          <a:ea typeface="+mn-ea"/>
                          <a:cs typeface="+mn-cs"/>
                        </a:rPr>
                        <a:t>Consolidate internal resources and supplement with external support</a:t>
                      </a:r>
                    </a:p>
                    <a:p>
                      <a:pPr marL="285750" indent="-285750">
                        <a:buFont typeface="Arial" panose="020B0604020202020204" pitchFamily="34" charset="0"/>
                        <a:buChar char="•"/>
                      </a:pPr>
                      <a:r>
                        <a:rPr lang="en-US" sz="1400" kern="1200" dirty="0" smtClean="0">
                          <a:solidFill>
                            <a:schemeClr val="bg1"/>
                          </a:solidFill>
                          <a:latin typeface="+mn-lt"/>
                          <a:ea typeface="+mn-ea"/>
                          <a:cs typeface="+mn-cs"/>
                        </a:rPr>
                        <a:t>Integrated planning and implementation.</a:t>
                      </a:r>
                    </a:p>
                  </a:txBody>
                  <a:tcPr>
                    <a:solidFill>
                      <a:srgbClr val="548235"/>
                    </a:solidFill>
                  </a:tcPr>
                </a:tc>
              </a:tr>
              <a:tr h="303817">
                <a:tc>
                  <a:txBody>
                    <a:bodyPr/>
                    <a:lstStyle/>
                    <a:p>
                      <a:pPr marL="342900" indent="-342900">
                        <a:buFont typeface="+mj-lt"/>
                        <a:buAutoNum type="arabicPeriod"/>
                      </a:pPr>
                      <a:endParaRPr lang="en-ZA" sz="1400" kern="1200" dirty="0">
                        <a:solidFill>
                          <a:schemeClr val="bg1"/>
                        </a:solidFill>
                        <a:latin typeface="+mn-lt"/>
                        <a:ea typeface="+mn-ea"/>
                        <a:cs typeface="+mn-cs"/>
                      </a:endParaRPr>
                    </a:p>
                  </a:txBody>
                  <a:tcPr>
                    <a:solidFill>
                      <a:schemeClr val="bg1"/>
                    </a:solidFill>
                  </a:tcPr>
                </a:tc>
                <a:tc>
                  <a:txBody>
                    <a:bodyPr/>
                    <a:lstStyle/>
                    <a:p>
                      <a:endParaRPr lang="en-ZA" sz="1400" kern="1200" dirty="0">
                        <a:solidFill>
                          <a:schemeClr val="dk1"/>
                        </a:solidFill>
                        <a:latin typeface="+mn-lt"/>
                        <a:ea typeface="+mn-ea"/>
                        <a:cs typeface="+mn-cs"/>
                      </a:endParaRPr>
                    </a:p>
                  </a:txBody>
                  <a:tcPr>
                    <a:solidFill>
                      <a:schemeClr val="bg1"/>
                    </a:solidFill>
                  </a:tcPr>
                </a:tc>
                <a:tc>
                  <a:txBody>
                    <a:bodyPr/>
                    <a:lstStyle/>
                    <a:p>
                      <a:endParaRPr lang="en-ZA" sz="1400" kern="1200" dirty="0">
                        <a:solidFill>
                          <a:schemeClr val="dk1"/>
                        </a:solidFill>
                        <a:latin typeface="+mn-lt"/>
                        <a:ea typeface="+mn-ea"/>
                        <a:cs typeface="+mn-cs"/>
                      </a:endParaRPr>
                    </a:p>
                  </a:txBody>
                  <a:tcPr>
                    <a:solidFill>
                      <a:schemeClr val="bg1"/>
                    </a:solidFill>
                  </a:tcPr>
                </a:tc>
              </a:tr>
              <a:tr h="675229">
                <a:tc>
                  <a:txBody>
                    <a:bodyPr/>
                    <a:lstStyle/>
                    <a:p>
                      <a:pPr marL="0" indent="0">
                        <a:buFont typeface="+mj-lt"/>
                        <a:buNone/>
                      </a:pPr>
                      <a:r>
                        <a:rPr lang="en-GB" sz="1400" dirty="0" smtClean="0">
                          <a:solidFill>
                            <a:schemeClr val="bg1"/>
                          </a:solidFill>
                          <a:latin typeface="+mn-lt"/>
                          <a:cs typeface="Arial" pitchFamily="34" charset="0"/>
                        </a:rPr>
                        <a:t>4. Finalize </a:t>
                      </a:r>
                      <a:r>
                        <a:rPr lang="en-GB" sz="1400" dirty="0" smtClean="0">
                          <a:solidFill>
                            <a:schemeClr val="bg1"/>
                          </a:solidFill>
                          <a:latin typeface="+mn-lt"/>
                          <a:cs typeface="Arial" pitchFamily="34" charset="0"/>
                        </a:rPr>
                        <a:t>planning documents.</a:t>
                      </a:r>
                      <a:endParaRPr lang="en-ZA" sz="1400" dirty="0">
                        <a:solidFill>
                          <a:schemeClr val="bg1"/>
                        </a:solidFill>
                        <a:latin typeface="+mn-lt"/>
                      </a:endParaRPr>
                    </a:p>
                  </a:txBody>
                  <a:tcPr>
                    <a:solidFill>
                      <a:srgbClr val="548235"/>
                    </a:solidFill>
                  </a:tcPr>
                </a:tc>
                <a:tc>
                  <a:txBody>
                    <a:bodyPr/>
                    <a:lstStyle/>
                    <a:p>
                      <a:r>
                        <a:rPr lang="en-US" sz="1400" kern="1200" dirty="0" smtClean="0">
                          <a:solidFill>
                            <a:schemeClr val="bg1"/>
                          </a:solidFill>
                          <a:latin typeface="+mn-lt"/>
                          <a:ea typeface="+mn-ea"/>
                          <a:cs typeface="+mn-cs"/>
                        </a:rPr>
                        <a:t>Lack of a comprehensive</a:t>
                      </a:r>
                      <a:r>
                        <a:rPr lang="en-US" sz="1400" kern="1200" baseline="0" dirty="0" smtClean="0">
                          <a:solidFill>
                            <a:schemeClr val="bg1"/>
                          </a:solidFill>
                          <a:latin typeface="+mn-lt"/>
                          <a:ea typeface="+mn-ea"/>
                          <a:cs typeface="+mn-cs"/>
                        </a:rPr>
                        <a:t> strategy / roadmap to inform self sufficiency</a:t>
                      </a:r>
                      <a:endParaRPr lang="en-US" sz="1400" kern="1200" dirty="0" smtClean="0">
                        <a:solidFill>
                          <a:schemeClr val="bg1"/>
                        </a:solidFill>
                        <a:latin typeface="+mn-lt"/>
                        <a:ea typeface="+mn-ea"/>
                        <a:cs typeface="+mn-cs"/>
                      </a:endParaRPr>
                    </a:p>
                  </a:txBody>
                  <a:tcPr>
                    <a:solidFill>
                      <a:srgbClr val="548235"/>
                    </a:solidFill>
                  </a:tcPr>
                </a:tc>
                <a:tc>
                  <a:txBody>
                    <a:bodyPr/>
                    <a:lstStyle/>
                    <a:p>
                      <a:pPr marL="285750" indent="-285750">
                        <a:buFont typeface="Arial" panose="020B0604020202020204" pitchFamily="34" charset="0"/>
                        <a:buChar char="•"/>
                      </a:pPr>
                      <a:r>
                        <a:rPr lang="en-US" sz="1400" kern="1200" dirty="0" smtClean="0">
                          <a:solidFill>
                            <a:schemeClr val="bg1"/>
                          </a:solidFill>
                          <a:latin typeface="+mn-lt"/>
                          <a:ea typeface="+mn-ea"/>
                          <a:cs typeface="+mn-cs"/>
                        </a:rPr>
                        <a:t>Roles of stakeholders to be clearly defined.</a:t>
                      </a:r>
                    </a:p>
                    <a:p>
                      <a:pPr marL="285750" indent="-285750">
                        <a:buFont typeface="Arial" panose="020B0604020202020204" pitchFamily="34" charset="0"/>
                        <a:buChar char="•"/>
                      </a:pPr>
                      <a:r>
                        <a:rPr lang="en-US" sz="1400" kern="1200" dirty="0" smtClean="0">
                          <a:solidFill>
                            <a:schemeClr val="bg1"/>
                          </a:solidFill>
                          <a:latin typeface="+mn-lt"/>
                          <a:ea typeface="+mn-ea"/>
                          <a:cs typeface="+mn-cs"/>
                        </a:rPr>
                        <a:t>Integrated planning and implementation.</a:t>
                      </a:r>
                    </a:p>
                    <a:p>
                      <a:pPr marL="285750" indent="-285750">
                        <a:buFont typeface="Arial" panose="020B0604020202020204" pitchFamily="34" charset="0"/>
                        <a:buChar char="•"/>
                      </a:pPr>
                      <a:r>
                        <a:rPr lang="en-US" sz="1400" kern="1200" dirty="0" smtClean="0">
                          <a:solidFill>
                            <a:schemeClr val="bg1"/>
                          </a:solidFill>
                          <a:latin typeface="+mn-lt"/>
                          <a:ea typeface="+mn-ea"/>
                          <a:cs typeface="+mn-cs"/>
                        </a:rPr>
                        <a:t>Resource allocation</a:t>
                      </a:r>
                    </a:p>
                  </a:txBody>
                  <a:tcPr>
                    <a:solidFill>
                      <a:srgbClr val="548235"/>
                    </a:solidFill>
                  </a:tcPr>
                </a:tc>
              </a:tr>
            </a:tbl>
          </a:graphicData>
        </a:graphic>
      </p:graphicFrame>
    </p:spTree>
    <p:extLst>
      <p:ext uri="{BB962C8B-B14F-4D97-AF65-F5344CB8AC3E}">
        <p14:creationId xmlns:p14="http://schemas.microsoft.com/office/powerpoint/2010/main" val="4493905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Risk Management</a:t>
            </a:r>
            <a:endParaRPr lang="en-US" sz="4000" dirty="0">
              <a:solidFill>
                <a:srgbClr val="000000"/>
              </a:solidFill>
              <a:latin typeface="Georgia"/>
            </a:endParaRPr>
          </a:p>
        </p:txBody>
      </p:sp>
      <p:graphicFrame>
        <p:nvGraphicFramePr>
          <p:cNvPr id="124" name="Table 123"/>
          <p:cNvGraphicFramePr>
            <a:graphicFrameLocks noGrp="1"/>
          </p:cNvGraphicFramePr>
          <p:nvPr>
            <p:extLst>
              <p:ext uri="{D42A27DB-BD31-4B8C-83A1-F6EECF244321}">
                <p14:modId xmlns:p14="http://schemas.microsoft.com/office/powerpoint/2010/main" val="1346621842"/>
              </p:ext>
            </p:extLst>
          </p:nvPr>
        </p:nvGraphicFramePr>
        <p:xfrm>
          <a:off x="465559" y="1215902"/>
          <a:ext cx="11260881" cy="4554092"/>
        </p:xfrm>
        <a:graphic>
          <a:graphicData uri="http://schemas.openxmlformats.org/drawingml/2006/table">
            <a:tbl>
              <a:tblPr firstRow="1" bandRow="1">
                <a:tableStyleId>{93296810-A885-4BE3-A3E7-6D5BEEA58F35}</a:tableStyleId>
              </a:tblPr>
              <a:tblGrid>
                <a:gridCol w="3919405"/>
                <a:gridCol w="2981036"/>
                <a:gridCol w="4360440"/>
              </a:tblGrid>
              <a:tr h="398373">
                <a:tc>
                  <a:txBody>
                    <a:bodyPr/>
                    <a:lstStyle/>
                    <a:p>
                      <a:r>
                        <a:rPr lang="en-US" dirty="0" smtClean="0"/>
                        <a:t>Deliverable</a:t>
                      </a:r>
                      <a:endParaRPr lang="en-ZA" dirty="0"/>
                    </a:p>
                  </a:txBody>
                  <a:tcPr>
                    <a:solidFill>
                      <a:srgbClr val="548235"/>
                    </a:solidFill>
                  </a:tcPr>
                </a:tc>
                <a:tc>
                  <a:txBody>
                    <a:bodyPr/>
                    <a:lstStyle/>
                    <a:p>
                      <a:r>
                        <a:rPr lang="en-US" sz="1700" dirty="0" smtClean="0"/>
                        <a:t>Strategi</a:t>
                      </a:r>
                      <a:r>
                        <a:rPr lang="en-US" sz="1700" baseline="0" dirty="0" smtClean="0"/>
                        <a:t>c Risk</a:t>
                      </a:r>
                      <a:endParaRPr lang="en-ZA" sz="1700" dirty="0"/>
                    </a:p>
                  </a:txBody>
                  <a:tcPr>
                    <a:solidFill>
                      <a:srgbClr val="548235"/>
                    </a:solidFill>
                  </a:tcPr>
                </a:tc>
                <a:tc>
                  <a:txBody>
                    <a:bodyPr/>
                    <a:lstStyle/>
                    <a:p>
                      <a:r>
                        <a:rPr lang="en-US" sz="1700" dirty="0" smtClean="0"/>
                        <a:t>Risk Mitigation</a:t>
                      </a:r>
                      <a:endParaRPr lang="en-ZA" sz="1700" dirty="0"/>
                    </a:p>
                  </a:txBody>
                  <a:tcPr>
                    <a:solidFill>
                      <a:srgbClr val="548235"/>
                    </a:solidFill>
                  </a:tcPr>
                </a:tc>
              </a:tr>
              <a:tr h="127258">
                <a:tc>
                  <a:txBody>
                    <a:bodyPr/>
                    <a:lstStyle/>
                    <a:p>
                      <a:endParaRPr lang="en-ZA" sz="100" dirty="0"/>
                    </a:p>
                  </a:txBody>
                  <a:tcPr>
                    <a:noFill/>
                  </a:tcPr>
                </a:tc>
                <a:tc>
                  <a:txBody>
                    <a:bodyPr/>
                    <a:lstStyle/>
                    <a:p>
                      <a:endParaRPr lang="en-ZA" sz="1700" dirty="0"/>
                    </a:p>
                  </a:txBody>
                  <a:tcPr>
                    <a:noFill/>
                  </a:tcPr>
                </a:tc>
                <a:tc>
                  <a:txBody>
                    <a:bodyPr/>
                    <a:lstStyle/>
                    <a:p>
                      <a:endParaRPr lang="en-ZA" sz="1700" dirty="0"/>
                    </a:p>
                  </a:txBody>
                  <a:tcPr>
                    <a:noFill/>
                  </a:tcPr>
                </a:tc>
              </a:tr>
              <a:tr h="986635">
                <a:tc>
                  <a:txBody>
                    <a:bodyPr/>
                    <a:lstStyle/>
                    <a:p>
                      <a:pPr algn="l" rtl="0" fontAlgn="ctr"/>
                      <a:r>
                        <a:rPr kumimoji="0" lang="en-US" sz="1700" b="0" i="0" u="none" strike="noStrike" kern="1200" cap="none" normalizeH="0" baseline="0" dirty="0" smtClean="0">
                          <a:ln>
                            <a:noFill/>
                          </a:ln>
                          <a:solidFill>
                            <a:schemeClr val="bg1"/>
                          </a:solidFill>
                          <a:effectLst/>
                          <a:latin typeface="+mn-lt"/>
                          <a:ea typeface="+mn-ea"/>
                          <a:cs typeface="Arial" panose="020B0604020202020204" pitchFamily="34" charset="0"/>
                        </a:rPr>
                        <a:t>5 Ongoing </a:t>
                      </a:r>
                      <a:r>
                        <a:rPr kumimoji="0" lang="en-US" sz="1700" b="0" i="0" u="none" strike="noStrike" kern="1200" cap="none" normalizeH="0" baseline="0" dirty="0" smtClean="0">
                          <a:ln>
                            <a:noFill/>
                          </a:ln>
                          <a:solidFill>
                            <a:schemeClr val="bg1"/>
                          </a:solidFill>
                          <a:effectLst/>
                          <a:latin typeface="+mn-lt"/>
                          <a:ea typeface="+mn-ea"/>
                          <a:cs typeface="Arial" panose="020B0604020202020204" pitchFamily="34" charset="0"/>
                        </a:rPr>
                        <a:t>re-allocation of financial resources specifically for ongoing  self sustainability enhancing portfolios.</a:t>
                      </a:r>
                      <a:endParaRPr kumimoji="0" lang="en-US" sz="1700" b="0" i="0" u="none" strike="noStrike" kern="1200" cap="none" normalizeH="0" baseline="0" dirty="0">
                        <a:ln>
                          <a:noFill/>
                        </a:ln>
                        <a:solidFill>
                          <a:schemeClr val="bg1"/>
                        </a:solidFill>
                        <a:effectLst/>
                        <a:latin typeface="+mn-lt"/>
                        <a:ea typeface="+mn-ea"/>
                        <a:cs typeface="Arial" panose="020B0604020202020204" pitchFamily="34" charset="0"/>
                      </a:endParaRPr>
                    </a:p>
                  </a:txBody>
                  <a:tcPr>
                    <a:solidFill>
                      <a:srgbClr val="548235"/>
                    </a:solidFill>
                  </a:tcPr>
                </a:tc>
                <a:tc>
                  <a:txBody>
                    <a:bodyPr/>
                    <a:lstStyle/>
                    <a:p>
                      <a:r>
                        <a:rPr lang="en-US" sz="1700" kern="1200" dirty="0" smtClean="0">
                          <a:solidFill>
                            <a:schemeClr val="bg1"/>
                          </a:solidFill>
                          <a:latin typeface="+mn-lt"/>
                          <a:ea typeface="+mn-ea"/>
                          <a:cs typeface="+mn-cs"/>
                        </a:rPr>
                        <a:t>Inadequate resource</a:t>
                      </a:r>
                      <a:r>
                        <a:rPr lang="en-US" sz="1700" kern="1200" baseline="0" dirty="0" smtClean="0">
                          <a:solidFill>
                            <a:schemeClr val="bg1"/>
                          </a:solidFill>
                          <a:latin typeface="+mn-lt"/>
                          <a:ea typeface="+mn-ea"/>
                          <a:cs typeface="+mn-cs"/>
                        </a:rPr>
                        <a:t> allocation.</a:t>
                      </a:r>
                      <a:endParaRPr lang="en-US" sz="1700" kern="1200" dirty="0" smtClean="0">
                        <a:solidFill>
                          <a:schemeClr val="bg1"/>
                        </a:solidFill>
                        <a:latin typeface="+mn-lt"/>
                        <a:ea typeface="+mn-ea"/>
                        <a:cs typeface="+mn-cs"/>
                      </a:endParaRPr>
                    </a:p>
                  </a:txBody>
                  <a:tcPr>
                    <a:solidFill>
                      <a:srgbClr val="548235"/>
                    </a:solidFill>
                  </a:tcPr>
                </a:tc>
                <a:tc>
                  <a:txBody>
                    <a:bodyPr/>
                    <a:lstStyle/>
                    <a:p>
                      <a:pPr marL="285750" indent="-285750">
                        <a:buFont typeface="Arial" panose="020B0604020202020204" pitchFamily="34" charset="0"/>
                        <a:buChar char="•"/>
                      </a:pPr>
                      <a:r>
                        <a:rPr lang="en-US" sz="1700" kern="1200" dirty="0" smtClean="0">
                          <a:solidFill>
                            <a:schemeClr val="bg1"/>
                          </a:solidFill>
                          <a:latin typeface="+mn-lt"/>
                          <a:ea typeface="+mn-ea"/>
                          <a:cs typeface="+mn-cs"/>
                        </a:rPr>
                        <a:t>Integrated planning and implementation.</a:t>
                      </a:r>
                    </a:p>
                    <a:p>
                      <a:pPr marL="285750" indent="-285750">
                        <a:buFont typeface="Arial" panose="020B0604020202020204" pitchFamily="34" charset="0"/>
                        <a:buChar char="•"/>
                      </a:pPr>
                      <a:r>
                        <a:rPr lang="en-US" sz="1700" kern="1200" dirty="0" smtClean="0">
                          <a:solidFill>
                            <a:schemeClr val="bg1"/>
                          </a:solidFill>
                          <a:latin typeface="+mn-lt"/>
                          <a:ea typeface="+mn-ea"/>
                          <a:cs typeface="+mn-cs"/>
                        </a:rPr>
                        <a:t>Maximize</a:t>
                      </a:r>
                      <a:r>
                        <a:rPr lang="en-US" sz="1700" kern="1200" baseline="0" dirty="0" smtClean="0">
                          <a:solidFill>
                            <a:schemeClr val="bg1"/>
                          </a:solidFill>
                          <a:latin typeface="+mn-lt"/>
                          <a:ea typeface="+mn-ea"/>
                          <a:cs typeface="+mn-cs"/>
                        </a:rPr>
                        <a:t> the use of available resources.</a:t>
                      </a:r>
                      <a:endParaRPr lang="en-US" sz="1700" kern="1200" dirty="0" smtClean="0">
                        <a:solidFill>
                          <a:schemeClr val="bg1"/>
                        </a:solidFill>
                        <a:latin typeface="+mn-lt"/>
                        <a:ea typeface="+mn-ea"/>
                        <a:cs typeface="+mn-cs"/>
                      </a:endParaRPr>
                    </a:p>
                  </a:txBody>
                  <a:tcPr>
                    <a:solidFill>
                      <a:srgbClr val="548235"/>
                    </a:solidFill>
                  </a:tcPr>
                </a:tc>
              </a:tr>
              <a:tr h="263485">
                <a:tc>
                  <a:txBody>
                    <a:bodyPr/>
                    <a:lstStyle/>
                    <a:p>
                      <a:pPr marL="0" algn="l" defTabSz="914400" rtl="0" eaLnBrk="1" latinLnBrk="0" hangingPunct="1"/>
                      <a:endParaRPr lang="en-ZA" sz="1700" kern="1200" dirty="0">
                        <a:solidFill>
                          <a:schemeClr val="bg1"/>
                        </a:solidFill>
                        <a:latin typeface="+mn-lt"/>
                        <a:ea typeface="+mn-ea"/>
                        <a:cs typeface="+mn-cs"/>
                      </a:endParaRPr>
                    </a:p>
                  </a:txBody>
                  <a:tcPr>
                    <a:noFill/>
                  </a:tcPr>
                </a:tc>
                <a:tc>
                  <a:txBody>
                    <a:bodyPr/>
                    <a:lstStyle/>
                    <a:p>
                      <a:pPr marL="0" algn="l" defTabSz="914400" rtl="0" eaLnBrk="1" latinLnBrk="0" hangingPunct="1"/>
                      <a:endParaRPr lang="en-ZA" sz="100" kern="1200" dirty="0">
                        <a:solidFill>
                          <a:schemeClr val="dk1"/>
                        </a:solidFill>
                        <a:latin typeface="+mn-lt"/>
                        <a:ea typeface="+mn-ea"/>
                        <a:cs typeface="+mn-cs"/>
                      </a:endParaRPr>
                    </a:p>
                  </a:txBody>
                  <a:tcPr>
                    <a:noFill/>
                  </a:tcPr>
                </a:tc>
                <a:tc>
                  <a:txBody>
                    <a:bodyPr/>
                    <a:lstStyle/>
                    <a:p>
                      <a:pPr marL="0" algn="l" defTabSz="914400" rtl="0" eaLnBrk="1" latinLnBrk="0" hangingPunct="1"/>
                      <a:endParaRPr lang="en-ZA" sz="100" kern="1200" dirty="0">
                        <a:solidFill>
                          <a:schemeClr val="dk1"/>
                        </a:solidFill>
                        <a:latin typeface="+mn-lt"/>
                        <a:ea typeface="+mn-ea"/>
                        <a:cs typeface="+mn-cs"/>
                      </a:endParaRPr>
                    </a:p>
                  </a:txBody>
                  <a:tcPr>
                    <a:noFill/>
                  </a:tcPr>
                </a:tc>
              </a:tr>
              <a:tr h="398373">
                <a:tc>
                  <a:txBody>
                    <a:bodyPr/>
                    <a:lstStyle/>
                    <a:p>
                      <a:pPr algn="l" fontAlgn="ctr"/>
                      <a:r>
                        <a:rPr kumimoji="0" lang="en-ZA" sz="1700" b="0" i="0" u="none" strike="noStrike" kern="1200" cap="none" normalizeH="0" baseline="0" dirty="0" smtClean="0">
                          <a:ln>
                            <a:noFill/>
                          </a:ln>
                          <a:solidFill>
                            <a:schemeClr val="bg1"/>
                          </a:solidFill>
                          <a:effectLst/>
                          <a:latin typeface="+mn-lt"/>
                          <a:ea typeface="+mn-ea"/>
                          <a:cs typeface="Arial" panose="020B0604020202020204" pitchFamily="34" charset="0"/>
                        </a:rPr>
                        <a:t>6. Enhance </a:t>
                      </a:r>
                      <a:r>
                        <a:rPr kumimoji="0" lang="en-ZA" sz="1700" b="0" i="0" u="none" strike="noStrike" kern="1200" cap="none" normalizeH="0" baseline="0" dirty="0" smtClean="0">
                          <a:ln>
                            <a:noFill/>
                          </a:ln>
                          <a:solidFill>
                            <a:schemeClr val="bg1"/>
                          </a:solidFill>
                          <a:effectLst/>
                          <a:latin typeface="+mn-lt"/>
                          <a:ea typeface="+mn-ea"/>
                          <a:cs typeface="Arial" panose="020B0604020202020204" pitchFamily="34" charset="0"/>
                        </a:rPr>
                        <a:t>revenue generating initiatives.</a:t>
                      </a:r>
                      <a:endParaRPr kumimoji="0" lang="en-ZA" sz="1700" b="0" i="0" u="none" strike="noStrike" kern="1200" cap="none" normalizeH="0" baseline="0" dirty="0">
                        <a:ln>
                          <a:noFill/>
                        </a:ln>
                        <a:solidFill>
                          <a:schemeClr val="bg1"/>
                        </a:solidFill>
                        <a:effectLst/>
                        <a:latin typeface="+mn-lt"/>
                        <a:ea typeface="+mn-ea"/>
                        <a:cs typeface="Arial" panose="020B0604020202020204" pitchFamily="34" charset="0"/>
                      </a:endParaRPr>
                    </a:p>
                  </a:txBody>
                  <a:tcPr>
                    <a:solidFill>
                      <a:srgbClr val="548235"/>
                    </a:solidFill>
                  </a:tcPr>
                </a:tc>
                <a:tc>
                  <a:txBody>
                    <a:bodyPr/>
                    <a:lstStyle/>
                    <a:p>
                      <a:r>
                        <a:rPr lang="en-US" sz="1700" kern="1200" dirty="0" smtClean="0">
                          <a:solidFill>
                            <a:schemeClr val="bg1"/>
                          </a:solidFill>
                          <a:latin typeface="+mn-lt"/>
                          <a:ea typeface="+mn-ea"/>
                          <a:cs typeface="+mn-cs"/>
                        </a:rPr>
                        <a:t>High operational costs</a:t>
                      </a:r>
                    </a:p>
                  </a:txBody>
                  <a:tcPr>
                    <a:solidFill>
                      <a:srgbClr val="548235"/>
                    </a:solidFill>
                  </a:tcPr>
                </a:tc>
                <a:tc>
                  <a:txBody>
                    <a:bodyPr/>
                    <a:lstStyle/>
                    <a:p>
                      <a:pPr marL="285750" indent="-285750">
                        <a:buFont typeface="Arial" panose="020B0604020202020204" pitchFamily="34" charset="0"/>
                        <a:buChar char="•"/>
                      </a:pPr>
                      <a:r>
                        <a:rPr lang="en-US" sz="1700" kern="1200" dirty="0" smtClean="0">
                          <a:solidFill>
                            <a:schemeClr val="bg1"/>
                          </a:solidFill>
                          <a:latin typeface="+mn-lt"/>
                          <a:ea typeface="+mn-ea"/>
                          <a:cs typeface="+mn-cs"/>
                        </a:rPr>
                        <a:t>Roles of stakeholders to be clearly defined.</a:t>
                      </a:r>
                    </a:p>
                    <a:p>
                      <a:pPr marL="285750" indent="-285750">
                        <a:buFont typeface="Arial" panose="020B0604020202020204" pitchFamily="34" charset="0"/>
                        <a:buChar char="•"/>
                      </a:pPr>
                      <a:r>
                        <a:rPr lang="en-US" sz="1700" kern="1200" dirty="0" smtClean="0">
                          <a:solidFill>
                            <a:schemeClr val="bg1"/>
                          </a:solidFill>
                          <a:latin typeface="+mn-lt"/>
                          <a:ea typeface="+mn-ea"/>
                          <a:cs typeface="+mn-cs"/>
                        </a:rPr>
                        <a:t>Integrated planning and implementation.</a:t>
                      </a:r>
                    </a:p>
                    <a:p>
                      <a:pPr marL="285750" indent="-285750">
                        <a:buFont typeface="Arial" panose="020B0604020202020204" pitchFamily="34" charset="0"/>
                        <a:buChar char="•"/>
                      </a:pPr>
                      <a:r>
                        <a:rPr lang="en-US" sz="1700" kern="1200" dirty="0" smtClean="0">
                          <a:solidFill>
                            <a:schemeClr val="bg1"/>
                          </a:solidFill>
                          <a:latin typeface="+mn-lt"/>
                          <a:ea typeface="+mn-ea"/>
                          <a:cs typeface="+mn-cs"/>
                        </a:rPr>
                        <a:t>Resource allocation.</a:t>
                      </a:r>
                    </a:p>
                  </a:txBody>
                  <a:tcPr>
                    <a:solidFill>
                      <a:srgbClr val="548235"/>
                    </a:solidFill>
                  </a:tcPr>
                </a:tc>
              </a:tr>
              <a:tr h="127258">
                <a:tc>
                  <a:txBody>
                    <a:bodyPr/>
                    <a:lstStyle/>
                    <a:p>
                      <a:pPr marL="0" algn="l" defTabSz="914400" rtl="0" eaLnBrk="1" latinLnBrk="0" hangingPunct="1"/>
                      <a:endParaRPr lang="en-ZA" sz="1700" kern="1200" dirty="0">
                        <a:solidFill>
                          <a:schemeClr val="bg1"/>
                        </a:solidFill>
                        <a:latin typeface="+mn-lt"/>
                        <a:ea typeface="+mn-ea"/>
                        <a:cs typeface="+mn-cs"/>
                      </a:endParaRPr>
                    </a:p>
                  </a:txBody>
                  <a:tcPr>
                    <a:noFill/>
                  </a:tcPr>
                </a:tc>
                <a:tc>
                  <a:txBody>
                    <a:bodyPr/>
                    <a:lstStyle/>
                    <a:p>
                      <a:pPr marL="0" algn="l" defTabSz="914400" rtl="0" eaLnBrk="1" latinLnBrk="0" hangingPunct="1"/>
                      <a:endParaRPr lang="en-ZA" sz="100" kern="1200" dirty="0">
                        <a:solidFill>
                          <a:schemeClr val="dk1"/>
                        </a:solidFill>
                        <a:latin typeface="+mn-lt"/>
                        <a:ea typeface="+mn-ea"/>
                        <a:cs typeface="+mn-cs"/>
                      </a:endParaRPr>
                    </a:p>
                  </a:txBody>
                  <a:tcPr>
                    <a:noFill/>
                  </a:tcPr>
                </a:tc>
                <a:tc>
                  <a:txBody>
                    <a:bodyPr/>
                    <a:lstStyle/>
                    <a:p>
                      <a:pPr marL="0" algn="l" defTabSz="914400" rtl="0" eaLnBrk="1" latinLnBrk="0" hangingPunct="1"/>
                      <a:endParaRPr lang="en-ZA" sz="100" kern="1200" dirty="0">
                        <a:solidFill>
                          <a:schemeClr val="dk1"/>
                        </a:solidFill>
                        <a:latin typeface="+mn-lt"/>
                        <a:ea typeface="+mn-ea"/>
                        <a:cs typeface="+mn-cs"/>
                      </a:endParaRPr>
                    </a:p>
                  </a:txBody>
                  <a:tcPr>
                    <a:noFill/>
                  </a:tcPr>
                </a:tc>
              </a:tr>
              <a:tr h="898324">
                <a:tc>
                  <a:txBody>
                    <a:bodyPr/>
                    <a:lstStyle/>
                    <a:p>
                      <a:pPr algn="l" fontAlgn="ctr"/>
                      <a:r>
                        <a:rPr kumimoji="0" lang="en-US" sz="1700" b="0" i="0" u="none" strike="noStrike" kern="1200" cap="none" normalizeH="0" baseline="0" dirty="0" smtClean="0">
                          <a:ln>
                            <a:noFill/>
                          </a:ln>
                          <a:solidFill>
                            <a:schemeClr val="bg1"/>
                          </a:solidFill>
                          <a:effectLst/>
                          <a:latin typeface="+mn-lt"/>
                          <a:ea typeface="+mn-ea"/>
                          <a:cs typeface="Arial" panose="020B0604020202020204" pitchFamily="34" charset="0"/>
                        </a:rPr>
                        <a:t>7. Development </a:t>
                      </a:r>
                      <a:r>
                        <a:rPr kumimoji="0" lang="en-US" sz="1700" b="0" i="0" u="none" strike="noStrike" kern="1200" cap="none" normalizeH="0" baseline="0" dirty="0" smtClean="0">
                          <a:ln>
                            <a:noFill/>
                          </a:ln>
                          <a:solidFill>
                            <a:schemeClr val="bg1"/>
                          </a:solidFill>
                          <a:effectLst/>
                          <a:latin typeface="+mn-lt"/>
                          <a:ea typeface="+mn-ea"/>
                          <a:cs typeface="Arial" panose="020B0604020202020204" pitchFamily="34" charset="0"/>
                        </a:rPr>
                        <a:t>of a Business Case for a Trading Entity .</a:t>
                      </a:r>
                      <a:endParaRPr kumimoji="0" lang="en-US" sz="1700" b="0" i="0" u="none" strike="noStrike" kern="1200" cap="none" normalizeH="0" baseline="0" dirty="0">
                        <a:ln>
                          <a:noFill/>
                        </a:ln>
                        <a:solidFill>
                          <a:schemeClr val="bg1"/>
                        </a:solidFill>
                        <a:effectLst/>
                        <a:latin typeface="+mn-lt"/>
                        <a:ea typeface="+mn-ea"/>
                        <a:cs typeface="Arial" panose="020B0604020202020204" pitchFamily="34" charset="0"/>
                      </a:endParaRPr>
                    </a:p>
                  </a:txBody>
                  <a:tcPr>
                    <a:solidFill>
                      <a:srgbClr val="548235"/>
                    </a:solidFill>
                  </a:tcPr>
                </a:tc>
                <a:tc>
                  <a:txBody>
                    <a:bodyPr/>
                    <a:lstStyle/>
                    <a:p>
                      <a:r>
                        <a:rPr lang="en-US" sz="1700" kern="1200" dirty="0" smtClean="0">
                          <a:solidFill>
                            <a:schemeClr val="bg1"/>
                          </a:solidFill>
                          <a:latin typeface="+mn-lt"/>
                          <a:ea typeface="+mn-ea"/>
                          <a:cs typeface="+mn-cs"/>
                        </a:rPr>
                        <a:t>Inability to generate</a:t>
                      </a:r>
                      <a:r>
                        <a:rPr lang="en-US" sz="1700" kern="1200" baseline="0" dirty="0" smtClean="0">
                          <a:solidFill>
                            <a:schemeClr val="bg1"/>
                          </a:solidFill>
                          <a:latin typeface="+mn-lt"/>
                          <a:ea typeface="+mn-ea"/>
                          <a:cs typeface="+mn-cs"/>
                        </a:rPr>
                        <a:t> the required revenue</a:t>
                      </a:r>
                      <a:endParaRPr lang="en-US" sz="1700" kern="1200" dirty="0" smtClean="0">
                        <a:solidFill>
                          <a:schemeClr val="bg1"/>
                        </a:solidFill>
                        <a:latin typeface="+mn-lt"/>
                        <a:ea typeface="+mn-ea"/>
                        <a:cs typeface="+mn-cs"/>
                      </a:endParaRPr>
                    </a:p>
                  </a:txBody>
                  <a:tcPr>
                    <a:solidFill>
                      <a:srgbClr val="548235"/>
                    </a:solidFill>
                  </a:tcPr>
                </a:tc>
                <a:tc>
                  <a:txBody>
                    <a:bodyPr/>
                    <a:lstStyle/>
                    <a:p>
                      <a:pPr marL="285750" indent="-285750">
                        <a:buFont typeface="Arial" panose="020B0604020202020204" pitchFamily="34" charset="0"/>
                        <a:buChar char="•"/>
                      </a:pPr>
                      <a:r>
                        <a:rPr lang="en-US" sz="1700" kern="1200" dirty="0" smtClean="0">
                          <a:solidFill>
                            <a:schemeClr val="bg1"/>
                          </a:solidFill>
                          <a:latin typeface="+mn-lt"/>
                          <a:ea typeface="+mn-ea"/>
                          <a:cs typeface="+mn-cs"/>
                        </a:rPr>
                        <a:t>Resource allocation.</a:t>
                      </a:r>
                    </a:p>
                    <a:p>
                      <a:pPr marL="285750" indent="-285750">
                        <a:buFont typeface="Arial" panose="020B0604020202020204" pitchFamily="34" charset="0"/>
                        <a:buChar char="•"/>
                      </a:pPr>
                      <a:r>
                        <a:rPr lang="en-US" sz="1700" kern="1200" dirty="0" smtClean="0">
                          <a:solidFill>
                            <a:schemeClr val="bg1"/>
                          </a:solidFill>
                          <a:latin typeface="+mn-lt"/>
                          <a:ea typeface="+mn-ea"/>
                          <a:cs typeface="+mn-cs"/>
                        </a:rPr>
                        <a:t>Integrated planning and implementation.</a:t>
                      </a:r>
                    </a:p>
                    <a:p>
                      <a:pPr marL="285750" indent="-285750">
                        <a:buFont typeface="Arial" panose="020B0604020202020204" pitchFamily="34" charset="0"/>
                        <a:buChar char="•"/>
                      </a:pPr>
                      <a:endParaRPr lang="en-US" sz="1700" kern="1200" dirty="0" smtClean="0">
                        <a:solidFill>
                          <a:schemeClr val="bg1"/>
                        </a:solidFill>
                        <a:latin typeface="+mn-lt"/>
                        <a:ea typeface="+mn-ea"/>
                        <a:cs typeface="+mn-cs"/>
                      </a:endParaRPr>
                    </a:p>
                  </a:txBody>
                  <a:tcPr>
                    <a:solidFill>
                      <a:srgbClr val="548235"/>
                    </a:solidFill>
                  </a:tcPr>
                </a:tc>
              </a:tr>
              <a:tr h="159967">
                <a:tc>
                  <a:txBody>
                    <a:bodyPr/>
                    <a:lstStyle/>
                    <a:p>
                      <a:endParaRPr lang="en-ZA" sz="1700" kern="1200" dirty="0">
                        <a:solidFill>
                          <a:schemeClr val="bg1"/>
                        </a:solidFill>
                        <a:latin typeface="+mn-lt"/>
                        <a:ea typeface="+mn-ea"/>
                        <a:cs typeface="+mn-cs"/>
                      </a:endParaRPr>
                    </a:p>
                  </a:txBody>
                  <a:tcPr>
                    <a:solidFill>
                      <a:schemeClr val="bg1"/>
                    </a:solidFill>
                  </a:tcPr>
                </a:tc>
                <a:tc>
                  <a:txBody>
                    <a:bodyPr/>
                    <a:lstStyle/>
                    <a:p>
                      <a:endParaRPr lang="en-ZA" sz="100" kern="1200" dirty="0">
                        <a:solidFill>
                          <a:schemeClr val="dk1"/>
                        </a:solidFill>
                        <a:latin typeface="+mn-lt"/>
                        <a:ea typeface="+mn-ea"/>
                        <a:cs typeface="+mn-cs"/>
                      </a:endParaRPr>
                    </a:p>
                  </a:txBody>
                  <a:tcPr>
                    <a:solidFill>
                      <a:schemeClr val="bg1"/>
                    </a:solidFill>
                  </a:tcPr>
                </a:tc>
                <a:tc>
                  <a:txBody>
                    <a:bodyPr/>
                    <a:lstStyle/>
                    <a:p>
                      <a:endParaRPr lang="en-ZA" sz="100" kern="1200" dirty="0">
                        <a:solidFill>
                          <a:schemeClr val="dk1"/>
                        </a:solidFill>
                        <a:latin typeface="+mn-lt"/>
                        <a:ea typeface="+mn-ea"/>
                        <a:cs typeface="+mn-cs"/>
                      </a:endParaRPr>
                    </a:p>
                  </a:txBody>
                  <a:tcPr>
                    <a:solidFill>
                      <a:schemeClr val="bg1"/>
                    </a:solidFill>
                  </a:tcPr>
                </a:tc>
              </a:tr>
            </a:tbl>
          </a:graphicData>
        </a:graphic>
      </p:graphicFrame>
    </p:spTree>
    <p:extLst>
      <p:ext uri="{BB962C8B-B14F-4D97-AF65-F5344CB8AC3E}">
        <p14:creationId xmlns:p14="http://schemas.microsoft.com/office/powerpoint/2010/main" val="29344282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Conclusion</a:t>
            </a:r>
            <a:endParaRPr lang="en-US" sz="4000" dirty="0">
              <a:solidFill>
                <a:srgbClr val="000000"/>
              </a:solidFill>
              <a:latin typeface="Georgia"/>
            </a:endParaRPr>
          </a:p>
        </p:txBody>
      </p:sp>
      <p:sp>
        <p:nvSpPr>
          <p:cNvPr id="2" name="Rectangle 1"/>
          <p:cNvSpPr/>
          <p:nvPr/>
        </p:nvSpPr>
        <p:spPr>
          <a:xfrm>
            <a:off x="370114" y="1312927"/>
            <a:ext cx="11288485" cy="5324535"/>
          </a:xfrm>
          <a:prstGeom prst="rect">
            <a:avLst/>
          </a:prstGeom>
        </p:spPr>
        <p:txBody>
          <a:bodyPr wrap="square">
            <a:spAutoFit/>
          </a:bodyPr>
          <a:lstStyle/>
          <a:p>
            <a:pPr marL="457200" indent="-457200" algn="just">
              <a:buFont typeface="+mj-lt"/>
              <a:buAutoNum type="arabicPeriod"/>
            </a:pPr>
            <a:r>
              <a:rPr lang="en-ZA" sz="2000" dirty="0" smtClean="0"/>
              <a:t>An integrated approach towards the enhancement of self-sufficiency holds the key to unlocking challenges that inhibit progress, enhancing cost savings and revenue generation.</a:t>
            </a:r>
          </a:p>
          <a:p>
            <a:pPr marL="457200" indent="-457200" algn="just">
              <a:buFont typeface="+mj-lt"/>
              <a:buAutoNum type="arabicPeriod"/>
            </a:pPr>
            <a:endParaRPr lang="en-ZA" sz="2000" dirty="0"/>
          </a:p>
          <a:p>
            <a:pPr marL="457200" indent="-457200" algn="just">
              <a:buFont typeface="+mj-lt"/>
              <a:buAutoNum type="arabicPeriod"/>
            </a:pPr>
            <a:r>
              <a:rPr lang="en-ZA" sz="2000" dirty="0" smtClean="0"/>
              <a:t>Support services play a critical role in enabling business/functionaries to achieve the set goals/deliverables.</a:t>
            </a:r>
          </a:p>
          <a:p>
            <a:pPr marL="457200" indent="-457200" algn="just">
              <a:buFont typeface="+mj-lt"/>
              <a:buAutoNum type="arabicPeriod"/>
            </a:pPr>
            <a:endParaRPr lang="en-ZA" sz="2000" dirty="0" smtClean="0"/>
          </a:p>
          <a:p>
            <a:pPr marL="457200" indent="-457200" algn="just">
              <a:buFont typeface="+mj-lt"/>
              <a:buAutoNum type="arabicPeriod"/>
            </a:pPr>
            <a:r>
              <a:rPr lang="en-ZA" sz="2000" dirty="0" smtClean="0"/>
              <a:t>Enhancing compliance with applicable legislations, policies and procedures, could impact positively on the set deliverables.</a:t>
            </a:r>
          </a:p>
          <a:p>
            <a:pPr marL="457200" indent="-457200" algn="just">
              <a:buFont typeface="+mj-lt"/>
              <a:buAutoNum type="arabicPeriod"/>
            </a:pPr>
            <a:endParaRPr lang="en-ZA" sz="2000" dirty="0" smtClean="0"/>
          </a:p>
          <a:p>
            <a:pPr marL="457200" indent="-457200" algn="just">
              <a:buFont typeface="+mj-lt"/>
              <a:buAutoNum type="arabicPeriod"/>
            </a:pPr>
            <a:r>
              <a:rPr lang="en-ZA" sz="2000" dirty="0" smtClean="0"/>
              <a:t>The need for resource assessment, development of self-sufficiency strategy is still pivotal. </a:t>
            </a:r>
            <a:r>
              <a:rPr lang="en-ZA" sz="2000" dirty="0"/>
              <a:t>The limited time frame in the current financial year, pose a challenge to </a:t>
            </a:r>
            <a:r>
              <a:rPr lang="en-ZA" sz="2000" dirty="0" smtClean="0"/>
              <a:t>implement activities as it was initially envisaged </a:t>
            </a:r>
            <a:r>
              <a:rPr lang="en-ZA" sz="2000" dirty="0"/>
              <a:t>in the beginning of </a:t>
            </a:r>
            <a:r>
              <a:rPr lang="en-ZA" sz="2000" dirty="0" smtClean="0"/>
              <a:t>the  financial year.</a:t>
            </a:r>
          </a:p>
          <a:p>
            <a:pPr marL="457200" indent="-457200" algn="just">
              <a:buFont typeface="+mj-lt"/>
              <a:buAutoNum type="arabicPeriod"/>
            </a:pPr>
            <a:endParaRPr lang="en-ZA" sz="2000" dirty="0" smtClean="0"/>
          </a:p>
          <a:p>
            <a:pPr marL="457200" indent="-457200" algn="just">
              <a:buFont typeface="+mj-lt"/>
              <a:buAutoNum type="arabicPeriod"/>
            </a:pPr>
            <a:r>
              <a:rPr lang="en-ZA" sz="2000" dirty="0" smtClean="0"/>
              <a:t>The master plans could be considered for implementation of the self-sufficiency deliverables (in the 2021/2022 financial year), whilst anticipating the development of the strategy.</a:t>
            </a:r>
          </a:p>
          <a:p>
            <a:pPr marL="457200" indent="-457200" algn="just">
              <a:buFont typeface="+mj-lt"/>
              <a:buAutoNum type="arabicPeriod"/>
            </a:pPr>
            <a:endParaRPr lang="en-ZA" sz="2000" dirty="0"/>
          </a:p>
          <a:p>
            <a:pPr algn="just"/>
            <a:endParaRPr lang="en-ZA" sz="2000" dirty="0"/>
          </a:p>
        </p:txBody>
      </p:sp>
    </p:spTree>
    <p:extLst>
      <p:ext uri="{BB962C8B-B14F-4D97-AF65-F5344CB8AC3E}">
        <p14:creationId xmlns:p14="http://schemas.microsoft.com/office/powerpoint/2010/main" val="316314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DBE75937-E151-4B2B-8C64-9A22524FD06C}"/>
              </a:ext>
            </a:extLst>
          </p:cNvPr>
          <p:cNvSpPr/>
          <p:nvPr/>
        </p:nvSpPr>
        <p:spPr>
          <a:xfrm>
            <a:off x="0" y="5909529"/>
            <a:ext cx="2430272" cy="11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343C31C0-A678-488B-954D-3C31F9292F64}"/>
              </a:ext>
            </a:extLst>
          </p:cNvPr>
          <p:cNvSpPr/>
          <p:nvPr/>
        </p:nvSpPr>
        <p:spPr>
          <a:xfrm>
            <a:off x="2430271" y="1"/>
            <a:ext cx="9761728" cy="6857999"/>
          </a:xfrm>
          <a:prstGeom prst="rect">
            <a:avLst/>
          </a:prstGeom>
          <a:solidFill>
            <a:schemeClr val="accent6">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 xmlns:a16="http://schemas.microsoft.com/office/drawing/2014/main" id="{38DC1846-0E46-4E7D-93F6-E862AC9D9881}"/>
              </a:ext>
            </a:extLst>
          </p:cNvPr>
          <p:cNvSpPr/>
          <p:nvPr/>
        </p:nvSpPr>
        <p:spPr>
          <a:xfrm>
            <a:off x="0" y="-1"/>
            <a:ext cx="2311400" cy="5909529"/>
          </a:xfrm>
          <a:prstGeom prst="rect">
            <a:avLst/>
          </a:prstGeom>
          <a:solidFill>
            <a:schemeClr val="accent6">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 xmlns:a16="http://schemas.microsoft.com/office/drawing/2014/main" id="{07492E08-0E2F-4761-9D2E-B3813C92F001}"/>
              </a:ext>
            </a:extLst>
          </p:cNvPr>
          <p:cNvSpPr/>
          <p:nvPr/>
        </p:nvSpPr>
        <p:spPr>
          <a:xfrm>
            <a:off x="3385470" y="2751890"/>
            <a:ext cx="7851332" cy="1354217"/>
          </a:xfrm>
          <a:prstGeom prst="rect">
            <a:avLst/>
          </a:prstGeom>
        </p:spPr>
        <p:txBody>
          <a:bodyPr wrap="square" lIns="0" tIns="0" rIns="0" bIns="0" anchor="ctr">
            <a:spAutoFit/>
          </a:bodyPr>
          <a:lstStyle/>
          <a:p>
            <a:pPr algn="ctr"/>
            <a:r>
              <a:rPr lang="en-US" sz="8800" dirty="0">
                <a:solidFill>
                  <a:prstClr val="white"/>
                </a:solidFill>
                <a:latin typeface="Consolas" panose="020B0609020204030204"/>
              </a:rPr>
              <a:t>THANK YOU</a:t>
            </a:r>
          </a:p>
        </p:txBody>
      </p:sp>
      <p:sp>
        <p:nvSpPr>
          <p:cNvPr id="6" name="Rectangle 5">
            <a:extLst>
              <a:ext uri="{FF2B5EF4-FFF2-40B4-BE49-F238E27FC236}">
                <a16:creationId xmlns="" xmlns:a16="http://schemas.microsoft.com/office/drawing/2014/main" id="{D9DE8BFE-FE5B-4B85-95C6-4BC24BEA18CB}"/>
              </a:ext>
            </a:extLst>
          </p:cNvPr>
          <p:cNvSpPr/>
          <p:nvPr/>
        </p:nvSpPr>
        <p:spPr>
          <a:xfrm>
            <a:off x="2237362" y="0"/>
            <a:ext cx="19290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50964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Preamble</a:t>
            </a:r>
            <a:endParaRPr lang="en-US" sz="4000" dirty="0">
              <a:solidFill>
                <a:srgbClr val="000000"/>
              </a:solidFill>
              <a:latin typeface="Georgia"/>
            </a:endParaRPr>
          </a:p>
        </p:txBody>
      </p:sp>
      <p:sp>
        <p:nvSpPr>
          <p:cNvPr id="2" name="Rectangle 1"/>
          <p:cNvSpPr/>
          <p:nvPr/>
        </p:nvSpPr>
        <p:spPr>
          <a:xfrm>
            <a:off x="394447" y="1164584"/>
            <a:ext cx="11098306" cy="6173998"/>
          </a:xfrm>
          <a:prstGeom prst="rect">
            <a:avLst/>
          </a:prstGeom>
        </p:spPr>
        <p:txBody>
          <a:bodyPr wrap="square">
            <a:spAutoFit/>
          </a:bodyPr>
          <a:lstStyle/>
          <a:p>
            <a:pPr marL="88900" lvl="1" algn="just">
              <a:lnSpc>
                <a:spcPct val="110000"/>
              </a:lnSpc>
              <a:spcAft>
                <a:spcPts val="1200"/>
              </a:spcAft>
            </a:pPr>
            <a:r>
              <a:rPr lang="en-US" altLang="en-US" sz="2400" b="1" u="sng" dirty="0"/>
              <a:t>Kopanong 2018 : Shaping the future of corrections:</a:t>
            </a:r>
            <a:r>
              <a:rPr lang="en-GB" sz="2400" b="1" u="sng" dirty="0"/>
              <a:t>Commission 6: Self-sustaining Corrections </a:t>
            </a:r>
          </a:p>
          <a:p>
            <a:r>
              <a:rPr lang="en-ZA" sz="2400" b="1" dirty="0" smtClean="0"/>
              <a:t>Pronouncements </a:t>
            </a:r>
            <a:r>
              <a:rPr lang="en-ZA" sz="2400" b="1" dirty="0"/>
              <a:t>for the Next 50 Years</a:t>
            </a:r>
          </a:p>
          <a:p>
            <a:endParaRPr lang="en-ZA" sz="2400" dirty="0"/>
          </a:p>
          <a:p>
            <a:pPr marL="285750" lvl="0" indent="-285750">
              <a:buFont typeface="Wingdings" panose="05000000000000000000" pitchFamily="2" charset="2"/>
              <a:buChar char="§"/>
            </a:pPr>
            <a:r>
              <a:rPr lang="en-ZA" sz="2400" dirty="0"/>
              <a:t>The concept of self-sustaining corrections extended beyond agriculture and production workshops through an audit of resources by 2019/2020 </a:t>
            </a:r>
          </a:p>
          <a:p>
            <a:pPr marL="285750" lvl="0" indent="-285750">
              <a:buFont typeface="Wingdings" panose="05000000000000000000" pitchFamily="2" charset="2"/>
              <a:buChar char="§"/>
            </a:pPr>
            <a:r>
              <a:rPr lang="en-ZA" sz="2400" dirty="0"/>
              <a:t>The focus of the next fifty years would to be align DCS to the 4</a:t>
            </a:r>
            <a:r>
              <a:rPr lang="en-ZA" sz="2400" baseline="30000" dirty="0"/>
              <a:t>th</a:t>
            </a:r>
            <a:r>
              <a:rPr lang="en-ZA" sz="2400" dirty="0"/>
              <a:t> Industrial Revolution by modernising corrections for self-sufficiency</a:t>
            </a:r>
            <a:r>
              <a:rPr lang="en-ZA" sz="2400" dirty="0" smtClean="0"/>
              <a:t>.</a:t>
            </a:r>
          </a:p>
          <a:p>
            <a:pPr lvl="0"/>
            <a:endParaRPr lang="en-ZA" sz="2400" dirty="0"/>
          </a:p>
          <a:p>
            <a:r>
              <a:rPr lang="en-ZA" sz="2400" b="1" dirty="0"/>
              <a:t>Key Issues</a:t>
            </a:r>
            <a:endParaRPr lang="en-ZA" sz="2400" dirty="0"/>
          </a:p>
          <a:p>
            <a:pPr marL="285750" lvl="0" indent="-285750">
              <a:buFont typeface="Wingdings" panose="05000000000000000000" pitchFamily="2" charset="2"/>
              <a:buChar char="§"/>
            </a:pPr>
            <a:r>
              <a:rPr lang="en-ZA" sz="2400" dirty="0"/>
              <a:t>Development and implementation of a self-sustainable strategy with the associated business principles and philosophy, the establishment of a cooperative and initiation of legislation for a trading entity.</a:t>
            </a:r>
          </a:p>
          <a:p>
            <a:pPr marL="285750" lvl="0" indent="-285750">
              <a:buFont typeface="Wingdings" panose="05000000000000000000" pitchFamily="2" charset="2"/>
              <a:buChar char="§"/>
            </a:pPr>
            <a:r>
              <a:rPr lang="en-ZA" sz="2400" dirty="0"/>
              <a:t>Implementation of self-sustainable strategy, monitoring and evaluation</a:t>
            </a:r>
            <a:endParaRPr lang="en-ZA" dirty="0"/>
          </a:p>
          <a:p>
            <a:pPr lvl="0"/>
            <a:endParaRPr lang="en-ZA" dirty="0"/>
          </a:p>
          <a:p>
            <a:pPr marL="88900" lvl="1" algn="just">
              <a:lnSpc>
                <a:spcPct val="110000"/>
              </a:lnSpc>
              <a:spcAft>
                <a:spcPts val="1200"/>
              </a:spcAft>
            </a:pPr>
            <a:endParaRPr lang="en-ZA" altLang="en-US" sz="2400" dirty="0">
              <a:solidFill>
                <a:prstClr val="black"/>
              </a:solidFill>
            </a:endParaRPr>
          </a:p>
        </p:txBody>
      </p:sp>
    </p:spTree>
    <p:extLst>
      <p:ext uri="{BB962C8B-B14F-4D97-AF65-F5344CB8AC3E}">
        <p14:creationId xmlns:p14="http://schemas.microsoft.com/office/powerpoint/2010/main" val="368805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Preamble</a:t>
            </a:r>
            <a:endParaRPr lang="en-US" sz="4000" dirty="0">
              <a:solidFill>
                <a:srgbClr val="000000"/>
              </a:solidFill>
              <a:latin typeface="Georgia"/>
            </a:endParaRPr>
          </a:p>
        </p:txBody>
      </p:sp>
      <p:sp>
        <p:nvSpPr>
          <p:cNvPr id="2" name="Rectangle 1"/>
          <p:cNvSpPr/>
          <p:nvPr/>
        </p:nvSpPr>
        <p:spPr>
          <a:xfrm>
            <a:off x="394447" y="1164584"/>
            <a:ext cx="11098306" cy="3145476"/>
          </a:xfrm>
          <a:prstGeom prst="rect">
            <a:avLst/>
          </a:prstGeom>
        </p:spPr>
        <p:txBody>
          <a:bodyPr wrap="square">
            <a:spAutoFit/>
          </a:bodyPr>
          <a:lstStyle/>
          <a:p>
            <a:pPr marL="88900" lvl="1" algn="just">
              <a:lnSpc>
                <a:spcPct val="110000"/>
              </a:lnSpc>
              <a:spcAft>
                <a:spcPts val="1200"/>
              </a:spcAft>
            </a:pPr>
            <a:r>
              <a:rPr lang="en-US" altLang="en-US" sz="2400" u="sng" dirty="0" smtClean="0">
                <a:solidFill>
                  <a:prstClr val="black"/>
                </a:solidFill>
              </a:rPr>
              <a:t>Service Delivery Model recommendations:</a:t>
            </a:r>
          </a:p>
          <a:p>
            <a:pPr>
              <a:lnSpc>
                <a:spcPct val="110000"/>
              </a:lnSpc>
              <a:spcAft>
                <a:spcPts val="1200"/>
              </a:spcAft>
            </a:pPr>
            <a:r>
              <a:rPr lang="en-US" altLang="en-US" sz="2400" dirty="0"/>
              <a:t>Self- sufficiency</a:t>
            </a:r>
          </a:p>
          <a:p>
            <a:pPr marL="285750" indent="-285750">
              <a:lnSpc>
                <a:spcPct val="110000"/>
              </a:lnSpc>
              <a:spcAft>
                <a:spcPts val="1200"/>
              </a:spcAft>
              <a:buFont typeface="Wingdings" panose="05000000000000000000" pitchFamily="2" charset="2"/>
              <a:buChar char="§"/>
            </a:pPr>
            <a:r>
              <a:rPr lang="en-ZA" sz="2400" dirty="0"/>
              <a:t>Opportunities exist to leverage resources to improve self-sufficiency to support and enhance  DCS </a:t>
            </a:r>
            <a:r>
              <a:rPr lang="en-ZA" sz="2400" dirty="0" smtClean="0"/>
              <a:t>to deliver </a:t>
            </a:r>
            <a:r>
              <a:rPr lang="en-ZA" sz="2400" dirty="0"/>
              <a:t>on its comprehensive mandate</a:t>
            </a:r>
          </a:p>
          <a:p>
            <a:pPr marL="88900" lvl="1" algn="just">
              <a:lnSpc>
                <a:spcPct val="110000"/>
              </a:lnSpc>
              <a:spcAft>
                <a:spcPts val="1200"/>
              </a:spcAft>
            </a:pPr>
            <a:endParaRPr lang="en-US" altLang="en-US" sz="2400" dirty="0">
              <a:solidFill>
                <a:prstClr val="black"/>
              </a:solidFill>
            </a:endParaRPr>
          </a:p>
          <a:p>
            <a:pPr lvl="1" indent="-368300" algn="just">
              <a:lnSpc>
                <a:spcPct val="110000"/>
              </a:lnSpc>
              <a:spcAft>
                <a:spcPts val="1200"/>
              </a:spcAft>
              <a:buFont typeface="Arial" panose="020B0604020202020204" pitchFamily="34" charset="0"/>
              <a:buChar char="•"/>
            </a:pPr>
            <a:endParaRPr lang="en-ZA" altLang="en-US" sz="2400" dirty="0">
              <a:solidFill>
                <a:prstClr val="black"/>
              </a:solidFill>
            </a:endParaRPr>
          </a:p>
        </p:txBody>
      </p:sp>
    </p:spTree>
    <p:extLst>
      <p:ext uri="{BB962C8B-B14F-4D97-AF65-F5344CB8AC3E}">
        <p14:creationId xmlns:p14="http://schemas.microsoft.com/office/powerpoint/2010/main" val="3125921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Self sufficiency defined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2" name="Rectangle 1"/>
          <p:cNvSpPr/>
          <p:nvPr/>
        </p:nvSpPr>
        <p:spPr>
          <a:xfrm>
            <a:off x="394447" y="1164584"/>
            <a:ext cx="11098306" cy="5408853"/>
          </a:xfrm>
          <a:prstGeom prst="rect">
            <a:avLst/>
          </a:prstGeom>
        </p:spPr>
        <p:txBody>
          <a:bodyPr wrap="square">
            <a:spAutoFit/>
          </a:bodyPr>
          <a:lstStyle/>
          <a:p>
            <a:pPr lvl="1" indent="-368300" algn="just">
              <a:lnSpc>
                <a:spcPct val="110000"/>
              </a:lnSpc>
              <a:spcAft>
                <a:spcPts val="1200"/>
              </a:spcAft>
              <a:buFont typeface="Arial" panose="020B0604020202020204" pitchFamily="34" charset="0"/>
              <a:buChar char="•"/>
            </a:pPr>
            <a:r>
              <a:rPr lang="en-US" altLang="en-US" sz="2400" dirty="0"/>
              <a:t>The phrase self-sufficient corrections from an economic perspective represents a correctional system, which operates with the primary goal of reducing the cost of doing business, generating revenue through offender </a:t>
            </a:r>
            <a:r>
              <a:rPr lang="en-US" altLang="en-US" sz="2400" dirty="0" err="1"/>
              <a:t>labour</a:t>
            </a:r>
            <a:r>
              <a:rPr lang="en-US" altLang="en-US" sz="2400" dirty="0"/>
              <a:t>, assist in making communities more sustainable, helping offenders reintegrate into society in a productive and meaningful way and ultimately ensure that the environment is preserved now and for generations to come. </a:t>
            </a:r>
          </a:p>
          <a:p>
            <a:pPr lvl="1" indent="-368300" algn="just">
              <a:lnSpc>
                <a:spcPct val="110000"/>
              </a:lnSpc>
              <a:spcAft>
                <a:spcPts val="1200"/>
              </a:spcAft>
              <a:buFont typeface="Arial" panose="020B0604020202020204" pitchFamily="34" charset="0"/>
              <a:buChar char="•"/>
            </a:pPr>
            <a:r>
              <a:rPr lang="en-US" altLang="en-US" sz="2400" dirty="0" smtClean="0"/>
              <a:t>Self-sufficient </a:t>
            </a:r>
            <a:r>
              <a:rPr lang="en-US" altLang="en-US" sz="2400" dirty="0"/>
              <a:t>corrections will reduce the human, environmental and economic costs within the correctional facilities.  </a:t>
            </a:r>
            <a:endParaRPr lang="en-US" altLang="en-US" sz="2400" dirty="0" smtClean="0"/>
          </a:p>
          <a:p>
            <a:pPr lvl="1" indent="-368300" algn="just">
              <a:lnSpc>
                <a:spcPct val="110000"/>
              </a:lnSpc>
              <a:spcAft>
                <a:spcPts val="1200"/>
              </a:spcAft>
              <a:buFont typeface="Arial" panose="020B0604020202020204" pitchFamily="34" charset="0"/>
              <a:buChar char="•"/>
            </a:pPr>
            <a:r>
              <a:rPr lang="en-US" altLang="en-US" sz="2400" dirty="0" smtClean="0"/>
              <a:t>Production </a:t>
            </a:r>
            <a:r>
              <a:rPr lang="en-US" altLang="en-US" sz="2400" dirty="0"/>
              <a:t>workshops, bakeries and agricultural activities promote the transfer of skills to offenders by complementing skills development </a:t>
            </a:r>
            <a:r>
              <a:rPr lang="en-US" altLang="en-US" sz="2400" dirty="0" err="1"/>
              <a:t>programmes</a:t>
            </a:r>
            <a:r>
              <a:rPr lang="en-US" altLang="en-US" sz="2400" dirty="0"/>
              <a:t> and improving their personal and social </a:t>
            </a:r>
            <a:r>
              <a:rPr lang="en-US" altLang="en-US" sz="2400" dirty="0" smtClean="0"/>
              <a:t>functioning</a:t>
            </a:r>
          </a:p>
          <a:p>
            <a:pPr lvl="1" indent="-368300" algn="just">
              <a:lnSpc>
                <a:spcPct val="110000"/>
              </a:lnSpc>
              <a:spcAft>
                <a:spcPts val="1200"/>
              </a:spcAft>
              <a:buFont typeface="Arial" panose="020B0604020202020204" pitchFamily="34" charset="0"/>
              <a:buChar char="•"/>
            </a:pPr>
            <a:r>
              <a:rPr lang="en-US" altLang="en-US" sz="2400" dirty="0" smtClean="0"/>
              <a:t>Every offender </a:t>
            </a:r>
            <a:r>
              <a:rPr lang="en-US" altLang="en-US" sz="2400" dirty="0"/>
              <a:t>must be </a:t>
            </a:r>
            <a:r>
              <a:rPr lang="en-US" altLang="en-US" sz="2400" dirty="0" smtClean="0"/>
              <a:t>given an opportunity for skills training.</a:t>
            </a:r>
            <a:endParaRPr lang="en-ZA" altLang="en-US" sz="2400" dirty="0"/>
          </a:p>
        </p:txBody>
      </p:sp>
    </p:spTree>
    <p:extLst>
      <p:ext uri="{BB962C8B-B14F-4D97-AF65-F5344CB8AC3E}">
        <p14:creationId xmlns:p14="http://schemas.microsoft.com/office/powerpoint/2010/main" val="1723241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Legislative framework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2" name="Rectangle 1"/>
          <p:cNvSpPr/>
          <p:nvPr/>
        </p:nvSpPr>
        <p:spPr>
          <a:xfrm>
            <a:off x="394447" y="1164584"/>
            <a:ext cx="11098306" cy="5207579"/>
          </a:xfrm>
          <a:prstGeom prst="rect">
            <a:avLst/>
          </a:prstGeom>
        </p:spPr>
        <p:txBody>
          <a:bodyPr wrap="square">
            <a:spAutoFit/>
          </a:bodyPr>
          <a:lstStyle/>
          <a:p>
            <a:pPr lvl="1" indent="-368300" algn="just">
              <a:lnSpc>
                <a:spcPct val="150000"/>
              </a:lnSpc>
            </a:pPr>
            <a:r>
              <a:rPr lang="en-ZA" altLang="en-US" sz="1100" dirty="0"/>
              <a:t> </a:t>
            </a:r>
            <a:r>
              <a:rPr lang="en-ZA" altLang="en-US" sz="2000" b="1" dirty="0"/>
              <a:t>Correctional Services </a:t>
            </a:r>
            <a:r>
              <a:rPr lang="en-ZA" altLang="en-US" sz="2000" b="1" dirty="0" smtClean="0"/>
              <a:t>Act, Act </a:t>
            </a:r>
            <a:r>
              <a:rPr lang="en-ZA" altLang="en-US" sz="2000" b="1" dirty="0"/>
              <a:t>No. 111 of </a:t>
            </a:r>
            <a:r>
              <a:rPr lang="en-ZA" altLang="en-US" sz="2000" b="1" dirty="0" smtClean="0"/>
              <a:t>1998, </a:t>
            </a:r>
            <a:r>
              <a:rPr lang="en-US" altLang="en-US" sz="2000" b="1" dirty="0"/>
              <a:t>as </a:t>
            </a:r>
            <a:r>
              <a:rPr lang="en-US" altLang="en-US" sz="2000" b="1" dirty="0" smtClean="0"/>
              <a:t>amended:</a:t>
            </a:r>
          </a:p>
          <a:p>
            <a:pPr marL="446088" lvl="1" indent="-357188" algn="just">
              <a:lnSpc>
                <a:spcPct val="120000"/>
              </a:lnSpc>
              <a:buFont typeface="Arial" pitchFamily="34" charset="0"/>
              <a:buChar char="•"/>
            </a:pPr>
            <a:r>
              <a:rPr lang="en-ZA" sz="2100" dirty="0"/>
              <a:t>Section 8(1) stipulates that each inmate must be provided with an adequate diet to promote good health, as prescribed in the regulations. Furthermore, Section 10(1) states that the Department must provide every inmate with clothing and bedding sufficient to meet the requirements of hygiene and climatic conditions</a:t>
            </a:r>
            <a:r>
              <a:rPr lang="en-ZA" sz="2100" dirty="0" smtClean="0"/>
              <a:t>.</a:t>
            </a:r>
          </a:p>
          <a:p>
            <a:pPr marL="446088" lvl="1" indent="-357188" algn="just">
              <a:lnSpc>
                <a:spcPct val="120000"/>
              </a:lnSpc>
            </a:pPr>
            <a:endParaRPr lang="en-ZA" altLang="en-US" sz="2100" dirty="0" smtClean="0"/>
          </a:p>
          <a:p>
            <a:pPr marL="446088" lvl="1" indent="-357188" algn="just">
              <a:lnSpc>
                <a:spcPct val="120000"/>
              </a:lnSpc>
              <a:buFont typeface="Arial" pitchFamily="34" charset="0"/>
              <a:buChar char="•"/>
            </a:pPr>
            <a:r>
              <a:rPr lang="en-ZA" altLang="en-US" sz="2100" dirty="0" smtClean="0"/>
              <a:t>Section </a:t>
            </a:r>
            <a:r>
              <a:rPr lang="en-ZA" altLang="en-US" sz="2100" dirty="0"/>
              <a:t>3(2)(</a:t>
            </a:r>
            <a:r>
              <a:rPr lang="en-ZA" altLang="en-US" sz="2100" dirty="0" smtClean="0"/>
              <a:t>b), states “</a:t>
            </a:r>
            <a:r>
              <a:rPr lang="en-ZA" altLang="en-US" sz="2100" dirty="0"/>
              <a:t>the department must as far as practicable be self-sufficient and operate according to business principles</a:t>
            </a:r>
            <a:r>
              <a:rPr lang="en-ZA" altLang="en-US" sz="2100" dirty="0" smtClean="0"/>
              <a:t>”. </a:t>
            </a:r>
          </a:p>
          <a:p>
            <a:pPr marL="446088" lvl="1" indent="-357188" algn="just">
              <a:lnSpc>
                <a:spcPct val="120000"/>
              </a:lnSpc>
            </a:pPr>
            <a:endParaRPr lang="en-ZA" altLang="en-US" sz="2100" dirty="0" smtClean="0"/>
          </a:p>
          <a:p>
            <a:pPr marL="446088" lvl="1" indent="-357188" algn="just">
              <a:lnSpc>
                <a:spcPct val="120000"/>
              </a:lnSpc>
              <a:buFont typeface="Arial" pitchFamily="34" charset="0"/>
              <a:buChar char="•"/>
            </a:pPr>
            <a:r>
              <a:rPr lang="en-US" sz="2100" dirty="0"/>
              <a:t>Section </a:t>
            </a:r>
            <a:r>
              <a:rPr lang="en-US" sz="2100" dirty="0" smtClean="0"/>
              <a:t>40(1)(a), </a:t>
            </a:r>
            <a:r>
              <a:rPr lang="en-ZA" altLang="en-US" sz="2100" dirty="0" smtClean="0"/>
              <a:t>states </a:t>
            </a:r>
            <a:r>
              <a:rPr lang="en-US" sz="2100" dirty="0" smtClean="0"/>
              <a:t>“</a:t>
            </a:r>
            <a:r>
              <a:rPr lang="en-US" sz="2100" dirty="0"/>
              <a:t>Sufficient work must as far as is practicable be provided to keep sentenced offenders active for a normal working day and a sentenced offender may be compelled to do such work”. </a:t>
            </a:r>
            <a:r>
              <a:rPr lang="en-ZA" sz="2100" dirty="0"/>
              <a:t>(b) “Such work must as far as is practicable be aimed at providing such offenders with skills in order </a:t>
            </a:r>
            <a:r>
              <a:rPr lang="en-ZA" sz="2000" dirty="0"/>
              <a:t>to be gainfully employed in society on release</a:t>
            </a:r>
            <a:r>
              <a:rPr lang="en-ZA" sz="2000" dirty="0" smtClean="0"/>
              <a:t>”.</a:t>
            </a:r>
            <a:endParaRPr lang="en-US" altLang="en-US" sz="2000" dirty="0"/>
          </a:p>
        </p:txBody>
      </p:sp>
    </p:spTree>
    <p:extLst>
      <p:ext uri="{BB962C8B-B14F-4D97-AF65-F5344CB8AC3E}">
        <p14:creationId xmlns:p14="http://schemas.microsoft.com/office/powerpoint/2010/main" val="729631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Situational Analysis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2" name="Rectangle 1"/>
          <p:cNvSpPr/>
          <p:nvPr/>
        </p:nvSpPr>
        <p:spPr>
          <a:xfrm>
            <a:off x="394446" y="1164584"/>
            <a:ext cx="11448979" cy="5632311"/>
          </a:xfrm>
          <a:prstGeom prst="rect">
            <a:avLst/>
          </a:prstGeom>
        </p:spPr>
        <p:txBody>
          <a:bodyPr wrap="square">
            <a:spAutoFit/>
          </a:bodyPr>
          <a:lstStyle/>
          <a:p>
            <a:pPr marL="358775" lvl="1" indent="-269875" algn="just">
              <a:lnSpc>
                <a:spcPct val="110000"/>
              </a:lnSpc>
              <a:spcAft>
                <a:spcPts val="600"/>
              </a:spcAft>
              <a:buFont typeface="Arial" panose="020B0604020202020204" pitchFamily="34" charset="0"/>
              <a:buChar char="•"/>
            </a:pPr>
            <a:r>
              <a:rPr lang="en-US" altLang="en-US" sz="1700" dirty="0"/>
              <a:t>The prevailing financial constraints impact on the price of food items in the open market, with some industries finding it difficult to cope under these constraints, consequently resulting in an increasing unemployment rate, like the case of the poultry industry.  </a:t>
            </a:r>
          </a:p>
          <a:p>
            <a:pPr marL="358775" lvl="1" indent="-269875" algn="just">
              <a:lnSpc>
                <a:spcPct val="110000"/>
              </a:lnSpc>
              <a:spcAft>
                <a:spcPts val="600"/>
              </a:spcAft>
              <a:buFont typeface="Arial" panose="020B0604020202020204" pitchFamily="34" charset="0"/>
              <a:buChar char="•"/>
            </a:pPr>
            <a:r>
              <a:rPr lang="en-US" altLang="en-US" sz="1700" dirty="0"/>
              <a:t>The COVID-19 crisis, which has seen global food chains disrupted, highlights the importance of local food production and consumption.  To limit the spread of the COVID-19, governments have taken measures to restrict flows of goods, capital, and </a:t>
            </a:r>
            <a:r>
              <a:rPr lang="en-US" altLang="en-US" sz="1700" dirty="0" err="1"/>
              <a:t>labour</a:t>
            </a:r>
            <a:r>
              <a:rPr lang="en-US" altLang="en-US" sz="1700" dirty="0"/>
              <a:t>. </a:t>
            </a:r>
          </a:p>
          <a:p>
            <a:pPr marL="358775" lvl="1" indent="-269875" algn="just">
              <a:lnSpc>
                <a:spcPct val="110000"/>
              </a:lnSpc>
              <a:spcAft>
                <a:spcPts val="600"/>
              </a:spcAft>
              <a:buFont typeface="Arial" panose="020B0604020202020204" pitchFamily="34" charset="0"/>
              <a:buChar char="•"/>
            </a:pPr>
            <a:r>
              <a:rPr lang="en-US" altLang="en-US" sz="1700" dirty="0">
                <a:solidFill>
                  <a:prstClr val="black"/>
                </a:solidFill>
              </a:rPr>
              <a:t>The DCS Service Delivery Model recommends that in order to mitigate the constrained environment, opportunities to improve efficiencies must be considered this includes:  Reducing Goods and Services expenditure through driving self-sufficiency exercises; including increasing agriculture, clothing, maintenance and so on from rehabilitation functions.</a:t>
            </a:r>
          </a:p>
          <a:p>
            <a:pPr marL="358775" lvl="1" indent="-269875" algn="just">
              <a:lnSpc>
                <a:spcPct val="110000"/>
              </a:lnSpc>
              <a:spcAft>
                <a:spcPts val="600"/>
              </a:spcAft>
              <a:buFont typeface="Arial" panose="020B0604020202020204" pitchFamily="34" charset="0"/>
              <a:buChar char="•"/>
            </a:pPr>
            <a:r>
              <a:rPr lang="en-US" altLang="en-US" sz="1700" dirty="0"/>
              <a:t>Self-Sustainability should further utilize production sites within Management Areas to enable service delivery to Districts through strategic partnerships with governmental and non-governmental stakeholders across the Management Areas .</a:t>
            </a:r>
          </a:p>
          <a:p>
            <a:pPr marL="358775" lvl="1" indent="-269875" algn="just">
              <a:lnSpc>
                <a:spcPct val="110000"/>
              </a:lnSpc>
              <a:spcAft>
                <a:spcPts val="600"/>
              </a:spcAft>
              <a:buFont typeface="Arial" panose="020B0604020202020204" pitchFamily="34" charset="0"/>
              <a:buChar char="•"/>
            </a:pPr>
            <a:r>
              <a:rPr lang="en-US" altLang="en-US" sz="1700" dirty="0"/>
              <a:t>The linkages between food security, health, nutrition, agriculture, and people’s livelihoods are well </a:t>
            </a:r>
            <a:r>
              <a:rPr lang="en-US" altLang="en-US" sz="1700" dirty="0" smtClean="0"/>
              <a:t>recognized </a:t>
            </a:r>
            <a:r>
              <a:rPr lang="en-US" altLang="en-US" sz="1700" dirty="0"/>
              <a:t>in addressing malnutrition.</a:t>
            </a:r>
          </a:p>
          <a:p>
            <a:pPr marL="358775" lvl="1" indent="-269875" algn="just">
              <a:lnSpc>
                <a:spcPct val="110000"/>
              </a:lnSpc>
              <a:spcAft>
                <a:spcPts val="600"/>
              </a:spcAft>
              <a:buFont typeface="Arial" panose="020B0604020202020204" pitchFamily="34" charset="0"/>
              <a:buChar char="•"/>
            </a:pPr>
            <a:r>
              <a:rPr lang="en-US" altLang="en-US" sz="1700" dirty="0">
                <a:solidFill>
                  <a:prstClr val="black"/>
                </a:solidFill>
              </a:rPr>
              <a:t>In the longer term, the potential pressure for various countries to increase food reserves could decrease the amount of food pushed into global markets.  </a:t>
            </a:r>
          </a:p>
          <a:p>
            <a:pPr marL="358775" lvl="1" indent="-269875" algn="just">
              <a:lnSpc>
                <a:spcPct val="110000"/>
              </a:lnSpc>
              <a:spcAft>
                <a:spcPts val="600"/>
              </a:spcAft>
              <a:buFont typeface="Arial" panose="020B0604020202020204" pitchFamily="34" charset="0"/>
              <a:buChar char="•"/>
            </a:pPr>
            <a:r>
              <a:rPr lang="en-US" altLang="en-US" sz="1700" dirty="0">
                <a:solidFill>
                  <a:prstClr val="black"/>
                </a:solidFill>
              </a:rPr>
              <a:t>Although it is unclear where the current crisis will take the food industry, it is beyond doubt that consumer sentiments will shift even more in </a:t>
            </a:r>
            <a:r>
              <a:rPr lang="en-US" altLang="en-US" sz="1700" dirty="0" err="1">
                <a:solidFill>
                  <a:prstClr val="black"/>
                </a:solidFill>
              </a:rPr>
              <a:t>favour</a:t>
            </a:r>
            <a:r>
              <a:rPr lang="en-US" altLang="en-US" sz="1700" dirty="0">
                <a:solidFill>
                  <a:prstClr val="black"/>
                </a:solidFill>
              </a:rPr>
              <a:t> of sustainable food.</a:t>
            </a:r>
          </a:p>
        </p:txBody>
      </p:sp>
    </p:spTree>
    <p:extLst>
      <p:ext uri="{BB962C8B-B14F-4D97-AF65-F5344CB8AC3E}">
        <p14:creationId xmlns:p14="http://schemas.microsoft.com/office/powerpoint/2010/main" val="2849197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Rectangle 9">
            <a:extLst>
              <a:ext uri="{FF2B5EF4-FFF2-40B4-BE49-F238E27FC236}">
                <a16:creationId xmlns:a16="http://schemas.microsoft.com/office/drawing/2014/main" xmlns="" id="{F9EDA4DD-5668-4D40-9FD9-47B3AC01D45D}"/>
              </a:ext>
            </a:extLst>
          </p:cNvPr>
          <p:cNvSpPr/>
          <p:nvPr/>
        </p:nvSpPr>
        <p:spPr>
          <a:xfrm>
            <a:off x="0" y="0"/>
            <a:ext cx="12192000" cy="1080000"/>
          </a:xfrm>
          <a:prstGeom prst="rect">
            <a:avLst/>
          </a:prstGeom>
          <a:solidFill>
            <a:srgbClr val="548235">
              <a:alpha val="85000"/>
            </a:srgbClr>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1" name="Rounded Rectangle 10">
            <a:extLst>
              <a:ext uri="{FF2B5EF4-FFF2-40B4-BE49-F238E27FC236}">
                <a16:creationId xmlns:a16="http://schemas.microsoft.com/office/drawing/2014/main" xmlns="" id="{3FF68B7E-2A3C-7445-840D-E03AC743B2BC}"/>
              </a:ext>
            </a:extLst>
          </p:cNvPr>
          <p:cNvSpPr/>
          <p:nvPr/>
        </p:nvSpPr>
        <p:spPr>
          <a:xfrm>
            <a:off x="718226" y="748723"/>
            <a:ext cx="11125200" cy="324000"/>
          </a:xfrm>
          <a:prstGeom prst="roundRect">
            <a:avLst>
              <a:gd name="adj" fmla="val 0"/>
            </a:avLst>
          </a:prstGeom>
          <a:solidFill>
            <a:srgbClr val="C7A96E"/>
          </a:solidFill>
          <a:ln w="12700" cap="flat" cmpd="sng" algn="ctr">
            <a:noFill/>
            <a:prstDash val="solid"/>
            <a:miter lim="800000"/>
          </a:ln>
          <a:effectLst/>
        </p:spPr>
        <p:txBody>
          <a:bodyPr rtlCol="0" anchor="ctr"/>
          <a:lstStyle/>
          <a:p>
            <a:pPr algn="ctr">
              <a:defRPr/>
            </a:pPr>
            <a:endParaRPr lang="en-US" kern="0">
              <a:solidFill>
                <a:srgbClr val="FFFFFF"/>
              </a:solidFill>
              <a:latin typeface="Segoe UI Light"/>
            </a:endParaRPr>
          </a:p>
        </p:txBody>
      </p:sp>
      <p:sp>
        <p:nvSpPr>
          <p:cNvPr id="12" name="TextBox 11">
            <a:extLst>
              <a:ext uri="{FF2B5EF4-FFF2-40B4-BE49-F238E27FC236}">
                <a16:creationId xmlns:a16="http://schemas.microsoft.com/office/drawing/2014/main" xmlns="" id="{3D1D2E24-36FA-6149-B377-163EFDF93ABC}"/>
              </a:ext>
            </a:extLst>
          </p:cNvPr>
          <p:cNvSpPr txBox="1"/>
          <p:nvPr/>
        </p:nvSpPr>
        <p:spPr>
          <a:xfrm>
            <a:off x="989160" y="792228"/>
            <a:ext cx="3184006" cy="215444"/>
          </a:xfrm>
          <a:prstGeom prst="rect">
            <a:avLst/>
          </a:prstGeom>
          <a:noFill/>
        </p:spPr>
        <p:txBody>
          <a:bodyPr wrap="square" lIns="0" tIns="0" rIns="0" bIns="0" rtlCol="0" anchor="ctr">
            <a:spAutoFit/>
          </a:bodyPr>
          <a:lstStyle/>
          <a:p>
            <a:pPr>
              <a:spcAft>
                <a:spcPts val="300"/>
              </a:spcAft>
            </a:pPr>
            <a:r>
              <a:rPr lang="da-DK" sz="1400" b="1" dirty="0">
                <a:solidFill>
                  <a:srgbClr val="FFFFFF"/>
                </a:solidFill>
                <a:latin typeface="Segoe UI Light"/>
                <a:cs typeface="Segoe UI" panose="020B0502040204020203" pitchFamily="34" charset="0"/>
              </a:rPr>
              <a:t>OMF Phase II (Workstream </a:t>
            </a:r>
            <a:r>
              <a:rPr lang="da-DK" sz="1400" b="1" dirty="0" smtClean="0">
                <a:solidFill>
                  <a:srgbClr val="FFFFFF"/>
                </a:solidFill>
                <a:latin typeface="Segoe UI Light"/>
                <a:cs typeface="Segoe UI" panose="020B0502040204020203" pitchFamily="34" charset="0"/>
              </a:rPr>
              <a:t>5)</a:t>
            </a:r>
            <a:endParaRPr lang="da-DK" sz="1400" b="1" dirty="0">
              <a:solidFill>
                <a:srgbClr val="FFFFFF"/>
              </a:solidFill>
              <a:latin typeface="Segoe UI Light"/>
              <a:cs typeface="Segoe UI" panose="020B0502040204020203" pitchFamily="34" charset="0"/>
            </a:endParaRPr>
          </a:p>
        </p:txBody>
      </p:sp>
      <p:cxnSp>
        <p:nvCxnSpPr>
          <p:cNvPr id="13" name="Straight Connector 12">
            <a:extLst>
              <a:ext uri="{FF2B5EF4-FFF2-40B4-BE49-F238E27FC236}">
                <a16:creationId xmlns:a16="http://schemas.microsoft.com/office/drawing/2014/main" xmlns="" id="{D4D9F918-F730-4449-AB3E-2E8143B1A414}"/>
              </a:ext>
            </a:extLst>
          </p:cNvPr>
          <p:cNvCxnSpPr>
            <a:cxnSpLocks/>
          </p:cNvCxnSpPr>
          <p:nvPr/>
        </p:nvCxnSpPr>
        <p:spPr>
          <a:xfrm flipV="1">
            <a:off x="4173166" y="910723"/>
            <a:ext cx="7670260" cy="13405"/>
          </a:xfrm>
          <a:prstGeom prst="line">
            <a:avLst/>
          </a:prstGeom>
          <a:noFill/>
          <a:ln w="6350" cap="flat" cmpd="sng" algn="ctr">
            <a:solidFill>
              <a:srgbClr val="FFFFFF"/>
            </a:solidFill>
            <a:prstDash val="solid"/>
            <a:miter lim="800000"/>
          </a:ln>
          <a:effectLst/>
        </p:spPr>
      </p:cxnSp>
      <p:sp>
        <p:nvSpPr>
          <p:cNvPr id="16" name="Title 1">
            <a:extLst>
              <a:ext uri="{FF2B5EF4-FFF2-40B4-BE49-F238E27FC236}">
                <a16:creationId xmlns:a16="http://schemas.microsoft.com/office/drawing/2014/main" xmlns="" id="{4430A9AA-BB5E-FF43-8C3E-F42948508E5B}"/>
              </a:ext>
            </a:extLst>
          </p:cNvPr>
          <p:cNvSpPr txBox="1">
            <a:spLocks/>
          </p:cNvSpPr>
          <p:nvPr/>
        </p:nvSpPr>
        <p:spPr>
          <a:xfrm>
            <a:off x="718226" y="0"/>
            <a:ext cx="11473774" cy="818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a:defRPr/>
            </a:pPr>
            <a:r>
              <a:rPr lang="en-US" sz="4000" dirty="0" smtClean="0">
                <a:solidFill>
                  <a:srgbClr val="000000"/>
                </a:solidFill>
                <a:latin typeface="Georgia"/>
              </a:rPr>
              <a:t>Situational Analysis - </a:t>
            </a:r>
            <a:r>
              <a:rPr lang="en-US" sz="4000" dirty="0" err="1" smtClean="0">
                <a:solidFill>
                  <a:srgbClr val="000000"/>
                </a:solidFill>
                <a:latin typeface="Georgia"/>
              </a:rPr>
              <a:t>Workstream</a:t>
            </a:r>
            <a:r>
              <a:rPr lang="en-US" sz="4000" dirty="0" smtClean="0">
                <a:solidFill>
                  <a:srgbClr val="000000"/>
                </a:solidFill>
                <a:latin typeface="Georgia"/>
              </a:rPr>
              <a:t> 5</a:t>
            </a:r>
            <a:endParaRPr lang="en-US" sz="4000" dirty="0">
              <a:solidFill>
                <a:srgbClr val="000000"/>
              </a:solidFill>
              <a:latin typeface="Georgia"/>
            </a:endParaRPr>
          </a:p>
        </p:txBody>
      </p:sp>
      <p:sp>
        <p:nvSpPr>
          <p:cNvPr id="2" name="Rectangle 1"/>
          <p:cNvSpPr/>
          <p:nvPr/>
        </p:nvSpPr>
        <p:spPr>
          <a:xfrm>
            <a:off x="394446" y="1164584"/>
            <a:ext cx="11448979" cy="5281446"/>
          </a:xfrm>
          <a:prstGeom prst="rect">
            <a:avLst/>
          </a:prstGeom>
        </p:spPr>
        <p:txBody>
          <a:bodyPr wrap="square">
            <a:spAutoFit/>
          </a:bodyPr>
          <a:lstStyle/>
          <a:p>
            <a:pPr lvl="1" indent="-368300" algn="just">
              <a:lnSpc>
                <a:spcPct val="110000"/>
              </a:lnSpc>
              <a:spcBef>
                <a:spcPts val="600"/>
              </a:spcBef>
              <a:spcAft>
                <a:spcPts val="600"/>
              </a:spcAft>
              <a:buFont typeface="Arial" panose="020B0604020202020204" pitchFamily="34" charset="0"/>
              <a:buChar char="•"/>
            </a:pPr>
            <a:r>
              <a:rPr lang="en-US" altLang="en-US" dirty="0"/>
              <a:t>To achieve self sufficiency the Department must look beyond the current utilization of production workshops and agriculture into other opportunities to reduce operational costs and generate revenue (e.g. recycle and reuse)</a:t>
            </a:r>
          </a:p>
          <a:p>
            <a:pPr lvl="1" indent="-368300" algn="just">
              <a:lnSpc>
                <a:spcPct val="110000"/>
              </a:lnSpc>
              <a:spcBef>
                <a:spcPts val="600"/>
              </a:spcBef>
              <a:spcAft>
                <a:spcPts val="600"/>
              </a:spcAft>
              <a:buFont typeface="Arial" panose="020B0604020202020204" pitchFamily="34" charset="0"/>
              <a:buChar char="•"/>
            </a:pPr>
            <a:r>
              <a:rPr lang="en-US" altLang="en-US" dirty="0"/>
              <a:t>This will require a detailed analysis and review of existing resources (workshops, land and facilities), potential to expand production and identify where new initiatives can be implemented</a:t>
            </a:r>
          </a:p>
          <a:p>
            <a:pPr lvl="1" indent="-368300" algn="just">
              <a:lnSpc>
                <a:spcPct val="110000"/>
              </a:lnSpc>
              <a:spcBef>
                <a:spcPts val="600"/>
              </a:spcBef>
              <a:spcAft>
                <a:spcPts val="600"/>
              </a:spcAft>
              <a:buFont typeface="Arial" panose="020B0604020202020204" pitchFamily="34" charset="0"/>
              <a:buChar char="•"/>
            </a:pPr>
            <a:r>
              <a:rPr lang="en-US" altLang="en-US" dirty="0"/>
              <a:t>Currently, a large portion of the offender population is not  involved in productive activity while they serve their sentences</a:t>
            </a:r>
          </a:p>
          <a:p>
            <a:pPr lvl="1" indent="-368300" algn="just">
              <a:lnSpc>
                <a:spcPct val="110000"/>
              </a:lnSpc>
              <a:spcBef>
                <a:spcPts val="600"/>
              </a:spcBef>
              <a:spcAft>
                <a:spcPts val="600"/>
              </a:spcAft>
              <a:buFont typeface="Arial" panose="020B0604020202020204" pitchFamily="34" charset="0"/>
              <a:buChar char="•"/>
            </a:pPr>
            <a:r>
              <a:rPr lang="en-US" altLang="en-US" dirty="0"/>
              <a:t>Increasing participation of offenders will contribute to stability in correctional </a:t>
            </a:r>
            <a:r>
              <a:rPr lang="en-US" altLang="en-US" dirty="0" err="1"/>
              <a:t>centres</a:t>
            </a:r>
            <a:r>
              <a:rPr lang="en-US" altLang="en-US" dirty="0"/>
              <a:t> by combatting idleness and structuring the day while helping to defray costs of incarceration.</a:t>
            </a:r>
          </a:p>
          <a:p>
            <a:pPr lvl="1" indent="-368300" algn="just">
              <a:lnSpc>
                <a:spcPct val="110000"/>
              </a:lnSpc>
              <a:spcBef>
                <a:spcPts val="600"/>
              </a:spcBef>
              <a:spcAft>
                <a:spcPts val="600"/>
              </a:spcAft>
              <a:buFont typeface="Arial" panose="020B0604020202020204" pitchFamily="34" charset="0"/>
              <a:buChar char="•"/>
            </a:pPr>
            <a:r>
              <a:rPr lang="en-US" altLang="en-US" dirty="0"/>
              <a:t>Self sufficiency must be extended outside of the correctional </a:t>
            </a:r>
            <a:r>
              <a:rPr lang="en-US" altLang="en-US" dirty="0" err="1"/>
              <a:t>centres</a:t>
            </a:r>
            <a:r>
              <a:rPr lang="en-US" altLang="en-US" dirty="0"/>
              <a:t> by partnering with external stakeholders to provide opportunities to parolees and probationers </a:t>
            </a:r>
          </a:p>
          <a:p>
            <a:pPr lvl="1" indent="-368300" algn="just">
              <a:lnSpc>
                <a:spcPct val="110000"/>
              </a:lnSpc>
              <a:spcBef>
                <a:spcPts val="600"/>
              </a:spcBef>
              <a:spcAft>
                <a:spcPts val="600"/>
              </a:spcAft>
              <a:buFont typeface="Arial" panose="020B0604020202020204" pitchFamily="34" charset="0"/>
              <a:buChar char="•"/>
            </a:pPr>
            <a:r>
              <a:rPr lang="en-US" altLang="en-US" dirty="0"/>
              <a:t>To achieve this the Department must consider alternative funding models where revenue can be generated and reinvested in new projects/ </a:t>
            </a:r>
            <a:r>
              <a:rPr lang="en-US" altLang="en-US" dirty="0" err="1"/>
              <a:t>programmes</a:t>
            </a:r>
            <a:endParaRPr lang="en-US" altLang="en-US" dirty="0"/>
          </a:p>
          <a:p>
            <a:pPr lvl="1" indent="-368300" algn="just">
              <a:lnSpc>
                <a:spcPct val="110000"/>
              </a:lnSpc>
              <a:spcBef>
                <a:spcPts val="600"/>
              </a:spcBef>
              <a:spcAft>
                <a:spcPts val="600"/>
              </a:spcAft>
              <a:buFont typeface="Arial" panose="020B0604020202020204" pitchFamily="34" charset="0"/>
              <a:buChar char="•"/>
            </a:pPr>
            <a:r>
              <a:rPr lang="en-US" altLang="en-US" dirty="0"/>
              <a:t>The Department requires a properly researched self sufficiency strategy to determine the way forward in this regard</a:t>
            </a:r>
            <a:r>
              <a:rPr lang="en-US" altLang="en-US" dirty="0" smtClean="0"/>
              <a:t>.</a:t>
            </a:r>
            <a:endParaRPr lang="en-ZA" altLang="en-US" dirty="0"/>
          </a:p>
        </p:txBody>
      </p:sp>
    </p:spTree>
    <p:extLst>
      <p:ext uri="{BB962C8B-B14F-4D97-AF65-F5344CB8AC3E}">
        <p14:creationId xmlns:p14="http://schemas.microsoft.com/office/powerpoint/2010/main" val="45982968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94">
      <a:dk1>
        <a:sysClr val="windowText" lastClr="000000"/>
      </a:dk1>
      <a:lt1>
        <a:sysClr val="window" lastClr="FFFFFF"/>
      </a:lt1>
      <a:dk2>
        <a:srgbClr val="44546A"/>
      </a:dk2>
      <a:lt2>
        <a:srgbClr val="E7E6E6"/>
      </a:lt2>
      <a:accent1>
        <a:srgbClr val="AFABAB"/>
      </a:accent1>
      <a:accent2>
        <a:srgbClr val="E2583D"/>
      </a:accent2>
      <a:accent3>
        <a:srgbClr val="78D2D2"/>
      </a:accent3>
      <a:accent4>
        <a:srgbClr val="3B3939"/>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94">
      <a:dk1>
        <a:sysClr val="windowText" lastClr="000000"/>
      </a:dk1>
      <a:lt1>
        <a:sysClr val="window" lastClr="FFFFFF"/>
      </a:lt1>
      <a:dk2>
        <a:srgbClr val="44546A"/>
      </a:dk2>
      <a:lt2>
        <a:srgbClr val="E7E6E6"/>
      </a:lt2>
      <a:accent1>
        <a:srgbClr val="AFABAB"/>
      </a:accent1>
      <a:accent2>
        <a:srgbClr val="E2583D"/>
      </a:accent2>
      <a:accent3>
        <a:srgbClr val="78D2D2"/>
      </a:accent3>
      <a:accent4>
        <a:srgbClr val="3B3939"/>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2909</TotalTime>
  <Words>4925</Words>
  <Application>Microsoft Office PowerPoint</Application>
  <PresentationFormat>Widescreen</PresentationFormat>
  <Paragraphs>624</Paragraphs>
  <Slides>38</Slides>
  <Notes>36</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38</vt:i4>
      </vt:variant>
    </vt:vector>
  </HeadingPairs>
  <TitlesOfParts>
    <vt:vector size="57" baseType="lpstr">
      <vt:lpstr>Arial</vt:lpstr>
      <vt:lpstr>Calibri</vt:lpstr>
      <vt:lpstr>Calibri Light</vt:lpstr>
      <vt:lpstr>Century Gothic</vt:lpstr>
      <vt:lpstr>Consolas</vt:lpstr>
      <vt:lpstr>Georgia</vt:lpstr>
      <vt:lpstr>Lato</vt:lpstr>
      <vt:lpstr>Segoe UI</vt:lpstr>
      <vt:lpstr>Segoe UI Light</vt:lpstr>
      <vt:lpstr>Segoe UI Semibold</vt:lpstr>
      <vt:lpstr>Segoe UI Semilight</vt:lpstr>
      <vt:lpstr>Verdana</vt:lpstr>
      <vt:lpstr>Wingdings</vt:lpstr>
      <vt:lpstr>2_Office Theme</vt:lpstr>
      <vt:lpstr>Office Theme</vt:lpstr>
      <vt:lpstr>3_Office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Correctional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Anbigay Naicker</dc:creator>
  <cp:lastModifiedBy>Moukangwe, Samson</cp:lastModifiedBy>
  <cp:revision>310</cp:revision>
  <cp:lastPrinted>2020-11-06T13:34:23Z</cp:lastPrinted>
  <dcterms:created xsi:type="dcterms:W3CDTF">2020-09-29T12:34:43Z</dcterms:created>
  <dcterms:modified xsi:type="dcterms:W3CDTF">2020-11-18T13:43:06Z</dcterms:modified>
</cp:coreProperties>
</file>