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82" r:id="rId2"/>
  </p:sldMasterIdLst>
  <p:notesMasterIdLst>
    <p:notesMasterId r:id="rId19"/>
  </p:notesMasterIdLst>
  <p:handoutMasterIdLst>
    <p:handoutMasterId r:id="rId20"/>
  </p:handoutMasterIdLst>
  <p:sldIdLst>
    <p:sldId id="419" r:id="rId3"/>
    <p:sldId id="369" r:id="rId4"/>
    <p:sldId id="497" r:id="rId5"/>
    <p:sldId id="370" r:id="rId6"/>
    <p:sldId id="496" r:id="rId7"/>
    <p:sldId id="440" r:id="rId8"/>
    <p:sldId id="485" r:id="rId9"/>
    <p:sldId id="486" r:id="rId10"/>
    <p:sldId id="487" r:id="rId11"/>
    <p:sldId id="488" r:id="rId12"/>
    <p:sldId id="489" r:id="rId13"/>
    <p:sldId id="490" r:id="rId14"/>
    <p:sldId id="491" r:id="rId15"/>
    <p:sldId id="493" r:id="rId16"/>
    <p:sldId id="494" r:id="rId17"/>
    <p:sldId id="495" r:id="rId18"/>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Arial" charset="0"/>
      </a:defRPr>
    </a:lvl1pPr>
    <a:lvl2pPr marL="455613" indent="1588" algn="l" rtl="0" fontAlgn="base">
      <a:spcBef>
        <a:spcPct val="0"/>
      </a:spcBef>
      <a:spcAft>
        <a:spcPct val="0"/>
      </a:spcAft>
      <a:defRPr sz="1400" kern="1200">
        <a:solidFill>
          <a:schemeClr val="tx1"/>
        </a:solidFill>
        <a:latin typeface="Arial" charset="0"/>
        <a:ea typeface="+mn-ea"/>
        <a:cs typeface="Arial" charset="0"/>
      </a:defRPr>
    </a:lvl2pPr>
    <a:lvl3pPr marL="912813" indent="1588" algn="l" rtl="0" fontAlgn="base">
      <a:spcBef>
        <a:spcPct val="0"/>
      </a:spcBef>
      <a:spcAft>
        <a:spcPct val="0"/>
      </a:spcAft>
      <a:defRPr sz="1400" kern="1200">
        <a:solidFill>
          <a:schemeClr val="tx1"/>
        </a:solidFill>
        <a:latin typeface="Arial" charset="0"/>
        <a:ea typeface="+mn-ea"/>
        <a:cs typeface="Arial" charset="0"/>
      </a:defRPr>
    </a:lvl3pPr>
    <a:lvl4pPr marL="1370013" indent="1588" algn="l" rtl="0" fontAlgn="base">
      <a:spcBef>
        <a:spcPct val="0"/>
      </a:spcBef>
      <a:spcAft>
        <a:spcPct val="0"/>
      </a:spcAft>
      <a:defRPr sz="1400" kern="1200">
        <a:solidFill>
          <a:schemeClr val="tx1"/>
        </a:solidFill>
        <a:latin typeface="Arial" charset="0"/>
        <a:ea typeface="+mn-ea"/>
        <a:cs typeface="Arial" charset="0"/>
      </a:defRPr>
    </a:lvl4pPr>
    <a:lvl5pPr marL="1827213" indent="1588"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A3A18CD2-040B-40F0-BED7-440E32F4BAC0}">
          <p14:sldIdLst>
            <p14:sldId id="419"/>
            <p14:sldId id="369"/>
            <p14:sldId id="497"/>
            <p14:sldId id="370"/>
            <p14:sldId id="496"/>
            <p14:sldId id="440"/>
            <p14:sldId id="485"/>
            <p14:sldId id="486"/>
            <p14:sldId id="487"/>
            <p14:sldId id="488"/>
            <p14:sldId id="489"/>
            <p14:sldId id="490"/>
            <p14:sldId id="491"/>
            <p14:sldId id="493"/>
            <p14:sldId id="494"/>
            <p14:sldId id="495"/>
          </p14:sldIdLst>
        </p14:section>
      </p14:sectionLst>
    </p:ext>
    <p:ext uri="{EFAFB233-063F-42B5-8137-9DF3F51BA10A}">
      <p15:sldGuideLst xmlns:p15="http://schemas.microsoft.com/office/powerpoint/2012/main">
        <p15:guide id="1" orient="horz" pos="4247">
          <p15:clr>
            <a:srgbClr val="A4A3A4"/>
          </p15:clr>
        </p15:guide>
        <p15:guide id="2" orient="horz" pos="3918">
          <p15:clr>
            <a:srgbClr val="A4A3A4"/>
          </p15:clr>
        </p15:guide>
        <p15:guide id="3" orient="horz" pos="1159">
          <p15:clr>
            <a:srgbClr val="A4A3A4"/>
          </p15:clr>
        </p15:guide>
        <p15:guide id="4" orient="horz" pos="4156">
          <p15:clr>
            <a:srgbClr val="A4A3A4"/>
          </p15:clr>
        </p15:guide>
        <p15:guide id="5" pos="2880">
          <p15:clr>
            <a:srgbClr val="A4A3A4"/>
          </p15:clr>
        </p15:guide>
        <p15:guide id="6" pos="159">
          <p15:clr>
            <a:srgbClr val="A4A3A4"/>
          </p15:clr>
        </p15:guide>
        <p15:guide id="7" pos="5603">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guide id="3" orient="horz" pos="2929">
          <p15:clr>
            <a:srgbClr val="A4A3A4"/>
          </p15:clr>
        </p15:guide>
        <p15:guide id="4"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slie, Peter" initials="LP" lastIdx="1" clrIdx="0"/>
  <p:cmAuthor id="1" name="Ramootsedi Motaung" initials="RM" lastIdx="1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339966"/>
    <a:srgbClr val="006600"/>
    <a:srgbClr val="FF66FF"/>
    <a:srgbClr val="003300"/>
    <a:srgbClr val="AB6612"/>
    <a:srgbClr val="FF8C08"/>
    <a:srgbClr val="FFCC66"/>
    <a:srgbClr val="66FF33"/>
    <a:srgbClr val="5342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55" autoAdjust="0"/>
    <p:restoredTop sz="97143" autoAdjust="0"/>
  </p:normalViewPr>
  <p:slideViewPr>
    <p:cSldViewPr snapToObjects="1">
      <p:cViewPr varScale="1">
        <p:scale>
          <a:sx n="81" d="100"/>
          <a:sy n="81" d="100"/>
        </p:scale>
        <p:origin x="764" y="40"/>
      </p:cViewPr>
      <p:guideLst>
        <p:guide orient="horz" pos="4247"/>
        <p:guide orient="horz" pos="3918"/>
        <p:guide orient="horz" pos="1159"/>
        <p:guide orient="horz" pos="4156"/>
        <p:guide pos="2880"/>
        <p:guide pos="159"/>
        <p:guide pos="56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72" d="100"/>
          <a:sy n="72" d="100"/>
        </p:scale>
        <p:origin x="-2172" y="-102"/>
      </p:cViewPr>
      <p:guideLst>
        <p:guide orient="horz" pos="3128"/>
        <p:guide pos="2142"/>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Grp="1" noChangeArrowheads="1"/>
          </p:cNvSpPr>
          <p:nvPr>
            <p:ph type="hdr" sz="quarter"/>
          </p:nvPr>
        </p:nvSpPr>
        <p:spPr bwMode="auto">
          <a:xfrm>
            <a:off x="13" y="5"/>
            <a:ext cx="3038386" cy="463633"/>
          </a:xfrm>
          <a:prstGeom prst="rect">
            <a:avLst/>
          </a:prstGeom>
          <a:noFill/>
          <a:ln w="9525">
            <a:noFill/>
            <a:miter lim="800000"/>
            <a:headEnd/>
            <a:tailEnd/>
          </a:ln>
          <a:effectLst/>
        </p:spPr>
        <p:txBody>
          <a:bodyPr vert="horz" wrap="square" lIns="96583" tIns="48295" rIns="96583" bIns="48295" numCol="1" anchor="t" anchorCtr="0" compatLnSpc="1">
            <a:prstTxWarp prst="textNoShape">
              <a:avLst/>
            </a:prstTxWarp>
          </a:bodyPr>
          <a:lstStyle>
            <a:lvl1pPr algn="l" defTabSz="966014">
              <a:lnSpc>
                <a:spcPct val="100000"/>
              </a:lnSpc>
              <a:spcBef>
                <a:spcPct val="0"/>
              </a:spcBef>
              <a:buClrTx/>
              <a:defRPr sz="1300"/>
            </a:lvl1pPr>
          </a:lstStyle>
          <a:p>
            <a:pPr>
              <a:defRPr/>
            </a:pPr>
            <a:endParaRPr lang="en-US" dirty="0"/>
          </a:p>
        </p:txBody>
      </p:sp>
      <p:sp>
        <p:nvSpPr>
          <p:cNvPr id="231427" name="Rectangle 3"/>
          <p:cNvSpPr>
            <a:spLocks noGrp="1" noChangeArrowheads="1"/>
          </p:cNvSpPr>
          <p:nvPr>
            <p:ph type="dt" sz="quarter" idx="1"/>
          </p:nvPr>
        </p:nvSpPr>
        <p:spPr bwMode="auto">
          <a:xfrm>
            <a:off x="3970391" y="5"/>
            <a:ext cx="3038386" cy="463633"/>
          </a:xfrm>
          <a:prstGeom prst="rect">
            <a:avLst/>
          </a:prstGeom>
          <a:noFill/>
          <a:ln w="9525">
            <a:noFill/>
            <a:miter lim="800000"/>
            <a:headEnd/>
            <a:tailEnd/>
          </a:ln>
          <a:effectLst/>
        </p:spPr>
        <p:txBody>
          <a:bodyPr vert="horz" wrap="square" lIns="96583" tIns="48295" rIns="96583" bIns="48295" numCol="1" anchor="t" anchorCtr="0" compatLnSpc="1">
            <a:prstTxWarp prst="textNoShape">
              <a:avLst/>
            </a:prstTxWarp>
          </a:bodyPr>
          <a:lstStyle>
            <a:lvl1pPr algn="r" defTabSz="966014">
              <a:lnSpc>
                <a:spcPct val="100000"/>
              </a:lnSpc>
              <a:spcBef>
                <a:spcPct val="0"/>
              </a:spcBef>
              <a:buClrTx/>
              <a:defRPr sz="1300"/>
            </a:lvl1pPr>
          </a:lstStyle>
          <a:p>
            <a:pPr>
              <a:defRPr/>
            </a:pPr>
            <a:endParaRPr lang="en-US" dirty="0"/>
          </a:p>
        </p:txBody>
      </p:sp>
      <p:sp>
        <p:nvSpPr>
          <p:cNvPr id="231428" name="Rectangle 4"/>
          <p:cNvSpPr>
            <a:spLocks noGrp="1" noChangeArrowheads="1"/>
          </p:cNvSpPr>
          <p:nvPr>
            <p:ph type="ftr" sz="quarter" idx="2"/>
          </p:nvPr>
        </p:nvSpPr>
        <p:spPr bwMode="auto">
          <a:xfrm>
            <a:off x="13" y="8831289"/>
            <a:ext cx="3038386" cy="463633"/>
          </a:xfrm>
          <a:prstGeom prst="rect">
            <a:avLst/>
          </a:prstGeom>
          <a:noFill/>
          <a:ln w="9525">
            <a:noFill/>
            <a:miter lim="800000"/>
            <a:headEnd/>
            <a:tailEnd/>
          </a:ln>
          <a:effectLst/>
        </p:spPr>
        <p:txBody>
          <a:bodyPr vert="horz" wrap="square" lIns="96583" tIns="48295" rIns="96583" bIns="48295" numCol="1" anchor="b" anchorCtr="0" compatLnSpc="1">
            <a:prstTxWarp prst="textNoShape">
              <a:avLst/>
            </a:prstTxWarp>
          </a:bodyPr>
          <a:lstStyle>
            <a:lvl1pPr algn="l" defTabSz="966014">
              <a:lnSpc>
                <a:spcPct val="100000"/>
              </a:lnSpc>
              <a:spcBef>
                <a:spcPct val="0"/>
              </a:spcBef>
              <a:buClrTx/>
              <a:defRPr sz="1300"/>
            </a:lvl1pPr>
          </a:lstStyle>
          <a:p>
            <a:pPr>
              <a:defRPr/>
            </a:pPr>
            <a:endParaRPr lang="en-US" dirty="0"/>
          </a:p>
        </p:txBody>
      </p:sp>
      <p:sp>
        <p:nvSpPr>
          <p:cNvPr id="231429" name="Rectangle 5"/>
          <p:cNvSpPr>
            <a:spLocks noGrp="1" noChangeArrowheads="1"/>
          </p:cNvSpPr>
          <p:nvPr>
            <p:ph type="sldNum" sz="quarter" idx="3"/>
          </p:nvPr>
        </p:nvSpPr>
        <p:spPr bwMode="auto">
          <a:xfrm>
            <a:off x="3970391" y="8831289"/>
            <a:ext cx="3038386" cy="463633"/>
          </a:xfrm>
          <a:prstGeom prst="rect">
            <a:avLst/>
          </a:prstGeom>
          <a:noFill/>
          <a:ln w="9525">
            <a:noFill/>
            <a:miter lim="800000"/>
            <a:headEnd/>
            <a:tailEnd/>
          </a:ln>
          <a:effectLst/>
        </p:spPr>
        <p:txBody>
          <a:bodyPr vert="horz" wrap="square" lIns="96583" tIns="48295" rIns="96583" bIns="48295" numCol="1" anchor="b" anchorCtr="0" compatLnSpc="1">
            <a:prstTxWarp prst="textNoShape">
              <a:avLst/>
            </a:prstTxWarp>
          </a:bodyPr>
          <a:lstStyle>
            <a:lvl1pPr algn="r" defTabSz="966014">
              <a:lnSpc>
                <a:spcPct val="100000"/>
              </a:lnSpc>
              <a:spcBef>
                <a:spcPct val="0"/>
              </a:spcBef>
              <a:buClrTx/>
              <a:defRPr sz="1300"/>
            </a:lvl1pPr>
          </a:lstStyle>
          <a:p>
            <a:pPr>
              <a:defRPr/>
            </a:pPr>
            <a:fld id="{7FCDA0D5-D1AA-4FEA-9A5C-22FAF1EE1628}" type="slidenum">
              <a:rPr lang="en-US"/>
              <a:pPr>
                <a:defRPr/>
              </a:pPr>
              <a:t>‹#›</a:t>
            </a:fld>
            <a:endParaRPr lang="en-US" dirty="0"/>
          </a:p>
        </p:txBody>
      </p:sp>
    </p:spTree>
    <p:extLst>
      <p:ext uri="{BB962C8B-B14F-4D97-AF65-F5344CB8AC3E}">
        <p14:creationId xmlns:p14="http://schemas.microsoft.com/office/powerpoint/2010/main" val="24887280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3" y="5"/>
            <a:ext cx="3038386" cy="463633"/>
          </a:xfrm>
          <a:prstGeom prst="rect">
            <a:avLst/>
          </a:prstGeom>
          <a:noFill/>
          <a:ln w="9525">
            <a:noFill/>
            <a:miter lim="800000"/>
            <a:headEnd/>
            <a:tailEnd/>
          </a:ln>
          <a:effectLst/>
        </p:spPr>
        <p:txBody>
          <a:bodyPr vert="horz" wrap="square" lIns="96583" tIns="48295" rIns="96583" bIns="48295" numCol="1" anchor="t" anchorCtr="0" compatLnSpc="1">
            <a:prstTxWarp prst="textNoShape">
              <a:avLst/>
            </a:prstTxWarp>
          </a:bodyPr>
          <a:lstStyle>
            <a:lvl1pPr algn="l" defTabSz="966014">
              <a:lnSpc>
                <a:spcPct val="100000"/>
              </a:lnSpc>
              <a:spcBef>
                <a:spcPct val="0"/>
              </a:spcBef>
              <a:buClrTx/>
              <a:defRPr sz="1300"/>
            </a:lvl1pPr>
          </a:lstStyle>
          <a:p>
            <a:pPr>
              <a:defRPr/>
            </a:pPr>
            <a:endParaRPr lang="en-US" dirty="0"/>
          </a:p>
        </p:txBody>
      </p:sp>
      <p:sp>
        <p:nvSpPr>
          <p:cNvPr id="12291" name="Rectangle 3"/>
          <p:cNvSpPr>
            <a:spLocks noGrp="1" noChangeArrowheads="1"/>
          </p:cNvSpPr>
          <p:nvPr>
            <p:ph type="dt" idx="1"/>
          </p:nvPr>
        </p:nvSpPr>
        <p:spPr bwMode="auto">
          <a:xfrm>
            <a:off x="3970391" y="5"/>
            <a:ext cx="3038386" cy="463633"/>
          </a:xfrm>
          <a:prstGeom prst="rect">
            <a:avLst/>
          </a:prstGeom>
          <a:noFill/>
          <a:ln w="9525">
            <a:noFill/>
            <a:miter lim="800000"/>
            <a:headEnd/>
            <a:tailEnd/>
          </a:ln>
          <a:effectLst/>
        </p:spPr>
        <p:txBody>
          <a:bodyPr vert="horz" wrap="square" lIns="96583" tIns="48295" rIns="96583" bIns="48295" numCol="1" anchor="t" anchorCtr="0" compatLnSpc="1">
            <a:prstTxWarp prst="textNoShape">
              <a:avLst/>
            </a:prstTxWarp>
          </a:bodyPr>
          <a:lstStyle>
            <a:lvl1pPr algn="r" defTabSz="966014">
              <a:lnSpc>
                <a:spcPct val="100000"/>
              </a:lnSpc>
              <a:spcBef>
                <a:spcPct val="0"/>
              </a:spcBef>
              <a:buClrTx/>
              <a:defRPr sz="1300"/>
            </a:lvl1pPr>
          </a:lstStyle>
          <a:p>
            <a:pPr>
              <a:defRPr/>
            </a:pPr>
            <a:endParaRPr lang="en-US" dirty="0"/>
          </a:p>
        </p:txBody>
      </p:sp>
      <p:sp>
        <p:nvSpPr>
          <p:cNvPr id="23556" name="Rectangle 4"/>
          <p:cNvSpPr>
            <a:spLocks noGrp="1" noRot="1" noChangeAspect="1" noChangeArrowheads="1" noTextEdit="1"/>
          </p:cNvSpPr>
          <p:nvPr>
            <p:ph type="sldImg" idx="2"/>
          </p:nvPr>
        </p:nvSpPr>
        <p:spPr bwMode="auto">
          <a:xfrm>
            <a:off x="1177925" y="695325"/>
            <a:ext cx="4654550" cy="3490913"/>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042" y="4416396"/>
            <a:ext cx="5608320" cy="4181597"/>
          </a:xfrm>
          <a:prstGeom prst="rect">
            <a:avLst/>
          </a:prstGeom>
          <a:noFill/>
          <a:ln w="9525">
            <a:noFill/>
            <a:miter lim="800000"/>
            <a:headEnd/>
            <a:tailEnd/>
          </a:ln>
          <a:effectLst/>
        </p:spPr>
        <p:txBody>
          <a:bodyPr vert="horz" wrap="square" lIns="96583" tIns="48295" rIns="96583" bIns="4829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13" y="8831289"/>
            <a:ext cx="3038386" cy="463633"/>
          </a:xfrm>
          <a:prstGeom prst="rect">
            <a:avLst/>
          </a:prstGeom>
          <a:noFill/>
          <a:ln w="9525">
            <a:noFill/>
            <a:miter lim="800000"/>
            <a:headEnd/>
            <a:tailEnd/>
          </a:ln>
          <a:effectLst/>
        </p:spPr>
        <p:txBody>
          <a:bodyPr vert="horz" wrap="square" lIns="96583" tIns="48295" rIns="96583" bIns="48295" numCol="1" anchor="b" anchorCtr="0" compatLnSpc="1">
            <a:prstTxWarp prst="textNoShape">
              <a:avLst/>
            </a:prstTxWarp>
          </a:bodyPr>
          <a:lstStyle>
            <a:lvl1pPr algn="l" defTabSz="966014">
              <a:lnSpc>
                <a:spcPct val="100000"/>
              </a:lnSpc>
              <a:spcBef>
                <a:spcPct val="0"/>
              </a:spcBef>
              <a:buClrTx/>
              <a:defRPr sz="1300"/>
            </a:lvl1pPr>
          </a:lstStyle>
          <a:p>
            <a:pPr>
              <a:defRPr/>
            </a:pPr>
            <a:endParaRPr lang="en-US" dirty="0"/>
          </a:p>
        </p:txBody>
      </p:sp>
      <p:sp>
        <p:nvSpPr>
          <p:cNvPr id="12295" name="Rectangle 7"/>
          <p:cNvSpPr>
            <a:spLocks noGrp="1" noChangeArrowheads="1"/>
          </p:cNvSpPr>
          <p:nvPr>
            <p:ph type="sldNum" sz="quarter" idx="5"/>
          </p:nvPr>
        </p:nvSpPr>
        <p:spPr bwMode="auto">
          <a:xfrm>
            <a:off x="3970391" y="8831289"/>
            <a:ext cx="3038386" cy="463633"/>
          </a:xfrm>
          <a:prstGeom prst="rect">
            <a:avLst/>
          </a:prstGeom>
          <a:noFill/>
          <a:ln w="9525">
            <a:noFill/>
            <a:miter lim="800000"/>
            <a:headEnd/>
            <a:tailEnd/>
          </a:ln>
          <a:effectLst/>
        </p:spPr>
        <p:txBody>
          <a:bodyPr vert="horz" wrap="square" lIns="96583" tIns="48295" rIns="96583" bIns="48295" numCol="1" anchor="b" anchorCtr="0" compatLnSpc="1">
            <a:prstTxWarp prst="textNoShape">
              <a:avLst/>
            </a:prstTxWarp>
          </a:bodyPr>
          <a:lstStyle>
            <a:lvl1pPr algn="r" defTabSz="966014">
              <a:lnSpc>
                <a:spcPct val="100000"/>
              </a:lnSpc>
              <a:spcBef>
                <a:spcPct val="0"/>
              </a:spcBef>
              <a:buClrTx/>
              <a:defRPr sz="1300"/>
            </a:lvl1pPr>
          </a:lstStyle>
          <a:p>
            <a:pPr>
              <a:defRPr/>
            </a:pPr>
            <a:fld id="{A1E8DC15-0642-41B2-ACB5-D0AD935FCE03}" type="slidenum">
              <a:rPr lang="en-US"/>
              <a:pPr>
                <a:defRPr/>
              </a:pPr>
              <a:t>‹#›</a:t>
            </a:fld>
            <a:endParaRPr lang="en-US" dirty="0"/>
          </a:p>
        </p:txBody>
      </p:sp>
    </p:spTree>
    <p:extLst>
      <p:ext uri="{BB962C8B-B14F-4D97-AF65-F5344CB8AC3E}">
        <p14:creationId xmlns:p14="http://schemas.microsoft.com/office/powerpoint/2010/main" val="373502085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5613"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2813"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0013"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7213"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5826" algn="l" defTabSz="914331" rtl="0" eaLnBrk="1" latinLnBrk="0" hangingPunct="1">
      <a:defRPr sz="1200" kern="1200">
        <a:solidFill>
          <a:schemeClr val="tx1"/>
        </a:solidFill>
        <a:latin typeface="+mn-lt"/>
        <a:ea typeface="+mn-ea"/>
        <a:cs typeface="+mn-cs"/>
      </a:defRPr>
    </a:lvl6pPr>
    <a:lvl7pPr marL="2742990" algn="l" defTabSz="914331" rtl="0" eaLnBrk="1" latinLnBrk="0" hangingPunct="1">
      <a:defRPr sz="1200" kern="1200">
        <a:solidFill>
          <a:schemeClr val="tx1"/>
        </a:solidFill>
        <a:latin typeface="+mn-lt"/>
        <a:ea typeface="+mn-ea"/>
        <a:cs typeface="+mn-cs"/>
      </a:defRPr>
    </a:lvl7pPr>
    <a:lvl8pPr marL="3200156" algn="l" defTabSz="914331" rtl="0" eaLnBrk="1" latinLnBrk="0" hangingPunct="1">
      <a:defRPr sz="1200" kern="1200">
        <a:solidFill>
          <a:schemeClr val="tx1"/>
        </a:solidFill>
        <a:latin typeface="+mn-lt"/>
        <a:ea typeface="+mn-ea"/>
        <a:cs typeface="+mn-cs"/>
      </a:defRPr>
    </a:lvl8pPr>
    <a:lvl9pPr marL="3657321" algn="l" defTabSz="91433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4" name="AutoShape 12"/>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6471" r:id="rId4" imgW="0" imgH="0" progId="">
                  <p:embed/>
                </p:oleObj>
              </mc:Choice>
              <mc:Fallback>
                <p:oleObj r:id="rId4" imgW="0" imgH="0" progId="">
                  <p:embed/>
                  <p:pic>
                    <p:nvPicPr>
                      <p:cNvPr id="0" name="AutoShape 120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6" name="Rectangle 22"/>
          <p:cNvSpPr>
            <a:spLocks noGrp="1" noChangeArrowheads="1"/>
          </p:cNvSpPr>
          <p:nvPr>
            <p:ph type="ctrTitle" sz="quarter"/>
          </p:nvPr>
        </p:nvSpPr>
        <p:spPr>
          <a:xfrm>
            <a:off x="1141417" y="3124202"/>
            <a:ext cx="6861175" cy="401648"/>
          </a:xfrm>
          <a:ln algn="ctr"/>
        </p:spPr>
        <p:txBody>
          <a:bodyPr anchor="ctr"/>
          <a:lstStyle>
            <a:lvl1pPr algn="ctr">
              <a:defRPr sz="2900"/>
            </a:lvl1pPr>
          </a:lstStyle>
          <a:p>
            <a:r>
              <a:rPr lang="en-US" noProof="0" smtClean="0"/>
              <a:t>Click to edit Master title style</a:t>
            </a:r>
            <a:endParaRPr lang="en-GB" noProof="0"/>
          </a:p>
        </p:txBody>
      </p:sp>
      <p:sp>
        <p:nvSpPr>
          <p:cNvPr id="6167" name="Rectangle 23"/>
          <p:cNvSpPr>
            <a:spLocks noGrp="1" noChangeArrowheads="1"/>
          </p:cNvSpPr>
          <p:nvPr>
            <p:ph type="subTitle" sz="quarter" idx="1"/>
          </p:nvPr>
        </p:nvSpPr>
        <p:spPr>
          <a:xfrm>
            <a:off x="1371600" y="4351342"/>
            <a:ext cx="6400800" cy="221599"/>
          </a:xfrm>
        </p:spPr>
        <p:txBody>
          <a:bodyPr anchor="ctr"/>
          <a:lstStyle>
            <a:lvl1pPr marL="0" indent="0" algn="ctr">
              <a:buFont typeface="Wingdings" pitchFamily="2" charset="2"/>
              <a:buNone/>
              <a:defRPr i="1"/>
            </a:lvl1pPr>
          </a:lstStyle>
          <a:p>
            <a:r>
              <a:rPr lang="en-US" noProof="0" smtClean="0"/>
              <a:t>Click to edit Master subtitle style</a:t>
            </a:r>
            <a:endParaRPr lang="en-GB"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descr="C:\Users\jmumaw\Desktop\DCS\Pics\Logo.JPG"/>
          <p:cNvPicPr>
            <a:picLocks noChangeAspect="1" noChangeArrowheads="1"/>
          </p:cNvPicPr>
          <p:nvPr userDrawn="1"/>
        </p:nvPicPr>
        <p:blipFill>
          <a:blip r:embed="rId2" cstate="print"/>
          <a:srcRect/>
          <a:stretch>
            <a:fillRect/>
          </a:stretch>
        </p:blipFill>
        <p:spPr bwMode="auto">
          <a:xfrm>
            <a:off x="3900488" y="0"/>
            <a:ext cx="1362075" cy="447675"/>
          </a:xfrm>
          <a:prstGeom prst="rect">
            <a:avLst/>
          </a:prstGeom>
          <a:noFill/>
          <a:ln w="9525">
            <a:noFill/>
            <a:miter lim="800000"/>
            <a:headEnd/>
            <a:tailEnd/>
          </a:ln>
        </p:spPr>
      </p:pic>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Vertical Text Placeholder 2"/>
          <p:cNvSpPr>
            <a:spLocks noGrp="1"/>
          </p:cNvSpPr>
          <p:nvPr>
            <p:ph type="body" orient="vert" idx="1"/>
          </p:nvPr>
        </p:nvSpPr>
        <p:spPr>
          <a:xfrm>
            <a:off x="7563590" y="2092328"/>
            <a:ext cx="1329595" cy="3545587"/>
          </a:xfrm>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C:\Users\jmumaw\Desktop\DCS\Pics\Logo.JPG"/>
          <p:cNvPicPr>
            <a:picLocks noChangeAspect="1" noChangeArrowheads="1"/>
          </p:cNvPicPr>
          <p:nvPr userDrawn="1"/>
        </p:nvPicPr>
        <p:blipFill>
          <a:blip r:embed="rId2" cstate="print"/>
          <a:srcRect/>
          <a:stretch>
            <a:fillRect/>
          </a:stretch>
        </p:blipFill>
        <p:spPr bwMode="auto">
          <a:xfrm>
            <a:off x="3900488" y="0"/>
            <a:ext cx="1362075" cy="447675"/>
          </a:xfrm>
          <a:prstGeom prst="rect">
            <a:avLst/>
          </a:prstGeom>
          <a:noFill/>
          <a:ln w="9525">
            <a:noFill/>
            <a:miter lim="800000"/>
            <a:headEnd/>
            <a:tailEnd/>
          </a:ln>
        </p:spPr>
      </p:pic>
      <p:sp>
        <p:nvSpPr>
          <p:cNvPr id="2" name="Vertical Title 1"/>
          <p:cNvSpPr>
            <a:spLocks noGrp="1"/>
          </p:cNvSpPr>
          <p:nvPr>
            <p:ph type="title" orient="vert"/>
          </p:nvPr>
        </p:nvSpPr>
        <p:spPr>
          <a:xfrm>
            <a:off x="8616183" y="596902"/>
            <a:ext cx="276999" cy="4140200"/>
          </a:xfrm>
        </p:spPr>
        <p:txBody>
          <a:bodyPr vert="eaVert"/>
          <a:lstStyle/>
          <a:p>
            <a:r>
              <a:rPr lang="en-US" noProof="0" smtClean="0"/>
              <a:t>Click to edit Master title style</a:t>
            </a:r>
            <a:endParaRPr lang="en-GB" noProof="0"/>
          </a:p>
        </p:txBody>
      </p:sp>
      <p:sp>
        <p:nvSpPr>
          <p:cNvPr id="3" name="Vertical Text Placeholder 2"/>
          <p:cNvSpPr>
            <a:spLocks noGrp="1"/>
          </p:cNvSpPr>
          <p:nvPr>
            <p:ph type="body" orient="vert" idx="1"/>
          </p:nvPr>
        </p:nvSpPr>
        <p:spPr>
          <a:xfrm>
            <a:off x="5250604" y="596902"/>
            <a:ext cx="1329595" cy="4140200"/>
          </a:xfrm>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78BD24-DB6E-494D-B897-6957EB25B81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6FCC909-33AC-4DEA-9F24-9E0B5E22649A}"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8558D20-438D-4C64-B71E-1645D0A8C08A}"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825F318-B83C-44CE-B162-F88BACF42FA8}"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75C354D-A91E-40BA-8477-140C34F43062}"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3D97FC3-F253-47C1-83E4-01C8DF05AA2F}"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D53D786-94D8-4153-9E5F-AAAB398CB188}"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F178ABC-D7F1-4A54-B930-8D003CD999B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2092330"/>
            <a:ext cx="8647112" cy="1329595"/>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91306C1-6AF9-4956-8D1A-62670492F915}"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406F8DA-6F17-40C6-B6B8-72508F9FE59E}"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4DBF56-8D52-4426-B626-4469286E98C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080296"/>
          </a:xfrm>
        </p:spPr>
        <p:txBody>
          <a:bodyPr/>
          <a:lstStyle>
            <a:lvl1pPr algn="ctr">
              <a:defRPr sz="3900" b="1" cap="all"/>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722313" y="2906718"/>
            <a:ext cx="7772400" cy="276999"/>
          </a:xfrm>
        </p:spPr>
        <p:txBody>
          <a:bodyPr anchor="b"/>
          <a:lstStyle>
            <a:lvl1pPr marL="0" indent="0" algn="ctr">
              <a:buNone/>
              <a:defRPr sz="2000"/>
            </a:lvl1pPr>
            <a:lvl2pPr marL="457165" indent="0">
              <a:buNone/>
              <a:defRPr sz="1800"/>
            </a:lvl2pPr>
            <a:lvl3pPr marL="914331" indent="0">
              <a:buNone/>
              <a:defRPr sz="1600"/>
            </a:lvl3pPr>
            <a:lvl4pPr marL="1371495" indent="0">
              <a:buNone/>
              <a:defRPr sz="1400"/>
            </a:lvl4pPr>
            <a:lvl5pPr marL="1828660" indent="0">
              <a:buNone/>
              <a:defRPr sz="1400"/>
            </a:lvl5pPr>
            <a:lvl6pPr marL="2285826" indent="0">
              <a:buNone/>
              <a:defRPr sz="1400"/>
            </a:lvl6pPr>
            <a:lvl7pPr marL="2742990" indent="0">
              <a:buNone/>
              <a:defRPr sz="1400"/>
            </a:lvl7pPr>
            <a:lvl8pPr marL="3200156" indent="0">
              <a:buNone/>
              <a:defRPr sz="1400"/>
            </a:lvl8pPr>
            <a:lvl9pPr marL="3657321" indent="0">
              <a:buNone/>
              <a:defRPr sz="1400"/>
            </a:lvl9pPr>
          </a:lstStyle>
          <a:p>
            <a:pPr lvl="0"/>
            <a:r>
              <a:rPr lang="en-US" noProof="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C:\Users\jmumaw\Desktop\DCS\Pics\Logo.JPG"/>
          <p:cNvPicPr>
            <a:picLocks noChangeAspect="1" noChangeArrowheads="1"/>
          </p:cNvPicPr>
          <p:nvPr userDrawn="1"/>
        </p:nvPicPr>
        <p:blipFill>
          <a:blip r:embed="rId2" cstate="print"/>
          <a:srcRect/>
          <a:stretch>
            <a:fillRect/>
          </a:stretch>
        </p:blipFill>
        <p:spPr bwMode="auto">
          <a:xfrm>
            <a:off x="3900488" y="0"/>
            <a:ext cx="1362075" cy="447675"/>
          </a:xfrm>
          <a:prstGeom prst="rect">
            <a:avLst/>
          </a:prstGeom>
          <a:noFill/>
          <a:ln w="9525">
            <a:noFill/>
            <a:miter lim="800000"/>
            <a:headEnd/>
            <a:tailEnd/>
          </a:ln>
        </p:spPr>
      </p:pic>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246063" y="2092330"/>
            <a:ext cx="4246563"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45026" y="2092330"/>
            <a:ext cx="4248151"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C:\Users\jmumaw\Desktop\DCS\Pics\Logo.JPG"/>
          <p:cNvPicPr>
            <a:picLocks noChangeAspect="1" noChangeArrowheads="1"/>
          </p:cNvPicPr>
          <p:nvPr userDrawn="1"/>
        </p:nvPicPr>
        <p:blipFill>
          <a:blip r:embed="rId2" cstate="print"/>
          <a:srcRect/>
          <a:stretch>
            <a:fillRect/>
          </a:stretch>
        </p:blipFill>
        <p:spPr bwMode="auto">
          <a:xfrm>
            <a:off x="3900488" y="0"/>
            <a:ext cx="1362075" cy="447675"/>
          </a:xfrm>
          <a:prstGeom prst="rect">
            <a:avLst/>
          </a:prstGeom>
          <a:noFill/>
          <a:ln w="9525">
            <a:noFill/>
            <a:miter lim="800000"/>
            <a:headEnd/>
            <a:tailEnd/>
          </a:ln>
        </p:spPr>
      </p:pic>
      <p:sp>
        <p:nvSpPr>
          <p:cNvPr id="2" name="Title 1"/>
          <p:cNvSpPr>
            <a:spLocks noGrp="1"/>
          </p:cNvSpPr>
          <p:nvPr>
            <p:ph type="title"/>
          </p:nvPr>
        </p:nvSpPr>
        <p:spPr>
          <a:xfrm>
            <a:off x="228600" y="609605"/>
            <a:ext cx="8686800" cy="276999"/>
          </a:xfrm>
        </p:spPr>
        <p:txBody>
          <a:bodyPr/>
          <a:lstStyle>
            <a:lvl1pPr>
              <a:defRPr/>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228601" y="1535118"/>
            <a:ext cx="4268788"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228601" y="2174876"/>
            <a:ext cx="4268788"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30" y="1535118"/>
            <a:ext cx="4270375"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30" y="2174876"/>
            <a:ext cx="4270375"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C:\Users\jmumaw\Desktop\DCS\Pics\Logo.JPG"/>
          <p:cNvPicPr>
            <a:picLocks noChangeAspect="1" noChangeArrowheads="1"/>
          </p:cNvPicPr>
          <p:nvPr userDrawn="1"/>
        </p:nvPicPr>
        <p:blipFill>
          <a:blip r:embed="rId2" cstate="print"/>
          <a:srcRect/>
          <a:stretch>
            <a:fillRect/>
          </a:stretch>
        </p:blipFill>
        <p:spPr bwMode="auto">
          <a:xfrm>
            <a:off x="3900488" y="0"/>
            <a:ext cx="1362075" cy="447675"/>
          </a:xfrm>
          <a:prstGeom prst="rect">
            <a:avLst/>
          </a:prstGeom>
          <a:noFill/>
          <a:ln w="9525">
            <a:noFill/>
            <a:miter lim="800000"/>
            <a:headEnd/>
            <a:tailEnd/>
          </a:ln>
        </p:spPr>
      </p:pic>
      <p:sp>
        <p:nvSpPr>
          <p:cNvPr id="2" name="Title 1"/>
          <p:cNvSpPr>
            <a:spLocks noGrp="1"/>
          </p:cNvSpPr>
          <p:nvPr>
            <p:ph type="title"/>
          </p:nvPr>
        </p:nvSpPr>
        <p:spPr/>
        <p:txBody>
          <a:bodyPr/>
          <a:lstStyle/>
          <a:p>
            <a:r>
              <a:rPr lang="en-US" noProof="0" smtClean="0"/>
              <a:t>Click to edit Master title style</a:t>
            </a:r>
            <a:endParaRPr lang="en-GB"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C:\Users\jmumaw\Desktop\DCS\Pics\Logo.JPG"/>
          <p:cNvPicPr>
            <a:picLocks noChangeAspect="1" noChangeArrowheads="1"/>
          </p:cNvPicPr>
          <p:nvPr userDrawn="1"/>
        </p:nvPicPr>
        <p:blipFill>
          <a:blip r:embed="rId2" cstate="print"/>
          <a:srcRect/>
          <a:stretch>
            <a:fillRect/>
          </a:stretch>
        </p:blipFill>
        <p:spPr bwMode="auto">
          <a:xfrm>
            <a:off x="3900488" y="0"/>
            <a:ext cx="1362075" cy="4476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C:\Users\jmumaw\Desktop\DCS\Pics\Logo.JPG"/>
          <p:cNvPicPr>
            <a:picLocks noChangeAspect="1" noChangeArrowheads="1"/>
          </p:cNvPicPr>
          <p:nvPr userDrawn="1"/>
        </p:nvPicPr>
        <p:blipFill>
          <a:blip r:embed="rId2" cstate="print"/>
          <a:srcRect/>
          <a:stretch>
            <a:fillRect/>
          </a:stretch>
        </p:blipFill>
        <p:spPr bwMode="auto">
          <a:xfrm>
            <a:off x="3900488" y="0"/>
            <a:ext cx="1362075" cy="447675"/>
          </a:xfrm>
          <a:prstGeom prst="rect">
            <a:avLst/>
          </a:prstGeom>
          <a:noFill/>
          <a:ln w="9525">
            <a:noFill/>
            <a:miter lim="800000"/>
            <a:headEnd/>
            <a:tailEnd/>
          </a:ln>
        </p:spPr>
      </p:pic>
      <p:sp>
        <p:nvSpPr>
          <p:cNvPr id="2" name="Title 1"/>
          <p:cNvSpPr>
            <a:spLocks noGrp="1"/>
          </p:cNvSpPr>
          <p:nvPr>
            <p:ph type="title"/>
          </p:nvPr>
        </p:nvSpPr>
        <p:spPr>
          <a:xfrm>
            <a:off x="457205" y="623887"/>
            <a:ext cx="3008313" cy="553998"/>
          </a:xfrm>
        </p:spPr>
        <p:txBody>
          <a:bodyPr anchor="b"/>
          <a:lstStyle>
            <a:lvl1pPr algn="l">
              <a:defRPr sz="2000" b="1"/>
            </a:lvl1pPr>
          </a:lstStyle>
          <a:p>
            <a:r>
              <a:rPr lang="en-US" noProof="0" smtClean="0"/>
              <a:t>Click to edit Master title style</a:t>
            </a:r>
            <a:endParaRPr lang="en-GB" noProof="0"/>
          </a:p>
        </p:txBody>
      </p:sp>
      <p:sp>
        <p:nvSpPr>
          <p:cNvPr id="3" name="Content Placeholder 2"/>
          <p:cNvSpPr>
            <a:spLocks noGrp="1"/>
          </p:cNvSpPr>
          <p:nvPr>
            <p:ph idx="1"/>
          </p:nvPr>
        </p:nvSpPr>
        <p:spPr>
          <a:xfrm>
            <a:off x="3575051" y="623888"/>
            <a:ext cx="5111751" cy="25176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Text Placeholder 3"/>
          <p:cNvSpPr>
            <a:spLocks noGrp="1"/>
          </p:cNvSpPr>
          <p:nvPr>
            <p:ph type="body" sz="half" idx="2"/>
          </p:nvPr>
        </p:nvSpPr>
        <p:spPr>
          <a:xfrm>
            <a:off x="457205" y="1785941"/>
            <a:ext cx="3008313"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C:\Users\jmumaw\Desktop\DCS\Pics\Logo.JPG"/>
          <p:cNvPicPr>
            <a:picLocks noChangeAspect="1" noChangeArrowheads="1"/>
          </p:cNvPicPr>
          <p:nvPr userDrawn="1"/>
        </p:nvPicPr>
        <p:blipFill>
          <a:blip r:embed="rId2" cstate="print"/>
          <a:srcRect/>
          <a:stretch>
            <a:fillRect/>
          </a:stretch>
        </p:blipFill>
        <p:spPr bwMode="auto">
          <a:xfrm>
            <a:off x="3900488" y="0"/>
            <a:ext cx="1362075" cy="447675"/>
          </a:xfrm>
          <a:prstGeom prst="rect">
            <a:avLst/>
          </a:prstGeom>
          <a:noFill/>
          <a:ln w="9525">
            <a:noFill/>
            <a:miter lim="800000"/>
            <a:headEnd/>
            <a:tailEnd/>
          </a:ln>
        </p:spPr>
      </p:pic>
      <p:sp>
        <p:nvSpPr>
          <p:cNvPr id="2" name="Title 1"/>
          <p:cNvSpPr>
            <a:spLocks noGrp="1"/>
          </p:cNvSpPr>
          <p:nvPr>
            <p:ph type="title"/>
          </p:nvPr>
        </p:nvSpPr>
        <p:spPr>
          <a:xfrm>
            <a:off x="1792288" y="4800605"/>
            <a:ext cx="5486400" cy="276999"/>
          </a:xfrm>
        </p:spPr>
        <p:txBody>
          <a:bodyPr anchor="b"/>
          <a:lstStyle>
            <a:lvl1pPr algn="l">
              <a:defRPr sz="20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165" indent="0">
              <a:buNone/>
              <a:defRPr sz="2800"/>
            </a:lvl2pPr>
            <a:lvl3pPr marL="914331" indent="0">
              <a:buNone/>
              <a:defRPr sz="2400"/>
            </a:lvl3pPr>
            <a:lvl4pPr marL="1371495" indent="0">
              <a:buNone/>
              <a:defRPr sz="2000"/>
            </a:lvl4pPr>
            <a:lvl5pPr marL="1828660" indent="0">
              <a:buNone/>
              <a:defRPr sz="2000"/>
            </a:lvl5pPr>
            <a:lvl6pPr marL="2285826" indent="0">
              <a:buNone/>
              <a:defRPr sz="2000"/>
            </a:lvl6pPr>
            <a:lvl7pPr marL="2742990" indent="0">
              <a:buNone/>
              <a:defRPr sz="2000"/>
            </a:lvl7pPr>
            <a:lvl8pPr marL="3200156" indent="0">
              <a:buNone/>
              <a:defRPr sz="2000"/>
            </a:lvl8pPr>
            <a:lvl9pPr marL="3657321"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42"/>
            <a:ext cx="5486400"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Line 23"/>
          <p:cNvSpPr>
            <a:spLocks noChangeShapeType="1"/>
          </p:cNvSpPr>
          <p:nvPr/>
        </p:nvSpPr>
        <p:spPr bwMode="auto">
          <a:xfrm flipV="1">
            <a:off x="246063" y="457200"/>
            <a:ext cx="8669337" cy="0"/>
          </a:xfrm>
          <a:prstGeom prst="line">
            <a:avLst/>
          </a:prstGeom>
          <a:noFill/>
          <a:ln w="28575">
            <a:solidFill>
              <a:schemeClr val="bg2"/>
            </a:solidFill>
            <a:round/>
            <a:headEnd/>
            <a:tailEnd/>
          </a:ln>
        </p:spPr>
        <p:txBody>
          <a:bodyPr wrap="none" lIns="91433" tIns="45717" rIns="91433" bIns="45717" anchor="ctr"/>
          <a:lstStyle/>
          <a:p>
            <a:pPr>
              <a:defRPr/>
            </a:pPr>
            <a:endParaRPr lang="en-ZA" dirty="0"/>
          </a:p>
        </p:txBody>
      </p:sp>
      <p:sp>
        <p:nvSpPr>
          <p:cNvPr id="8195" name="Rectangle 24"/>
          <p:cNvSpPr>
            <a:spLocks noGrp="1" noChangeArrowheads="1"/>
          </p:cNvSpPr>
          <p:nvPr>
            <p:ph type="title"/>
          </p:nvPr>
        </p:nvSpPr>
        <p:spPr bwMode="auto">
          <a:xfrm>
            <a:off x="246063" y="596900"/>
            <a:ext cx="8647112" cy="276225"/>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p>
            <a:pPr lvl="0"/>
            <a:r>
              <a:rPr lang="en-GB" smtClean="0"/>
              <a:t>Headline: (20 pt.) Arial bold</a:t>
            </a:r>
          </a:p>
        </p:txBody>
      </p:sp>
      <p:sp>
        <p:nvSpPr>
          <p:cNvPr id="8196" name="Rectangle 26"/>
          <p:cNvSpPr>
            <a:spLocks noGrp="1" noChangeArrowheads="1"/>
          </p:cNvSpPr>
          <p:nvPr>
            <p:ph type="body" idx="1"/>
          </p:nvPr>
        </p:nvSpPr>
        <p:spPr bwMode="auto">
          <a:xfrm>
            <a:off x="246063" y="2092325"/>
            <a:ext cx="8647112" cy="2659063"/>
          </a:xfrm>
          <a:prstGeom prst="rect">
            <a:avLst/>
          </a:prstGeom>
          <a:noFill/>
          <a:ln w="12700" algn="ctr">
            <a:noFill/>
            <a:miter lim="800000"/>
            <a:headEnd/>
            <a:tailEnd/>
          </a:ln>
        </p:spPr>
        <p:txBody>
          <a:bodyPr vert="horz" wrap="square" lIns="0" tIns="0" rIns="0" bIns="0" numCol="1" anchor="t" anchorCtr="0" compatLnSpc="1">
            <a:prstTxWarp prst="textNoShape">
              <a:avLst/>
            </a:prstTxWarp>
            <a:spAutoFit/>
          </a:bodyPr>
          <a:lstStyle/>
          <a:p>
            <a:pPr lvl="0"/>
            <a:r>
              <a:rPr lang="en-GB" smtClean="0"/>
              <a:t>Text: 16-pt. Arial with Wingdings square square bullet 100%</a:t>
            </a:r>
          </a:p>
          <a:p>
            <a:pPr lvl="1"/>
            <a:r>
              <a:rPr lang="en-GB" smtClean="0"/>
              <a:t>Second-level bullet — Arial round</a:t>
            </a:r>
          </a:p>
          <a:p>
            <a:pPr lvl="2"/>
            <a:r>
              <a:rPr lang="en-GB" smtClean="0"/>
              <a:t>Third-level bullet — Arial Em dash</a:t>
            </a:r>
          </a:p>
          <a:p>
            <a:pPr lvl="3"/>
            <a:r>
              <a:rPr lang="en-GB" smtClean="0"/>
              <a:t>Fourth-level bullet — Arial Em dash</a:t>
            </a:r>
          </a:p>
          <a:p>
            <a:pPr lvl="4"/>
            <a:r>
              <a:rPr lang="en-GB" smtClean="0"/>
              <a:t>xx</a:t>
            </a:r>
          </a:p>
          <a:p>
            <a:pPr lvl="0"/>
            <a:r>
              <a:rPr lang="en-GB" smtClean="0"/>
              <a:t>Text: 16 pt. Arial, plain text sentence case</a:t>
            </a:r>
          </a:p>
          <a:p>
            <a:pPr lvl="1"/>
            <a:r>
              <a:rPr lang="en-GB" smtClean="0"/>
              <a:t>Second-level bullet</a:t>
            </a:r>
          </a:p>
          <a:p>
            <a:pPr lvl="2"/>
            <a:r>
              <a:rPr lang="en-GB" smtClean="0"/>
              <a:t>Third-level bullet</a:t>
            </a:r>
          </a:p>
          <a:p>
            <a:pPr lvl="3"/>
            <a:r>
              <a:rPr lang="en-GB" smtClean="0"/>
              <a:t>Fourth-level bullet</a:t>
            </a:r>
          </a:p>
        </p:txBody>
      </p:sp>
      <p:sp>
        <p:nvSpPr>
          <p:cNvPr id="1029" name="Rectangle 28"/>
          <p:cNvSpPr>
            <a:spLocks noChangeArrowheads="1"/>
          </p:cNvSpPr>
          <p:nvPr/>
        </p:nvSpPr>
        <p:spPr bwMode="auto">
          <a:xfrm>
            <a:off x="8650288" y="6705600"/>
            <a:ext cx="265112" cy="138113"/>
          </a:xfrm>
          <a:prstGeom prst="rect">
            <a:avLst/>
          </a:prstGeom>
          <a:noFill/>
          <a:ln w="12700">
            <a:noFill/>
            <a:miter lim="800000"/>
            <a:headEnd/>
            <a:tailEnd/>
          </a:ln>
        </p:spPr>
        <p:txBody>
          <a:bodyPr lIns="0" tIns="0" rIns="0" bIns="0" anchor="ctr">
            <a:spAutoFit/>
          </a:bodyPr>
          <a:lstStyle/>
          <a:p>
            <a:pPr algn="r" eaLnBrk="0" hangingPunct="0">
              <a:defRPr/>
            </a:pPr>
            <a:fld id="{BD040BC2-C811-4FEC-AA58-3C83058DD590}" type="slidenum">
              <a:rPr lang="en-GB" sz="900">
                <a:solidFill>
                  <a:srgbClr val="77787B"/>
                </a:solidFill>
              </a:rPr>
              <a:pPr algn="r" eaLnBrk="0" hangingPunct="0">
                <a:defRPr/>
              </a:pPr>
              <a:t>‹#›</a:t>
            </a:fld>
            <a:endParaRPr lang="en-GB" sz="900" dirty="0">
              <a:solidFill>
                <a:srgbClr val="77787B"/>
              </a:solidFill>
            </a:endParaRPr>
          </a:p>
        </p:txBody>
      </p:sp>
      <p:sp>
        <p:nvSpPr>
          <p:cNvPr id="1030" name="Rectangle 29"/>
          <p:cNvSpPr>
            <a:spLocks noChangeArrowheads="1"/>
          </p:cNvSpPr>
          <p:nvPr/>
        </p:nvSpPr>
        <p:spPr bwMode="auto">
          <a:xfrm>
            <a:off x="7688263" y="6711950"/>
            <a:ext cx="996950" cy="123825"/>
          </a:xfrm>
          <a:prstGeom prst="rect">
            <a:avLst/>
          </a:prstGeom>
          <a:noFill/>
          <a:ln w="12700">
            <a:noFill/>
            <a:miter lim="800000"/>
            <a:headEnd/>
            <a:tailEnd/>
          </a:ln>
        </p:spPr>
        <p:txBody>
          <a:bodyPr wrap="none" lIns="0" tIns="0" rIns="0" bIns="0" anchor="ctr">
            <a:spAutoFit/>
          </a:bodyPr>
          <a:lstStyle/>
          <a:p>
            <a:pPr algn="r" eaLnBrk="0" hangingPunct="0">
              <a:defRPr/>
            </a:pPr>
            <a:r>
              <a:rPr lang="en-GB" sz="800" dirty="0">
                <a:solidFill>
                  <a:srgbClr val="77787B"/>
                </a:solidFill>
              </a:rPr>
              <a:t>Document ref number</a:t>
            </a:r>
          </a:p>
        </p:txBody>
      </p:sp>
      <p:pic>
        <p:nvPicPr>
          <p:cNvPr id="8199" name="Picture 6" descr="C:\Users\jmumaw\Desktop\DCS\Pics\Logo.JPG"/>
          <p:cNvPicPr>
            <a:picLocks noChangeAspect="1" noChangeArrowheads="1"/>
          </p:cNvPicPr>
          <p:nvPr/>
        </p:nvPicPr>
        <p:blipFill>
          <a:blip r:embed="rId13" cstate="print"/>
          <a:srcRect/>
          <a:stretch>
            <a:fillRect/>
          </a:stretch>
        </p:blipFill>
        <p:spPr bwMode="auto">
          <a:xfrm>
            <a:off x="3900488" y="0"/>
            <a:ext cx="1362075" cy="447675"/>
          </a:xfrm>
          <a:prstGeom prst="rect">
            <a:avLst/>
          </a:prstGeom>
          <a:noFill/>
          <a:ln w="9525">
            <a:noFill/>
            <a:miter lim="800000"/>
            <a:headEnd/>
            <a:tailEnd/>
          </a:ln>
        </p:spPr>
      </p:pic>
      <p:sp>
        <p:nvSpPr>
          <p:cNvPr id="1032" name="Text Box 39"/>
          <p:cNvSpPr txBox="1">
            <a:spLocks noChangeArrowheads="1"/>
          </p:cNvSpPr>
          <p:nvPr/>
        </p:nvSpPr>
        <p:spPr bwMode="auto">
          <a:xfrm>
            <a:off x="242888" y="80963"/>
            <a:ext cx="1685925" cy="360362"/>
          </a:xfrm>
          <a:prstGeom prst="rect">
            <a:avLst/>
          </a:prstGeom>
          <a:noFill/>
          <a:ln w="12700" algn="ctr">
            <a:noFill/>
            <a:miter lim="800000"/>
            <a:headEnd/>
            <a:tailEnd/>
          </a:ln>
        </p:spPr>
        <p:txBody>
          <a:bodyPr lIns="72000" tIns="72000" rIns="72000" bIns="72000">
            <a:spAutoFit/>
          </a:bodyPr>
          <a:lstStyle/>
          <a:p>
            <a:pPr>
              <a:defRPr/>
            </a:pPr>
            <a:r>
              <a:rPr lang="en-GB" i="1" dirty="0"/>
              <a:t>Confidential</a:t>
            </a:r>
          </a:p>
        </p:txBody>
      </p:sp>
    </p:spTree>
  </p:cSld>
  <p:clrMap bg1="lt1" tx1="dk1" bg2="lt2" tx2="dk2" accent1="accent1" accent2="accent2" accent3="accent3" accent4="accent4" accent5="accent5" accent6="accent6" hlink="hlink" folHlink="folHlink"/>
  <p:sldLayoutIdLst>
    <p:sldLayoutId id="2147483902" r:id="rId1"/>
    <p:sldLayoutId id="2147483889" r:id="rId2"/>
    <p:sldLayoutId id="2147483890"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hf hdr="0" ftr="0" dt="0"/>
  <p:txStyles>
    <p:titleStyle>
      <a:lvl1pPr algn="l" rtl="0" eaLnBrk="1" fontAlgn="base" hangingPunct="1">
        <a:lnSpc>
          <a:spcPct val="90000"/>
        </a:lnSpc>
        <a:spcBef>
          <a:spcPct val="0"/>
        </a:spcBef>
        <a:spcAft>
          <a:spcPct val="0"/>
        </a:spcAft>
        <a:defRPr sz="2000" b="1">
          <a:solidFill>
            <a:schemeClr val="tx1"/>
          </a:solidFill>
          <a:latin typeface="+mj-lt"/>
          <a:ea typeface="+mj-ea"/>
          <a:cs typeface="+mj-cs"/>
        </a:defRPr>
      </a:lvl1pPr>
      <a:lvl2pPr algn="l" rtl="0" eaLnBrk="1" fontAlgn="base" hangingPunct="1">
        <a:lnSpc>
          <a:spcPct val="90000"/>
        </a:lnSpc>
        <a:spcBef>
          <a:spcPct val="0"/>
        </a:spcBef>
        <a:spcAft>
          <a:spcPct val="0"/>
        </a:spcAft>
        <a:defRPr sz="2000" b="1">
          <a:solidFill>
            <a:schemeClr val="tx1"/>
          </a:solidFill>
          <a:latin typeface="Arial" charset="0"/>
          <a:cs typeface="Arial" charset="0"/>
        </a:defRPr>
      </a:lvl2pPr>
      <a:lvl3pPr algn="l" rtl="0" eaLnBrk="1" fontAlgn="base" hangingPunct="1">
        <a:lnSpc>
          <a:spcPct val="90000"/>
        </a:lnSpc>
        <a:spcBef>
          <a:spcPct val="0"/>
        </a:spcBef>
        <a:spcAft>
          <a:spcPct val="0"/>
        </a:spcAft>
        <a:defRPr sz="2000" b="1">
          <a:solidFill>
            <a:schemeClr val="tx1"/>
          </a:solidFill>
          <a:latin typeface="Arial" charset="0"/>
          <a:cs typeface="Arial" charset="0"/>
        </a:defRPr>
      </a:lvl3pPr>
      <a:lvl4pPr algn="l" rtl="0" eaLnBrk="1" fontAlgn="base" hangingPunct="1">
        <a:lnSpc>
          <a:spcPct val="90000"/>
        </a:lnSpc>
        <a:spcBef>
          <a:spcPct val="0"/>
        </a:spcBef>
        <a:spcAft>
          <a:spcPct val="0"/>
        </a:spcAft>
        <a:defRPr sz="2000" b="1">
          <a:solidFill>
            <a:schemeClr val="tx1"/>
          </a:solidFill>
          <a:latin typeface="Arial" charset="0"/>
          <a:cs typeface="Arial" charset="0"/>
        </a:defRPr>
      </a:lvl4pPr>
      <a:lvl5pPr algn="l" rtl="0" eaLnBrk="1" fontAlgn="base" hangingPunct="1">
        <a:lnSpc>
          <a:spcPct val="90000"/>
        </a:lnSpc>
        <a:spcBef>
          <a:spcPct val="0"/>
        </a:spcBef>
        <a:spcAft>
          <a:spcPct val="0"/>
        </a:spcAft>
        <a:defRPr sz="2000" b="1">
          <a:solidFill>
            <a:schemeClr val="tx1"/>
          </a:solidFill>
          <a:latin typeface="Arial" charset="0"/>
          <a:cs typeface="Arial" charset="0"/>
        </a:defRPr>
      </a:lvl5pPr>
      <a:lvl6pPr marL="457165" algn="l" rtl="0" eaLnBrk="1" fontAlgn="base" hangingPunct="1">
        <a:lnSpc>
          <a:spcPct val="90000"/>
        </a:lnSpc>
        <a:spcBef>
          <a:spcPct val="0"/>
        </a:spcBef>
        <a:spcAft>
          <a:spcPct val="0"/>
        </a:spcAft>
        <a:defRPr sz="2400" b="1">
          <a:solidFill>
            <a:schemeClr val="tx1"/>
          </a:solidFill>
          <a:latin typeface="Arial" charset="0"/>
          <a:cs typeface="Arial" charset="0"/>
        </a:defRPr>
      </a:lvl6pPr>
      <a:lvl7pPr marL="914331" algn="l" rtl="0" eaLnBrk="1" fontAlgn="base" hangingPunct="1">
        <a:lnSpc>
          <a:spcPct val="90000"/>
        </a:lnSpc>
        <a:spcBef>
          <a:spcPct val="0"/>
        </a:spcBef>
        <a:spcAft>
          <a:spcPct val="0"/>
        </a:spcAft>
        <a:defRPr sz="2400" b="1">
          <a:solidFill>
            <a:schemeClr val="tx1"/>
          </a:solidFill>
          <a:latin typeface="Arial" charset="0"/>
          <a:cs typeface="Arial" charset="0"/>
        </a:defRPr>
      </a:lvl7pPr>
      <a:lvl8pPr marL="1371495" algn="l" rtl="0" eaLnBrk="1" fontAlgn="base" hangingPunct="1">
        <a:lnSpc>
          <a:spcPct val="90000"/>
        </a:lnSpc>
        <a:spcBef>
          <a:spcPct val="0"/>
        </a:spcBef>
        <a:spcAft>
          <a:spcPct val="0"/>
        </a:spcAft>
        <a:defRPr sz="2400" b="1">
          <a:solidFill>
            <a:schemeClr val="tx1"/>
          </a:solidFill>
          <a:latin typeface="Arial" charset="0"/>
          <a:cs typeface="Arial" charset="0"/>
        </a:defRPr>
      </a:lvl8pPr>
      <a:lvl9pPr marL="1828660" algn="l" rtl="0" eaLnBrk="1" fontAlgn="base" hangingPunct="1">
        <a:lnSpc>
          <a:spcPct val="90000"/>
        </a:lnSpc>
        <a:spcBef>
          <a:spcPct val="0"/>
        </a:spcBef>
        <a:spcAft>
          <a:spcPct val="0"/>
        </a:spcAft>
        <a:defRPr sz="2400" b="1">
          <a:solidFill>
            <a:schemeClr val="tx1"/>
          </a:solidFill>
          <a:latin typeface="Arial" charset="0"/>
          <a:cs typeface="Arial" charset="0"/>
        </a:defRPr>
      </a:lvl9pPr>
    </p:titleStyle>
    <p:bodyStyle>
      <a:lvl1pPr marL="266700" indent="-266700" algn="l" rtl="0" eaLnBrk="1" fontAlgn="base" hangingPunct="1">
        <a:lnSpc>
          <a:spcPct val="90000"/>
        </a:lnSpc>
        <a:spcBef>
          <a:spcPct val="90000"/>
        </a:spcBef>
        <a:spcAft>
          <a:spcPct val="0"/>
        </a:spcAft>
        <a:buClr>
          <a:schemeClr val="bg2"/>
        </a:buClr>
        <a:buFont typeface="Wingdings" pitchFamily="2" charset="2"/>
        <a:buChar char="n"/>
        <a:defRPr sz="1600">
          <a:solidFill>
            <a:schemeClr val="tx1"/>
          </a:solidFill>
          <a:latin typeface="+mn-lt"/>
          <a:ea typeface="+mn-ea"/>
          <a:cs typeface="+mn-cs"/>
        </a:defRPr>
      </a:lvl1pPr>
      <a:lvl2pPr marL="458788" indent="-188913" algn="l" rtl="0" eaLnBrk="1" fontAlgn="base" hangingPunct="1">
        <a:lnSpc>
          <a:spcPct val="90000"/>
        </a:lnSpc>
        <a:spcBef>
          <a:spcPct val="50000"/>
        </a:spcBef>
        <a:spcAft>
          <a:spcPct val="0"/>
        </a:spcAft>
        <a:buClr>
          <a:schemeClr val="bg2"/>
        </a:buClr>
        <a:buFont typeface="Arial" charset="0"/>
        <a:buChar char="•"/>
        <a:defRPr sz="1600">
          <a:solidFill>
            <a:schemeClr val="tx1"/>
          </a:solidFill>
          <a:latin typeface="+mn-lt"/>
          <a:cs typeface="+mn-cs"/>
        </a:defRPr>
      </a:lvl2pPr>
      <a:lvl3pPr marL="623888" indent="-161925" algn="l" rtl="0" eaLnBrk="1" fontAlgn="base" hangingPunct="1">
        <a:lnSpc>
          <a:spcPct val="90000"/>
        </a:lnSpc>
        <a:spcBef>
          <a:spcPct val="30000"/>
        </a:spcBef>
        <a:spcAft>
          <a:spcPct val="0"/>
        </a:spcAft>
        <a:buClr>
          <a:schemeClr val="bg2"/>
        </a:buClr>
        <a:buFont typeface="Arial" charset="0"/>
        <a:buChar char="–"/>
        <a:defRPr sz="1600">
          <a:solidFill>
            <a:schemeClr val="tx1"/>
          </a:solidFill>
          <a:latin typeface="+mn-lt"/>
          <a:cs typeface="+mn-cs"/>
        </a:defRPr>
      </a:lvl3pPr>
      <a:lvl4pPr marL="793750" indent="-166688" algn="l" rtl="0" eaLnBrk="1" fontAlgn="base" hangingPunct="1">
        <a:lnSpc>
          <a:spcPct val="90000"/>
        </a:lnSpc>
        <a:spcBef>
          <a:spcPct val="10000"/>
        </a:spcBef>
        <a:spcAft>
          <a:spcPct val="0"/>
        </a:spcAft>
        <a:buClr>
          <a:schemeClr val="bg2"/>
        </a:buClr>
        <a:buFont typeface="Arial" charset="0"/>
        <a:buChar char="-"/>
        <a:defRPr sz="1600">
          <a:solidFill>
            <a:schemeClr val="tx1"/>
          </a:solidFill>
          <a:latin typeface="+mn-lt"/>
          <a:cs typeface="+mn-cs"/>
        </a:defRPr>
      </a:lvl4pPr>
      <a:lvl5pPr marL="955675" indent="-158750"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5pPr>
      <a:lvl6pPr marL="1414356"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520"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685"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5851"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9pPr>
    </p:bodyStyle>
    <p:otherStyle>
      <a:defPPr>
        <a:defRPr lang="en-US"/>
      </a:defPPr>
      <a:lvl1pPr marL="0" algn="l" defTabSz="914331" rtl="0" eaLnBrk="1" latinLnBrk="0" hangingPunct="1">
        <a:defRPr sz="1800" kern="1200">
          <a:solidFill>
            <a:schemeClr val="tx1"/>
          </a:solidFill>
          <a:latin typeface="+mn-lt"/>
          <a:ea typeface="+mn-ea"/>
          <a:cs typeface="+mn-cs"/>
        </a:defRPr>
      </a:lvl1pPr>
      <a:lvl2pPr marL="457165" algn="l" defTabSz="914331" rtl="0" eaLnBrk="1" latinLnBrk="0" hangingPunct="1">
        <a:defRPr sz="1800" kern="1200">
          <a:solidFill>
            <a:schemeClr val="tx1"/>
          </a:solidFill>
          <a:latin typeface="+mn-lt"/>
          <a:ea typeface="+mn-ea"/>
          <a:cs typeface="+mn-cs"/>
        </a:defRPr>
      </a:lvl2pPr>
      <a:lvl3pPr marL="914331" algn="l" defTabSz="914331" rtl="0" eaLnBrk="1" latinLnBrk="0" hangingPunct="1">
        <a:defRPr sz="1800" kern="1200">
          <a:solidFill>
            <a:schemeClr val="tx1"/>
          </a:solidFill>
          <a:latin typeface="+mn-lt"/>
          <a:ea typeface="+mn-ea"/>
          <a:cs typeface="+mn-cs"/>
        </a:defRPr>
      </a:lvl3pPr>
      <a:lvl4pPr marL="1371495" algn="l" defTabSz="914331" rtl="0" eaLnBrk="1" latinLnBrk="0" hangingPunct="1">
        <a:defRPr sz="1800" kern="1200">
          <a:solidFill>
            <a:schemeClr val="tx1"/>
          </a:solidFill>
          <a:latin typeface="+mn-lt"/>
          <a:ea typeface="+mn-ea"/>
          <a:cs typeface="+mn-cs"/>
        </a:defRPr>
      </a:lvl4pPr>
      <a:lvl5pPr marL="1828660" algn="l" defTabSz="914331" rtl="0" eaLnBrk="1" latinLnBrk="0" hangingPunct="1">
        <a:defRPr sz="1800" kern="1200">
          <a:solidFill>
            <a:schemeClr val="tx1"/>
          </a:solidFill>
          <a:latin typeface="+mn-lt"/>
          <a:ea typeface="+mn-ea"/>
          <a:cs typeface="+mn-cs"/>
        </a:defRPr>
      </a:lvl5pPr>
      <a:lvl6pPr marL="2285826" algn="l" defTabSz="914331" rtl="0" eaLnBrk="1" latinLnBrk="0" hangingPunct="1">
        <a:defRPr sz="1800" kern="1200">
          <a:solidFill>
            <a:schemeClr val="tx1"/>
          </a:solidFill>
          <a:latin typeface="+mn-lt"/>
          <a:ea typeface="+mn-ea"/>
          <a:cs typeface="+mn-cs"/>
        </a:defRPr>
      </a:lvl6pPr>
      <a:lvl7pPr marL="2742990" algn="l" defTabSz="914331" rtl="0" eaLnBrk="1" latinLnBrk="0" hangingPunct="1">
        <a:defRPr sz="1800" kern="1200">
          <a:solidFill>
            <a:schemeClr val="tx1"/>
          </a:solidFill>
          <a:latin typeface="+mn-lt"/>
          <a:ea typeface="+mn-ea"/>
          <a:cs typeface="+mn-cs"/>
        </a:defRPr>
      </a:lvl7pPr>
      <a:lvl8pPr marL="3200156" algn="l" defTabSz="914331" rtl="0" eaLnBrk="1" latinLnBrk="0" hangingPunct="1">
        <a:defRPr sz="1800" kern="1200">
          <a:solidFill>
            <a:schemeClr val="tx1"/>
          </a:solidFill>
          <a:latin typeface="+mn-lt"/>
          <a:ea typeface="+mn-ea"/>
          <a:cs typeface="+mn-cs"/>
        </a:defRPr>
      </a:lvl8pPr>
      <a:lvl9pPr marL="3657321" algn="l" defTabSz="91433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DBA1B86-5186-41C3-83D6-56C56F2AFBB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1 Template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31861" y="1920895"/>
            <a:ext cx="5038513" cy="1631216"/>
          </a:xfrm>
          <a:prstGeom prst="rect">
            <a:avLst/>
          </a:prstGeom>
          <a:noFill/>
        </p:spPr>
        <p:txBody>
          <a:bodyPr wrap="square" rtlCol="0">
            <a:spAutoFit/>
          </a:bodyPr>
          <a:lstStyle/>
          <a:p>
            <a:r>
              <a:rPr lang="en-US" sz="2000" dirty="0" smtClean="0">
                <a:solidFill>
                  <a:srgbClr val="005300"/>
                </a:solidFill>
                <a:latin typeface="Arial Black"/>
                <a:cs typeface="Arial Black"/>
              </a:rPr>
              <a:t>Mid –Term Review</a:t>
            </a:r>
          </a:p>
          <a:p>
            <a:endParaRPr lang="en-US" sz="2000" dirty="0">
              <a:solidFill>
                <a:srgbClr val="005300"/>
              </a:solidFill>
              <a:latin typeface="Arial Black"/>
              <a:cs typeface="Arial Black"/>
            </a:endParaRPr>
          </a:p>
          <a:p>
            <a:r>
              <a:rPr lang="en-US" sz="2000" dirty="0" smtClean="0">
                <a:solidFill>
                  <a:srgbClr val="005300"/>
                </a:solidFill>
                <a:latin typeface="Arial Black"/>
                <a:cs typeface="Arial Black"/>
              </a:rPr>
              <a:t>Strategic Risk report to the Management Committee for 2020/21 FY</a:t>
            </a:r>
            <a:endParaRPr lang="en-US" sz="1800" dirty="0">
              <a:solidFill>
                <a:srgbClr val="005300"/>
              </a:solidFill>
              <a:latin typeface="Arial Black"/>
              <a:cs typeface="Arial Black"/>
            </a:endParaRPr>
          </a:p>
        </p:txBody>
      </p:sp>
      <p:sp>
        <p:nvSpPr>
          <p:cNvPr id="8" name="TextBox 7"/>
          <p:cNvSpPr txBox="1"/>
          <p:nvPr/>
        </p:nvSpPr>
        <p:spPr>
          <a:xfrm>
            <a:off x="-8533" y="3181508"/>
            <a:ext cx="4275213" cy="1446550"/>
          </a:xfrm>
          <a:prstGeom prst="rect">
            <a:avLst/>
          </a:prstGeom>
          <a:noFill/>
        </p:spPr>
        <p:txBody>
          <a:bodyPr wrap="square" rtlCol="0">
            <a:spAutoFit/>
          </a:bodyPr>
          <a:lstStyle/>
          <a:p>
            <a:r>
              <a:rPr lang="en-ZA" dirty="0">
                <a:solidFill>
                  <a:srgbClr val="005300"/>
                </a:solidFill>
              </a:rPr>
              <a:t/>
            </a:r>
            <a:br>
              <a:rPr lang="en-ZA" dirty="0">
                <a:solidFill>
                  <a:srgbClr val="005300"/>
                </a:solidFill>
              </a:rPr>
            </a:br>
            <a:endParaRPr lang="en-ZA" dirty="0" smtClean="0">
              <a:solidFill>
                <a:srgbClr val="005300"/>
              </a:solidFill>
            </a:endParaRPr>
          </a:p>
          <a:p>
            <a:endParaRPr lang="en-ZA" sz="2000" dirty="0">
              <a:solidFill>
                <a:srgbClr val="005300"/>
              </a:solidFill>
            </a:endParaRPr>
          </a:p>
          <a:p>
            <a:r>
              <a:rPr lang="en-ZA" sz="2000" dirty="0" smtClean="0">
                <a:solidFill>
                  <a:srgbClr val="005300"/>
                </a:solidFill>
              </a:rPr>
              <a:t> </a:t>
            </a:r>
            <a:r>
              <a:rPr lang="en-ZA" sz="2000" dirty="0">
                <a:solidFill>
                  <a:srgbClr val="005300"/>
                </a:solidFill>
              </a:rPr>
              <a:t/>
            </a:r>
            <a:br>
              <a:rPr lang="en-ZA" sz="2000" dirty="0">
                <a:solidFill>
                  <a:srgbClr val="005300"/>
                </a:solidFill>
              </a:rPr>
            </a:br>
            <a:endParaRPr lang="en-US" sz="2000" dirty="0" smtClean="0">
              <a:solidFill>
                <a:srgbClr val="005300"/>
              </a:solidFill>
            </a:endParaRPr>
          </a:p>
        </p:txBody>
      </p:sp>
    </p:spTree>
    <p:extLst>
      <p:ext uri="{BB962C8B-B14F-4D97-AF65-F5344CB8AC3E}">
        <p14:creationId xmlns:p14="http://schemas.microsoft.com/office/powerpoint/2010/main" val="3704507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5190" y="476672"/>
            <a:ext cx="8647112" cy="249299"/>
          </a:xfrm>
        </p:spPr>
        <p:txBody>
          <a:bodyPr/>
          <a:lstStyle/>
          <a:p>
            <a:r>
              <a:rPr lang="en-ZA" sz="1800" dirty="0">
                <a:solidFill>
                  <a:srgbClr val="0070C0"/>
                </a:solidFill>
              </a:rPr>
              <a:t>3. </a:t>
            </a:r>
            <a:r>
              <a:rPr lang="en-US" sz="1800" dirty="0">
                <a:solidFill>
                  <a:srgbClr val="0070C0"/>
                </a:solidFill>
              </a:rPr>
              <a:t>Narrative on strategic monitoring movements</a:t>
            </a:r>
            <a:endParaRPr lang="en-US" sz="1800" dirty="0">
              <a:solidFill>
                <a:srgbClr val="0070C0"/>
              </a:solidFill>
              <a:latin typeface="+mn-lt"/>
            </a:endParaRPr>
          </a:p>
        </p:txBody>
      </p:sp>
      <p:sp>
        <p:nvSpPr>
          <p:cNvPr id="2" name="Content Placeholder 1"/>
          <p:cNvSpPr>
            <a:spLocks noGrp="1"/>
          </p:cNvSpPr>
          <p:nvPr>
            <p:ph idx="1"/>
          </p:nvPr>
        </p:nvSpPr>
        <p:spPr>
          <a:xfrm>
            <a:off x="264830" y="1018461"/>
            <a:ext cx="8647112" cy="6195542"/>
          </a:xfrm>
        </p:spPr>
        <p:txBody>
          <a:bodyPr/>
          <a:lstStyle/>
          <a:p>
            <a:pPr marL="0" lvl="0" indent="0" defTabSz="685748" fontAlgn="t">
              <a:lnSpc>
                <a:spcPct val="100000"/>
              </a:lnSpc>
              <a:spcBef>
                <a:spcPts val="0"/>
              </a:spcBef>
              <a:spcAft>
                <a:spcPts val="0"/>
              </a:spcAft>
              <a:buClrTx/>
              <a:buNone/>
              <a:defRPr/>
            </a:pPr>
            <a:r>
              <a:rPr lang="en-US" b="1" u="sng" dirty="0" smtClean="0"/>
              <a:t>5. </a:t>
            </a:r>
            <a:r>
              <a:rPr lang="en-US" b="1" u="sng" kern="1200" dirty="0">
                <a:ea typeface="Times New Roman" panose="02020603050405020304" pitchFamily="18" charset="0"/>
                <a:cs typeface="Arial" panose="020B0604020202020204" pitchFamily="34" charset="0"/>
              </a:rPr>
              <a:t>'Inadequate access to rehabilitation, psychosocial services and developmental interventions </a:t>
            </a:r>
            <a:r>
              <a:rPr lang="en-US" b="1" u="sng" kern="1200" dirty="0" smtClean="0">
                <a:ea typeface="Times New Roman" panose="02020603050405020304" pitchFamily="18" charset="0"/>
                <a:cs typeface="Arial" panose="020B0604020202020204" pitchFamily="34" charset="0"/>
              </a:rPr>
              <a:t>   to </a:t>
            </a:r>
            <a:r>
              <a:rPr lang="en-US" b="1" u="sng" kern="1200" dirty="0">
                <a:ea typeface="Times New Roman" panose="02020603050405020304" pitchFamily="18" charset="0"/>
                <a:cs typeface="Arial" panose="020B0604020202020204" pitchFamily="34" charset="0"/>
              </a:rPr>
              <a:t>prepare inmates for successful reintegration into society</a:t>
            </a:r>
            <a:endParaRPr lang="en-ZA" b="1" u="sng" kern="1200" dirty="0">
              <a:ea typeface="Times New Roman" panose="02020603050405020304" pitchFamily="18" charset="0"/>
              <a:cs typeface="Arial" panose="020B0604020202020204" pitchFamily="34" charset="0"/>
            </a:endParaRPr>
          </a:p>
          <a:p>
            <a:pPr defTabSz="914331" fontAlgn="t">
              <a:buFont typeface="Wingdings" pitchFamily="2" charset="2"/>
              <a:buChar char="§"/>
            </a:pPr>
            <a:r>
              <a:rPr lang="en-ZA" sz="1400" kern="1200" dirty="0">
                <a:ea typeface="Times New Roman" panose="02020603050405020304" pitchFamily="18" charset="0"/>
                <a:cs typeface="Arial" panose="020B0604020202020204" pitchFamily="34" charset="0"/>
              </a:rPr>
              <a:t>Much as laptops and smart TV’s have been </a:t>
            </a:r>
            <a:r>
              <a:rPr lang="en-ZA" sz="1400" kern="1200" dirty="0" smtClean="0">
                <a:ea typeface="Times New Roman" panose="02020603050405020304" pitchFamily="18" charset="0"/>
                <a:cs typeface="Arial" panose="020B0604020202020204" pitchFamily="34" charset="0"/>
              </a:rPr>
              <a:t>procured, Centre </a:t>
            </a:r>
            <a:r>
              <a:rPr lang="en-ZA" sz="1400" kern="1200" dirty="0">
                <a:ea typeface="Times New Roman" panose="02020603050405020304" pitchFamily="18" charset="0"/>
                <a:cs typeface="Arial" panose="020B0604020202020204" pitchFamily="34" charset="0"/>
              </a:rPr>
              <a:t>still remain without proper rehabilitation tools (I.e. TV’s at the cells  are not working which form part of critical rehabilitation during the time that we are facing), non availability of chaplains as a result covid </a:t>
            </a:r>
            <a:r>
              <a:rPr lang="en-ZA" sz="1400" kern="1200" dirty="0" smtClean="0">
                <a:ea typeface="Times New Roman" panose="02020603050405020304" pitchFamily="18" charset="0"/>
                <a:cs typeface="Arial" panose="020B0604020202020204" pitchFamily="34" charset="0"/>
              </a:rPr>
              <a:t>19</a:t>
            </a:r>
          </a:p>
          <a:p>
            <a:pPr defTabSz="914331" fontAlgn="t">
              <a:buFont typeface="Wingdings" pitchFamily="2" charset="2"/>
              <a:buChar char="§"/>
            </a:pPr>
            <a:r>
              <a:rPr lang="en-ZA" sz="1400" kern="1200" dirty="0">
                <a:ea typeface="Times New Roman" panose="02020603050405020304" pitchFamily="18" charset="0"/>
                <a:cs typeface="Arial" panose="020B0604020202020204" pitchFamily="34" charset="0"/>
              </a:rPr>
              <a:t>Furthermore the matter of non alignment of rehabilitation packages to current market needs plays a critical part in our department, where the department needs to review and align the packages offered to what market needs.</a:t>
            </a:r>
          </a:p>
          <a:p>
            <a:pPr marL="0" indent="0" defTabSz="914331" fontAlgn="t">
              <a:lnSpc>
                <a:spcPct val="150000"/>
              </a:lnSpc>
              <a:spcBef>
                <a:spcPts val="600"/>
              </a:spcBef>
              <a:buNone/>
            </a:pPr>
            <a:endParaRPr lang="en-ZA" kern="1200" dirty="0">
              <a:ea typeface="Times New Roman" panose="02020603050405020304" pitchFamily="18" charset="0"/>
              <a:cs typeface="Arial" panose="020B0604020202020204" pitchFamily="34" charset="0"/>
            </a:endParaRPr>
          </a:p>
          <a:p>
            <a:pPr marL="0" indent="0" defTabSz="914331" fontAlgn="t">
              <a:lnSpc>
                <a:spcPct val="100000"/>
              </a:lnSpc>
              <a:spcBef>
                <a:spcPts val="0"/>
              </a:spcBef>
              <a:spcAft>
                <a:spcPts val="0"/>
              </a:spcAft>
              <a:buClrTx/>
              <a:buNone/>
              <a:defRPr/>
            </a:pPr>
            <a:r>
              <a:rPr lang="en-ZA" b="1" u="sng" kern="1200" dirty="0">
                <a:cs typeface="Arial" panose="020B0604020202020204" pitchFamily="34" charset="0"/>
              </a:rPr>
              <a:t>6</a:t>
            </a:r>
            <a:r>
              <a:rPr lang="en-ZA" b="1" u="sng" kern="1200" dirty="0" smtClean="0">
                <a:cs typeface="Arial" panose="020B0604020202020204" pitchFamily="34" charset="0"/>
              </a:rPr>
              <a:t>. </a:t>
            </a:r>
            <a:r>
              <a:rPr lang="en-US" b="1" u="sng" kern="1200" dirty="0">
                <a:ea typeface="Times New Roman" panose="02020603050405020304" pitchFamily="18" charset="0"/>
                <a:cs typeface="Arial" panose="020B0604020202020204" pitchFamily="34" charset="0"/>
              </a:rPr>
              <a:t>'Inadequate and unintegrated strategies to drive and improve the self -sufficiency within the department.</a:t>
            </a:r>
            <a:endParaRPr lang="en-ZA" b="1" u="sng" kern="1200" dirty="0">
              <a:ea typeface="Times New Roman" panose="02020603050405020304" pitchFamily="18" charset="0"/>
              <a:cs typeface="Arial" panose="020B0604020202020204" pitchFamily="34" charset="0"/>
            </a:endParaRPr>
          </a:p>
          <a:p>
            <a:pPr defTabSz="914331" fontAlgn="t">
              <a:buFont typeface="Wingdings" pitchFamily="2" charset="2"/>
              <a:buChar char="§"/>
            </a:pPr>
            <a:r>
              <a:rPr lang="en-ZA" sz="1400" kern="1200" dirty="0" smtClean="0">
                <a:ea typeface="Times New Roman" panose="02020603050405020304" pitchFamily="18" charset="0"/>
                <a:cs typeface="Arial" panose="020B0604020202020204" pitchFamily="34" charset="0"/>
              </a:rPr>
              <a:t>The </a:t>
            </a:r>
            <a:r>
              <a:rPr lang="en-ZA" sz="1400" kern="1200" dirty="0">
                <a:ea typeface="Times New Roman" panose="02020603050405020304" pitchFamily="18" charset="0"/>
                <a:cs typeface="Arial" panose="020B0604020202020204" pitchFamily="34" charset="0"/>
              </a:rPr>
              <a:t>department should resuscitate the Self sufficiency task team, with proper plans and timeline for achievements of </a:t>
            </a:r>
            <a:r>
              <a:rPr lang="en-ZA" sz="1400" kern="1200" dirty="0" smtClean="0">
                <a:ea typeface="Times New Roman" panose="02020603050405020304" pitchFamily="18" charset="0"/>
                <a:cs typeface="Arial" panose="020B0604020202020204" pitchFamily="34" charset="0"/>
              </a:rPr>
              <a:t>deliverable,</a:t>
            </a:r>
          </a:p>
          <a:p>
            <a:pPr defTabSz="914331" fontAlgn="t">
              <a:buFont typeface="Wingdings" pitchFamily="2" charset="2"/>
              <a:buChar char="§"/>
            </a:pPr>
            <a:r>
              <a:rPr lang="en-ZA" sz="1400" kern="1200" dirty="0">
                <a:ea typeface="Times New Roman" panose="02020603050405020304" pitchFamily="18" charset="0"/>
                <a:cs typeface="Arial" panose="020B0604020202020204" pitchFamily="34" charset="0"/>
              </a:rPr>
              <a:t>Survey should be conducted Nationally to determine the level of unused land, machinery and skills needed to be self sustainable,</a:t>
            </a:r>
          </a:p>
          <a:p>
            <a:pPr defTabSz="914331" fontAlgn="t">
              <a:buFont typeface="Wingdings" pitchFamily="2" charset="2"/>
              <a:buChar char="§"/>
            </a:pPr>
            <a:r>
              <a:rPr lang="en-ZA" sz="1400" kern="1200" dirty="0">
                <a:ea typeface="Times New Roman" panose="02020603050405020304" pitchFamily="18" charset="0"/>
                <a:cs typeface="Arial" panose="020B0604020202020204" pitchFamily="34" charset="0"/>
              </a:rPr>
              <a:t>Audit of available stock of resources and what's is needed should f</a:t>
            </a:r>
          </a:p>
          <a:p>
            <a:pPr defTabSz="914331" fontAlgn="t">
              <a:buFont typeface="Wingdings" pitchFamily="2" charset="2"/>
              <a:buChar char="§"/>
            </a:pPr>
            <a:r>
              <a:rPr lang="en-ZA" sz="1400" kern="1200" dirty="0">
                <a:ea typeface="Times New Roman" panose="02020603050405020304" pitchFamily="18" charset="0"/>
                <a:cs typeface="Arial" panose="020B0604020202020204" pitchFamily="34" charset="0"/>
              </a:rPr>
              <a:t>Furthermore department should conduct a stakeholder engagement with  other government departments to try and advocate and promote the skills and to further determine how such skills can be utilized for the department to be self </a:t>
            </a:r>
            <a:r>
              <a:rPr lang="en-ZA" sz="1400" kern="1200" dirty="0" smtClean="0">
                <a:ea typeface="Times New Roman" panose="02020603050405020304" pitchFamily="18" charset="0"/>
                <a:cs typeface="Arial" panose="020B0604020202020204" pitchFamily="34" charset="0"/>
              </a:rPr>
              <a:t>sustainable.</a:t>
            </a:r>
            <a:endParaRPr lang="en-ZA" sz="1400" kern="1200" dirty="0">
              <a:ea typeface="Times New Roman" panose="02020603050405020304" pitchFamily="18" charset="0"/>
              <a:cs typeface="Arial" panose="020B0604020202020204" pitchFamily="34" charset="0"/>
            </a:endParaRPr>
          </a:p>
          <a:p>
            <a:pPr marL="285750" indent="-285750" defTabSz="914331" fontAlgn="t">
              <a:buFont typeface="Arial" panose="020B0604020202020204" pitchFamily="34" charset="0"/>
              <a:buChar char="•"/>
            </a:pPr>
            <a:endParaRPr lang="en-ZA" kern="1200" dirty="0">
              <a:ea typeface="Times New Roman" panose="02020603050405020304" pitchFamily="18" charset="0"/>
              <a:cs typeface="Arial" panose="020B0604020202020204" pitchFamily="34" charset="0"/>
            </a:endParaRPr>
          </a:p>
          <a:p>
            <a:pPr marL="285750" indent="-285750" defTabSz="914331" fontAlgn="t">
              <a:buFont typeface="Arial" panose="020B0604020202020204" pitchFamily="34" charset="0"/>
              <a:buChar char="•"/>
            </a:pPr>
            <a:r>
              <a:rPr lang="en-ZA" kern="1200" dirty="0" smtClean="0">
                <a:ea typeface="Times New Roman" panose="02020603050405020304" pitchFamily="18" charset="0"/>
                <a:cs typeface="Arial" panose="020B0604020202020204" pitchFamily="34" charset="0"/>
              </a:rPr>
              <a:t>.  </a:t>
            </a:r>
            <a:endParaRPr lang="en-ZA" kern="12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20498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5190" y="476672"/>
            <a:ext cx="8647112" cy="249299"/>
          </a:xfrm>
        </p:spPr>
        <p:txBody>
          <a:bodyPr/>
          <a:lstStyle/>
          <a:p>
            <a:r>
              <a:rPr lang="en-ZA" sz="1800" dirty="0">
                <a:solidFill>
                  <a:srgbClr val="0070C0"/>
                </a:solidFill>
              </a:rPr>
              <a:t>3. </a:t>
            </a:r>
            <a:r>
              <a:rPr lang="en-US" sz="1800" dirty="0">
                <a:solidFill>
                  <a:srgbClr val="0070C0"/>
                </a:solidFill>
              </a:rPr>
              <a:t>Narrative on strategic monitoring movements</a:t>
            </a:r>
            <a:endParaRPr lang="en-US" sz="1800" dirty="0">
              <a:solidFill>
                <a:srgbClr val="0070C0"/>
              </a:solidFill>
              <a:latin typeface="+mn-lt"/>
            </a:endParaRPr>
          </a:p>
        </p:txBody>
      </p:sp>
      <p:sp>
        <p:nvSpPr>
          <p:cNvPr id="2" name="Content Placeholder 1"/>
          <p:cNvSpPr>
            <a:spLocks noGrp="1"/>
          </p:cNvSpPr>
          <p:nvPr>
            <p:ph idx="1"/>
          </p:nvPr>
        </p:nvSpPr>
        <p:spPr>
          <a:xfrm>
            <a:off x="264830" y="1018461"/>
            <a:ext cx="8647112" cy="4385816"/>
          </a:xfrm>
        </p:spPr>
        <p:txBody>
          <a:bodyPr/>
          <a:lstStyle/>
          <a:p>
            <a:pPr marL="0" lvl="0" indent="0" defTabSz="685748" fontAlgn="t">
              <a:lnSpc>
                <a:spcPct val="100000"/>
              </a:lnSpc>
              <a:spcBef>
                <a:spcPts val="0"/>
              </a:spcBef>
              <a:spcAft>
                <a:spcPts val="0"/>
              </a:spcAft>
              <a:buClrTx/>
              <a:buNone/>
              <a:defRPr/>
            </a:pPr>
            <a:r>
              <a:rPr lang="en-US" b="1" u="sng" dirty="0"/>
              <a:t>7</a:t>
            </a:r>
            <a:r>
              <a:rPr lang="en-US" b="1" u="sng" dirty="0" smtClean="0"/>
              <a:t>. </a:t>
            </a:r>
            <a:r>
              <a:rPr lang="en-US" b="1" u="sng" kern="1200" dirty="0" smtClean="0">
                <a:ea typeface="Times New Roman" panose="02020603050405020304" pitchFamily="18" charset="0"/>
                <a:cs typeface="Arial" panose="020B0604020202020204" pitchFamily="34" charset="0"/>
              </a:rPr>
              <a:t>‘inadequate case management systems and processes</a:t>
            </a:r>
          </a:p>
          <a:p>
            <a:pPr marL="0" lvl="0" indent="0" defTabSz="685748" fontAlgn="t">
              <a:lnSpc>
                <a:spcPct val="100000"/>
              </a:lnSpc>
              <a:spcBef>
                <a:spcPts val="0"/>
              </a:spcBef>
              <a:spcAft>
                <a:spcPts val="0"/>
              </a:spcAft>
              <a:buClrTx/>
              <a:buNone/>
              <a:defRPr/>
            </a:pPr>
            <a:endParaRPr lang="en-ZA" b="1" u="sng" kern="1200" dirty="0" smtClean="0">
              <a:ea typeface="Times New Roman" panose="02020603050405020304" pitchFamily="18" charset="0"/>
              <a:cs typeface="Arial" panose="020B0604020202020204" pitchFamily="34" charset="0"/>
            </a:endParaRPr>
          </a:p>
          <a:p>
            <a:pPr lvl="0" defTabSz="685748" fontAlgn="t">
              <a:lnSpc>
                <a:spcPct val="100000"/>
              </a:lnSpc>
              <a:spcBef>
                <a:spcPts val="0"/>
              </a:spcBef>
              <a:spcAft>
                <a:spcPts val="0"/>
              </a:spcAft>
              <a:buClrTx/>
              <a:buFont typeface="Wingdings" pitchFamily="2" charset="2"/>
              <a:buChar char="§"/>
              <a:defRPr/>
            </a:pPr>
            <a:r>
              <a:rPr lang="en-ZA" kern="1200" dirty="0" smtClean="0">
                <a:ea typeface="Times New Roman" panose="02020603050405020304" pitchFamily="18" charset="0"/>
                <a:cs typeface="Arial" panose="020B0604020202020204" pitchFamily="34" charset="0"/>
              </a:rPr>
              <a:t>Measures </a:t>
            </a:r>
            <a:r>
              <a:rPr lang="en-ZA" kern="1200" dirty="0">
                <a:ea typeface="Times New Roman" panose="02020603050405020304" pitchFamily="18" charset="0"/>
                <a:cs typeface="Arial" panose="020B0604020202020204" pitchFamily="34" charset="0"/>
              </a:rPr>
              <a:t>implemented by the department to reduce overcrowding are welcomed, as these have a yielded a positive results in the department reducing the cases of litigations as a result of covid 19, </a:t>
            </a:r>
          </a:p>
          <a:p>
            <a:pPr defTabSz="914331" fontAlgn="t">
              <a:buFont typeface="Wingdings" pitchFamily="2" charset="2"/>
              <a:buChar char="§"/>
            </a:pPr>
            <a:r>
              <a:rPr lang="en-ZA" kern="1200" dirty="0" smtClean="0">
                <a:ea typeface="Times New Roman" panose="02020603050405020304" pitchFamily="18" charset="0"/>
                <a:cs typeface="Arial" panose="020B0604020202020204" pitchFamily="34" charset="0"/>
              </a:rPr>
              <a:t>Department </a:t>
            </a:r>
            <a:r>
              <a:rPr lang="en-ZA" kern="1200" dirty="0">
                <a:ea typeface="Times New Roman" panose="02020603050405020304" pitchFamily="18" charset="0"/>
                <a:cs typeface="Arial" panose="020B0604020202020204" pitchFamily="34" charset="0"/>
              </a:rPr>
              <a:t>need to ensure that it established a good working relation with Home affairs and SAPS in order to allow the smooth running of processes which the department depend on them (i.e Confirmation of foreign parolees data and SAP 62 which are crucial for placement</a:t>
            </a:r>
          </a:p>
          <a:p>
            <a:pPr marL="0" indent="0" defTabSz="914331" fontAlgn="t">
              <a:lnSpc>
                <a:spcPct val="150000"/>
              </a:lnSpc>
              <a:spcBef>
                <a:spcPts val="600"/>
              </a:spcBef>
              <a:buNone/>
            </a:pPr>
            <a:endParaRPr lang="en-ZA" kern="1200" dirty="0" smtClean="0">
              <a:ea typeface="Times New Roman" panose="02020603050405020304" pitchFamily="18" charset="0"/>
              <a:cs typeface="Arial" panose="020B0604020202020204" pitchFamily="34" charset="0"/>
            </a:endParaRPr>
          </a:p>
          <a:p>
            <a:pPr marL="0" lvl="0" indent="0" defTabSz="685748" fontAlgn="t">
              <a:lnSpc>
                <a:spcPct val="100000"/>
              </a:lnSpc>
              <a:spcBef>
                <a:spcPts val="0"/>
              </a:spcBef>
              <a:spcAft>
                <a:spcPts val="0"/>
              </a:spcAft>
              <a:buClrTx/>
              <a:buNone/>
              <a:defRPr/>
            </a:pPr>
            <a:r>
              <a:rPr lang="en-ZA" b="1" u="sng" kern="1200" dirty="0" smtClean="0">
                <a:cs typeface="Arial" panose="020B0604020202020204" pitchFamily="34" charset="0"/>
              </a:rPr>
              <a:t>8. </a:t>
            </a:r>
            <a:r>
              <a:rPr lang="en-US" b="1" u="sng" kern="1200" dirty="0" smtClean="0">
                <a:ea typeface="Times New Roman" panose="02020603050405020304" pitchFamily="18" charset="0"/>
                <a:cs typeface="Arial" panose="020B0604020202020204" pitchFamily="34" charset="0"/>
              </a:rPr>
              <a:t>'Ineffective </a:t>
            </a:r>
            <a:r>
              <a:rPr lang="en-US" b="1" u="sng" kern="1200" dirty="0">
                <a:ea typeface="Times New Roman" panose="02020603050405020304" pitchFamily="18" charset="0"/>
                <a:cs typeface="Arial" panose="020B0604020202020204" pitchFamily="34" charset="0"/>
              </a:rPr>
              <a:t>mechanisms and systems to detect and prevent fraud and corruption within the department.</a:t>
            </a:r>
            <a:endParaRPr lang="en-ZA" b="1" u="sng" kern="1200" dirty="0">
              <a:ea typeface="Times New Roman" panose="02020603050405020304" pitchFamily="18" charset="0"/>
              <a:cs typeface="Arial" panose="020B0604020202020204" pitchFamily="34" charset="0"/>
            </a:endParaRPr>
          </a:p>
          <a:p>
            <a:pPr>
              <a:buFont typeface="Wingdings" pitchFamily="2" charset="2"/>
              <a:buChar char="§"/>
            </a:pPr>
            <a:r>
              <a:rPr lang="en-US" kern="1200" dirty="0">
                <a:ea typeface="Times New Roman" panose="02020603050405020304" pitchFamily="18" charset="0"/>
                <a:cs typeface="Arial" panose="020B0604020202020204" pitchFamily="34" charset="0"/>
              </a:rPr>
              <a:t>The department is unable to timeously finalize the cases received from time to time due to capacity challenges and poor implementation strategies, the risk is still assessed as high due to the impact it carries to the department. </a:t>
            </a:r>
            <a:endParaRPr lang="en-ZA" kern="1200" dirty="0">
              <a:ea typeface="Times New Roman" panose="02020603050405020304" pitchFamily="18" charset="0"/>
              <a:cs typeface="Arial" panose="020B0604020202020204" pitchFamily="34" charset="0"/>
            </a:endParaRPr>
          </a:p>
          <a:p>
            <a:pPr marL="285750" indent="-285750" defTabSz="914331" fontAlgn="t">
              <a:buFont typeface="Arial" panose="020B0604020202020204" pitchFamily="34" charset="0"/>
              <a:buChar char="•"/>
            </a:pPr>
            <a:endParaRPr lang="en-ZA" kern="12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9035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5190" y="476672"/>
            <a:ext cx="8647112" cy="498598"/>
          </a:xfrm>
        </p:spPr>
        <p:txBody>
          <a:bodyPr/>
          <a:lstStyle/>
          <a:p>
            <a:r>
              <a:rPr lang="en-ZA" sz="1800" dirty="0">
                <a:solidFill>
                  <a:srgbClr val="0070C0"/>
                </a:solidFill>
              </a:rPr>
              <a:t>3. </a:t>
            </a:r>
            <a:r>
              <a:rPr lang="en-US" sz="1800" dirty="0">
                <a:solidFill>
                  <a:srgbClr val="0070C0"/>
                </a:solidFill>
              </a:rPr>
              <a:t>Narrative on strategic monitoring movements</a:t>
            </a:r>
            <a:r>
              <a:rPr lang="en-US" sz="1800" dirty="0" smtClean="0">
                <a:solidFill>
                  <a:srgbClr val="0070C0"/>
                </a:solidFill>
                <a:latin typeface="+mn-lt"/>
              </a:rPr>
              <a:t/>
            </a:r>
            <a:br>
              <a:rPr lang="en-US" sz="1800" dirty="0" smtClean="0">
                <a:solidFill>
                  <a:srgbClr val="0070C0"/>
                </a:solidFill>
                <a:latin typeface="+mn-lt"/>
              </a:rPr>
            </a:br>
            <a:endParaRPr lang="en-US" sz="1800" dirty="0">
              <a:solidFill>
                <a:srgbClr val="0070C0"/>
              </a:solidFill>
              <a:latin typeface="+mn-lt"/>
            </a:endParaRPr>
          </a:p>
        </p:txBody>
      </p:sp>
      <p:sp>
        <p:nvSpPr>
          <p:cNvPr id="2" name="Content Placeholder 1"/>
          <p:cNvSpPr>
            <a:spLocks noGrp="1"/>
          </p:cNvSpPr>
          <p:nvPr>
            <p:ph idx="1"/>
          </p:nvPr>
        </p:nvSpPr>
        <p:spPr>
          <a:xfrm>
            <a:off x="264830" y="980728"/>
            <a:ext cx="8647112" cy="6971139"/>
          </a:xfrm>
        </p:spPr>
        <p:txBody>
          <a:bodyPr/>
          <a:lstStyle/>
          <a:p>
            <a:pPr marL="0" indent="0" defTabSz="685748" fontAlgn="t">
              <a:lnSpc>
                <a:spcPct val="100000"/>
              </a:lnSpc>
              <a:spcBef>
                <a:spcPts val="0"/>
              </a:spcBef>
              <a:spcAft>
                <a:spcPts val="0"/>
              </a:spcAft>
              <a:buClrTx/>
              <a:buNone/>
              <a:defRPr/>
            </a:pPr>
            <a:r>
              <a:rPr lang="en-US" b="1" u="sng" dirty="0" smtClean="0"/>
              <a:t>9. </a:t>
            </a:r>
            <a:r>
              <a:rPr lang="en-US" b="1" u="sng" kern="1200" dirty="0" smtClean="0">
                <a:ea typeface="Times New Roman" panose="02020603050405020304" pitchFamily="18" charset="0"/>
                <a:cs typeface="Arial" panose="020B0604020202020204" pitchFamily="34" charset="0"/>
              </a:rPr>
              <a:t>‘</a:t>
            </a:r>
            <a:r>
              <a:rPr lang="en-US" b="1" u="sng" kern="1200" dirty="0">
                <a:ea typeface="Times New Roman" panose="02020603050405020304" pitchFamily="18" charset="0"/>
                <a:cs typeface="Arial" panose="020B0604020202020204" pitchFamily="34" charset="0"/>
              </a:rPr>
              <a:t>Ineffective re-integration processes and </a:t>
            </a:r>
            <a:r>
              <a:rPr lang="en-US" b="1" u="sng" kern="1200" dirty="0" smtClean="0">
                <a:ea typeface="Times New Roman" panose="02020603050405020304" pitchFamily="18" charset="0"/>
                <a:cs typeface="Arial" panose="020B0604020202020204" pitchFamily="34" charset="0"/>
              </a:rPr>
              <a:t>systems</a:t>
            </a:r>
          </a:p>
          <a:p>
            <a:pPr defTabSz="914331" fontAlgn="t">
              <a:buFont typeface="Wingdings" pitchFamily="2" charset="2"/>
              <a:buChar char="§"/>
              <a:tabLst>
                <a:tab pos="174625" algn="l"/>
              </a:tabLst>
              <a:defRPr/>
            </a:pPr>
            <a:r>
              <a:rPr lang="en-ZA" kern="1200" dirty="0" smtClean="0">
                <a:ea typeface="Times New Roman" panose="02020603050405020304" pitchFamily="18" charset="0"/>
                <a:cs typeface="Arial" panose="020B0604020202020204" pitchFamily="34" charset="0"/>
              </a:rPr>
              <a:t>The </a:t>
            </a:r>
            <a:r>
              <a:rPr lang="en-ZA" kern="1200" dirty="0">
                <a:ea typeface="Times New Roman" panose="02020603050405020304" pitchFamily="18" charset="0"/>
                <a:cs typeface="Arial" panose="020B0604020202020204" pitchFamily="34" charset="0"/>
              </a:rPr>
              <a:t>department has not fully implemented the planned mitigations which will impact negatively on the  achievements of planned objectives,</a:t>
            </a:r>
          </a:p>
          <a:p>
            <a:pPr defTabSz="914331" fontAlgn="t">
              <a:buFont typeface="Wingdings" pitchFamily="2" charset="2"/>
              <a:buChar char="§"/>
              <a:tabLst>
                <a:tab pos="174625" algn="l"/>
              </a:tabLst>
              <a:defRPr/>
            </a:pPr>
            <a:r>
              <a:rPr lang="en-ZA" kern="1200" dirty="0">
                <a:ea typeface="Times New Roman" panose="02020603050405020304" pitchFamily="18" charset="0"/>
                <a:cs typeface="Arial" panose="020B0604020202020204" pitchFamily="34" charset="0"/>
              </a:rPr>
              <a:t>Re offending remain the critical challenge in the department which result in overcrowding, due to poor re integration processes and systems,  </a:t>
            </a:r>
          </a:p>
          <a:p>
            <a:pPr marL="0" indent="0" defTabSz="914331" fontAlgn="t">
              <a:lnSpc>
                <a:spcPct val="150000"/>
              </a:lnSpc>
              <a:spcBef>
                <a:spcPts val="600"/>
              </a:spcBef>
              <a:buNone/>
            </a:pPr>
            <a:endParaRPr lang="en-ZA" kern="1200" dirty="0" smtClean="0">
              <a:ea typeface="Times New Roman" panose="02020603050405020304" pitchFamily="18" charset="0"/>
              <a:cs typeface="Arial" panose="020B0604020202020204" pitchFamily="34" charset="0"/>
            </a:endParaRPr>
          </a:p>
          <a:p>
            <a:pPr marL="0" lvl="0" indent="0" defTabSz="685748" fontAlgn="t">
              <a:lnSpc>
                <a:spcPct val="100000"/>
              </a:lnSpc>
              <a:spcBef>
                <a:spcPts val="0"/>
              </a:spcBef>
              <a:spcAft>
                <a:spcPts val="0"/>
              </a:spcAft>
              <a:buClrTx/>
              <a:buNone/>
              <a:defRPr/>
            </a:pPr>
            <a:r>
              <a:rPr lang="en-ZA" b="1" u="sng" kern="1200" dirty="0" smtClean="0">
                <a:cs typeface="Arial" panose="020B0604020202020204" pitchFamily="34" charset="0"/>
              </a:rPr>
              <a:t>10. </a:t>
            </a:r>
            <a:r>
              <a:rPr lang="en-US" b="1" u="sng" kern="1200" dirty="0">
                <a:ea typeface="Times New Roman" panose="02020603050405020304" pitchFamily="18" charset="0"/>
                <a:cs typeface="Arial" panose="020B0604020202020204" pitchFamily="34" charset="0"/>
              </a:rPr>
              <a:t>'Inadequate security and safety systems for inmates, officials, stakeholder, assets and information.</a:t>
            </a:r>
            <a:endParaRPr lang="en-ZA" b="1" u="sng" kern="1200" dirty="0">
              <a:ea typeface="Times New Roman" panose="02020603050405020304" pitchFamily="18" charset="0"/>
              <a:cs typeface="Arial" panose="020B0604020202020204" pitchFamily="34" charset="0"/>
            </a:endParaRPr>
          </a:p>
          <a:p>
            <a:pPr marL="0" indent="0" defTabSz="914331" fontAlgn="t">
              <a:buNone/>
            </a:pPr>
            <a:r>
              <a:rPr lang="en-ZA" kern="1200" dirty="0" smtClean="0">
                <a:ea typeface="Times New Roman" panose="02020603050405020304" pitchFamily="18" charset="0"/>
                <a:cs typeface="Arial" panose="020B0604020202020204" pitchFamily="34" charset="0"/>
              </a:rPr>
              <a:t>Much as the department is putting security measures to improve security system, the following still poses a major risks at the centres </a:t>
            </a:r>
          </a:p>
          <a:p>
            <a:pPr defTabSz="914331" fontAlgn="t">
              <a:buFont typeface="Wingdings" pitchFamily="2" charset="2"/>
              <a:buChar char="§"/>
            </a:pPr>
            <a:r>
              <a:rPr lang="en-ZA" kern="1200" dirty="0">
                <a:ea typeface="Times New Roman" panose="02020603050405020304" pitchFamily="18" charset="0"/>
                <a:cs typeface="Arial" panose="020B0604020202020204" pitchFamily="34" charset="0"/>
              </a:rPr>
              <a:t>S</a:t>
            </a:r>
            <a:r>
              <a:rPr lang="en-ZA" kern="1200" dirty="0" smtClean="0">
                <a:ea typeface="Times New Roman" panose="02020603050405020304" pitchFamily="18" charset="0"/>
                <a:cs typeface="Arial" panose="020B0604020202020204" pitchFamily="34" charset="0"/>
              </a:rPr>
              <a:t>hortage of critical security staffing at access points and at the units,</a:t>
            </a:r>
          </a:p>
          <a:p>
            <a:pPr defTabSz="914331" fontAlgn="t">
              <a:buFont typeface="Wingdings" pitchFamily="2" charset="2"/>
              <a:buChar char="§"/>
            </a:pPr>
            <a:r>
              <a:rPr lang="en-ZA" kern="1200" dirty="0" smtClean="0">
                <a:ea typeface="Times New Roman" panose="02020603050405020304" pitchFamily="18" charset="0"/>
                <a:cs typeface="Arial" panose="020B0604020202020204" pitchFamily="34" charset="0"/>
              </a:rPr>
              <a:t>Non availability of proper measures to prevent and reduce the incidents of contrabands</a:t>
            </a:r>
          </a:p>
          <a:p>
            <a:pPr defTabSz="914331" fontAlgn="t">
              <a:buFont typeface="Wingdings" pitchFamily="2" charset="2"/>
              <a:buChar char="§"/>
            </a:pPr>
            <a:r>
              <a:rPr lang="en-ZA" kern="1200" dirty="0" smtClean="0">
                <a:ea typeface="Times New Roman" panose="02020603050405020304" pitchFamily="18" charset="0"/>
                <a:cs typeface="Arial" panose="020B0604020202020204" pitchFamily="34" charset="0"/>
              </a:rPr>
              <a:t>Placement of female officials at the maximum centres,</a:t>
            </a:r>
          </a:p>
          <a:p>
            <a:pPr defTabSz="914331" fontAlgn="t">
              <a:buFont typeface="Wingdings" pitchFamily="2" charset="2"/>
              <a:buChar char="§"/>
            </a:pPr>
            <a:r>
              <a:rPr lang="en-ZA" kern="1200" dirty="0" smtClean="0">
                <a:ea typeface="Times New Roman" panose="02020603050405020304" pitchFamily="18" charset="0"/>
                <a:cs typeface="Arial" panose="020B0604020202020204" pitchFamily="34" charset="0"/>
              </a:rPr>
              <a:t>CCTV which are not functioning,</a:t>
            </a:r>
          </a:p>
          <a:p>
            <a:pPr defTabSz="914331" fontAlgn="t">
              <a:buFont typeface="Wingdings" pitchFamily="2" charset="2"/>
              <a:buChar char="§"/>
            </a:pPr>
            <a:r>
              <a:rPr lang="en-ZA" kern="1200" dirty="0" smtClean="0">
                <a:ea typeface="Times New Roman" panose="02020603050405020304" pitchFamily="18" charset="0"/>
                <a:cs typeface="Arial" panose="020B0604020202020204" pitchFamily="34" charset="0"/>
              </a:rPr>
              <a:t>Shortage and non availability of proper security equipment's,</a:t>
            </a:r>
          </a:p>
          <a:p>
            <a:pPr defTabSz="914331" fontAlgn="t">
              <a:buFont typeface="Wingdings" pitchFamily="2" charset="2"/>
              <a:buChar char="§"/>
            </a:pPr>
            <a:r>
              <a:rPr lang="en-ZA" kern="1200" dirty="0" smtClean="0">
                <a:ea typeface="Times New Roman" panose="02020603050405020304" pitchFamily="18" charset="0"/>
                <a:cs typeface="Arial" panose="020B0604020202020204" pitchFamily="34" charset="0"/>
              </a:rPr>
              <a:t>Dilapidated facilities and non availability of body scanners for both officials and inmates</a:t>
            </a:r>
          </a:p>
          <a:p>
            <a:pPr marL="0" indent="0" defTabSz="914331" fontAlgn="t">
              <a:buNone/>
            </a:pPr>
            <a:endParaRPr lang="en-ZA" kern="1200" dirty="0" smtClean="0">
              <a:ea typeface="Times New Roman" panose="02020603050405020304" pitchFamily="18" charset="0"/>
              <a:cs typeface="Arial" panose="020B0604020202020204" pitchFamily="34" charset="0"/>
            </a:endParaRPr>
          </a:p>
          <a:p>
            <a:pPr marL="0" indent="0" defTabSz="914331" fontAlgn="t">
              <a:buNone/>
            </a:pPr>
            <a:endParaRPr lang="en-ZA" kern="12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736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5190" y="476672"/>
            <a:ext cx="8647112" cy="498598"/>
          </a:xfrm>
        </p:spPr>
        <p:txBody>
          <a:bodyPr/>
          <a:lstStyle/>
          <a:p>
            <a:r>
              <a:rPr lang="en-ZA" sz="1800" dirty="0">
                <a:solidFill>
                  <a:srgbClr val="0070C0"/>
                </a:solidFill>
              </a:rPr>
              <a:t>3. </a:t>
            </a:r>
            <a:r>
              <a:rPr lang="en-US" sz="1800" dirty="0">
                <a:solidFill>
                  <a:srgbClr val="0070C0"/>
                </a:solidFill>
              </a:rPr>
              <a:t>Narrative on strategic monitoring movements</a:t>
            </a:r>
            <a:r>
              <a:rPr lang="en-US" sz="1800" dirty="0" smtClean="0">
                <a:solidFill>
                  <a:srgbClr val="0070C0"/>
                </a:solidFill>
                <a:latin typeface="+mn-lt"/>
              </a:rPr>
              <a:t/>
            </a:r>
            <a:br>
              <a:rPr lang="en-US" sz="1800" dirty="0" smtClean="0">
                <a:solidFill>
                  <a:srgbClr val="0070C0"/>
                </a:solidFill>
                <a:latin typeface="+mn-lt"/>
              </a:rPr>
            </a:br>
            <a:endParaRPr lang="en-US" sz="1800" dirty="0">
              <a:solidFill>
                <a:srgbClr val="0070C0"/>
              </a:solidFill>
              <a:latin typeface="+mn-lt"/>
            </a:endParaRPr>
          </a:p>
        </p:txBody>
      </p:sp>
      <p:sp>
        <p:nvSpPr>
          <p:cNvPr id="2" name="Content Placeholder 1"/>
          <p:cNvSpPr>
            <a:spLocks noGrp="1"/>
          </p:cNvSpPr>
          <p:nvPr>
            <p:ph idx="1"/>
          </p:nvPr>
        </p:nvSpPr>
        <p:spPr>
          <a:xfrm>
            <a:off x="264830" y="1124744"/>
            <a:ext cx="8647112" cy="5127558"/>
          </a:xfrm>
        </p:spPr>
        <p:txBody>
          <a:bodyPr/>
          <a:lstStyle/>
          <a:p>
            <a:pPr marL="0" indent="0" defTabSz="685748" fontAlgn="t">
              <a:lnSpc>
                <a:spcPct val="100000"/>
              </a:lnSpc>
              <a:spcBef>
                <a:spcPts val="0"/>
              </a:spcBef>
              <a:spcAft>
                <a:spcPts val="0"/>
              </a:spcAft>
              <a:buClrTx/>
              <a:buNone/>
              <a:defRPr/>
            </a:pPr>
            <a:r>
              <a:rPr lang="en-US" b="1" u="sng" dirty="0" smtClean="0"/>
              <a:t>11. </a:t>
            </a:r>
            <a:r>
              <a:rPr lang="en-ZA" b="1" u="sng" dirty="0"/>
              <a:t>Inability of the department to have a structure that is responsive to the organisation.</a:t>
            </a:r>
            <a:endParaRPr lang="en-US" b="1" u="sng" kern="1200" dirty="0" smtClean="0">
              <a:ea typeface="Times New Roman" panose="02020603050405020304" pitchFamily="18" charset="0"/>
              <a:cs typeface="Arial" panose="020B0604020202020204" pitchFamily="34" charset="0"/>
            </a:endParaRPr>
          </a:p>
          <a:p>
            <a:pPr defTabSz="685748" fontAlgn="t">
              <a:lnSpc>
                <a:spcPct val="100000"/>
              </a:lnSpc>
              <a:spcBef>
                <a:spcPts val="0"/>
              </a:spcBef>
              <a:spcAft>
                <a:spcPts val="0"/>
              </a:spcAft>
              <a:buClrTx/>
              <a:buFont typeface="Wingdings" pitchFamily="2" charset="2"/>
              <a:buChar char="§"/>
              <a:defRPr/>
            </a:pPr>
            <a:endParaRPr lang="en-US" b="1" u="sng" kern="1200" dirty="0">
              <a:ea typeface="Times New Roman" panose="02020603050405020304" pitchFamily="18" charset="0"/>
              <a:cs typeface="Arial" panose="020B0604020202020204" pitchFamily="34" charset="0"/>
            </a:endParaRPr>
          </a:p>
          <a:p>
            <a:pPr defTabSz="685748" fontAlgn="t">
              <a:lnSpc>
                <a:spcPct val="100000"/>
              </a:lnSpc>
              <a:spcBef>
                <a:spcPts val="0"/>
              </a:spcBef>
              <a:spcAft>
                <a:spcPts val="0"/>
              </a:spcAft>
              <a:buClrTx/>
              <a:buFont typeface="Wingdings" pitchFamily="2" charset="2"/>
              <a:buChar char="§"/>
              <a:tabLst>
                <a:tab pos="174625" algn="l"/>
              </a:tabLst>
              <a:defRPr/>
            </a:pPr>
            <a:r>
              <a:rPr lang="en-ZA" kern="1200" dirty="0">
                <a:ea typeface="Times New Roman" panose="02020603050405020304" pitchFamily="18" charset="0"/>
                <a:cs typeface="Arial" panose="020B0604020202020204" pitchFamily="34" charset="0"/>
              </a:rPr>
              <a:t>The department is not fully implementing its planned mitigation, which might impact </a:t>
            </a:r>
            <a:r>
              <a:rPr lang="en-ZA" kern="1200" dirty="0" smtClean="0">
                <a:ea typeface="Times New Roman" panose="02020603050405020304" pitchFamily="18" charset="0"/>
                <a:cs typeface="Arial" panose="020B0604020202020204" pitchFamily="34" charset="0"/>
              </a:rPr>
              <a:t>negatively </a:t>
            </a:r>
            <a:r>
              <a:rPr lang="en-ZA" kern="1200" dirty="0">
                <a:ea typeface="Times New Roman" panose="02020603050405020304" pitchFamily="18" charset="0"/>
                <a:cs typeface="Arial" panose="020B0604020202020204" pitchFamily="34" charset="0"/>
              </a:rPr>
              <a:t>on operation at the cold face as opportunities for escapes and fraud might damage the </a:t>
            </a:r>
            <a:r>
              <a:rPr lang="en-ZA" kern="1200" dirty="0" smtClean="0">
                <a:ea typeface="Times New Roman" panose="02020603050405020304" pitchFamily="18" charset="0"/>
                <a:cs typeface="Arial" panose="020B0604020202020204" pitchFamily="34" charset="0"/>
              </a:rPr>
              <a:t>reputation </a:t>
            </a:r>
            <a:r>
              <a:rPr lang="en-ZA" kern="1200" dirty="0">
                <a:ea typeface="Times New Roman" panose="02020603050405020304" pitchFamily="18" charset="0"/>
                <a:cs typeface="Arial" panose="020B0604020202020204" pitchFamily="34" charset="0"/>
              </a:rPr>
              <a:t>of the department and further effect the staff moral</a:t>
            </a:r>
            <a:r>
              <a:rPr lang="en-ZA" kern="1200" dirty="0" smtClean="0">
                <a:ea typeface="Times New Roman" panose="02020603050405020304" pitchFamily="18" charset="0"/>
                <a:cs typeface="Arial" panose="020B0604020202020204" pitchFamily="34" charset="0"/>
              </a:rPr>
              <a:t>.</a:t>
            </a:r>
          </a:p>
          <a:p>
            <a:pPr defTabSz="685748" fontAlgn="t">
              <a:lnSpc>
                <a:spcPct val="100000"/>
              </a:lnSpc>
              <a:spcBef>
                <a:spcPts val="0"/>
              </a:spcBef>
              <a:spcAft>
                <a:spcPts val="0"/>
              </a:spcAft>
              <a:buClrTx/>
              <a:buFont typeface="Wingdings" pitchFamily="2" charset="2"/>
              <a:buChar char="§"/>
              <a:tabLst>
                <a:tab pos="174625" algn="l"/>
              </a:tabLst>
              <a:defRPr/>
            </a:pPr>
            <a:endParaRPr lang="en-ZA" kern="1200" dirty="0">
              <a:ea typeface="Times New Roman" panose="02020603050405020304" pitchFamily="18" charset="0"/>
              <a:cs typeface="Arial" panose="020B0604020202020204" pitchFamily="34" charset="0"/>
            </a:endParaRPr>
          </a:p>
          <a:p>
            <a:pPr defTabSz="685748" fontAlgn="t">
              <a:lnSpc>
                <a:spcPct val="100000"/>
              </a:lnSpc>
              <a:spcBef>
                <a:spcPts val="0"/>
              </a:spcBef>
              <a:spcAft>
                <a:spcPts val="0"/>
              </a:spcAft>
              <a:buClrTx/>
              <a:buFont typeface="Wingdings" pitchFamily="2" charset="2"/>
              <a:buChar char="§"/>
              <a:tabLst>
                <a:tab pos="174625" algn="l"/>
              </a:tabLst>
              <a:defRPr/>
            </a:pPr>
            <a:r>
              <a:rPr lang="en-ZA" kern="1200" dirty="0">
                <a:ea typeface="Times New Roman" panose="02020603050405020304" pitchFamily="18" charset="0"/>
                <a:cs typeface="Arial" panose="020B0604020202020204" pitchFamily="34" charset="0"/>
              </a:rPr>
              <a:t>Development of micro </a:t>
            </a:r>
            <a:r>
              <a:rPr lang="en-ZA" kern="1200" dirty="0" smtClean="0">
                <a:ea typeface="Times New Roman" panose="02020603050405020304" pitchFamily="18" charset="0"/>
                <a:cs typeface="Arial" panose="020B0604020202020204" pitchFamily="34" charset="0"/>
              </a:rPr>
              <a:t>structure </a:t>
            </a:r>
            <a:r>
              <a:rPr lang="en-ZA" kern="1200" dirty="0">
                <a:ea typeface="Times New Roman" panose="02020603050405020304" pitchFamily="18" charset="0"/>
                <a:cs typeface="Arial" panose="020B0604020202020204" pitchFamily="34" charset="0"/>
              </a:rPr>
              <a:t>alone is not solving the identified challenge which the department is </a:t>
            </a:r>
            <a:r>
              <a:rPr lang="en-ZA" kern="1200" dirty="0" smtClean="0">
                <a:ea typeface="Times New Roman" panose="02020603050405020304" pitchFamily="18" charset="0"/>
                <a:cs typeface="Arial" panose="020B0604020202020204" pitchFamily="34" charset="0"/>
              </a:rPr>
              <a:t>facing, the </a:t>
            </a:r>
            <a:r>
              <a:rPr lang="en-ZA" kern="1200" dirty="0">
                <a:ea typeface="Times New Roman" panose="02020603050405020304" pitchFamily="18" charset="0"/>
                <a:cs typeface="Arial" panose="020B0604020202020204" pitchFamily="34" charset="0"/>
              </a:rPr>
              <a:t>department to </a:t>
            </a:r>
            <a:r>
              <a:rPr lang="en-ZA" kern="1200" dirty="0" smtClean="0">
                <a:ea typeface="Times New Roman" panose="02020603050405020304" pitchFamily="18" charset="0"/>
                <a:cs typeface="Arial" panose="020B0604020202020204" pitchFamily="34" charset="0"/>
              </a:rPr>
              <a:t>ensure </a:t>
            </a:r>
            <a:r>
              <a:rPr lang="en-ZA" kern="1200" dirty="0">
                <a:ea typeface="Times New Roman" panose="02020603050405020304" pitchFamily="18" charset="0"/>
                <a:cs typeface="Arial" panose="020B0604020202020204" pitchFamily="34" charset="0"/>
              </a:rPr>
              <a:t>full implementation of its planned mitigations</a:t>
            </a:r>
          </a:p>
          <a:p>
            <a:pPr marL="0" indent="0" defTabSz="914331" fontAlgn="t">
              <a:lnSpc>
                <a:spcPct val="150000"/>
              </a:lnSpc>
              <a:spcBef>
                <a:spcPts val="600"/>
              </a:spcBef>
              <a:buNone/>
            </a:pPr>
            <a:endParaRPr lang="en-ZA" kern="1200" dirty="0" smtClean="0">
              <a:ea typeface="Times New Roman" panose="02020603050405020304" pitchFamily="18" charset="0"/>
              <a:cs typeface="Arial" panose="020B0604020202020204" pitchFamily="34" charset="0"/>
            </a:endParaRPr>
          </a:p>
          <a:p>
            <a:pPr marL="0" lvl="0" indent="0" defTabSz="685748" fontAlgn="t">
              <a:lnSpc>
                <a:spcPct val="100000"/>
              </a:lnSpc>
              <a:spcBef>
                <a:spcPts val="0"/>
              </a:spcBef>
              <a:spcAft>
                <a:spcPts val="0"/>
              </a:spcAft>
              <a:buClrTx/>
              <a:buNone/>
              <a:defRPr/>
            </a:pPr>
            <a:r>
              <a:rPr lang="en-ZA" b="1" u="sng" kern="1200" dirty="0" smtClean="0">
                <a:cs typeface="Arial" panose="020B0604020202020204" pitchFamily="34" charset="0"/>
              </a:rPr>
              <a:t>12. </a:t>
            </a:r>
            <a:r>
              <a:rPr lang="en-US" b="1" u="sng" kern="1200" dirty="0" smtClean="0">
                <a:ea typeface="Times New Roman" panose="02020603050405020304" pitchFamily="18" charset="0"/>
                <a:cs typeface="Arial" panose="020B0604020202020204" pitchFamily="34" charset="0"/>
              </a:rPr>
              <a:t>High Staff turnover (Staff shortage)</a:t>
            </a:r>
            <a:endParaRPr lang="en-ZA" b="1" u="sng" kern="1200" dirty="0">
              <a:ea typeface="Times New Roman" panose="02020603050405020304" pitchFamily="18" charset="0"/>
              <a:cs typeface="Arial" panose="020B0604020202020204" pitchFamily="34" charset="0"/>
            </a:endParaRPr>
          </a:p>
          <a:p>
            <a:pPr defTabSz="914331" fontAlgn="t">
              <a:buFont typeface="Wingdings" pitchFamily="2" charset="2"/>
              <a:buChar char="§"/>
            </a:pPr>
            <a:r>
              <a:rPr lang="en-ZA" kern="1200" dirty="0" smtClean="0">
                <a:ea typeface="Times New Roman" panose="02020603050405020304" pitchFamily="18" charset="0"/>
                <a:cs typeface="Arial" panose="020B0604020202020204" pitchFamily="34" charset="0"/>
              </a:rPr>
              <a:t>Mitigation plans are adequate</a:t>
            </a:r>
            <a:r>
              <a:rPr lang="en-ZA" kern="1200" dirty="0">
                <a:ea typeface="Times New Roman" panose="02020603050405020304" pitchFamily="18" charset="0"/>
                <a:cs typeface="Arial" panose="020B0604020202020204" pitchFamily="34" charset="0"/>
              </a:rPr>
              <a:t>; however, progress made is insufficient. The reviewing of recruitment strategy and promotion policy should be completed for implementation during the financial year. Management should also analyse staff turnover of skilled and experienced official to develop a strategy to retain and/or train other for succession</a:t>
            </a:r>
            <a:r>
              <a:rPr lang="en-ZA" sz="2000" kern="1200" dirty="0"/>
              <a:t>.</a:t>
            </a:r>
            <a:endParaRPr lang="en-ZA" kern="1200" dirty="0">
              <a:ea typeface="Times New Roman" panose="02020603050405020304" pitchFamily="18" charset="0"/>
              <a:cs typeface="Arial" panose="020B0604020202020204" pitchFamily="34" charset="0"/>
            </a:endParaRPr>
          </a:p>
          <a:p>
            <a:pPr marL="0" indent="0" defTabSz="914331" fontAlgn="t">
              <a:buNone/>
            </a:pPr>
            <a:endParaRPr lang="en-ZA" kern="1200" dirty="0" smtClean="0">
              <a:ea typeface="Times New Roman" panose="02020603050405020304" pitchFamily="18" charset="0"/>
              <a:cs typeface="Arial" panose="020B0604020202020204" pitchFamily="34" charset="0"/>
            </a:endParaRPr>
          </a:p>
          <a:p>
            <a:pPr marL="0" indent="0" defTabSz="914331" fontAlgn="t">
              <a:buNone/>
            </a:pPr>
            <a:endParaRPr lang="en-ZA" kern="1200" dirty="0" smtClean="0">
              <a:ea typeface="Times New Roman" panose="02020603050405020304" pitchFamily="18" charset="0"/>
              <a:cs typeface="Arial" panose="020B0604020202020204" pitchFamily="34" charset="0"/>
            </a:endParaRPr>
          </a:p>
          <a:p>
            <a:pPr marL="0" indent="0" defTabSz="914331" fontAlgn="t">
              <a:buNone/>
            </a:pPr>
            <a:endParaRPr lang="en-ZA" kern="12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3420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463" y="596900"/>
            <a:ext cx="8855075" cy="246221"/>
          </a:xfrm>
        </p:spPr>
        <p:txBody>
          <a:bodyPr/>
          <a:lstStyle/>
          <a:p>
            <a:pPr eaLnBrk="1" hangingPunct="1">
              <a:lnSpc>
                <a:spcPct val="100000"/>
              </a:lnSpc>
              <a:defRPr/>
            </a:pPr>
            <a:r>
              <a:rPr lang="en-US" sz="1600" kern="1200" dirty="0">
                <a:solidFill>
                  <a:srgbClr val="0070C0"/>
                </a:solidFill>
                <a:ea typeface="+mn-ea"/>
                <a:cs typeface="Arial Black"/>
              </a:rPr>
              <a:t>4</a:t>
            </a:r>
            <a:r>
              <a:rPr lang="en-US" sz="1600" kern="1200" dirty="0" smtClean="0">
                <a:solidFill>
                  <a:srgbClr val="0070C0"/>
                </a:solidFill>
                <a:ea typeface="+mn-ea"/>
                <a:cs typeface="Arial Black"/>
              </a:rPr>
              <a:t>. Emerging strategic and operational risks triggers identified</a:t>
            </a:r>
            <a:endParaRPr lang="en-US" sz="1600" kern="1200" dirty="0">
              <a:solidFill>
                <a:srgbClr val="0070C0"/>
              </a:solidFill>
              <a:ea typeface="+mn-ea"/>
              <a:cs typeface="Arial Black"/>
            </a:endParaRPr>
          </a:p>
        </p:txBody>
      </p:sp>
      <p:sp>
        <p:nvSpPr>
          <p:cNvPr id="33795" name="Content Placeholder 7"/>
          <p:cNvSpPr>
            <a:spLocks noGrp="1"/>
          </p:cNvSpPr>
          <p:nvPr>
            <p:ph idx="1"/>
          </p:nvPr>
        </p:nvSpPr>
        <p:spPr>
          <a:xfrm>
            <a:off x="246063" y="2092325"/>
            <a:ext cx="8647112" cy="1330325"/>
          </a:xfrm>
        </p:spPr>
        <p:txBody>
          <a:bodyPr/>
          <a:lstStyle/>
          <a:p>
            <a:pPr eaLnBrk="1" hangingPunct="1"/>
            <a:endParaRPr lang="en-ZA" altLang="en-US" dirty="0" smtClean="0"/>
          </a:p>
        </p:txBody>
      </p:sp>
      <p:graphicFrame>
        <p:nvGraphicFramePr>
          <p:cNvPr id="10" name="Table 9"/>
          <p:cNvGraphicFramePr>
            <a:graphicFrameLocks noGrp="1"/>
          </p:cNvGraphicFramePr>
          <p:nvPr>
            <p:extLst>
              <p:ext uri="{D42A27DB-BD31-4B8C-83A1-F6EECF244321}">
                <p14:modId xmlns:p14="http://schemas.microsoft.com/office/powerpoint/2010/main" val="1418322916"/>
              </p:ext>
            </p:extLst>
          </p:nvPr>
        </p:nvGraphicFramePr>
        <p:xfrm>
          <a:off x="104771" y="980728"/>
          <a:ext cx="8787709" cy="5839539"/>
        </p:xfrm>
        <a:graphic>
          <a:graphicData uri="http://schemas.openxmlformats.org/drawingml/2006/table">
            <a:tbl>
              <a:tblPr firstRow="1" bandRow="1">
                <a:tableStyleId>{5C22544A-7EE6-4342-B048-85BDC9FD1C3A}</a:tableStyleId>
              </a:tblPr>
              <a:tblGrid>
                <a:gridCol w="366204"/>
                <a:gridCol w="1796769"/>
                <a:gridCol w="3744416"/>
                <a:gridCol w="2880320"/>
              </a:tblGrid>
              <a:tr h="792085">
                <a:tc>
                  <a:txBody>
                    <a:bodyPr/>
                    <a:lstStyle/>
                    <a:p>
                      <a:r>
                        <a:rPr lang="en-ZA" sz="1200" b="0" dirty="0" smtClean="0">
                          <a:solidFill>
                            <a:schemeClr val="bg1"/>
                          </a:solidFill>
                        </a:rPr>
                        <a:t>#</a:t>
                      </a:r>
                      <a:endParaRPr lang="en-ZA" sz="1200" b="0" dirty="0">
                        <a:solidFill>
                          <a:schemeClr val="bg1"/>
                        </a:solidFill>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ctr" defTabSz="914331" rtl="0" eaLnBrk="1" latinLnBrk="0" hangingPunct="1"/>
                      <a:r>
                        <a:rPr lang="en-ZA" sz="1200" b="0" kern="1200" dirty="0" smtClean="0">
                          <a:solidFill>
                            <a:schemeClr val="bg1"/>
                          </a:solidFill>
                          <a:latin typeface="+mn-lt"/>
                          <a:ea typeface="+mn-ea"/>
                          <a:cs typeface="+mn-cs"/>
                        </a:rPr>
                        <a:t>Risk Triggers</a:t>
                      </a:r>
                      <a:endParaRPr lang="en-ZA" sz="1200" b="0" kern="1200" dirty="0">
                        <a:solidFill>
                          <a:schemeClr val="bg1"/>
                        </a:solidFill>
                        <a:latin typeface="+mn-lt"/>
                        <a:ea typeface="+mn-ea"/>
                        <a:cs typeface="+mn-cs"/>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200" b="0" dirty="0" smtClean="0">
                          <a:solidFill>
                            <a:schemeClr val="bg1"/>
                          </a:solidFill>
                        </a:rPr>
                        <a:t>Causes</a:t>
                      </a:r>
                      <a:endParaRPr lang="en-ZA" sz="1200" b="0" dirty="0">
                        <a:solidFill>
                          <a:schemeClr val="bg1"/>
                        </a:solidFill>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200" b="0" dirty="0" smtClean="0">
                          <a:solidFill>
                            <a:schemeClr val="bg1"/>
                          </a:solidFill>
                        </a:rPr>
                        <a:t>Impact</a:t>
                      </a:r>
                      <a:endParaRPr lang="en-ZA" sz="1200" b="0" dirty="0">
                        <a:solidFill>
                          <a:schemeClr val="bg1"/>
                        </a:solidFill>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1152131">
                <a:tc>
                  <a:txBody>
                    <a:bodyPr/>
                    <a:lstStyle/>
                    <a:p>
                      <a:r>
                        <a:rPr lang="en-US" dirty="0" smtClean="0"/>
                        <a:t>1</a:t>
                      </a:r>
                      <a:endParaRPr lang="en-US" dirty="0"/>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331" rtl="0" eaLnBrk="1" latinLnBrk="0" hangingPunct="1">
                        <a:lnSpc>
                          <a:spcPct val="100000"/>
                        </a:lnSpc>
                        <a:spcAft>
                          <a:spcPts val="0"/>
                        </a:spcAft>
                      </a:pPr>
                      <a:r>
                        <a:rPr kumimoji="0" lang="en-US" sz="1400" b="0" i="0" u="none" strike="noStrike" kern="1200" cap="none" spc="0" normalizeH="0" baseline="0" dirty="0" smtClean="0">
                          <a:ln>
                            <a:noFill/>
                          </a:ln>
                          <a:solidFill>
                            <a:schemeClr val="tx1"/>
                          </a:solidFill>
                          <a:effectLst/>
                          <a:uLnTx/>
                          <a:uFillTx/>
                          <a:latin typeface="+mn-lt"/>
                          <a:ea typeface="Calibri" panose="020F0502020204030204" pitchFamily="34" charset="0"/>
                          <a:cs typeface="Times New Roman" panose="02020603050405020304" pitchFamily="18" charset="0"/>
                        </a:rPr>
                        <a:t>Possible budget /MTEF cuts by National Treasury</a:t>
                      </a:r>
                      <a:endParaRPr kumimoji="0" lang="en-US" sz="1400" b="0" i="0" u="none" strike="noStrike" kern="1200" cap="none" spc="0" normalizeH="0" baseline="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revenue collection</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p>
                      <a:pPr marL="285750" indent="-285750">
                        <a:buFont typeface="Arial" pitchFamily="34" charset="0"/>
                        <a:buChar char="•"/>
                      </a:pPr>
                      <a:endParaRPr lang="en-US" dirty="0"/>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Inadequate funding programs</a:t>
                      </a:r>
                      <a:endParaRPr lang="en-US" sz="1400" b="0" i="0" u="none" strike="noStrike" kern="1200" baseline="0" dirty="0">
                        <a:solidFill>
                          <a:srgbClr val="000000"/>
                        </a:solidFill>
                        <a:effectLst/>
                        <a:latin typeface="+mn-lt"/>
                        <a:ea typeface="+mn-ea"/>
                        <a:cs typeface="Arial" panose="020B0604020202020204" pitchFamily="34" charset="0"/>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52131">
                <a:tc>
                  <a:txBody>
                    <a:bodyPr/>
                    <a:lstStyle/>
                    <a:p>
                      <a:r>
                        <a:rPr lang="en-US" sz="1400" dirty="0" smtClean="0">
                          <a:solidFill>
                            <a:schemeClr val="tx1"/>
                          </a:solidFill>
                          <a:latin typeface="+mn-lt"/>
                        </a:rPr>
                        <a:t>2</a:t>
                      </a:r>
                      <a:endParaRPr lang="en-ZA" sz="1400" dirty="0">
                        <a:solidFill>
                          <a:schemeClr val="tx1"/>
                        </a:solidFill>
                        <a:latin typeface="+mn-lt"/>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331" rtl="0" eaLnBrk="1" latinLnBrk="0" hangingPunct="1">
                        <a:lnSpc>
                          <a:spcPct val="100000"/>
                        </a:lnSpc>
                        <a:spcAft>
                          <a:spcPts val="0"/>
                        </a:spcAft>
                      </a:pPr>
                      <a:r>
                        <a:rPr kumimoji="0" lang="en-US" sz="1400" b="0" i="0" u="none" strike="noStrike" kern="1200" cap="none" spc="0" normalizeH="0" baseline="0" dirty="0" smtClean="0">
                          <a:ln>
                            <a:noFill/>
                          </a:ln>
                          <a:solidFill>
                            <a:schemeClr val="tx1"/>
                          </a:solidFill>
                          <a:effectLst/>
                          <a:uLnTx/>
                          <a:uFillTx/>
                          <a:latin typeface="+mn-lt"/>
                          <a:ea typeface="Calibri" panose="020F0502020204030204" pitchFamily="34" charset="0"/>
                          <a:cs typeface="Times New Roman" panose="02020603050405020304" pitchFamily="18" charset="0"/>
                        </a:rPr>
                        <a:t>Adequacy of policy instruments</a:t>
                      </a:r>
                      <a:endParaRPr kumimoji="0" lang="en-ZA" sz="1400" b="0" i="0" u="none" strike="noStrike" kern="1200" cap="none" spc="0" normalizeH="0" baseline="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Obsolete / outdated policies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Review and approval processes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Non compliance with new laws and regulations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Relevance of the business environment</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Inconsistent practices</a:t>
                      </a:r>
                      <a:endParaRPr lang="en-ZA" sz="1400" b="0" i="0" u="none" strike="noStrike" kern="1200" baseline="0" dirty="0">
                        <a:solidFill>
                          <a:srgbClr val="000000"/>
                        </a:solidFill>
                        <a:effectLst/>
                        <a:latin typeface="+mn-lt"/>
                        <a:ea typeface="+mn-ea"/>
                        <a:cs typeface="Arial" panose="020B0604020202020204" pitchFamily="34" charset="0"/>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52131">
                <a:tc>
                  <a:txBody>
                    <a:bodyPr/>
                    <a:lstStyle/>
                    <a:p>
                      <a:r>
                        <a:rPr lang="en-US" sz="1400" dirty="0" smtClean="0">
                          <a:solidFill>
                            <a:schemeClr val="tx1"/>
                          </a:solidFill>
                          <a:latin typeface="+mn-lt"/>
                        </a:rPr>
                        <a:t>3</a:t>
                      </a:r>
                      <a:endParaRPr lang="en-ZA" sz="1400" dirty="0">
                        <a:solidFill>
                          <a:schemeClr val="tx1"/>
                        </a:solidFill>
                        <a:latin typeface="+mn-lt"/>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331" rtl="0" eaLnBrk="1" latinLnBrk="0" hangingPunct="1">
                        <a:lnSpc>
                          <a:spcPct val="100000"/>
                        </a:lnSpc>
                        <a:spcAft>
                          <a:spcPts val="0"/>
                        </a:spcAft>
                      </a:pPr>
                      <a:r>
                        <a:rPr kumimoji="0" lang="en-ZA" sz="1400" b="0" i="0" u="none" strike="noStrike" kern="1200" cap="none" spc="0" normalizeH="0" baseline="0" dirty="0" smtClean="0">
                          <a:ln>
                            <a:noFill/>
                          </a:ln>
                          <a:solidFill>
                            <a:schemeClr val="tx1"/>
                          </a:solidFill>
                          <a:effectLst/>
                          <a:uLnTx/>
                          <a:uFillTx/>
                          <a:latin typeface="+mn-lt"/>
                          <a:ea typeface="Calibri" panose="020F0502020204030204" pitchFamily="34" charset="0"/>
                          <a:cs typeface="Times New Roman" panose="02020603050405020304" pitchFamily="18" charset="0"/>
                        </a:rPr>
                        <a:t>Placement of female officials at maximum prisons to guard male inmates</a:t>
                      </a:r>
                      <a:endParaRPr kumimoji="0" lang="en-ZA" sz="1400" b="0" i="0" u="none" strike="noStrike" kern="1200" cap="none" spc="0" normalizeH="0" baseline="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shortage of staff</a:t>
                      </a: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smtClean="0">
                          <a:solidFill>
                            <a:srgbClr val="000000"/>
                          </a:solidFill>
                          <a:effectLst/>
                          <a:latin typeface="+mn-lt"/>
                          <a:ea typeface="+mn-ea"/>
                          <a:cs typeface="Arial" panose="020B0604020202020204" pitchFamily="34" charset="0"/>
                        </a:rPr>
                        <a:t>Litigations as a result of attacks and rapes</a:t>
                      </a:r>
                      <a:endParaRPr lang="en-ZA" sz="1400" b="0" i="0" u="none" strike="noStrike" kern="1200" baseline="0" dirty="0">
                        <a:solidFill>
                          <a:srgbClr val="000000"/>
                        </a:solidFill>
                        <a:effectLst/>
                        <a:latin typeface="+mn-lt"/>
                        <a:ea typeface="+mn-ea"/>
                        <a:cs typeface="Arial" panose="020B0604020202020204" pitchFamily="34" charset="0"/>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52131">
                <a:tc>
                  <a:txBody>
                    <a:bodyPr/>
                    <a:lstStyle/>
                    <a:p>
                      <a:r>
                        <a:rPr lang="en-US" sz="1400" dirty="0" smtClean="0">
                          <a:solidFill>
                            <a:schemeClr val="tx1"/>
                          </a:solidFill>
                          <a:latin typeface="+mn-lt"/>
                        </a:rPr>
                        <a:t>4</a:t>
                      </a:r>
                      <a:endParaRPr lang="en-ZA" sz="1400" dirty="0">
                        <a:solidFill>
                          <a:schemeClr val="tx1"/>
                        </a:solidFill>
                        <a:latin typeface="+mn-lt"/>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331" rtl="0" eaLnBrk="1" latinLnBrk="0" hangingPunct="1">
                        <a:lnSpc>
                          <a:spcPct val="100000"/>
                        </a:lnSpc>
                        <a:spcAft>
                          <a:spcPts val="0"/>
                        </a:spcAft>
                      </a:pPr>
                      <a:r>
                        <a:rPr kumimoji="0" lang="en-ZA" sz="1400" b="0" i="0" u="none" strike="noStrike" kern="1200" cap="none" spc="0" normalizeH="0" baseline="0" dirty="0" smtClean="0">
                          <a:ln>
                            <a:noFill/>
                          </a:ln>
                          <a:solidFill>
                            <a:schemeClr val="tx1"/>
                          </a:solidFill>
                          <a:effectLst/>
                          <a:uLnTx/>
                          <a:uFillTx/>
                          <a:latin typeface="+mn-lt"/>
                          <a:ea typeface="Calibri" panose="020F0502020204030204" pitchFamily="34" charset="0"/>
                          <a:cs typeface="Times New Roman" panose="02020603050405020304" pitchFamily="18" charset="0"/>
                        </a:rPr>
                        <a:t>Non and poor utilization of available land</a:t>
                      </a:r>
                      <a:endParaRPr kumimoji="0" lang="en-ZA" sz="1400" b="0" i="0" u="none" strike="noStrike" kern="1200" cap="none" spc="0" normalizeH="0" baseline="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Non availability of proper skills to assist in production workshops,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planning,</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Staff shortage at production workshops and agriculture</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Non availability of succession plans for experienced personnel</a:t>
                      </a: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smtClean="0">
                          <a:solidFill>
                            <a:srgbClr val="000000"/>
                          </a:solidFill>
                          <a:effectLst/>
                          <a:latin typeface="+mn-lt"/>
                          <a:ea typeface="+mn-ea"/>
                          <a:cs typeface="Arial" panose="020B0604020202020204" pitchFamily="34" charset="0"/>
                        </a:rPr>
                        <a:t>Fruitless expenditure due to rent paid on unutilized land</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smtClean="0">
                          <a:solidFill>
                            <a:srgbClr val="000000"/>
                          </a:solidFill>
                          <a:effectLst/>
                          <a:latin typeface="+mn-lt"/>
                          <a:ea typeface="+mn-ea"/>
                          <a:cs typeface="Arial" panose="020B0604020202020204" pitchFamily="34" charset="0"/>
                        </a:rPr>
                        <a:t>Theft of land by communities</a:t>
                      </a: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91060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463" y="596900"/>
            <a:ext cx="8855075" cy="246221"/>
          </a:xfrm>
        </p:spPr>
        <p:txBody>
          <a:bodyPr/>
          <a:lstStyle/>
          <a:p>
            <a:pPr eaLnBrk="1" hangingPunct="1">
              <a:lnSpc>
                <a:spcPct val="100000"/>
              </a:lnSpc>
              <a:defRPr/>
            </a:pPr>
            <a:r>
              <a:rPr lang="en-US" sz="1600" kern="1200" dirty="0">
                <a:solidFill>
                  <a:srgbClr val="0070C0"/>
                </a:solidFill>
                <a:ea typeface="+mn-ea"/>
                <a:cs typeface="Arial Black"/>
              </a:rPr>
              <a:t>4</a:t>
            </a:r>
            <a:r>
              <a:rPr lang="en-US" sz="1600" kern="1200" dirty="0" smtClean="0">
                <a:solidFill>
                  <a:srgbClr val="0070C0"/>
                </a:solidFill>
                <a:ea typeface="+mn-ea"/>
                <a:cs typeface="Arial Black"/>
              </a:rPr>
              <a:t>. Emerging risks triggers identified</a:t>
            </a:r>
            <a:endParaRPr lang="en-US" sz="1600" kern="1200" dirty="0">
              <a:solidFill>
                <a:srgbClr val="0070C0"/>
              </a:solidFill>
              <a:ea typeface="+mn-ea"/>
              <a:cs typeface="Arial Black"/>
            </a:endParaRPr>
          </a:p>
        </p:txBody>
      </p:sp>
      <p:sp>
        <p:nvSpPr>
          <p:cNvPr id="33795" name="Content Placeholder 7"/>
          <p:cNvSpPr>
            <a:spLocks noGrp="1"/>
          </p:cNvSpPr>
          <p:nvPr>
            <p:ph idx="1"/>
          </p:nvPr>
        </p:nvSpPr>
        <p:spPr>
          <a:xfrm>
            <a:off x="246063" y="2092325"/>
            <a:ext cx="8647112" cy="1330325"/>
          </a:xfrm>
        </p:spPr>
        <p:txBody>
          <a:bodyPr/>
          <a:lstStyle/>
          <a:p>
            <a:pPr eaLnBrk="1" hangingPunct="1"/>
            <a:endParaRPr lang="en-ZA" altLang="en-US" dirty="0" smtClean="0"/>
          </a:p>
        </p:txBody>
      </p:sp>
      <p:graphicFrame>
        <p:nvGraphicFramePr>
          <p:cNvPr id="10" name="Table 9"/>
          <p:cNvGraphicFramePr>
            <a:graphicFrameLocks noGrp="1"/>
          </p:cNvGraphicFramePr>
          <p:nvPr>
            <p:extLst>
              <p:ext uri="{D42A27DB-BD31-4B8C-83A1-F6EECF244321}">
                <p14:modId xmlns:p14="http://schemas.microsoft.com/office/powerpoint/2010/main" val="1605687619"/>
              </p:ext>
            </p:extLst>
          </p:nvPr>
        </p:nvGraphicFramePr>
        <p:xfrm>
          <a:off x="105466" y="609757"/>
          <a:ext cx="8787709" cy="5915587"/>
        </p:xfrm>
        <a:graphic>
          <a:graphicData uri="http://schemas.openxmlformats.org/drawingml/2006/table">
            <a:tbl>
              <a:tblPr firstRow="1" bandRow="1">
                <a:tableStyleId>{5C22544A-7EE6-4342-B048-85BDC9FD1C3A}</a:tableStyleId>
              </a:tblPr>
              <a:tblGrid>
                <a:gridCol w="366204"/>
                <a:gridCol w="2012793"/>
                <a:gridCol w="2520280"/>
                <a:gridCol w="3888432"/>
              </a:tblGrid>
              <a:tr h="432048">
                <a:tc>
                  <a:txBody>
                    <a:bodyPr/>
                    <a:lstStyle/>
                    <a:p>
                      <a:r>
                        <a:rPr lang="en-ZA" sz="1200" b="0" dirty="0" smtClean="0">
                          <a:solidFill>
                            <a:schemeClr val="bg1"/>
                          </a:solidFill>
                        </a:rPr>
                        <a:t>#</a:t>
                      </a:r>
                      <a:endParaRPr lang="en-ZA" sz="1200" b="0" dirty="0">
                        <a:solidFill>
                          <a:schemeClr val="bg1"/>
                        </a:solidFill>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algn="ctr" defTabSz="914331" rtl="0" eaLnBrk="1" latinLnBrk="0" hangingPunct="1"/>
                      <a:r>
                        <a:rPr lang="en-ZA" sz="1200" b="0" kern="1200" dirty="0" smtClean="0">
                          <a:solidFill>
                            <a:schemeClr val="bg1"/>
                          </a:solidFill>
                          <a:latin typeface="+mn-lt"/>
                          <a:ea typeface="+mn-ea"/>
                          <a:cs typeface="+mn-cs"/>
                        </a:rPr>
                        <a:t>Risk Triggers</a:t>
                      </a:r>
                      <a:endParaRPr lang="en-ZA" sz="1200" b="0" kern="1200" dirty="0">
                        <a:solidFill>
                          <a:schemeClr val="bg1"/>
                        </a:solidFill>
                        <a:latin typeface="+mn-lt"/>
                        <a:ea typeface="+mn-ea"/>
                        <a:cs typeface="+mn-cs"/>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200" b="0" dirty="0" smtClean="0">
                          <a:solidFill>
                            <a:schemeClr val="bg1"/>
                          </a:solidFill>
                        </a:rPr>
                        <a:t>Causes</a:t>
                      </a:r>
                      <a:endParaRPr lang="en-ZA" sz="1200" b="0" dirty="0">
                        <a:solidFill>
                          <a:schemeClr val="bg1"/>
                        </a:solidFill>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1200" b="0" dirty="0" smtClean="0">
                          <a:solidFill>
                            <a:schemeClr val="bg1"/>
                          </a:solidFill>
                        </a:rPr>
                        <a:t>Impact</a:t>
                      </a:r>
                      <a:endParaRPr lang="en-ZA" sz="1200" b="0" dirty="0">
                        <a:solidFill>
                          <a:schemeClr val="bg1"/>
                        </a:solidFill>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1152131">
                <a:tc>
                  <a:txBody>
                    <a:bodyPr/>
                    <a:lstStyle/>
                    <a:p>
                      <a:r>
                        <a:rPr lang="en-US" sz="1400" dirty="0" smtClean="0">
                          <a:solidFill>
                            <a:schemeClr val="tx1"/>
                          </a:solidFill>
                          <a:latin typeface="+mn-lt"/>
                        </a:rPr>
                        <a:t>5</a:t>
                      </a:r>
                      <a:endParaRPr lang="en-ZA" sz="1400" dirty="0">
                        <a:solidFill>
                          <a:schemeClr val="tx1"/>
                        </a:solidFill>
                        <a:latin typeface="+mn-lt"/>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331" rtl="0" eaLnBrk="1" latinLnBrk="0" hangingPunct="1">
                        <a:lnSpc>
                          <a:spcPct val="100000"/>
                        </a:lnSpc>
                        <a:spcAft>
                          <a:spcPts val="0"/>
                        </a:spcAft>
                      </a:pPr>
                      <a:r>
                        <a:rPr kumimoji="0" lang="en-ZA" sz="1400" b="0" i="0" u="none" strike="noStrike" kern="1200" cap="none" spc="0" normalizeH="0" baseline="0" dirty="0" smtClean="0">
                          <a:ln>
                            <a:noFill/>
                          </a:ln>
                          <a:solidFill>
                            <a:schemeClr val="tx1"/>
                          </a:solidFill>
                          <a:effectLst/>
                          <a:uLnTx/>
                          <a:uFillTx/>
                          <a:latin typeface="+mn-lt"/>
                          <a:ea typeface="Calibri" panose="020F0502020204030204" pitchFamily="34" charset="0"/>
                          <a:cs typeface="Times New Roman" panose="02020603050405020304" pitchFamily="18" charset="0"/>
                        </a:rPr>
                        <a:t>Non availability of security equipment's (body scanners, cameras etc.) at the centres for inmates and officials</a:t>
                      </a:r>
                      <a:endParaRPr kumimoji="0" lang="en-ZA" sz="1400" b="0" i="0" u="none" strike="noStrike" kern="1200" cap="none" spc="0" normalizeH="0" baseline="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planning</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Shortage of funds</a:t>
                      </a: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smtClean="0">
                          <a:solidFill>
                            <a:srgbClr val="000000"/>
                          </a:solidFill>
                          <a:effectLst/>
                          <a:latin typeface="+mn-lt"/>
                          <a:ea typeface="+mn-ea"/>
                          <a:cs typeface="Arial" panose="020B0604020202020204" pitchFamily="34" charset="0"/>
                        </a:rPr>
                        <a:t>Increase in escapes due to guns which may be brought to the centres,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smtClean="0">
                          <a:solidFill>
                            <a:srgbClr val="000000"/>
                          </a:solidFill>
                          <a:effectLst/>
                          <a:latin typeface="+mn-lt"/>
                          <a:ea typeface="+mn-ea"/>
                          <a:cs typeface="Arial" panose="020B0604020202020204" pitchFamily="34" charset="0"/>
                        </a:rPr>
                        <a:t>Increase in level of smuggling </a:t>
                      </a:r>
                      <a:endParaRPr lang="en-ZA" sz="1400" b="0" i="0" u="none" strike="noStrike" kern="1200" baseline="0" dirty="0">
                        <a:solidFill>
                          <a:srgbClr val="000000"/>
                        </a:solidFill>
                        <a:effectLst/>
                        <a:latin typeface="+mn-lt"/>
                        <a:ea typeface="+mn-ea"/>
                        <a:cs typeface="Arial" panose="020B0604020202020204" pitchFamily="34" charset="0"/>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52131">
                <a:tc>
                  <a:txBody>
                    <a:bodyPr/>
                    <a:lstStyle/>
                    <a:p>
                      <a:r>
                        <a:rPr lang="en-US" sz="1400" dirty="0" smtClean="0">
                          <a:solidFill>
                            <a:schemeClr val="tx1"/>
                          </a:solidFill>
                          <a:latin typeface="+mn-lt"/>
                        </a:rPr>
                        <a:t>6</a:t>
                      </a:r>
                      <a:endParaRPr lang="en-ZA" sz="1400" dirty="0">
                        <a:solidFill>
                          <a:schemeClr val="tx1"/>
                        </a:solidFill>
                        <a:latin typeface="+mn-lt"/>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331" rtl="0" eaLnBrk="1" latinLnBrk="0" hangingPunct="1">
                        <a:lnSpc>
                          <a:spcPct val="100000"/>
                        </a:lnSpc>
                        <a:spcAft>
                          <a:spcPts val="0"/>
                        </a:spcAft>
                      </a:pPr>
                      <a:r>
                        <a:rPr kumimoji="0" lang="en-ZA" sz="1400" b="0" i="0" u="none" strike="noStrike" kern="1200" cap="none" spc="0" normalizeH="0" baseline="0" dirty="0" smtClean="0">
                          <a:ln>
                            <a:noFill/>
                          </a:ln>
                          <a:solidFill>
                            <a:schemeClr val="tx1"/>
                          </a:solidFill>
                          <a:effectLst/>
                          <a:uLnTx/>
                          <a:uFillTx/>
                          <a:latin typeface="+mn-lt"/>
                          <a:ea typeface="Calibri" panose="020F0502020204030204" pitchFamily="34" charset="0"/>
                          <a:cs typeface="Times New Roman" panose="02020603050405020304" pitchFamily="18" charset="0"/>
                        </a:rPr>
                        <a:t>Late and non maintenance of kitchen equipment's at the centres</a:t>
                      </a:r>
                      <a:endParaRPr kumimoji="0" lang="en-ZA" sz="1400" b="0" i="0" u="none" strike="noStrike" kern="1200" cap="none" spc="0" normalizeH="0" baseline="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service from DPW,</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Non availability of proper maintenance teams at the centers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planning by the department</a:t>
                      </a: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smtClean="0">
                          <a:solidFill>
                            <a:srgbClr val="000000"/>
                          </a:solidFill>
                          <a:effectLst/>
                          <a:latin typeface="+mn-lt"/>
                          <a:ea typeface="+mn-ea"/>
                          <a:cs typeface="Arial" panose="020B0604020202020204" pitchFamily="34" charset="0"/>
                        </a:rPr>
                        <a:t>RIOTS by inmates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400" b="0" i="0" u="none" strike="noStrike" kern="1200" baseline="0" dirty="0" smtClean="0">
                          <a:solidFill>
                            <a:srgbClr val="000000"/>
                          </a:solidFill>
                          <a:effectLst/>
                          <a:latin typeface="+mn-lt"/>
                          <a:ea typeface="+mn-ea"/>
                          <a:cs typeface="Arial" panose="020B0604020202020204" pitchFamily="34" charset="0"/>
                        </a:rPr>
                        <a:t>Reputational damage</a:t>
                      </a:r>
                      <a:endParaRPr lang="en-ZA" sz="1400" b="0" i="0" u="none" strike="noStrike" kern="1200" baseline="0" dirty="0">
                        <a:solidFill>
                          <a:srgbClr val="000000"/>
                        </a:solidFill>
                        <a:effectLst/>
                        <a:latin typeface="+mn-lt"/>
                        <a:ea typeface="+mn-ea"/>
                        <a:cs typeface="Arial" panose="020B0604020202020204" pitchFamily="34" charset="0"/>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8644">
                <a:tc>
                  <a:txBody>
                    <a:bodyPr/>
                    <a:lstStyle/>
                    <a:p>
                      <a:r>
                        <a:rPr lang="en-US" sz="1400" dirty="0" smtClean="0">
                          <a:solidFill>
                            <a:schemeClr val="tx1"/>
                          </a:solidFill>
                          <a:latin typeface="+mn-lt"/>
                        </a:rPr>
                        <a:t>7</a:t>
                      </a:r>
                      <a:endParaRPr lang="en-ZA" sz="1400" dirty="0">
                        <a:solidFill>
                          <a:schemeClr val="tx1"/>
                        </a:solidFill>
                        <a:latin typeface="+mn-lt"/>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331" rtl="0" eaLnBrk="1" latinLnBrk="0" hangingPunct="1">
                        <a:lnSpc>
                          <a:spcPct val="100000"/>
                        </a:lnSpc>
                        <a:spcAft>
                          <a:spcPts val="0"/>
                        </a:spcAft>
                      </a:pPr>
                      <a:r>
                        <a:rPr kumimoji="0" lang="en-US" sz="1400" b="0" i="0" u="none" strike="noStrike" kern="1200" cap="none" spc="0" normalizeH="0" baseline="0" dirty="0" smtClean="0">
                          <a:ln>
                            <a:noFill/>
                          </a:ln>
                          <a:solidFill>
                            <a:schemeClr val="tx1"/>
                          </a:solidFill>
                          <a:effectLst/>
                          <a:uLnTx/>
                          <a:uFillTx/>
                          <a:latin typeface="+mn-lt"/>
                          <a:ea typeface="Calibri" panose="020F0502020204030204" pitchFamily="34" charset="0"/>
                          <a:cs typeface="Times New Roman" panose="02020603050405020304" pitchFamily="18" charset="0"/>
                        </a:rPr>
                        <a:t>Non availability of tools of trade at the centers (Computers, cell phones, printers)</a:t>
                      </a:r>
                      <a:endParaRPr kumimoji="0" lang="en-US" sz="1400" b="0" i="0" u="none" strike="noStrike" kern="1200" cap="none" spc="0" normalizeH="0" baseline="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planning,</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monitoring by the support structures at Head Office and Regions.</a:t>
                      </a:r>
                      <a:endParaRPr lang="en-US" sz="1400" b="0" i="0" u="none" strike="noStrike" kern="1200" baseline="0" dirty="0">
                        <a:solidFill>
                          <a:srgbClr val="000000"/>
                        </a:solidFill>
                        <a:effectLst/>
                        <a:latin typeface="+mn-lt"/>
                        <a:ea typeface="+mn-ea"/>
                        <a:cs typeface="Arial" panose="020B0604020202020204" pitchFamily="34" charset="0"/>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Fruitless expenditure</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service delivery,</a:t>
                      </a: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6104">
                <a:tc>
                  <a:txBody>
                    <a:bodyPr/>
                    <a:lstStyle/>
                    <a:p>
                      <a:r>
                        <a:rPr lang="en-US" sz="1400" dirty="0" smtClean="0">
                          <a:solidFill>
                            <a:schemeClr val="tx1"/>
                          </a:solidFill>
                          <a:latin typeface="+mn-lt"/>
                        </a:rPr>
                        <a:t>8</a:t>
                      </a:r>
                      <a:endParaRPr lang="en-ZA" sz="1400" dirty="0">
                        <a:solidFill>
                          <a:schemeClr val="tx1"/>
                        </a:solidFill>
                        <a:latin typeface="+mn-lt"/>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331" rtl="0" eaLnBrk="1" latinLnBrk="0" hangingPunct="1">
                        <a:lnSpc>
                          <a:spcPct val="100000"/>
                        </a:lnSpc>
                        <a:spcAft>
                          <a:spcPts val="0"/>
                        </a:spcAft>
                      </a:pPr>
                      <a:r>
                        <a:rPr kumimoji="0" lang="en-US" sz="1400" b="0" i="0" u="none" strike="noStrike" kern="1200" cap="none" spc="0" normalizeH="0" baseline="0" dirty="0" smtClean="0">
                          <a:ln>
                            <a:noFill/>
                          </a:ln>
                          <a:solidFill>
                            <a:schemeClr val="tx1"/>
                          </a:solidFill>
                          <a:effectLst/>
                          <a:uLnTx/>
                          <a:uFillTx/>
                          <a:latin typeface="+mn-lt"/>
                          <a:ea typeface="Calibri" panose="020F0502020204030204" pitchFamily="34" charset="0"/>
                          <a:cs typeface="Times New Roman" panose="02020603050405020304" pitchFamily="18" charset="0"/>
                        </a:rPr>
                        <a:t>Non availability of proper contingency measures (Water tanks, boreholes)</a:t>
                      </a:r>
                      <a:endParaRPr kumimoji="0" lang="en-US" sz="1400" b="0" i="0" u="none" strike="noStrike" kern="1200" cap="none" spc="0" normalizeH="0" baseline="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planning,</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Poor budgeting</a:t>
                      </a:r>
                      <a:endParaRPr lang="en-US" sz="1400" b="0" i="0" u="none" strike="noStrike" kern="1200" baseline="0" dirty="0">
                        <a:solidFill>
                          <a:srgbClr val="000000"/>
                        </a:solidFill>
                        <a:effectLst/>
                        <a:latin typeface="+mn-lt"/>
                        <a:ea typeface="+mn-ea"/>
                        <a:cs typeface="Arial" panose="020B0604020202020204" pitchFamily="34" charset="0"/>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Confusion in cases of disasters,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Riots,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Reputational damage.</a:t>
                      </a: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7035">
                <a:tc>
                  <a:txBody>
                    <a:bodyPr/>
                    <a:lstStyle/>
                    <a:p>
                      <a:r>
                        <a:rPr lang="en-US" sz="1400" dirty="0" smtClean="0">
                          <a:solidFill>
                            <a:schemeClr val="tx1"/>
                          </a:solidFill>
                          <a:latin typeface="+mn-lt"/>
                        </a:rPr>
                        <a:t>9</a:t>
                      </a:r>
                      <a:endParaRPr lang="en-ZA" sz="1400" dirty="0">
                        <a:solidFill>
                          <a:schemeClr val="tx1"/>
                        </a:solidFill>
                        <a:latin typeface="+mn-lt"/>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331" rtl="0" eaLnBrk="1" latinLnBrk="0" hangingPunct="1">
                        <a:lnSpc>
                          <a:spcPct val="100000"/>
                        </a:lnSpc>
                        <a:spcAft>
                          <a:spcPts val="0"/>
                        </a:spcAft>
                      </a:pPr>
                      <a:r>
                        <a:rPr kumimoji="0" lang="en-US" sz="1400" b="0" i="0" u="none" strike="noStrike" kern="1200" cap="none" spc="0" normalizeH="0" baseline="0" dirty="0" smtClean="0">
                          <a:ln>
                            <a:noFill/>
                          </a:ln>
                          <a:solidFill>
                            <a:schemeClr val="tx1"/>
                          </a:solidFill>
                          <a:effectLst/>
                          <a:uLnTx/>
                          <a:uFillTx/>
                          <a:latin typeface="+mn-lt"/>
                          <a:ea typeface="Calibri" panose="020F0502020204030204" pitchFamily="34" charset="0"/>
                          <a:cs typeface="Times New Roman" panose="02020603050405020304" pitchFamily="18" charset="0"/>
                        </a:rPr>
                        <a:t>Health and safety of employees / inmates</a:t>
                      </a:r>
                      <a:endParaRPr kumimoji="0" lang="en-US" sz="1400" b="0" i="0" u="none" strike="noStrike" kern="1200" cap="none" spc="0" normalizeH="0" baseline="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51437" marR="514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Dilapidated buildings/ infrastructure</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Inadequate maintenance work</a:t>
                      </a:r>
                      <a:endParaRPr lang="en-US" sz="1400" b="0" i="0" u="none" strike="noStrike" kern="1200" baseline="0" dirty="0">
                        <a:solidFill>
                          <a:srgbClr val="000000"/>
                        </a:solidFill>
                        <a:effectLst/>
                        <a:latin typeface="+mn-lt"/>
                        <a:ea typeface="+mn-ea"/>
                        <a:cs typeface="Arial" panose="020B0604020202020204" pitchFamily="34" charset="0"/>
                      </a:endParaRP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In habitual buildings</a:t>
                      </a:r>
                    </a:p>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mn-lt"/>
                          <a:ea typeface="+mn-ea"/>
                          <a:cs typeface="Arial" panose="020B0604020202020204" pitchFamily="34" charset="0"/>
                        </a:rPr>
                        <a:t>Non-compliance</a:t>
                      </a:r>
                    </a:p>
                  </a:txBody>
                  <a:tcPr marL="91444" marR="91444"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61398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5190" y="476672"/>
            <a:ext cx="8647112" cy="498598"/>
          </a:xfrm>
        </p:spPr>
        <p:txBody>
          <a:bodyPr/>
          <a:lstStyle/>
          <a:p>
            <a:r>
              <a:rPr lang="en-US" sz="1800" dirty="0" smtClean="0">
                <a:solidFill>
                  <a:srgbClr val="0070C0"/>
                </a:solidFill>
                <a:latin typeface="+mn-lt"/>
              </a:rPr>
              <a:t/>
            </a:r>
            <a:br>
              <a:rPr lang="en-US" sz="1800" dirty="0" smtClean="0">
                <a:solidFill>
                  <a:srgbClr val="0070C0"/>
                </a:solidFill>
                <a:latin typeface="+mn-lt"/>
              </a:rPr>
            </a:br>
            <a:endParaRPr lang="en-US" sz="1800" dirty="0">
              <a:solidFill>
                <a:srgbClr val="0070C0"/>
              </a:solidFill>
              <a:latin typeface="+mn-lt"/>
            </a:endParaRPr>
          </a:p>
        </p:txBody>
      </p:sp>
      <p:sp>
        <p:nvSpPr>
          <p:cNvPr id="2" name="Content Placeholder 1"/>
          <p:cNvSpPr>
            <a:spLocks noGrp="1"/>
          </p:cNvSpPr>
          <p:nvPr>
            <p:ph idx="1"/>
          </p:nvPr>
        </p:nvSpPr>
        <p:spPr>
          <a:xfrm>
            <a:off x="264830" y="1124744"/>
            <a:ext cx="8647112" cy="3822585"/>
          </a:xfrm>
        </p:spPr>
        <p:txBody>
          <a:bodyPr/>
          <a:lstStyle/>
          <a:p>
            <a:pPr marL="0" indent="0" algn="ctr" defTabSz="685748" fontAlgn="t">
              <a:lnSpc>
                <a:spcPct val="100000"/>
              </a:lnSpc>
              <a:spcBef>
                <a:spcPts val="0"/>
              </a:spcBef>
              <a:spcAft>
                <a:spcPts val="0"/>
              </a:spcAft>
              <a:buClrTx/>
              <a:buNone/>
              <a:defRPr/>
            </a:pPr>
            <a:endParaRPr lang="en-ZA" sz="5400" kern="1200" dirty="0" smtClean="0">
              <a:ea typeface="Times New Roman" panose="02020603050405020304" pitchFamily="18" charset="0"/>
              <a:cs typeface="Arial" panose="020B0604020202020204" pitchFamily="34" charset="0"/>
            </a:endParaRPr>
          </a:p>
          <a:p>
            <a:pPr marL="0" indent="0" algn="ctr" defTabSz="685748" fontAlgn="t">
              <a:lnSpc>
                <a:spcPct val="100000"/>
              </a:lnSpc>
              <a:spcBef>
                <a:spcPts val="0"/>
              </a:spcBef>
              <a:spcAft>
                <a:spcPts val="0"/>
              </a:spcAft>
              <a:buClrTx/>
              <a:buNone/>
              <a:defRPr/>
            </a:pPr>
            <a:endParaRPr lang="en-ZA" sz="5400" kern="1200" dirty="0">
              <a:ea typeface="Times New Roman" panose="02020603050405020304" pitchFamily="18" charset="0"/>
              <a:cs typeface="Arial" panose="020B0604020202020204" pitchFamily="34" charset="0"/>
            </a:endParaRPr>
          </a:p>
          <a:p>
            <a:pPr marL="0" indent="0" algn="ctr" defTabSz="685748" fontAlgn="t">
              <a:lnSpc>
                <a:spcPct val="100000"/>
              </a:lnSpc>
              <a:spcBef>
                <a:spcPts val="0"/>
              </a:spcBef>
              <a:spcAft>
                <a:spcPts val="0"/>
              </a:spcAft>
              <a:buClrTx/>
              <a:buNone/>
              <a:defRPr/>
            </a:pPr>
            <a:r>
              <a:rPr lang="en-ZA" sz="5400" kern="1200" dirty="0" smtClean="0">
                <a:ea typeface="Times New Roman" panose="02020603050405020304" pitchFamily="18" charset="0"/>
                <a:cs typeface="Arial" panose="020B0604020202020204" pitchFamily="34" charset="0"/>
              </a:rPr>
              <a:t>Thank you </a:t>
            </a:r>
            <a:endParaRPr lang="en-ZA" sz="5400" kern="1200" dirty="0">
              <a:ea typeface="Times New Roman" panose="02020603050405020304" pitchFamily="18" charset="0"/>
              <a:cs typeface="Arial" panose="020B0604020202020204" pitchFamily="34" charset="0"/>
            </a:endParaRPr>
          </a:p>
          <a:p>
            <a:pPr marL="0" indent="0" defTabSz="914331" fontAlgn="t">
              <a:buNone/>
            </a:pPr>
            <a:endParaRPr lang="en-ZA" kern="1200" dirty="0" smtClean="0">
              <a:ea typeface="Times New Roman" panose="02020603050405020304" pitchFamily="18" charset="0"/>
              <a:cs typeface="Arial" panose="020B0604020202020204" pitchFamily="34" charset="0"/>
            </a:endParaRPr>
          </a:p>
          <a:p>
            <a:pPr marL="0" indent="0" defTabSz="914331" fontAlgn="t">
              <a:buNone/>
            </a:pPr>
            <a:endParaRPr lang="en-ZA" kern="1200" dirty="0" smtClean="0">
              <a:ea typeface="Times New Roman" panose="02020603050405020304" pitchFamily="18" charset="0"/>
              <a:cs typeface="Arial" panose="020B0604020202020204" pitchFamily="34" charset="0"/>
            </a:endParaRPr>
          </a:p>
          <a:p>
            <a:pPr marL="0" indent="0" defTabSz="914331" fontAlgn="t">
              <a:buNone/>
            </a:pPr>
            <a:endParaRPr lang="en-ZA" kern="12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29006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90582" y="256193"/>
            <a:ext cx="8640960" cy="5047536"/>
          </a:xfrm>
          <a:prstGeom prst="rect">
            <a:avLst/>
          </a:prstGeom>
          <a:noFill/>
        </p:spPr>
        <p:txBody>
          <a:bodyPr wrap="square" rtlCol="0">
            <a:spAutoFit/>
          </a:bodyPr>
          <a:lstStyle/>
          <a:p>
            <a:endParaRPr lang="en-US" sz="1600" b="1" u="sng" dirty="0" smtClean="0">
              <a:solidFill>
                <a:prstClr val="black"/>
              </a:solidFill>
              <a:latin typeface="Arial"/>
              <a:cs typeface="Arial Black"/>
            </a:endParaRPr>
          </a:p>
          <a:p>
            <a:endParaRPr lang="en-US" sz="1600" b="1" dirty="0" smtClean="0">
              <a:solidFill>
                <a:prstClr val="black"/>
              </a:solidFill>
              <a:latin typeface="Arial"/>
              <a:cs typeface="Arial Black"/>
            </a:endParaRPr>
          </a:p>
          <a:p>
            <a:r>
              <a:rPr lang="en-US" sz="1800" b="1" dirty="0" smtClean="0">
                <a:solidFill>
                  <a:srgbClr val="0070C0"/>
                </a:solidFill>
                <a:latin typeface="Arial"/>
                <a:cs typeface="Arial Black"/>
              </a:rPr>
              <a:t>Table of content</a:t>
            </a:r>
          </a:p>
          <a:p>
            <a:endParaRPr lang="en-US" sz="1800" b="1" kern="0" dirty="0">
              <a:solidFill>
                <a:srgbClr val="0070C0"/>
              </a:solidFill>
              <a:latin typeface="Arial"/>
            </a:endParaRPr>
          </a:p>
          <a:p>
            <a:pPr marL="342900" indent="-342900">
              <a:buAutoNum type="arabicPeriod"/>
            </a:pPr>
            <a:r>
              <a:rPr lang="en-US" b="1" kern="0" dirty="0" smtClean="0">
                <a:latin typeface="+mj-lt"/>
              </a:rPr>
              <a:t>Purpose/ Background// Mandate</a:t>
            </a:r>
          </a:p>
          <a:p>
            <a:endParaRPr lang="en-US" sz="1600" b="1" kern="0" dirty="0" smtClean="0">
              <a:latin typeface="+mn-lt"/>
            </a:endParaRPr>
          </a:p>
          <a:p>
            <a:r>
              <a:rPr lang="en-US" b="1" kern="0" dirty="0" smtClean="0">
                <a:latin typeface="+mj-lt"/>
              </a:rPr>
              <a:t>2.Executive </a:t>
            </a:r>
            <a:r>
              <a:rPr lang="en-US" b="1" kern="0" dirty="0">
                <a:latin typeface="+mj-lt"/>
              </a:rPr>
              <a:t>Summary: </a:t>
            </a:r>
            <a:r>
              <a:rPr lang="en-US" b="1" kern="0" dirty="0" smtClean="0">
                <a:latin typeface="+mj-lt"/>
              </a:rPr>
              <a:t>Achievements, Challenges and Remedial Actions</a:t>
            </a:r>
          </a:p>
          <a:p>
            <a:endParaRPr lang="en-US" b="1" kern="0" dirty="0" smtClean="0">
              <a:latin typeface="+mj-lt"/>
            </a:endParaRPr>
          </a:p>
          <a:p>
            <a:pPr marL="0" lvl="1" eaLnBrk="0" hangingPunct="0">
              <a:lnSpc>
                <a:spcPct val="150000"/>
              </a:lnSpc>
              <a:spcBef>
                <a:spcPct val="50000"/>
              </a:spcBef>
              <a:buClr>
                <a:srgbClr val="CAF278"/>
              </a:buClr>
            </a:pPr>
            <a:r>
              <a:rPr lang="en-US" b="1" kern="0" dirty="0" smtClean="0">
                <a:latin typeface="+mj-lt"/>
              </a:rPr>
              <a:t>3.Mid-Term </a:t>
            </a:r>
            <a:r>
              <a:rPr lang="en-US" b="1" dirty="0" smtClean="0">
                <a:latin typeface="+mj-lt"/>
              </a:rPr>
              <a:t>Reporting </a:t>
            </a:r>
            <a:r>
              <a:rPr lang="en-US" b="1" dirty="0">
                <a:latin typeface="+mj-lt"/>
              </a:rPr>
              <a:t>on Trends/movements, successes and challenges per each strategic </a:t>
            </a:r>
            <a:r>
              <a:rPr lang="en-US" b="1" dirty="0" smtClean="0">
                <a:latin typeface="+mj-lt"/>
              </a:rPr>
              <a:t>risk</a:t>
            </a:r>
          </a:p>
          <a:p>
            <a:pPr marL="0" lvl="1" eaLnBrk="0" hangingPunct="0">
              <a:lnSpc>
                <a:spcPct val="150000"/>
              </a:lnSpc>
              <a:spcBef>
                <a:spcPct val="50000"/>
              </a:spcBef>
              <a:buClr>
                <a:srgbClr val="CAF278"/>
              </a:buClr>
            </a:pPr>
            <a:endParaRPr lang="en-US" b="1" dirty="0" smtClean="0">
              <a:latin typeface="+mj-lt"/>
            </a:endParaRPr>
          </a:p>
          <a:p>
            <a:pPr marL="0" lvl="1" eaLnBrk="0" hangingPunct="0">
              <a:lnSpc>
                <a:spcPct val="150000"/>
              </a:lnSpc>
              <a:spcBef>
                <a:spcPct val="50000"/>
              </a:spcBef>
              <a:buClr>
                <a:srgbClr val="CAF278"/>
              </a:buClr>
            </a:pPr>
            <a:r>
              <a:rPr lang="en-US" b="1" kern="0" dirty="0" smtClean="0">
                <a:latin typeface="+mj-lt"/>
              </a:rPr>
              <a:t>4.Narrative on strategic monitoring movements</a:t>
            </a:r>
          </a:p>
          <a:p>
            <a:pPr marL="0" lvl="1" eaLnBrk="0" hangingPunct="0">
              <a:lnSpc>
                <a:spcPct val="150000"/>
              </a:lnSpc>
              <a:spcBef>
                <a:spcPct val="50000"/>
              </a:spcBef>
              <a:buClr>
                <a:srgbClr val="CAF278"/>
              </a:buClr>
            </a:pPr>
            <a:endParaRPr lang="en-US" b="1" kern="0" dirty="0" smtClean="0">
              <a:latin typeface="+mj-lt"/>
            </a:endParaRPr>
          </a:p>
          <a:p>
            <a:pPr marL="0" lvl="1" eaLnBrk="0" hangingPunct="0">
              <a:lnSpc>
                <a:spcPct val="150000"/>
              </a:lnSpc>
              <a:spcBef>
                <a:spcPct val="50000"/>
              </a:spcBef>
              <a:buClr>
                <a:srgbClr val="CAF278"/>
              </a:buClr>
            </a:pPr>
            <a:r>
              <a:rPr lang="en-US" b="1" kern="0" dirty="0" smtClean="0">
                <a:latin typeface="+mj-lt"/>
              </a:rPr>
              <a:t>5.Emerging risks</a:t>
            </a:r>
          </a:p>
          <a:p>
            <a:pPr marL="0" lvl="1" eaLnBrk="0" hangingPunct="0">
              <a:lnSpc>
                <a:spcPct val="150000"/>
              </a:lnSpc>
              <a:spcBef>
                <a:spcPct val="50000"/>
              </a:spcBef>
              <a:buClr>
                <a:srgbClr val="CAF278"/>
              </a:buClr>
            </a:pPr>
            <a:endParaRPr lang="en-US" b="1" kern="0" dirty="0">
              <a:latin typeface="+mj-lt"/>
            </a:endParaRPr>
          </a:p>
          <a:p>
            <a:pPr marL="0" lvl="1" eaLnBrk="0" hangingPunct="0">
              <a:lnSpc>
                <a:spcPct val="150000"/>
              </a:lnSpc>
              <a:spcBef>
                <a:spcPct val="50000"/>
              </a:spcBef>
              <a:buClr>
                <a:srgbClr val="CAF278"/>
              </a:buClr>
            </a:pPr>
            <a:r>
              <a:rPr lang="en-US" b="1" kern="0" dirty="0" smtClean="0">
                <a:latin typeface="+mj-lt"/>
              </a:rPr>
              <a:t>6.Appreciation</a:t>
            </a:r>
          </a:p>
        </p:txBody>
      </p:sp>
      <p:pic>
        <p:nvPicPr>
          <p:cNvPr id="13" name="Picture 12"/>
          <p:cNvPicPr>
            <a:picLocks noChangeAspect="1"/>
          </p:cNvPicPr>
          <p:nvPr/>
        </p:nvPicPr>
        <p:blipFill>
          <a:blip r:embed="rId2"/>
          <a:stretch>
            <a:fillRect/>
          </a:stretch>
        </p:blipFill>
        <p:spPr>
          <a:xfrm>
            <a:off x="876300" y="6506906"/>
            <a:ext cx="7378700" cy="38100"/>
          </a:xfrm>
          <a:prstGeom prst="rect">
            <a:avLst/>
          </a:prstGeom>
        </p:spPr>
      </p:pic>
      <p:sp>
        <p:nvSpPr>
          <p:cNvPr id="2" name="Rectangle 1"/>
          <p:cNvSpPr/>
          <p:nvPr/>
        </p:nvSpPr>
        <p:spPr>
          <a:xfrm>
            <a:off x="611560" y="1402383"/>
            <a:ext cx="7495804" cy="738664"/>
          </a:xfrm>
          <a:prstGeom prst="rect">
            <a:avLst/>
          </a:prstGeom>
        </p:spPr>
        <p:txBody>
          <a:bodyPr wrap="square">
            <a:spAutoFit/>
          </a:bodyPr>
          <a:lstStyle/>
          <a:p>
            <a:endParaRPr lang="en-ZA" dirty="0" smtClean="0">
              <a:solidFill>
                <a:prstClr val="black"/>
              </a:solidFill>
              <a:latin typeface="Arial"/>
            </a:endParaRPr>
          </a:p>
          <a:p>
            <a:endParaRPr lang="en-ZA" dirty="0">
              <a:solidFill>
                <a:prstClr val="black"/>
              </a:solidFill>
              <a:latin typeface="Arial"/>
            </a:endParaRPr>
          </a:p>
          <a:p>
            <a:endParaRPr lang="en-ZA" dirty="0" smtClean="0">
              <a:solidFill>
                <a:prstClr val="black"/>
              </a:solidFill>
              <a:latin typeface="Arial"/>
            </a:endParaRPr>
          </a:p>
        </p:txBody>
      </p:sp>
    </p:spTree>
    <p:extLst>
      <p:ext uri="{BB962C8B-B14F-4D97-AF65-F5344CB8AC3E}">
        <p14:creationId xmlns:p14="http://schemas.microsoft.com/office/powerpoint/2010/main" val="3828775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6063" y="1268760"/>
            <a:ext cx="8647112" cy="2520690"/>
          </a:xfrm>
        </p:spPr>
        <p:txBody>
          <a:bodyPr/>
          <a:lstStyle/>
          <a:p>
            <a:pPr algn="just"/>
            <a:r>
              <a:rPr lang="en-US" sz="1400" dirty="0"/>
              <a:t>Section 38(1)(a)(</a:t>
            </a:r>
            <a:r>
              <a:rPr lang="en-US" sz="1400" dirty="0" err="1"/>
              <a:t>i</a:t>
            </a:r>
            <a:r>
              <a:rPr lang="en-US" sz="1400" dirty="0"/>
              <a:t>) of the Public Finance Management Act, (Act No 1 of 1999 as amended by Act No. 29 of 1999), require Accounting officers to ensure that their institutions have and maintain effective, efficient and transparent systems of risk management. </a:t>
            </a:r>
            <a:endParaRPr lang="en-US" sz="1400" dirty="0" smtClean="0"/>
          </a:p>
          <a:p>
            <a:pPr algn="just"/>
            <a:r>
              <a:rPr lang="en-US" sz="1400" dirty="0" smtClean="0"/>
              <a:t>The </a:t>
            </a:r>
            <a:r>
              <a:rPr lang="en-US" sz="1400" dirty="0"/>
              <a:t>primary objective of the risk management function is to ensure that the Department of Correctional Services improves and sustains its performance by protecting the organisation from adverse outcomes and optimising on opportunities. </a:t>
            </a:r>
          </a:p>
          <a:p>
            <a:pPr algn="just"/>
            <a:r>
              <a:rPr lang="en-US" sz="1400" dirty="0"/>
              <a:t>To give effect to this objective, a corporate risk assessment was undertaken with all business units in the Department in order to identify risks that could impede the attainment of Strategic objectives and to determine the levels of controls and action plans that are currently in place to mitigate the risks. </a:t>
            </a:r>
          </a:p>
          <a:p>
            <a:endParaRPr lang="en-ZA" sz="1400" dirty="0"/>
          </a:p>
        </p:txBody>
      </p:sp>
      <p:sp>
        <p:nvSpPr>
          <p:cNvPr id="3" name="Title 2"/>
          <p:cNvSpPr>
            <a:spLocks noGrp="1"/>
          </p:cNvSpPr>
          <p:nvPr>
            <p:ph type="title"/>
          </p:nvPr>
        </p:nvSpPr>
        <p:spPr/>
        <p:txBody>
          <a:bodyPr/>
          <a:lstStyle/>
          <a:p>
            <a:r>
              <a:rPr lang="en-US" dirty="0" smtClean="0"/>
              <a:t>1.Purpose / Background/ Mandate </a:t>
            </a:r>
            <a:endParaRPr lang="en-ZA" dirty="0"/>
          </a:p>
        </p:txBody>
      </p:sp>
    </p:spTree>
    <p:extLst>
      <p:ext uri="{BB962C8B-B14F-4D97-AF65-F5344CB8AC3E}">
        <p14:creationId xmlns:p14="http://schemas.microsoft.com/office/powerpoint/2010/main" val="2085786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45170" y="256193"/>
            <a:ext cx="8640960" cy="5109091"/>
          </a:xfrm>
          <a:prstGeom prst="rect">
            <a:avLst/>
          </a:prstGeom>
          <a:noFill/>
        </p:spPr>
        <p:txBody>
          <a:bodyPr wrap="square" rtlCol="0">
            <a:spAutoFit/>
          </a:bodyPr>
          <a:lstStyle/>
          <a:p>
            <a:endParaRPr lang="en-US" sz="1600" b="1" u="sng" dirty="0" smtClean="0">
              <a:latin typeface="Arial"/>
              <a:cs typeface="Arial Black"/>
            </a:endParaRPr>
          </a:p>
          <a:p>
            <a:pPr marL="342900" indent="-342900">
              <a:buAutoNum type="arabicPeriod"/>
            </a:pPr>
            <a:r>
              <a:rPr lang="en-US" sz="1600" b="1" dirty="0">
                <a:solidFill>
                  <a:prstClr val="black"/>
                </a:solidFill>
                <a:latin typeface="Arial"/>
                <a:cs typeface="Arial Black"/>
              </a:rPr>
              <a:t>Purpose / Background/ Mandate </a:t>
            </a:r>
          </a:p>
          <a:p>
            <a:pPr marL="285750" indent="-285750">
              <a:lnSpc>
                <a:spcPct val="150000"/>
              </a:lnSpc>
              <a:buFont typeface="Wingdings" panose="05000000000000000000" pitchFamily="2" charset="2"/>
              <a:buChar char="v"/>
            </a:pPr>
            <a:r>
              <a:rPr lang="en-US" dirty="0" smtClean="0">
                <a:solidFill>
                  <a:prstClr val="black"/>
                </a:solidFill>
                <a:latin typeface="Arial"/>
                <a:cs typeface="Arial Black"/>
              </a:rPr>
              <a:t>Strategic risk management is the process of identifying , quantifying, and mitigating any risk that might affects or is inherent in the </a:t>
            </a:r>
            <a:r>
              <a:rPr lang="en-US" b="1" dirty="0" smtClean="0">
                <a:solidFill>
                  <a:prstClr val="black"/>
                </a:solidFill>
                <a:latin typeface="Arial"/>
                <a:cs typeface="Arial Black"/>
              </a:rPr>
              <a:t>Department business strategy, strategic objectives, and strategy execution</a:t>
            </a:r>
            <a:r>
              <a:rPr lang="en-US" dirty="0" smtClean="0">
                <a:solidFill>
                  <a:prstClr val="black"/>
                </a:solidFill>
                <a:latin typeface="Arial"/>
                <a:cs typeface="Arial Black"/>
              </a:rPr>
              <a:t>. These risks may include amongst others;</a:t>
            </a:r>
          </a:p>
          <a:p>
            <a:pPr>
              <a:lnSpc>
                <a:spcPct val="150000"/>
              </a:lnSpc>
            </a:pPr>
            <a:r>
              <a:rPr lang="en-US" dirty="0" smtClean="0">
                <a:solidFill>
                  <a:prstClr val="black"/>
                </a:solidFill>
                <a:latin typeface="Arial"/>
                <a:cs typeface="Arial Black"/>
              </a:rPr>
              <a:t>	#Shift in the demand and Department preferences;</a:t>
            </a:r>
          </a:p>
          <a:p>
            <a:pPr>
              <a:lnSpc>
                <a:spcPct val="150000"/>
              </a:lnSpc>
            </a:pPr>
            <a:r>
              <a:rPr lang="en-US" dirty="0" smtClean="0">
                <a:solidFill>
                  <a:prstClr val="black"/>
                </a:solidFill>
                <a:latin typeface="Arial"/>
                <a:cs typeface="Arial Black"/>
              </a:rPr>
              <a:t>	# Legal and regulatory change;</a:t>
            </a:r>
          </a:p>
          <a:p>
            <a:pPr>
              <a:lnSpc>
                <a:spcPct val="150000"/>
              </a:lnSpc>
            </a:pPr>
            <a:r>
              <a:rPr lang="en-US" dirty="0" smtClean="0">
                <a:solidFill>
                  <a:prstClr val="black"/>
                </a:solidFill>
                <a:latin typeface="Arial"/>
                <a:cs typeface="Arial Black"/>
              </a:rPr>
              <a:t>	#Technological changes</a:t>
            </a:r>
          </a:p>
          <a:p>
            <a:pPr>
              <a:lnSpc>
                <a:spcPct val="150000"/>
              </a:lnSpc>
            </a:pPr>
            <a:r>
              <a:rPr lang="en-US" dirty="0" smtClean="0">
                <a:solidFill>
                  <a:prstClr val="black"/>
                </a:solidFill>
                <a:latin typeface="Arial"/>
                <a:cs typeface="Arial Black"/>
              </a:rPr>
              <a:t>	#Senior management turnover</a:t>
            </a:r>
          </a:p>
          <a:p>
            <a:pPr lvl="2">
              <a:lnSpc>
                <a:spcPct val="150000"/>
              </a:lnSpc>
            </a:pPr>
            <a:r>
              <a:rPr lang="en-US" dirty="0" smtClean="0">
                <a:solidFill>
                  <a:prstClr val="black"/>
                </a:solidFill>
                <a:latin typeface="Arial"/>
                <a:cs typeface="Arial Black"/>
              </a:rPr>
              <a:t>#Stakeholder pressure</a:t>
            </a:r>
          </a:p>
          <a:p>
            <a:pPr marL="285750" indent="-285750">
              <a:lnSpc>
                <a:spcPct val="150000"/>
              </a:lnSpc>
              <a:buFont typeface="Wingdings" panose="05000000000000000000" pitchFamily="2" charset="2"/>
              <a:buChar char="v"/>
            </a:pPr>
            <a:r>
              <a:rPr lang="en-US" dirty="0" smtClean="0">
                <a:solidFill>
                  <a:prstClr val="black"/>
                </a:solidFill>
                <a:latin typeface="Arial"/>
                <a:cs typeface="Arial Black"/>
              </a:rPr>
              <a:t>The department has conducted its strategic risk review session for 2020/21 financial year in February 2020,</a:t>
            </a:r>
          </a:p>
          <a:p>
            <a:pPr marL="285750" indent="-285750">
              <a:lnSpc>
                <a:spcPct val="150000"/>
              </a:lnSpc>
              <a:buFont typeface="Wingdings" panose="05000000000000000000" pitchFamily="2" charset="2"/>
              <a:buChar char="v"/>
            </a:pPr>
            <a:r>
              <a:rPr lang="en-US" dirty="0" smtClean="0">
                <a:latin typeface="Arial"/>
                <a:cs typeface="Times New Roman" panose="02020603050405020304" pitchFamily="18" charset="0"/>
              </a:rPr>
              <a:t>Total of twelve (12) risks were identified using six (6) strategic outcomes which were developed by the Department;</a:t>
            </a:r>
          </a:p>
          <a:p>
            <a:pPr marL="285750" indent="-285750">
              <a:lnSpc>
                <a:spcPct val="150000"/>
              </a:lnSpc>
              <a:buFont typeface="Wingdings" panose="05000000000000000000" pitchFamily="2" charset="2"/>
              <a:buChar char="v"/>
            </a:pPr>
            <a:r>
              <a:rPr lang="en-US" dirty="0" smtClean="0">
                <a:latin typeface="Arial"/>
                <a:cs typeface="Times New Roman" panose="02020603050405020304" pitchFamily="18" charset="0"/>
              </a:rPr>
              <a:t>The consolidated Strategic risk register was presented to the RMC in August 2020 for management to adopt the identified risks together with mitigation per each risk identified,</a:t>
            </a:r>
          </a:p>
        </p:txBody>
      </p:sp>
      <p:pic>
        <p:nvPicPr>
          <p:cNvPr id="13" name="Picture 12"/>
          <p:cNvPicPr>
            <a:picLocks noChangeAspect="1"/>
          </p:cNvPicPr>
          <p:nvPr/>
        </p:nvPicPr>
        <p:blipFill>
          <a:blip r:embed="rId2"/>
          <a:stretch>
            <a:fillRect/>
          </a:stretch>
        </p:blipFill>
        <p:spPr>
          <a:xfrm>
            <a:off x="876300" y="6506906"/>
            <a:ext cx="7378700" cy="38100"/>
          </a:xfrm>
          <a:prstGeom prst="rect">
            <a:avLst/>
          </a:prstGeom>
        </p:spPr>
      </p:pic>
      <p:sp>
        <p:nvSpPr>
          <p:cNvPr id="2" name="Rectangle 1"/>
          <p:cNvSpPr/>
          <p:nvPr/>
        </p:nvSpPr>
        <p:spPr>
          <a:xfrm>
            <a:off x="896201" y="1402383"/>
            <a:ext cx="7495804" cy="738664"/>
          </a:xfrm>
          <a:prstGeom prst="rect">
            <a:avLst/>
          </a:prstGeom>
        </p:spPr>
        <p:txBody>
          <a:bodyPr wrap="square">
            <a:spAutoFit/>
          </a:bodyPr>
          <a:lstStyle/>
          <a:p>
            <a:endParaRPr lang="en-ZA" dirty="0" smtClean="0">
              <a:solidFill>
                <a:prstClr val="black"/>
              </a:solidFill>
              <a:latin typeface="Arial"/>
            </a:endParaRPr>
          </a:p>
          <a:p>
            <a:endParaRPr lang="en-ZA" dirty="0">
              <a:solidFill>
                <a:prstClr val="black"/>
              </a:solidFill>
              <a:latin typeface="Arial"/>
            </a:endParaRPr>
          </a:p>
          <a:p>
            <a:endParaRPr lang="en-ZA" dirty="0" smtClean="0">
              <a:solidFill>
                <a:prstClr val="black"/>
              </a:solidFill>
              <a:latin typeface="Arial"/>
            </a:endParaRPr>
          </a:p>
        </p:txBody>
      </p:sp>
    </p:spTree>
    <p:extLst>
      <p:ext uri="{BB962C8B-B14F-4D97-AF65-F5344CB8AC3E}">
        <p14:creationId xmlns:p14="http://schemas.microsoft.com/office/powerpoint/2010/main" val="349630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6063" y="1340768"/>
            <a:ext cx="8647112" cy="4075549"/>
          </a:xfrm>
        </p:spPr>
        <p:txBody>
          <a:bodyPr/>
          <a:lstStyle/>
          <a:p>
            <a:r>
              <a:rPr lang="en-US" dirty="0"/>
              <a:t>Risk management then engaged in a consultations process with risk owners to try and assists in crafting of the risks as per comments made by the National Commissioner, COC and the risk management committee in general,</a:t>
            </a:r>
          </a:p>
          <a:p>
            <a:r>
              <a:rPr lang="en-US" dirty="0"/>
              <a:t>The reviewed strategic risk register was then finalized and forwarded to the management for final inputs on 19th of October 2020 for confirmation of the revised data,</a:t>
            </a:r>
          </a:p>
          <a:p>
            <a:r>
              <a:rPr lang="en-US" dirty="0"/>
              <a:t>Strategic risk assessments for assessments for first quarter  and second quarter were then conducted by risk management through the quarterly progress provided by different risk owners.</a:t>
            </a:r>
          </a:p>
          <a:p>
            <a:r>
              <a:rPr lang="en-US" dirty="0"/>
              <a:t>There was no much movement in the implementation of strategic mitigations for first and Second quarter due to lockdown restrictions which were implemented in the department</a:t>
            </a:r>
          </a:p>
          <a:p>
            <a:endParaRPr lang="en-ZA" dirty="0"/>
          </a:p>
        </p:txBody>
      </p:sp>
      <p:sp>
        <p:nvSpPr>
          <p:cNvPr id="3" name="Title 2"/>
          <p:cNvSpPr>
            <a:spLocks noGrp="1"/>
          </p:cNvSpPr>
          <p:nvPr>
            <p:ph type="title"/>
          </p:nvPr>
        </p:nvSpPr>
        <p:spPr>
          <a:xfrm>
            <a:off x="246063" y="596900"/>
            <a:ext cx="8647112" cy="276999"/>
          </a:xfrm>
        </p:spPr>
        <p:txBody>
          <a:bodyPr/>
          <a:lstStyle/>
          <a:p>
            <a:r>
              <a:rPr lang="en-ZA" smtClean="0"/>
              <a:t>1. Purpose </a:t>
            </a:r>
            <a:r>
              <a:rPr lang="en-ZA" dirty="0"/>
              <a:t>and Background </a:t>
            </a:r>
            <a:r>
              <a:rPr lang="en-ZA" dirty="0" smtClean="0"/>
              <a:t>(Continued)</a:t>
            </a:r>
            <a:endParaRPr lang="en-ZA" dirty="0"/>
          </a:p>
        </p:txBody>
      </p:sp>
    </p:spTree>
    <p:extLst>
      <p:ext uri="{BB962C8B-B14F-4D97-AF65-F5344CB8AC3E}">
        <p14:creationId xmlns:p14="http://schemas.microsoft.com/office/powerpoint/2010/main" val="881850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20104143"/>
              </p:ext>
            </p:extLst>
          </p:nvPr>
        </p:nvGraphicFramePr>
        <p:xfrm>
          <a:off x="290131" y="1268760"/>
          <a:ext cx="8458333" cy="4368161"/>
        </p:xfrm>
        <a:graphic>
          <a:graphicData uri="http://schemas.openxmlformats.org/drawingml/2006/table">
            <a:tbl>
              <a:tblPr/>
              <a:tblGrid>
                <a:gridCol w="719190"/>
                <a:gridCol w="1546455"/>
                <a:gridCol w="5040560"/>
                <a:gridCol w="576064"/>
                <a:gridCol w="576064"/>
              </a:tblGrid>
              <a:tr h="342681">
                <a:tc rowSpan="2">
                  <a:txBody>
                    <a:bodyPr/>
                    <a:lstStyle/>
                    <a:p>
                      <a:pPr algn="l" fontAlgn="t"/>
                      <a:r>
                        <a:rPr lang="en-ZA" sz="1200" b="0" i="0" u="none" strike="noStrike" dirty="0" smtClean="0">
                          <a:solidFill>
                            <a:srgbClr val="FFFFFF"/>
                          </a:solidFill>
                          <a:effectLst/>
                          <a:latin typeface="+mj-lt"/>
                          <a:cs typeface="Arial" panose="020B0604020202020204" pitchFamily="34" charset="0"/>
                        </a:rPr>
                        <a:t>No</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a:txBody>
                    <a:bodyPr/>
                    <a:lstStyle/>
                    <a:p>
                      <a:pPr algn="l" fontAlgn="t"/>
                      <a:r>
                        <a:rPr lang="en-ZA" sz="1200" b="0" i="0" u="none" strike="noStrike" dirty="0" smtClean="0">
                          <a:solidFill>
                            <a:srgbClr val="FFFFFF"/>
                          </a:solidFill>
                          <a:effectLst/>
                          <a:latin typeface="+mj-lt"/>
                          <a:cs typeface="Arial" panose="020B0604020202020204" pitchFamily="34" charset="0"/>
                        </a:rPr>
                        <a:t>Component</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a:txBody>
                    <a:bodyPr/>
                    <a:lstStyle/>
                    <a:p>
                      <a:pPr algn="l" fontAlgn="t"/>
                      <a:r>
                        <a:rPr lang="en-ZA" sz="1200" b="0" i="0" u="none" strike="noStrike" dirty="0" smtClean="0">
                          <a:solidFill>
                            <a:srgbClr val="FFFFFF"/>
                          </a:solidFill>
                          <a:effectLst/>
                          <a:latin typeface="+mj-lt"/>
                          <a:cs typeface="Arial" panose="020B0604020202020204" pitchFamily="34" charset="0"/>
                        </a:rPr>
                        <a:t>Identified</a:t>
                      </a:r>
                      <a:r>
                        <a:rPr lang="en-ZA" sz="1200" b="0" i="0" u="none" strike="noStrike" baseline="0" dirty="0" smtClean="0">
                          <a:solidFill>
                            <a:srgbClr val="FFFFFF"/>
                          </a:solidFill>
                          <a:effectLst/>
                          <a:latin typeface="+mj-lt"/>
                          <a:cs typeface="Arial" panose="020B0604020202020204" pitchFamily="34" charset="0"/>
                        </a:rPr>
                        <a:t> risk</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gridSpan="2">
                  <a:txBody>
                    <a:bodyPr/>
                    <a:lstStyle/>
                    <a:p>
                      <a:pPr algn="l" fontAlgn="t"/>
                      <a:endParaRPr lang="en-ZA" sz="1200" b="0" i="0" u="none" strike="noStrike" dirty="0">
                        <a:solidFill>
                          <a:srgbClr val="FFFFFF"/>
                        </a:solidFill>
                        <a:effectLst/>
                        <a:latin typeface="+mj-lt"/>
                        <a:cs typeface="Arial" panose="020B0604020202020204" pitchFamily="34" charset="0"/>
                      </a:endParaRPr>
                    </a:p>
                    <a:p>
                      <a:pPr algn="ctr" fontAlgn="b"/>
                      <a:r>
                        <a:rPr lang="en-ZA" sz="1200" b="0" i="0" u="none" strike="noStrike" dirty="0">
                          <a:solidFill>
                            <a:srgbClr val="FFFFFF"/>
                          </a:solidFill>
                          <a:effectLst/>
                          <a:latin typeface="+mj-lt"/>
                          <a:cs typeface="Arial" panose="020B0604020202020204" pitchFamily="34" charset="0"/>
                        </a:rPr>
                        <a:t>RMU Assessment</a:t>
                      </a: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hMerge="1">
                  <a:txBody>
                    <a:bodyPr/>
                    <a:lstStyle/>
                    <a:p>
                      <a:pPr algn="l" fontAlgn="b"/>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r>
              <a:tr h="45780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ZA" sz="1200" b="0" i="0" u="none" strike="noStrike" dirty="0" smtClean="0">
                          <a:solidFill>
                            <a:srgbClr val="FFFFFF"/>
                          </a:solidFill>
                          <a:effectLst/>
                          <a:latin typeface="+mj-lt"/>
                          <a:cs typeface="Arial" panose="020B0604020202020204" pitchFamily="34" charset="0"/>
                        </a:rPr>
                        <a:t>Q1</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ZA" sz="1200" b="0" i="0" u="none" strike="noStrike" dirty="0" smtClean="0">
                          <a:solidFill>
                            <a:srgbClr val="FFFFFF"/>
                          </a:solidFill>
                          <a:effectLst/>
                          <a:latin typeface="+mj-lt"/>
                          <a:cs typeface="Arial" panose="020B0604020202020204" pitchFamily="34" charset="0"/>
                        </a:rPr>
                        <a:t>Q2</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403152">
                <a:tc>
                  <a:txBody>
                    <a:bodyPr/>
                    <a:lstStyle/>
                    <a:p>
                      <a:r>
                        <a:rPr lang="en-US" dirty="0" smtClean="0"/>
                        <a:t>1</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kern="1200" dirty="0" smtClean="0">
                          <a:solidFill>
                            <a:srgbClr val="000000"/>
                          </a:solidFill>
                          <a:effectLst/>
                          <a:latin typeface="+mn-lt"/>
                          <a:ea typeface="+mn-ea"/>
                          <a:cs typeface="Arial" panose="020B0604020202020204" pitchFamily="34" charset="0"/>
                        </a:rPr>
                        <a:t>Finance</a:t>
                      </a:r>
                      <a:endParaRPr lang="en-ZA" sz="1400" b="0" i="0" u="none" strike="noStrike" kern="1200" dirty="0">
                        <a:solidFill>
                          <a:srgbClr val="000000"/>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r>
                        <a:rPr lang="en-US" sz="1400" b="0" i="0" u="none" strike="noStrike" kern="1200" dirty="0" smtClean="0">
                          <a:solidFill>
                            <a:srgbClr val="000000"/>
                          </a:solidFill>
                          <a:effectLst/>
                          <a:latin typeface="+mn-lt"/>
                          <a:ea typeface="+mn-ea"/>
                          <a:cs typeface="Arial" panose="020B0604020202020204" pitchFamily="34" charset="0"/>
                        </a:rPr>
                        <a:t>MTEF budget cuts on vote allocations to DCS</a:t>
                      </a:r>
                      <a:endParaRPr lang="en-ZA" sz="1400" b="0" i="0" u="none" strike="noStrike" kern="1200" dirty="0">
                        <a:solidFill>
                          <a:srgbClr val="000000"/>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kern="1200" baseline="0" dirty="0" smtClean="0">
                          <a:solidFill>
                            <a:srgbClr val="000000"/>
                          </a:solidFill>
                          <a:effectLst/>
                          <a:latin typeface="+mn-lt"/>
                          <a:ea typeface="+mn-ea"/>
                          <a:cs typeface="Arial" panose="020B0604020202020204" pitchFamily="34" charset="0"/>
                        </a:rPr>
                        <a:t> </a:t>
                      </a: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91536">
                <a:tc>
                  <a:txBody>
                    <a:bodyPr/>
                    <a:lstStyle/>
                    <a:p>
                      <a:r>
                        <a:rPr lang="en-US" dirty="0" smtClean="0"/>
                        <a:t>2</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COO</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331" rtl="0" eaLnBrk="1" fontAlgn="t" latinLnBrk="0" hangingPunct="1">
                        <a:lnSpc>
                          <a:spcPct val="100000"/>
                        </a:lnSpc>
                        <a:spcBef>
                          <a:spcPts val="0"/>
                        </a:spcBef>
                        <a:spcAft>
                          <a:spcPts val="0"/>
                        </a:spcAft>
                        <a:buClrTx/>
                        <a:buSzTx/>
                        <a:buFont typeface="Arial" pitchFamily="34" charset="0"/>
                        <a:buNone/>
                        <a:tabLst/>
                        <a:defRPr/>
                      </a:pPr>
                      <a:r>
                        <a:rPr kumimoji="0" lang="en-US" sz="1400" b="0" i="0" u="none" strike="noStrike" kern="1200" cap="none" spc="0" normalizeH="0" baseline="0" dirty="0" smtClean="0">
                          <a:ln>
                            <a:noFill/>
                          </a:ln>
                          <a:solidFill>
                            <a:srgbClr val="000000"/>
                          </a:solidFill>
                          <a:effectLst/>
                          <a:uLnTx/>
                          <a:uFillTx/>
                          <a:latin typeface="+mn-lt"/>
                          <a:ea typeface="+mn-ea"/>
                          <a:cs typeface="Arial" panose="020B0604020202020204" pitchFamily="34" charset="0"/>
                        </a:rPr>
                        <a:t>'Inadequate and ineffective business continuity system within the department</a:t>
                      </a:r>
                      <a:endParaRPr kumimoji="0" lang="en-ZA" sz="1400" b="0" i="0" u="none" strike="noStrike" kern="1200" cap="none" spc="0" normalizeH="0" baseline="0" dirty="0">
                        <a:ln>
                          <a:noFill/>
                        </a:ln>
                        <a:solidFill>
                          <a:srgbClr val="000000"/>
                        </a:solidFill>
                        <a:effectLst/>
                        <a:uLnTx/>
                        <a:uFillTx/>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720080">
                <a:tc>
                  <a:txBody>
                    <a:bodyPr/>
                    <a:lstStyle/>
                    <a:p>
                      <a:r>
                        <a:rPr lang="en-US" dirty="0" smtClean="0"/>
                        <a:t>3</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GITO</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331" rtl="0" eaLnBrk="1" fontAlgn="t" latinLnBrk="0" hangingPunct="1">
                        <a:lnSpc>
                          <a:spcPct val="100000"/>
                        </a:lnSpc>
                        <a:spcBef>
                          <a:spcPts val="0"/>
                        </a:spcBef>
                        <a:spcAft>
                          <a:spcPts val="0"/>
                        </a:spcAft>
                        <a:buClrTx/>
                        <a:buSzTx/>
                        <a:buFont typeface="Arial" pitchFamily="34" charset="0"/>
                        <a:buNone/>
                        <a:tabLst/>
                        <a:defRPr/>
                      </a:pPr>
                      <a:r>
                        <a:rPr kumimoji="0" lang="en-US" sz="1400" b="0" i="0" u="none" strike="noStrike" kern="1200" cap="none" spc="0" normalizeH="0" baseline="0" dirty="0" smtClean="0">
                          <a:ln>
                            <a:noFill/>
                          </a:ln>
                          <a:solidFill>
                            <a:srgbClr val="000000"/>
                          </a:solidFill>
                          <a:effectLst/>
                          <a:uLnTx/>
                          <a:uFillTx/>
                          <a:latin typeface="+mn-lt"/>
                          <a:ea typeface="+mn-ea"/>
                          <a:cs typeface="Arial" panose="020B0604020202020204" pitchFamily="34" charset="0"/>
                        </a:rPr>
                        <a:t>Inadequate Information Communication Technology (ICT) to enable the Department to have reliable, secured, integrated business systems and Infrastructure.</a:t>
                      </a:r>
                      <a:endParaRPr kumimoji="0" lang="en-ZA" sz="1400" b="0" i="0" u="none" strike="noStrike" kern="1200" cap="none" spc="0" normalizeH="0" baseline="0" dirty="0">
                        <a:ln>
                          <a:noFill/>
                        </a:ln>
                        <a:solidFill>
                          <a:srgbClr val="000000"/>
                        </a:solidFill>
                        <a:effectLst/>
                        <a:uLnTx/>
                        <a:uFillTx/>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91536">
                <a:tc>
                  <a:txBody>
                    <a:bodyPr/>
                    <a:lstStyle/>
                    <a:p>
                      <a:r>
                        <a:rPr lang="en-US" dirty="0" smtClean="0"/>
                        <a:t>4</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Health care</a:t>
                      </a:r>
                      <a:r>
                        <a:rPr lang="en-US" sz="1400" kern="1200" baseline="0" dirty="0" smtClean="0">
                          <a:solidFill>
                            <a:schemeClr val="tx1"/>
                          </a:solidFill>
                          <a:effectLst/>
                          <a:latin typeface="+mn-lt"/>
                          <a:ea typeface="Times New Roman" panose="02020603050405020304" pitchFamily="18" charset="0"/>
                          <a:cs typeface="Arial" panose="020B0604020202020204" pitchFamily="34" charset="0"/>
                        </a:rPr>
                        <a:t> services</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331" rtl="0" eaLnBrk="1" fontAlgn="t" latinLnBrk="0" hangingPunct="1">
                        <a:lnSpc>
                          <a:spcPct val="100000"/>
                        </a:lnSpc>
                        <a:spcBef>
                          <a:spcPts val="0"/>
                        </a:spcBef>
                        <a:spcAft>
                          <a:spcPts val="0"/>
                        </a:spcAft>
                        <a:buClrTx/>
                        <a:buSzTx/>
                        <a:buFont typeface="Arial" pitchFamily="34" charset="0"/>
                        <a:buNone/>
                        <a:tabLst/>
                        <a:defRPr/>
                      </a:pPr>
                      <a:r>
                        <a:rPr kumimoji="0" lang="en-US" sz="1400" b="0" i="0" u="none" strike="noStrike" kern="1200" cap="none" spc="0" normalizeH="0" baseline="0" dirty="0" smtClean="0">
                          <a:ln>
                            <a:noFill/>
                          </a:ln>
                          <a:solidFill>
                            <a:srgbClr val="000000"/>
                          </a:solidFill>
                          <a:effectLst/>
                          <a:uLnTx/>
                          <a:uFillTx/>
                          <a:latin typeface="+mn-lt"/>
                          <a:ea typeface="+mn-ea"/>
                          <a:cs typeface="Arial" panose="020B0604020202020204" pitchFamily="34" charset="0"/>
                        </a:rPr>
                        <a:t>'Inadequate provision of a comprehensive package of health care services to inmates.</a:t>
                      </a:r>
                      <a:endParaRPr kumimoji="0" lang="en-ZA" sz="1400" b="0" i="0" u="none" strike="noStrike" kern="1200" cap="none" spc="0" normalizeH="0" baseline="0" dirty="0">
                        <a:ln>
                          <a:noFill/>
                        </a:ln>
                        <a:solidFill>
                          <a:srgbClr val="000000"/>
                        </a:solidFill>
                        <a:effectLst/>
                        <a:uLnTx/>
                        <a:uFillTx/>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707560">
                <a:tc>
                  <a:txBody>
                    <a:bodyPr/>
                    <a:lstStyle/>
                    <a:p>
                      <a:r>
                        <a:rPr lang="en-US" dirty="0" smtClean="0"/>
                        <a:t>5</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INCOR, Personal Dev and Corr </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'Inadequate access to rehabilitation, psychosocial services and developmental interventions to prepare inmates for successful reintegration into society</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46185">
                <a:tc>
                  <a:txBody>
                    <a:bodyPr/>
                    <a:lstStyle/>
                    <a:p>
                      <a:r>
                        <a:rPr lang="en-US" dirty="0" smtClean="0"/>
                        <a:t>6</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INCOR, Personal Dev</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'Inadequate and unintegrated strategies to drive and improve the self -sufficiency within the department.</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3" name="Title 2"/>
          <p:cNvSpPr>
            <a:spLocks noGrp="1"/>
          </p:cNvSpPr>
          <p:nvPr>
            <p:ph type="title"/>
          </p:nvPr>
        </p:nvSpPr>
        <p:spPr>
          <a:xfrm>
            <a:off x="245190" y="646495"/>
            <a:ext cx="8647112" cy="470898"/>
          </a:xfrm>
        </p:spPr>
        <p:txBody>
          <a:bodyPr/>
          <a:lstStyle/>
          <a:p>
            <a:r>
              <a:rPr lang="en-ZA" sz="1800" dirty="0" smtClean="0">
                <a:solidFill>
                  <a:srgbClr val="00B0F0"/>
                </a:solidFill>
                <a:latin typeface="+mn-lt"/>
              </a:rPr>
              <a:t>2. </a:t>
            </a:r>
            <a:r>
              <a:rPr lang="en-US" sz="1600" dirty="0" smtClean="0">
                <a:solidFill>
                  <a:srgbClr val="00B0F0"/>
                </a:solidFill>
              </a:rPr>
              <a:t>Mid-Term Reporting </a:t>
            </a:r>
            <a:r>
              <a:rPr lang="en-US" sz="1600" dirty="0">
                <a:solidFill>
                  <a:srgbClr val="00B0F0"/>
                </a:solidFill>
              </a:rPr>
              <a:t>on Trends/movements, successes and challenges per each strategic risk </a:t>
            </a:r>
            <a:endParaRPr lang="en-ZA" sz="1600" dirty="0">
              <a:solidFill>
                <a:srgbClr val="00B0F0"/>
              </a:solidFill>
              <a:latin typeface="+mn-lt"/>
            </a:endParaRPr>
          </a:p>
        </p:txBody>
      </p:sp>
      <p:sp>
        <p:nvSpPr>
          <p:cNvPr id="7" name="Right Arrow 6"/>
          <p:cNvSpPr/>
          <p:nvPr/>
        </p:nvSpPr>
        <p:spPr>
          <a:xfrm>
            <a:off x="7659190" y="2291663"/>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ight Arrow 7"/>
          <p:cNvSpPr/>
          <p:nvPr/>
        </p:nvSpPr>
        <p:spPr>
          <a:xfrm>
            <a:off x="8198632" y="2305173"/>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ight Arrow 8"/>
          <p:cNvSpPr/>
          <p:nvPr/>
        </p:nvSpPr>
        <p:spPr>
          <a:xfrm>
            <a:off x="7604610" y="2638893"/>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Right Arrow 9"/>
          <p:cNvSpPr/>
          <p:nvPr/>
        </p:nvSpPr>
        <p:spPr>
          <a:xfrm>
            <a:off x="8199839" y="2706377"/>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Down Arrow 10"/>
          <p:cNvSpPr/>
          <p:nvPr/>
        </p:nvSpPr>
        <p:spPr>
          <a:xfrm>
            <a:off x="7720595" y="4492514"/>
            <a:ext cx="260350" cy="284480"/>
          </a:xfrm>
          <a:prstGeom prst="down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Down Arrow 11"/>
          <p:cNvSpPr/>
          <p:nvPr/>
        </p:nvSpPr>
        <p:spPr>
          <a:xfrm>
            <a:off x="8204309" y="4473091"/>
            <a:ext cx="260350" cy="284480"/>
          </a:xfrm>
          <a:prstGeom prst="down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Down Arrow 12"/>
          <p:cNvSpPr/>
          <p:nvPr/>
        </p:nvSpPr>
        <p:spPr>
          <a:xfrm>
            <a:off x="7698816" y="5083264"/>
            <a:ext cx="260350" cy="284480"/>
          </a:xfrm>
          <a:prstGeom prst="down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Down Arrow 13"/>
          <p:cNvSpPr/>
          <p:nvPr/>
        </p:nvSpPr>
        <p:spPr>
          <a:xfrm>
            <a:off x="8232655" y="5083264"/>
            <a:ext cx="260350" cy="284480"/>
          </a:xfrm>
          <a:prstGeom prst="down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ight Arrow 14"/>
          <p:cNvSpPr/>
          <p:nvPr/>
        </p:nvSpPr>
        <p:spPr>
          <a:xfrm>
            <a:off x="7633495" y="3891935"/>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Up Arrow 15"/>
          <p:cNvSpPr/>
          <p:nvPr/>
        </p:nvSpPr>
        <p:spPr>
          <a:xfrm>
            <a:off x="8210659" y="3820815"/>
            <a:ext cx="254000" cy="307975"/>
          </a:xfrm>
          <a:prstGeom prst="up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ight Arrow 16"/>
          <p:cNvSpPr/>
          <p:nvPr/>
        </p:nvSpPr>
        <p:spPr>
          <a:xfrm>
            <a:off x="7650496" y="3212976"/>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Right Arrow 17"/>
          <p:cNvSpPr/>
          <p:nvPr/>
        </p:nvSpPr>
        <p:spPr>
          <a:xfrm>
            <a:off x="8173283" y="3212976"/>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Up Arrow 18"/>
          <p:cNvSpPr/>
          <p:nvPr/>
        </p:nvSpPr>
        <p:spPr>
          <a:xfrm>
            <a:off x="467544" y="5733256"/>
            <a:ext cx="254000" cy="307975"/>
          </a:xfrm>
          <a:prstGeom prst="up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Text Box 2"/>
          <p:cNvSpPr txBox="1">
            <a:spLocks noChangeArrowheads="1"/>
          </p:cNvSpPr>
          <p:nvPr/>
        </p:nvSpPr>
        <p:spPr bwMode="auto">
          <a:xfrm>
            <a:off x="971600" y="5733256"/>
            <a:ext cx="1872208" cy="7200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ZA" sz="1200" b="1" dirty="0">
                <a:effectLst/>
                <a:latin typeface="Calibri"/>
                <a:ea typeface="Calibri"/>
                <a:cs typeface="Times New Roman"/>
              </a:rPr>
              <a:t>Improved (quarter to quarter assessment)</a:t>
            </a:r>
            <a:endParaRPr lang="en-US" sz="1200" dirty="0">
              <a:effectLst/>
              <a:latin typeface="Calibri"/>
              <a:ea typeface="Calibri"/>
              <a:cs typeface="Times New Roman"/>
            </a:endParaRPr>
          </a:p>
        </p:txBody>
      </p:sp>
      <p:sp>
        <p:nvSpPr>
          <p:cNvPr id="21" name="Right Arrow 20"/>
          <p:cNvSpPr/>
          <p:nvPr/>
        </p:nvSpPr>
        <p:spPr>
          <a:xfrm>
            <a:off x="3059832" y="5887243"/>
            <a:ext cx="379095" cy="236855"/>
          </a:xfrm>
          <a:prstGeom prst="right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Text Box 2"/>
          <p:cNvSpPr txBox="1">
            <a:spLocks noChangeArrowheads="1"/>
          </p:cNvSpPr>
          <p:nvPr/>
        </p:nvSpPr>
        <p:spPr bwMode="auto">
          <a:xfrm>
            <a:off x="3635896" y="5819298"/>
            <a:ext cx="1728192" cy="56203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ZA" sz="1200" b="1" dirty="0">
                <a:effectLst/>
                <a:latin typeface="Calibri"/>
                <a:ea typeface="Calibri"/>
                <a:cs typeface="Times New Roman"/>
              </a:rPr>
              <a:t>No Change (Quarter to quarter assessment)</a:t>
            </a:r>
            <a:endParaRPr lang="en-US" sz="1200" dirty="0">
              <a:effectLst/>
              <a:latin typeface="Calibri"/>
              <a:ea typeface="Calibri"/>
              <a:cs typeface="Times New Roman"/>
            </a:endParaRPr>
          </a:p>
        </p:txBody>
      </p:sp>
      <p:sp>
        <p:nvSpPr>
          <p:cNvPr id="23" name="Down Arrow 22"/>
          <p:cNvSpPr/>
          <p:nvPr/>
        </p:nvSpPr>
        <p:spPr>
          <a:xfrm>
            <a:off x="5652120" y="5958073"/>
            <a:ext cx="260350" cy="284480"/>
          </a:xfrm>
          <a:prstGeom prst="down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Text Box 2"/>
          <p:cNvSpPr txBox="1">
            <a:spLocks noChangeArrowheads="1"/>
          </p:cNvSpPr>
          <p:nvPr/>
        </p:nvSpPr>
        <p:spPr bwMode="auto">
          <a:xfrm>
            <a:off x="6371039" y="5819299"/>
            <a:ext cx="1788160" cy="5689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ZA" b="1" dirty="0">
                <a:effectLst/>
                <a:latin typeface="Calibri"/>
                <a:ea typeface="Calibri"/>
                <a:cs typeface="Times New Roman"/>
              </a:rPr>
              <a:t>Regressed (quarter to quarter assessment</a:t>
            </a:r>
            <a:r>
              <a:rPr lang="en-ZA" sz="900" b="1" dirty="0">
                <a:effectLst/>
                <a:latin typeface="Calibri"/>
                <a:ea typeface="Calibri"/>
                <a:cs typeface="Times New Roman"/>
              </a:rPr>
              <a:t>)  </a:t>
            </a:r>
            <a:endParaRPr lang="en-US" sz="1100" dirty="0">
              <a:effectLst/>
              <a:latin typeface="Calibri"/>
              <a:ea typeface="Calibri"/>
              <a:cs typeface="Times New Roman"/>
            </a:endParaRPr>
          </a:p>
        </p:txBody>
      </p:sp>
    </p:spTree>
    <p:extLst>
      <p:ext uri="{BB962C8B-B14F-4D97-AF65-F5344CB8AC3E}">
        <p14:creationId xmlns:p14="http://schemas.microsoft.com/office/powerpoint/2010/main" val="1550021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44493476"/>
              </p:ext>
            </p:extLst>
          </p:nvPr>
        </p:nvGraphicFramePr>
        <p:xfrm>
          <a:off x="290131" y="1412776"/>
          <a:ext cx="8458333" cy="3754224"/>
        </p:xfrm>
        <a:graphic>
          <a:graphicData uri="http://schemas.openxmlformats.org/drawingml/2006/table">
            <a:tbl>
              <a:tblPr/>
              <a:tblGrid>
                <a:gridCol w="719190"/>
                <a:gridCol w="1690471"/>
                <a:gridCol w="4896544"/>
                <a:gridCol w="576064"/>
                <a:gridCol w="576064"/>
              </a:tblGrid>
              <a:tr h="342681">
                <a:tc rowSpan="2">
                  <a:txBody>
                    <a:bodyPr/>
                    <a:lstStyle/>
                    <a:p>
                      <a:pPr algn="l" fontAlgn="t"/>
                      <a:r>
                        <a:rPr lang="en-ZA" sz="1200" b="0" i="0" u="none" strike="noStrike" dirty="0" smtClean="0">
                          <a:solidFill>
                            <a:srgbClr val="FFFFFF"/>
                          </a:solidFill>
                          <a:effectLst/>
                          <a:latin typeface="+mj-lt"/>
                          <a:cs typeface="Arial" panose="020B0604020202020204" pitchFamily="34" charset="0"/>
                        </a:rPr>
                        <a:t>No</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a:txBody>
                    <a:bodyPr/>
                    <a:lstStyle/>
                    <a:p>
                      <a:pPr algn="l" fontAlgn="t"/>
                      <a:r>
                        <a:rPr lang="en-ZA" sz="1200" b="0" i="0" u="none" strike="noStrike" dirty="0" smtClean="0">
                          <a:solidFill>
                            <a:srgbClr val="FFFFFF"/>
                          </a:solidFill>
                          <a:effectLst/>
                          <a:latin typeface="+mj-lt"/>
                          <a:cs typeface="Arial" panose="020B0604020202020204" pitchFamily="34" charset="0"/>
                        </a:rPr>
                        <a:t>Component</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a:txBody>
                    <a:bodyPr/>
                    <a:lstStyle/>
                    <a:p>
                      <a:pPr algn="l" fontAlgn="t"/>
                      <a:r>
                        <a:rPr lang="en-ZA" sz="1200" b="0" i="0" u="none" strike="noStrike" dirty="0" smtClean="0">
                          <a:solidFill>
                            <a:srgbClr val="FFFFFF"/>
                          </a:solidFill>
                          <a:effectLst/>
                          <a:latin typeface="+mj-lt"/>
                          <a:cs typeface="Arial" panose="020B0604020202020204" pitchFamily="34" charset="0"/>
                        </a:rPr>
                        <a:t>Identified</a:t>
                      </a:r>
                      <a:r>
                        <a:rPr lang="en-ZA" sz="1200" b="0" i="0" u="none" strike="noStrike" baseline="0" dirty="0" smtClean="0">
                          <a:solidFill>
                            <a:srgbClr val="FFFFFF"/>
                          </a:solidFill>
                          <a:effectLst/>
                          <a:latin typeface="+mj-lt"/>
                          <a:cs typeface="Arial" panose="020B0604020202020204" pitchFamily="34" charset="0"/>
                        </a:rPr>
                        <a:t> risk</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gridSpan="2">
                  <a:txBody>
                    <a:bodyPr/>
                    <a:lstStyle/>
                    <a:p>
                      <a:pPr algn="l" fontAlgn="t"/>
                      <a:endParaRPr lang="en-ZA" sz="1200" b="0" i="0" u="none" strike="noStrike" dirty="0">
                        <a:solidFill>
                          <a:srgbClr val="FFFFFF"/>
                        </a:solidFill>
                        <a:effectLst/>
                        <a:latin typeface="+mj-lt"/>
                        <a:cs typeface="Arial" panose="020B0604020202020204" pitchFamily="34" charset="0"/>
                      </a:endParaRPr>
                    </a:p>
                    <a:p>
                      <a:pPr algn="ctr" fontAlgn="b"/>
                      <a:r>
                        <a:rPr lang="en-ZA" sz="1200" b="0" i="0" u="none" strike="noStrike" dirty="0">
                          <a:solidFill>
                            <a:srgbClr val="FFFFFF"/>
                          </a:solidFill>
                          <a:effectLst/>
                          <a:latin typeface="+mj-lt"/>
                          <a:cs typeface="Arial" panose="020B0604020202020204" pitchFamily="34" charset="0"/>
                        </a:rPr>
                        <a:t>RMU Assessment</a:t>
                      </a: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hMerge="1">
                  <a:txBody>
                    <a:bodyPr/>
                    <a:lstStyle/>
                    <a:p>
                      <a:pPr algn="l" fontAlgn="b"/>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r>
              <a:tr h="34268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ZA" sz="1200" b="0" i="0" u="none" strike="noStrike" dirty="0" smtClean="0">
                          <a:solidFill>
                            <a:srgbClr val="FFFFFF"/>
                          </a:solidFill>
                          <a:effectLst/>
                          <a:latin typeface="+mj-lt"/>
                          <a:cs typeface="Arial" panose="020B0604020202020204" pitchFamily="34" charset="0"/>
                        </a:rPr>
                        <a:t>Q1</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ZA" sz="1200" b="0" i="0" u="none" strike="noStrike" dirty="0" smtClean="0">
                          <a:solidFill>
                            <a:srgbClr val="FFFFFF"/>
                          </a:solidFill>
                          <a:effectLst/>
                          <a:latin typeface="+mj-lt"/>
                          <a:cs typeface="Arial" panose="020B0604020202020204" pitchFamily="34" charset="0"/>
                        </a:rPr>
                        <a:t>Q2</a:t>
                      </a:r>
                      <a:endParaRPr lang="en-ZA" sz="1200" b="0" i="0" u="none" strike="noStrike" dirty="0">
                        <a:solidFill>
                          <a:srgbClr val="FFFFFF"/>
                        </a:solidFill>
                        <a:effectLst/>
                        <a:latin typeface="+mj-lt"/>
                        <a:cs typeface="Arial" panose="020B0604020202020204" pitchFamily="34" charset="0"/>
                      </a:endParaRPr>
                    </a:p>
                  </a:txBody>
                  <a:tcPr marL="1671" marR="1671" marT="16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259136">
                <a:tc>
                  <a:txBody>
                    <a:bodyPr/>
                    <a:lstStyle/>
                    <a:p>
                      <a:r>
                        <a:rPr lang="en-US" dirty="0" smtClean="0"/>
                        <a:t>7</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INCOR</a:t>
                      </a:r>
                      <a:r>
                        <a:rPr lang="en-US" sz="1400" kern="1200" baseline="0" dirty="0" smtClean="0">
                          <a:solidFill>
                            <a:schemeClr val="tx1"/>
                          </a:solidFill>
                          <a:effectLst/>
                          <a:latin typeface="+mn-lt"/>
                          <a:ea typeface="Times New Roman" panose="02020603050405020304" pitchFamily="18" charset="0"/>
                          <a:cs typeface="Arial" panose="020B0604020202020204" pitchFamily="34" charset="0"/>
                        </a:rPr>
                        <a:t> and Remand</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Inadequate case management systems and processes..</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76064">
                <a:tc>
                  <a:txBody>
                    <a:bodyPr/>
                    <a:lstStyle/>
                    <a:p>
                      <a:r>
                        <a:rPr lang="en-US" dirty="0" smtClean="0"/>
                        <a:t>8</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DIU and HR</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'Ineffective mechanisms and systems to detect and prevent fraud and corruption within the department.</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63544">
                <a:tc>
                  <a:txBody>
                    <a:bodyPr/>
                    <a:lstStyle/>
                    <a:p>
                      <a:r>
                        <a:rPr lang="en-US" dirty="0" smtClean="0"/>
                        <a:t>9</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ZA" sz="1400" kern="1200" dirty="0" smtClean="0">
                          <a:solidFill>
                            <a:schemeClr val="tx1"/>
                          </a:solidFill>
                          <a:effectLst/>
                          <a:latin typeface="+mn-lt"/>
                          <a:ea typeface="Times New Roman" panose="02020603050405020304" pitchFamily="18" charset="0"/>
                          <a:cs typeface="Arial" panose="020B0604020202020204" pitchFamily="34" charset="0"/>
                        </a:rPr>
                        <a:t>Security management</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331" rtl="0" eaLnBrk="1" fontAlgn="t" latinLnBrk="0" hangingPunct="1">
                        <a:lnSpc>
                          <a:spcPct val="100000"/>
                        </a:lnSpc>
                        <a:spcBef>
                          <a:spcPts val="0"/>
                        </a:spcBef>
                        <a:spcAft>
                          <a:spcPts val="0"/>
                        </a:spcAft>
                        <a:buClrTx/>
                        <a:buSzTx/>
                        <a:buFont typeface="Arial" pitchFamily="34" charset="0"/>
                        <a:buNone/>
                        <a:tabLst/>
                        <a:defRPr/>
                      </a:pPr>
                      <a:r>
                        <a:rPr kumimoji="0" lang="en-US" sz="1400" b="0" i="0" u="none" strike="noStrike" kern="1200" cap="none" spc="0" normalizeH="0" baseline="0" dirty="0" smtClean="0">
                          <a:ln>
                            <a:noFill/>
                          </a:ln>
                          <a:solidFill>
                            <a:srgbClr val="000000"/>
                          </a:solidFill>
                          <a:effectLst/>
                          <a:uLnTx/>
                          <a:uFillTx/>
                          <a:latin typeface="+mn-lt"/>
                          <a:ea typeface="+mn-ea"/>
                          <a:cs typeface="Arial" panose="020B0604020202020204" pitchFamily="34" charset="0"/>
                        </a:rPr>
                        <a:t>'Inadequate security and safety systems for inmates, officials, stakeholder, assets and information.</a:t>
                      </a:r>
                      <a:endParaRPr kumimoji="0" lang="en-ZA" sz="1400" b="0" i="0" u="none" strike="noStrike" kern="1200" cap="none" spc="0" normalizeH="0" baseline="0" dirty="0">
                        <a:ln>
                          <a:noFill/>
                        </a:ln>
                        <a:solidFill>
                          <a:srgbClr val="000000"/>
                        </a:solidFill>
                        <a:effectLst/>
                        <a:uLnTx/>
                        <a:uFillTx/>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76064">
                <a:tc>
                  <a:txBody>
                    <a:bodyPr/>
                    <a:lstStyle/>
                    <a:p>
                      <a:r>
                        <a:rPr lang="en-US" dirty="0" smtClean="0"/>
                        <a:t>10</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ZA" sz="1400" kern="1200" dirty="0" smtClean="0">
                          <a:solidFill>
                            <a:schemeClr val="tx1"/>
                          </a:solidFill>
                          <a:effectLst/>
                          <a:latin typeface="+mn-lt"/>
                          <a:ea typeface="Times New Roman" panose="02020603050405020304" pitchFamily="18" charset="0"/>
                          <a:cs typeface="Arial" panose="020B0604020202020204" pitchFamily="34" charset="0"/>
                        </a:rPr>
                        <a:t>Comcor</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''Ineffective re-integration processes and systems</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91536">
                <a:tc>
                  <a:txBody>
                    <a:bodyPr/>
                    <a:lstStyle/>
                    <a:p>
                      <a:r>
                        <a:rPr lang="en-US" dirty="0" smtClean="0"/>
                        <a:t>11</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ZA" sz="1400" kern="1200" dirty="0" smtClean="0">
                          <a:solidFill>
                            <a:schemeClr val="tx1"/>
                          </a:solidFill>
                          <a:effectLst/>
                          <a:latin typeface="+mn-lt"/>
                          <a:ea typeface="Times New Roman" panose="02020603050405020304" pitchFamily="18" charset="0"/>
                          <a:cs typeface="Arial" panose="020B0604020202020204" pitchFamily="34" charset="0"/>
                        </a:rPr>
                        <a:t>Human</a:t>
                      </a:r>
                      <a:r>
                        <a:rPr lang="en-ZA" sz="1400" kern="1200" baseline="0" dirty="0" smtClean="0">
                          <a:solidFill>
                            <a:schemeClr val="tx1"/>
                          </a:solidFill>
                          <a:effectLst/>
                          <a:latin typeface="+mn-lt"/>
                          <a:ea typeface="Times New Roman" panose="02020603050405020304" pitchFamily="18" charset="0"/>
                          <a:cs typeface="Arial" panose="020B0604020202020204" pitchFamily="34" charset="0"/>
                        </a:rPr>
                        <a:t> Resources</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'Inadequate structure to support the departmental needs and mandate.</a:t>
                      </a:r>
                      <a:endParaRPr lang="en-ZA"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2560">
                <a:tc>
                  <a:txBody>
                    <a:bodyPr/>
                    <a:lstStyle/>
                    <a:p>
                      <a:r>
                        <a:rPr lang="en-US" dirty="0" smtClean="0"/>
                        <a:t>12</a:t>
                      </a:r>
                      <a:endParaRPr lang="en-US" dirty="0"/>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85748" rtl="0" eaLnBrk="1" fontAlgn="t" latinLnBrk="0" hangingPunct="1">
                        <a:lnSpc>
                          <a:spcPct val="100000"/>
                        </a:lnSpc>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Human Resources</a:t>
                      </a:r>
                      <a:endParaRPr lang="en-US"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685748" rtl="0" eaLnBrk="1" fontAlgn="t"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1"/>
                          </a:solidFill>
                          <a:effectLst/>
                          <a:latin typeface="+mn-lt"/>
                          <a:ea typeface="Times New Roman" panose="02020603050405020304" pitchFamily="18" charset="0"/>
                          <a:cs typeface="Arial" panose="020B0604020202020204" pitchFamily="34" charset="0"/>
                        </a:rPr>
                        <a:t>'High staff turnover (staff shortage).</a:t>
                      </a:r>
                      <a:endParaRPr lang="en-US" sz="1400" kern="1200" dirty="0">
                        <a:solidFill>
                          <a:schemeClr val="tx1"/>
                        </a:solidFill>
                        <a:effectLst/>
                        <a:latin typeface="+mn-lt"/>
                        <a:ea typeface="Times New Roman" panose="02020603050405020304" pitchFamily="18" charset="0"/>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85750" marR="0" lvl="0" indent="-285750" algn="l" defTabSz="685748"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US" sz="1400" b="0" i="0" u="none" strike="noStrike" kern="1200" baseline="0" dirty="0" smtClean="0">
                        <a:solidFill>
                          <a:srgbClr val="000000"/>
                        </a:solidFill>
                        <a:effectLst/>
                        <a:latin typeface="+mn-lt"/>
                        <a:ea typeface="+mn-ea"/>
                        <a:cs typeface="Arial" panose="020B0604020202020204" pitchFamily="34" charset="0"/>
                      </a:endParaRPr>
                    </a:p>
                  </a:txBody>
                  <a:tcPr marL="114300" marR="11430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defTabSz="914331" rtl="0" eaLnBrk="1" fontAlgn="t" latinLnBrk="0" hangingPunct="1">
                        <a:buFont typeface="Arial" panose="020B0604020202020204" pitchFamily="34" charset="0"/>
                        <a:buChar char="•"/>
                      </a:pPr>
                      <a:endParaRPr lang="en-ZA" sz="1400" b="0" i="0" u="none" strike="noStrike" kern="1200" baseline="0" dirty="0">
                        <a:solidFill>
                          <a:schemeClr val="bg1"/>
                        </a:solidFill>
                        <a:effectLst/>
                        <a:latin typeface="+mn-lt"/>
                        <a:ea typeface="+mn-ea"/>
                        <a:cs typeface="Arial" panose="020B0604020202020204" pitchFamily="34" charset="0"/>
                      </a:endParaRP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3" name="Title 2"/>
          <p:cNvSpPr>
            <a:spLocks noGrp="1"/>
          </p:cNvSpPr>
          <p:nvPr>
            <p:ph type="title"/>
          </p:nvPr>
        </p:nvSpPr>
        <p:spPr>
          <a:xfrm>
            <a:off x="245190" y="646495"/>
            <a:ext cx="8647112" cy="498598"/>
          </a:xfrm>
        </p:spPr>
        <p:txBody>
          <a:bodyPr/>
          <a:lstStyle/>
          <a:p>
            <a:r>
              <a:rPr lang="en-ZA" sz="1800" dirty="0">
                <a:solidFill>
                  <a:srgbClr val="00B0F0"/>
                </a:solidFill>
              </a:rPr>
              <a:t>2. </a:t>
            </a:r>
            <a:r>
              <a:rPr lang="en-US" sz="1800" dirty="0">
                <a:solidFill>
                  <a:srgbClr val="00B0F0"/>
                </a:solidFill>
              </a:rPr>
              <a:t>Six Reporting on Trends/movements, successes and challenges per each strategic</a:t>
            </a:r>
            <a:endParaRPr lang="en-ZA" sz="1600" dirty="0">
              <a:solidFill>
                <a:srgbClr val="0070C0"/>
              </a:solidFill>
              <a:latin typeface="+mn-lt"/>
            </a:endParaRPr>
          </a:p>
        </p:txBody>
      </p:sp>
      <p:sp>
        <p:nvSpPr>
          <p:cNvPr id="4" name="Down Arrow 3"/>
          <p:cNvSpPr/>
          <p:nvPr/>
        </p:nvSpPr>
        <p:spPr>
          <a:xfrm>
            <a:off x="8291610" y="3271024"/>
            <a:ext cx="260350" cy="284480"/>
          </a:xfrm>
          <a:prstGeom prst="down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ight Arrow 6"/>
          <p:cNvSpPr/>
          <p:nvPr/>
        </p:nvSpPr>
        <p:spPr>
          <a:xfrm>
            <a:off x="7668344" y="4437112"/>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Up Arrow 7"/>
          <p:cNvSpPr/>
          <p:nvPr/>
        </p:nvSpPr>
        <p:spPr>
          <a:xfrm>
            <a:off x="8251965" y="4401551"/>
            <a:ext cx="254000" cy="307975"/>
          </a:xfrm>
          <a:prstGeom prst="up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ight Arrow 12"/>
          <p:cNvSpPr/>
          <p:nvPr/>
        </p:nvSpPr>
        <p:spPr>
          <a:xfrm>
            <a:off x="7640624" y="3212976"/>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ight Arrow 13"/>
          <p:cNvSpPr/>
          <p:nvPr/>
        </p:nvSpPr>
        <p:spPr>
          <a:xfrm>
            <a:off x="7608971" y="2708920"/>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ight Arrow 14"/>
          <p:cNvSpPr/>
          <p:nvPr/>
        </p:nvSpPr>
        <p:spPr>
          <a:xfrm>
            <a:off x="8245615" y="2708920"/>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ight Arrow 15"/>
          <p:cNvSpPr/>
          <p:nvPr/>
        </p:nvSpPr>
        <p:spPr>
          <a:xfrm>
            <a:off x="7640623" y="2348880"/>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Up Arrow 16"/>
          <p:cNvSpPr/>
          <p:nvPr/>
        </p:nvSpPr>
        <p:spPr>
          <a:xfrm>
            <a:off x="8251965" y="2277760"/>
            <a:ext cx="254000" cy="307975"/>
          </a:xfrm>
          <a:prstGeom prst="up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Up Arrow 17"/>
          <p:cNvSpPr/>
          <p:nvPr/>
        </p:nvSpPr>
        <p:spPr>
          <a:xfrm>
            <a:off x="467544" y="5733256"/>
            <a:ext cx="254000" cy="307975"/>
          </a:xfrm>
          <a:prstGeom prst="up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Text Box 2"/>
          <p:cNvSpPr txBox="1">
            <a:spLocks noChangeArrowheads="1"/>
          </p:cNvSpPr>
          <p:nvPr/>
        </p:nvSpPr>
        <p:spPr bwMode="auto">
          <a:xfrm>
            <a:off x="971600" y="5733256"/>
            <a:ext cx="1872208" cy="7200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ZA" sz="1200" b="1" dirty="0">
                <a:effectLst/>
                <a:latin typeface="Calibri"/>
                <a:ea typeface="Calibri"/>
                <a:cs typeface="Times New Roman"/>
              </a:rPr>
              <a:t>Improved (quarter to quarter assessment)</a:t>
            </a:r>
            <a:endParaRPr lang="en-US" sz="1200" dirty="0">
              <a:effectLst/>
              <a:latin typeface="Calibri"/>
              <a:ea typeface="Calibri"/>
              <a:cs typeface="Times New Roman"/>
            </a:endParaRPr>
          </a:p>
        </p:txBody>
      </p:sp>
      <p:sp>
        <p:nvSpPr>
          <p:cNvPr id="20" name="Right Arrow 19"/>
          <p:cNvSpPr/>
          <p:nvPr/>
        </p:nvSpPr>
        <p:spPr>
          <a:xfrm>
            <a:off x="3059832" y="5887243"/>
            <a:ext cx="379095" cy="236855"/>
          </a:xfrm>
          <a:prstGeom prst="right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Text Box 2"/>
          <p:cNvSpPr txBox="1">
            <a:spLocks noChangeArrowheads="1"/>
          </p:cNvSpPr>
          <p:nvPr/>
        </p:nvSpPr>
        <p:spPr bwMode="auto">
          <a:xfrm>
            <a:off x="3635896" y="5819298"/>
            <a:ext cx="1728192" cy="56203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ZA" sz="1200" b="1" dirty="0">
                <a:effectLst/>
                <a:latin typeface="Calibri"/>
                <a:ea typeface="Calibri"/>
                <a:cs typeface="Times New Roman"/>
              </a:rPr>
              <a:t>No Change (Quarter to quarter assessment)</a:t>
            </a:r>
            <a:endParaRPr lang="en-US" sz="1200" dirty="0">
              <a:effectLst/>
              <a:latin typeface="Calibri"/>
              <a:ea typeface="Calibri"/>
              <a:cs typeface="Times New Roman"/>
            </a:endParaRPr>
          </a:p>
        </p:txBody>
      </p:sp>
      <p:sp>
        <p:nvSpPr>
          <p:cNvPr id="22" name="Down Arrow 21"/>
          <p:cNvSpPr/>
          <p:nvPr/>
        </p:nvSpPr>
        <p:spPr>
          <a:xfrm>
            <a:off x="5652120" y="5958073"/>
            <a:ext cx="260350" cy="284480"/>
          </a:xfrm>
          <a:prstGeom prst="down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 Box 2"/>
          <p:cNvSpPr txBox="1">
            <a:spLocks noChangeArrowheads="1"/>
          </p:cNvSpPr>
          <p:nvPr/>
        </p:nvSpPr>
        <p:spPr bwMode="auto">
          <a:xfrm>
            <a:off x="6371039" y="5819299"/>
            <a:ext cx="1788160" cy="5689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ZA" b="1" dirty="0">
                <a:effectLst/>
                <a:latin typeface="Calibri"/>
                <a:ea typeface="Calibri"/>
                <a:cs typeface="Times New Roman"/>
              </a:rPr>
              <a:t>Regressed (quarter to quarter assessment</a:t>
            </a:r>
            <a:r>
              <a:rPr lang="en-ZA" sz="900" b="1" dirty="0">
                <a:effectLst/>
                <a:latin typeface="Calibri"/>
                <a:ea typeface="Calibri"/>
                <a:cs typeface="Times New Roman"/>
              </a:rPr>
              <a:t>)  </a:t>
            </a:r>
            <a:endParaRPr lang="en-US" sz="1100" dirty="0">
              <a:effectLst/>
              <a:latin typeface="Calibri"/>
              <a:ea typeface="Calibri"/>
              <a:cs typeface="Times New Roman"/>
            </a:endParaRPr>
          </a:p>
        </p:txBody>
      </p:sp>
      <p:sp>
        <p:nvSpPr>
          <p:cNvPr id="24" name="Right Arrow 23"/>
          <p:cNvSpPr/>
          <p:nvPr/>
        </p:nvSpPr>
        <p:spPr>
          <a:xfrm>
            <a:off x="7668344" y="4833266"/>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ight Arrow 24"/>
          <p:cNvSpPr/>
          <p:nvPr/>
        </p:nvSpPr>
        <p:spPr>
          <a:xfrm>
            <a:off x="7640622" y="3933056"/>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ight Arrow 25"/>
          <p:cNvSpPr/>
          <p:nvPr/>
        </p:nvSpPr>
        <p:spPr>
          <a:xfrm>
            <a:off x="8199839" y="3933056"/>
            <a:ext cx="379095" cy="236855"/>
          </a:xfrm>
          <a:prstGeom prst="rightArrow">
            <a:avLst>
              <a:gd name="adj1" fmla="val 50000"/>
              <a:gd name="adj2" fmla="val 45978"/>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Up Arrow 26"/>
          <p:cNvSpPr/>
          <p:nvPr/>
        </p:nvSpPr>
        <p:spPr>
          <a:xfrm>
            <a:off x="8286216" y="4797705"/>
            <a:ext cx="254000" cy="307975"/>
          </a:xfrm>
          <a:prstGeom prst="upArrow">
            <a:avLst/>
          </a:prstGeom>
          <a:solidFill>
            <a:sysClr val="window" lastClr="FFFFFF"/>
          </a:solidFill>
          <a:ln w="25400" cap="flat" cmpd="sng" algn="ctr">
            <a:solidFill>
              <a:srgbClr val="5B9BD5">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229075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5190" y="646495"/>
            <a:ext cx="8647112" cy="249299"/>
          </a:xfrm>
        </p:spPr>
        <p:txBody>
          <a:bodyPr/>
          <a:lstStyle/>
          <a:p>
            <a:r>
              <a:rPr lang="en-ZA" sz="1800" dirty="0">
                <a:solidFill>
                  <a:srgbClr val="0070C0"/>
                </a:solidFill>
                <a:latin typeface="+mn-lt"/>
              </a:rPr>
              <a:t>3</a:t>
            </a:r>
            <a:r>
              <a:rPr lang="en-ZA" sz="1800" dirty="0" smtClean="0">
                <a:solidFill>
                  <a:srgbClr val="0070C0"/>
                </a:solidFill>
                <a:latin typeface="+mn-lt"/>
              </a:rPr>
              <a:t>. </a:t>
            </a:r>
            <a:r>
              <a:rPr lang="en-US" sz="1800" dirty="0" smtClean="0">
                <a:solidFill>
                  <a:srgbClr val="0070C0"/>
                </a:solidFill>
                <a:latin typeface="+mn-lt"/>
              </a:rPr>
              <a:t>Narrative on strategic monitoring movements</a:t>
            </a:r>
            <a:endParaRPr lang="en-US" sz="1800" dirty="0">
              <a:solidFill>
                <a:srgbClr val="0070C0"/>
              </a:solidFill>
              <a:latin typeface="+mn-lt"/>
            </a:endParaRPr>
          </a:p>
        </p:txBody>
      </p:sp>
      <p:sp>
        <p:nvSpPr>
          <p:cNvPr id="2" name="Content Placeholder 1"/>
          <p:cNvSpPr>
            <a:spLocks noGrp="1"/>
          </p:cNvSpPr>
          <p:nvPr>
            <p:ph idx="1"/>
          </p:nvPr>
        </p:nvSpPr>
        <p:spPr>
          <a:xfrm>
            <a:off x="264830" y="1340768"/>
            <a:ext cx="8647112" cy="4875181"/>
          </a:xfrm>
        </p:spPr>
        <p:txBody>
          <a:bodyPr/>
          <a:lstStyle/>
          <a:p>
            <a:r>
              <a:rPr lang="en-US" b="1" u="sng" dirty="0" smtClean="0"/>
              <a:t>1. </a:t>
            </a:r>
            <a:r>
              <a:rPr lang="en-US" b="1" u="sng" kern="1200" dirty="0">
                <a:solidFill>
                  <a:srgbClr val="000000"/>
                </a:solidFill>
                <a:cs typeface="Arial" panose="020B0604020202020204" pitchFamily="34" charset="0"/>
              </a:rPr>
              <a:t>MTEF budget cuts on vote allocations to DCS</a:t>
            </a:r>
            <a:endParaRPr lang="en-ZA" b="1" u="sng" kern="1200" dirty="0">
              <a:solidFill>
                <a:srgbClr val="000000"/>
              </a:solidFill>
              <a:cs typeface="Arial" panose="020B0604020202020204" pitchFamily="34" charset="0"/>
            </a:endParaRPr>
          </a:p>
          <a:p>
            <a:pPr defTabSz="914331" fontAlgn="t">
              <a:buFont typeface="Wingdings" pitchFamily="2" charset="2"/>
              <a:buChar char="§"/>
            </a:pPr>
            <a:r>
              <a:rPr lang="en-ZA" kern="1200" dirty="0">
                <a:cs typeface="Arial" panose="020B0604020202020204" pitchFamily="34" charset="0"/>
              </a:rPr>
              <a:t>The non spending of allocated budget by the programs creates more opportunities for National Treasury to even cuts the budget allocation to the department which will impact negatively on the funding of critical programs in the department,</a:t>
            </a:r>
          </a:p>
          <a:p>
            <a:pPr defTabSz="914331" fontAlgn="t">
              <a:buFont typeface="Wingdings" pitchFamily="2" charset="2"/>
              <a:buChar char="§"/>
            </a:pPr>
            <a:r>
              <a:rPr lang="en-ZA" kern="1200" dirty="0">
                <a:cs typeface="Arial" panose="020B0604020202020204" pitchFamily="34" charset="0"/>
              </a:rPr>
              <a:t>Management to ensure that regions are allocated their own budget where the supporting structure at Head Office then monitor the spending of such during monitoring and </a:t>
            </a:r>
            <a:r>
              <a:rPr lang="en-ZA" kern="1200" dirty="0" smtClean="0">
                <a:cs typeface="Arial" panose="020B0604020202020204" pitchFamily="34" charset="0"/>
              </a:rPr>
              <a:t>evaluations</a:t>
            </a:r>
          </a:p>
          <a:p>
            <a:pPr defTabSz="914331" fontAlgn="t">
              <a:buFont typeface="Wingdings" pitchFamily="2" charset="2"/>
              <a:buChar char="§"/>
            </a:pPr>
            <a:r>
              <a:rPr lang="en-ZA" kern="1200" dirty="0">
                <a:cs typeface="Arial" panose="020B0604020202020204" pitchFamily="34" charset="0"/>
              </a:rPr>
              <a:t>Discrepancies found in budget spending for programs should then be reported to the relevant structures for remedial actions</a:t>
            </a:r>
            <a:r>
              <a:rPr lang="en-ZA" kern="1200" dirty="0" smtClean="0">
                <a:cs typeface="Arial" panose="020B0604020202020204" pitchFamily="34" charset="0"/>
              </a:rPr>
              <a:t>.</a:t>
            </a:r>
            <a:endParaRPr lang="en-ZA" kern="1200" dirty="0">
              <a:cs typeface="Arial" panose="020B0604020202020204" pitchFamily="34" charset="0"/>
            </a:endParaRPr>
          </a:p>
          <a:p>
            <a:pPr marL="171450" lvl="0" indent="-171450" defTabSz="914331" fontAlgn="t">
              <a:buFont typeface="Arial" panose="020B0604020202020204" pitchFamily="34" charset="0"/>
              <a:buChar char="•"/>
            </a:pPr>
            <a:r>
              <a:rPr lang="en-ZA" b="1" u="sng" kern="1200" dirty="0" smtClean="0">
                <a:cs typeface="Arial" panose="020B0604020202020204" pitchFamily="34" charset="0"/>
              </a:rPr>
              <a:t>2. </a:t>
            </a:r>
            <a:r>
              <a:rPr lang="en-US" b="1" u="sng" kern="1200" dirty="0">
                <a:solidFill>
                  <a:srgbClr val="000000"/>
                </a:solidFill>
                <a:cs typeface="Arial" panose="020B0604020202020204" pitchFamily="34" charset="0"/>
              </a:rPr>
              <a:t>'Inadequate and ineffective business continuity system within the department</a:t>
            </a:r>
            <a:endParaRPr lang="en-ZA" b="1" u="sng" kern="1200" dirty="0">
              <a:solidFill>
                <a:srgbClr val="000000"/>
              </a:solidFill>
              <a:cs typeface="Arial" panose="020B0604020202020204" pitchFamily="34" charset="0"/>
            </a:endParaRPr>
          </a:p>
          <a:p>
            <a:pPr defTabSz="914331" fontAlgn="t">
              <a:buFont typeface="Wingdings" pitchFamily="2" charset="2"/>
              <a:buChar char="§"/>
            </a:pPr>
            <a:r>
              <a:rPr lang="en-ZA" kern="1200" dirty="0">
                <a:cs typeface="Arial" panose="020B0604020202020204" pitchFamily="34" charset="0"/>
              </a:rPr>
              <a:t>Much as the business continuity plan prepared with inputs, the implementation part remain the critical challenge for the department, as majority of centres are without measures to implement in case of water shortage, centres are working without computers and printers, networks which are critical aspects for continuity of operations,</a:t>
            </a:r>
          </a:p>
          <a:p>
            <a:pPr defTabSz="914331" fontAlgn="t">
              <a:buFont typeface="Wingdings" pitchFamily="2" charset="2"/>
              <a:buChar char="§"/>
            </a:pPr>
            <a:r>
              <a:rPr lang="en-ZA" kern="1200" dirty="0">
                <a:ea typeface="Times New Roman" panose="02020603050405020304" pitchFamily="18" charset="0"/>
                <a:cs typeface="Arial" panose="020B0604020202020204" pitchFamily="34" charset="0"/>
              </a:rPr>
              <a:t>The department to consider employing the services of external </a:t>
            </a:r>
            <a:r>
              <a:rPr lang="en-ZA" kern="1200" dirty="0" smtClean="0">
                <a:ea typeface="Times New Roman" panose="02020603050405020304" pitchFamily="18" charset="0"/>
                <a:cs typeface="Arial" panose="020B0604020202020204" pitchFamily="34" charset="0"/>
              </a:rPr>
              <a:t>contractor </a:t>
            </a:r>
            <a:r>
              <a:rPr lang="en-ZA" kern="1200" dirty="0">
                <a:ea typeface="Times New Roman" panose="02020603050405020304" pitchFamily="18" charset="0"/>
                <a:cs typeface="Arial" panose="020B0604020202020204" pitchFamily="34" charset="0"/>
              </a:rPr>
              <a:t>to assist in fast racking the finalization and implementation of business continuity systems for the entire department</a:t>
            </a:r>
            <a:r>
              <a:rPr lang="en-ZA" kern="1200" dirty="0" smtClean="0">
                <a:ea typeface="Times New Roman" panose="02020603050405020304" pitchFamily="18" charset="0"/>
                <a:cs typeface="Arial" panose="020B0604020202020204" pitchFamily="34" charset="0"/>
              </a:rPr>
              <a:t>.</a:t>
            </a:r>
            <a:endParaRPr lang="en-ZA" kern="1200" dirty="0">
              <a:cs typeface="Arial" panose="020B0604020202020204" pitchFamily="34" charset="0"/>
            </a:endParaRPr>
          </a:p>
        </p:txBody>
      </p:sp>
    </p:spTree>
    <p:extLst>
      <p:ext uri="{BB962C8B-B14F-4D97-AF65-F5344CB8AC3E}">
        <p14:creationId xmlns:p14="http://schemas.microsoft.com/office/powerpoint/2010/main" val="1320545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5190" y="646495"/>
            <a:ext cx="8647112" cy="249299"/>
          </a:xfrm>
        </p:spPr>
        <p:txBody>
          <a:bodyPr/>
          <a:lstStyle/>
          <a:p>
            <a:r>
              <a:rPr lang="en-ZA" sz="1800" dirty="0">
                <a:solidFill>
                  <a:srgbClr val="0070C0"/>
                </a:solidFill>
              </a:rPr>
              <a:t>3. </a:t>
            </a:r>
            <a:r>
              <a:rPr lang="en-US" sz="1800" dirty="0">
                <a:solidFill>
                  <a:srgbClr val="0070C0"/>
                </a:solidFill>
              </a:rPr>
              <a:t>Narrative on strategic monitoring movements</a:t>
            </a:r>
            <a:endParaRPr lang="en-US" sz="1800" dirty="0">
              <a:solidFill>
                <a:srgbClr val="0070C0"/>
              </a:solidFill>
              <a:latin typeface="+mn-lt"/>
            </a:endParaRPr>
          </a:p>
        </p:txBody>
      </p:sp>
      <p:sp>
        <p:nvSpPr>
          <p:cNvPr id="2" name="Content Placeholder 1"/>
          <p:cNvSpPr>
            <a:spLocks noGrp="1"/>
          </p:cNvSpPr>
          <p:nvPr>
            <p:ph idx="1"/>
          </p:nvPr>
        </p:nvSpPr>
        <p:spPr>
          <a:xfrm>
            <a:off x="264830" y="1340768"/>
            <a:ext cx="8647112" cy="5173724"/>
          </a:xfrm>
        </p:spPr>
        <p:txBody>
          <a:bodyPr/>
          <a:lstStyle/>
          <a:p>
            <a:pPr marL="0" lvl="0" indent="0" defTabSz="914331" fontAlgn="t">
              <a:lnSpc>
                <a:spcPct val="100000"/>
              </a:lnSpc>
              <a:spcBef>
                <a:spcPts val="0"/>
              </a:spcBef>
              <a:spcAft>
                <a:spcPts val="0"/>
              </a:spcAft>
              <a:buClrTx/>
              <a:buNone/>
              <a:defRPr/>
            </a:pPr>
            <a:r>
              <a:rPr lang="en-US" b="1" u="sng" dirty="0"/>
              <a:t>3</a:t>
            </a:r>
            <a:r>
              <a:rPr lang="en-US" b="1" u="sng" dirty="0" smtClean="0"/>
              <a:t>. </a:t>
            </a:r>
            <a:r>
              <a:rPr lang="en-US" b="1" u="sng" kern="1200" dirty="0">
                <a:solidFill>
                  <a:srgbClr val="000000"/>
                </a:solidFill>
                <a:cs typeface="Arial" panose="020B0604020202020204" pitchFamily="34" charset="0"/>
              </a:rPr>
              <a:t>Inadequate Information Communication Technology (ICT) to enable the Department to have reliable, secured, integrated business systems and Infrastructure.</a:t>
            </a:r>
            <a:endParaRPr lang="en-ZA" b="1" u="sng" kern="1200" dirty="0">
              <a:solidFill>
                <a:srgbClr val="000000"/>
              </a:solidFill>
              <a:cs typeface="Arial" panose="020B0604020202020204" pitchFamily="34" charset="0"/>
            </a:endParaRPr>
          </a:p>
          <a:p>
            <a:pPr defTabSz="914331" fontAlgn="t">
              <a:buFont typeface="Wingdings" pitchFamily="2" charset="2"/>
              <a:buChar char="§"/>
            </a:pPr>
            <a:r>
              <a:rPr lang="en-ZA" kern="1200" dirty="0">
                <a:ea typeface="Times New Roman" panose="02020603050405020304" pitchFamily="18" charset="0"/>
                <a:cs typeface="Arial" panose="020B0604020202020204" pitchFamily="34" charset="0"/>
              </a:rPr>
              <a:t>Much as the department is busy improving the ICT infrastructure, centres still remain without proper network infrastructure, computer, printers, networks and telephones,</a:t>
            </a:r>
          </a:p>
          <a:p>
            <a:pPr defTabSz="914331" fontAlgn="t">
              <a:buFont typeface="Wingdings" pitchFamily="2" charset="2"/>
              <a:buChar char="§"/>
            </a:pPr>
            <a:r>
              <a:rPr lang="en-ZA" kern="1200" dirty="0">
                <a:ea typeface="Times New Roman" panose="02020603050405020304" pitchFamily="18" charset="0"/>
                <a:cs typeface="Arial" panose="020B0604020202020204" pitchFamily="34" charset="0"/>
              </a:rPr>
              <a:t>System such as A&amp;R is not functioning in some centres, which further creates an opportunity for officials and intruders to corrupt the critical departmental data</a:t>
            </a:r>
            <a:r>
              <a:rPr lang="en-ZA" kern="1200" dirty="0" smtClean="0">
                <a:ea typeface="Times New Roman" panose="02020603050405020304" pitchFamily="18" charset="0"/>
                <a:cs typeface="Arial" panose="020B0604020202020204" pitchFamily="34" charset="0"/>
              </a:rPr>
              <a:t>,</a:t>
            </a:r>
          </a:p>
          <a:p>
            <a:pPr defTabSz="914331" fontAlgn="t">
              <a:buFont typeface="Wingdings" pitchFamily="2" charset="2"/>
              <a:buChar char="§"/>
            </a:pPr>
            <a:r>
              <a:rPr lang="en-ZA" kern="1200" dirty="0">
                <a:ea typeface="Times New Roman" panose="02020603050405020304" pitchFamily="18" charset="0"/>
                <a:cs typeface="Arial" panose="020B0604020202020204" pitchFamily="34" charset="0"/>
              </a:rPr>
              <a:t>Department to consider procuring wireless networks for areas where cabling was not prioritized,  proper computers and printers for centres as non availability of such tools impact negatively on effective operations for effective service delivery</a:t>
            </a:r>
            <a:r>
              <a:rPr lang="en-ZA" kern="1200" dirty="0" smtClean="0">
                <a:ea typeface="Times New Roman" panose="02020603050405020304" pitchFamily="18" charset="0"/>
                <a:cs typeface="Arial" panose="020B0604020202020204" pitchFamily="34" charset="0"/>
              </a:rPr>
              <a:t>.</a:t>
            </a:r>
          </a:p>
          <a:p>
            <a:pPr marL="285750" indent="-285750" defTabSz="914331" fontAlgn="t">
              <a:lnSpc>
                <a:spcPct val="150000"/>
              </a:lnSpc>
              <a:spcBef>
                <a:spcPts val="600"/>
              </a:spcBef>
              <a:buFont typeface="Arial" panose="020B0604020202020204" pitchFamily="34" charset="0"/>
              <a:buChar char="•"/>
            </a:pPr>
            <a:endParaRPr lang="en-ZA" kern="1200" dirty="0">
              <a:ea typeface="Times New Roman" panose="02020603050405020304" pitchFamily="18" charset="0"/>
              <a:cs typeface="Arial" panose="020B0604020202020204" pitchFamily="34" charset="0"/>
            </a:endParaRPr>
          </a:p>
          <a:p>
            <a:pPr marL="0" lvl="0" indent="0" defTabSz="914331" fontAlgn="t">
              <a:lnSpc>
                <a:spcPct val="100000"/>
              </a:lnSpc>
              <a:spcBef>
                <a:spcPts val="0"/>
              </a:spcBef>
              <a:spcAft>
                <a:spcPts val="0"/>
              </a:spcAft>
              <a:buClrTx/>
              <a:buNone/>
              <a:defRPr/>
            </a:pPr>
            <a:r>
              <a:rPr lang="en-ZA" b="1" u="sng" kern="1200" dirty="0" smtClean="0">
                <a:cs typeface="Arial" panose="020B0604020202020204" pitchFamily="34" charset="0"/>
              </a:rPr>
              <a:t>4. </a:t>
            </a:r>
            <a:r>
              <a:rPr lang="en-US" b="1" u="sng" kern="1200" dirty="0">
                <a:solidFill>
                  <a:srgbClr val="000000"/>
                </a:solidFill>
                <a:cs typeface="Arial" panose="020B0604020202020204" pitchFamily="34" charset="0"/>
              </a:rPr>
              <a:t>'Inadequate provision of a comprehensive package of health care services to inmates.</a:t>
            </a:r>
            <a:endParaRPr lang="en-ZA" b="1" u="sng" kern="1200" dirty="0">
              <a:solidFill>
                <a:srgbClr val="000000"/>
              </a:solidFill>
              <a:cs typeface="Arial" panose="020B0604020202020204" pitchFamily="34" charset="0"/>
            </a:endParaRPr>
          </a:p>
          <a:p>
            <a:pPr defTabSz="914331" fontAlgn="t">
              <a:buFont typeface="Wingdings" pitchFamily="2" charset="2"/>
              <a:buChar char="§"/>
            </a:pPr>
            <a:r>
              <a:rPr lang="en-ZA" kern="1200" dirty="0">
                <a:ea typeface="Times New Roman" panose="02020603050405020304" pitchFamily="18" charset="0"/>
                <a:cs typeface="Arial" panose="020B0604020202020204" pitchFamily="34" charset="0"/>
              </a:rPr>
              <a:t>The department to ensure that the planned infrastructure improvements on pharmacies are done to avoid the elements of fruitless expenditure which may be caused by travelling from one area to the </a:t>
            </a:r>
            <a:r>
              <a:rPr lang="en-ZA" kern="1200" dirty="0" smtClean="0">
                <a:ea typeface="Times New Roman" panose="02020603050405020304" pitchFamily="18" charset="0"/>
                <a:cs typeface="Arial" panose="020B0604020202020204" pitchFamily="34" charset="0"/>
              </a:rPr>
              <a:t>other</a:t>
            </a:r>
          </a:p>
          <a:p>
            <a:pPr defTabSz="914331" fontAlgn="t">
              <a:buFont typeface="Wingdings" pitchFamily="2" charset="2"/>
              <a:buChar char="§"/>
            </a:pPr>
            <a:r>
              <a:rPr lang="en-ZA" kern="1200" dirty="0">
                <a:ea typeface="Times New Roman" panose="02020603050405020304" pitchFamily="18" charset="0"/>
                <a:cs typeface="Arial" panose="020B0604020202020204" pitchFamily="34" charset="0"/>
              </a:rPr>
              <a:t>The department to ensure that challenges raised monitoring and evaluation results on health care services are reported and interventions are then developed to mitigate the risks of litigations.  </a:t>
            </a:r>
          </a:p>
        </p:txBody>
      </p:sp>
    </p:spTree>
    <p:extLst>
      <p:ext uri="{BB962C8B-B14F-4D97-AF65-F5344CB8AC3E}">
        <p14:creationId xmlns:p14="http://schemas.microsoft.com/office/powerpoint/2010/main" val="6440682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7xKqHXCsmEqpYS9D3W9JOA"/>
</p:tagLst>
</file>

<file path=ppt/theme/theme1.xml><?xml version="1.0" encoding="utf-8"?>
<a:theme xmlns:a="http://schemas.openxmlformats.org/drawingml/2006/main" name="Blank">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Q1 QUARTER REPORT TO THE AUDIT COMMITTEE. 2017.18 FY" id="{827A107F-2B98-4B2C-B936-D3E899478FB0}" vid="{20AC8ADC-FED3-45AD-945B-BF1D73B71EB3}"/>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Q1 QUARTER REPORT TO THE AUDIT COMMITTEE. 2017.18 FY" id="{827A107F-2B98-4B2C-B936-D3E899478FB0}" vid="{C31769FE-1864-41B3-9343-624AF4987F41}"/>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Q1 QUARTER REPORT TO THE AUDIT COMMITTEE  2017 18 FY</Template>
  <TotalTime>47081</TotalTime>
  <Words>2038</Words>
  <Application>Microsoft Office PowerPoint</Application>
  <PresentationFormat>On-screen Show (4:3)</PresentationFormat>
  <Paragraphs>232</Paragraphs>
  <Slides>16</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0</vt:i4>
      </vt:variant>
      <vt:variant>
        <vt:lpstr>Slide Titles</vt:lpstr>
      </vt:variant>
      <vt:variant>
        <vt:i4>16</vt:i4>
      </vt:variant>
    </vt:vector>
  </HeadingPairs>
  <TitlesOfParts>
    <vt:vector size="23" baseType="lpstr">
      <vt:lpstr>Arial</vt:lpstr>
      <vt:lpstr>Arial Black</vt:lpstr>
      <vt:lpstr>Calibri</vt:lpstr>
      <vt:lpstr>Times New Roman</vt:lpstr>
      <vt:lpstr>Wingdings</vt:lpstr>
      <vt:lpstr>Blank</vt:lpstr>
      <vt:lpstr>Custom Design</vt:lpstr>
      <vt:lpstr>PowerPoint Presentation</vt:lpstr>
      <vt:lpstr>PowerPoint Presentation</vt:lpstr>
      <vt:lpstr>1.Purpose / Background/ Mandate </vt:lpstr>
      <vt:lpstr>PowerPoint Presentation</vt:lpstr>
      <vt:lpstr>1. Purpose and Background (Continued)</vt:lpstr>
      <vt:lpstr>2. Mid-Term Reporting on Trends/movements, successes and challenges per each strategic risk </vt:lpstr>
      <vt:lpstr>2. Six Reporting on Trends/movements, successes and challenges per each strategic</vt:lpstr>
      <vt:lpstr>3. Narrative on strategic monitoring movements</vt:lpstr>
      <vt:lpstr>3. Narrative on strategic monitoring movements</vt:lpstr>
      <vt:lpstr>3. Narrative on strategic monitoring movements</vt:lpstr>
      <vt:lpstr>3. Narrative on strategic monitoring movements</vt:lpstr>
      <vt:lpstr>3. Narrative on strategic monitoring movements </vt:lpstr>
      <vt:lpstr>3. Narrative on strategic monitoring movements </vt:lpstr>
      <vt:lpstr>4. Emerging strategic and operational risks triggers identified</vt:lpstr>
      <vt:lpstr>4. Emerging risks triggers identified</vt:lpstr>
      <vt:lpstr>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Mopayi, Myrain</dc:creator>
  <cp:lastModifiedBy>Matthews Taukobong</cp:lastModifiedBy>
  <cp:revision>1210</cp:revision>
  <cp:lastPrinted>2019-08-06T14:03:00Z</cp:lastPrinted>
  <dcterms:created xsi:type="dcterms:W3CDTF">2017-08-25T14:13:11Z</dcterms:created>
  <dcterms:modified xsi:type="dcterms:W3CDTF">2020-11-13T06:52:43Z</dcterms:modified>
</cp:coreProperties>
</file>