
<file path=[Content_Types].xml><?xml version="1.0" encoding="utf-8"?>
<Types xmlns="http://schemas.openxmlformats.org/package/2006/content-types">
  <Default Extension="bin" ContentType="application/vnd.openxmlformats-officedocument.oleObject"/>
  <Default Extension="png" ContentType="image/png"/>
  <Default Extension="emf" ContentType="image/x-emf"/>
  <Default Extension="jpeg" ContentType="image/jpeg"/>
  <Default Extension="rels" ContentType="application/vnd.openxmlformats-package.relationships+xml"/>
  <Default Extension="xml" ContentType="application/xml"/>
  <Default Extension="wdp" ContentType="image/vnd.ms-photo"/>
  <Default Extension="vml" ContentType="application/vnd.openxmlformats-officedocument.vmlDrawing"/>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tags/tag3.xml" ContentType="application/vnd.openxmlformats-officedocument.presentationml.tags+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18"/>
  </p:notesMasterIdLst>
  <p:sldIdLst>
    <p:sldId id="296" r:id="rId3"/>
    <p:sldId id="257" r:id="rId4"/>
    <p:sldId id="269" r:id="rId5"/>
    <p:sldId id="299" r:id="rId6"/>
    <p:sldId id="300" r:id="rId7"/>
    <p:sldId id="302" r:id="rId8"/>
    <p:sldId id="301" r:id="rId9"/>
    <p:sldId id="303" r:id="rId10"/>
    <p:sldId id="304" r:id="rId11"/>
    <p:sldId id="307" r:id="rId12"/>
    <p:sldId id="308" r:id="rId13"/>
    <p:sldId id="309" r:id="rId14"/>
    <p:sldId id="305" r:id="rId15"/>
    <p:sldId id="310" r:id="rId16"/>
    <p:sldId id="281" r:id="rId1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4823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87030" autoAdjust="0"/>
  </p:normalViewPr>
  <p:slideViewPr>
    <p:cSldViewPr snapToGrid="0">
      <p:cViewPr>
        <p:scale>
          <a:sx n="77" d="100"/>
          <a:sy n="77" d="100"/>
        </p:scale>
        <p:origin x="268" y="5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notesMaster" Target="notesMasters/notesMaster1.xml"/><Relationship Id="rId3" Type="http://schemas.openxmlformats.org/officeDocument/2006/relationships/slide" Target="slides/slide1.xml"/><Relationship Id="rId21"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slide" Target="slides/slide13.xml"/><Relationship Id="rId10" Type="http://schemas.openxmlformats.org/officeDocument/2006/relationships/slide" Target="slides/slide8.xml"/><Relationship Id="rId19"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ZA"/>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F9E0337-60F2-48E3-804D-D8A7DEE870FB}" type="datetimeFigureOut">
              <a:rPr lang="en-ZA" smtClean="0"/>
              <a:t>2020/11/18</a:t>
            </a:fld>
            <a:endParaRPr lang="en-ZA"/>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ZA"/>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ZA"/>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7D6F0A4-DABF-438F-8DC1-E5244420521C}" type="slidenum">
              <a:rPr lang="en-ZA" smtClean="0"/>
              <a:t>‹#›</a:t>
            </a:fld>
            <a:endParaRPr lang="en-ZA"/>
          </a:p>
        </p:txBody>
      </p:sp>
    </p:spTree>
    <p:extLst>
      <p:ext uri="{BB962C8B-B14F-4D97-AF65-F5344CB8AC3E}">
        <p14:creationId xmlns:p14="http://schemas.microsoft.com/office/powerpoint/2010/main" val="427930973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3" Type="http://schemas.openxmlformats.org/officeDocument/2006/relationships/hyperlink" Target="https://unsplash.com/@dylandgillis" TargetMode="External"/><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3" Type="http://schemas.openxmlformats.org/officeDocument/2006/relationships/hyperlink" Target="https://www.pexels.com/@fauxels" TargetMode="External"/><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kern="1200" dirty="0">
                <a:solidFill>
                  <a:schemeClr val="tx1"/>
                </a:solidFill>
                <a:effectLst/>
                <a:latin typeface="+mn-lt"/>
                <a:ea typeface="+mn-ea"/>
                <a:cs typeface="+mn-cs"/>
              </a:rPr>
              <a:t>Photo by </a:t>
            </a:r>
            <a:r>
              <a:rPr lang="en-ID" sz="1200" b="0" i="0" u="none" strike="noStrike" kern="1200" dirty="0">
                <a:solidFill>
                  <a:schemeClr val="tx1"/>
                </a:solidFill>
                <a:effectLst/>
                <a:latin typeface="+mn-lt"/>
                <a:ea typeface="+mn-ea"/>
                <a:cs typeface="+mn-cs"/>
                <a:hlinkClick r:id="rId3"/>
              </a:rPr>
              <a:t>Rebrand Cities</a:t>
            </a:r>
            <a:r>
              <a:rPr lang="en-ID" sz="1200" b="0" i="0" u="none" strike="noStrike" kern="1200" dirty="0">
                <a:solidFill>
                  <a:schemeClr val="tx1"/>
                </a:solidFill>
                <a:effectLst/>
                <a:latin typeface="+mn-lt"/>
                <a:ea typeface="+mn-ea"/>
                <a:cs typeface="+mn-cs"/>
              </a:rPr>
              <a:t> </a:t>
            </a:r>
            <a:r>
              <a:rPr lang="en-US" sz="1200" b="0" i="0" kern="1200" dirty="0">
                <a:solidFill>
                  <a:schemeClr val="tx1"/>
                </a:solidFill>
                <a:effectLst/>
                <a:latin typeface="+mn-lt"/>
                <a:ea typeface="+mn-ea"/>
                <a:cs typeface="+mn-cs"/>
              </a:rPr>
              <a:t>on </a:t>
            </a:r>
            <a:r>
              <a:rPr lang="en-US" sz="1200" b="0" i="0" kern="1200" dirty="0" err="1">
                <a:solidFill>
                  <a:schemeClr val="tx1"/>
                </a:solidFill>
                <a:effectLst/>
                <a:latin typeface="+mn-lt"/>
                <a:ea typeface="+mn-ea"/>
                <a:cs typeface="+mn-cs"/>
              </a:rPr>
              <a:t>Pexels</a:t>
            </a:r>
            <a:endParaRPr lang="en-ID" dirty="0"/>
          </a:p>
        </p:txBody>
      </p:sp>
      <p:sp>
        <p:nvSpPr>
          <p:cNvPr id="4" name="Slide Number Placeholder 3"/>
          <p:cNvSpPr>
            <a:spLocks noGrp="1"/>
          </p:cNvSpPr>
          <p:nvPr>
            <p:ph type="sldNum" sz="quarter" idx="5"/>
          </p:nvPr>
        </p:nvSpPr>
        <p:spPr/>
        <p:txBody>
          <a:bodyPr/>
          <a:lstStyle/>
          <a:p>
            <a:fld id="{8ECE837E-594B-4F0F-92F5-F20D4296AC5C}" type="slidenum">
              <a:rPr lang="en-ID" smtClean="0">
                <a:solidFill>
                  <a:prstClr val="black"/>
                </a:solidFill>
              </a:rPr>
              <a:pPr/>
              <a:t>1</a:t>
            </a:fld>
            <a:endParaRPr lang="en-ID">
              <a:solidFill>
                <a:prstClr val="black"/>
              </a:solidFill>
            </a:endParaRPr>
          </a:p>
        </p:txBody>
      </p:sp>
    </p:spTree>
    <p:extLst>
      <p:ext uri="{BB962C8B-B14F-4D97-AF65-F5344CB8AC3E}">
        <p14:creationId xmlns:p14="http://schemas.microsoft.com/office/powerpoint/2010/main" val="315608929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5"/>
        <p:cNvGrpSpPr/>
        <p:nvPr/>
      </p:nvGrpSpPr>
      <p:grpSpPr>
        <a:xfrm>
          <a:off x="0" y="0"/>
          <a:ext cx="0" cy="0"/>
          <a:chOff x="0" y="0"/>
          <a:chExt cx="0" cy="0"/>
        </a:xfrm>
      </p:grpSpPr>
      <p:sp>
        <p:nvSpPr>
          <p:cNvPr id="96" name="Google Shape;96;p3:notes"/>
          <p:cNvSpPr txBox="1">
            <a:spLocks noGrp="1"/>
          </p:cNvSpPr>
          <p:nvPr>
            <p:ph type="body" idx="1"/>
          </p:nvPr>
        </p:nvSpPr>
        <p:spPr>
          <a:xfrm>
            <a:off x="992665" y="3228896"/>
            <a:ext cx="7941310" cy="3058954"/>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r>
              <a:rPr lang="en-US" dirty="0" smtClean="0"/>
              <a:t>Not for</a:t>
            </a:r>
            <a:r>
              <a:rPr lang="en-US" baseline="0" dirty="0" smtClean="0"/>
              <a:t> presentation purposes</a:t>
            </a:r>
          </a:p>
          <a:p>
            <a:pPr marL="0" lvl="0" indent="0" algn="l" rtl="0">
              <a:spcBef>
                <a:spcPts val="0"/>
              </a:spcBef>
              <a:spcAft>
                <a:spcPts val="0"/>
              </a:spcAft>
              <a:buNone/>
            </a:pPr>
            <a:r>
              <a:rPr lang="en-US" sz="1200" dirty="0" smtClean="0"/>
              <a:t>This is important background information that will guide</a:t>
            </a:r>
            <a:r>
              <a:rPr lang="en-US" sz="1200" baseline="0" dirty="0" smtClean="0"/>
              <a:t> managers on what the content is focusing on </a:t>
            </a:r>
            <a:r>
              <a:rPr lang="en-US" sz="1200" dirty="0" smtClean="0"/>
              <a:t> </a:t>
            </a:r>
            <a:endParaRPr dirty="0"/>
          </a:p>
        </p:txBody>
      </p:sp>
      <p:sp>
        <p:nvSpPr>
          <p:cNvPr id="97" name="Google Shape;97;p3:notes"/>
          <p:cNvSpPr>
            <a:spLocks noGrp="1" noRot="1" noChangeAspect="1"/>
          </p:cNvSpPr>
          <p:nvPr>
            <p:ph type="sldImg" idx="2"/>
          </p:nvPr>
        </p:nvSpPr>
        <p:spPr>
          <a:xfrm>
            <a:off x="2697163" y="509588"/>
            <a:ext cx="4532312" cy="2549525"/>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63141393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5"/>
        <p:cNvGrpSpPr/>
        <p:nvPr/>
      </p:nvGrpSpPr>
      <p:grpSpPr>
        <a:xfrm>
          <a:off x="0" y="0"/>
          <a:ext cx="0" cy="0"/>
          <a:chOff x="0" y="0"/>
          <a:chExt cx="0" cy="0"/>
        </a:xfrm>
      </p:grpSpPr>
      <p:sp>
        <p:nvSpPr>
          <p:cNvPr id="96" name="Google Shape;96;p3:notes"/>
          <p:cNvSpPr txBox="1">
            <a:spLocks noGrp="1"/>
          </p:cNvSpPr>
          <p:nvPr>
            <p:ph type="body" idx="1"/>
          </p:nvPr>
        </p:nvSpPr>
        <p:spPr>
          <a:xfrm>
            <a:off x="992665" y="3228896"/>
            <a:ext cx="7941310" cy="3058954"/>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r>
              <a:rPr lang="en-US" dirty="0" smtClean="0"/>
              <a:t>Not for</a:t>
            </a:r>
            <a:r>
              <a:rPr lang="en-US" baseline="0" dirty="0" smtClean="0"/>
              <a:t> presentation purposes</a:t>
            </a:r>
          </a:p>
          <a:p>
            <a:pPr marL="0" lvl="0" indent="0" algn="l" rtl="0">
              <a:spcBef>
                <a:spcPts val="0"/>
              </a:spcBef>
              <a:spcAft>
                <a:spcPts val="0"/>
              </a:spcAft>
              <a:buNone/>
            </a:pPr>
            <a:r>
              <a:rPr lang="en-US" sz="1200" dirty="0" smtClean="0"/>
              <a:t>This is important background information that will guide</a:t>
            </a:r>
            <a:r>
              <a:rPr lang="en-US" sz="1200" baseline="0" dirty="0" smtClean="0"/>
              <a:t> managers on what the content is focusing on </a:t>
            </a:r>
            <a:r>
              <a:rPr lang="en-US" sz="1200" dirty="0" smtClean="0"/>
              <a:t> </a:t>
            </a:r>
            <a:endParaRPr dirty="0"/>
          </a:p>
        </p:txBody>
      </p:sp>
      <p:sp>
        <p:nvSpPr>
          <p:cNvPr id="97" name="Google Shape;97;p3:notes"/>
          <p:cNvSpPr>
            <a:spLocks noGrp="1" noRot="1" noChangeAspect="1"/>
          </p:cNvSpPr>
          <p:nvPr>
            <p:ph type="sldImg" idx="2"/>
          </p:nvPr>
        </p:nvSpPr>
        <p:spPr>
          <a:xfrm>
            <a:off x="2697163" y="509588"/>
            <a:ext cx="4532312" cy="2549525"/>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22752604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5"/>
        <p:cNvGrpSpPr/>
        <p:nvPr/>
      </p:nvGrpSpPr>
      <p:grpSpPr>
        <a:xfrm>
          <a:off x="0" y="0"/>
          <a:ext cx="0" cy="0"/>
          <a:chOff x="0" y="0"/>
          <a:chExt cx="0" cy="0"/>
        </a:xfrm>
      </p:grpSpPr>
      <p:sp>
        <p:nvSpPr>
          <p:cNvPr id="96" name="Google Shape;96;p3:notes"/>
          <p:cNvSpPr txBox="1">
            <a:spLocks noGrp="1"/>
          </p:cNvSpPr>
          <p:nvPr>
            <p:ph type="body" idx="1"/>
          </p:nvPr>
        </p:nvSpPr>
        <p:spPr>
          <a:xfrm>
            <a:off x="992665" y="3228896"/>
            <a:ext cx="7941310" cy="3058954"/>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r>
              <a:rPr lang="en-US" dirty="0" smtClean="0"/>
              <a:t>Not for</a:t>
            </a:r>
            <a:r>
              <a:rPr lang="en-US" baseline="0" dirty="0" smtClean="0"/>
              <a:t> presentation purposes</a:t>
            </a:r>
          </a:p>
          <a:p>
            <a:pPr marL="0" lvl="0" indent="0" algn="l" rtl="0">
              <a:spcBef>
                <a:spcPts val="0"/>
              </a:spcBef>
              <a:spcAft>
                <a:spcPts val="0"/>
              </a:spcAft>
              <a:buNone/>
            </a:pPr>
            <a:r>
              <a:rPr lang="en-US" sz="1200" dirty="0" smtClean="0"/>
              <a:t>This is important background information that will guide</a:t>
            </a:r>
            <a:r>
              <a:rPr lang="en-US" sz="1200" baseline="0" dirty="0" smtClean="0"/>
              <a:t> managers on what the content is focusing on </a:t>
            </a:r>
            <a:r>
              <a:rPr lang="en-US" sz="1200" dirty="0" smtClean="0"/>
              <a:t> </a:t>
            </a:r>
            <a:endParaRPr dirty="0"/>
          </a:p>
        </p:txBody>
      </p:sp>
      <p:sp>
        <p:nvSpPr>
          <p:cNvPr id="97" name="Google Shape;97;p3:notes"/>
          <p:cNvSpPr>
            <a:spLocks noGrp="1" noRot="1" noChangeAspect="1"/>
          </p:cNvSpPr>
          <p:nvPr>
            <p:ph type="sldImg" idx="2"/>
          </p:nvPr>
        </p:nvSpPr>
        <p:spPr>
          <a:xfrm>
            <a:off x="2697163" y="509588"/>
            <a:ext cx="4532312" cy="2549525"/>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97178628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5"/>
        <p:cNvGrpSpPr/>
        <p:nvPr/>
      </p:nvGrpSpPr>
      <p:grpSpPr>
        <a:xfrm>
          <a:off x="0" y="0"/>
          <a:ext cx="0" cy="0"/>
          <a:chOff x="0" y="0"/>
          <a:chExt cx="0" cy="0"/>
        </a:xfrm>
      </p:grpSpPr>
      <p:sp>
        <p:nvSpPr>
          <p:cNvPr id="96" name="Google Shape;96;p3:notes"/>
          <p:cNvSpPr txBox="1">
            <a:spLocks noGrp="1"/>
          </p:cNvSpPr>
          <p:nvPr>
            <p:ph type="body" idx="1"/>
          </p:nvPr>
        </p:nvSpPr>
        <p:spPr>
          <a:xfrm>
            <a:off x="992665" y="3228896"/>
            <a:ext cx="7941310" cy="3058954"/>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r>
              <a:rPr lang="en-US" dirty="0" smtClean="0"/>
              <a:t>Not for</a:t>
            </a:r>
            <a:r>
              <a:rPr lang="en-US" baseline="0" dirty="0" smtClean="0"/>
              <a:t> presentation purposes</a:t>
            </a:r>
          </a:p>
          <a:p>
            <a:pPr marL="0" lvl="0" indent="0" algn="l" rtl="0">
              <a:spcBef>
                <a:spcPts val="0"/>
              </a:spcBef>
              <a:spcAft>
                <a:spcPts val="0"/>
              </a:spcAft>
              <a:buNone/>
            </a:pPr>
            <a:r>
              <a:rPr lang="en-US" sz="1200" dirty="0" smtClean="0"/>
              <a:t>This is important background information that will guide</a:t>
            </a:r>
            <a:r>
              <a:rPr lang="en-US" sz="1200" baseline="0" dirty="0" smtClean="0"/>
              <a:t> managers on what the content is focusing on </a:t>
            </a:r>
            <a:r>
              <a:rPr lang="en-US" sz="1200" dirty="0" smtClean="0"/>
              <a:t> </a:t>
            </a:r>
            <a:endParaRPr dirty="0"/>
          </a:p>
        </p:txBody>
      </p:sp>
      <p:sp>
        <p:nvSpPr>
          <p:cNvPr id="97" name="Google Shape;97;p3:notes"/>
          <p:cNvSpPr>
            <a:spLocks noGrp="1" noRot="1" noChangeAspect="1"/>
          </p:cNvSpPr>
          <p:nvPr>
            <p:ph type="sldImg" idx="2"/>
          </p:nvPr>
        </p:nvSpPr>
        <p:spPr>
          <a:xfrm>
            <a:off x="2697163" y="509588"/>
            <a:ext cx="4532312" cy="2549525"/>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25071850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5"/>
        <p:cNvGrpSpPr/>
        <p:nvPr/>
      </p:nvGrpSpPr>
      <p:grpSpPr>
        <a:xfrm>
          <a:off x="0" y="0"/>
          <a:ext cx="0" cy="0"/>
          <a:chOff x="0" y="0"/>
          <a:chExt cx="0" cy="0"/>
        </a:xfrm>
      </p:grpSpPr>
      <p:sp>
        <p:nvSpPr>
          <p:cNvPr id="96" name="Google Shape;96;p3:notes"/>
          <p:cNvSpPr txBox="1">
            <a:spLocks noGrp="1"/>
          </p:cNvSpPr>
          <p:nvPr>
            <p:ph type="body" idx="1"/>
          </p:nvPr>
        </p:nvSpPr>
        <p:spPr>
          <a:xfrm>
            <a:off x="992665" y="3228896"/>
            <a:ext cx="7941310" cy="3058954"/>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r>
              <a:rPr lang="en-US" dirty="0" smtClean="0"/>
              <a:t>Not for</a:t>
            </a:r>
            <a:r>
              <a:rPr lang="en-US" baseline="0" dirty="0" smtClean="0"/>
              <a:t> presentation purposes</a:t>
            </a:r>
          </a:p>
          <a:p>
            <a:pPr marL="0" lvl="0" indent="0" algn="l" rtl="0">
              <a:spcBef>
                <a:spcPts val="0"/>
              </a:spcBef>
              <a:spcAft>
                <a:spcPts val="0"/>
              </a:spcAft>
              <a:buNone/>
            </a:pPr>
            <a:r>
              <a:rPr lang="en-US" sz="1200" dirty="0" smtClean="0"/>
              <a:t>This is important background information that will guide</a:t>
            </a:r>
            <a:r>
              <a:rPr lang="en-US" sz="1200" baseline="0" dirty="0" smtClean="0"/>
              <a:t> managers on what the content is focusing on </a:t>
            </a:r>
            <a:r>
              <a:rPr lang="en-US" sz="1200" dirty="0" smtClean="0"/>
              <a:t> </a:t>
            </a:r>
            <a:endParaRPr dirty="0"/>
          </a:p>
        </p:txBody>
      </p:sp>
      <p:sp>
        <p:nvSpPr>
          <p:cNvPr id="97" name="Google Shape;97;p3:notes"/>
          <p:cNvSpPr>
            <a:spLocks noGrp="1" noRot="1" noChangeAspect="1"/>
          </p:cNvSpPr>
          <p:nvPr>
            <p:ph type="sldImg" idx="2"/>
          </p:nvPr>
        </p:nvSpPr>
        <p:spPr>
          <a:xfrm>
            <a:off x="2697163" y="509588"/>
            <a:ext cx="4532312" cy="2549525"/>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55143491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kern="1200" dirty="0">
                <a:solidFill>
                  <a:schemeClr val="tx1"/>
                </a:solidFill>
                <a:effectLst/>
                <a:latin typeface="+mn-lt"/>
                <a:ea typeface="+mn-ea"/>
                <a:cs typeface="+mn-cs"/>
              </a:rPr>
              <a:t>Photo by </a:t>
            </a:r>
            <a:r>
              <a:rPr lang="en-US" sz="1200" b="1" i="0" u="none" strike="noStrike" kern="1200" dirty="0" err="1">
                <a:solidFill>
                  <a:schemeClr val="tx1"/>
                </a:solidFill>
                <a:effectLst/>
                <a:latin typeface="+mn-lt"/>
                <a:ea typeface="+mn-ea"/>
                <a:cs typeface="+mn-cs"/>
                <a:hlinkClick r:id="rId3"/>
              </a:rPr>
              <a:t>fauxels</a:t>
            </a:r>
            <a:endParaRPr lang="en-US" sz="1200" b="1" i="0" u="none" strike="noStrike" kern="1200" dirty="0">
              <a:solidFill>
                <a:schemeClr val="tx1"/>
              </a:solidFill>
              <a:effectLst/>
              <a:latin typeface="+mn-lt"/>
              <a:ea typeface="+mn-ea"/>
              <a:cs typeface="+mn-cs"/>
              <a:hlinkClick r:id="rId3"/>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kern="1200" dirty="0">
                <a:solidFill>
                  <a:schemeClr val="tx1"/>
                </a:solidFill>
                <a:effectLst/>
                <a:latin typeface="+mn-lt"/>
                <a:ea typeface="+mn-ea"/>
                <a:cs typeface="+mn-cs"/>
              </a:rPr>
              <a:t>on </a:t>
            </a:r>
            <a:r>
              <a:rPr lang="en-US" sz="1200" b="0" i="0" kern="1200" dirty="0" err="1">
                <a:solidFill>
                  <a:schemeClr val="tx1"/>
                </a:solidFill>
                <a:effectLst/>
                <a:latin typeface="+mn-lt"/>
                <a:ea typeface="+mn-ea"/>
                <a:cs typeface="+mn-cs"/>
              </a:rPr>
              <a:t>Pexels</a:t>
            </a:r>
            <a:endParaRPr lang="en-ID" dirty="0"/>
          </a:p>
        </p:txBody>
      </p:sp>
      <p:sp>
        <p:nvSpPr>
          <p:cNvPr id="4" name="Slide Number Placeholder 3"/>
          <p:cNvSpPr>
            <a:spLocks noGrp="1"/>
          </p:cNvSpPr>
          <p:nvPr>
            <p:ph type="sldNum" sz="quarter" idx="5"/>
          </p:nvPr>
        </p:nvSpPr>
        <p:spPr/>
        <p:txBody>
          <a:bodyPr/>
          <a:lstStyle/>
          <a:p>
            <a:fld id="{8ECE837E-594B-4F0F-92F5-F20D4296AC5C}" type="slidenum">
              <a:rPr lang="en-ID" smtClean="0">
                <a:solidFill>
                  <a:prstClr val="black"/>
                </a:solidFill>
              </a:rPr>
              <a:pPr/>
              <a:t>15</a:t>
            </a:fld>
            <a:endParaRPr lang="en-ID">
              <a:solidFill>
                <a:prstClr val="black"/>
              </a:solidFill>
            </a:endParaRPr>
          </a:p>
        </p:txBody>
      </p:sp>
    </p:spTree>
    <p:extLst>
      <p:ext uri="{BB962C8B-B14F-4D97-AF65-F5344CB8AC3E}">
        <p14:creationId xmlns:p14="http://schemas.microsoft.com/office/powerpoint/2010/main" val="42695234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5"/>
        <p:cNvGrpSpPr/>
        <p:nvPr/>
      </p:nvGrpSpPr>
      <p:grpSpPr>
        <a:xfrm>
          <a:off x="0" y="0"/>
          <a:ext cx="0" cy="0"/>
          <a:chOff x="0" y="0"/>
          <a:chExt cx="0" cy="0"/>
        </a:xfrm>
      </p:grpSpPr>
      <p:sp>
        <p:nvSpPr>
          <p:cNvPr id="96" name="Google Shape;96;p3:notes"/>
          <p:cNvSpPr txBox="1">
            <a:spLocks noGrp="1"/>
          </p:cNvSpPr>
          <p:nvPr>
            <p:ph type="body" idx="1"/>
          </p:nvPr>
        </p:nvSpPr>
        <p:spPr>
          <a:xfrm>
            <a:off x="992665" y="3228896"/>
            <a:ext cx="7941310" cy="3058954"/>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dirty="0"/>
          </a:p>
        </p:txBody>
      </p:sp>
      <p:sp>
        <p:nvSpPr>
          <p:cNvPr id="97" name="Google Shape;97;p3:notes"/>
          <p:cNvSpPr>
            <a:spLocks noGrp="1" noRot="1" noChangeAspect="1"/>
          </p:cNvSpPr>
          <p:nvPr>
            <p:ph type="sldImg" idx="2"/>
          </p:nvPr>
        </p:nvSpPr>
        <p:spPr>
          <a:xfrm>
            <a:off x="2697163" y="509588"/>
            <a:ext cx="4532312" cy="2549525"/>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53186154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5"/>
        <p:cNvGrpSpPr/>
        <p:nvPr/>
      </p:nvGrpSpPr>
      <p:grpSpPr>
        <a:xfrm>
          <a:off x="0" y="0"/>
          <a:ext cx="0" cy="0"/>
          <a:chOff x="0" y="0"/>
          <a:chExt cx="0" cy="0"/>
        </a:xfrm>
      </p:grpSpPr>
      <p:sp>
        <p:nvSpPr>
          <p:cNvPr id="96" name="Google Shape;96;p3:notes"/>
          <p:cNvSpPr txBox="1">
            <a:spLocks noGrp="1"/>
          </p:cNvSpPr>
          <p:nvPr>
            <p:ph type="body" idx="1"/>
          </p:nvPr>
        </p:nvSpPr>
        <p:spPr>
          <a:xfrm>
            <a:off x="992665" y="3228896"/>
            <a:ext cx="7941310" cy="3058954"/>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r>
              <a:rPr lang="en-US" dirty="0" smtClean="0"/>
              <a:t>Not for</a:t>
            </a:r>
            <a:r>
              <a:rPr lang="en-US" baseline="0" dirty="0" smtClean="0"/>
              <a:t> presentation purposes</a:t>
            </a:r>
          </a:p>
          <a:p>
            <a:pPr marL="0" lvl="0" indent="0" algn="l" rtl="0">
              <a:spcBef>
                <a:spcPts val="0"/>
              </a:spcBef>
              <a:spcAft>
                <a:spcPts val="0"/>
              </a:spcAft>
              <a:buNone/>
            </a:pPr>
            <a:r>
              <a:rPr lang="en-US" sz="1200" dirty="0" smtClean="0"/>
              <a:t>This is important background information that will guide</a:t>
            </a:r>
            <a:r>
              <a:rPr lang="en-US" sz="1200" baseline="0" dirty="0" smtClean="0"/>
              <a:t> managers on what the content is focusing on </a:t>
            </a:r>
            <a:r>
              <a:rPr lang="en-US" sz="1200" dirty="0" smtClean="0"/>
              <a:t> </a:t>
            </a:r>
            <a:endParaRPr dirty="0"/>
          </a:p>
        </p:txBody>
      </p:sp>
      <p:sp>
        <p:nvSpPr>
          <p:cNvPr id="97" name="Google Shape;97;p3:notes"/>
          <p:cNvSpPr>
            <a:spLocks noGrp="1" noRot="1" noChangeAspect="1"/>
          </p:cNvSpPr>
          <p:nvPr>
            <p:ph type="sldImg" idx="2"/>
          </p:nvPr>
        </p:nvSpPr>
        <p:spPr>
          <a:xfrm>
            <a:off x="2697163" y="509588"/>
            <a:ext cx="4532312" cy="2549525"/>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51153439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5"/>
        <p:cNvGrpSpPr/>
        <p:nvPr/>
      </p:nvGrpSpPr>
      <p:grpSpPr>
        <a:xfrm>
          <a:off x="0" y="0"/>
          <a:ext cx="0" cy="0"/>
          <a:chOff x="0" y="0"/>
          <a:chExt cx="0" cy="0"/>
        </a:xfrm>
      </p:grpSpPr>
      <p:sp>
        <p:nvSpPr>
          <p:cNvPr id="96" name="Google Shape;96;p3:notes"/>
          <p:cNvSpPr txBox="1">
            <a:spLocks noGrp="1"/>
          </p:cNvSpPr>
          <p:nvPr>
            <p:ph type="body" idx="1"/>
          </p:nvPr>
        </p:nvSpPr>
        <p:spPr>
          <a:xfrm>
            <a:off x="992665" y="3228896"/>
            <a:ext cx="7941310" cy="3058954"/>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r>
              <a:rPr lang="en-US" dirty="0" smtClean="0"/>
              <a:t>Not for</a:t>
            </a:r>
            <a:r>
              <a:rPr lang="en-US" baseline="0" dirty="0" smtClean="0"/>
              <a:t> presentation purposes</a:t>
            </a:r>
          </a:p>
          <a:p>
            <a:pPr marL="0" lvl="0" indent="0" algn="l" rtl="0">
              <a:spcBef>
                <a:spcPts val="0"/>
              </a:spcBef>
              <a:spcAft>
                <a:spcPts val="0"/>
              </a:spcAft>
              <a:buNone/>
            </a:pPr>
            <a:r>
              <a:rPr lang="en-US" sz="1200" dirty="0" smtClean="0"/>
              <a:t>This is important background information that will guide</a:t>
            </a:r>
            <a:r>
              <a:rPr lang="en-US" sz="1200" baseline="0" dirty="0" smtClean="0"/>
              <a:t> managers on what the content is focusing on </a:t>
            </a:r>
            <a:r>
              <a:rPr lang="en-US" sz="1200" dirty="0" smtClean="0"/>
              <a:t> </a:t>
            </a:r>
            <a:endParaRPr dirty="0"/>
          </a:p>
        </p:txBody>
      </p:sp>
      <p:sp>
        <p:nvSpPr>
          <p:cNvPr id="97" name="Google Shape;97;p3:notes"/>
          <p:cNvSpPr>
            <a:spLocks noGrp="1" noRot="1" noChangeAspect="1"/>
          </p:cNvSpPr>
          <p:nvPr>
            <p:ph type="sldImg" idx="2"/>
          </p:nvPr>
        </p:nvSpPr>
        <p:spPr>
          <a:xfrm>
            <a:off x="2697163" y="509588"/>
            <a:ext cx="4532312" cy="2549525"/>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69091046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5"/>
        <p:cNvGrpSpPr/>
        <p:nvPr/>
      </p:nvGrpSpPr>
      <p:grpSpPr>
        <a:xfrm>
          <a:off x="0" y="0"/>
          <a:ext cx="0" cy="0"/>
          <a:chOff x="0" y="0"/>
          <a:chExt cx="0" cy="0"/>
        </a:xfrm>
      </p:grpSpPr>
      <p:sp>
        <p:nvSpPr>
          <p:cNvPr id="96" name="Google Shape;96;p3:notes"/>
          <p:cNvSpPr txBox="1">
            <a:spLocks noGrp="1"/>
          </p:cNvSpPr>
          <p:nvPr>
            <p:ph type="body" idx="1"/>
          </p:nvPr>
        </p:nvSpPr>
        <p:spPr>
          <a:xfrm>
            <a:off x="992665" y="3228896"/>
            <a:ext cx="7941310" cy="3058954"/>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r>
              <a:rPr lang="en-US" dirty="0" smtClean="0"/>
              <a:t>Not for</a:t>
            </a:r>
            <a:r>
              <a:rPr lang="en-US" baseline="0" dirty="0" smtClean="0"/>
              <a:t> presentation purposes</a:t>
            </a:r>
          </a:p>
          <a:p>
            <a:pPr marL="0" lvl="0" indent="0" algn="l" rtl="0">
              <a:spcBef>
                <a:spcPts val="0"/>
              </a:spcBef>
              <a:spcAft>
                <a:spcPts val="0"/>
              </a:spcAft>
              <a:buNone/>
            </a:pPr>
            <a:r>
              <a:rPr lang="en-US" sz="1200" dirty="0" smtClean="0"/>
              <a:t>This is important background information that will guide</a:t>
            </a:r>
            <a:r>
              <a:rPr lang="en-US" sz="1200" baseline="0" dirty="0" smtClean="0"/>
              <a:t> managers on what the content is focusing on </a:t>
            </a:r>
            <a:r>
              <a:rPr lang="en-US" sz="1200" dirty="0" smtClean="0"/>
              <a:t> </a:t>
            </a:r>
            <a:endParaRPr dirty="0"/>
          </a:p>
        </p:txBody>
      </p:sp>
      <p:sp>
        <p:nvSpPr>
          <p:cNvPr id="97" name="Google Shape;97;p3:notes"/>
          <p:cNvSpPr>
            <a:spLocks noGrp="1" noRot="1" noChangeAspect="1"/>
          </p:cNvSpPr>
          <p:nvPr>
            <p:ph type="sldImg" idx="2"/>
          </p:nvPr>
        </p:nvSpPr>
        <p:spPr>
          <a:xfrm>
            <a:off x="2697163" y="509588"/>
            <a:ext cx="4532312" cy="2549525"/>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77433868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5"/>
        <p:cNvGrpSpPr/>
        <p:nvPr/>
      </p:nvGrpSpPr>
      <p:grpSpPr>
        <a:xfrm>
          <a:off x="0" y="0"/>
          <a:ext cx="0" cy="0"/>
          <a:chOff x="0" y="0"/>
          <a:chExt cx="0" cy="0"/>
        </a:xfrm>
      </p:grpSpPr>
      <p:sp>
        <p:nvSpPr>
          <p:cNvPr id="96" name="Google Shape;96;p3:notes"/>
          <p:cNvSpPr txBox="1">
            <a:spLocks noGrp="1"/>
          </p:cNvSpPr>
          <p:nvPr>
            <p:ph type="body" idx="1"/>
          </p:nvPr>
        </p:nvSpPr>
        <p:spPr>
          <a:xfrm>
            <a:off x="992665" y="3228896"/>
            <a:ext cx="7941310" cy="3058954"/>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r>
              <a:rPr lang="en-US" dirty="0" smtClean="0"/>
              <a:t>Not for</a:t>
            </a:r>
            <a:r>
              <a:rPr lang="en-US" baseline="0" dirty="0" smtClean="0"/>
              <a:t> presentation purposes</a:t>
            </a:r>
          </a:p>
          <a:p>
            <a:pPr marL="0" lvl="0" indent="0" algn="l" rtl="0">
              <a:spcBef>
                <a:spcPts val="0"/>
              </a:spcBef>
              <a:spcAft>
                <a:spcPts val="0"/>
              </a:spcAft>
              <a:buNone/>
            </a:pPr>
            <a:r>
              <a:rPr lang="en-US" sz="1200" dirty="0" smtClean="0"/>
              <a:t>This is important background information that will guide</a:t>
            </a:r>
            <a:r>
              <a:rPr lang="en-US" sz="1200" baseline="0" dirty="0" smtClean="0"/>
              <a:t> managers on what the content is focusing on </a:t>
            </a:r>
            <a:r>
              <a:rPr lang="en-US" sz="1200" dirty="0" smtClean="0"/>
              <a:t> </a:t>
            </a:r>
            <a:endParaRPr dirty="0"/>
          </a:p>
        </p:txBody>
      </p:sp>
      <p:sp>
        <p:nvSpPr>
          <p:cNvPr id="97" name="Google Shape;97;p3:notes"/>
          <p:cNvSpPr>
            <a:spLocks noGrp="1" noRot="1" noChangeAspect="1"/>
          </p:cNvSpPr>
          <p:nvPr>
            <p:ph type="sldImg" idx="2"/>
          </p:nvPr>
        </p:nvSpPr>
        <p:spPr>
          <a:xfrm>
            <a:off x="2697163" y="509588"/>
            <a:ext cx="4532312" cy="2549525"/>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63419487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5"/>
        <p:cNvGrpSpPr/>
        <p:nvPr/>
      </p:nvGrpSpPr>
      <p:grpSpPr>
        <a:xfrm>
          <a:off x="0" y="0"/>
          <a:ext cx="0" cy="0"/>
          <a:chOff x="0" y="0"/>
          <a:chExt cx="0" cy="0"/>
        </a:xfrm>
      </p:grpSpPr>
      <p:sp>
        <p:nvSpPr>
          <p:cNvPr id="96" name="Google Shape;96;p3:notes"/>
          <p:cNvSpPr txBox="1">
            <a:spLocks noGrp="1"/>
          </p:cNvSpPr>
          <p:nvPr>
            <p:ph type="body" idx="1"/>
          </p:nvPr>
        </p:nvSpPr>
        <p:spPr>
          <a:xfrm>
            <a:off x="992665" y="3228896"/>
            <a:ext cx="7941310" cy="3058954"/>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r>
              <a:rPr lang="en-US" dirty="0" smtClean="0"/>
              <a:t>Not for</a:t>
            </a:r>
            <a:r>
              <a:rPr lang="en-US" baseline="0" dirty="0" smtClean="0"/>
              <a:t> presentation purposes</a:t>
            </a:r>
          </a:p>
          <a:p>
            <a:pPr marL="0" lvl="0" indent="0" algn="l" rtl="0">
              <a:spcBef>
                <a:spcPts val="0"/>
              </a:spcBef>
              <a:spcAft>
                <a:spcPts val="0"/>
              </a:spcAft>
              <a:buNone/>
            </a:pPr>
            <a:r>
              <a:rPr lang="en-US" sz="1200" dirty="0" smtClean="0"/>
              <a:t>This is important background information that will guide</a:t>
            </a:r>
            <a:r>
              <a:rPr lang="en-US" sz="1200" baseline="0" dirty="0" smtClean="0"/>
              <a:t> managers on what the content is focusing on </a:t>
            </a:r>
            <a:r>
              <a:rPr lang="en-US" sz="1200" dirty="0" smtClean="0"/>
              <a:t> </a:t>
            </a:r>
            <a:endParaRPr dirty="0"/>
          </a:p>
        </p:txBody>
      </p:sp>
      <p:sp>
        <p:nvSpPr>
          <p:cNvPr id="97" name="Google Shape;97;p3:notes"/>
          <p:cNvSpPr>
            <a:spLocks noGrp="1" noRot="1" noChangeAspect="1"/>
          </p:cNvSpPr>
          <p:nvPr>
            <p:ph type="sldImg" idx="2"/>
          </p:nvPr>
        </p:nvSpPr>
        <p:spPr>
          <a:xfrm>
            <a:off x="2697163" y="509588"/>
            <a:ext cx="4532312" cy="2549525"/>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6446463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5"/>
        <p:cNvGrpSpPr/>
        <p:nvPr/>
      </p:nvGrpSpPr>
      <p:grpSpPr>
        <a:xfrm>
          <a:off x="0" y="0"/>
          <a:ext cx="0" cy="0"/>
          <a:chOff x="0" y="0"/>
          <a:chExt cx="0" cy="0"/>
        </a:xfrm>
      </p:grpSpPr>
      <p:sp>
        <p:nvSpPr>
          <p:cNvPr id="96" name="Google Shape;96;p3:notes"/>
          <p:cNvSpPr txBox="1">
            <a:spLocks noGrp="1"/>
          </p:cNvSpPr>
          <p:nvPr>
            <p:ph type="body" idx="1"/>
          </p:nvPr>
        </p:nvSpPr>
        <p:spPr>
          <a:xfrm>
            <a:off x="992665" y="3228896"/>
            <a:ext cx="7941310" cy="3058954"/>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r>
              <a:rPr lang="en-US" dirty="0" smtClean="0"/>
              <a:t>Not for</a:t>
            </a:r>
            <a:r>
              <a:rPr lang="en-US" baseline="0" dirty="0" smtClean="0"/>
              <a:t> presentation purposes</a:t>
            </a:r>
          </a:p>
          <a:p>
            <a:pPr marL="0" lvl="0" indent="0" algn="l" rtl="0">
              <a:spcBef>
                <a:spcPts val="0"/>
              </a:spcBef>
              <a:spcAft>
                <a:spcPts val="0"/>
              </a:spcAft>
              <a:buNone/>
            </a:pPr>
            <a:r>
              <a:rPr lang="en-US" sz="1200" dirty="0" smtClean="0"/>
              <a:t>This is important background information that will guide</a:t>
            </a:r>
            <a:r>
              <a:rPr lang="en-US" sz="1200" baseline="0" dirty="0" smtClean="0"/>
              <a:t> managers on what the content is focusing on </a:t>
            </a:r>
            <a:r>
              <a:rPr lang="en-US" sz="1200" dirty="0" smtClean="0"/>
              <a:t> </a:t>
            </a:r>
            <a:endParaRPr dirty="0"/>
          </a:p>
        </p:txBody>
      </p:sp>
      <p:sp>
        <p:nvSpPr>
          <p:cNvPr id="97" name="Google Shape;97;p3:notes"/>
          <p:cNvSpPr>
            <a:spLocks noGrp="1" noRot="1" noChangeAspect="1"/>
          </p:cNvSpPr>
          <p:nvPr>
            <p:ph type="sldImg" idx="2"/>
          </p:nvPr>
        </p:nvSpPr>
        <p:spPr>
          <a:xfrm>
            <a:off x="2697163" y="509588"/>
            <a:ext cx="4532312" cy="2549525"/>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427075568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5"/>
        <p:cNvGrpSpPr/>
        <p:nvPr/>
      </p:nvGrpSpPr>
      <p:grpSpPr>
        <a:xfrm>
          <a:off x="0" y="0"/>
          <a:ext cx="0" cy="0"/>
          <a:chOff x="0" y="0"/>
          <a:chExt cx="0" cy="0"/>
        </a:xfrm>
      </p:grpSpPr>
      <p:sp>
        <p:nvSpPr>
          <p:cNvPr id="96" name="Google Shape;96;p3:notes"/>
          <p:cNvSpPr txBox="1">
            <a:spLocks noGrp="1"/>
          </p:cNvSpPr>
          <p:nvPr>
            <p:ph type="body" idx="1"/>
          </p:nvPr>
        </p:nvSpPr>
        <p:spPr>
          <a:xfrm>
            <a:off x="992665" y="3228896"/>
            <a:ext cx="7941310" cy="3058954"/>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r>
              <a:rPr lang="en-US" dirty="0" smtClean="0"/>
              <a:t>Not for</a:t>
            </a:r>
            <a:r>
              <a:rPr lang="en-US" baseline="0" dirty="0" smtClean="0"/>
              <a:t> presentation purposes</a:t>
            </a:r>
          </a:p>
          <a:p>
            <a:pPr marL="0" lvl="0" indent="0" algn="l" rtl="0">
              <a:spcBef>
                <a:spcPts val="0"/>
              </a:spcBef>
              <a:spcAft>
                <a:spcPts val="0"/>
              </a:spcAft>
              <a:buNone/>
            </a:pPr>
            <a:r>
              <a:rPr lang="en-US" sz="1200" dirty="0" smtClean="0"/>
              <a:t>This is important background information that will guide</a:t>
            </a:r>
            <a:r>
              <a:rPr lang="en-US" sz="1200" baseline="0" dirty="0" smtClean="0"/>
              <a:t> managers on what the content is focusing on </a:t>
            </a:r>
            <a:r>
              <a:rPr lang="en-US" sz="1200" dirty="0" smtClean="0"/>
              <a:t> </a:t>
            </a:r>
            <a:endParaRPr dirty="0"/>
          </a:p>
        </p:txBody>
      </p:sp>
      <p:sp>
        <p:nvSpPr>
          <p:cNvPr id="97" name="Google Shape;97;p3:notes"/>
          <p:cNvSpPr>
            <a:spLocks noGrp="1" noRot="1" noChangeAspect="1"/>
          </p:cNvSpPr>
          <p:nvPr>
            <p:ph type="sldImg" idx="2"/>
          </p:nvPr>
        </p:nvSpPr>
        <p:spPr>
          <a:xfrm>
            <a:off x="2697163" y="509588"/>
            <a:ext cx="4532312" cy="2549525"/>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85548234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ZA"/>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ZA"/>
          </a:p>
        </p:txBody>
      </p:sp>
      <p:sp>
        <p:nvSpPr>
          <p:cNvPr id="4" name="Date Placeholder 3"/>
          <p:cNvSpPr>
            <a:spLocks noGrp="1"/>
          </p:cNvSpPr>
          <p:nvPr>
            <p:ph type="dt" sz="half" idx="10"/>
          </p:nvPr>
        </p:nvSpPr>
        <p:spPr/>
        <p:txBody>
          <a:bodyPr/>
          <a:lstStyle/>
          <a:p>
            <a:fld id="{00E9A891-64E2-48B2-9C5E-81C16EB8C2CB}" type="datetimeFigureOut">
              <a:rPr lang="en-ZA" smtClean="0"/>
              <a:t>2020/11/18</a:t>
            </a:fld>
            <a:endParaRPr lang="en-ZA"/>
          </a:p>
        </p:txBody>
      </p:sp>
      <p:sp>
        <p:nvSpPr>
          <p:cNvPr id="5" name="Footer Placeholder 4"/>
          <p:cNvSpPr>
            <a:spLocks noGrp="1"/>
          </p:cNvSpPr>
          <p:nvPr>
            <p:ph type="ftr" sz="quarter" idx="11"/>
          </p:nvPr>
        </p:nvSpPr>
        <p:spPr/>
        <p:txBody>
          <a:bodyPr/>
          <a:lstStyle/>
          <a:p>
            <a:endParaRPr lang="en-ZA"/>
          </a:p>
        </p:txBody>
      </p:sp>
      <p:sp>
        <p:nvSpPr>
          <p:cNvPr id="6" name="Slide Number Placeholder 5"/>
          <p:cNvSpPr>
            <a:spLocks noGrp="1"/>
          </p:cNvSpPr>
          <p:nvPr>
            <p:ph type="sldNum" sz="quarter" idx="12"/>
          </p:nvPr>
        </p:nvSpPr>
        <p:spPr/>
        <p:txBody>
          <a:bodyPr/>
          <a:lstStyle/>
          <a:p>
            <a:fld id="{8FDC606A-28FD-4A9E-8E1C-5460220D7A80}" type="slidenum">
              <a:rPr lang="en-ZA" smtClean="0"/>
              <a:t>‹#›</a:t>
            </a:fld>
            <a:endParaRPr lang="en-ZA"/>
          </a:p>
        </p:txBody>
      </p:sp>
    </p:spTree>
    <p:extLst>
      <p:ext uri="{BB962C8B-B14F-4D97-AF65-F5344CB8AC3E}">
        <p14:creationId xmlns:p14="http://schemas.microsoft.com/office/powerpoint/2010/main" val="118514801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Date Placeholder 3"/>
          <p:cNvSpPr>
            <a:spLocks noGrp="1"/>
          </p:cNvSpPr>
          <p:nvPr>
            <p:ph type="dt" sz="half" idx="10"/>
          </p:nvPr>
        </p:nvSpPr>
        <p:spPr/>
        <p:txBody>
          <a:bodyPr/>
          <a:lstStyle/>
          <a:p>
            <a:fld id="{00E9A891-64E2-48B2-9C5E-81C16EB8C2CB}" type="datetimeFigureOut">
              <a:rPr lang="en-ZA" smtClean="0"/>
              <a:t>2020/11/18</a:t>
            </a:fld>
            <a:endParaRPr lang="en-ZA"/>
          </a:p>
        </p:txBody>
      </p:sp>
      <p:sp>
        <p:nvSpPr>
          <p:cNvPr id="5" name="Footer Placeholder 4"/>
          <p:cNvSpPr>
            <a:spLocks noGrp="1"/>
          </p:cNvSpPr>
          <p:nvPr>
            <p:ph type="ftr" sz="quarter" idx="11"/>
          </p:nvPr>
        </p:nvSpPr>
        <p:spPr/>
        <p:txBody>
          <a:bodyPr/>
          <a:lstStyle/>
          <a:p>
            <a:endParaRPr lang="en-ZA"/>
          </a:p>
        </p:txBody>
      </p:sp>
      <p:sp>
        <p:nvSpPr>
          <p:cNvPr id="6" name="Slide Number Placeholder 5"/>
          <p:cNvSpPr>
            <a:spLocks noGrp="1"/>
          </p:cNvSpPr>
          <p:nvPr>
            <p:ph type="sldNum" sz="quarter" idx="12"/>
          </p:nvPr>
        </p:nvSpPr>
        <p:spPr/>
        <p:txBody>
          <a:bodyPr/>
          <a:lstStyle/>
          <a:p>
            <a:fld id="{8FDC606A-28FD-4A9E-8E1C-5460220D7A80}" type="slidenum">
              <a:rPr lang="en-ZA" smtClean="0"/>
              <a:t>‹#›</a:t>
            </a:fld>
            <a:endParaRPr lang="en-ZA"/>
          </a:p>
        </p:txBody>
      </p:sp>
    </p:spTree>
    <p:extLst>
      <p:ext uri="{BB962C8B-B14F-4D97-AF65-F5344CB8AC3E}">
        <p14:creationId xmlns:p14="http://schemas.microsoft.com/office/powerpoint/2010/main" val="362863983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ZA"/>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Date Placeholder 3"/>
          <p:cNvSpPr>
            <a:spLocks noGrp="1"/>
          </p:cNvSpPr>
          <p:nvPr>
            <p:ph type="dt" sz="half" idx="10"/>
          </p:nvPr>
        </p:nvSpPr>
        <p:spPr/>
        <p:txBody>
          <a:bodyPr/>
          <a:lstStyle/>
          <a:p>
            <a:fld id="{00E9A891-64E2-48B2-9C5E-81C16EB8C2CB}" type="datetimeFigureOut">
              <a:rPr lang="en-ZA" smtClean="0"/>
              <a:t>2020/11/18</a:t>
            </a:fld>
            <a:endParaRPr lang="en-ZA"/>
          </a:p>
        </p:txBody>
      </p:sp>
      <p:sp>
        <p:nvSpPr>
          <p:cNvPr id="5" name="Footer Placeholder 4"/>
          <p:cNvSpPr>
            <a:spLocks noGrp="1"/>
          </p:cNvSpPr>
          <p:nvPr>
            <p:ph type="ftr" sz="quarter" idx="11"/>
          </p:nvPr>
        </p:nvSpPr>
        <p:spPr/>
        <p:txBody>
          <a:bodyPr/>
          <a:lstStyle/>
          <a:p>
            <a:endParaRPr lang="en-ZA"/>
          </a:p>
        </p:txBody>
      </p:sp>
      <p:sp>
        <p:nvSpPr>
          <p:cNvPr id="6" name="Slide Number Placeholder 5"/>
          <p:cNvSpPr>
            <a:spLocks noGrp="1"/>
          </p:cNvSpPr>
          <p:nvPr>
            <p:ph type="sldNum" sz="quarter" idx="12"/>
          </p:nvPr>
        </p:nvSpPr>
        <p:spPr/>
        <p:txBody>
          <a:bodyPr/>
          <a:lstStyle/>
          <a:p>
            <a:fld id="{8FDC606A-28FD-4A9E-8E1C-5460220D7A80}" type="slidenum">
              <a:rPr lang="en-ZA" smtClean="0"/>
              <a:t>‹#›</a:t>
            </a:fld>
            <a:endParaRPr lang="en-ZA"/>
          </a:p>
        </p:txBody>
      </p:sp>
    </p:spTree>
    <p:extLst>
      <p:ext uri="{BB962C8B-B14F-4D97-AF65-F5344CB8AC3E}">
        <p14:creationId xmlns:p14="http://schemas.microsoft.com/office/powerpoint/2010/main" val="10837953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Header, Content &amp; Note">
    <p:spTree>
      <p:nvGrpSpPr>
        <p:cNvPr id="1" name=""/>
        <p:cNvGrpSpPr/>
        <p:nvPr/>
      </p:nvGrpSpPr>
      <p:grpSpPr>
        <a:xfrm>
          <a:off x="0" y="0"/>
          <a:ext cx="0" cy="0"/>
          <a:chOff x="0" y="0"/>
          <a:chExt cx="0" cy="0"/>
        </a:xfrm>
      </p:grpSpPr>
      <p:sp>
        <p:nvSpPr>
          <p:cNvPr id="2" name="Title 1"/>
          <p:cNvSpPr>
            <a:spLocks noGrp="1"/>
          </p:cNvSpPr>
          <p:nvPr>
            <p:ph type="title"/>
          </p:nvPr>
        </p:nvSpPr>
        <p:spPr>
          <a:xfrm>
            <a:off x="187057" y="44451"/>
            <a:ext cx="9531405" cy="1013950"/>
          </a:xfrm>
        </p:spPr>
        <p:txBody>
          <a:bodyPr>
            <a:normAutofit/>
          </a:bodyPr>
          <a:lstStyle>
            <a:lvl1pPr>
              <a:defRPr sz="2300"/>
            </a:lvl1pPr>
          </a:lstStyle>
          <a:p>
            <a:r>
              <a:rPr lang="en-US"/>
              <a:t>Click to edit Master title style</a:t>
            </a:r>
          </a:p>
        </p:txBody>
      </p:sp>
      <p:sp>
        <p:nvSpPr>
          <p:cNvPr id="3" name="Content Placeholder 2"/>
          <p:cNvSpPr>
            <a:spLocks noGrp="1"/>
          </p:cNvSpPr>
          <p:nvPr>
            <p:ph idx="1"/>
          </p:nvPr>
        </p:nvSpPr>
        <p:spPr>
          <a:xfrm>
            <a:off x="187057" y="1233488"/>
            <a:ext cx="11817888" cy="525621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Slide Number Placeholder 5"/>
          <p:cNvSpPr>
            <a:spLocks noGrp="1"/>
          </p:cNvSpPr>
          <p:nvPr>
            <p:ph type="sldNum" sz="quarter" idx="12"/>
          </p:nvPr>
        </p:nvSpPr>
        <p:spPr/>
        <p:txBody>
          <a:bodyPr/>
          <a:lstStyle>
            <a:lvl1pPr>
              <a:defRPr sz="1200"/>
            </a:lvl1pPr>
          </a:lstStyle>
          <a:p>
            <a:fld id="{A65E4EDC-57F8-4D5C-B13E-A981C5F2F71A}" type="slidenum">
              <a:rPr lang="en-GB" smtClean="0"/>
              <a:pPr/>
              <a:t>‹#›</a:t>
            </a:fld>
            <a:endParaRPr lang="en-GB"/>
          </a:p>
        </p:txBody>
      </p:sp>
      <p:sp>
        <p:nvSpPr>
          <p:cNvPr id="8" name="Text Placeholder 7">
            <a:extLst>
              <a:ext uri="{FF2B5EF4-FFF2-40B4-BE49-F238E27FC236}">
                <a16:creationId xmlns="" xmlns:a16="http://schemas.microsoft.com/office/drawing/2014/main" id="{D25184CD-A2F1-4EC8-A326-3D39AFC0BC76}"/>
              </a:ext>
            </a:extLst>
          </p:cNvPr>
          <p:cNvSpPr>
            <a:spLocks noGrp="1"/>
          </p:cNvSpPr>
          <p:nvPr>
            <p:ph type="body" sz="quarter" idx="13"/>
          </p:nvPr>
        </p:nvSpPr>
        <p:spPr>
          <a:xfrm>
            <a:off x="187056" y="6568073"/>
            <a:ext cx="9454798" cy="287338"/>
          </a:xfrm>
        </p:spPr>
        <p:txBody>
          <a:bodyPr>
            <a:normAutofit/>
          </a:bodyPr>
          <a:lstStyle>
            <a:lvl1pPr marL="0" indent="0">
              <a:buNone/>
              <a:defRPr sz="1200">
                <a:solidFill>
                  <a:schemeClr val="bg1">
                    <a:lumMod val="50000"/>
                  </a:schemeClr>
                </a:solidFill>
              </a:defRPr>
            </a:lvl1pPr>
          </a:lstStyle>
          <a:p>
            <a:pPr lvl="0"/>
            <a:endParaRPr lang="en-GB"/>
          </a:p>
        </p:txBody>
      </p:sp>
    </p:spTree>
    <p:extLst>
      <p:ext uri="{BB962C8B-B14F-4D97-AF65-F5344CB8AC3E}">
        <p14:creationId xmlns:p14="http://schemas.microsoft.com/office/powerpoint/2010/main" val="2581605310"/>
      </p:ext>
    </p:extLst>
  </p:cSld>
  <p:clrMapOvr>
    <a:masterClrMapping/>
  </p:clrMapOvr>
  <p:extLst mod="1">
    <p:ext uri="{DCECCB84-F9BA-43D5-87BE-67443E8EF086}">
      <p15:sldGuideLst xmlns:p15="http://schemas.microsoft.com/office/powerpoint/2012/main">
        <p15:guide id="1" orient="horz" pos="2160">
          <p15:clr>
            <a:srgbClr val="FBAE40"/>
          </p15:clr>
        </p15:guide>
        <p15:guide id="2" pos="3650">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94E2FFAA-25BE-47A2-A60E-349BE354A81E}"/>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ID"/>
          </a:p>
        </p:txBody>
      </p:sp>
      <p:sp>
        <p:nvSpPr>
          <p:cNvPr id="3" name="Subtitle 2">
            <a:extLst>
              <a:ext uri="{FF2B5EF4-FFF2-40B4-BE49-F238E27FC236}">
                <a16:creationId xmlns:a16="http://schemas.microsoft.com/office/drawing/2014/main" xmlns="" id="{993DAA34-980C-44A0-9965-D1AF72E12A4F}"/>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ID"/>
          </a:p>
        </p:txBody>
      </p:sp>
    </p:spTree>
    <p:extLst>
      <p:ext uri="{BB962C8B-B14F-4D97-AF65-F5344CB8AC3E}">
        <p14:creationId xmlns:p14="http://schemas.microsoft.com/office/powerpoint/2010/main" val="134595057"/>
      </p:ext>
    </p:extLst>
  </p:cSld>
  <p:clrMapOvr>
    <a:masterClrMapping/>
  </p:clrMapOvr>
  <p:extLst>
    <p:ext uri="{DCECCB84-F9BA-43D5-87BE-67443E8EF086}">
      <p15:sldGuideLst xmlns:p15="http://schemas.microsoft.com/office/powerpoint/2012/main"/>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E5943E93-BC38-4864-A0B9-1D0652470EC7}"/>
              </a:ext>
            </a:extLst>
          </p:cNvPr>
          <p:cNvSpPr>
            <a:spLocks noGrp="1"/>
          </p:cNvSpPr>
          <p:nvPr>
            <p:ph type="title"/>
          </p:nvPr>
        </p:nvSpPr>
        <p:spPr/>
        <p:txBody>
          <a:bodyPr/>
          <a:lstStyle/>
          <a:p>
            <a:r>
              <a:rPr lang="en-US"/>
              <a:t>Click to edit Master title style</a:t>
            </a:r>
            <a:endParaRPr lang="en-ID"/>
          </a:p>
        </p:txBody>
      </p:sp>
      <p:sp>
        <p:nvSpPr>
          <p:cNvPr id="3" name="Content Placeholder 2">
            <a:extLst>
              <a:ext uri="{FF2B5EF4-FFF2-40B4-BE49-F238E27FC236}">
                <a16:creationId xmlns:a16="http://schemas.microsoft.com/office/drawing/2014/main" xmlns="" id="{0804DEF6-B94F-4858-A2BA-F37F3A9A606E}"/>
              </a:ext>
            </a:extLst>
          </p:cNvPr>
          <p:cNvSpPr>
            <a:spLocks noGrp="1"/>
          </p:cNvSpPr>
          <p:nvPr>
            <p:ph idx="1"/>
          </p:nvPr>
        </p:nvSpPr>
        <p:spPr>
          <a:xfrm>
            <a:off x="533400" y="1825624"/>
            <a:ext cx="11125200" cy="44227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D"/>
          </a:p>
        </p:txBody>
      </p:sp>
      <p:sp>
        <p:nvSpPr>
          <p:cNvPr id="13" name="Rectangle 12">
            <a:extLst>
              <a:ext uri="{FF2B5EF4-FFF2-40B4-BE49-F238E27FC236}">
                <a16:creationId xmlns:a16="http://schemas.microsoft.com/office/drawing/2014/main" xmlns="" id="{A83CFA3F-9BFB-394E-B024-801F5C16AFBF}"/>
              </a:ext>
            </a:extLst>
          </p:cNvPr>
          <p:cNvSpPr/>
          <p:nvPr userDrawn="1"/>
        </p:nvSpPr>
        <p:spPr>
          <a:xfrm>
            <a:off x="11202988" y="6438640"/>
            <a:ext cx="455612" cy="419360"/>
          </a:xfrm>
          <a:prstGeom prst="rect">
            <a:avLst/>
          </a:prstGeom>
          <a:solidFill>
            <a:srgbClr val="23409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rgbClr val="FFFFFF"/>
              </a:solidFill>
            </a:endParaRPr>
          </a:p>
        </p:txBody>
      </p:sp>
      <p:sp>
        <p:nvSpPr>
          <p:cNvPr id="14" name="TextBox 13">
            <a:extLst>
              <a:ext uri="{FF2B5EF4-FFF2-40B4-BE49-F238E27FC236}">
                <a16:creationId xmlns:a16="http://schemas.microsoft.com/office/drawing/2014/main" xmlns="" id="{6618A9FD-B820-B240-9420-22134C01C43C}"/>
              </a:ext>
            </a:extLst>
          </p:cNvPr>
          <p:cNvSpPr txBox="1"/>
          <p:nvPr userDrawn="1"/>
        </p:nvSpPr>
        <p:spPr>
          <a:xfrm>
            <a:off x="11264900" y="6571376"/>
            <a:ext cx="331788" cy="153888"/>
          </a:xfrm>
          <a:prstGeom prst="rect">
            <a:avLst/>
          </a:prstGeom>
          <a:noFill/>
        </p:spPr>
        <p:txBody>
          <a:bodyPr wrap="square" lIns="0" tIns="0" rIns="0" bIns="0" rtlCol="0" anchor="ctr">
            <a:spAutoFit/>
          </a:bodyPr>
          <a:lstStyle/>
          <a:p>
            <a:pPr algn="ctr"/>
            <a:fld id="{40876BFF-1584-4FA6-A406-00684317F9C8}" type="slidenum">
              <a:rPr lang="en-US" sz="1000" b="1" smtClean="0">
                <a:solidFill>
                  <a:srgbClr val="FFFFFF"/>
                </a:solidFill>
                <a:latin typeface="Segoe UI" panose="020B0502040204020203" pitchFamily="34" charset="0"/>
                <a:cs typeface="Segoe UI" panose="020B0502040204020203" pitchFamily="34" charset="0"/>
              </a:rPr>
              <a:pPr algn="ctr"/>
              <a:t>‹#›</a:t>
            </a:fld>
            <a:endParaRPr lang="en-US" sz="1000" b="1" dirty="0">
              <a:solidFill>
                <a:srgbClr val="FFFFFF"/>
              </a:solidFill>
              <a:latin typeface="Segoe UI" panose="020B0502040204020203" pitchFamily="34" charset="0"/>
              <a:cs typeface="Segoe UI" panose="020B0502040204020203" pitchFamily="34" charset="0"/>
            </a:endParaRPr>
          </a:p>
        </p:txBody>
      </p:sp>
      <p:sp>
        <p:nvSpPr>
          <p:cNvPr id="15" name="TextBox 14">
            <a:extLst>
              <a:ext uri="{FF2B5EF4-FFF2-40B4-BE49-F238E27FC236}">
                <a16:creationId xmlns:a16="http://schemas.microsoft.com/office/drawing/2014/main" xmlns="" id="{CBACB319-1A34-0E43-B81E-5DE55CAF099D}"/>
              </a:ext>
            </a:extLst>
          </p:cNvPr>
          <p:cNvSpPr txBox="1"/>
          <p:nvPr userDrawn="1"/>
        </p:nvSpPr>
        <p:spPr>
          <a:xfrm>
            <a:off x="9675523" y="6586765"/>
            <a:ext cx="1328458" cy="123111"/>
          </a:xfrm>
          <a:prstGeom prst="rect">
            <a:avLst/>
          </a:prstGeom>
          <a:noFill/>
        </p:spPr>
        <p:txBody>
          <a:bodyPr wrap="square" lIns="0" tIns="0" rIns="0" bIns="0" rtlCol="0" anchor="ctr">
            <a:spAutoFit/>
          </a:bodyPr>
          <a:lstStyle/>
          <a:p>
            <a:pPr algn="r"/>
            <a:r>
              <a:rPr lang="en-US" sz="800" dirty="0">
                <a:solidFill>
                  <a:srgbClr val="FFFFFF">
                    <a:lumMod val="65000"/>
                  </a:srgbClr>
                </a:solidFill>
                <a:cs typeface="Segoe UI Light" panose="020B0502040204020203" pitchFamily="34" charset="0"/>
              </a:rPr>
              <a:t>LEADERSHIP PRESENTATION</a:t>
            </a:r>
          </a:p>
        </p:txBody>
      </p:sp>
      <p:cxnSp>
        <p:nvCxnSpPr>
          <p:cNvPr id="16" name="Straight Connector 15">
            <a:extLst>
              <a:ext uri="{FF2B5EF4-FFF2-40B4-BE49-F238E27FC236}">
                <a16:creationId xmlns:a16="http://schemas.microsoft.com/office/drawing/2014/main" xmlns="" id="{BC8222F1-2A79-4F48-AD19-D3E7155A5973}"/>
              </a:ext>
            </a:extLst>
          </p:cNvPr>
          <p:cNvCxnSpPr>
            <a:cxnSpLocks/>
          </p:cNvCxnSpPr>
          <p:nvPr userDrawn="1"/>
        </p:nvCxnSpPr>
        <p:spPr>
          <a:xfrm flipH="1">
            <a:off x="0" y="6648320"/>
            <a:ext cx="9529763"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2385555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7EE63D7A-540E-425A-BEF5-69BB8D40BCDA}"/>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ID"/>
          </a:p>
        </p:txBody>
      </p:sp>
      <p:sp>
        <p:nvSpPr>
          <p:cNvPr id="3" name="Text Placeholder 2">
            <a:extLst>
              <a:ext uri="{FF2B5EF4-FFF2-40B4-BE49-F238E27FC236}">
                <a16:creationId xmlns:a16="http://schemas.microsoft.com/office/drawing/2014/main" xmlns="" id="{2F3CBEA5-6625-4A00-B51E-8641A4AE23D0}"/>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Tree>
    <p:extLst>
      <p:ext uri="{BB962C8B-B14F-4D97-AF65-F5344CB8AC3E}">
        <p14:creationId xmlns:p14="http://schemas.microsoft.com/office/powerpoint/2010/main" val="11471612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0DDD00FA-CA57-4FCA-BFA6-C374C16C9DBB}"/>
              </a:ext>
            </a:extLst>
          </p:cNvPr>
          <p:cNvSpPr>
            <a:spLocks noGrp="1"/>
          </p:cNvSpPr>
          <p:nvPr>
            <p:ph type="title"/>
          </p:nvPr>
        </p:nvSpPr>
        <p:spPr/>
        <p:txBody>
          <a:bodyPr/>
          <a:lstStyle/>
          <a:p>
            <a:r>
              <a:rPr lang="en-US"/>
              <a:t>Click to edit Master title style</a:t>
            </a:r>
            <a:endParaRPr lang="en-ID"/>
          </a:p>
        </p:txBody>
      </p:sp>
      <p:sp>
        <p:nvSpPr>
          <p:cNvPr id="3" name="Content Placeholder 2">
            <a:extLst>
              <a:ext uri="{FF2B5EF4-FFF2-40B4-BE49-F238E27FC236}">
                <a16:creationId xmlns:a16="http://schemas.microsoft.com/office/drawing/2014/main" xmlns="" id="{FE40965A-09CA-4AA8-9C52-A5770F423454}"/>
              </a:ext>
            </a:extLst>
          </p:cNvPr>
          <p:cNvSpPr>
            <a:spLocks noGrp="1"/>
          </p:cNvSpPr>
          <p:nvPr>
            <p:ph sz="half" idx="1"/>
          </p:nvPr>
        </p:nvSpPr>
        <p:spPr>
          <a:xfrm>
            <a:off x="533400" y="1825624"/>
            <a:ext cx="5486400" cy="44227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D"/>
          </a:p>
        </p:txBody>
      </p:sp>
      <p:sp>
        <p:nvSpPr>
          <p:cNvPr id="4" name="Content Placeholder 3">
            <a:extLst>
              <a:ext uri="{FF2B5EF4-FFF2-40B4-BE49-F238E27FC236}">
                <a16:creationId xmlns:a16="http://schemas.microsoft.com/office/drawing/2014/main" xmlns="" id="{FE9E6E0D-8C89-4C4D-B2ED-BC0A4867F963}"/>
              </a:ext>
            </a:extLst>
          </p:cNvPr>
          <p:cNvSpPr>
            <a:spLocks noGrp="1"/>
          </p:cNvSpPr>
          <p:nvPr>
            <p:ph sz="half" idx="2"/>
          </p:nvPr>
        </p:nvSpPr>
        <p:spPr>
          <a:xfrm>
            <a:off x="6172200" y="1825624"/>
            <a:ext cx="5486400" cy="44227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D"/>
          </a:p>
        </p:txBody>
      </p:sp>
      <p:sp>
        <p:nvSpPr>
          <p:cNvPr id="11" name="Rectangle 10">
            <a:extLst>
              <a:ext uri="{FF2B5EF4-FFF2-40B4-BE49-F238E27FC236}">
                <a16:creationId xmlns:a16="http://schemas.microsoft.com/office/drawing/2014/main" xmlns="" id="{CCDF1EEE-0E33-4A4C-B856-E1D2CAD41B1D}"/>
              </a:ext>
            </a:extLst>
          </p:cNvPr>
          <p:cNvSpPr/>
          <p:nvPr userDrawn="1"/>
        </p:nvSpPr>
        <p:spPr>
          <a:xfrm>
            <a:off x="11202988" y="6438640"/>
            <a:ext cx="455612" cy="419360"/>
          </a:xfrm>
          <a:prstGeom prst="rect">
            <a:avLst/>
          </a:prstGeom>
          <a:solidFill>
            <a:srgbClr val="23409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rgbClr val="FFFFFF"/>
              </a:solidFill>
            </a:endParaRPr>
          </a:p>
        </p:txBody>
      </p:sp>
      <p:sp>
        <p:nvSpPr>
          <p:cNvPr id="12" name="TextBox 11">
            <a:extLst>
              <a:ext uri="{FF2B5EF4-FFF2-40B4-BE49-F238E27FC236}">
                <a16:creationId xmlns:a16="http://schemas.microsoft.com/office/drawing/2014/main" xmlns="" id="{A4DADB03-1FEF-B848-8AD4-1107C28DE259}"/>
              </a:ext>
            </a:extLst>
          </p:cNvPr>
          <p:cNvSpPr txBox="1"/>
          <p:nvPr userDrawn="1"/>
        </p:nvSpPr>
        <p:spPr>
          <a:xfrm>
            <a:off x="11264900" y="6571376"/>
            <a:ext cx="331788" cy="153888"/>
          </a:xfrm>
          <a:prstGeom prst="rect">
            <a:avLst/>
          </a:prstGeom>
          <a:noFill/>
        </p:spPr>
        <p:txBody>
          <a:bodyPr wrap="square" lIns="0" tIns="0" rIns="0" bIns="0" rtlCol="0" anchor="ctr">
            <a:spAutoFit/>
          </a:bodyPr>
          <a:lstStyle/>
          <a:p>
            <a:pPr algn="ctr"/>
            <a:fld id="{40876BFF-1584-4FA6-A406-00684317F9C8}" type="slidenum">
              <a:rPr lang="en-US" sz="1000" b="1" smtClean="0">
                <a:solidFill>
                  <a:srgbClr val="FFFFFF"/>
                </a:solidFill>
                <a:latin typeface="Segoe UI" panose="020B0502040204020203" pitchFamily="34" charset="0"/>
                <a:cs typeface="Segoe UI" panose="020B0502040204020203" pitchFamily="34" charset="0"/>
              </a:rPr>
              <a:pPr algn="ctr"/>
              <a:t>‹#›</a:t>
            </a:fld>
            <a:endParaRPr lang="en-US" sz="1000" b="1" dirty="0">
              <a:solidFill>
                <a:srgbClr val="FFFFFF"/>
              </a:solidFill>
              <a:latin typeface="Segoe UI" panose="020B0502040204020203" pitchFamily="34" charset="0"/>
              <a:cs typeface="Segoe UI" panose="020B0502040204020203" pitchFamily="34" charset="0"/>
            </a:endParaRPr>
          </a:p>
        </p:txBody>
      </p:sp>
      <p:sp>
        <p:nvSpPr>
          <p:cNvPr id="13" name="TextBox 12">
            <a:extLst>
              <a:ext uri="{FF2B5EF4-FFF2-40B4-BE49-F238E27FC236}">
                <a16:creationId xmlns:a16="http://schemas.microsoft.com/office/drawing/2014/main" xmlns="" id="{000A049B-BEAF-8145-AFF0-55736D747D60}"/>
              </a:ext>
            </a:extLst>
          </p:cNvPr>
          <p:cNvSpPr txBox="1"/>
          <p:nvPr userDrawn="1"/>
        </p:nvSpPr>
        <p:spPr>
          <a:xfrm>
            <a:off x="9675523" y="6586765"/>
            <a:ext cx="1328458" cy="123111"/>
          </a:xfrm>
          <a:prstGeom prst="rect">
            <a:avLst/>
          </a:prstGeom>
          <a:noFill/>
        </p:spPr>
        <p:txBody>
          <a:bodyPr wrap="square" lIns="0" tIns="0" rIns="0" bIns="0" rtlCol="0" anchor="ctr">
            <a:spAutoFit/>
          </a:bodyPr>
          <a:lstStyle/>
          <a:p>
            <a:pPr algn="r"/>
            <a:r>
              <a:rPr lang="en-US" sz="800" dirty="0">
                <a:solidFill>
                  <a:srgbClr val="FFFFFF">
                    <a:lumMod val="65000"/>
                  </a:srgbClr>
                </a:solidFill>
                <a:cs typeface="Segoe UI Light" panose="020B0502040204020203" pitchFamily="34" charset="0"/>
              </a:rPr>
              <a:t>LEADERSHIP PRESENTATION</a:t>
            </a:r>
          </a:p>
        </p:txBody>
      </p:sp>
      <p:cxnSp>
        <p:nvCxnSpPr>
          <p:cNvPr id="20" name="Straight Connector 19">
            <a:extLst>
              <a:ext uri="{FF2B5EF4-FFF2-40B4-BE49-F238E27FC236}">
                <a16:creationId xmlns:a16="http://schemas.microsoft.com/office/drawing/2014/main" xmlns="" id="{3AC4DCFB-9E5E-4343-B88F-BFF79008DD22}"/>
              </a:ext>
            </a:extLst>
          </p:cNvPr>
          <p:cNvCxnSpPr>
            <a:cxnSpLocks/>
          </p:cNvCxnSpPr>
          <p:nvPr userDrawn="1"/>
        </p:nvCxnSpPr>
        <p:spPr>
          <a:xfrm flipH="1">
            <a:off x="0" y="6648320"/>
            <a:ext cx="9529763"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2100838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6E1BB064-2B6B-4DB3-B5F2-73FB6436F6E4}"/>
              </a:ext>
            </a:extLst>
          </p:cNvPr>
          <p:cNvSpPr>
            <a:spLocks noGrp="1"/>
          </p:cNvSpPr>
          <p:nvPr>
            <p:ph type="title"/>
          </p:nvPr>
        </p:nvSpPr>
        <p:spPr>
          <a:xfrm>
            <a:off x="533400" y="365125"/>
            <a:ext cx="11128376" cy="1325563"/>
          </a:xfrm>
        </p:spPr>
        <p:txBody>
          <a:bodyPr/>
          <a:lstStyle/>
          <a:p>
            <a:r>
              <a:rPr lang="en-US" dirty="0"/>
              <a:t>Click to edit Master title style</a:t>
            </a:r>
            <a:endParaRPr lang="en-ID" dirty="0"/>
          </a:p>
        </p:txBody>
      </p:sp>
      <p:sp>
        <p:nvSpPr>
          <p:cNvPr id="3" name="Text Placeholder 2">
            <a:extLst>
              <a:ext uri="{FF2B5EF4-FFF2-40B4-BE49-F238E27FC236}">
                <a16:creationId xmlns:a16="http://schemas.microsoft.com/office/drawing/2014/main" xmlns="" id="{320364BD-656F-49D4-978C-1EF0460DC833}"/>
              </a:ext>
            </a:extLst>
          </p:cNvPr>
          <p:cNvSpPr>
            <a:spLocks noGrp="1"/>
          </p:cNvSpPr>
          <p:nvPr>
            <p:ph type="body" idx="1"/>
          </p:nvPr>
        </p:nvSpPr>
        <p:spPr>
          <a:xfrm>
            <a:off x="533400" y="1681163"/>
            <a:ext cx="5464175" cy="83704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a:extLst>
              <a:ext uri="{FF2B5EF4-FFF2-40B4-BE49-F238E27FC236}">
                <a16:creationId xmlns:a16="http://schemas.microsoft.com/office/drawing/2014/main" xmlns="" id="{72CC1E74-B5DE-489B-8062-6F648F39AF21}"/>
              </a:ext>
            </a:extLst>
          </p:cNvPr>
          <p:cNvSpPr>
            <a:spLocks noGrp="1"/>
          </p:cNvSpPr>
          <p:nvPr>
            <p:ph sz="half" idx="2"/>
          </p:nvPr>
        </p:nvSpPr>
        <p:spPr>
          <a:xfrm>
            <a:off x="533400" y="2505074"/>
            <a:ext cx="5464175" cy="3743325"/>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ID" dirty="0"/>
          </a:p>
        </p:txBody>
      </p:sp>
      <p:sp>
        <p:nvSpPr>
          <p:cNvPr id="5" name="Text Placeholder 4">
            <a:extLst>
              <a:ext uri="{FF2B5EF4-FFF2-40B4-BE49-F238E27FC236}">
                <a16:creationId xmlns:a16="http://schemas.microsoft.com/office/drawing/2014/main" xmlns="" id="{ACD74AC3-B164-43D5-8EE3-2B3FACE1F05B}"/>
              </a:ext>
            </a:extLst>
          </p:cNvPr>
          <p:cNvSpPr>
            <a:spLocks noGrp="1"/>
          </p:cNvSpPr>
          <p:nvPr>
            <p:ph type="body" sz="quarter" idx="3"/>
          </p:nvPr>
        </p:nvSpPr>
        <p:spPr>
          <a:xfrm>
            <a:off x="6172200" y="1681163"/>
            <a:ext cx="548640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xmlns="" id="{5D59746C-CBAC-4D9D-AFCA-8ED31A88891C}"/>
              </a:ext>
            </a:extLst>
          </p:cNvPr>
          <p:cNvSpPr>
            <a:spLocks noGrp="1"/>
          </p:cNvSpPr>
          <p:nvPr>
            <p:ph sz="quarter" idx="4"/>
          </p:nvPr>
        </p:nvSpPr>
        <p:spPr>
          <a:xfrm>
            <a:off x="6172200" y="2505074"/>
            <a:ext cx="5486400" cy="3743325"/>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ID" dirty="0"/>
          </a:p>
        </p:txBody>
      </p:sp>
      <p:sp>
        <p:nvSpPr>
          <p:cNvPr id="13" name="Rectangle 12">
            <a:extLst>
              <a:ext uri="{FF2B5EF4-FFF2-40B4-BE49-F238E27FC236}">
                <a16:creationId xmlns:a16="http://schemas.microsoft.com/office/drawing/2014/main" xmlns="" id="{27CBF80B-F7BE-684E-B80A-86103702FD93}"/>
              </a:ext>
            </a:extLst>
          </p:cNvPr>
          <p:cNvSpPr/>
          <p:nvPr userDrawn="1"/>
        </p:nvSpPr>
        <p:spPr>
          <a:xfrm>
            <a:off x="11202988" y="6438640"/>
            <a:ext cx="455612" cy="419360"/>
          </a:xfrm>
          <a:prstGeom prst="rect">
            <a:avLst/>
          </a:prstGeom>
          <a:solidFill>
            <a:srgbClr val="23409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rgbClr val="FFFFFF"/>
              </a:solidFill>
            </a:endParaRPr>
          </a:p>
        </p:txBody>
      </p:sp>
      <p:sp>
        <p:nvSpPr>
          <p:cNvPr id="14" name="TextBox 13">
            <a:extLst>
              <a:ext uri="{FF2B5EF4-FFF2-40B4-BE49-F238E27FC236}">
                <a16:creationId xmlns:a16="http://schemas.microsoft.com/office/drawing/2014/main" xmlns="" id="{B7DD9B41-86AC-8F4C-900D-2BDD191394A0}"/>
              </a:ext>
            </a:extLst>
          </p:cNvPr>
          <p:cNvSpPr txBox="1"/>
          <p:nvPr userDrawn="1"/>
        </p:nvSpPr>
        <p:spPr>
          <a:xfrm>
            <a:off x="11264900" y="6571376"/>
            <a:ext cx="331788" cy="153888"/>
          </a:xfrm>
          <a:prstGeom prst="rect">
            <a:avLst/>
          </a:prstGeom>
          <a:noFill/>
        </p:spPr>
        <p:txBody>
          <a:bodyPr wrap="square" lIns="0" tIns="0" rIns="0" bIns="0" rtlCol="0" anchor="ctr">
            <a:spAutoFit/>
          </a:bodyPr>
          <a:lstStyle/>
          <a:p>
            <a:pPr algn="ctr"/>
            <a:fld id="{40876BFF-1584-4FA6-A406-00684317F9C8}" type="slidenum">
              <a:rPr lang="en-US" sz="1000" b="1" smtClean="0">
                <a:solidFill>
                  <a:srgbClr val="FFFFFF"/>
                </a:solidFill>
                <a:latin typeface="Segoe UI" panose="020B0502040204020203" pitchFamily="34" charset="0"/>
                <a:cs typeface="Segoe UI" panose="020B0502040204020203" pitchFamily="34" charset="0"/>
              </a:rPr>
              <a:pPr algn="ctr"/>
              <a:t>‹#›</a:t>
            </a:fld>
            <a:endParaRPr lang="en-US" sz="1000" b="1" dirty="0">
              <a:solidFill>
                <a:srgbClr val="FFFFFF"/>
              </a:solidFill>
              <a:latin typeface="Segoe UI" panose="020B0502040204020203" pitchFamily="34" charset="0"/>
              <a:cs typeface="Segoe UI" panose="020B0502040204020203" pitchFamily="34" charset="0"/>
            </a:endParaRPr>
          </a:p>
        </p:txBody>
      </p:sp>
      <p:sp>
        <p:nvSpPr>
          <p:cNvPr id="15" name="TextBox 14">
            <a:extLst>
              <a:ext uri="{FF2B5EF4-FFF2-40B4-BE49-F238E27FC236}">
                <a16:creationId xmlns:a16="http://schemas.microsoft.com/office/drawing/2014/main" xmlns="" id="{29D4882F-7788-6A46-ACDB-A2C45EC5B49B}"/>
              </a:ext>
            </a:extLst>
          </p:cNvPr>
          <p:cNvSpPr txBox="1"/>
          <p:nvPr userDrawn="1"/>
        </p:nvSpPr>
        <p:spPr>
          <a:xfrm>
            <a:off x="9675523" y="6586765"/>
            <a:ext cx="1328458" cy="123111"/>
          </a:xfrm>
          <a:prstGeom prst="rect">
            <a:avLst/>
          </a:prstGeom>
          <a:noFill/>
        </p:spPr>
        <p:txBody>
          <a:bodyPr wrap="square" lIns="0" tIns="0" rIns="0" bIns="0" rtlCol="0" anchor="ctr">
            <a:spAutoFit/>
          </a:bodyPr>
          <a:lstStyle/>
          <a:p>
            <a:pPr algn="r"/>
            <a:r>
              <a:rPr lang="en-US" sz="800" dirty="0">
                <a:solidFill>
                  <a:srgbClr val="FFFFFF">
                    <a:lumMod val="65000"/>
                  </a:srgbClr>
                </a:solidFill>
                <a:cs typeface="Segoe UI Light" panose="020B0502040204020203" pitchFamily="34" charset="0"/>
              </a:rPr>
              <a:t>LEADERSHIP PRESENTATION</a:t>
            </a:r>
          </a:p>
        </p:txBody>
      </p:sp>
      <p:cxnSp>
        <p:nvCxnSpPr>
          <p:cNvPr id="22" name="Straight Connector 21">
            <a:extLst>
              <a:ext uri="{FF2B5EF4-FFF2-40B4-BE49-F238E27FC236}">
                <a16:creationId xmlns:a16="http://schemas.microsoft.com/office/drawing/2014/main" xmlns="" id="{687CA224-252A-DB42-9CB3-604E913644BF}"/>
              </a:ext>
            </a:extLst>
          </p:cNvPr>
          <p:cNvCxnSpPr>
            <a:cxnSpLocks/>
          </p:cNvCxnSpPr>
          <p:nvPr userDrawn="1"/>
        </p:nvCxnSpPr>
        <p:spPr>
          <a:xfrm flipH="1">
            <a:off x="0" y="6648320"/>
            <a:ext cx="9529763"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3933240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0C9ADFF5-D2DF-4F4C-B84D-A9AF846D83A3}"/>
              </a:ext>
            </a:extLst>
          </p:cNvPr>
          <p:cNvSpPr>
            <a:spLocks noGrp="1"/>
          </p:cNvSpPr>
          <p:nvPr>
            <p:ph type="title"/>
          </p:nvPr>
        </p:nvSpPr>
        <p:spPr/>
        <p:txBody>
          <a:bodyPr/>
          <a:lstStyle/>
          <a:p>
            <a:r>
              <a:rPr lang="en-US"/>
              <a:t>Click to edit Master title style</a:t>
            </a:r>
            <a:endParaRPr lang="en-ID"/>
          </a:p>
        </p:txBody>
      </p:sp>
      <p:sp>
        <p:nvSpPr>
          <p:cNvPr id="15" name="Rectangle 14">
            <a:extLst>
              <a:ext uri="{FF2B5EF4-FFF2-40B4-BE49-F238E27FC236}">
                <a16:creationId xmlns:a16="http://schemas.microsoft.com/office/drawing/2014/main" xmlns="" id="{3479D463-626D-4D34-B749-7F089E12D7CA}"/>
              </a:ext>
            </a:extLst>
          </p:cNvPr>
          <p:cNvSpPr/>
          <p:nvPr userDrawn="1"/>
        </p:nvSpPr>
        <p:spPr>
          <a:xfrm>
            <a:off x="11202988" y="6438640"/>
            <a:ext cx="455612" cy="419360"/>
          </a:xfrm>
          <a:prstGeom prst="rect">
            <a:avLst/>
          </a:prstGeom>
          <a:solidFill>
            <a:srgbClr val="23409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rgbClr val="FFFFFF"/>
              </a:solidFill>
            </a:endParaRPr>
          </a:p>
        </p:txBody>
      </p:sp>
      <p:sp>
        <p:nvSpPr>
          <p:cNvPr id="16" name="TextBox 15">
            <a:extLst>
              <a:ext uri="{FF2B5EF4-FFF2-40B4-BE49-F238E27FC236}">
                <a16:creationId xmlns:a16="http://schemas.microsoft.com/office/drawing/2014/main" xmlns="" id="{081B3419-F562-4556-ADD7-D768E4EA415A}"/>
              </a:ext>
            </a:extLst>
          </p:cNvPr>
          <p:cNvSpPr txBox="1"/>
          <p:nvPr userDrawn="1"/>
        </p:nvSpPr>
        <p:spPr>
          <a:xfrm>
            <a:off x="11264900" y="6571376"/>
            <a:ext cx="331788" cy="153888"/>
          </a:xfrm>
          <a:prstGeom prst="rect">
            <a:avLst/>
          </a:prstGeom>
          <a:noFill/>
        </p:spPr>
        <p:txBody>
          <a:bodyPr wrap="square" lIns="0" tIns="0" rIns="0" bIns="0" rtlCol="0" anchor="ctr">
            <a:spAutoFit/>
          </a:bodyPr>
          <a:lstStyle/>
          <a:p>
            <a:pPr algn="ctr"/>
            <a:fld id="{40876BFF-1584-4FA6-A406-00684317F9C8}" type="slidenum">
              <a:rPr lang="en-US" sz="1000" b="1" smtClean="0">
                <a:solidFill>
                  <a:srgbClr val="FFFFFF"/>
                </a:solidFill>
                <a:latin typeface="Segoe UI" panose="020B0502040204020203" pitchFamily="34" charset="0"/>
                <a:cs typeface="Segoe UI" panose="020B0502040204020203" pitchFamily="34" charset="0"/>
              </a:rPr>
              <a:pPr algn="ctr"/>
              <a:t>‹#›</a:t>
            </a:fld>
            <a:endParaRPr lang="en-US" sz="1000" b="1" dirty="0">
              <a:solidFill>
                <a:srgbClr val="FFFFFF"/>
              </a:solidFill>
              <a:latin typeface="Segoe UI" panose="020B0502040204020203" pitchFamily="34" charset="0"/>
              <a:cs typeface="Segoe UI" panose="020B0502040204020203" pitchFamily="34" charset="0"/>
            </a:endParaRPr>
          </a:p>
        </p:txBody>
      </p:sp>
      <p:sp>
        <p:nvSpPr>
          <p:cNvPr id="18" name="TextBox 17">
            <a:extLst>
              <a:ext uri="{FF2B5EF4-FFF2-40B4-BE49-F238E27FC236}">
                <a16:creationId xmlns:a16="http://schemas.microsoft.com/office/drawing/2014/main" xmlns="" id="{EFDD757A-A93F-4A87-AABA-56DAE452BE14}"/>
              </a:ext>
            </a:extLst>
          </p:cNvPr>
          <p:cNvSpPr txBox="1"/>
          <p:nvPr userDrawn="1"/>
        </p:nvSpPr>
        <p:spPr>
          <a:xfrm>
            <a:off x="9675523" y="6586765"/>
            <a:ext cx="1328458" cy="123111"/>
          </a:xfrm>
          <a:prstGeom prst="rect">
            <a:avLst/>
          </a:prstGeom>
          <a:noFill/>
        </p:spPr>
        <p:txBody>
          <a:bodyPr wrap="square" lIns="0" tIns="0" rIns="0" bIns="0" rtlCol="0" anchor="ctr">
            <a:spAutoFit/>
          </a:bodyPr>
          <a:lstStyle/>
          <a:p>
            <a:pPr algn="r"/>
            <a:r>
              <a:rPr lang="en-US" sz="800" dirty="0">
                <a:solidFill>
                  <a:srgbClr val="FFFFFF">
                    <a:lumMod val="65000"/>
                  </a:srgbClr>
                </a:solidFill>
                <a:cs typeface="Segoe UI Light" panose="020B0502040204020203" pitchFamily="34" charset="0"/>
              </a:rPr>
              <a:t>LEADERSHIP PRESENTATION</a:t>
            </a:r>
          </a:p>
        </p:txBody>
      </p:sp>
      <p:cxnSp>
        <p:nvCxnSpPr>
          <p:cNvPr id="6" name="Straight Connector 5">
            <a:extLst>
              <a:ext uri="{FF2B5EF4-FFF2-40B4-BE49-F238E27FC236}">
                <a16:creationId xmlns:a16="http://schemas.microsoft.com/office/drawing/2014/main" xmlns="" id="{4B86A402-833A-414F-8B21-CB235D6F827F}"/>
              </a:ext>
            </a:extLst>
          </p:cNvPr>
          <p:cNvCxnSpPr>
            <a:cxnSpLocks/>
          </p:cNvCxnSpPr>
          <p:nvPr userDrawn="1"/>
        </p:nvCxnSpPr>
        <p:spPr>
          <a:xfrm flipH="1">
            <a:off x="0" y="6648320"/>
            <a:ext cx="9529763"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0631755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xmlns="" id="{E393BA3B-C4DB-9346-8386-CB62A06CFE52}"/>
              </a:ext>
            </a:extLst>
          </p:cNvPr>
          <p:cNvSpPr/>
          <p:nvPr userDrawn="1"/>
        </p:nvSpPr>
        <p:spPr>
          <a:xfrm>
            <a:off x="11202988" y="6438640"/>
            <a:ext cx="455612" cy="419360"/>
          </a:xfrm>
          <a:prstGeom prst="rect">
            <a:avLst/>
          </a:prstGeom>
          <a:solidFill>
            <a:srgbClr val="23409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rgbClr val="FFFFFF"/>
              </a:solidFill>
            </a:endParaRPr>
          </a:p>
        </p:txBody>
      </p:sp>
      <p:sp>
        <p:nvSpPr>
          <p:cNvPr id="9" name="TextBox 8">
            <a:extLst>
              <a:ext uri="{FF2B5EF4-FFF2-40B4-BE49-F238E27FC236}">
                <a16:creationId xmlns:a16="http://schemas.microsoft.com/office/drawing/2014/main" xmlns="" id="{034F4A44-6379-C844-B743-22309C4305B4}"/>
              </a:ext>
            </a:extLst>
          </p:cNvPr>
          <p:cNvSpPr txBox="1"/>
          <p:nvPr userDrawn="1"/>
        </p:nvSpPr>
        <p:spPr>
          <a:xfrm>
            <a:off x="11264900" y="6571376"/>
            <a:ext cx="331788" cy="153888"/>
          </a:xfrm>
          <a:prstGeom prst="rect">
            <a:avLst/>
          </a:prstGeom>
          <a:noFill/>
        </p:spPr>
        <p:txBody>
          <a:bodyPr wrap="square" lIns="0" tIns="0" rIns="0" bIns="0" rtlCol="0" anchor="ctr">
            <a:spAutoFit/>
          </a:bodyPr>
          <a:lstStyle/>
          <a:p>
            <a:pPr algn="ctr"/>
            <a:fld id="{40876BFF-1584-4FA6-A406-00684317F9C8}" type="slidenum">
              <a:rPr lang="en-US" sz="1000" b="1" smtClean="0">
                <a:solidFill>
                  <a:srgbClr val="FFFFFF"/>
                </a:solidFill>
                <a:latin typeface="Segoe UI" panose="020B0502040204020203" pitchFamily="34" charset="0"/>
                <a:cs typeface="Segoe UI" panose="020B0502040204020203" pitchFamily="34" charset="0"/>
              </a:rPr>
              <a:pPr algn="ctr"/>
              <a:t>‹#›</a:t>
            </a:fld>
            <a:endParaRPr lang="en-US" sz="1000" b="1" dirty="0">
              <a:solidFill>
                <a:srgbClr val="FFFFFF"/>
              </a:solidFill>
              <a:latin typeface="Segoe UI" panose="020B0502040204020203" pitchFamily="34" charset="0"/>
              <a:cs typeface="Segoe UI" panose="020B0502040204020203" pitchFamily="34" charset="0"/>
            </a:endParaRPr>
          </a:p>
        </p:txBody>
      </p:sp>
      <p:sp>
        <p:nvSpPr>
          <p:cNvPr id="10" name="TextBox 9">
            <a:extLst>
              <a:ext uri="{FF2B5EF4-FFF2-40B4-BE49-F238E27FC236}">
                <a16:creationId xmlns:a16="http://schemas.microsoft.com/office/drawing/2014/main" xmlns="" id="{43DCB562-F21B-0C48-ADFD-506D203737A1}"/>
              </a:ext>
            </a:extLst>
          </p:cNvPr>
          <p:cNvSpPr txBox="1"/>
          <p:nvPr userDrawn="1"/>
        </p:nvSpPr>
        <p:spPr>
          <a:xfrm>
            <a:off x="9675523" y="6586765"/>
            <a:ext cx="1328458" cy="123111"/>
          </a:xfrm>
          <a:prstGeom prst="rect">
            <a:avLst/>
          </a:prstGeom>
          <a:noFill/>
        </p:spPr>
        <p:txBody>
          <a:bodyPr wrap="square" lIns="0" tIns="0" rIns="0" bIns="0" rtlCol="0" anchor="ctr">
            <a:spAutoFit/>
          </a:bodyPr>
          <a:lstStyle/>
          <a:p>
            <a:pPr algn="r"/>
            <a:r>
              <a:rPr lang="en-US" sz="800" dirty="0">
                <a:solidFill>
                  <a:srgbClr val="FFFFFF">
                    <a:lumMod val="65000"/>
                  </a:srgbClr>
                </a:solidFill>
                <a:cs typeface="Segoe UI Light" panose="020B0502040204020203" pitchFamily="34" charset="0"/>
              </a:rPr>
              <a:t>LEADERSHIP PRESENTATION</a:t>
            </a:r>
          </a:p>
        </p:txBody>
      </p:sp>
      <p:cxnSp>
        <p:nvCxnSpPr>
          <p:cNvPr id="17" name="Straight Connector 16">
            <a:extLst>
              <a:ext uri="{FF2B5EF4-FFF2-40B4-BE49-F238E27FC236}">
                <a16:creationId xmlns:a16="http://schemas.microsoft.com/office/drawing/2014/main" xmlns="" id="{91C8FB76-362B-314B-8CD5-C776CC4E9D5E}"/>
              </a:ext>
            </a:extLst>
          </p:cNvPr>
          <p:cNvCxnSpPr>
            <a:cxnSpLocks/>
          </p:cNvCxnSpPr>
          <p:nvPr userDrawn="1"/>
        </p:nvCxnSpPr>
        <p:spPr>
          <a:xfrm flipH="1">
            <a:off x="0" y="6648320"/>
            <a:ext cx="9529763"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9300540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Date Placeholder 3"/>
          <p:cNvSpPr>
            <a:spLocks noGrp="1"/>
          </p:cNvSpPr>
          <p:nvPr>
            <p:ph type="dt" sz="half" idx="10"/>
          </p:nvPr>
        </p:nvSpPr>
        <p:spPr/>
        <p:txBody>
          <a:bodyPr/>
          <a:lstStyle/>
          <a:p>
            <a:fld id="{00E9A891-64E2-48B2-9C5E-81C16EB8C2CB}" type="datetimeFigureOut">
              <a:rPr lang="en-ZA" smtClean="0"/>
              <a:t>2020/11/18</a:t>
            </a:fld>
            <a:endParaRPr lang="en-ZA"/>
          </a:p>
        </p:txBody>
      </p:sp>
      <p:sp>
        <p:nvSpPr>
          <p:cNvPr id="5" name="Footer Placeholder 4"/>
          <p:cNvSpPr>
            <a:spLocks noGrp="1"/>
          </p:cNvSpPr>
          <p:nvPr>
            <p:ph type="ftr" sz="quarter" idx="11"/>
          </p:nvPr>
        </p:nvSpPr>
        <p:spPr/>
        <p:txBody>
          <a:bodyPr/>
          <a:lstStyle/>
          <a:p>
            <a:endParaRPr lang="en-ZA"/>
          </a:p>
        </p:txBody>
      </p:sp>
      <p:sp>
        <p:nvSpPr>
          <p:cNvPr id="6" name="Slide Number Placeholder 5"/>
          <p:cNvSpPr>
            <a:spLocks noGrp="1"/>
          </p:cNvSpPr>
          <p:nvPr>
            <p:ph type="sldNum" sz="quarter" idx="12"/>
          </p:nvPr>
        </p:nvSpPr>
        <p:spPr/>
        <p:txBody>
          <a:bodyPr/>
          <a:lstStyle/>
          <a:p>
            <a:fld id="{8FDC606A-28FD-4A9E-8E1C-5460220D7A80}" type="slidenum">
              <a:rPr lang="en-ZA" smtClean="0"/>
              <a:t>‹#›</a:t>
            </a:fld>
            <a:endParaRPr lang="en-ZA"/>
          </a:p>
        </p:txBody>
      </p:sp>
      <p:sp>
        <p:nvSpPr>
          <p:cNvPr id="7" name="Rectangle 6">
            <a:extLst>
              <a:ext uri="{FF2B5EF4-FFF2-40B4-BE49-F238E27FC236}">
                <a16:creationId xmlns:a16="http://schemas.microsoft.com/office/drawing/2014/main" xmlns="" id="{3479D463-626D-4D34-B749-7F089E12D7CA}"/>
              </a:ext>
            </a:extLst>
          </p:cNvPr>
          <p:cNvSpPr/>
          <p:nvPr userDrawn="1"/>
        </p:nvSpPr>
        <p:spPr>
          <a:xfrm>
            <a:off x="11202988" y="6438640"/>
            <a:ext cx="455612" cy="419360"/>
          </a:xfrm>
          <a:prstGeom prst="rect">
            <a:avLst/>
          </a:prstGeom>
          <a:solidFill>
            <a:srgbClr val="548235"/>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fld id="{516E4415-7190-4740-A70C-FF2C4EC25AE3}" type="slidenum">
              <a:rPr kumimoji="0" lang="en-ID" sz="1600" b="0" i="0" u="none" strike="noStrike" kern="0" cap="none" spc="0" normalizeH="0" baseline="0" noProof="0" smtClean="0">
                <a:ln>
                  <a:noFill/>
                </a:ln>
                <a:solidFill>
                  <a:srgbClr val="FFFFFF"/>
                </a:solidFill>
                <a:effectLst/>
                <a:uLnTx/>
                <a:uFillTx/>
                <a:latin typeface="Segoe UI Light"/>
              </a:rPr>
              <a:t>‹#›</a:t>
            </a:fld>
            <a:endParaRPr kumimoji="0" lang="en-ID" sz="1600" b="0" i="0" u="none" strike="noStrike" kern="0" cap="none" spc="0" normalizeH="0" baseline="0" noProof="0" dirty="0" smtClean="0">
              <a:ln>
                <a:noFill/>
              </a:ln>
              <a:solidFill>
                <a:srgbClr val="FFFFFF"/>
              </a:solidFill>
              <a:effectLst/>
              <a:uLnTx/>
              <a:uFillTx/>
              <a:latin typeface="Segoe UI Light"/>
            </a:endParaRPr>
          </a:p>
        </p:txBody>
      </p:sp>
      <p:sp>
        <p:nvSpPr>
          <p:cNvPr id="8" name="TextBox 7">
            <a:extLst>
              <a:ext uri="{FF2B5EF4-FFF2-40B4-BE49-F238E27FC236}">
                <a16:creationId xmlns:a16="http://schemas.microsoft.com/office/drawing/2014/main" xmlns="" id="{EFDD757A-A93F-4A87-AABA-56DAE452BE14}"/>
              </a:ext>
            </a:extLst>
          </p:cNvPr>
          <p:cNvSpPr txBox="1"/>
          <p:nvPr userDrawn="1"/>
        </p:nvSpPr>
        <p:spPr>
          <a:xfrm>
            <a:off x="9277165" y="6561787"/>
            <a:ext cx="1726816" cy="123111"/>
          </a:xfrm>
          <a:prstGeom prst="rect">
            <a:avLst/>
          </a:prstGeom>
          <a:noFill/>
        </p:spPr>
        <p:txBody>
          <a:bodyPr wrap="square" lIns="0" tIns="0" rIns="0" bIns="0" rtlCol="0" anchor="ctr">
            <a:spAutoFit/>
          </a:bodyPr>
          <a:lstStyle/>
          <a:p>
            <a:pPr algn="r"/>
            <a:r>
              <a:rPr lang="en-US" sz="800" dirty="0" smtClean="0">
                <a:solidFill>
                  <a:srgbClr val="FFFFFF">
                    <a:lumMod val="65000"/>
                  </a:srgbClr>
                </a:solidFill>
                <a:latin typeface="Segoe UI Light" panose="020B0502040204020203" pitchFamily="34" charset="0"/>
                <a:cs typeface="Segoe UI Light" panose="020B0502040204020203" pitchFamily="34" charset="0"/>
              </a:rPr>
              <a:t>2020</a:t>
            </a:r>
            <a:r>
              <a:rPr lang="en-US" sz="800" baseline="0" dirty="0" smtClean="0">
                <a:solidFill>
                  <a:srgbClr val="FFFFFF">
                    <a:lumMod val="65000"/>
                  </a:srgbClr>
                </a:solidFill>
                <a:latin typeface="Segoe UI Light" panose="020B0502040204020203" pitchFamily="34" charset="0"/>
                <a:cs typeface="Segoe UI Light" panose="020B0502040204020203" pitchFamily="34" charset="0"/>
              </a:rPr>
              <a:t> STRATEGIC PLANNING SESSION</a:t>
            </a:r>
            <a:endParaRPr lang="en-US" sz="800" dirty="0">
              <a:solidFill>
                <a:srgbClr val="FFFFFF">
                  <a:lumMod val="65000"/>
                </a:srgbClr>
              </a:solidFill>
              <a:latin typeface="Segoe UI Light" panose="020B0502040204020203" pitchFamily="34" charset="0"/>
              <a:cs typeface="Segoe UI Light" panose="020B0502040204020203" pitchFamily="34" charset="0"/>
            </a:endParaRPr>
          </a:p>
        </p:txBody>
      </p:sp>
      <p:cxnSp>
        <p:nvCxnSpPr>
          <p:cNvPr id="9" name="Straight Connector 8">
            <a:extLst>
              <a:ext uri="{FF2B5EF4-FFF2-40B4-BE49-F238E27FC236}">
                <a16:creationId xmlns:a16="http://schemas.microsoft.com/office/drawing/2014/main" xmlns="" id="{4B86A402-833A-414F-8B21-CB235D6F827F}"/>
              </a:ext>
            </a:extLst>
          </p:cNvPr>
          <p:cNvCxnSpPr>
            <a:cxnSpLocks/>
          </p:cNvCxnSpPr>
          <p:nvPr userDrawn="1"/>
        </p:nvCxnSpPr>
        <p:spPr>
          <a:xfrm flipH="1" flipV="1">
            <a:off x="1" y="6648320"/>
            <a:ext cx="9277164" cy="36578"/>
          </a:xfrm>
          <a:prstGeom prst="line">
            <a:avLst/>
          </a:prstGeom>
          <a:noFill/>
          <a:ln w="6350" cap="flat" cmpd="sng" algn="ctr">
            <a:solidFill>
              <a:srgbClr val="FFFFFF">
                <a:lumMod val="85000"/>
              </a:srgbClr>
            </a:solidFill>
            <a:prstDash val="solid"/>
            <a:miter lim="800000"/>
          </a:ln>
          <a:effectLst/>
        </p:spPr>
      </p:cxnSp>
      <p:sp>
        <p:nvSpPr>
          <p:cNvPr id="11" name="Rectangle 10">
            <a:extLst>
              <a:ext uri="{FF2B5EF4-FFF2-40B4-BE49-F238E27FC236}">
                <a16:creationId xmlns:a16="http://schemas.microsoft.com/office/drawing/2014/main" xmlns="" id="{F9EDA4DD-5668-4D40-9FD9-47B3AC01D45D}"/>
              </a:ext>
            </a:extLst>
          </p:cNvPr>
          <p:cNvSpPr/>
          <p:nvPr userDrawn="1"/>
        </p:nvSpPr>
        <p:spPr>
          <a:xfrm>
            <a:off x="0" y="0"/>
            <a:ext cx="12192000" cy="1080000"/>
          </a:xfrm>
          <a:prstGeom prst="rect">
            <a:avLst/>
          </a:prstGeom>
          <a:solidFill>
            <a:srgbClr val="548235">
              <a:alpha val="85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rgbClr val="FFFFFF"/>
              </a:solidFill>
              <a:effectLst/>
              <a:uLnTx/>
              <a:uFillTx/>
              <a:latin typeface="Segoe UI Light"/>
            </a:endParaRPr>
          </a:p>
        </p:txBody>
      </p:sp>
      <p:sp>
        <p:nvSpPr>
          <p:cNvPr id="12" name="Rounded Rectangle 11">
            <a:extLst>
              <a:ext uri="{FF2B5EF4-FFF2-40B4-BE49-F238E27FC236}">
                <a16:creationId xmlns:a16="http://schemas.microsoft.com/office/drawing/2014/main" xmlns="" id="{3FF68B7E-2A3C-7445-840D-E03AC743B2BC}"/>
              </a:ext>
            </a:extLst>
          </p:cNvPr>
          <p:cNvSpPr/>
          <p:nvPr userDrawn="1"/>
        </p:nvSpPr>
        <p:spPr>
          <a:xfrm>
            <a:off x="718226" y="748723"/>
            <a:ext cx="11125200" cy="324000"/>
          </a:xfrm>
          <a:prstGeom prst="roundRect">
            <a:avLst>
              <a:gd name="adj" fmla="val 0"/>
            </a:avLst>
          </a:prstGeom>
          <a:solidFill>
            <a:srgbClr val="C7A96E"/>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rgbClr val="FFFFFF"/>
              </a:solidFill>
              <a:effectLst/>
              <a:uLnTx/>
              <a:uFillTx/>
              <a:latin typeface="Segoe UI Light"/>
            </a:endParaRPr>
          </a:p>
        </p:txBody>
      </p:sp>
      <p:cxnSp>
        <p:nvCxnSpPr>
          <p:cNvPr id="13" name="Straight Connector 12">
            <a:extLst>
              <a:ext uri="{FF2B5EF4-FFF2-40B4-BE49-F238E27FC236}">
                <a16:creationId xmlns:a16="http://schemas.microsoft.com/office/drawing/2014/main" xmlns="" id="{D4D9F918-F730-4449-AB3E-2E8143B1A414}"/>
              </a:ext>
            </a:extLst>
          </p:cNvPr>
          <p:cNvCxnSpPr>
            <a:cxnSpLocks/>
          </p:cNvCxnSpPr>
          <p:nvPr userDrawn="1"/>
        </p:nvCxnSpPr>
        <p:spPr>
          <a:xfrm flipV="1">
            <a:off x="4802819" y="910724"/>
            <a:ext cx="7040607" cy="3676"/>
          </a:xfrm>
          <a:prstGeom prst="line">
            <a:avLst/>
          </a:prstGeom>
          <a:noFill/>
          <a:ln w="6350" cap="flat" cmpd="sng" algn="ctr">
            <a:solidFill>
              <a:srgbClr val="FFFFFF"/>
            </a:solidFill>
            <a:prstDash val="solid"/>
            <a:miter lim="800000"/>
          </a:ln>
          <a:effectLst/>
        </p:spPr>
      </p:cxnSp>
      <p:sp>
        <p:nvSpPr>
          <p:cNvPr id="14" name="Title 1">
            <a:extLst>
              <a:ext uri="{FF2B5EF4-FFF2-40B4-BE49-F238E27FC236}">
                <a16:creationId xmlns:a16="http://schemas.microsoft.com/office/drawing/2014/main" xmlns="" id="{4430A9AA-BB5E-FF43-8C3E-F42948508E5B}"/>
              </a:ext>
            </a:extLst>
          </p:cNvPr>
          <p:cNvSpPr txBox="1">
            <a:spLocks/>
          </p:cNvSpPr>
          <p:nvPr userDrawn="1"/>
        </p:nvSpPr>
        <p:spPr>
          <a:xfrm>
            <a:off x="718226" y="0"/>
            <a:ext cx="10940374" cy="818862"/>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b="1" kern="1200">
                <a:solidFill>
                  <a:schemeClr val="tx1"/>
                </a:solidFill>
                <a:latin typeface="Georgia" panose="02040502050405020303" pitchFamily="18" charset="0"/>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endParaRPr kumimoji="0" lang="en-US" sz="4400" b="1" i="0" u="none" strike="noStrike" kern="1200" cap="none" spc="0" normalizeH="0" baseline="0" noProof="0" dirty="0">
              <a:ln>
                <a:noFill/>
              </a:ln>
              <a:solidFill>
                <a:srgbClr val="000000"/>
              </a:solidFill>
              <a:effectLst/>
              <a:uLnTx/>
              <a:uFillTx/>
              <a:latin typeface="Georgia"/>
            </a:endParaRPr>
          </a:p>
        </p:txBody>
      </p:sp>
    </p:spTree>
    <p:extLst>
      <p:ext uri="{BB962C8B-B14F-4D97-AF65-F5344CB8AC3E}">
        <p14:creationId xmlns:p14="http://schemas.microsoft.com/office/powerpoint/2010/main" val="70474665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91911046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37B33DCC-E58D-4E90-BD32-93612EB10175}"/>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ID"/>
          </a:p>
        </p:txBody>
      </p:sp>
      <p:sp>
        <p:nvSpPr>
          <p:cNvPr id="3" name="Content Placeholder 2">
            <a:extLst>
              <a:ext uri="{FF2B5EF4-FFF2-40B4-BE49-F238E27FC236}">
                <a16:creationId xmlns:a16="http://schemas.microsoft.com/office/drawing/2014/main" xmlns="" id="{EFB7CF97-5037-48C8-8243-48B5F7870214}"/>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D"/>
          </a:p>
        </p:txBody>
      </p:sp>
      <p:sp>
        <p:nvSpPr>
          <p:cNvPr id="4" name="Text Placeholder 3">
            <a:extLst>
              <a:ext uri="{FF2B5EF4-FFF2-40B4-BE49-F238E27FC236}">
                <a16:creationId xmlns:a16="http://schemas.microsoft.com/office/drawing/2014/main" xmlns="" id="{26953ED2-55B1-4F90-9569-25377B50E6D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11" name="Rectangle 10">
            <a:extLst>
              <a:ext uri="{FF2B5EF4-FFF2-40B4-BE49-F238E27FC236}">
                <a16:creationId xmlns:a16="http://schemas.microsoft.com/office/drawing/2014/main" xmlns="" id="{3989266A-499E-2343-B303-4B178C30E570}"/>
              </a:ext>
            </a:extLst>
          </p:cNvPr>
          <p:cNvSpPr/>
          <p:nvPr userDrawn="1"/>
        </p:nvSpPr>
        <p:spPr>
          <a:xfrm>
            <a:off x="11202988" y="6438640"/>
            <a:ext cx="455612" cy="419360"/>
          </a:xfrm>
          <a:prstGeom prst="rect">
            <a:avLst/>
          </a:prstGeom>
          <a:solidFill>
            <a:srgbClr val="23409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rgbClr val="FFFFFF"/>
              </a:solidFill>
            </a:endParaRPr>
          </a:p>
        </p:txBody>
      </p:sp>
      <p:sp>
        <p:nvSpPr>
          <p:cNvPr id="12" name="TextBox 11">
            <a:extLst>
              <a:ext uri="{FF2B5EF4-FFF2-40B4-BE49-F238E27FC236}">
                <a16:creationId xmlns:a16="http://schemas.microsoft.com/office/drawing/2014/main" xmlns="" id="{2F05756C-735A-1542-A4CF-6C2913A561ED}"/>
              </a:ext>
            </a:extLst>
          </p:cNvPr>
          <p:cNvSpPr txBox="1"/>
          <p:nvPr userDrawn="1"/>
        </p:nvSpPr>
        <p:spPr>
          <a:xfrm>
            <a:off x="11264900" y="6571376"/>
            <a:ext cx="331788" cy="153888"/>
          </a:xfrm>
          <a:prstGeom prst="rect">
            <a:avLst/>
          </a:prstGeom>
          <a:noFill/>
        </p:spPr>
        <p:txBody>
          <a:bodyPr wrap="square" lIns="0" tIns="0" rIns="0" bIns="0" rtlCol="0" anchor="ctr">
            <a:spAutoFit/>
          </a:bodyPr>
          <a:lstStyle/>
          <a:p>
            <a:pPr algn="ctr"/>
            <a:fld id="{40876BFF-1584-4FA6-A406-00684317F9C8}" type="slidenum">
              <a:rPr lang="en-US" sz="1000" b="1" smtClean="0">
                <a:solidFill>
                  <a:srgbClr val="FFFFFF"/>
                </a:solidFill>
                <a:latin typeface="Segoe UI" panose="020B0502040204020203" pitchFamily="34" charset="0"/>
                <a:cs typeface="Segoe UI" panose="020B0502040204020203" pitchFamily="34" charset="0"/>
              </a:rPr>
              <a:pPr algn="ctr"/>
              <a:t>‹#›</a:t>
            </a:fld>
            <a:endParaRPr lang="en-US" sz="1000" b="1" dirty="0">
              <a:solidFill>
                <a:srgbClr val="FFFFFF"/>
              </a:solidFill>
              <a:latin typeface="Segoe UI" panose="020B0502040204020203" pitchFamily="34" charset="0"/>
              <a:cs typeface="Segoe UI" panose="020B0502040204020203" pitchFamily="34" charset="0"/>
            </a:endParaRPr>
          </a:p>
        </p:txBody>
      </p:sp>
      <p:sp>
        <p:nvSpPr>
          <p:cNvPr id="13" name="TextBox 12">
            <a:extLst>
              <a:ext uri="{FF2B5EF4-FFF2-40B4-BE49-F238E27FC236}">
                <a16:creationId xmlns:a16="http://schemas.microsoft.com/office/drawing/2014/main" xmlns="" id="{5D58A4D1-5981-C340-BAD7-3ED40B65EE05}"/>
              </a:ext>
            </a:extLst>
          </p:cNvPr>
          <p:cNvSpPr txBox="1"/>
          <p:nvPr userDrawn="1"/>
        </p:nvSpPr>
        <p:spPr>
          <a:xfrm>
            <a:off x="9675523" y="6586765"/>
            <a:ext cx="1328458" cy="123111"/>
          </a:xfrm>
          <a:prstGeom prst="rect">
            <a:avLst/>
          </a:prstGeom>
          <a:noFill/>
        </p:spPr>
        <p:txBody>
          <a:bodyPr wrap="square" lIns="0" tIns="0" rIns="0" bIns="0" rtlCol="0" anchor="ctr">
            <a:spAutoFit/>
          </a:bodyPr>
          <a:lstStyle/>
          <a:p>
            <a:pPr algn="r"/>
            <a:r>
              <a:rPr lang="en-US" sz="800" dirty="0">
                <a:solidFill>
                  <a:srgbClr val="FFFFFF">
                    <a:lumMod val="65000"/>
                  </a:srgbClr>
                </a:solidFill>
                <a:cs typeface="Segoe UI Light" panose="020B0502040204020203" pitchFamily="34" charset="0"/>
              </a:rPr>
              <a:t>LEADERSHIP PRESENTATION</a:t>
            </a:r>
          </a:p>
        </p:txBody>
      </p:sp>
      <p:cxnSp>
        <p:nvCxnSpPr>
          <p:cNvPr id="20" name="Straight Connector 19">
            <a:extLst>
              <a:ext uri="{FF2B5EF4-FFF2-40B4-BE49-F238E27FC236}">
                <a16:creationId xmlns:a16="http://schemas.microsoft.com/office/drawing/2014/main" xmlns="" id="{119B55FB-0CFF-5E46-A4B3-3D6E62F4E84A}"/>
              </a:ext>
            </a:extLst>
          </p:cNvPr>
          <p:cNvCxnSpPr>
            <a:cxnSpLocks/>
          </p:cNvCxnSpPr>
          <p:nvPr userDrawn="1"/>
        </p:nvCxnSpPr>
        <p:spPr>
          <a:xfrm flipH="1">
            <a:off x="0" y="6648320"/>
            <a:ext cx="9529763"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3675264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FE03295E-5F2E-469B-B4C3-767643F28086}"/>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ID"/>
          </a:p>
        </p:txBody>
      </p:sp>
      <p:sp>
        <p:nvSpPr>
          <p:cNvPr id="3" name="Picture Placeholder 2">
            <a:extLst>
              <a:ext uri="{FF2B5EF4-FFF2-40B4-BE49-F238E27FC236}">
                <a16:creationId xmlns:a16="http://schemas.microsoft.com/office/drawing/2014/main" xmlns="" id="{3A84A6C5-DA12-455A-81DD-2B5C41D0E994}"/>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ID"/>
          </a:p>
        </p:txBody>
      </p:sp>
      <p:sp>
        <p:nvSpPr>
          <p:cNvPr id="4" name="Text Placeholder 3">
            <a:extLst>
              <a:ext uri="{FF2B5EF4-FFF2-40B4-BE49-F238E27FC236}">
                <a16:creationId xmlns:a16="http://schemas.microsoft.com/office/drawing/2014/main" xmlns="" id="{A5A59A1D-8CC0-43CE-9EB7-F5DE71D0A3F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11" name="Rectangle 10">
            <a:extLst>
              <a:ext uri="{FF2B5EF4-FFF2-40B4-BE49-F238E27FC236}">
                <a16:creationId xmlns:a16="http://schemas.microsoft.com/office/drawing/2014/main" xmlns="" id="{D872BFBD-2615-9640-9703-8EEEC0944B27}"/>
              </a:ext>
            </a:extLst>
          </p:cNvPr>
          <p:cNvSpPr/>
          <p:nvPr userDrawn="1"/>
        </p:nvSpPr>
        <p:spPr>
          <a:xfrm>
            <a:off x="11202988" y="6438640"/>
            <a:ext cx="455612" cy="419360"/>
          </a:xfrm>
          <a:prstGeom prst="rect">
            <a:avLst/>
          </a:prstGeom>
          <a:solidFill>
            <a:srgbClr val="23409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rgbClr val="FFFFFF"/>
              </a:solidFill>
            </a:endParaRPr>
          </a:p>
        </p:txBody>
      </p:sp>
      <p:sp>
        <p:nvSpPr>
          <p:cNvPr id="12" name="TextBox 11">
            <a:extLst>
              <a:ext uri="{FF2B5EF4-FFF2-40B4-BE49-F238E27FC236}">
                <a16:creationId xmlns:a16="http://schemas.microsoft.com/office/drawing/2014/main" xmlns="" id="{D55BD58D-CDDC-0B45-BA7A-2D58ACD8E367}"/>
              </a:ext>
            </a:extLst>
          </p:cNvPr>
          <p:cNvSpPr txBox="1"/>
          <p:nvPr userDrawn="1"/>
        </p:nvSpPr>
        <p:spPr>
          <a:xfrm>
            <a:off x="11264900" y="6571376"/>
            <a:ext cx="331788" cy="153888"/>
          </a:xfrm>
          <a:prstGeom prst="rect">
            <a:avLst/>
          </a:prstGeom>
          <a:noFill/>
        </p:spPr>
        <p:txBody>
          <a:bodyPr wrap="square" lIns="0" tIns="0" rIns="0" bIns="0" rtlCol="0" anchor="ctr">
            <a:spAutoFit/>
          </a:bodyPr>
          <a:lstStyle/>
          <a:p>
            <a:pPr algn="ctr"/>
            <a:fld id="{40876BFF-1584-4FA6-A406-00684317F9C8}" type="slidenum">
              <a:rPr lang="en-US" sz="1000" b="1" smtClean="0">
                <a:solidFill>
                  <a:srgbClr val="FFFFFF"/>
                </a:solidFill>
                <a:latin typeface="Segoe UI" panose="020B0502040204020203" pitchFamily="34" charset="0"/>
                <a:cs typeface="Segoe UI" panose="020B0502040204020203" pitchFamily="34" charset="0"/>
              </a:rPr>
              <a:pPr algn="ctr"/>
              <a:t>‹#›</a:t>
            </a:fld>
            <a:endParaRPr lang="en-US" sz="1000" b="1" dirty="0">
              <a:solidFill>
                <a:srgbClr val="FFFFFF"/>
              </a:solidFill>
              <a:latin typeface="Segoe UI" panose="020B0502040204020203" pitchFamily="34" charset="0"/>
              <a:cs typeface="Segoe UI" panose="020B0502040204020203" pitchFamily="34" charset="0"/>
            </a:endParaRPr>
          </a:p>
        </p:txBody>
      </p:sp>
      <p:sp>
        <p:nvSpPr>
          <p:cNvPr id="13" name="TextBox 12">
            <a:extLst>
              <a:ext uri="{FF2B5EF4-FFF2-40B4-BE49-F238E27FC236}">
                <a16:creationId xmlns:a16="http://schemas.microsoft.com/office/drawing/2014/main" xmlns="" id="{DDF31592-E398-C448-9356-F7FEFD601356}"/>
              </a:ext>
            </a:extLst>
          </p:cNvPr>
          <p:cNvSpPr txBox="1"/>
          <p:nvPr userDrawn="1"/>
        </p:nvSpPr>
        <p:spPr>
          <a:xfrm>
            <a:off x="9675523" y="6586765"/>
            <a:ext cx="1328458" cy="123111"/>
          </a:xfrm>
          <a:prstGeom prst="rect">
            <a:avLst/>
          </a:prstGeom>
          <a:noFill/>
        </p:spPr>
        <p:txBody>
          <a:bodyPr wrap="square" lIns="0" tIns="0" rIns="0" bIns="0" rtlCol="0" anchor="ctr">
            <a:spAutoFit/>
          </a:bodyPr>
          <a:lstStyle/>
          <a:p>
            <a:pPr algn="r"/>
            <a:r>
              <a:rPr lang="en-US" sz="800" dirty="0">
                <a:solidFill>
                  <a:srgbClr val="FFFFFF">
                    <a:lumMod val="65000"/>
                  </a:srgbClr>
                </a:solidFill>
                <a:cs typeface="Segoe UI Light" panose="020B0502040204020203" pitchFamily="34" charset="0"/>
              </a:rPr>
              <a:t>LEADERSHIP PRESENTATION</a:t>
            </a:r>
          </a:p>
        </p:txBody>
      </p:sp>
      <p:cxnSp>
        <p:nvCxnSpPr>
          <p:cNvPr id="20" name="Straight Connector 19">
            <a:extLst>
              <a:ext uri="{FF2B5EF4-FFF2-40B4-BE49-F238E27FC236}">
                <a16:creationId xmlns:a16="http://schemas.microsoft.com/office/drawing/2014/main" xmlns="" id="{FD5EB6E1-447A-E449-9E7F-AD2F2F82B068}"/>
              </a:ext>
            </a:extLst>
          </p:cNvPr>
          <p:cNvCxnSpPr>
            <a:cxnSpLocks/>
          </p:cNvCxnSpPr>
          <p:nvPr userDrawn="1"/>
        </p:nvCxnSpPr>
        <p:spPr>
          <a:xfrm flipH="1">
            <a:off x="0" y="6648320"/>
            <a:ext cx="9529763"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7400179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96C3B649-33B5-49E0-AF95-5C2F743605D6}"/>
              </a:ext>
            </a:extLst>
          </p:cNvPr>
          <p:cNvSpPr>
            <a:spLocks noGrp="1"/>
          </p:cNvSpPr>
          <p:nvPr>
            <p:ph type="title"/>
          </p:nvPr>
        </p:nvSpPr>
        <p:spPr/>
        <p:txBody>
          <a:bodyPr/>
          <a:lstStyle/>
          <a:p>
            <a:r>
              <a:rPr lang="en-US"/>
              <a:t>Click to edit Master title style</a:t>
            </a:r>
            <a:endParaRPr lang="en-ID"/>
          </a:p>
        </p:txBody>
      </p:sp>
      <p:sp>
        <p:nvSpPr>
          <p:cNvPr id="3" name="Vertical Text Placeholder 2">
            <a:extLst>
              <a:ext uri="{FF2B5EF4-FFF2-40B4-BE49-F238E27FC236}">
                <a16:creationId xmlns:a16="http://schemas.microsoft.com/office/drawing/2014/main" xmlns="" id="{DB1F3234-B853-4DD4-ACD3-949D5F2843AC}"/>
              </a:ext>
            </a:extLst>
          </p:cNvPr>
          <p:cNvSpPr>
            <a:spLocks noGrp="1"/>
          </p:cNvSpPr>
          <p:nvPr>
            <p:ph type="body" orient="vert" idx="1"/>
          </p:nvPr>
        </p:nvSpPr>
        <p:spPr>
          <a:xfrm>
            <a:off x="533400" y="1825624"/>
            <a:ext cx="11125200" cy="442277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D"/>
          </a:p>
        </p:txBody>
      </p:sp>
      <p:sp>
        <p:nvSpPr>
          <p:cNvPr id="10" name="Rectangle 9">
            <a:extLst>
              <a:ext uri="{FF2B5EF4-FFF2-40B4-BE49-F238E27FC236}">
                <a16:creationId xmlns:a16="http://schemas.microsoft.com/office/drawing/2014/main" xmlns="" id="{CCD772A1-19DF-FC40-93B0-113A11233C2C}"/>
              </a:ext>
            </a:extLst>
          </p:cNvPr>
          <p:cNvSpPr/>
          <p:nvPr userDrawn="1"/>
        </p:nvSpPr>
        <p:spPr>
          <a:xfrm>
            <a:off x="11202988" y="6438640"/>
            <a:ext cx="455612" cy="419360"/>
          </a:xfrm>
          <a:prstGeom prst="rect">
            <a:avLst/>
          </a:prstGeom>
          <a:solidFill>
            <a:srgbClr val="23409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rgbClr val="FFFFFF"/>
              </a:solidFill>
            </a:endParaRPr>
          </a:p>
        </p:txBody>
      </p:sp>
      <p:sp>
        <p:nvSpPr>
          <p:cNvPr id="11" name="TextBox 10">
            <a:extLst>
              <a:ext uri="{FF2B5EF4-FFF2-40B4-BE49-F238E27FC236}">
                <a16:creationId xmlns:a16="http://schemas.microsoft.com/office/drawing/2014/main" xmlns="" id="{60F58FA3-9F95-6E4E-8DB3-1983AF82D083}"/>
              </a:ext>
            </a:extLst>
          </p:cNvPr>
          <p:cNvSpPr txBox="1"/>
          <p:nvPr userDrawn="1"/>
        </p:nvSpPr>
        <p:spPr>
          <a:xfrm>
            <a:off x="11264900" y="6571376"/>
            <a:ext cx="331788" cy="153888"/>
          </a:xfrm>
          <a:prstGeom prst="rect">
            <a:avLst/>
          </a:prstGeom>
          <a:noFill/>
        </p:spPr>
        <p:txBody>
          <a:bodyPr wrap="square" lIns="0" tIns="0" rIns="0" bIns="0" rtlCol="0" anchor="ctr">
            <a:spAutoFit/>
          </a:bodyPr>
          <a:lstStyle/>
          <a:p>
            <a:pPr algn="ctr"/>
            <a:fld id="{40876BFF-1584-4FA6-A406-00684317F9C8}" type="slidenum">
              <a:rPr lang="en-US" sz="1000" b="1" smtClean="0">
                <a:solidFill>
                  <a:srgbClr val="FFFFFF"/>
                </a:solidFill>
                <a:latin typeface="Segoe UI" panose="020B0502040204020203" pitchFamily="34" charset="0"/>
                <a:cs typeface="Segoe UI" panose="020B0502040204020203" pitchFamily="34" charset="0"/>
              </a:rPr>
              <a:pPr algn="ctr"/>
              <a:t>‹#›</a:t>
            </a:fld>
            <a:endParaRPr lang="en-US" sz="1000" b="1" dirty="0">
              <a:solidFill>
                <a:srgbClr val="FFFFFF"/>
              </a:solidFill>
              <a:latin typeface="Segoe UI" panose="020B0502040204020203" pitchFamily="34" charset="0"/>
              <a:cs typeface="Segoe UI" panose="020B0502040204020203" pitchFamily="34" charset="0"/>
            </a:endParaRPr>
          </a:p>
        </p:txBody>
      </p:sp>
      <p:sp>
        <p:nvSpPr>
          <p:cNvPr id="12" name="TextBox 11">
            <a:extLst>
              <a:ext uri="{FF2B5EF4-FFF2-40B4-BE49-F238E27FC236}">
                <a16:creationId xmlns:a16="http://schemas.microsoft.com/office/drawing/2014/main" xmlns="" id="{F8220442-8EC3-8142-8D68-4D0002EC4B0E}"/>
              </a:ext>
            </a:extLst>
          </p:cNvPr>
          <p:cNvSpPr txBox="1"/>
          <p:nvPr userDrawn="1"/>
        </p:nvSpPr>
        <p:spPr>
          <a:xfrm>
            <a:off x="9675523" y="6586765"/>
            <a:ext cx="1328458" cy="123111"/>
          </a:xfrm>
          <a:prstGeom prst="rect">
            <a:avLst/>
          </a:prstGeom>
          <a:noFill/>
        </p:spPr>
        <p:txBody>
          <a:bodyPr wrap="square" lIns="0" tIns="0" rIns="0" bIns="0" rtlCol="0" anchor="ctr">
            <a:spAutoFit/>
          </a:bodyPr>
          <a:lstStyle/>
          <a:p>
            <a:pPr algn="r"/>
            <a:r>
              <a:rPr lang="en-US" sz="800" dirty="0">
                <a:solidFill>
                  <a:srgbClr val="FFFFFF">
                    <a:lumMod val="65000"/>
                  </a:srgbClr>
                </a:solidFill>
                <a:cs typeface="Segoe UI Light" panose="020B0502040204020203" pitchFamily="34" charset="0"/>
              </a:rPr>
              <a:t>LEADERSHIP PRESENTATION</a:t>
            </a:r>
          </a:p>
        </p:txBody>
      </p:sp>
      <p:cxnSp>
        <p:nvCxnSpPr>
          <p:cNvPr id="19" name="Straight Connector 18">
            <a:extLst>
              <a:ext uri="{FF2B5EF4-FFF2-40B4-BE49-F238E27FC236}">
                <a16:creationId xmlns:a16="http://schemas.microsoft.com/office/drawing/2014/main" xmlns="" id="{859C459C-D3A2-F444-AA24-2FF13DDB64C9}"/>
              </a:ext>
            </a:extLst>
          </p:cNvPr>
          <p:cNvCxnSpPr>
            <a:cxnSpLocks/>
          </p:cNvCxnSpPr>
          <p:nvPr userDrawn="1"/>
        </p:nvCxnSpPr>
        <p:spPr>
          <a:xfrm flipH="1">
            <a:off x="0" y="6648320"/>
            <a:ext cx="9529763"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29542638"/>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xmlns="" id="{9874D309-A159-49EF-AA30-9AD12AF5DB54}"/>
              </a:ext>
            </a:extLst>
          </p:cNvPr>
          <p:cNvSpPr>
            <a:spLocks noGrp="1"/>
          </p:cNvSpPr>
          <p:nvPr>
            <p:ph type="title" orient="vert"/>
          </p:nvPr>
        </p:nvSpPr>
        <p:spPr>
          <a:xfrm>
            <a:off x="8724900" y="365124"/>
            <a:ext cx="2933700" cy="5883275"/>
          </a:xfrm>
        </p:spPr>
        <p:txBody>
          <a:bodyPr vert="eaVert"/>
          <a:lstStyle/>
          <a:p>
            <a:r>
              <a:rPr lang="en-US"/>
              <a:t>Click to edit Master title style</a:t>
            </a:r>
            <a:endParaRPr lang="en-ID"/>
          </a:p>
        </p:txBody>
      </p:sp>
      <p:sp>
        <p:nvSpPr>
          <p:cNvPr id="3" name="Vertical Text Placeholder 2">
            <a:extLst>
              <a:ext uri="{FF2B5EF4-FFF2-40B4-BE49-F238E27FC236}">
                <a16:creationId xmlns:a16="http://schemas.microsoft.com/office/drawing/2014/main" xmlns="" id="{BC069772-6562-4B91-92CF-F6615BFA124D}"/>
              </a:ext>
            </a:extLst>
          </p:cNvPr>
          <p:cNvSpPr>
            <a:spLocks noGrp="1"/>
          </p:cNvSpPr>
          <p:nvPr>
            <p:ph type="body" orient="vert" idx="1"/>
          </p:nvPr>
        </p:nvSpPr>
        <p:spPr>
          <a:xfrm>
            <a:off x="533400" y="365124"/>
            <a:ext cx="8039100" cy="588327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D"/>
          </a:p>
        </p:txBody>
      </p:sp>
      <p:sp>
        <p:nvSpPr>
          <p:cNvPr id="10" name="Rectangle 9">
            <a:extLst>
              <a:ext uri="{FF2B5EF4-FFF2-40B4-BE49-F238E27FC236}">
                <a16:creationId xmlns:a16="http://schemas.microsoft.com/office/drawing/2014/main" xmlns="" id="{C4F8C710-60E3-E749-A6EB-7EE4C02A26EA}"/>
              </a:ext>
            </a:extLst>
          </p:cNvPr>
          <p:cNvSpPr/>
          <p:nvPr userDrawn="1"/>
        </p:nvSpPr>
        <p:spPr>
          <a:xfrm>
            <a:off x="11202988" y="6438640"/>
            <a:ext cx="455612" cy="419360"/>
          </a:xfrm>
          <a:prstGeom prst="rect">
            <a:avLst/>
          </a:prstGeom>
          <a:solidFill>
            <a:srgbClr val="23409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rgbClr val="FFFFFF"/>
              </a:solidFill>
            </a:endParaRPr>
          </a:p>
        </p:txBody>
      </p:sp>
      <p:sp>
        <p:nvSpPr>
          <p:cNvPr id="11" name="TextBox 10">
            <a:extLst>
              <a:ext uri="{FF2B5EF4-FFF2-40B4-BE49-F238E27FC236}">
                <a16:creationId xmlns:a16="http://schemas.microsoft.com/office/drawing/2014/main" xmlns="" id="{F046843F-F29D-064F-B757-5F1CF13F0C7B}"/>
              </a:ext>
            </a:extLst>
          </p:cNvPr>
          <p:cNvSpPr txBox="1"/>
          <p:nvPr userDrawn="1"/>
        </p:nvSpPr>
        <p:spPr>
          <a:xfrm>
            <a:off x="11264900" y="6571376"/>
            <a:ext cx="331788" cy="153888"/>
          </a:xfrm>
          <a:prstGeom prst="rect">
            <a:avLst/>
          </a:prstGeom>
          <a:noFill/>
        </p:spPr>
        <p:txBody>
          <a:bodyPr wrap="square" lIns="0" tIns="0" rIns="0" bIns="0" rtlCol="0" anchor="ctr">
            <a:spAutoFit/>
          </a:bodyPr>
          <a:lstStyle/>
          <a:p>
            <a:pPr algn="ctr"/>
            <a:fld id="{40876BFF-1584-4FA6-A406-00684317F9C8}" type="slidenum">
              <a:rPr lang="en-US" sz="1000" b="1" smtClean="0">
                <a:solidFill>
                  <a:srgbClr val="FFFFFF"/>
                </a:solidFill>
                <a:latin typeface="Segoe UI" panose="020B0502040204020203" pitchFamily="34" charset="0"/>
                <a:cs typeface="Segoe UI" panose="020B0502040204020203" pitchFamily="34" charset="0"/>
              </a:rPr>
              <a:pPr algn="ctr"/>
              <a:t>‹#›</a:t>
            </a:fld>
            <a:endParaRPr lang="en-US" sz="1000" b="1" dirty="0">
              <a:solidFill>
                <a:srgbClr val="FFFFFF"/>
              </a:solidFill>
              <a:latin typeface="Segoe UI" panose="020B0502040204020203" pitchFamily="34" charset="0"/>
              <a:cs typeface="Segoe UI" panose="020B0502040204020203" pitchFamily="34" charset="0"/>
            </a:endParaRPr>
          </a:p>
        </p:txBody>
      </p:sp>
      <p:sp>
        <p:nvSpPr>
          <p:cNvPr id="12" name="TextBox 11">
            <a:extLst>
              <a:ext uri="{FF2B5EF4-FFF2-40B4-BE49-F238E27FC236}">
                <a16:creationId xmlns:a16="http://schemas.microsoft.com/office/drawing/2014/main" xmlns="" id="{64F24F20-2E9E-974F-B756-97AD6FA57349}"/>
              </a:ext>
            </a:extLst>
          </p:cNvPr>
          <p:cNvSpPr txBox="1"/>
          <p:nvPr userDrawn="1"/>
        </p:nvSpPr>
        <p:spPr>
          <a:xfrm>
            <a:off x="9675523" y="6586765"/>
            <a:ext cx="1328458" cy="123111"/>
          </a:xfrm>
          <a:prstGeom prst="rect">
            <a:avLst/>
          </a:prstGeom>
          <a:noFill/>
        </p:spPr>
        <p:txBody>
          <a:bodyPr wrap="square" lIns="0" tIns="0" rIns="0" bIns="0" rtlCol="0" anchor="ctr">
            <a:spAutoFit/>
          </a:bodyPr>
          <a:lstStyle/>
          <a:p>
            <a:pPr algn="r"/>
            <a:r>
              <a:rPr lang="en-US" sz="800" dirty="0">
                <a:solidFill>
                  <a:srgbClr val="FFFFFF">
                    <a:lumMod val="65000"/>
                  </a:srgbClr>
                </a:solidFill>
                <a:cs typeface="Segoe UI Light" panose="020B0502040204020203" pitchFamily="34" charset="0"/>
              </a:rPr>
              <a:t>LEADERSHIP PRESENTATION</a:t>
            </a:r>
          </a:p>
        </p:txBody>
      </p:sp>
      <p:cxnSp>
        <p:nvCxnSpPr>
          <p:cNvPr id="19" name="Straight Connector 18">
            <a:extLst>
              <a:ext uri="{FF2B5EF4-FFF2-40B4-BE49-F238E27FC236}">
                <a16:creationId xmlns:a16="http://schemas.microsoft.com/office/drawing/2014/main" xmlns="" id="{1FDA2B64-5758-0541-A488-9683D27A3A67}"/>
              </a:ext>
            </a:extLst>
          </p:cNvPr>
          <p:cNvCxnSpPr>
            <a:cxnSpLocks/>
          </p:cNvCxnSpPr>
          <p:nvPr userDrawn="1"/>
        </p:nvCxnSpPr>
        <p:spPr>
          <a:xfrm flipH="1">
            <a:off x="0" y="6648320"/>
            <a:ext cx="9529763"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5011854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ZA"/>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0E9A891-64E2-48B2-9C5E-81C16EB8C2CB}" type="datetimeFigureOut">
              <a:rPr lang="en-ZA" smtClean="0"/>
              <a:t>2020/11/18</a:t>
            </a:fld>
            <a:endParaRPr lang="en-ZA"/>
          </a:p>
        </p:txBody>
      </p:sp>
      <p:sp>
        <p:nvSpPr>
          <p:cNvPr id="5" name="Footer Placeholder 4"/>
          <p:cNvSpPr>
            <a:spLocks noGrp="1"/>
          </p:cNvSpPr>
          <p:nvPr>
            <p:ph type="ftr" sz="quarter" idx="11"/>
          </p:nvPr>
        </p:nvSpPr>
        <p:spPr/>
        <p:txBody>
          <a:bodyPr/>
          <a:lstStyle/>
          <a:p>
            <a:endParaRPr lang="en-ZA"/>
          </a:p>
        </p:txBody>
      </p:sp>
      <p:sp>
        <p:nvSpPr>
          <p:cNvPr id="6" name="Slide Number Placeholder 5"/>
          <p:cNvSpPr>
            <a:spLocks noGrp="1"/>
          </p:cNvSpPr>
          <p:nvPr>
            <p:ph type="sldNum" sz="quarter" idx="12"/>
          </p:nvPr>
        </p:nvSpPr>
        <p:spPr/>
        <p:txBody>
          <a:bodyPr/>
          <a:lstStyle/>
          <a:p>
            <a:fld id="{8FDC606A-28FD-4A9E-8E1C-5460220D7A80}" type="slidenum">
              <a:rPr lang="en-ZA" smtClean="0"/>
              <a:t>‹#›</a:t>
            </a:fld>
            <a:endParaRPr lang="en-ZA"/>
          </a:p>
        </p:txBody>
      </p:sp>
    </p:spTree>
    <p:extLst>
      <p:ext uri="{BB962C8B-B14F-4D97-AF65-F5344CB8AC3E}">
        <p14:creationId xmlns:p14="http://schemas.microsoft.com/office/powerpoint/2010/main" val="414111747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5" name="Date Placeholder 4"/>
          <p:cNvSpPr>
            <a:spLocks noGrp="1"/>
          </p:cNvSpPr>
          <p:nvPr>
            <p:ph type="dt" sz="half" idx="10"/>
          </p:nvPr>
        </p:nvSpPr>
        <p:spPr/>
        <p:txBody>
          <a:bodyPr/>
          <a:lstStyle/>
          <a:p>
            <a:fld id="{00E9A891-64E2-48B2-9C5E-81C16EB8C2CB}" type="datetimeFigureOut">
              <a:rPr lang="en-ZA" smtClean="0"/>
              <a:t>2020/11/18</a:t>
            </a:fld>
            <a:endParaRPr lang="en-ZA"/>
          </a:p>
        </p:txBody>
      </p:sp>
      <p:sp>
        <p:nvSpPr>
          <p:cNvPr id="6" name="Footer Placeholder 5"/>
          <p:cNvSpPr>
            <a:spLocks noGrp="1"/>
          </p:cNvSpPr>
          <p:nvPr>
            <p:ph type="ftr" sz="quarter" idx="11"/>
          </p:nvPr>
        </p:nvSpPr>
        <p:spPr/>
        <p:txBody>
          <a:bodyPr/>
          <a:lstStyle/>
          <a:p>
            <a:endParaRPr lang="en-ZA"/>
          </a:p>
        </p:txBody>
      </p:sp>
      <p:sp>
        <p:nvSpPr>
          <p:cNvPr id="7" name="Slide Number Placeholder 6"/>
          <p:cNvSpPr>
            <a:spLocks noGrp="1"/>
          </p:cNvSpPr>
          <p:nvPr>
            <p:ph type="sldNum" sz="quarter" idx="12"/>
          </p:nvPr>
        </p:nvSpPr>
        <p:spPr/>
        <p:txBody>
          <a:bodyPr/>
          <a:lstStyle/>
          <a:p>
            <a:fld id="{8FDC606A-28FD-4A9E-8E1C-5460220D7A80}" type="slidenum">
              <a:rPr lang="en-ZA" smtClean="0"/>
              <a:t>‹#›</a:t>
            </a:fld>
            <a:endParaRPr lang="en-ZA"/>
          </a:p>
        </p:txBody>
      </p:sp>
    </p:spTree>
    <p:extLst>
      <p:ext uri="{BB962C8B-B14F-4D97-AF65-F5344CB8AC3E}">
        <p14:creationId xmlns:p14="http://schemas.microsoft.com/office/powerpoint/2010/main" val="44467462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ZA"/>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7" name="Date Placeholder 6"/>
          <p:cNvSpPr>
            <a:spLocks noGrp="1"/>
          </p:cNvSpPr>
          <p:nvPr>
            <p:ph type="dt" sz="half" idx="10"/>
          </p:nvPr>
        </p:nvSpPr>
        <p:spPr/>
        <p:txBody>
          <a:bodyPr/>
          <a:lstStyle/>
          <a:p>
            <a:fld id="{00E9A891-64E2-48B2-9C5E-81C16EB8C2CB}" type="datetimeFigureOut">
              <a:rPr lang="en-ZA" smtClean="0"/>
              <a:t>2020/11/18</a:t>
            </a:fld>
            <a:endParaRPr lang="en-ZA"/>
          </a:p>
        </p:txBody>
      </p:sp>
      <p:sp>
        <p:nvSpPr>
          <p:cNvPr id="8" name="Footer Placeholder 7"/>
          <p:cNvSpPr>
            <a:spLocks noGrp="1"/>
          </p:cNvSpPr>
          <p:nvPr>
            <p:ph type="ftr" sz="quarter" idx="11"/>
          </p:nvPr>
        </p:nvSpPr>
        <p:spPr/>
        <p:txBody>
          <a:bodyPr/>
          <a:lstStyle/>
          <a:p>
            <a:endParaRPr lang="en-ZA"/>
          </a:p>
        </p:txBody>
      </p:sp>
      <p:sp>
        <p:nvSpPr>
          <p:cNvPr id="9" name="Slide Number Placeholder 8"/>
          <p:cNvSpPr>
            <a:spLocks noGrp="1"/>
          </p:cNvSpPr>
          <p:nvPr>
            <p:ph type="sldNum" sz="quarter" idx="12"/>
          </p:nvPr>
        </p:nvSpPr>
        <p:spPr/>
        <p:txBody>
          <a:bodyPr/>
          <a:lstStyle/>
          <a:p>
            <a:fld id="{8FDC606A-28FD-4A9E-8E1C-5460220D7A80}" type="slidenum">
              <a:rPr lang="en-ZA" smtClean="0"/>
              <a:t>‹#›</a:t>
            </a:fld>
            <a:endParaRPr lang="en-ZA"/>
          </a:p>
        </p:txBody>
      </p:sp>
    </p:spTree>
    <p:extLst>
      <p:ext uri="{BB962C8B-B14F-4D97-AF65-F5344CB8AC3E}">
        <p14:creationId xmlns:p14="http://schemas.microsoft.com/office/powerpoint/2010/main" val="41749083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Date Placeholder 2"/>
          <p:cNvSpPr>
            <a:spLocks noGrp="1"/>
          </p:cNvSpPr>
          <p:nvPr>
            <p:ph type="dt" sz="half" idx="10"/>
          </p:nvPr>
        </p:nvSpPr>
        <p:spPr/>
        <p:txBody>
          <a:bodyPr/>
          <a:lstStyle/>
          <a:p>
            <a:fld id="{00E9A891-64E2-48B2-9C5E-81C16EB8C2CB}" type="datetimeFigureOut">
              <a:rPr lang="en-ZA" smtClean="0"/>
              <a:t>2020/11/18</a:t>
            </a:fld>
            <a:endParaRPr lang="en-ZA"/>
          </a:p>
        </p:txBody>
      </p:sp>
      <p:sp>
        <p:nvSpPr>
          <p:cNvPr id="4" name="Footer Placeholder 3"/>
          <p:cNvSpPr>
            <a:spLocks noGrp="1"/>
          </p:cNvSpPr>
          <p:nvPr>
            <p:ph type="ftr" sz="quarter" idx="11"/>
          </p:nvPr>
        </p:nvSpPr>
        <p:spPr/>
        <p:txBody>
          <a:bodyPr/>
          <a:lstStyle/>
          <a:p>
            <a:endParaRPr lang="en-ZA"/>
          </a:p>
        </p:txBody>
      </p:sp>
      <p:sp>
        <p:nvSpPr>
          <p:cNvPr id="5" name="Slide Number Placeholder 4"/>
          <p:cNvSpPr>
            <a:spLocks noGrp="1"/>
          </p:cNvSpPr>
          <p:nvPr>
            <p:ph type="sldNum" sz="quarter" idx="12"/>
          </p:nvPr>
        </p:nvSpPr>
        <p:spPr/>
        <p:txBody>
          <a:bodyPr/>
          <a:lstStyle/>
          <a:p>
            <a:fld id="{8FDC606A-28FD-4A9E-8E1C-5460220D7A80}" type="slidenum">
              <a:rPr lang="en-ZA" smtClean="0"/>
              <a:t>‹#›</a:t>
            </a:fld>
            <a:endParaRPr lang="en-ZA"/>
          </a:p>
        </p:txBody>
      </p:sp>
    </p:spTree>
    <p:extLst>
      <p:ext uri="{BB962C8B-B14F-4D97-AF65-F5344CB8AC3E}">
        <p14:creationId xmlns:p14="http://schemas.microsoft.com/office/powerpoint/2010/main" val="398843639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0E9A891-64E2-48B2-9C5E-81C16EB8C2CB}" type="datetimeFigureOut">
              <a:rPr lang="en-ZA" smtClean="0"/>
              <a:t>2020/11/18</a:t>
            </a:fld>
            <a:endParaRPr lang="en-ZA"/>
          </a:p>
        </p:txBody>
      </p:sp>
      <p:sp>
        <p:nvSpPr>
          <p:cNvPr id="3" name="Footer Placeholder 2"/>
          <p:cNvSpPr>
            <a:spLocks noGrp="1"/>
          </p:cNvSpPr>
          <p:nvPr>
            <p:ph type="ftr" sz="quarter" idx="11"/>
          </p:nvPr>
        </p:nvSpPr>
        <p:spPr/>
        <p:txBody>
          <a:bodyPr/>
          <a:lstStyle/>
          <a:p>
            <a:endParaRPr lang="en-ZA"/>
          </a:p>
        </p:txBody>
      </p:sp>
      <p:sp>
        <p:nvSpPr>
          <p:cNvPr id="4" name="Slide Number Placeholder 3"/>
          <p:cNvSpPr>
            <a:spLocks noGrp="1"/>
          </p:cNvSpPr>
          <p:nvPr>
            <p:ph type="sldNum" sz="quarter" idx="12"/>
          </p:nvPr>
        </p:nvSpPr>
        <p:spPr/>
        <p:txBody>
          <a:bodyPr/>
          <a:lstStyle/>
          <a:p>
            <a:fld id="{8FDC606A-28FD-4A9E-8E1C-5460220D7A80}" type="slidenum">
              <a:rPr lang="en-ZA" smtClean="0"/>
              <a:t>‹#›</a:t>
            </a:fld>
            <a:endParaRPr lang="en-ZA"/>
          </a:p>
        </p:txBody>
      </p:sp>
    </p:spTree>
    <p:extLst>
      <p:ext uri="{BB962C8B-B14F-4D97-AF65-F5344CB8AC3E}">
        <p14:creationId xmlns:p14="http://schemas.microsoft.com/office/powerpoint/2010/main" val="397009978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ZA"/>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0E9A891-64E2-48B2-9C5E-81C16EB8C2CB}" type="datetimeFigureOut">
              <a:rPr lang="en-ZA" smtClean="0"/>
              <a:t>2020/11/18</a:t>
            </a:fld>
            <a:endParaRPr lang="en-ZA"/>
          </a:p>
        </p:txBody>
      </p:sp>
      <p:sp>
        <p:nvSpPr>
          <p:cNvPr id="6" name="Footer Placeholder 5"/>
          <p:cNvSpPr>
            <a:spLocks noGrp="1"/>
          </p:cNvSpPr>
          <p:nvPr>
            <p:ph type="ftr" sz="quarter" idx="11"/>
          </p:nvPr>
        </p:nvSpPr>
        <p:spPr/>
        <p:txBody>
          <a:bodyPr/>
          <a:lstStyle/>
          <a:p>
            <a:endParaRPr lang="en-ZA"/>
          </a:p>
        </p:txBody>
      </p:sp>
      <p:sp>
        <p:nvSpPr>
          <p:cNvPr id="7" name="Slide Number Placeholder 6"/>
          <p:cNvSpPr>
            <a:spLocks noGrp="1"/>
          </p:cNvSpPr>
          <p:nvPr>
            <p:ph type="sldNum" sz="quarter" idx="12"/>
          </p:nvPr>
        </p:nvSpPr>
        <p:spPr/>
        <p:txBody>
          <a:bodyPr/>
          <a:lstStyle/>
          <a:p>
            <a:fld id="{8FDC606A-28FD-4A9E-8E1C-5460220D7A80}" type="slidenum">
              <a:rPr lang="en-ZA" smtClean="0"/>
              <a:t>‹#›</a:t>
            </a:fld>
            <a:endParaRPr lang="en-ZA"/>
          </a:p>
        </p:txBody>
      </p:sp>
    </p:spTree>
    <p:extLst>
      <p:ext uri="{BB962C8B-B14F-4D97-AF65-F5344CB8AC3E}">
        <p14:creationId xmlns:p14="http://schemas.microsoft.com/office/powerpoint/2010/main" val="335890764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ZA"/>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ZA"/>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0E9A891-64E2-48B2-9C5E-81C16EB8C2CB}" type="datetimeFigureOut">
              <a:rPr lang="en-ZA" smtClean="0"/>
              <a:t>2020/11/18</a:t>
            </a:fld>
            <a:endParaRPr lang="en-ZA"/>
          </a:p>
        </p:txBody>
      </p:sp>
      <p:sp>
        <p:nvSpPr>
          <p:cNvPr id="6" name="Footer Placeholder 5"/>
          <p:cNvSpPr>
            <a:spLocks noGrp="1"/>
          </p:cNvSpPr>
          <p:nvPr>
            <p:ph type="ftr" sz="quarter" idx="11"/>
          </p:nvPr>
        </p:nvSpPr>
        <p:spPr/>
        <p:txBody>
          <a:bodyPr/>
          <a:lstStyle/>
          <a:p>
            <a:endParaRPr lang="en-ZA"/>
          </a:p>
        </p:txBody>
      </p:sp>
      <p:sp>
        <p:nvSpPr>
          <p:cNvPr id="7" name="Slide Number Placeholder 6"/>
          <p:cNvSpPr>
            <a:spLocks noGrp="1"/>
          </p:cNvSpPr>
          <p:nvPr>
            <p:ph type="sldNum" sz="quarter" idx="12"/>
          </p:nvPr>
        </p:nvSpPr>
        <p:spPr/>
        <p:txBody>
          <a:bodyPr/>
          <a:lstStyle/>
          <a:p>
            <a:fld id="{8FDC606A-28FD-4A9E-8E1C-5460220D7A80}" type="slidenum">
              <a:rPr lang="en-ZA" smtClean="0"/>
              <a:t>‹#›</a:t>
            </a:fld>
            <a:endParaRPr lang="en-ZA"/>
          </a:p>
        </p:txBody>
      </p:sp>
    </p:spTree>
    <p:extLst>
      <p:ext uri="{BB962C8B-B14F-4D97-AF65-F5344CB8AC3E}">
        <p14:creationId xmlns:p14="http://schemas.microsoft.com/office/powerpoint/2010/main" val="5193030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theme" Target="../theme/theme2.xml"/><Relationship Id="rId18" Type="http://schemas.openxmlformats.org/officeDocument/2006/relationships/image" Target="../media/image1.emf"/><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17" Type="http://schemas.openxmlformats.org/officeDocument/2006/relationships/oleObject" Target="../embeddings/oleObject1.bin"/><Relationship Id="rId2" Type="http://schemas.openxmlformats.org/officeDocument/2006/relationships/slideLayout" Target="../slideLayouts/slideLayout14.xml"/><Relationship Id="rId16" Type="http://schemas.openxmlformats.org/officeDocument/2006/relationships/tags" Target="../tags/tag2.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5" Type="http://schemas.openxmlformats.org/officeDocument/2006/relationships/tags" Target="../tags/tag1.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 Id="rId14" Type="http://schemas.openxmlformats.org/officeDocument/2006/relationships/vmlDrawing" Target="../drawings/vmlDrawing1.v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ZA"/>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0E9A891-64E2-48B2-9C5E-81C16EB8C2CB}" type="datetimeFigureOut">
              <a:rPr lang="en-ZA" smtClean="0"/>
              <a:t>2020/11/18</a:t>
            </a:fld>
            <a:endParaRPr lang="en-ZA"/>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ZA"/>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FDC606A-28FD-4A9E-8E1C-5460220D7A80}" type="slidenum">
              <a:rPr lang="en-ZA" smtClean="0"/>
              <a:t>‹#›</a:t>
            </a:fld>
            <a:endParaRPr lang="en-ZA"/>
          </a:p>
        </p:txBody>
      </p:sp>
    </p:spTree>
    <p:extLst>
      <p:ext uri="{BB962C8B-B14F-4D97-AF65-F5344CB8AC3E}">
        <p14:creationId xmlns:p14="http://schemas.microsoft.com/office/powerpoint/2010/main" val="428376540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73"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aphicFrame>
        <p:nvGraphicFramePr>
          <p:cNvPr id="5" name="Object 4" hidden="1">
            <a:extLst>
              <a:ext uri="{FF2B5EF4-FFF2-40B4-BE49-F238E27FC236}">
                <a16:creationId xmlns:a16="http://schemas.microsoft.com/office/drawing/2014/main" xmlns="" id="{6A607F61-C91A-47FF-BBFB-DF776E24F283}"/>
              </a:ext>
            </a:extLst>
          </p:cNvPr>
          <p:cNvGraphicFramePr>
            <a:graphicFrameLocks noChangeAspect="1"/>
          </p:cNvGraphicFramePr>
          <p:nvPr userDrawn="1">
            <p:custDataLst>
              <p:tags r:id="rId15"/>
            </p:custDataLs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1135" name="think-cell Slide" r:id="rId17" imgW="383" imgH="384" progId="TCLayout.ActiveDocument.1">
                  <p:embed/>
                </p:oleObj>
              </mc:Choice>
              <mc:Fallback>
                <p:oleObj name="think-cell Slide" r:id="rId17" imgW="383" imgH="384" progId="TCLayout.ActiveDocument.1">
                  <p:embed/>
                  <p:pic>
                    <p:nvPicPr>
                      <p:cNvPr id="0" name=""/>
                      <p:cNvPicPr/>
                      <p:nvPr/>
                    </p:nvPicPr>
                    <p:blipFill>
                      <a:blip r:embed="rId18"/>
                      <a:stretch>
                        <a:fillRect/>
                      </a:stretch>
                    </p:blipFill>
                    <p:spPr>
                      <a:xfrm>
                        <a:off x="1588" y="1588"/>
                        <a:ext cx="1588" cy="1588"/>
                      </a:xfrm>
                      <a:prstGeom prst="rect">
                        <a:avLst/>
                      </a:prstGeom>
                    </p:spPr>
                  </p:pic>
                </p:oleObj>
              </mc:Fallback>
            </mc:AlternateContent>
          </a:graphicData>
        </a:graphic>
      </p:graphicFrame>
      <p:sp>
        <p:nvSpPr>
          <p:cNvPr id="4" name="Rectangle 3" hidden="1">
            <a:extLst>
              <a:ext uri="{FF2B5EF4-FFF2-40B4-BE49-F238E27FC236}">
                <a16:creationId xmlns:a16="http://schemas.microsoft.com/office/drawing/2014/main" xmlns="" id="{98082631-599A-467D-B49A-E699D64CA6CB}"/>
              </a:ext>
            </a:extLst>
          </p:cNvPr>
          <p:cNvSpPr/>
          <p:nvPr userDrawn="1">
            <p:custDataLst>
              <p:tags r:id="rId16"/>
            </p:custDataLst>
          </p:nvPr>
        </p:nvSpPr>
        <p:spPr>
          <a:xfrm>
            <a:off x="0" y="0"/>
            <a:ext cx="158750"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none" lIns="0" tIns="0" rIns="0" bIns="0" numCol="1" spcCol="0" rtlCol="0" anchor="ctr" anchorCtr="0">
            <a:noAutofit/>
          </a:bodyPr>
          <a:lstStyle/>
          <a:p>
            <a:pPr algn="ctr"/>
            <a:endParaRPr lang="en-US" sz="4400" b="1" dirty="0">
              <a:solidFill>
                <a:srgbClr val="FFFFFF"/>
              </a:solidFill>
              <a:latin typeface="Georgia" panose="02040502050405020303" pitchFamily="18" charset="0"/>
              <a:ea typeface="+mj-ea"/>
              <a:cs typeface="+mj-cs"/>
              <a:sym typeface="Georgia" panose="02040502050405020303" pitchFamily="18" charset="0"/>
            </a:endParaRPr>
          </a:p>
        </p:txBody>
      </p:sp>
      <p:sp>
        <p:nvSpPr>
          <p:cNvPr id="2" name="Title Placeholder 1">
            <a:extLst>
              <a:ext uri="{FF2B5EF4-FFF2-40B4-BE49-F238E27FC236}">
                <a16:creationId xmlns:a16="http://schemas.microsoft.com/office/drawing/2014/main" xmlns="" id="{21DE9C95-668D-4C97-99D8-074E1701B424}"/>
              </a:ext>
            </a:extLst>
          </p:cNvPr>
          <p:cNvSpPr>
            <a:spLocks noGrp="1"/>
          </p:cNvSpPr>
          <p:nvPr>
            <p:ph type="title"/>
          </p:nvPr>
        </p:nvSpPr>
        <p:spPr>
          <a:xfrm>
            <a:off x="533400" y="406400"/>
            <a:ext cx="11125200" cy="889000"/>
          </a:xfrm>
          <a:prstGeom prst="rect">
            <a:avLst/>
          </a:prstGeom>
        </p:spPr>
        <p:txBody>
          <a:bodyPr vert="horz" lIns="91440" tIns="45720" rIns="91440" bIns="45720" rtlCol="0" anchor="ctr">
            <a:normAutofit/>
          </a:bodyPr>
          <a:lstStyle/>
          <a:p>
            <a:r>
              <a:rPr lang="en-US" dirty="0"/>
              <a:t>Click to edit Master title style</a:t>
            </a:r>
            <a:endParaRPr lang="en-ID" dirty="0"/>
          </a:p>
        </p:txBody>
      </p:sp>
      <p:sp>
        <p:nvSpPr>
          <p:cNvPr id="3" name="Text Placeholder 2">
            <a:extLst>
              <a:ext uri="{FF2B5EF4-FFF2-40B4-BE49-F238E27FC236}">
                <a16:creationId xmlns:a16="http://schemas.microsoft.com/office/drawing/2014/main" xmlns="" id="{A2F9BE55-B1B7-4BDF-8E9F-D05E93906AC4}"/>
              </a:ext>
            </a:extLst>
          </p:cNvPr>
          <p:cNvSpPr>
            <a:spLocks noGrp="1"/>
          </p:cNvSpPr>
          <p:nvPr>
            <p:ph type="body" idx="1"/>
          </p:nvPr>
        </p:nvSpPr>
        <p:spPr>
          <a:xfrm>
            <a:off x="533400" y="1524000"/>
            <a:ext cx="11125200" cy="465296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ID" dirty="0"/>
          </a:p>
        </p:txBody>
      </p:sp>
    </p:spTree>
    <p:extLst>
      <p:ext uri="{BB962C8B-B14F-4D97-AF65-F5344CB8AC3E}">
        <p14:creationId xmlns:p14="http://schemas.microsoft.com/office/powerpoint/2010/main" val="371680776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txStyles>
    <p:titleStyle>
      <a:lvl1pPr algn="l" defTabSz="914400" rtl="0" eaLnBrk="1" latinLnBrk="0" hangingPunct="1">
        <a:lnSpc>
          <a:spcPct val="90000"/>
        </a:lnSpc>
        <a:spcBef>
          <a:spcPct val="0"/>
        </a:spcBef>
        <a:buNone/>
        <a:defRPr sz="4400" b="1" kern="1200">
          <a:solidFill>
            <a:schemeClr val="tx1"/>
          </a:solidFill>
          <a:latin typeface="Georgia" panose="02040502050405020303" pitchFamily="18" charset="0"/>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Segoe UI Light" panose="020B0502040204020203" pitchFamily="34" charset="0"/>
          <a:ea typeface="+mn-ea"/>
          <a:cs typeface="Segoe UI Light" panose="020B0502040204020203"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Segoe UI Light" panose="020B0502040204020203" pitchFamily="34" charset="0"/>
          <a:ea typeface="+mn-ea"/>
          <a:cs typeface="Segoe UI Light" panose="020B0502040204020203"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Segoe UI Light" panose="020B0502040204020203" pitchFamily="34" charset="0"/>
          <a:ea typeface="+mn-ea"/>
          <a:cs typeface="Segoe UI Light" panose="020B0502040204020203"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Segoe UI Light" panose="020B0502040204020203" pitchFamily="34" charset="0"/>
          <a:ea typeface="+mn-ea"/>
          <a:cs typeface="Segoe UI Light" panose="020B0502040204020203"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Segoe UI Light" panose="020B0502040204020203" pitchFamily="34" charset="0"/>
          <a:ea typeface="+mn-ea"/>
          <a:cs typeface="Segoe UI Light" panose="020B0502040204020203"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336">
          <p15:clr>
            <a:srgbClr val="F26B43"/>
          </p15:clr>
        </p15:guide>
        <p15:guide id="2" pos="7344">
          <p15:clr>
            <a:srgbClr val="F26B43"/>
          </p15:clr>
        </p15:guide>
        <p15:guide id="3" orient="horz" pos="3936">
          <p15:clr>
            <a:srgbClr val="F26B43"/>
          </p15:clr>
        </p15:guide>
        <p15:guide id="4" orient="horz" pos="960">
          <p15:clr>
            <a:srgbClr val="F26B43"/>
          </p15:clr>
        </p15:guide>
        <p15:guide id="5" orient="horz" pos="816">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20.xml"/><Relationship Id="rId5" Type="http://schemas.openxmlformats.org/officeDocument/2006/relationships/image" Target="../media/image3.jpg"/><Relationship Id="rId4" Type="http://schemas.microsoft.com/office/2007/relationships/hdphoto" Target="../media/hdphoto1.wdp"/></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slideLayout" Target="../slideLayouts/slideLayout20.xml"/><Relationship Id="rId7" Type="http://schemas.openxmlformats.org/officeDocument/2006/relationships/image" Target="../media/image1.emf"/><Relationship Id="rId2" Type="http://schemas.openxmlformats.org/officeDocument/2006/relationships/tags" Target="../tags/tag3.xml"/><Relationship Id="rId1" Type="http://schemas.openxmlformats.org/officeDocument/2006/relationships/vmlDrawing" Target="../drawings/vmlDrawing2.vml"/><Relationship Id="rId6" Type="http://schemas.openxmlformats.org/officeDocument/2006/relationships/oleObject" Target="../embeddings/oleObject2.bin"/><Relationship Id="rId5" Type="http://schemas.openxmlformats.org/officeDocument/2006/relationships/image" Target="../media/image5.jpg"/><Relationship Id="rId4" Type="http://schemas.openxmlformats.org/officeDocument/2006/relationships/notesSlide" Target="../notesSlides/notesSlide15.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Group 7"/>
          <p:cNvGrpSpPr/>
          <p:nvPr/>
        </p:nvGrpSpPr>
        <p:grpSpPr>
          <a:xfrm>
            <a:off x="-13298" y="0"/>
            <a:ext cx="12192000" cy="6866655"/>
            <a:chOff x="-13298" y="0"/>
            <a:chExt cx="12192000" cy="6866655"/>
          </a:xfrm>
        </p:grpSpPr>
        <p:sp>
          <p:nvSpPr>
            <p:cNvPr id="6" name="Rectangle 5"/>
            <p:cNvSpPr/>
            <p:nvPr/>
          </p:nvSpPr>
          <p:spPr>
            <a:xfrm>
              <a:off x="-13298" y="0"/>
              <a:ext cx="12192000" cy="6866655"/>
            </a:xfrm>
            <a:prstGeom prst="rect">
              <a:avLst/>
            </a:prstGeom>
            <a:blipFill>
              <a:blip r:embed="rId3" cstate="email">
                <a:extLst>
                  <a:ext uri="{BEBA8EAE-BF5A-486C-A8C5-ECC9F3942E4B}">
                    <a14:imgProps xmlns:a14="http://schemas.microsoft.com/office/drawing/2010/main">
                      <a14:imgLayer r:embed="rId4">
                        <a14:imgEffect>
                          <a14:saturation sat="33000"/>
                        </a14:imgEffect>
                      </a14:imgLayer>
                    </a14:imgProps>
                  </a:ex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solidFill>
                  <a:srgbClr val="FFFFFF"/>
                </a:solidFill>
              </a:endParaRPr>
            </a:p>
          </p:txBody>
        </p:sp>
        <p:sp>
          <p:nvSpPr>
            <p:cNvPr id="5" name="Rectangle 4">
              <a:extLst>
                <a:ext uri="{FF2B5EF4-FFF2-40B4-BE49-F238E27FC236}">
                  <a16:creationId xmlns="" xmlns:a16="http://schemas.microsoft.com/office/drawing/2014/main" id="{DF200334-FF46-1D40-B2FE-CA974742C6B8}"/>
                </a:ext>
              </a:extLst>
            </p:cNvPr>
            <p:cNvSpPr/>
            <p:nvPr/>
          </p:nvSpPr>
          <p:spPr>
            <a:xfrm>
              <a:off x="-13298" y="3963885"/>
              <a:ext cx="12192000" cy="2902770"/>
            </a:xfrm>
            <a:prstGeom prst="rect">
              <a:avLst/>
            </a:prstGeom>
            <a:gradFill flip="none" rotWithShape="1">
              <a:gsLst>
                <a:gs pos="0">
                  <a:schemeClr val="bg1"/>
                </a:gs>
                <a:gs pos="100000">
                  <a:schemeClr val="bg1">
                    <a:alpha val="59000"/>
                  </a:schemeClr>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10" name="Rectangle 9">
              <a:extLst>
                <a:ext uri="{FF2B5EF4-FFF2-40B4-BE49-F238E27FC236}">
                  <a16:creationId xmlns="" xmlns:a16="http://schemas.microsoft.com/office/drawing/2014/main" id="{B1364B69-20F5-6548-883F-0675B1C2D27B}"/>
                </a:ext>
              </a:extLst>
            </p:cNvPr>
            <p:cNvSpPr/>
            <p:nvPr/>
          </p:nvSpPr>
          <p:spPr>
            <a:xfrm>
              <a:off x="3597112" y="0"/>
              <a:ext cx="4639726" cy="6120000"/>
            </a:xfrm>
            <a:prstGeom prst="rect">
              <a:avLst/>
            </a:prstGeom>
            <a:solidFill>
              <a:srgbClr val="548235">
                <a:alpha val="9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FFFF"/>
                </a:solidFill>
              </a:endParaRPr>
            </a:p>
          </p:txBody>
        </p:sp>
        <p:sp>
          <p:nvSpPr>
            <p:cNvPr id="2" name="Title 1">
              <a:extLst>
                <a:ext uri="{FF2B5EF4-FFF2-40B4-BE49-F238E27FC236}">
                  <a16:creationId xmlns="" xmlns:a16="http://schemas.microsoft.com/office/drawing/2014/main" id="{DADDC354-7EBE-3548-9016-82A6B02C3C95}"/>
                </a:ext>
              </a:extLst>
            </p:cNvPr>
            <p:cNvSpPr txBox="1">
              <a:spLocks/>
            </p:cNvSpPr>
            <p:nvPr/>
          </p:nvSpPr>
          <p:spPr>
            <a:xfrm>
              <a:off x="3714161" y="4162821"/>
              <a:ext cx="4522676" cy="2215991"/>
            </a:xfrm>
            <a:prstGeom prst="rect">
              <a:avLst/>
            </a:prstGeom>
          </p:spPr>
          <p:txBody>
            <a:bodyPr wrap="square" lIns="0" tIns="0" rIns="0" bIns="0">
              <a:spAutoFit/>
            </a:bodyPr>
            <a:lstStyle>
              <a:lvl1pPr algn="l" defTabSz="914400" rtl="0" eaLnBrk="1" latinLnBrk="0" hangingPunct="1">
                <a:lnSpc>
                  <a:spcPct val="90000"/>
                </a:lnSpc>
                <a:spcBef>
                  <a:spcPct val="0"/>
                </a:spcBef>
                <a:buNone/>
                <a:defRPr sz="4400" b="1" kern="1200">
                  <a:solidFill>
                    <a:schemeClr val="tx1"/>
                  </a:solidFill>
                  <a:latin typeface="Georgia" panose="02040502050405020303" pitchFamily="18" charset="0"/>
                  <a:ea typeface="+mj-ea"/>
                  <a:cs typeface="+mj-cs"/>
                </a:defRPr>
              </a:lvl1pPr>
            </a:lstStyle>
            <a:p>
              <a:pPr algn="ctr">
                <a:lnSpc>
                  <a:spcPct val="100000"/>
                </a:lnSpc>
              </a:pPr>
              <a:r>
                <a:rPr lang="en-US" sz="3600" dirty="0" smtClean="0">
                  <a:solidFill>
                    <a:srgbClr val="FFFFFF"/>
                  </a:solidFill>
                  <a:latin typeface="Georgia"/>
                </a:rPr>
                <a:t>Outcome </a:t>
              </a:r>
              <a:r>
                <a:rPr lang="en-US" sz="3600" dirty="0">
                  <a:solidFill>
                    <a:srgbClr val="FFFFFF"/>
                  </a:solidFill>
                  <a:latin typeface="Georgia"/>
                </a:rPr>
                <a:t>6</a:t>
              </a:r>
              <a:r>
                <a:rPr lang="en-US" sz="3600" dirty="0" smtClean="0">
                  <a:solidFill>
                    <a:srgbClr val="FFFFFF"/>
                  </a:solidFill>
                  <a:latin typeface="Georgia"/>
                </a:rPr>
                <a:t>: High performing ethical </a:t>
              </a:r>
              <a:r>
                <a:rPr lang="en-US" sz="3600" dirty="0" err="1" smtClean="0">
                  <a:solidFill>
                    <a:srgbClr val="FFFFFF"/>
                  </a:solidFill>
                  <a:latin typeface="Georgia"/>
                </a:rPr>
                <a:t>organisation</a:t>
              </a:r>
              <a:r>
                <a:rPr lang="en-US" sz="3600" dirty="0" smtClean="0">
                  <a:solidFill>
                    <a:srgbClr val="FFFFFF"/>
                  </a:solidFill>
                  <a:latin typeface="Georgia"/>
                </a:rPr>
                <a:t> </a:t>
              </a:r>
              <a:endParaRPr lang="en-US" sz="3600" dirty="0">
                <a:solidFill>
                  <a:srgbClr val="FFFFFF"/>
                </a:solidFill>
                <a:latin typeface="Georgia"/>
              </a:endParaRPr>
            </a:p>
            <a:p>
              <a:pPr algn="ctr">
                <a:lnSpc>
                  <a:spcPct val="100000"/>
                </a:lnSpc>
              </a:pPr>
              <a:endParaRPr lang="en-ID" sz="3600" dirty="0">
                <a:solidFill>
                  <a:srgbClr val="FFFFFF"/>
                </a:solidFill>
                <a:latin typeface="Georgia"/>
              </a:endParaRPr>
            </a:p>
          </p:txBody>
        </p:sp>
        <p:cxnSp>
          <p:nvCxnSpPr>
            <p:cNvPr id="12" name="Straight Connector 11">
              <a:extLst>
                <a:ext uri="{FF2B5EF4-FFF2-40B4-BE49-F238E27FC236}">
                  <a16:creationId xmlns="" xmlns:a16="http://schemas.microsoft.com/office/drawing/2014/main" id="{B448019C-7EFB-F54B-AD80-B5CB12A12316}"/>
                </a:ext>
              </a:extLst>
            </p:cNvPr>
            <p:cNvCxnSpPr>
              <a:cxnSpLocks/>
            </p:cNvCxnSpPr>
            <p:nvPr/>
          </p:nvCxnSpPr>
          <p:spPr>
            <a:xfrm flipH="1">
              <a:off x="5028582" y="3962401"/>
              <a:ext cx="3474956"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 xmlns:a16="http://schemas.microsoft.com/office/drawing/2014/main" id="{52161AD9-4FEA-DE47-AB7A-0D3D9F34C056}"/>
                </a:ext>
              </a:extLst>
            </p:cNvPr>
            <p:cNvCxnSpPr>
              <a:cxnSpLocks/>
            </p:cNvCxnSpPr>
            <p:nvPr/>
          </p:nvCxnSpPr>
          <p:spPr>
            <a:xfrm flipH="1">
              <a:off x="4289475" y="3962401"/>
              <a:ext cx="430154" cy="0"/>
            </a:xfrm>
            <a:prstGeom prst="line">
              <a:avLst/>
            </a:prstGeom>
            <a:ln w="44450">
              <a:solidFill>
                <a:schemeClr val="accent4"/>
              </a:solidFill>
            </a:ln>
          </p:spPr>
          <p:style>
            <a:lnRef idx="1">
              <a:schemeClr val="accent1"/>
            </a:lnRef>
            <a:fillRef idx="0">
              <a:schemeClr val="accent1"/>
            </a:fillRef>
            <a:effectRef idx="0">
              <a:schemeClr val="accent1"/>
            </a:effectRef>
            <a:fontRef idx="minor">
              <a:schemeClr val="tx1"/>
            </a:fontRef>
          </p:style>
        </p:cxnSp>
        <p:pic>
          <p:nvPicPr>
            <p:cNvPr id="7" name="Picture 6"/>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6679" y="6029325"/>
              <a:ext cx="2847975" cy="828675"/>
            </a:xfrm>
            <a:prstGeom prst="rect">
              <a:avLst/>
            </a:prstGeom>
          </p:spPr>
        </p:pic>
        <p:sp>
          <p:nvSpPr>
            <p:cNvPr id="18" name="Title 1">
              <a:extLst>
                <a:ext uri="{FF2B5EF4-FFF2-40B4-BE49-F238E27FC236}">
                  <a16:creationId xmlns="" xmlns:a16="http://schemas.microsoft.com/office/drawing/2014/main" id="{DADDC354-7EBE-3548-9016-82A6B02C3C95}"/>
                </a:ext>
              </a:extLst>
            </p:cNvPr>
            <p:cNvSpPr txBox="1">
              <a:spLocks/>
            </p:cNvSpPr>
            <p:nvPr/>
          </p:nvSpPr>
          <p:spPr>
            <a:xfrm>
              <a:off x="3876071" y="361407"/>
              <a:ext cx="4081806" cy="3223190"/>
            </a:xfrm>
            <a:prstGeom prst="rect">
              <a:avLst/>
            </a:prstGeom>
          </p:spPr>
          <p:txBody>
            <a:bodyPr wrap="square" lIns="0" tIns="0" rIns="0" bIns="0">
              <a:spAutoFit/>
            </a:bodyPr>
            <a:lstStyle>
              <a:lvl1pPr algn="l" defTabSz="914400" rtl="0" eaLnBrk="1" latinLnBrk="0" hangingPunct="1">
                <a:lnSpc>
                  <a:spcPct val="90000"/>
                </a:lnSpc>
                <a:spcBef>
                  <a:spcPct val="0"/>
                </a:spcBef>
                <a:buNone/>
                <a:defRPr sz="4400" b="1" kern="1200">
                  <a:solidFill>
                    <a:schemeClr val="tx1"/>
                  </a:solidFill>
                  <a:latin typeface="Georgia" panose="02040502050405020303" pitchFamily="18" charset="0"/>
                  <a:ea typeface="+mj-ea"/>
                  <a:cs typeface="+mj-cs"/>
                </a:defRPr>
              </a:lvl1pPr>
            </a:lstStyle>
            <a:p>
              <a:pPr algn="ctr">
                <a:lnSpc>
                  <a:spcPct val="150000"/>
                </a:lnSpc>
              </a:pPr>
              <a:r>
                <a:rPr lang="en-US" sz="3600" dirty="0" smtClean="0">
                  <a:solidFill>
                    <a:srgbClr val="FFFFFF"/>
                  </a:solidFill>
                  <a:latin typeface="Georgia"/>
                </a:rPr>
                <a:t>2020 ANNUAL STRATEGIC PLANNING SESSION</a:t>
              </a:r>
              <a:endParaRPr lang="en-ID" sz="3600" dirty="0">
                <a:solidFill>
                  <a:srgbClr val="FFFFFF"/>
                </a:solidFill>
                <a:latin typeface="Georgia"/>
              </a:endParaRPr>
            </a:p>
          </p:txBody>
        </p:sp>
      </p:grpSp>
    </p:spTree>
    <p:extLst>
      <p:ext uri="{BB962C8B-B14F-4D97-AF65-F5344CB8AC3E}">
        <p14:creationId xmlns:p14="http://schemas.microsoft.com/office/powerpoint/2010/main" val="218066059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98"/>
        <p:cNvGrpSpPr/>
        <p:nvPr/>
      </p:nvGrpSpPr>
      <p:grpSpPr>
        <a:xfrm>
          <a:off x="0" y="0"/>
          <a:ext cx="0" cy="0"/>
          <a:chOff x="0" y="0"/>
          <a:chExt cx="0" cy="0"/>
        </a:xfrm>
      </p:grpSpPr>
      <p:sp>
        <p:nvSpPr>
          <p:cNvPr id="10" name="Rectangle 9">
            <a:extLst>
              <a:ext uri="{FF2B5EF4-FFF2-40B4-BE49-F238E27FC236}">
                <a16:creationId xmlns:a16="http://schemas.microsoft.com/office/drawing/2014/main" xmlns="" id="{F9EDA4DD-5668-4D40-9FD9-47B3AC01D45D}"/>
              </a:ext>
            </a:extLst>
          </p:cNvPr>
          <p:cNvSpPr/>
          <p:nvPr/>
        </p:nvSpPr>
        <p:spPr>
          <a:xfrm>
            <a:off x="0" y="0"/>
            <a:ext cx="12192000" cy="1080000"/>
          </a:xfrm>
          <a:prstGeom prst="rect">
            <a:avLst/>
          </a:prstGeom>
          <a:solidFill>
            <a:srgbClr val="548235">
              <a:alpha val="85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rgbClr val="FFFFFF"/>
              </a:solidFill>
              <a:effectLst/>
              <a:uLnTx/>
              <a:uFillTx/>
              <a:latin typeface="Segoe UI Light"/>
            </a:endParaRPr>
          </a:p>
        </p:txBody>
      </p:sp>
      <p:sp>
        <p:nvSpPr>
          <p:cNvPr id="11" name="Rounded Rectangle 10">
            <a:extLst>
              <a:ext uri="{FF2B5EF4-FFF2-40B4-BE49-F238E27FC236}">
                <a16:creationId xmlns:a16="http://schemas.microsoft.com/office/drawing/2014/main" xmlns="" id="{3FF68B7E-2A3C-7445-840D-E03AC743B2BC}"/>
              </a:ext>
            </a:extLst>
          </p:cNvPr>
          <p:cNvSpPr/>
          <p:nvPr/>
        </p:nvSpPr>
        <p:spPr>
          <a:xfrm>
            <a:off x="718226" y="748723"/>
            <a:ext cx="11125200" cy="324000"/>
          </a:xfrm>
          <a:prstGeom prst="roundRect">
            <a:avLst>
              <a:gd name="adj" fmla="val 0"/>
            </a:avLst>
          </a:prstGeom>
          <a:solidFill>
            <a:srgbClr val="C7A96E"/>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rgbClr val="FFFFFF"/>
              </a:solidFill>
              <a:effectLst/>
              <a:uLnTx/>
              <a:uFillTx/>
              <a:latin typeface="Segoe UI Light"/>
            </a:endParaRPr>
          </a:p>
        </p:txBody>
      </p:sp>
      <p:sp>
        <p:nvSpPr>
          <p:cNvPr id="12" name="TextBox 11">
            <a:extLst>
              <a:ext uri="{FF2B5EF4-FFF2-40B4-BE49-F238E27FC236}">
                <a16:creationId xmlns:a16="http://schemas.microsoft.com/office/drawing/2014/main" xmlns="" id="{3D1D2E24-36FA-6149-B377-163EFDF93ABC}"/>
              </a:ext>
            </a:extLst>
          </p:cNvPr>
          <p:cNvSpPr txBox="1"/>
          <p:nvPr/>
        </p:nvSpPr>
        <p:spPr>
          <a:xfrm>
            <a:off x="989159" y="770894"/>
            <a:ext cx="6202543" cy="215444"/>
          </a:xfrm>
          <a:prstGeom prst="rect">
            <a:avLst/>
          </a:prstGeom>
          <a:noFill/>
        </p:spPr>
        <p:txBody>
          <a:bodyPr wrap="square" lIns="0" tIns="0" rIns="0" bIns="0" rtlCol="0" anchor="ctr">
            <a:spAutoFit/>
          </a:bodyPr>
          <a:lstStyle/>
          <a:p>
            <a:pPr>
              <a:spcAft>
                <a:spcPts val="300"/>
              </a:spcAft>
            </a:pPr>
            <a:r>
              <a:rPr lang="en-US" sz="1400" b="1" dirty="0">
                <a:solidFill>
                  <a:srgbClr val="FFFFFF"/>
                </a:solidFill>
                <a:latin typeface="Segoe UI Light"/>
                <a:cs typeface="Segoe UI" panose="020B0502040204020203" pitchFamily="34" charset="0"/>
              </a:rPr>
              <a:t>Outcome 6: High performing ethical </a:t>
            </a:r>
            <a:r>
              <a:rPr lang="en-US" sz="1400" b="1" dirty="0" err="1" smtClean="0">
                <a:solidFill>
                  <a:srgbClr val="FFFFFF"/>
                </a:solidFill>
                <a:latin typeface="Segoe UI Light"/>
                <a:cs typeface="Segoe UI" panose="020B0502040204020203" pitchFamily="34" charset="0"/>
              </a:rPr>
              <a:t>organisation</a:t>
            </a:r>
            <a:r>
              <a:rPr lang="en-US" sz="1400" b="1" dirty="0" smtClean="0">
                <a:solidFill>
                  <a:srgbClr val="FFFFFF"/>
                </a:solidFill>
                <a:latin typeface="Segoe UI Light"/>
                <a:cs typeface="Segoe UI" panose="020B0502040204020203" pitchFamily="34" charset="0"/>
              </a:rPr>
              <a:t> </a:t>
            </a:r>
            <a:endParaRPr lang="en-US" sz="1400" b="1" dirty="0">
              <a:solidFill>
                <a:srgbClr val="FFFFFF"/>
              </a:solidFill>
              <a:latin typeface="Segoe UI Light"/>
              <a:cs typeface="Segoe UI" panose="020B0502040204020203" pitchFamily="34" charset="0"/>
            </a:endParaRPr>
          </a:p>
        </p:txBody>
      </p:sp>
      <p:cxnSp>
        <p:nvCxnSpPr>
          <p:cNvPr id="13" name="Straight Connector 12">
            <a:extLst>
              <a:ext uri="{FF2B5EF4-FFF2-40B4-BE49-F238E27FC236}">
                <a16:creationId xmlns:a16="http://schemas.microsoft.com/office/drawing/2014/main" xmlns="" id="{D4D9F918-F730-4449-AB3E-2E8143B1A414}"/>
              </a:ext>
            </a:extLst>
          </p:cNvPr>
          <p:cNvCxnSpPr>
            <a:cxnSpLocks/>
          </p:cNvCxnSpPr>
          <p:nvPr/>
        </p:nvCxnSpPr>
        <p:spPr>
          <a:xfrm>
            <a:off x="4777483" y="904126"/>
            <a:ext cx="6881117" cy="6597"/>
          </a:xfrm>
          <a:prstGeom prst="line">
            <a:avLst/>
          </a:prstGeom>
          <a:noFill/>
          <a:ln w="6350" cap="flat" cmpd="sng" algn="ctr">
            <a:solidFill>
              <a:srgbClr val="FFFFFF"/>
            </a:solidFill>
            <a:prstDash val="solid"/>
            <a:miter lim="800000"/>
          </a:ln>
          <a:effectLst/>
        </p:spPr>
      </p:cxnSp>
      <p:sp>
        <p:nvSpPr>
          <p:cNvPr id="16" name="Title 1">
            <a:extLst>
              <a:ext uri="{FF2B5EF4-FFF2-40B4-BE49-F238E27FC236}">
                <a16:creationId xmlns:a16="http://schemas.microsoft.com/office/drawing/2014/main" xmlns="" id="{4430A9AA-BB5E-FF43-8C3E-F42948508E5B}"/>
              </a:ext>
            </a:extLst>
          </p:cNvPr>
          <p:cNvSpPr txBox="1">
            <a:spLocks/>
          </p:cNvSpPr>
          <p:nvPr/>
        </p:nvSpPr>
        <p:spPr>
          <a:xfrm>
            <a:off x="718226" y="0"/>
            <a:ext cx="10940374" cy="818862"/>
          </a:xfrm>
          <a:prstGeom prst="rect">
            <a:avLst/>
          </a:prstGeom>
        </p:spPr>
        <p:txBody>
          <a:bodyPr vert="horz" lIns="91440" tIns="45720" rIns="91440" bIns="45720" rtlCol="0" anchor="ctr">
            <a:normAutofit fontScale="85000" lnSpcReduction="10000"/>
          </a:bodyPr>
          <a:lstStyle>
            <a:lvl1pPr algn="l" defTabSz="914400" rtl="0" eaLnBrk="1" latinLnBrk="0" hangingPunct="1">
              <a:lnSpc>
                <a:spcPct val="90000"/>
              </a:lnSpc>
              <a:spcBef>
                <a:spcPct val="0"/>
              </a:spcBef>
              <a:buNone/>
              <a:defRPr sz="4400" b="1" kern="1200">
                <a:solidFill>
                  <a:schemeClr val="tx1"/>
                </a:solidFill>
                <a:latin typeface="Georgia" panose="02040502050405020303" pitchFamily="18" charset="0"/>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lang="en-US" sz="4000" noProof="0" dirty="0" smtClean="0">
                <a:solidFill>
                  <a:srgbClr val="000000"/>
                </a:solidFill>
                <a:latin typeface="Georgia"/>
              </a:rPr>
              <a:t>OPERATIONAL CONCEPTS AND CAPABILITY</a:t>
            </a:r>
            <a:endParaRPr kumimoji="0" lang="en-US" sz="4000" b="1" i="0" u="none" strike="noStrike" kern="1200" cap="none" spc="0" normalizeH="0" baseline="0" noProof="0" dirty="0">
              <a:ln>
                <a:noFill/>
              </a:ln>
              <a:solidFill>
                <a:srgbClr val="000000"/>
              </a:solidFill>
              <a:effectLst/>
              <a:uLnTx/>
              <a:uFillTx/>
              <a:latin typeface="Georgia"/>
            </a:endParaRPr>
          </a:p>
        </p:txBody>
      </p:sp>
      <p:sp>
        <p:nvSpPr>
          <p:cNvPr id="5" name="TextBox 4"/>
          <p:cNvSpPr txBox="1"/>
          <p:nvPr/>
        </p:nvSpPr>
        <p:spPr>
          <a:xfrm>
            <a:off x="453687" y="1242000"/>
            <a:ext cx="11284626" cy="4093428"/>
          </a:xfrm>
          <a:prstGeom prst="rect">
            <a:avLst/>
          </a:prstGeom>
          <a:noFill/>
        </p:spPr>
        <p:txBody>
          <a:bodyPr wrap="square" rtlCol="0">
            <a:spAutoFit/>
          </a:bodyPr>
          <a:lstStyle/>
          <a:p>
            <a:pPr algn="just"/>
            <a:r>
              <a:rPr lang="en-ZA" sz="2000" dirty="0"/>
              <a:t> O</a:t>
            </a:r>
            <a:r>
              <a:rPr lang="en-ZA" sz="2000" dirty="0" smtClean="0"/>
              <a:t>perational </a:t>
            </a:r>
            <a:r>
              <a:rPr lang="en-ZA" sz="2000" dirty="0"/>
              <a:t>concepts </a:t>
            </a:r>
            <a:r>
              <a:rPr lang="en-ZA" sz="2000" dirty="0" smtClean="0"/>
              <a:t>where appropriate</a:t>
            </a:r>
            <a:r>
              <a:rPr lang="en-ZA" sz="2000" dirty="0"/>
              <a:t>, from the business requirements</a:t>
            </a:r>
            <a:r>
              <a:rPr lang="en-ZA" sz="2000" dirty="0" smtClean="0"/>
              <a:t>.</a:t>
            </a:r>
          </a:p>
          <a:p>
            <a:pPr algn="just"/>
            <a:endParaRPr lang="en-ZA" sz="2000" dirty="0"/>
          </a:p>
          <a:p>
            <a:pPr marL="457200" indent="-457200" algn="just">
              <a:buAutoNum type="arabicPeriod"/>
            </a:pPr>
            <a:r>
              <a:rPr lang="en-ZA" sz="2000" dirty="0" smtClean="0"/>
              <a:t>Strategic </a:t>
            </a:r>
            <a:r>
              <a:rPr lang="en-ZA" sz="2000" dirty="0"/>
              <a:t>Thinking and Related Research </a:t>
            </a:r>
            <a:r>
              <a:rPr lang="en-ZA" sz="2000" dirty="0" smtClean="0"/>
              <a:t>Capability</a:t>
            </a:r>
          </a:p>
          <a:p>
            <a:pPr marL="457200" indent="-457200" algn="just">
              <a:buAutoNum type="arabicPeriod"/>
            </a:pPr>
            <a:r>
              <a:rPr lang="en-ZA" sz="2000" dirty="0"/>
              <a:t>Engineer the Enterprise in an integrated way (Enterprise Engineering capability</a:t>
            </a:r>
            <a:r>
              <a:rPr lang="en-ZA" sz="2000" dirty="0" smtClean="0"/>
              <a:t>)</a:t>
            </a:r>
          </a:p>
          <a:p>
            <a:pPr marL="457200" indent="-457200" algn="just">
              <a:buAutoNum type="arabicPeriod"/>
            </a:pPr>
            <a:r>
              <a:rPr lang="en-ZA" sz="2000" dirty="0" smtClean="0"/>
              <a:t>Capability </a:t>
            </a:r>
            <a:r>
              <a:rPr lang="en-ZA" sz="2000" dirty="0"/>
              <a:t>Security and Facilities Design </a:t>
            </a:r>
            <a:r>
              <a:rPr lang="en-ZA" sz="2000" dirty="0" smtClean="0"/>
              <a:t>Capability</a:t>
            </a:r>
          </a:p>
          <a:p>
            <a:pPr marL="457200" indent="-457200" algn="just">
              <a:buAutoNum type="arabicPeriod"/>
            </a:pPr>
            <a:r>
              <a:rPr lang="en-GB" sz="2000" dirty="0"/>
              <a:t>Portfolio/Program Management </a:t>
            </a:r>
            <a:r>
              <a:rPr lang="en-GB" sz="2000" dirty="0" smtClean="0"/>
              <a:t>Capability</a:t>
            </a:r>
          </a:p>
          <a:p>
            <a:pPr marL="457200" indent="-457200" algn="just">
              <a:buAutoNum type="arabicPeriod"/>
            </a:pPr>
            <a:r>
              <a:rPr lang="en-GB" sz="2000" dirty="0"/>
              <a:t>Establish a DCS Intelligence </a:t>
            </a:r>
            <a:r>
              <a:rPr lang="en-GB" sz="2000" dirty="0" smtClean="0"/>
              <a:t>Capability</a:t>
            </a:r>
          </a:p>
          <a:p>
            <a:pPr marL="457200" indent="-457200" algn="just">
              <a:buAutoNum type="arabicPeriod"/>
            </a:pPr>
            <a:r>
              <a:rPr lang="en-GB" sz="2000" dirty="0"/>
              <a:t>Expand Information Security </a:t>
            </a:r>
            <a:r>
              <a:rPr lang="en-GB" sz="2000" dirty="0" smtClean="0"/>
              <a:t>Capability</a:t>
            </a:r>
          </a:p>
          <a:p>
            <a:pPr marL="457200" indent="-457200" algn="just">
              <a:buAutoNum type="arabicPeriod"/>
            </a:pPr>
            <a:r>
              <a:rPr lang="en-GB" sz="2000" dirty="0"/>
              <a:t>Enhance Facility </a:t>
            </a:r>
            <a:r>
              <a:rPr lang="en-GB" sz="2000" dirty="0" smtClean="0"/>
              <a:t>Security</a:t>
            </a:r>
          </a:p>
          <a:p>
            <a:pPr marL="457200" indent="-457200" algn="just">
              <a:buAutoNum type="arabicPeriod"/>
            </a:pPr>
            <a:r>
              <a:rPr lang="en-ZA" sz="2000" dirty="0"/>
              <a:t>Security Coordination and Incident Reporting </a:t>
            </a:r>
            <a:r>
              <a:rPr lang="en-ZA" sz="2000" dirty="0" smtClean="0"/>
              <a:t>Capability</a:t>
            </a:r>
          </a:p>
          <a:p>
            <a:pPr marL="457200" indent="-457200" algn="just">
              <a:buAutoNum type="arabicPeriod"/>
            </a:pPr>
            <a:r>
              <a:rPr lang="en-ZA" sz="2000" dirty="0"/>
              <a:t>Augment Strategic Reporting and Operations Management </a:t>
            </a:r>
            <a:r>
              <a:rPr lang="en-ZA" sz="2000" dirty="0" smtClean="0"/>
              <a:t>Capability</a:t>
            </a:r>
          </a:p>
          <a:p>
            <a:pPr marL="457200" indent="-457200" algn="just">
              <a:buAutoNum type="arabicPeriod"/>
            </a:pPr>
            <a:r>
              <a:rPr lang="en-GB" sz="2000" dirty="0"/>
              <a:t>Build Surge </a:t>
            </a:r>
            <a:r>
              <a:rPr lang="en-GB" sz="2000" dirty="0" smtClean="0"/>
              <a:t>Capacity</a:t>
            </a:r>
          </a:p>
          <a:p>
            <a:pPr marL="457200" indent="-457200" algn="just">
              <a:buAutoNum type="arabicPeriod"/>
            </a:pPr>
            <a:r>
              <a:rPr lang="en-ZA" sz="2000" dirty="0"/>
              <a:t>Change Leadership and Change Management </a:t>
            </a:r>
            <a:r>
              <a:rPr lang="en-ZA" sz="2000" dirty="0" smtClean="0"/>
              <a:t>Capability</a:t>
            </a:r>
          </a:p>
        </p:txBody>
      </p:sp>
    </p:spTree>
    <p:extLst>
      <p:ext uri="{BB962C8B-B14F-4D97-AF65-F5344CB8AC3E}">
        <p14:creationId xmlns:p14="http://schemas.microsoft.com/office/powerpoint/2010/main" val="317588838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98"/>
        <p:cNvGrpSpPr/>
        <p:nvPr/>
      </p:nvGrpSpPr>
      <p:grpSpPr>
        <a:xfrm>
          <a:off x="0" y="0"/>
          <a:ext cx="0" cy="0"/>
          <a:chOff x="0" y="0"/>
          <a:chExt cx="0" cy="0"/>
        </a:xfrm>
      </p:grpSpPr>
      <p:sp>
        <p:nvSpPr>
          <p:cNvPr id="10" name="Rectangle 9">
            <a:extLst>
              <a:ext uri="{FF2B5EF4-FFF2-40B4-BE49-F238E27FC236}">
                <a16:creationId xmlns:a16="http://schemas.microsoft.com/office/drawing/2014/main" xmlns="" id="{F9EDA4DD-5668-4D40-9FD9-47B3AC01D45D}"/>
              </a:ext>
            </a:extLst>
          </p:cNvPr>
          <p:cNvSpPr/>
          <p:nvPr/>
        </p:nvSpPr>
        <p:spPr>
          <a:xfrm>
            <a:off x="0" y="0"/>
            <a:ext cx="12192000" cy="1080000"/>
          </a:xfrm>
          <a:prstGeom prst="rect">
            <a:avLst/>
          </a:prstGeom>
          <a:solidFill>
            <a:srgbClr val="548235">
              <a:alpha val="85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rgbClr val="FFFFFF"/>
              </a:solidFill>
              <a:effectLst/>
              <a:uLnTx/>
              <a:uFillTx/>
              <a:latin typeface="Segoe UI Light"/>
            </a:endParaRPr>
          </a:p>
        </p:txBody>
      </p:sp>
      <p:sp>
        <p:nvSpPr>
          <p:cNvPr id="11" name="Rounded Rectangle 10">
            <a:extLst>
              <a:ext uri="{FF2B5EF4-FFF2-40B4-BE49-F238E27FC236}">
                <a16:creationId xmlns:a16="http://schemas.microsoft.com/office/drawing/2014/main" xmlns="" id="{3FF68B7E-2A3C-7445-840D-E03AC743B2BC}"/>
              </a:ext>
            </a:extLst>
          </p:cNvPr>
          <p:cNvSpPr/>
          <p:nvPr/>
        </p:nvSpPr>
        <p:spPr>
          <a:xfrm>
            <a:off x="718226" y="748723"/>
            <a:ext cx="11125200" cy="324000"/>
          </a:xfrm>
          <a:prstGeom prst="roundRect">
            <a:avLst>
              <a:gd name="adj" fmla="val 0"/>
            </a:avLst>
          </a:prstGeom>
          <a:solidFill>
            <a:srgbClr val="C7A96E"/>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rgbClr val="FFFFFF"/>
              </a:solidFill>
              <a:effectLst/>
              <a:uLnTx/>
              <a:uFillTx/>
              <a:latin typeface="Segoe UI Light"/>
            </a:endParaRPr>
          </a:p>
        </p:txBody>
      </p:sp>
      <p:sp>
        <p:nvSpPr>
          <p:cNvPr id="12" name="TextBox 11">
            <a:extLst>
              <a:ext uri="{FF2B5EF4-FFF2-40B4-BE49-F238E27FC236}">
                <a16:creationId xmlns:a16="http://schemas.microsoft.com/office/drawing/2014/main" xmlns="" id="{3D1D2E24-36FA-6149-B377-163EFDF93ABC}"/>
              </a:ext>
            </a:extLst>
          </p:cNvPr>
          <p:cNvSpPr txBox="1"/>
          <p:nvPr/>
        </p:nvSpPr>
        <p:spPr>
          <a:xfrm>
            <a:off x="989159" y="770894"/>
            <a:ext cx="6202543" cy="215444"/>
          </a:xfrm>
          <a:prstGeom prst="rect">
            <a:avLst/>
          </a:prstGeom>
          <a:noFill/>
        </p:spPr>
        <p:txBody>
          <a:bodyPr wrap="square" lIns="0" tIns="0" rIns="0" bIns="0" rtlCol="0" anchor="ctr">
            <a:spAutoFit/>
          </a:bodyPr>
          <a:lstStyle/>
          <a:p>
            <a:pPr>
              <a:spcAft>
                <a:spcPts val="300"/>
              </a:spcAft>
            </a:pPr>
            <a:r>
              <a:rPr lang="en-US" sz="1400" b="1" dirty="0">
                <a:solidFill>
                  <a:srgbClr val="FFFFFF"/>
                </a:solidFill>
                <a:latin typeface="Segoe UI Light"/>
                <a:cs typeface="Segoe UI" panose="020B0502040204020203" pitchFamily="34" charset="0"/>
              </a:rPr>
              <a:t>Outcome 6: High performing ethical </a:t>
            </a:r>
            <a:r>
              <a:rPr lang="en-US" sz="1400" b="1" dirty="0" err="1" smtClean="0">
                <a:solidFill>
                  <a:srgbClr val="FFFFFF"/>
                </a:solidFill>
                <a:latin typeface="Segoe UI Light"/>
                <a:cs typeface="Segoe UI" panose="020B0502040204020203" pitchFamily="34" charset="0"/>
              </a:rPr>
              <a:t>organisation</a:t>
            </a:r>
            <a:r>
              <a:rPr lang="en-US" sz="1400" b="1" dirty="0" smtClean="0">
                <a:solidFill>
                  <a:srgbClr val="FFFFFF"/>
                </a:solidFill>
                <a:latin typeface="Segoe UI Light"/>
                <a:cs typeface="Segoe UI" panose="020B0502040204020203" pitchFamily="34" charset="0"/>
              </a:rPr>
              <a:t> </a:t>
            </a:r>
            <a:endParaRPr lang="en-US" sz="1400" b="1" dirty="0">
              <a:solidFill>
                <a:srgbClr val="FFFFFF"/>
              </a:solidFill>
              <a:latin typeface="Segoe UI Light"/>
              <a:cs typeface="Segoe UI" panose="020B0502040204020203" pitchFamily="34" charset="0"/>
            </a:endParaRPr>
          </a:p>
        </p:txBody>
      </p:sp>
      <p:cxnSp>
        <p:nvCxnSpPr>
          <p:cNvPr id="13" name="Straight Connector 12">
            <a:extLst>
              <a:ext uri="{FF2B5EF4-FFF2-40B4-BE49-F238E27FC236}">
                <a16:creationId xmlns:a16="http://schemas.microsoft.com/office/drawing/2014/main" xmlns="" id="{D4D9F918-F730-4449-AB3E-2E8143B1A414}"/>
              </a:ext>
            </a:extLst>
          </p:cNvPr>
          <p:cNvCxnSpPr>
            <a:cxnSpLocks/>
          </p:cNvCxnSpPr>
          <p:nvPr/>
        </p:nvCxnSpPr>
        <p:spPr>
          <a:xfrm>
            <a:off x="4777483" y="904126"/>
            <a:ext cx="6881117" cy="6597"/>
          </a:xfrm>
          <a:prstGeom prst="line">
            <a:avLst/>
          </a:prstGeom>
          <a:noFill/>
          <a:ln w="6350" cap="flat" cmpd="sng" algn="ctr">
            <a:solidFill>
              <a:srgbClr val="FFFFFF"/>
            </a:solidFill>
            <a:prstDash val="solid"/>
            <a:miter lim="800000"/>
          </a:ln>
          <a:effectLst/>
        </p:spPr>
      </p:cxnSp>
      <p:sp>
        <p:nvSpPr>
          <p:cNvPr id="16" name="Title 1">
            <a:extLst>
              <a:ext uri="{FF2B5EF4-FFF2-40B4-BE49-F238E27FC236}">
                <a16:creationId xmlns:a16="http://schemas.microsoft.com/office/drawing/2014/main" xmlns="" id="{4430A9AA-BB5E-FF43-8C3E-F42948508E5B}"/>
              </a:ext>
            </a:extLst>
          </p:cNvPr>
          <p:cNvSpPr txBox="1">
            <a:spLocks/>
          </p:cNvSpPr>
          <p:nvPr/>
        </p:nvSpPr>
        <p:spPr>
          <a:xfrm>
            <a:off x="718226" y="0"/>
            <a:ext cx="10940374" cy="818862"/>
          </a:xfrm>
          <a:prstGeom prst="rect">
            <a:avLst/>
          </a:prstGeom>
        </p:spPr>
        <p:txBody>
          <a:bodyPr vert="horz" lIns="91440" tIns="45720" rIns="91440" bIns="45720" rtlCol="0" anchor="ctr">
            <a:normAutofit fontScale="85000" lnSpcReduction="10000"/>
          </a:bodyPr>
          <a:lstStyle>
            <a:lvl1pPr algn="l" defTabSz="914400" rtl="0" eaLnBrk="1" latinLnBrk="0" hangingPunct="1">
              <a:lnSpc>
                <a:spcPct val="90000"/>
              </a:lnSpc>
              <a:spcBef>
                <a:spcPct val="0"/>
              </a:spcBef>
              <a:buNone/>
              <a:defRPr sz="4400" b="1" kern="1200">
                <a:solidFill>
                  <a:schemeClr val="tx1"/>
                </a:solidFill>
                <a:latin typeface="Georgia" panose="02040502050405020303" pitchFamily="18" charset="0"/>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lang="en-US" sz="4000" noProof="0" dirty="0" smtClean="0">
                <a:solidFill>
                  <a:srgbClr val="000000"/>
                </a:solidFill>
                <a:latin typeface="Georgia"/>
              </a:rPr>
              <a:t>OPERATIONAL CONCEPTS AND CAPABILITY</a:t>
            </a:r>
            <a:endParaRPr kumimoji="0" lang="en-US" sz="4000" b="1" i="0" u="none" strike="noStrike" kern="1200" cap="none" spc="0" normalizeH="0" baseline="0" noProof="0" dirty="0">
              <a:ln>
                <a:noFill/>
              </a:ln>
              <a:solidFill>
                <a:srgbClr val="000000"/>
              </a:solidFill>
              <a:effectLst/>
              <a:uLnTx/>
              <a:uFillTx/>
              <a:latin typeface="Georgia"/>
            </a:endParaRPr>
          </a:p>
        </p:txBody>
      </p:sp>
      <p:sp>
        <p:nvSpPr>
          <p:cNvPr id="5" name="TextBox 4"/>
          <p:cNvSpPr txBox="1"/>
          <p:nvPr/>
        </p:nvSpPr>
        <p:spPr>
          <a:xfrm>
            <a:off x="453687" y="1242000"/>
            <a:ext cx="11284626" cy="4401205"/>
          </a:xfrm>
          <a:prstGeom prst="rect">
            <a:avLst/>
          </a:prstGeom>
          <a:noFill/>
        </p:spPr>
        <p:txBody>
          <a:bodyPr wrap="square" rtlCol="0">
            <a:spAutoFit/>
          </a:bodyPr>
          <a:lstStyle/>
          <a:p>
            <a:pPr algn="just"/>
            <a:r>
              <a:rPr lang="en-ZA" sz="2000" dirty="0"/>
              <a:t> O</a:t>
            </a:r>
            <a:r>
              <a:rPr lang="en-ZA" sz="2000" dirty="0" smtClean="0"/>
              <a:t>perational </a:t>
            </a:r>
            <a:r>
              <a:rPr lang="en-ZA" sz="2000" dirty="0"/>
              <a:t>concepts </a:t>
            </a:r>
            <a:r>
              <a:rPr lang="en-ZA" sz="2000" dirty="0" smtClean="0"/>
              <a:t>where appropriate</a:t>
            </a:r>
            <a:r>
              <a:rPr lang="en-ZA" sz="2000" dirty="0"/>
              <a:t>, from the business requirements</a:t>
            </a:r>
            <a:r>
              <a:rPr lang="en-ZA" sz="2000" dirty="0" smtClean="0"/>
              <a:t>.</a:t>
            </a:r>
          </a:p>
          <a:p>
            <a:pPr algn="just"/>
            <a:endParaRPr lang="en-ZA" sz="2000" dirty="0"/>
          </a:p>
          <a:p>
            <a:pPr algn="just"/>
            <a:r>
              <a:rPr lang="en-ZA" sz="2000" dirty="0" smtClean="0"/>
              <a:t>12.	Improve</a:t>
            </a:r>
            <a:r>
              <a:rPr lang="en-ZA" sz="2000" dirty="0"/>
              <a:t>, Modernise and Integrate Automation</a:t>
            </a:r>
          </a:p>
          <a:p>
            <a:pPr algn="just"/>
            <a:r>
              <a:rPr lang="en-ZA" sz="2000" dirty="0"/>
              <a:t>The following are seen as critical interconnected areas for “automation”, tools and information systems</a:t>
            </a:r>
            <a:r>
              <a:rPr lang="en-ZA" sz="2000" dirty="0" smtClean="0"/>
              <a:t>:</a:t>
            </a:r>
          </a:p>
          <a:p>
            <a:pPr algn="just"/>
            <a:endParaRPr lang="en-ZA" sz="2000" dirty="0"/>
          </a:p>
          <a:p>
            <a:pPr marL="914400" lvl="1" indent="-457200" algn="just">
              <a:buFont typeface="Arial" panose="020B0604020202020204" pitchFamily="34" charset="0"/>
              <a:buChar char="•"/>
            </a:pPr>
            <a:r>
              <a:rPr lang="en-ZA" sz="2000" dirty="0" smtClean="0"/>
              <a:t>ICT </a:t>
            </a:r>
            <a:r>
              <a:rPr lang="en-ZA" sz="2000" dirty="0"/>
              <a:t>infrastructure management;</a:t>
            </a:r>
          </a:p>
          <a:p>
            <a:pPr marL="914400" lvl="1" indent="-457200" algn="just">
              <a:buFont typeface="Arial" panose="020B0604020202020204" pitchFamily="34" charset="0"/>
              <a:buChar char="•"/>
            </a:pPr>
            <a:r>
              <a:rPr lang="en-ZA" sz="2000" dirty="0" smtClean="0"/>
              <a:t>Offender </a:t>
            </a:r>
            <a:r>
              <a:rPr lang="en-ZA" sz="2000" dirty="0"/>
              <a:t>Sentence Life-cycle management;</a:t>
            </a:r>
          </a:p>
          <a:p>
            <a:pPr marL="914400" lvl="1" indent="-457200" algn="just">
              <a:buFont typeface="Arial" panose="020B0604020202020204" pitchFamily="34" charset="0"/>
              <a:buChar char="•"/>
            </a:pPr>
            <a:r>
              <a:rPr lang="en-ZA" sz="2000" dirty="0" smtClean="0"/>
              <a:t>Human </a:t>
            </a:r>
            <a:r>
              <a:rPr lang="en-ZA" sz="2000" dirty="0"/>
              <a:t>resource management;</a:t>
            </a:r>
          </a:p>
          <a:p>
            <a:pPr marL="914400" lvl="1" indent="-457200" algn="just">
              <a:buFont typeface="Arial" panose="020B0604020202020204" pitchFamily="34" charset="0"/>
              <a:buChar char="•"/>
            </a:pPr>
            <a:r>
              <a:rPr lang="en-ZA" sz="2000" dirty="0" smtClean="0"/>
              <a:t>Security </a:t>
            </a:r>
            <a:r>
              <a:rPr lang="en-ZA" sz="2000" dirty="0"/>
              <a:t>management, especially at the tactical level and including DCS intelligence gathering;</a:t>
            </a:r>
          </a:p>
          <a:p>
            <a:pPr marL="914400" lvl="1" indent="-457200" algn="just">
              <a:buFont typeface="Arial" panose="020B0604020202020204" pitchFamily="34" charset="0"/>
              <a:buChar char="•"/>
            </a:pPr>
            <a:r>
              <a:rPr lang="en-ZA" sz="2000" dirty="0" smtClean="0"/>
              <a:t>Strategic </a:t>
            </a:r>
            <a:r>
              <a:rPr lang="en-ZA" sz="2000" dirty="0"/>
              <a:t>reporting and Operations management. </a:t>
            </a:r>
            <a:endParaRPr lang="en-ZA" sz="2000" dirty="0" smtClean="0"/>
          </a:p>
          <a:p>
            <a:pPr marL="457200" indent="-457200" algn="just">
              <a:buAutoNum type="arabicPeriod" startAt="13"/>
            </a:pPr>
            <a:r>
              <a:rPr lang="en-ZA" sz="2000" dirty="0" smtClean="0"/>
              <a:t>Increase Motivation</a:t>
            </a:r>
          </a:p>
          <a:p>
            <a:pPr marL="457200" indent="-457200" algn="just">
              <a:buAutoNum type="arabicPeriod" startAt="13"/>
            </a:pPr>
            <a:r>
              <a:rPr lang="en-GB" sz="2000" dirty="0"/>
              <a:t>Increase </a:t>
            </a:r>
            <a:r>
              <a:rPr lang="en-GB" sz="2000" dirty="0" smtClean="0"/>
              <a:t>Competence</a:t>
            </a:r>
          </a:p>
          <a:p>
            <a:pPr marL="457200" indent="-457200" algn="just">
              <a:buAutoNum type="arabicPeriod" startAt="13"/>
            </a:pPr>
            <a:r>
              <a:rPr lang="en-ZA" sz="2000" dirty="0"/>
              <a:t>Improve Communication and Reduce Communication </a:t>
            </a:r>
            <a:r>
              <a:rPr lang="en-ZA" sz="2000" dirty="0" smtClean="0"/>
              <a:t>Time</a:t>
            </a:r>
          </a:p>
          <a:p>
            <a:pPr marL="457200" indent="-457200" algn="just">
              <a:buAutoNum type="arabicPeriod" startAt="13"/>
            </a:pPr>
            <a:r>
              <a:rPr lang="en-ZA" sz="2000" dirty="0"/>
              <a:t>Partial Water, Electricity and Communication Independence</a:t>
            </a:r>
            <a:endParaRPr lang="en-GB" sz="2000" dirty="0" smtClean="0"/>
          </a:p>
        </p:txBody>
      </p:sp>
    </p:spTree>
    <p:extLst>
      <p:ext uri="{BB962C8B-B14F-4D97-AF65-F5344CB8AC3E}">
        <p14:creationId xmlns:p14="http://schemas.microsoft.com/office/powerpoint/2010/main" val="89825131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98"/>
        <p:cNvGrpSpPr/>
        <p:nvPr/>
      </p:nvGrpSpPr>
      <p:grpSpPr>
        <a:xfrm>
          <a:off x="0" y="0"/>
          <a:ext cx="0" cy="0"/>
          <a:chOff x="0" y="0"/>
          <a:chExt cx="0" cy="0"/>
        </a:xfrm>
      </p:grpSpPr>
      <p:sp>
        <p:nvSpPr>
          <p:cNvPr id="10" name="Rectangle 9">
            <a:extLst>
              <a:ext uri="{FF2B5EF4-FFF2-40B4-BE49-F238E27FC236}">
                <a16:creationId xmlns:a16="http://schemas.microsoft.com/office/drawing/2014/main" xmlns="" id="{F9EDA4DD-5668-4D40-9FD9-47B3AC01D45D}"/>
              </a:ext>
            </a:extLst>
          </p:cNvPr>
          <p:cNvSpPr/>
          <p:nvPr/>
        </p:nvSpPr>
        <p:spPr>
          <a:xfrm>
            <a:off x="0" y="0"/>
            <a:ext cx="12192000" cy="1080000"/>
          </a:xfrm>
          <a:prstGeom prst="rect">
            <a:avLst/>
          </a:prstGeom>
          <a:solidFill>
            <a:srgbClr val="548235">
              <a:alpha val="85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rgbClr val="FFFFFF"/>
              </a:solidFill>
              <a:effectLst/>
              <a:uLnTx/>
              <a:uFillTx/>
              <a:latin typeface="Segoe UI Light"/>
            </a:endParaRPr>
          </a:p>
        </p:txBody>
      </p:sp>
      <p:sp>
        <p:nvSpPr>
          <p:cNvPr id="11" name="Rounded Rectangle 10">
            <a:extLst>
              <a:ext uri="{FF2B5EF4-FFF2-40B4-BE49-F238E27FC236}">
                <a16:creationId xmlns:a16="http://schemas.microsoft.com/office/drawing/2014/main" xmlns="" id="{3FF68B7E-2A3C-7445-840D-E03AC743B2BC}"/>
              </a:ext>
            </a:extLst>
          </p:cNvPr>
          <p:cNvSpPr/>
          <p:nvPr/>
        </p:nvSpPr>
        <p:spPr>
          <a:xfrm>
            <a:off x="718226" y="748723"/>
            <a:ext cx="11125200" cy="324000"/>
          </a:xfrm>
          <a:prstGeom prst="roundRect">
            <a:avLst>
              <a:gd name="adj" fmla="val 0"/>
            </a:avLst>
          </a:prstGeom>
          <a:solidFill>
            <a:srgbClr val="C7A96E"/>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rgbClr val="FFFFFF"/>
              </a:solidFill>
              <a:effectLst/>
              <a:uLnTx/>
              <a:uFillTx/>
              <a:latin typeface="Segoe UI Light"/>
            </a:endParaRPr>
          </a:p>
        </p:txBody>
      </p:sp>
      <p:sp>
        <p:nvSpPr>
          <p:cNvPr id="12" name="TextBox 11">
            <a:extLst>
              <a:ext uri="{FF2B5EF4-FFF2-40B4-BE49-F238E27FC236}">
                <a16:creationId xmlns:a16="http://schemas.microsoft.com/office/drawing/2014/main" xmlns="" id="{3D1D2E24-36FA-6149-B377-163EFDF93ABC}"/>
              </a:ext>
            </a:extLst>
          </p:cNvPr>
          <p:cNvSpPr txBox="1"/>
          <p:nvPr/>
        </p:nvSpPr>
        <p:spPr>
          <a:xfrm>
            <a:off x="989159" y="770894"/>
            <a:ext cx="6202543" cy="215444"/>
          </a:xfrm>
          <a:prstGeom prst="rect">
            <a:avLst/>
          </a:prstGeom>
          <a:noFill/>
        </p:spPr>
        <p:txBody>
          <a:bodyPr wrap="square" lIns="0" tIns="0" rIns="0" bIns="0" rtlCol="0" anchor="ctr">
            <a:spAutoFit/>
          </a:bodyPr>
          <a:lstStyle/>
          <a:p>
            <a:pPr>
              <a:spcAft>
                <a:spcPts val="300"/>
              </a:spcAft>
            </a:pPr>
            <a:r>
              <a:rPr lang="en-US" sz="1400" b="1" dirty="0">
                <a:solidFill>
                  <a:srgbClr val="FFFFFF"/>
                </a:solidFill>
                <a:latin typeface="Segoe UI Light"/>
                <a:cs typeface="Segoe UI" panose="020B0502040204020203" pitchFamily="34" charset="0"/>
              </a:rPr>
              <a:t>Outcome 6: High performing ethical </a:t>
            </a:r>
            <a:r>
              <a:rPr lang="en-US" sz="1400" b="1" dirty="0" err="1" smtClean="0">
                <a:solidFill>
                  <a:srgbClr val="FFFFFF"/>
                </a:solidFill>
                <a:latin typeface="Segoe UI Light"/>
                <a:cs typeface="Segoe UI" panose="020B0502040204020203" pitchFamily="34" charset="0"/>
              </a:rPr>
              <a:t>organisation</a:t>
            </a:r>
            <a:r>
              <a:rPr lang="en-US" sz="1400" b="1" dirty="0" smtClean="0">
                <a:solidFill>
                  <a:srgbClr val="FFFFFF"/>
                </a:solidFill>
                <a:latin typeface="Segoe UI Light"/>
                <a:cs typeface="Segoe UI" panose="020B0502040204020203" pitchFamily="34" charset="0"/>
              </a:rPr>
              <a:t> </a:t>
            </a:r>
            <a:endParaRPr lang="en-US" sz="1400" b="1" dirty="0">
              <a:solidFill>
                <a:srgbClr val="FFFFFF"/>
              </a:solidFill>
              <a:latin typeface="Segoe UI Light"/>
              <a:cs typeface="Segoe UI" panose="020B0502040204020203" pitchFamily="34" charset="0"/>
            </a:endParaRPr>
          </a:p>
        </p:txBody>
      </p:sp>
      <p:cxnSp>
        <p:nvCxnSpPr>
          <p:cNvPr id="13" name="Straight Connector 12">
            <a:extLst>
              <a:ext uri="{FF2B5EF4-FFF2-40B4-BE49-F238E27FC236}">
                <a16:creationId xmlns:a16="http://schemas.microsoft.com/office/drawing/2014/main" xmlns="" id="{D4D9F918-F730-4449-AB3E-2E8143B1A414}"/>
              </a:ext>
            </a:extLst>
          </p:cNvPr>
          <p:cNvCxnSpPr>
            <a:cxnSpLocks/>
          </p:cNvCxnSpPr>
          <p:nvPr/>
        </p:nvCxnSpPr>
        <p:spPr>
          <a:xfrm>
            <a:off x="4777483" y="904126"/>
            <a:ext cx="6881117" cy="6597"/>
          </a:xfrm>
          <a:prstGeom prst="line">
            <a:avLst/>
          </a:prstGeom>
          <a:noFill/>
          <a:ln w="6350" cap="flat" cmpd="sng" algn="ctr">
            <a:solidFill>
              <a:srgbClr val="FFFFFF"/>
            </a:solidFill>
            <a:prstDash val="solid"/>
            <a:miter lim="800000"/>
          </a:ln>
          <a:effectLst/>
        </p:spPr>
      </p:cxnSp>
      <p:sp>
        <p:nvSpPr>
          <p:cNvPr id="16" name="Title 1">
            <a:extLst>
              <a:ext uri="{FF2B5EF4-FFF2-40B4-BE49-F238E27FC236}">
                <a16:creationId xmlns:a16="http://schemas.microsoft.com/office/drawing/2014/main" xmlns="" id="{4430A9AA-BB5E-FF43-8C3E-F42948508E5B}"/>
              </a:ext>
            </a:extLst>
          </p:cNvPr>
          <p:cNvSpPr txBox="1">
            <a:spLocks/>
          </p:cNvSpPr>
          <p:nvPr/>
        </p:nvSpPr>
        <p:spPr>
          <a:xfrm>
            <a:off x="718226" y="0"/>
            <a:ext cx="10940374" cy="818862"/>
          </a:xfrm>
          <a:prstGeom prst="rect">
            <a:avLst/>
          </a:prstGeom>
        </p:spPr>
        <p:txBody>
          <a:bodyPr vert="horz" lIns="91440" tIns="45720" rIns="91440" bIns="45720" rtlCol="0" anchor="ctr">
            <a:normAutofit fontScale="85000" lnSpcReduction="10000"/>
          </a:bodyPr>
          <a:lstStyle>
            <a:lvl1pPr algn="l" defTabSz="914400" rtl="0" eaLnBrk="1" latinLnBrk="0" hangingPunct="1">
              <a:lnSpc>
                <a:spcPct val="90000"/>
              </a:lnSpc>
              <a:spcBef>
                <a:spcPct val="0"/>
              </a:spcBef>
              <a:buNone/>
              <a:defRPr sz="4400" b="1" kern="1200">
                <a:solidFill>
                  <a:schemeClr val="tx1"/>
                </a:solidFill>
                <a:latin typeface="Georgia" panose="02040502050405020303" pitchFamily="18" charset="0"/>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lang="en-US" sz="4000" noProof="0" dirty="0" smtClean="0">
                <a:solidFill>
                  <a:srgbClr val="000000"/>
                </a:solidFill>
                <a:latin typeface="Georgia"/>
              </a:rPr>
              <a:t>OPERATIONAL CONCEPTS AND CAPABILITY</a:t>
            </a:r>
            <a:endParaRPr kumimoji="0" lang="en-US" sz="4000" b="1" i="0" u="none" strike="noStrike" kern="1200" cap="none" spc="0" normalizeH="0" baseline="0" noProof="0" dirty="0">
              <a:ln>
                <a:noFill/>
              </a:ln>
              <a:solidFill>
                <a:srgbClr val="000000"/>
              </a:solidFill>
              <a:effectLst/>
              <a:uLnTx/>
              <a:uFillTx/>
              <a:latin typeface="Georgia"/>
            </a:endParaRPr>
          </a:p>
        </p:txBody>
      </p:sp>
      <p:sp>
        <p:nvSpPr>
          <p:cNvPr id="5" name="TextBox 4"/>
          <p:cNvSpPr txBox="1"/>
          <p:nvPr/>
        </p:nvSpPr>
        <p:spPr>
          <a:xfrm>
            <a:off x="453687" y="1242000"/>
            <a:ext cx="11284626" cy="3170099"/>
          </a:xfrm>
          <a:prstGeom prst="rect">
            <a:avLst/>
          </a:prstGeom>
          <a:noFill/>
        </p:spPr>
        <p:txBody>
          <a:bodyPr wrap="square" rtlCol="0">
            <a:spAutoFit/>
          </a:bodyPr>
          <a:lstStyle/>
          <a:p>
            <a:pPr algn="just"/>
            <a:r>
              <a:rPr lang="en-ZA" sz="2000" dirty="0"/>
              <a:t> O</a:t>
            </a:r>
            <a:r>
              <a:rPr lang="en-ZA" sz="2000" dirty="0" smtClean="0"/>
              <a:t>perational </a:t>
            </a:r>
            <a:r>
              <a:rPr lang="en-ZA" sz="2000" dirty="0"/>
              <a:t>concepts </a:t>
            </a:r>
            <a:r>
              <a:rPr lang="en-ZA" sz="2000" dirty="0" smtClean="0"/>
              <a:t>where appropriate</a:t>
            </a:r>
            <a:r>
              <a:rPr lang="en-ZA" sz="2000" dirty="0"/>
              <a:t>, from the business requirements</a:t>
            </a:r>
            <a:r>
              <a:rPr lang="en-ZA" sz="2000" dirty="0" smtClean="0"/>
              <a:t>.</a:t>
            </a:r>
          </a:p>
          <a:p>
            <a:pPr algn="just"/>
            <a:endParaRPr lang="en-ZA" sz="2000" dirty="0"/>
          </a:p>
          <a:p>
            <a:pPr algn="just"/>
            <a:r>
              <a:rPr lang="en-ZA" sz="2000" dirty="0"/>
              <a:t>17.	Secure Communications Capability</a:t>
            </a:r>
          </a:p>
          <a:p>
            <a:pPr algn="just"/>
            <a:r>
              <a:rPr lang="en-ZA" sz="2000" dirty="0"/>
              <a:t>Secure communications capability provides for communication between the following, amongst others</a:t>
            </a:r>
            <a:r>
              <a:rPr lang="en-ZA" sz="2000" dirty="0" smtClean="0"/>
              <a:t>:</a:t>
            </a:r>
          </a:p>
          <a:p>
            <a:pPr algn="just"/>
            <a:endParaRPr lang="en-ZA" sz="2000" dirty="0"/>
          </a:p>
          <a:p>
            <a:pPr algn="just"/>
            <a:r>
              <a:rPr lang="en-ZA" sz="2000" dirty="0"/>
              <a:t>a) Officials and other officials;</a:t>
            </a:r>
          </a:p>
          <a:p>
            <a:pPr algn="just"/>
            <a:r>
              <a:rPr lang="en-ZA" sz="2000" dirty="0"/>
              <a:t>b) Inmates and legal aid, spiritual aid, or health professionals, etc.;</a:t>
            </a:r>
          </a:p>
          <a:p>
            <a:pPr algn="just"/>
            <a:r>
              <a:rPr lang="en-ZA" sz="2000" dirty="0"/>
              <a:t>c) Inmates and courts;</a:t>
            </a:r>
          </a:p>
          <a:p>
            <a:pPr algn="just"/>
            <a:r>
              <a:rPr lang="en-ZA" sz="2000" dirty="0"/>
              <a:t>d) Inmates and teachers or lecturers; and</a:t>
            </a:r>
          </a:p>
          <a:p>
            <a:pPr algn="just"/>
            <a:r>
              <a:rPr lang="en-ZA" sz="2000" dirty="0"/>
              <a:t>e) Inmates and family or community members</a:t>
            </a:r>
            <a:endParaRPr lang="en-GB" sz="2000" dirty="0" smtClean="0"/>
          </a:p>
        </p:txBody>
      </p:sp>
    </p:spTree>
    <p:extLst>
      <p:ext uri="{BB962C8B-B14F-4D97-AF65-F5344CB8AC3E}">
        <p14:creationId xmlns:p14="http://schemas.microsoft.com/office/powerpoint/2010/main" val="283965445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98"/>
        <p:cNvGrpSpPr/>
        <p:nvPr/>
      </p:nvGrpSpPr>
      <p:grpSpPr>
        <a:xfrm>
          <a:off x="0" y="0"/>
          <a:ext cx="0" cy="0"/>
          <a:chOff x="0" y="0"/>
          <a:chExt cx="0" cy="0"/>
        </a:xfrm>
      </p:grpSpPr>
      <p:sp>
        <p:nvSpPr>
          <p:cNvPr id="10" name="Rectangle 9">
            <a:extLst>
              <a:ext uri="{FF2B5EF4-FFF2-40B4-BE49-F238E27FC236}">
                <a16:creationId xmlns:a16="http://schemas.microsoft.com/office/drawing/2014/main" xmlns="" id="{F9EDA4DD-5668-4D40-9FD9-47B3AC01D45D}"/>
              </a:ext>
            </a:extLst>
          </p:cNvPr>
          <p:cNvSpPr/>
          <p:nvPr/>
        </p:nvSpPr>
        <p:spPr>
          <a:xfrm>
            <a:off x="0" y="0"/>
            <a:ext cx="12192000" cy="1080000"/>
          </a:xfrm>
          <a:prstGeom prst="rect">
            <a:avLst/>
          </a:prstGeom>
          <a:solidFill>
            <a:srgbClr val="548235">
              <a:alpha val="85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rgbClr val="FFFFFF"/>
              </a:solidFill>
              <a:effectLst/>
              <a:uLnTx/>
              <a:uFillTx/>
              <a:latin typeface="Segoe UI Light"/>
            </a:endParaRPr>
          </a:p>
        </p:txBody>
      </p:sp>
      <p:sp>
        <p:nvSpPr>
          <p:cNvPr id="11" name="Rounded Rectangle 10">
            <a:extLst>
              <a:ext uri="{FF2B5EF4-FFF2-40B4-BE49-F238E27FC236}">
                <a16:creationId xmlns:a16="http://schemas.microsoft.com/office/drawing/2014/main" xmlns="" id="{3FF68B7E-2A3C-7445-840D-E03AC743B2BC}"/>
              </a:ext>
            </a:extLst>
          </p:cNvPr>
          <p:cNvSpPr/>
          <p:nvPr/>
        </p:nvSpPr>
        <p:spPr>
          <a:xfrm>
            <a:off x="718226" y="748723"/>
            <a:ext cx="11125200" cy="324000"/>
          </a:xfrm>
          <a:prstGeom prst="roundRect">
            <a:avLst>
              <a:gd name="adj" fmla="val 0"/>
            </a:avLst>
          </a:prstGeom>
          <a:solidFill>
            <a:srgbClr val="C7A96E"/>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rgbClr val="FFFFFF"/>
              </a:solidFill>
              <a:effectLst/>
              <a:uLnTx/>
              <a:uFillTx/>
              <a:latin typeface="Segoe UI Light"/>
            </a:endParaRPr>
          </a:p>
        </p:txBody>
      </p:sp>
      <p:sp>
        <p:nvSpPr>
          <p:cNvPr id="12" name="TextBox 11">
            <a:extLst>
              <a:ext uri="{FF2B5EF4-FFF2-40B4-BE49-F238E27FC236}">
                <a16:creationId xmlns:a16="http://schemas.microsoft.com/office/drawing/2014/main" xmlns="" id="{3D1D2E24-36FA-6149-B377-163EFDF93ABC}"/>
              </a:ext>
            </a:extLst>
          </p:cNvPr>
          <p:cNvSpPr txBox="1"/>
          <p:nvPr/>
        </p:nvSpPr>
        <p:spPr>
          <a:xfrm>
            <a:off x="989159" y="770894"/>
            <a:ext cx="6202543" cy="215444"/>
          </a:xfrm>
          <a:prstGeom prst="rect">
            <a:avLst/>
          </a:prstGeom>
          <a:noFill/>
        </p:spPr>
        <p:txBody>
          <a:bodyPr wrap="square" lIns="0" tIns="0" rIns="0" bIns="0" rtlCol="0" anchor="ctr">
            <a:spAutoFit/>
          </a:bodyPr>
          <a:lstStyle/>
          <a:p>
            <a:pPr>
              <a:spcAft>
                <a:spcPts val="300"/>
              </a:spcAft>
            </a:pPr>
            <a:r>
              <a:rPr lang="en-US" sz="1400" b="1" dirty="0">
                <a:solidFill>
                  <a:srgbClr val="FFFFFF"/>
                </a:solidFill>
                <a:latin typeface="Segoe UI Light"/>
                <a:cs typeface="Segoe UI" panose="020B0502040204020203" pitchFamily="34" charset="0"/>
              </a:rPr>
              <a:t>Outcome 6: High performing ethical </a:t>
            </a:r>
            <a:r>
              <a:rPr lang="en-US" sz="1400" b="1" dirty="0" err="1" smtClean="0">
                <a:solidFill>
                  <a:srgbClr val="FFFFFF"/>
                </a:solidFill>
                <a:latin typeface="Segoe UI Light"/>
                <a:cs typeface="Segoe UI" panose="020B0502040204020203" pitchFamily="34" charset="0"/>
              </a:rPr>
              <a:t>organisation</a:t>
            </a:r>
            <a:r>
              <a:rPr lang="en-US" sz="1400" b="1" dirty="0" smtClean="0">
                <a:solidFill>
                  <a:srgbClr val="FFFFFF"/>
                </a:solidFill>
                <a:latin typeface="Segoe UI Light"/>
                <a:cs typeface="Segoe UI" panose="020B0502040204020203" pitchFamily="34" charset="0"/>
              </a:rPr>
              <a:t> </a:t>
            </a:r>
            <a:endParaRPr lang="en-US" sz="1400" b="1" dirty="0">
              <a:solidFill>
                <a:srgbClr val="FFFFFF"/>
              </a:solidFill>
              <a:latin typeface="Segoe UI Light"/>
              <a:cs typeface="Segoe UI" panose="020B0502040204020203" pitchFamily="34" charset="0"/>
            </a:endParaRPr>
          </a:p>
        </p:txBody>
      </p:sp>
      <p:cxnSp>
        <p:nvCxnSpPr>
          <p:cNvPr id="13" name="Straight Connector 12">
            <a:extLst>
              <a:ext uri="{FF2B5EF4-FFF2-40B4-BE49-F238E27FC236}">
                <a16:creationId xmlns:a16="http://schemas.microsoft.com/office/drawing/2014/main" xmlns="" id="{D4D9F918-F730-4449-AB3E-2E8143B1A414}"/>
              </a:ext>
            </a:extLst>
          </p:cNvPr>
          <p:cNvCxnSpPr>
            <a:cxnSpLocks/>
          </p:cNvCxnSpPr>
          <p:nvPr/>
        </p:nvCxnSpPr>
        <p:spPr>
          <a:xfrm>
            <a:off x="4777483" y="904126"/>
            <a:ext cx="6881117" cy="6597"/>
          </a:xfrm>
          <a:prstGeom prst="line">
            <a:avLst/>
          </a:prstGeom>
          <a:noFill/>
          <a:ln w="6350" cap="flat" cmpd="sng" algn="ctr">
            <a:solidFill>
              <a:srgbClr val="FFFFFF"/>
            </a:solidFill>
            <a:prstDash val="solid"/>
            <a:miter lim="800000"/>
          </a:ln>
          <a:effectLst/>
        </p:spPr>
      </p:cxnSp>
      <p:sp>
        <p:nvSpPr>
          <p:cNvPr id="16" name="Title 1">
            <a:extLst>
              <a:ext uri="{FF2B5EF4-FFF2-40B4-BE49-F238E27FC236}">
                <a16:creationId xmlns:a16="http://schemas.microsoft.com/office/drawing/2014/main" xmlns="" id="{4430A9AA-BB5E-FF43-8C3E-F42948508E5B}"/>
              </a:ext>
            </a:extLst>
          </p:cNvPr>
          <p:cNvSpPr txBox="1">
            <a:spLocks/>
          </p:cNvSpPr>
          <p:nvPr/>
        </p:nvSpPr>
        <p:spPr>
          <a:xfrm>
            <a:off x="718226" y="0"/>
            <a:ext cx="10940374" cy="818862"/>
          </a:xfrm>
          <a:prstGeom prst="rect">
            <a:avLst/>
          </a:prstGeom>
        </p:spPr>
        <p:txBody>
          <a:bodyPr vert="horz" lIns="91440" tIns="45720" rIns="91440" bIns="45720" rtlCol="0" anchor="ctr">
            <a:normAutofit fontScale="85000" lnSpcReduction="10000"/>
          </a:bodyPr>
          <a:lstStyle>
            <a:lvl1pPr algn="l" defTabSz="914400" rtl="0" eaLnBrk="1" latinLnBrk="0" hangingPunct="1">
              <a:lnSpc>
                <a:spcPct val="90000"/>
              </a:lnSpc>
              <a:spcBef>
                <a:spcPct val="0"/>
              </a:spcBef>
              <a:buNone/>
              <a:defRPr sz="4400" b="1" kern="1200">
                <a:solidFill>
                  <a:schemeClr val="tx1"/>
                </a:solidFill>
                <a:latin typeface="Georgia" panose="02040502050405020303" pitchFamily="18" charset="0"/>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lang="en-US" sz="4000" noProof="0" dirty="0" smtClean="0">
                <a:solidFill>
                  <a:srgbClr val="000000"/>
                </a:solidFill>
                <a:latin typeface="Georgia"/>
              </a:rPr>
              <a:t>OPERATIONAL CONCEPTS AND CAPABILITY</a:t>
            </a:r>
            <a:endParaRPr kumimoji="0" lang="en-US" sz="4000" b="1" i="0" u="none" strike="noStrike" kern="1200" cap="none" spc="0" normalizeH="0" baseline="0" noProof="0" dirty="0">
              <a:ln>
                <a:noFill/>
              </a:ln>
              <a:solidFill>
                <a:srgbClr val="000000"/>
              </a:solidFill>
              <a:effectLst/>
              <a:uLnTx/>
              <a:uFillTx/>
              <a:latin typeface="Georgia"/>
            </a:endParaRPr>
          </a:p>
        </p:txBody>
      </p:sp>
      <p:sp>
        <p:nvSpPr>
          <p:cNvPr id="5" name="TextBox 4"/>
          <p:cNvSpPr txBox="1"/>
          <p:nvPr/>
        </p:nvSpPr>
        <p:spPr>
          <a:xfrm>
            <a:off x="453687" y="1242000"/>
            <a:ext cx="11284626" cy="5324535"/>
          </a:xfrm>
          <a:prstGeom prst="rect">
            <a:avLst/>
          </a:prstGeom>
          <a:noFill/>
        </p:spPr>
        <p:txBody>
          <a:bodyPr wrap="square" rtlCol="0">
            <a:spAutoFit/>
          </a:bodyPr>
          <a:lstStyle/>
          <a:p>
            <a:pPr algn="just"/>
            <a:r>
              <a:rPr lang="en-ZA" sz="2000" dirty="0"/>
              <a:t> O</a:t>
            </a:r>
            <a:r>
              <a:rPr lang="en-ZA" sz="2000" dirty="0" smtClean="0"/>
              <a:t>perational </a:t>
            </a:r>
            <a:r>
              <a:rPr lang="en-ZA" sz="2000" dirty="0"/>
              <a:t>concepts </a:t>
            </a:r>
            <a:r>
              <a:rPr lang="en-ZA" sz="2000" dirty="0" smtClean="0"/>
              <a:t>where appropriate</a:t>
            </a:r>
            <a:r>
              <a:rPr lang="en-ZA" sz="2000" dirty="0"/>
              <a:t>, from the business requirements</a:t>
            </a:r>
            <a:r>
              <a:rPr lang="en-ZA" sz="2000" dirty="0" smtClean="0"/>
              <a:t>.</a:t>
            </a:r>
          </a:p>
          <a:p>
            <a:pPr algn="just"/>
            <a:endParaRPr lang="en-ZA" sz="2000" dirty="0"/>
          </a:p>
          <a:p>
            <a:pPr algn="just"/>
            <a:r>
              <a:rPr lang="en-GB" sz="2000" dirty="0" smtClean="0"/>
              <a:t>18.	Offender </a:t>
            </a:r>
            <a:r>
              <a:rPr lang="en-GB" sz="2000" dirty="0"/>
              <a:t>Sentence Life-cycle Management </a:t>
            </a:r>
            <a:r>
              <a:rPr lang="en-GB" sz="2000" dirty="0" smtClean="0"/>
              <a:t>Capability</a:t>
            </a:r>
          </a:p>
          <a:p>
            <a:pPr marL="800100" lvl="1" indent="-342900" algn="just">
              <a:buFont typeface="Arial" panose="020B0604020202020204" pitchFamily="34" charset="0"/>
              <a:buChar char="•"/>
            </a:pPr>
            <a:r>
              <a:rPr lang="en-ZA" sz="2000" dirty="0" smtClean="0"/>
              <a:t>The </a:t>
            </a:r>
            <a:r>
              <a:rPr lang="en-ZA" sz="2000" dirty="0"/>
              <a:t>offender and the offender’s personal information;</a:t>
            </a:r>
          </a:p>
          <a:p>
            <a:pPr marL="800100" lvl="1" indent="-342900" algn="just">
              <a:buFont typeface="Arial" panose="020B0604020202020204" pitchFamily="34" charset="0"/>
              <a:buChar char="•"/>
            </a:pPr>
            <a:r>
              <a:rPr lang="en-ZA" sz="2000" dirty="0" smtClean="0"/>
              <a:t>The </a:t>
            </a:r>
            <a:r>
              <a:rPr lang="en-ZA" sz="2000" dirty="0"/>
              <a:t>users (DCS officials, DOJ, SAPS and Legal Aid), user role and the user’s personal information </a:t>
            </a:r>
            <a:r>
              <a:rPr lang="en-ZA" sz="2000" dirty="0" smtClean="0"/>
              <a:t>	(which shall </a:t>
            </a:r>
            <a:r>
              <a:rPr lang="en-ZA" sz="2000" dirty="0"/>
              <a:t>be obtained in part from an HR information system</a:t>
            </a:r>
            <a:r>
              <a:rPr lang="en-ZA" sz="2000" dirty="0" smtClean="0"/>
              <a:t>);</a:t>
            </a:r>
          </a:p>
          <a:p>
            <a:pPr marL="800100" lvl="1" indent="-342900" algn="just">
              <a:buFont typeface="Arial" panose="020B0604020202020204" pitchFamily="34" charset="0"/>
              <a:buChar char="•"/>
            </a:pPr>
            <a:r>
              <a:rPr lang="en-ZA" sz="2000" dirty="0" smtClean="0"/>
              <a:t>Biometric </a:t>
            </a:r>
            <a:r>
              <a:rPr lang="en-ZA" sz="2000" dirty="0"/>
              <a:t>identification of offenders and users of the system;</a:t>
            </a:r>
          </a:p>
          <a:p>
            <a:pPr marL="800100" lvl="1" indent="-342900" algn="just">
              <a:buFont typeface="Arial" panose="020B0604020202020204" pitchFamily="34" charset="0"/>
              <a:buChar char="•"/>
            </a:pPr>
            <a:r>
              <a:rPr lang="en-ZA" sz="2000" dirty="0" smtClean="0"/>
              <a:t>Case </a:t>
            </a:r>
            <a:r>
              <a:rPr lang="en-ZA" sz="2000" dirty="0"/>
              <a:t>information (Crime information);</a:t>
            </a:r>
          </a:p>
          <a:p>
            <a:pPr marL="800100" lvl="1" indent="-342900" algn="just">
              <a:buFont typeface="Arial" panose="020B0604020202020204" pitchFamily="34" charset="0"/>
              <a:buChar char="•"/>
            </a:pPr>
            <a:r>
              <a:rPr lang="en-ZA" sz="2000" dirty="0" smtClean="0"/>
              <a:t>Offender </a:t>
            </a:r>
            <a:r>
              <a:rPr lang="en-ZA" sz="2000" dirty="0"/>
              <a:t>risk assessment;</a:t>
            </a:r>
          </a:p>
          <a:p>
            <a:pPr marL="800100" lvl="1" indent="-342900" algn="just">
              <a:buFont typeface="Arial" panose="020B0604020202020204" pitchFamily="34" charset="0"/>
              <a:buChar char="•"/>
            </a:pPr>
            <a:r>
              <a:rPr lang="en-ZA" sz="2000" dirty="0" smtClean="0"/>
              <a:t>Correctional </a:t>
            </a:r>
            <a:r>
              <a:rPr lang="en-ZA" sz="2000" dirty="0"/>
              <a:t>Sentence Plan and Rehabilitation status;</a:t>
            </a:r>
          </a:p>
          <a:p>
            <a:pPr marL="800100" lvl="1" indent="-342900" algn="just">
              <a:buFont typeface="Arial" panose="020B0604020202020204" pitchFamily="34" charset="0"/>
              <a:buChar char="•"/>
            </a:pPr>
            <a:r>
              <a:rPr lang="en-ZA" sz="2000" dirty="0" smtClean="0"/>
              <a:t>Information </a:t>
            </a:r>
            <a:r>
              <a:rPr lang="en-ZA" sz="2000" dirty="0"/>
              <a:t>relating to the location of an offender: facility and cell, for custodial offenders and </a:t>
            </a:r>
            <a:r>
              <a:rPr lang="en-ZA" sz="2000" dirty="0" smtClean="0"/>
              <a:t>	physical addresses</a:t>
            </a:r>
            <a:r>
              <a:rPr lang="en-ZA" sz="2000" dirty="0"/>
              <a:t>, for non-custodial offenders. This would also include the dynamic location for </a:t>
            </a:r>
            <a:r>
              <a:rPr lang="en-ZA" sz="2000" dirty="0" smtClean="0"/>
              <a:t>	offenders with tracking</a:t>
            </a:r>
            <a:r>
              <a:rPr lang="en-ZA" sz="2000" dirty="0"/>
              <a:t>;</a:t>
            </a:r>
          </a:p>
          <a:p>
            <a:pPr marL="800100" lvl="1" indent="-342900" algn="just">
              <a:buFont typeface="Arial" panose="020B0604020202020204" pitchFamily="34" charset="0"/>
              <a:buChar char="•"/>
            </a:pPr>
            <a:r>
              <a:rPr lang="en-ZA" sz="2000" dirty="0" smtClean="0"/>
              <a:t>Behaviour </a:t>
            </a:r>
            <a:r>
              <a:rPr lang="en-ZA" sz="2000" dirty="0"/>
              <a:t>and monitoring information as may be appropriate for the sentence life-cycle </a:t>
            </a:r>
            <a:r>
              <a:rPr lang="en-ZA" sz="2000" dirty="0" smtClean="0"/>
              <a:t>phase.</a:t>
            </a:r>
          </a:p>
          <a:p>
            <a:pPr marL="800100" lvl="1" indent="-342900" algn="just">
              <a:buFont typeface="Arial" panose="020B0604020202020204" pitchFamily="34" charset="0"/>
              <a:buChar char="•"/>
            </a:pPr>
            <a:r>
              <a:rPr lang="en-ZA" sz="2000" dirty="0" smtClean="0"/>
              <a:t>Health status;</a:t>
            </a:r>
          </a:p>
          <a:p>
            <a:pPr marL="800100" lvl="1" indent="-342900" algn="just">
              <a:buFont typeface="Arial" panose="020B0604020202020204" pitchFamily="34" charset="0"/>
              <a:buChar char="•"/>
            </a:pPr>
            <a:r>
              <a:rPr lang="en-ZA" sz="2000" dirty="0" smtClean="0"/>
              <a:t>Sentence </a:t>
            </a:r>
            <a:r>
              <a:rPr lang="en-ZA" sz="2000" dirty="0"/>
              <a:t>status and remarks, and proceedings; </a:t>
            </a:r>
            <a:r>
              <a:rPr lang="en-ZA" sz="2000" dirty="0" smtClean="0"/>
              <a:t>and</a:t>
            </a:r>
          </a:p>
          <a:p>
            <a:pPr marL="800100" lvl="1" indent="-342900" algn="just">
              <a:buFont typeface="Arial" panose="020B0604020202020204" pitchFamily="34" charset="0"/>
              <a:buChar char="•"/>
            </a:pPr>
            <a:r>
              <a:rPr lang="en-ZA" sz="2000" dirty="0" smtClean="0"/>
              <a:t>Information </a:t>
            </a:r>
            <a:r>
              <a:rPr lang="en-ZA" sz="2000" dirty="0"/>
              <a:t>relating to victims of the crime.</a:t>
            </a:r>
            <a:endParaRPr lang="en-GB" sz="2000" dirty="0"/>
          </a:p>
        </p:txBody>
      </p:sp>
    </p:spTree>
    <p:extLst>
      <p:ext uri="{BB962C8B-B14F-4D97-AF65-F5344CB8AC3E}">
        <p14:creationId xmlns:p14="http://schemas.microsoft.com/office/powerpoint/2010/main" val="170985111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98"/>
        <p:cNvGrpSpPr/>
        <p:nvPr/>
      </p:nvGrpSpPr>
      <p:grpSpPr>
        <a:xfrm>
          <a:off x="0" y="0"/>
          <a:ext cx="0" cy="0"/>
          <a:chOff x="0" y="0"/>
          <a:chExt cx="0" cy="0"/>
        </a:xfrm>
      </p:grpSpPr>
      <p:sp>
        <p:nvSpPr>
          <p:cNvPr id="10" name="Rectangle 9">
            <a:extLst>
              <a:ext uri="{FF2B5EF4-FFF2-40B4-BE49-F238E27FC236}">
                <a16:creationId xmlns:a16="http://schemas.microsoft.com/office/drawing/2014/main" xmlns="" id="{F9EDA4DD-5668-4D40-9FD9-47B3AC01D45D}"/>
              </a:ext>
            </a:extLst>
          </p:cNvPr>
          <p:cNvSpPr/>
          <p:nvPr/>
        </p:nvSpPr>
        <p:spPr>
          <a:xfrm>
            <a:off x="0" y="0"/>
            <a:ext cx="12192000" cy="1080000"/>
          </a:xfrm>
          <a:prstGeom prst="rect">
            <a:avLst/>
          </a:prstGeom>
          <a:solidFill>
            <a:srgbClr val="548235">
              <a:alpha val="85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rgbClr val="FFFFFF"/>
              </a:solidFill>
              <a:effectLst/>
              <a:uLnTx/>
              <a:uFillTx/>
              <a:latin typeface="Segoe UI Light"/>
            </a:endParaRPr>
          </a:p>
        </p:txBody>
      </p:sp>
      <p:sp>
        <p:nvSpPr>
          <p:cNvPr id="11" name="Rounded Rectangle 10">
            <a:extLst>
              <a:ext uri="{FF2B5EF4-FFF2-40B4-BE49-F238E27FC236}">
                <a16:creationId xmlns:a16="http://schemas.microsoft.com/office/drawing/2014/main" xmlns="" id="{3FF68B7E-2A3C-7445-840D-E03AC743B2BC}"/>
              </a:ext>
            </a:extLst>
          </p:cNvPr>
          <p:cNvSpPr/>
          <p:nvPr/>
        </p:nvSpPr>
        <p:spPr>
          <a:xfrm>
            <a:off x="718226" y="748723"/>
            <a:ext cx="11125200" cy="324000"/>
          </a:xfrm>
          <a:prstGeom prst="roundRect">
            <a:avLst>
              <a:gd name="adj" fmla="val 0"/>
            </a:avLst>
          </a:prstGeom>
          <a:solidFill>
            <a:srgbClr val="C7A96E"/>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rgbClr val="FFFFFF"/>
              </a:solidFill>
              <a:effectLst/>
              <a:uLnTx/>
              <a:uFillTx/>
              <a:latin typeface="Segoe UI Light"/>
            </a:endParaRPr>
          </a:p>
        </p:txBody>
      </p:sp>
      <p:sp>
        <p:nvSpPr>
          <p:cNvPr id="12" name="TextBox 11">
            <a:extLst>
              <a:ext uri="{FF2B5EF4-FFF2-40B4-BE49-F238E27FC236}">
                <a16:creationId xmlns:a16="http://schemas.microsoft.com/office/drawing/2014/main" xmlns="" id="{3D1D2E24-36FA-6149-B377-163EFDF93ABC}"/>
              </a:ext>
            </a:extLst>
          </p:cNvPr>
          <p:cNvSpPr txBox="1"/>
          <p:nvPr/>
        </p:nvSpPr>
        <p:spPr>
          <a:xfrm>
            <a:off x="989159" y="770894"/>
            <a:ext cx="6202543" cy="215444"/>
          </a:xfrm>
          <a:prstGeom prst="rect">
            <a:avLst/>
          </a:prstGeom>
          <a:noFill/>
        </p:spPr>
        <p:txBody>
          <a:bodyPr wrap="square" lIns="0" tIns="0" rIns="0" bIns="0" rtlCol="0" anchor="ctr">
            <a:spAutoFit/>
          </a:bodyPr>
          <a:lstStyle/>
          <a:p>
            <a:pPr>
              <a:spcAft>
                <a:spcPts val="300"/>
              </a:spcAft>
            </a:pPr>
            <a:r>
              <a:rPr lang="en-US" sz="1400" b="1" dirty="0">
                <a:solidFill>
                  <a:srgbClr val="FFFFFF"/>
                </a:solidFill>
                <a:latin typeface="Segoe UI Light"/>
                <a:cs typeface="Segoe UI" panose="020B0502040204020203" pitchFamily="34" charset="0"/>
              </a:rPr>
              <a:t>Outcome 6: High performing ethical </a:t>
            </a:r>
            <a:r>
              <a:rPr lang="en-US" sz="1400" b="1" dirty="0" err="1" smtClean="0">
                <a:solidFill>
                  <a:srgbClr val="FFFFFF"/>
                </a:solidFill>
                <a:latin typeface="Segoe UI Light"/>
                <a:cs typeface="Segoe UI" panose="020B0502040204020203" pitchFamily="34" charset="0"/>
              </a:rPr>
              <a:t>organisation</a:t>
            </a:r>
            <a:r>
              <a:rPr lang="en-US" sz="1400" b="1" dirty="0" smtClean="0">
                <a:solidFill>
                  <a:srgbClr val="FFFFFF"/>
                </a:solidFill>
                <a:latin typeface="Segoe UI Light"/>
                <a:cs typeface="Segoe UI" panose="020B0502040204020203" pitchFamily="34" charset="0"/>
              </a:rPr>
              <a:t> </a:t>
            </a:r>
            <a:endParaRPr lang="en-US" sz="1400" b="1" dirty="0">
              <a:solidFill>
                <a:srgbClr val="FFFFFF"/>
              </a:solidFill>
              <a:latin typeface="Segoe UI Light"/>
              <a:cs typeface="Segoe UI" panose="020B0502040204020203" pitchFamily="34" charset="0"/>
            </a:endParaRPr>
          </a:p>
        </p:txBody>
      </p:sp>
      <p:cxnSp>
        <p:nvCxnSpPr>
          <p:cNvPr id="13" name="Straight Connector 12">
            <a:extLst>
              <a:ext uri="{FF2B5EF4-FFF2-40B4-BE49-F238E27FC236}">
                <a16:creationId xmlns:a16="http://schemas.microsoft.com/office/drawing/2014/main" xmlns="" id="{D4D9F918-F730-4449-AB3E-2E8143B1A414}"/>
              </a:ext>
            </a:extLst>
          </p:cNvPr>
          <p:cNvCxnSpPr>
            <a:cxnSpLocks/>
          </p:cNvCxnSpPr>
          <p:nvPr/>
        </p:nvCxnSpPr>
        <p:spPr>
          <a:xfrm>
            <a:off x="4777483" y="904126"/>
            <a:ext cx="6881117" cy="6597"/>
          </a:xfrm>
          <a:prstGeom prst="line">
            <a:avLst/>
          </a:prstGeom>
          <a:noFill/>
          <a:ln w="6350" cap="flat" cmpd="sng" algn="ctr">
            <a:solidFill>
              <a:srgbClr val="FFFFFF"/>
            </a:solidFill>
            <a:prstDash val="solid"/>
            <a:miter lim="800000"/>
          </a:ln>
          <a:effectLst/>
        </p:spPr>
      </p:cxnSp>
      <p:sp>
        <p:nvSpPr>
          <p:cNvPr id="16" name="Title 1">
            <a:extLst>
              <a:ext uri="{FF2B5EF4-FFF2-40B4-BE49-F238E27FC236}">
                <a16:creationId xmlns:a16="http://schemas.microsoft.com/office/drawing/2014/main" xmlns="" id="{4430A9AA-BB5E-FF43-8C3E-F42948508E5B}"/>
              </a:ext>
            </a:extLst>
          </p:cNvPr>
          <p:cNvSpPr txBox="1">
            <a:spLocks/>
          </p:cNvSpPr>
          <p:nvPr/>
        </p:nvSpPr>
        <p:spPr>
          <a:xfrm>
            <a:off x="718226" y="0"/>
            <a:ext cx="10940374" cy="818862"/>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b="1" kern="1200">
                <a:solidFill>
                  <a:schemeClr val="tx1"/>
                </a:solidFill>
                <a:latin typeface="Georgia" panose="02040502050405020303" pitchFamily="18" charset="0"/>
                <a:ea typeface="+mj-ea"/>
                <a:cs typeface="+mj-cs"/>
              </a:defRPr>
            </a:lvl1pPr>
          </a:lstStyle>
          <a:p>
            <a:pPr lvl="0">
              <a:defRPr/>
            </a:pPr>
            <a:r>
              <a:rPr lang="en-US" sz="4000" dirty="0" smtClean="0">
                <a:solidFill>
                  <a:srgbClr val="000000"/>
                </a:solidFill>
                <a:latin typeface="Georgia"/>
              </a:rPr>
              <a:t>TECHNOLOGY</a:t>
            </a:r>
            <a:endParaRPr kumimoji="0" lang="en-US" sz="4000" b="1" i="0" u="none" strike="noStrike" kern="1200" cap="none" spc="0" normalizeH="0" baseline="0" noProof="0" dirty="0">
              <a:ln>
                <a:noFill/>
              </a:ln>
              <a:solidFill>
                <a:srgbClr val="000000"/>
              </a:solidFill>
              <a:effectLst/>
              <a:uLnTx/>
              <a:uFillTx/>
              <a:latin typeface="Georgia"/>
            </a:endParaRPr>
          </a:p>
        </p:txBody>
      </p:sp>
      <p:sp>
        <p:nvSpPr>
          <p:cNvPr id="5" name="TextBox 4"/>
          <p:cNvSpPr txBox="1"/>
          <p:nvPr/>
        </p:nvSpPr>
        <p:spPr>
          <a:xfrm>
            <a:off x="453687" y="1242000"/>
            <a:ext cx="11284626" cy="3785652"/>
          </a:xfrm>
          <a:prstGeom prst="rect">
            <a:avLst/>
          </a:prstGeom>
          <a:noFill/>
        </p:spPr>
        <p:txBody>
          <a:bodyPr wrap="square" rtlCol="0">
            <a:spAutoFit/>
          </a:bodyPr>
          <a:lstStyle/>
          <a:p>
            <a:pPr marL="457200" indent="-457200" algn="just">
              <a:buAutoNum type="arabicPeriod"/>
            </a:pPr>
            <a:r>
              <a:rPr lang="en-ZA" sz="2000" dirty="0" smtClean="0"/>
              <a:t>Secure </a:t>
            </a:r>
            <a:r>
              <a:rPr lang="en-ZA" sz="2000" dirty="0"/>
              <a:t>Audio/Visual and Booking </a:t>
            </a:r>
            <a:r>
              <a:rPr lang="en-ZA" sz="2000" dirty="0" smtClean="0"/>
              <a:t>System</a:t>
            </a:r>
          </a:p>
          <a:p>
            <a:pPr marL="457200" indent="-457200" algn="just">
              <a:buAutoNum type="arabicPeriod"/>
            </a:pPr>
            <a:r>
              <a:rPr lang="en-GB" sz="2000" dirty="0"/>
              <a:t>Physical Security </a:t>
            </a:r>
            <a:r>
              <a:rPr lang="en-GB" sz="2000" dirty="0" smtClean="0"/>
              <a:t>Technologies</a:t>
            </a:r>
          </a:p>
          <a:p>
            <a:pPr marL="457200" indent="-457200" algn="just">
              <a:buAutoNum type="arabicPeriod"/>
            </a:pPr>
            <a:r>
              <a:rPr lang="en-GB" sz="2000" dirty="0"/>
              <a:t>Intelligence Analysis Tools </a:t>
            </a:r>
            <a:endParaRPr lang="en-GB" sz="2000" dirty="0" smtClean="0"/>
          </a:p>
          <a:p>
            <a:pPr marL="457200" indent="-457200" algn="just">
              <a:buAutoNum type="arabicPeriod"/>
            </a:pPr>
            <a:r>
              <a:rPr lang="en-GB" sz="2000" dirty="0"/>
              <a:t>Security Management </a:t>
            </a:r>
            <a:r>
              <a:rPr lang="en-GB" sz="2000" dirty="0" smtClean="0"/>
              <a:t>System</a:t>
            </a:r>
          </a:p>
          <a:p>
            <a:pPr marL="457200" indent="-457200" algn="just">
              <a:buAutoNum type="arabicPeriod"/>
            </a:pPr>
            <a:r>
              <a:rPr lang="en-GB" sz="2000" dirty="0"/>
              <a:t>Offender Sentence Life-cycle Information </a:t>
            </a:r>
            <a:r>
              <a:rPr lang="en-GB" sz="2000" dirty="0" smtClean="0"/>
              <a:t>System</a:t>
            </a:r>
          </a:p>
          <a:p>
            <a:pPr marL="457200" indent="-457200" algn="just">
              <a:buAutoNum type="arabicPeriod"/>
            </a:pPr>
            <a:r>
              <a:rPr lang="en-GB" sz="2000" dirty="0"/>
              <a:t>Human Resources Information </a:t>
            </a:r>
            <a:r>
              <a:rPr lang="en-GB" sz="2000" dirty="0" smtClean="0"/>
              <a:t>System</a:t>
            </a:r>
          </a:p>
          <a:p>
            <a:pPr marL="457200" indent="-457200" algn="just">
              <a:buAutoNum type="arabicPeriod"/>
            </a:pPr>
            <a:r>
              <a:rPr lang="en-ZA" sz="2000" dirty="0"/>
              <a:t>Agriculture, Production Workshops Monitoring </a:t>
            </a:r>
            <a:r>
              <a:rPr lang="en-ZA" sz="2000" dirty="0" smtClean="0"/>
              <a:t>System</a:t>
            </a:r>
          </a:p>
          <a:p>
            <a:pPr marL="457200" indent="-457200" algn="just">
              <a:buAutoNum type="arabicPeriod"/>
            </a:pPr>
            <a:r>
              <a:rPr lang="en-ZA" sz="2000" dirty="0"/>
              <a:t>Strategic and Operational Management </a:t>
            </a:r>
            <a:r>
              <a:rPr lang="en-ZA" sz="2000" dirty="0" smtClean="0"/>
              <a:t>System</a:t>
            </a:r>
          </a:p>
          <a:p>
            <a:pPr marL="457200" indent="-457200" algn="just">
              <a:buAutoNum type="arabicPeriod"/>
            </a:pPr>
            <a:r>
              <a:rPr lang="en-ZA" sz="2000" dirty="0"/>
              <a:t>Review, design and implement productivity software, computer, network and </a:t>
            </a:r>
            <a:r>
              <a:rPr lang="en-ZA" sz="2000" dirty="0" smtClean="0"/>
              <a:t>communications infrastructure</a:t>
            </a:r>
          </a:p>
          <a:p>
            <a:pPr algn="just"/>
            <a:endParaRPr lang="en-ZA" sz="2000" dirty="0"/>
          </a:p>
          <a:p>
            <a:pPr marL="457200" indent="-457200" algn="just">
              <a:buAutoNum type="arabicPeriod"/>
            </a:pPr>
            <a:endParaRPr lang="en-GB" sz="2000" dirty="0"/>
          </a:p>
        </p:txBody>
      </p:sp>
    </p:spTree>
    <p:extLst>
      <p:ext uri="{BB962C8B-B14F-4D97-AF65-F5344CB8AC3E}">
        <p14:creationId xmlns:p14="http://schemas.microsoft.com/office/powerpoint/2010/main" val="50424223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0"/>
            <a:ext cx="12192000" cy="6858000"/>
          </a:xfrm>
          <a:prstGeom prst="rect">
            <a:avLst/>
          </a:prstGeom>
          <a:blipFill>
            <a:blip r:embed="rId5"/>
            <a:stretch>
              <a:fillRect/>
            </a:stretch>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graphicFrame>
        <p:nvGraphicFramePr>
          <p:cNvPr id="3" name="Object 2" hidden="1">
            <a:extLst>
              <a:ext uri="{FF2B5EF4-FFF2-40B4-BE49-F238E27FC236}">
                <a16:creationId xmlns:a16="http://schemas.microsoft.com/office/drawing/2014/main" xmlns="" id="{16BE7A20-2016-4CBC-A7BA-00C94BDE16FF}"/>
              </a:ext>
            </a:extLst>
          </p:cNvPr>
          <p:cNvGraphicFramePr>
            <a:graphicFrameLocks noChangeAspect="1"/>
          </p:cNvGraphicFramePr>
          <p:nvPr>
            <p:custDataLst>
              <p:tags r:id="rId2"/>
            </p:custDataLs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2160" name="think-cell Slide" r:id="rId6" imgW="383" imgH="384" progId="TCLayout.ActiveDocument.1">
                  <p:embed/>
                </p:oleObj>
              </mc:Choice>
              <mc:Fallback>
                <p:oleObj name="think-cell Slide" r:id="rId6" imgW="383" imgH="384" progId="TCLayout.ActiveDocument.1">
                  <p:embed/>
                  <p:pic>
                    <p:nvPicPr>
                      <p:cNvPr id="0" name=""/>
                      <p:cNvPicPr/>
                      <p:nvPr/>
                    </p:nvPicPr>
                    <p:blipFill>
                      <a:blip r:embed="rId7"/>
                      <a:stretch>
                        <a:fillRect/>
                      </a:stretch>
                    </p:blipFill>
                    <p:spPr>
                      <a:xfrm>
                        <a:off x="1588" y="1588"/>
                        <a:ext cx="1588" cy="1588"/>
                      </a:xfrm>
                      <a:prstGeom prst="rect">
                        <a:avLst/>
                      </a:prstGeom>
                    </p:spPr>
                  </p:pic>
                </p:oleObj>
              </mc:Fallback>
            </mc:AlternateContent>
          </a:graphicData>
        </a:graphic>
      </p:graphicFrame>
      <p:sp>
        <p:nvSpPr>
          <p:cNvPr id="6" name="Rectangle 5">
            <a:extLst>
              <a:ext uri="{FF2B5EF4-FFF2-40B4-BE49-F238E27FC236}">
                <a16:creationId xmlns:a16="http://schemas.microsoft.com/office/drawing/2014/main" xmlns="" id="{385CF3E6-7028-42D7-81C4-BAB7298EC5C2}"/>
              </a:ext>
            </a:extLst>
          </p:cNvPr>
          <p:cNvSpPr/>
          <p:nvPr/>
        </p:nvSpPr>
        <p:spPr>
          <a:xfrm>
            <a:off x="876300" y="0"/>
            <a:ext cx="4639726" cy="6248400"/>
          </a:xfrm>
          <a:prstGeom prst="rect">
            <a:avLst/>
          </a:prstGeom>
          <a:solidFill>
            <a:srgbClr val="548235">
              <a:alpha val="9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7" name="Title 1">
            <a:extLst>
              <a:ext uri="{FF2B5EF4-FFF2-40B4-BE49-F238E27FC236}">
                <a16:creationId xmlns:a16="http://schemas.microsoft.com/office/drawing/2014/main" xmlns="" id="{B49F274D-0838-40BC-88AF-02BBD88706CA}"/>
              </a:ext>
            </a:extLst>
          </p:cNvPr>
          <p:cNvSpPr txBox="1">
            <a:spLocks/>
          </p:cNvSpPr>
          <p:nvPr/>
        </p:nvSpPr>
        <p:spPr>
          <a:xfrm>
            <a:off x="1278378" y="2057914"/>
            <a:ext cx="3545284" cy="1661993"/>
          </a:xfrm>
          <a:prstGeom prst="rect">
            <a:avLst/>
          </a:prstGeom>
        </p:spPr>
        <p:txBody>
          <a:bodyPr wrap="square" lIns="0" tIns="0" rIns="0" bIns="0">
            <a:spAutoFit/>
          </a:bodyPr>
          <a:lstStyle>
            <a:lvl1pPr algn="l" defTabSz="914400" rtl="0" eaLnBrk="1" latinLnBrk="0" hangingPunct="1">
              <a:lnSpc>
                <a:spcPct val="90000"/>
              </a:lnSpc>
              <a:spcBef>
                <a:spcPct val="0"/>
              </a:spcBef>
              <a:buNone/>
              <a:defRPr sz="4400" b="1" kern="1200">
                <a:solidFill>
                  <a:schemeClr val="tx1"/>
                </a:solidFill>
                <a:latin typeface="Georgia" panose="02040502050405020303" pitchFamily="18" charset="0"/>
                <a:ea typeface="+mj-ea"/>
                <a:cs typeface="+mj-cs"/>
              </a:defRPr>
            </a:lvl1pPr>
          </a:lstStyle>
          <a:p>
            <a:pPr>
              <a:lnSpc>
                <a:spcPct val="100000"/>
              </a:lnSpc>
            </a:pPr>
            <a:r>
              <a:rPr lang="en-US" sz="5400" dirty="0">
                <a:solidFill>
                  <a:srgbClr val="FFFFFF"/>
                </a:solidFill>
                <a:latin typeface="Georgia"/>
              </a:rPr>
              <a:t>THANK</a:t>
            </a:r>
          </a:p>
          <a:p>
            <a:pPr>
              <a:lnSpc>
                <a:spcPct val="100000"/>
              </a:lnSpc>
            </a:pPr>
            <a:r>
              <a:rPr lang="en-US" sz="5400" dirty="0">
                <a:solidFill>
                  <a:srgbClr val="FFFFFF"/>
                </a:solidFill>
                <a:latin typeface="Georgia"/>
              </a:rPr>
              <a:t>YOU</a:t>
            </a:r>
            <a:endParaRPr lang="en-ID" sz="5400" dirty="0">
              <a:solidFill>
                <a:srgbClr val="FFFFFF"/>
              </a:solidFill>
              <a:latin typeface="Georgia"/>
            </a:endParaRPr>
          </a:p>
        </p:txBody>
      </p:sp>
      <p:cxnSp>
        <p:nvCxnSpPr>
          <p:cNvPr id="8" name="Straight Connector 7">
            <a:extLst>
              <a:ext uri="{FF2B5EF4-FFF2-40B4-BE49-F238E27FC236}">
                <a16:creationId xmlns:a16="http://schemas.microsoft.com/office/drawing/2014/main" xmlns="" id="{E5B0294F-CD76-4A30-A547-51FDC2BF4F55}"/>
              </a:ext>
            </a:extLst>
          </p:cNvPr>
          <p:cNvCxnSpPr>
            <a:cxnSpLocks/>
          </p:cNvCxnSpPr>
          <p:nvPr/>
        </p:nvCxnSpPr>
        <p:spPr>
          <a:xfrm flipH="1">
            <a:off x="1905000" y="4055697"/>
            <a:ext cx="3587442"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xmlns="" id="{4C7A415C-7BB2-4638-83F1-47FE931C4138}"/>
              </a:ext>
            </a:extLst>
          </p:cNvPr>
          <p:cNvCxnSpPr>
            <a:cxnSpLocks/>
          </p:cNvCxnSpPr>
          <p:nvPr/>
        </p:nvCxnSpPr>
        <p:spPr>
          <a:xfrm flipH="1">
            <a:off x="1278378" y="4055697"/>
            <a:ext cx="430154" cy="0"/>
          </a:xfrm>
          <a:prstGeom prst="line">
            <a:avLst/>
          </a:prstGeom>
          <a:ln w="44450">
            <a:solidFill>
              <a:schemeClr val="accent4"/>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1032937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98"/>
        <p:cNvGrpSpPr/>
        <p:nvPr/>
      </p:nvGrpSpPr>
      <p:grpSpPr>
        <a:xfrm>
          <a:off x="0" y="0"/>
          <a:ext cx="0" cy="0"/>
          <a:chOff x="0" y="0"/>
          <a:chExt cx="0" cy="0"/>
        </a:xfrm>
      </p:grpSpPr>
      <p:sp>
        <p:nvSpPr>
          <p:cNvPr id="9" name="Rectangle 8">
            <a:extLst>
              <a:ext uri="{FF2B5EF4-FFF2-40B4-BE49-F238E27FC236}">
                <a16:creationId xmlns:a16="http://schemas.microsoft.com/office/drawing/2014/main" xmlns="" id="{6D0D4A4D-E24D-2F41-9FA6-C98D876AAF6D}"/>
              </a:ext>
            </a:extLst>
          </p:cNvPr>
          <p:cNvSpPr/>
          <p:nvPr/>
        </p:nvSpPr>
        <p:spPr>
          <a:xfrm>
            <a:off x="246530" y="1"/>
            <a:ext cx="1119554" cy="5651970"/>
          </a:xfrm>
          <a:prstGeom prst="rect">
            <a:avLst/>
          </a:prstGeom>
          <a:solidFill>
            <a:srgbClr val="C7A96E"/>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rgbClr val="FFFFFF"/>
              </a:solidFill>
              <a:effectLst/>
              <a:uLnTx/>
              <a:uFillTx/>
              <a:latin typeface="Segoe UI Light"/>
            </a:endParaRPr>
          </a:p>
        </p:txBody>
      </p:sp>
      <p:sp>
        <p:nvSpPr>
          <p:cNvPr id="10" name="Rectangle 9">
            <a:extLst>
              <a:ext uri="{FF2B5EF4-FFF2-40B4-BE49-F238E27FC236}">
                <a16:creationId xmlns:a16="http://schemas.microsoft.com/office/drawing/2014/main" xmlns="" id="{6B12DE1F-585B-2140-B2BD-40C67FF0C1F0}"/>
              </a:ext>
            </a:extLst>
          </p:cNvPr>
          <p:cNvSpPr/>
          <p:nvPr/>
        </p:nvSpPr>
        <p:spPr>
          <a:xfrm>
            <a:off x="1366084" y="0"/>
            <a:ext cx="2584934" cy="6858000"/>
          </a:xfrm>
          <a:prstGeom prst="rect">
            <a:avLst/>
          </a:prstGeom>
          <a:solidFill>
            <a:srgbClr val="548235"/>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rgbClr val="FFFFFF"/>
              </a:solidFill>
              <a:effectLst/>
              <a:uLnTx/>
              <a:uFillTx/>
              <a:latin typeface="Segoe UI Light"/>
            </a:endParaRPr>
          </a:p>
        </p:txBody>
      </p:sp>
      <p:sp>
        <p:nvSpPr>
          <p:cNvPr id="11" name="Rectangle 10">
            <a:extLst>
              <a:ext uri="{FF2B5EF4-FFF2-40B4-BE49-F238E27FC236}">
                <a16:creationId xmlns:a16="http://schemas.microsoft.com/office/drawing/2014/main" xmlns="" id="{232FC7D8-2C69-3447-8C60-C8D12747CDF8}"/>
              </a:ext>
            </a:extLst>
          </p:cNvPr>
          <p:cNvSpPr/>
          <p:nvPr/>
        </p:nvSpPr>
        <p:spPr>
          <a:xfrm>
            <a:off x="246530" y="5651970"/>
            <a:ext cx="1119554" cy="1217293"/>
          </a:xfrm>
          <a:prstGeom prst="rect">
            <a:avLst/>
          </a:prstGeom>
          <a:solidFill>
            <a:srgbClr val="C7A96E">
              <a:lumMod val="60000"/>
              <a:lumOff val="40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rgbClr val="FFFFFF"/>
              </a:solidFill>
              <a:effectLst/>
              <a:uLnTx/>
              <a:uFillTx/>
              <a:latin typeface="Segoe UI Light"/>
            </a:endParaRPr>
          </a:p>
        </p:txBody>
      </p:sp>
      <p:sp>
        <p:nvSpPr>
          <p:cNvPr id="30" name="Title 1">
            <a:extLst>
              <a:ext uri="{FF2B5EF4-FFF2-40B4-BE49-F238E27FC236}">
                <a16:creationId xmlns:a16="http://schemas.microsoft.com/office/drawing/2014/main" xmlns="" id="{F5A4D105-B434-874D-A09A-E945722F8660}"/>
              </a:ext>
            </a:extLst>
          </p:cNvPr>
          <p:cNvSpPr txBox="1">
            <a:spLocks/>
          </p:cNvSpPr>
          <p:nvPr/>
        </p:nvSpPr>
        <p:spPr>
          <a:xfrm rot="16200000">
            <a:off x="-863548" y="1392708"/>
            <a:ext cx="3402872" cy="886397"/>
          </a:xfrm>
          <a:prstGeom prst="rect">
            <a:avLst/>
          </a:prstGeom>
        </p:spPr>
        <p:txBody>
          <a:bodyPr vert="horz" wrap="square" lIns="0" tIns="0" rIns="0" bIns="0" rtlCol="0" anchor="ctr">
            <a:spAutoFit/>
          </a:bodyPr>
          <a:lstStyle>
            <a:lvl1pPr algn="l" defTabSz="914400" rtl="0" eaLnBrk="1" latinLnBrk="0" hangingPunct="1">
              <a:lnSpc>
                <a:spcPct val="90000"/>
              </a:lnSpc>
              <a:spcBef>
                <a:spcPct val="0"/>
              </a:spcBef>
              <a:buNone/>
              <a:defRPr sz="4400" b="1" kern="1200">
                <a:solidFill>
                  <a:schemeClr val="tx1"/>
                </a:solidFill>
                <a:latin typeface="Georgia" panose="02040502050405020303" pitchFamily="18" charset="0"/>
                <a:ea typeface="+mj-ea"/>
                <a:cs typeface="+mj-cs"/>
              </a:defRPr>
            </a:lvl1pPr>
          </a:lstStyle>
          <a:p>
            <a:pPr marL="0" marR="0" lvl="0" indent="0" algn="ctr" defTabSz="914400" rtl="0" eaLnBrk="1" fontAlgn="auto" latinLnBrk="0" hangingPunct="1">
              <a:lnSpc>
                <a:spcPct val="90000"/>
              </a:lnSpc>
              <a:spcBef>
                <a:spcPct val="0"/>
              </a:spcBef>
              <a:spcAft>
                <a:spcPts val="0"/>
              </a:spcAft>
              <a:buClrTx/>
              <a:buSzTx/>
              <a:buFontTx/>
              <a:buNone/>
              <a:tabLst/>
              <a:defRPr/>
            </a:pPr>
            <a:r>
              <a:rPr kumimoji="0" lang="en-US" sz="3200" b="1" i="1" u="none" strike="noStrike" kern="1200" cap="none" spc="0" normalizeH="0" baseline="0" noProof="0" dirty="0" smtClean="0">
                <a:ln>
                  <a:noFill/>
                </a:ln>
                <a:solidFill>
                  <a:srgbClr val="FFFFFF"/>
                </a:solidFill>
                <a:effectLst/>
                <a:uLnTx/>
                <a:uFillTx/>
                <a:latin typeface="Georgia"/>
              </a:rPr>
              <a:t>Presentation outline</a:t>
            </a:r>
            <a:endParaRPr kumimoji="0" lang="en-US" sz="3200" b="1" i="1" u="none" strike="noStrike" kern="1200" cap="none" spc="0" normalizeH="0" baseline="0" noProof="0" dirty="0">
              <a:ln>
                <a:noFill/>
              </a:ln>
              <a:solidFill>
                <a:srgbClr val="FFFFFF"/>
              </a:solidFill>
              <a:effectLst/>
              <a:uLnTx/>
              <a:uFillTx/>
              <a:latin typeface="Georgia"/>
            </a:endParaRPr>
          </a:p>
        </p:txBody>
      </p:sp>
      <p:cxnSp>
        <p:nvCxnSpPr>
          <p:cNvPr id="31" name="Straight Connector 30">
            <a:extLst>
              <a:ext uri="{FF2B5EF4-FFF2-40B4-BE49-F238E27FC236}">
                <a16:creationId xmlns:a16="http://schemas.microsoft.com/office/drawing/2014/main" xmlns="" id="{ADE5B180-9DA6-5E46-AEB8-F210FCF9F0EA}"/>
              </a:ext>
            </a:extLst>
          </p:cNvPr>
          <p:cNvCxnSpPr/>
          <p:nvPr/>
        </p:nvCxnSpPr>
        <p:spPr>
          <a:xfrm>
            <a:off x="780592" y="3537341"/>
            <a:ext cx="0" cy="2002874"/>
          </a:xfrm>
          <a:prstGeom prst="line">
            <a:avLst/>
          </a:prstGeom>
          <a:noFill/>
          <a:ln w="6350" cap="flat" cmpd="sng" algn="ctr">
            <a:solidFill>
              <a:srgbClr val="FFFFFF"/>
            </a:solidFill>
            <a:prstDash val="solid"/>
            <a:miter lim="800000"/>
          </a:ln>
          <a:effectLst/>
        </p:spPr>
      </p:cxnSp>
      <p:grpSp>
        <p:nvGrpSpPr>
          <p:cNvPr id="32" name="Group 31">
            <a:extLst>
              <a:ext uri="{FF2B5EF4-FFF2-40B4-BE49-F238E27FC236}">
                <a16:creationId xmlns:a16="http://schemas.microsoft.com/office/drawing/2014/main" xmlns="" id="{3754301D-7909-4E47-A8FF-76DB3A7026AC}"/>
              </a:ext>
            </a:extLst>
          </p:cNvPr>
          <p:cNvGrpSpPr/>
          <p:nvPr/>
        </p:nvGrpSpPr>
        <p:grpSpPr>
          <a:xfrm>
            <a:off x="534423" y="6109682"/>
            <a:ext cx="488832" cy="493336"/>
            <a:chOff x="2684463" y="3619500"/>
            <a:chExt cx="344487" cy="347663"/>
          </a:xfrm>
        </p:grpSpPr>
        <p:sp>
          <p:nvSpPr>
            <p:cNvPr id="33" name="Rectangle 32">
              <a:extLst>
                <a:ext uri="{FF2B5EF4-FFF2-40B4-BE49-F238E27FC236}">
                  <a16:creationId xmlns:a16="http://schemas.microsoft.com/office/drawing/2014/main" xmlns="" id="{B2D94E15-2FA1-FF47-BF7E-D9BE50FE3481}"/>
                </a:ext>
              </a:extLst>
            </p:cNvPr>
            <p:cNvSpPr>
              <a:spLocks noChangeArrowheads="1"/>
            </p:cNvSpPr>
            <p:nvPr/>
          </p:nvSpPr>
          <p:spPr bwMode="auto">
            <a:xfrm>
              <a:off x="2728913" y="3709988"/>
              <a:ext cx="180975" cy="257175"/>
            </a:xfrm>
            <a:prstGeom prst="rect">
              <a:avLst/>
            </a:prstGeom>
            <a:noFill/>
            <a:ln w="15875" cap="rnd">
              <a:solidFill>
                <a:srgbClr val="FFFF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smtClean="0">
                <a:ln>
                  <a:noFill/>
                </a:ln>
                <a:solidFill>
                  <a:srgbClr val="000000"/>
                </a:solidFill>
                <a:effectLst/>
                <a:uLnTx/>
                <a:uFillTx/>
                <a:latin typeface="Segoe UI Light"/>
              </a:endParaRPr>
            </a:p>
          </p:txBody>
        </p:sp>
        <p:sp>
          <p:nvSpPr>
            <p:cNvPr id="34" name="Freeform 33">
              <a:extLst>
                <a:ext uri="{FF2B5EF4-FFF2-40B4-BE49-F238E27FC236}">
                  <a16:creationId xmlns:a16="http://schemas.microsoft.com/office/drawing/2014/main" xmlns="" id="{21276784-E644-DE42-9D60-B45B2C1ECAF1}"/>
                </a:ext>
              </a:extLst>
            </p:cNvPr>
            <p:cNvSpPr>
              <a:spLocks/>
            </p:cNvSpPr>
            <p:nvPr/>
          </p:nvSpPr>
          <p:spPr bwMode="auto">
            <a:xfrm>
              <a:off x="2684463" y="3619500"/>
              <a:ext cx="90488" cy="241300"/>
            </a:xfrm>
            <a:custGeom>
              <a:avLst/>
              <a:gdLst>
                <a:gd name="T0" fmla="*/ 12 w 24"/>
                <a:gd name="T1" fmla="*/ 64 h 64"/>
                <a:gd name="T2" fmla="*/ 0 w 24"/>
                <a:gd name="T3" fmla="*/ 64 h 64"/>
                <a:gd name="T4" fmla="*/ 0 w 24"/>
                <a:gd name="T5" fmla="*/ 12 h 64"/>
                <a:gd name="T6" fmla="*/ 12 w 24"/>
                <a:gd name="T7" fmla="*/ 0 h 64"/>
                <a:gd name="T8" fmla="*/ 24 w 24"/>
                <a:gd name="T9" fmla="*/ 12 h 64"/>
                <a:gd name="T10" fmla="*/ 12 w 24"/>
                <a:gd name="T11" fmla="*/ 24 h 64"/>
                <a:gd name="T12" fmla="*/ 12 w 24"/>
                <a:gd name="T13" fmla="*/ 16 h 64"/>
                <a:gd name="T14" fmla="*/ 23 w 24"/>
                <a:gd name="T15" fmla="*/ 16 h 6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4" h="64">
                  <a:moveTo>
                    <a:pt x="12" y="64"/>
                  </a:moveTo>
                  <a:cubicBezTo>
                    <a:pt x="0" y="64"/>
                    <a:pt x="0" y="64"/>
                    <a:pt x="0" y="64"/>
                  </a:cubicBezTo>
                  <a:cubicBezTo>
                    <a:pt x="0" y="12"/>
                    <a:pt x="0" y="12"/>
                    <a:pt x="0" y="12"/>
                  </a:cubicBezTo>
                  <a:cubicBezTo>
                    <a:pt x="0" y="5"/>
                    <a:pt x="5" y="0"/>
                    <a:pt x="12" y="0"/>
                  </a:cubicBezTo>
                  <a:cubicBezTo>
                    <a:pt x="19" y="0"/>
                    <a:pt x="24" y="5"/>
                    <a:pt x="24" y="12"/>
                  </a:cubicBezTo>
                  <a:cubicBezTo>
                    <a:pt x="24" y="19"/>
                    <a:pt x="19" y="24"/>
                    <a:pt x="12" y="24"/>
                  </a:cubicBezTo>
                  <a:cubicBezTo>
                    <a:pt x="12" y="16"/>
                    <a:pt x="12" y="16"/>
                    <a:pt x="12" y="16"/>
                  </a:cubicBezTo>
                  <a:cubicBezTo>
                    <a:pt x="23" y="16"/>
                    <a:pt x="23" y="16"/>
                    <a:pt x="23" y="16"/>
                  </a:cubicBezTo>
                </a:path>
              </a:pathLst>
            </a:custGeom>
            <a:noFill/>
            <a:ln w="15875" cap="rnd">
              <a:solidFill>
                <a:srgbClr val="FFFF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smtClean="0">
                <a:ln>
                  <a:noFill/>
                </a:ln>
                <a:solidFill>
                  <a:srgbClr val="000000"/>
                </a:solidFill>
                <a:effectLst/>
                <a:uLnTx/>
                <a:uFillTx/>
                <a:latin typeface="Segoe UI Light"/>
              </a:endParaRPr>
            </a:p>
          </p:txBody>
        </p:sp>
        <p:sp>
          <p:nvSpPr>
            <p:cNvPr id="35" name="Freeform 34">
              <a:extLst>
                <a:ext uri="{FF2B5EF4-FFF2-40B4-BE49-F238E27FC236}">
                  <a16:creationId xmlns:a16="http://schemas.microsoft.com/office/drawing/2014/main" xmlns="" id="{5CE7BAA0-5111-E049-A8FC-3DA51D4A76EA}"/>
                </a:ext>
              </a:extLst>
            </p:cNvPr>
            <p:cNvSpPr>
              <a:spLocks/>
            </p:cNvSpPr>
            <p:nvPr/>
          </p:nvSpPr>
          <p:spPr bwMode="auto">
            <a:xfrm>
              <a:off x="2728913" y="3619500"/>
              <a:ext cx="225425" cy="90488"/>
            </a:xfrm>
            <a:custGeom>
              <a:avLst/>
              <a:gdLst>
                <a:gd name="T0" fmla="*/ 48 w 60"/>
                <a:gd name="T1" fmla="*/ 24 h 24"/>
                <a:gd name="T2" fmla="*/ 60 w 60"/>
                <a:gd name="T3" fmla="*/ 12 h 24"/>
                <a:gd name="T4" fmla="*/ 48 w 60"/>
                <a:gd name="T5" fmla="*/ 0 h 24"/>
                <a:gd name="T6" fmla="*/ 0 w 60"/>
                <a:gd name="T7" fmla="*/ 0 h 24"/>
              </a:gdLst>
              <a:ahLst/>
              <a:cxnLst>
                <a:cxn ang="0">
                  <a:pos x="T0" y="T1"/>
                </a:cxn>
                <a:cxn ang="0">
                  <a:pos x="T2" y="T3"/>
                </a:cxn>
                <a:cxn ang="0">
                  <a:pos x="T4" y="T5"/>
                </a:cxn>
                <a:cxn ang="0">
                  <a:pos x="T6" y="T7"/>
                </a:cxn>
              </a:cxnLst>
              <a:rect l="0" t="0" r="r" b="b"/>
              <a:pathLst>
                <a:path w="60" h="24">
                  <a:moveTo>
                    <a:pt x="48" y="24"/>
                  </a:moveTo>
                  <a:cubicBezTo>
                    <a:pt x="55" y="24"/>
                    <a:pt x="60" y="19"/>
                    <a:pt x="60" y="12"/>
                  </a:cubicBezTo>
                  <a:cubicBezTo>
                    <a:pt x="60" y="5"/>
                    <a:pt x="55" y="0"/>
                    <a:pt x="48" y="0"/>
                  </a:cubicBezTo>
                  <a:cubicBezTo>
                    <a:pt x="0" y="0"/>
                    <a:pt x="0" y="0"/>
                    <a:pt x="0" y="0"/>
                  </a:cubicBezTo>
                </a:path>
              </a:pathLst>
            </a:custGeom>
            <a:noFill/>
            <a:ln w="15875" cap="rnd">
              <a:solidFill>
                <a:srgbClr val="FFFF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smtClean="0">
                <a:ln>
                  <a:noFill/>
                </a:ln>
                <a:solidFill>
                  <a:srgbClr val="000000"/>
                </a:solidFill>
                <a:effectLst/>
                <a:uLnTx/>
                <a:uFillTx/>
                <a:latin typeface="Segoe UI Light"/>
              </a:endParaRPr>
            </a:p>
          </p:txBody>
        </p:sp>
        <p:sp>
          <p:nvSpPr>
            <p:cNvPr id="36" name="Line 8">
              <a:extLst>
                <a:ext uri="{FF2B5EF4-FFF2-40B4-BE49-F238E27FC236}">
                  <a16:creationId xmlns:a16="http://schemas.microsoft.com/office/drawing/2014/main" xmlns="" id="{89F9E849-A05B-F24B-852B-5A761D029431}"/>
                </a:ext>
              </a:extLst>
            </p:cNvPr>
            <p:cNvSpPr>
              <a:spLocks noChangeShapeType="1"/>
            </p:cNvSpPr>
            <p:nvPr/>
          </p:nvSpPr>
          <p:spPr bwMode="auto">
            <a:xfrm>
              <a:off x="2819400" y="3770313"/>
              <a:ext cx="60325" cy="0"/>
            </a:xfrm>
            <a:prstGeom prst="line">
              <a:avLst/>
            </a:prstGeom>
            <a:noFill/>
            <a:ln w="15875" cap="rnd">
              <a:solidFill>
                <a:srgbClr val="FFFF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smtClean="0">
                <a:ln>
                  <a:noFill/>
                </a:ln>
                <a:solidFill>
                  <a:srgbClr val="000000"/>
                </a:solidFill>
                <a:effectLst/>
                <a:uLnTx/>
                <a:uFillTx/>
                <a:latin typeface="Segoe UI Light"/>
              </a:endParaRPr>
            </a:p>
          </p:txBody>
        </p:sp>
        <p:sp>
          <p:nvSpPr>
            <p:cNvPr id="37" name="Line 9">
              <a:extLst>
                <a:ext uri="{FF2B5EF4-FFF2-40B4-BE49-F238E27FC236}">
                  <a16:creationId xmlns:a16="http://schemas.microsoft.com/office/drawing/2014/main" xmlns="" id="{DC79CA80-B487-554E-B037-F222E432C593}"/>
                </a:ext>
              </a:extLst>
            </p:cNvPr>
            <p:cNvSpPr>
              <a:spLocks noChangeShapeType="1"/>
            </p:cNvSpPr>
            <p:nvPr/>
          </p:nvSpPr>
          <p:spPr bwMode="auto">
            <a:xfrm>
              <a:off x="2819400" y="3830638"/>
              <a:ext cx="60325" cy="0"/>
            </a:xfrm>
            <a:prstGeom prst="line">
              <a:avLst/>
            </a:prstGeom>
            <a:noFill/>
            <a:ln w="15875" cap="rnd">
              <a:solidFill>
                <a:srgbClr val="FFFF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smtClean="0">
                <a:ln>
                  <a:noFill/>
                </a:ln>
                <a:solidFill>
                  <a:srgbClr val="000000"/>
                </a:solidFill>
                <a:effectLst/>
                <a:uLnTx/>
                <a:uFillTx/>
                <a:latin typeface="Segoe UI Light"/>
              </a:endParaRPr>
            </a:p>
          </p:txBody>
        </p:sp>
        <p:sp>
          <p:nvSpPr>
            <p:cNvPr id="38" name="Line 10">
              <a:extLst>
                <a:ext uri="{FF2B5EF4-FFF2-40B4-BE49-F238E27FC236}">
                  <a16:creationId xmlns:a16="http://schemas.microsoft.com/office/drawing/2014/main" xmlns="" id="{51D013D5-59E6-FA4E-A68D-173782DA1217}"/>
                </a:ext>
              </a:extLst>
            </p:cNvPr>
            <p:cNvSpPr>
              <a:spLocks noChangeShapeType="1"/>
            </p:cNvSpPr>
            <p:nvPr/>
          </p:nvSpPr>
          <p:spPr bwMode="auto">
            <a:xfrm>
              <a:off x="2819400" y="3892550"/>
              <a:ext cx="60325" cy="0"/>
            </a:xfrm>
            <a:prstGeom prst="line">
              <a:avLst/>
            </a:prstGeom>
            <a:noFill/>
            <a:ln w="15875" cap="rnd">
              <a:solidFill>
                <a:srgbClr val="FFFF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smtClean="0">
                <a:ln>
                  <a:noFill/>
                </a:ln>
                <a:solidFill>
                  <a:srgbClr val="000000"/>
                </a:solidFill>
                <a:effectLst/>
                <a:uLnTx/>
                <a:uFillTx/>
                <a:latin typeface="Segoe UI Light"/>
              </a:endParaRPr>
            </a:p>
          </p:txBody>
        </p:sp>
        <p:sp>
          <p:nvSpPr>
            <p:cNvPr id="39" name="Freeform 38">
              <a:extLst>
                <a:ext uri="{FF2B5EF4-FFF2-40B4-BE49-F238E27FC236}">
                  <a16:creationId xmlns:a16="http://schemas.microsoft.com/office/drawing/2014/main" xmlns="" id="{A078636B-6B87-AF47-8C90-C4128E8FD4E5}"/>
                </a:ext>
              </a:extLst>
            </p:cNvPr>
            <p:cNvSpPr>
              <a:spLocks/>
            </p:cNvSpPr>
            <p:nvPr/>
          </p:nvSpPr>
          <p:spPr bwMode="auto">
            <a:xfrm>
              <a:off x="2759075" y="3740150"/>
              <a:ext cx="38100" cy="30163"/>
            </a:xfrm>
            <a:custGeom>
              <a:avLst/>
              <a:gdLst>
                <a:gd name="T0" fmla="*/ 0 w 24"/>
                <a:gd name="T1" fmla="*/ 14 h 19"/>
                <a:gd name="T2" fmla="*/ 5 w 24"/>
                <a:gd name="T3" fmla="*/ 19 h 19"/>
                <a:gd name="T4" fmla="*/ 24 w 24"/>
                <a:gd name="T5" fmla="*/ 0 h 19"/>
              </a:gdLst>
              <a:ahLst/>
              <a:cxnLst>
                <a:cxn ang="0">
                  <a:pos x="T0" y="T1"/>
                </a:cxn>
                <a:cxn ang="0">
                  <a:pos x="T2" y="T3"/>
                </a:cxn>
                <a:cxn ang="0">
                  <a:pos x="T4" y="T5"/>
                </a:cxn>
              </a:cxnLst>
              <a:rect l="0" t="0" r="r" b="b"/>
              <a:pathLst>
                <a:path w="24" h="19">
                  <a:moveTo>
                    <a:pt x="0" y="14"/>
                  </a:moveTo>
                  <a:lnTo>
                    <a:pt x="5" y="19"/>
                  </a:lnTo>
                  <a:lnTo>
                    <a:pt x="24" y="0"/>
                  </a:lnTo>
                </a:path>
              </a:pathLst>
            </a:custGeom>
            <a:noFill/>
            <a:ln w="15875" cap="rnd">
              <a:solidFill>
                <a:srgbClr val="FFFF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smtClean="0">
                <a:ln>
                  <a:noFill/>
                </a:ln>
                <a:solidFill>
                  <a:srgbClr val="000000"/>
                </a:solidFill>
                <a:effectLst/>
                <a:uLnTx/>
                <a:uFillTx/>
                <a:latin typeface="Segoe UI Light"/>
              </a:endParaRPr>
            </a:p>
          </p:txBody>
        </p:sp>
        <p:sp>
          <p:nvSpPr>
            <p:cNvPr id="40" name="Freeform 39">
              <a:extLst>
                <a:ext uri="{FF2B5EF4-FFF2-40B4-BE49-F238E27FC236}">
                  <a16:creationId xmlns:a16="http://schemas.microsoft.com/office/drawing/2014/main" xmlns="" id="{7EA4DE0E-17A1-5545-8B6A-D0835797A3B0}"/>
                </a:ext>
              </a:extLst>
            </p:cNvPr>
            <p:cNvSpPr>
              <a:spLocks/>
            </p:cNvSpPr>
            <p:nvPr/>
          </p:nvSpPr>
          <p:spPr bwMode="auto">
            <a:xfrm>
              <a:off x="2759075" y="3800475"/>
              <a:ext cx="38100" cy="30163"/>
            </a:xfrm>
            <a:custGeom>
              <a:avLst/>
              <a:gdLst>
                <a:gd name="T0" fmla="*/ 0 w 24"/>
                <a:gd name="T1" fmla="*/ 15 h 19"/>
                <a:gd name="T2" fmla="*/ 5 w 24"/>
                <a:gd name="T3" fmla="*/ 19 h 19"/>
                <a:gd name="T4" fmla="*/ 24 w 24"/>
                <a:gd name="T5" fmla="*/ 0 h 19"/>
              </a:gdLst>
              <a:ahLst/>
              <a:cxnLst>
                <a:cxn ang="0">
                  <a:pos x="T0" y="T1"/>
                </a:cxn>
                <a:cxn ang="0">
                  <a:pos x="T2" y="T3"/>
                </a:cxn>
                <a:cxn ang="0">
                  <a:pos x="T4" y="T5"/>
                </a:cxn>
              </a:cxnLst>
              <a:rect l="0" t="0" r="r" b="b"/>
              <a:pathLst>
                <a:path w="24" h="19">
                  <a:moveTo>
                    <a:pt x="0" y="15"/>
                  </a:moveTo>
                  <a:lnTo>
                    <a:pt x="5" y="19"/>
                  </a:lnTo>
                  <a:lnTo>
                    <a:pt x="24" y="0"/>
                  </a:lnTo>
                </a:path>
              </a:pathLst>
            </a:custGeom>
            <a:noFill/>
            <a:ln w="15875" cap="rnd">
              <a:solidFill>
                <a:srgbClr val="FFFF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smtClean="0">
                <a:ln>
                  <a:noFill/>
                </a:ln>
                <a:solidFill>
                  <a:srgbClr val="000000"/>
                </a:solidFill>
                <a:effectLst/>
                <a:uLnTx/>
                <a:uFillTx/>
                <a:latin typeface="Segoe UI Light"/>
              </a:endParaRPr>
            </a:p>
          </p:txBody>
        </p:sp>
        <p:sp>
          <p:nvSpPr>
            <p:cNvPr id="41" name="Freeform 40">
              <a:extLst>
                <a:ext uri="{FF2B5EF4-FFF2-40B4-BE49-F238E27FC236}">
                  <a16:creationId xmlns:a16="http://schemas.microsoft.com/office/drawing/2014/main" xmlns="" id="{3F646A96-E533-1347-9880-1815BB593586}"/>
                </a:ext>
              </a:extLst>
            </p:cNvPr>
            <p:cNvSpPr>
              <a:spLocks/>
            </p:cNvSpPr>
            <p:nvPr/>
          </p:nvSpPr>
          <p:spPr bwMode="auto">
            <a:xfrm>
              <a:off x="2984500" y="3702050"/>
              <a:ext cx="44450" cy="265113"/>
            </a:xfrm>
            <a:custGeom>
              <a:avLst/>
              <a:gdLst>
                <a:gd name="T0" fmla="*/ 12 w 12"/>
                <a:gd name="T1" fmla="*/ 64 h 70"/>
                <a:gd name="T2" fmla="*/ 6 w 12"/>
                <a:gd name="T3" fmla="*/ 70 h 70"/>
                <a:gd name="T4" fmla="*/ 0 w 12"/>
                <a:gd name="T5" fmla="*/ 64 h 70"/>
                <a:gd name="T6" fmla="*/ 0 w 12"/>
                <a:gd name="T7" fmla="*/ 6 h 70"/>
                <a:gd name="T8" fmla="*/ 6 w 12"/>
                <a:gd name="T9" fmla="*/ 0 h 70"/>
                <a:gd name="T10" fmla="*/ 12 w 12"/>
                <a:gd name="T11" fmla="*/ 6 h 70"/>
                <a:gd name="T12" fmla="*/ 12 w 12"/>
                <a:gd name="T13" fmla="*/ 64 h 70"/>
              </a:gdLst>
              <a:ahLst/>
              <a:cxnLst>
                <a:cxn ang="0">
                  <a:pos x="T0" y="T1"/>
                </a:cxn>
                <a:cxn ang="0">
                  <a:pos x="T2" y="T3"/>
                </a:cxn>
                <a:cxn ang="0">
                  <a:pos x="T4" y="T5"/>
                </a:cxn>
                <a:cxn ang="0">
                  <a:pos x="T6" y="T7"/>
                </a:cxn>
                <a:cxn ang="0">
                  <a:pos x="T8" y="T9"/>
                </a:cxn>
                <a:cxn ang="0">
                  <a:pos x="T10" y="T11"/>
                </a:cxn>
                <a:cxn ang="0">
                  <a:pos x="T12" y="T13"/>
                </a:cxn>
              </a:cxnLst>
              <a:rect l="0" t="0" r="r" b="b"/>
              <a:pathLst>
                <a:path w="12" h="70">
                  <a:moveTo>
                    <a:pt x="12" y="64"/>
                  </a:moveTo>
                  <a:cubicBezTo>
                    <a:pt x="12" y="67"/>
                    <a:pt x="9" y="70"/>
                    <a:pt x="6" y="70"/>
                  </a:cubicBezTo>
                  <a:cubicBezTo>
                    <a:pt x="3" y="70"/>
                    <a:pt x="0" y="67"/>
                    <a:pt x="0" y="64"/>
                  </a:cubicBezTo>
                  <a:cubicBezTo>
                    <a:pt x="0" y="6"/>
                    <a:pt x="0" y="6"/>
                    <a:pt x="0" y="6"/>
                  </a:cubicBezTo>
                  <a:cubicBezTo>
                    <a:pt x="0" y="3"/>
                    <a:pt x="3" y="0"/>
                    <a:pt x="6" y="0"/>
                  </a:cubicBezTo>
                  <a:cubicBezTo>
                    <a:pt x="9" y="0"/>
                    <a:pt x="12" y="3"/>
                    <a:pt x="12" y="6"/>
                  </a:cubicBezTo>
                  <a:lnTo>
                    <a:pt x="12" y="64"/>
                  </a:lnTo>
                  <a:close/>
                </a:path>
              </a:pathLst>
            </a:custGeom>
            <a:noFill/>
            <a:ln w="15875" cap="rnd">
              <a:solidFill>
                <a:srgbClr val="FFFF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smtClean="0">
                <a:ln>
                  <a:noFill/>
                </a:ln>
                <a:solidFill>
                  <a:srgbClr val="000000"/>
                </a:solidFill>
                <a:effectLst/>
                <a:uLnTx/>
                <a:uFillTx/>
                <a:latin typeface="Segoe UI Light"/>
              </a:endParaRPr>
            </a:p>
          </p:txBody>
        </p:sp>
        <p:sp>
          <p:nvSpPr>
            <p:cNvPr id="42" name="Line 14">
              <a:extLst>
                <a:ext uri="{FF2B5EF4-FFF2-40B4-BE49-F238E27FC236}">
                  <a16:creationId xmlns:a16="http://schemas.microsoft.com/office/drawing/2014/main" xmlns="" id="{3042381B-03B0-2340-BBD9-8B4BC5232F8A}"/>
                </a:ext>
              </a:extLst>
            </p:cNvPr>
            <p:cNvSpPr>
              <a:spLocks noChangeShapeType="1"/>
            </p:cNvSpPr>
            <p:nvPr/>
          </p:nvSpPr>
          <p:spPr bwMode="auto">
            <a:xfrm>
              <a:off x="2984500" y="3937000"/>
              <a:ext cx="44450" cy="0"/>
            </a:xfrm>
            <a:prstGeom prst="line">
              <a:avLst/>
            </a:prstGeom>
            <a:noFill/>
            <a:ln w="15875" cap="rnd">
              <a:solidFill>
                <a:srgbClr val="FFFF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smtClean="0">
                <a:ln>
                  <a:noFill/>
                </a:ln>
                <a:solidFill>
                  <a:srgbClr val="000000"/>
                </a:solidFill>
                <a:effectLst/>
                <a:uLnTx/>
                <a:uFillTx/>
                <a:latin typeface="Segoe UI Light"/>
              </a:endParaRPr>
            </a:p>
          </p:txBody>
        </p:sp>
        <p:sp>
          <p:nvSpPr>
            <p:cNvPr id="43" name="Line 15">
              <a:extLst>
                <a:ext uri="{FF2B5EF4-FFF2-40B4-BE49-F238E27FC236}">
                  <a16:creationId xmlns:a16="http://schemas.microsoft.com/office/drawing/2014/main" xmlns="" id="{8A0CD713-A0DF-FD46-9E43-C2241B0297E8}"/>
                </a:ext>
              </a:extLst>
            </p:cNvPr>
            <p:cNvSpPr>
              <a:spLocks noChangeShapeType="1"/>
            </p:cNvSpPr>
            <p:nvPr/>
          </p:nvSpPr>
          <p:spPr bwMode="auto">
            <a:xfrm>
              <a:off x="2984500" y="3830638"/>
              <a:ext cx="44450" cy="0"/>
            </a:xfrm>
            <a:prstGeom prst="line">
              <a:avLst/>
            </a:prstGeom>
            <a:noFill/>
            <a:ln w="15875" cap="rnd">
              <a:solidFill>
                <a:srgbClr val="FFFF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smtClean="0">
                <a:ln>
                  <a:noFill/>
                </a:ln>
                <a:solidFill>
                  <a:srgbClr val="000000"/>
                </a:solidFill>
                <a:effectLst/>
                <a:uLnTx/>
                <a:uFillTx/>
                <a:latin typeface="Segoe UI Light"/>
              </a:endParaRPr>
            </a:p>
          </p:txBody>
        </p:sp>
        <p:sp>
          <p:nvSpPr>
            <p:cNvPr id="44" name="Freeform 43">
              <a:extLst>
                <a:ext uri="{FF2B5EF4-FFF2-40B4-BE49-F238E27FC236}">
                  <a16:creationId xmlns:a16="http://schemas.microsoft.com/office/drawing/2014/main" xmlns="" id="{BFEA82A5-A081-F346-9158-CF8B5EF97B61}"/>
                </a:ext>
              </a:extLst>
            </p:cNvPr>
            <p:cNvSpPr>
              <a:spLocks/>
            </p:cNvSpPr>
            <p:nvPr/>
          </p:nvSpPr>
          <p:spPr bwMode="auto">
            <a:xfrm>
              <a:off x="2954338" y="3717925"/>
              <a:ext cx="30163" cy="136525"/>
            </a:xfrm>
            <a:custGeom>
              <a:avLst/>
              <a:gdLst>
                <a:gd name="T0" fmla="*/ 0 w 8"/>
                <a:gd name="T1" fmla="*/ 36 h 36"/>
                <a:gd name="T2" fmla="*/ 0 w 8"/>
                <a:gd name="T3" fmla="*/ 6 h 36"/>
                <a:gd name="T4" fmla="*/ 6 w 8"/>
                <a:gd name="T5" fmla="*/ 0 h 36"/>
                <a:gd name="T6" fmla="*/ 8 w 8"/>
                <a:gd name="T7" fmla="*/ 0 h 36"/>
              </a:gdLst>
              <a:ahLst/>
              <a:cxnLst>
                <a:cxn ang="0">
                  <a:pos x="T0" y="T1"/>
                </a:cxn>
                <a:cxn ang="0">
                  <a:pos x="T2" y="T3"/>
                </a:cxn>
                <a:cxn ang="0">
                  <a:pos x="T4" y="T5"/>
                </a:cxn>
                <a:cxn ang="0">
                  <a:pos x="T6" y="T7"/>
                </a:cxn>
              </a:cxnLst>
              <a:rect l="0" t="0" r="r" b="b"/>
              <a:pathLst>
                <a:path w="8" h="36">
                  <a:moveTo>
                    <a:pt x="0" y="36"/>
                  </a:moveTo>
                  <a:cubicBezTo>
                    <a:pt x="0" y="6"/>
                    <a:pt x="0" y="6"/>
                    <a:pt x="0" y="6"/>
                  </a:cubicBezTo>
                  <a:cubicBezTo>
                    <a:pt x="0" y="3"/>
                    <a:pt x="3" y="0"/>
                    <a:pt x="6" y="0"/>
                  </a:cubicBezTo>
                  <a:cubicBezTo>
                    <a:pt x="8" y="0"/>
                    <a:pt x="8" y="0"/>
                    <a:pt x="8" y="0"/>
                  </a:cubicBezTo>
                </a:path>
              </a:pathLst>
            </a:custGeom>
            <a:noFill/>
            <a:ln w="15875" cap="rnd">
              <a:solidFill>
                <a:srgbClr val="FFFF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smtClean="0">
                <a:ln>
                  <a:noFill/>
                </a:ln>
                <a:solidFill>
                  <a:srgbClr val="000000"/>
                </a:solidFill>
                <a:effectLst/>
                <a:uLnTx/>
                <a:uFillTx/>
                <a:latin typeface="Segoe UI Light"/>
              </a:endParaRPr>
            </a:p>
          </p:txBody>
        </p:sp>
      </p:grpSp>
      <p:graphicFrame>
        <p:nvGraphicFramePr>
          <p:cNvPr id="3" name="Table 2"/>
          <p:cNvGraphicFramePr>
            <a:graphicFrameLocks noGrp="1"/>
          </p:cNvGraphicFramePr>
          <p:nvPr>
            <p:extLst>
              <p:ext uri="{D42A27DB-BD31-4B8C-83A1-F6EECF244321}">
                <p14:modId xmlns:p14="http://schemas.microsoft.com/office/powerpoint/2010/main" val="1284511570"/>
              </p:ext>
            </p:extLst>
          </p:nvPr>
        </p:nvGraphicFramePr>
        <p:xfrm>
          <a:off x="2209799" y="134470"/>
          <a:ext cx="7200901" cy="5239871"/>
        </p:xfrm>
        <a:graphic>
          <a:graphicData uri="http://schemas.openxmlformats.org/drawingml/2006/table">
            <a:tbl>
              <a:tblPr firstRow="1" bandRow="1">
                <a:tableStyleId>{5C22544A-7EE6-4342-B048-85BDC9FD1C3A}</a:tableStyleId>
              </a:tblPr>
              <a:tblGrid>
                <a:gridCol w="2040065"/>
                <a:gridCol w="5160836"/>
              </a:tblGrid>
              <a:tr h="52593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3600" b="0" i="1" u="none" strike="noStrike" kern="1200" cap="none" spc="0" normalizeH="0" baseline="0" noProof="0" dirty="0" smtClean="0">
                          <a:ln>
                            <a:noFill/>
                          </a:ln>
                          <a:solidFill>
                            <a:srgbClr val="FFFFFF"/>
                          </a:solidFill>
                          <a:effectLst/>
                          <a:uLnTx/>
                          <a:uFillTx/>
                          <a:latin typeface="Georgia"/>
                        </a:rPr>
                        <a:t>1</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smtClean="0">
                          <a:ln>
                            <a:noFill/>
                          </a:ln>
                          <a:solidFill>
                            <a:srgbClr val="44546A"/>
                          </a:solidFill>
                          <a:effectLst/>
                          <a:uLnTx/>
                          <a:uFillTx/>
                          <a:latin typeface="Segoe UI Light"/>
                          <a:cs typeface="Segoe UI" panose="020B0502040204020203" pitchFamily="34" charset="0"/>
                        </a:rPr>
                        <a:t>Purpose</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r h="657113">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3600" b="0" i="1" u="none" strike="noStrike" kern="1200" cap="none" spc="0" normalizeH="0" baseline="0" noProof="0" dirty="0" smtClean="0">
                          <a:ln>
                            <a:noFill/>
                          </a:ln>
                          <a:solidFill>
                            <a:srgbClr val="FFFFFF"/>
                          </a:solidFill>
                          <a:effectLst/>
                          <a:uLnTx/>
                          <a:uFillTx/>
                          <a:latin typeface="Georgia"/>
                        </a:rPr>
                        <a:t>2</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ZA" sz="1800" b="0" i="0" u="none" strike="noStrike" kern="1200" cap="none" spc="0" normalizeH="0" baseline="0" noProof="0" dirty="0" smtClean="0">
                          <a:ln>
                            <a:noFill/>
                          </a:ln>
                          <a:solidFill>
                            <a:srgbClr val="44546A"/>
                          </a:solidFill>
                          <a:effectLst/>
                          <a:uLnTx/>
                          <a:uFillTx/>
                          <a:latin typeface="Segoe UI Light"/>
                          <a:cs typeface="Segoe UI" panose="020B0502040204020203" pitchFamily="34" charset="0"/>
                        </a:rPr>
                        <a:t>MISSTP Context</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r h="657113">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3600" b="0" i="1" u="none" strike="noStrike" kern="1200" cap="none" spc="0" normalizeH="0" baseline="0" noProof="0" dirty="0" smtClean="0">
                          <a:ln>
                            <a:noFill/>
                          </a:ln>
                          <a:solidFill>
                            <a:srgbClr val="FFFFFF"/>
                          </a:solidFill>
                          <a:effectLst/>
                          <a:uLnTx/>
                          <a:uFillTx/>
                          <a:latin typeface="Georgia"/>
                        </a:rPr>
                        <a:t>3</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ZA" sz="1800" b="0" i="0" u="none" strike="noStrike" kern="1200" cap="none" spc="0" normalizeH="0" baseline="0" noProof="0" dirty="0" smtClean="0">
                          <a:ln>
                            <a:noFill/>
                          </a:ln>
                          <a:solidFill>
                            <a:srgbClr val="44546A"/>
                          </a:solidFill>
                          <a:effectLst/>
                          <a:uLnTx/>
                          <a:uFillTx/>
                          <a:latin typeface="Segoe UI Light"/>
                          <a:cs typeface="Segoe UI" panose="020B0502040204020203" pitchFamily="34" charset="0"/>
                        </a:rPr>
                        <a:t>Workshop Methodology</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r h="657113">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3600" b="0" i="1" u="none" strike="noStrike" kern="1200" cap="none" spc="0" normalizeH="0" baseline="0" noProof="0" dirty="0" smtClean="0">
                          <a:ln>
                            <a:noFill/>
                          </a:ln>
                          <a:solidFill>
                            <a:srgbClr val="FFFFFF"/>
                          </a:solidFill>
                          <a:effectLst/>
                          <a:uLnTx/>
                          <a:uFillTx/>
                          <a:latin typeface="Georgia"/>
                        </a:rPr>
                        <a:t>4</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ZA" sz="1800" b="0" i="0" u="none" strike="noStrike" kern="1200" cap="none" spc="0" normalizeH="0" baseline="0" noProof="0" dirty="0" smtClean="0">
                          <a:ln>
                            <a:noFill/>
                          </a:ln>
                          <a:solidFill>
                            <a:srgbClr val="44546A"/>
                          </a:solidFill>
                          <a:effectLst/>
                          <a:uLnTx/>
                          <a:uFillTx/>
                          <a:latin typeface="Segoe UI Light"/>
                          <a:cs typeface="Segoe UI" panose="020B0502040204020203" pitchFamily="34" charset="0"/>
                        </a:rPr>
                        <a:t>Drivers of </a:t>
                      </a:r>
                      <a:r>
                        <a:rPr kumimoji="0" lang="en-ZA" sz="1800" b="0" i="0" u="none" strike="noStrike" kern="1200" cap="none" spc="0" normalizeH="0" baseline="0" noProof="0" dirty="0" err="1" smtClean="0">
                          <a:ln>
                            <a:noFill/>
                          </a:ln>
                          <a:solidFill>
                            <a:srgbClr val="44546A"/>
                          </a:solidFill>
                          <a:effectLst/>
                          <a:uLnTx/>
                          <a:uFillTx/>
                          <a:latin typeface="Segoe UI Light"/>
                          <a:cs typeface="Segoe UI" panose="020B0502040204020203" pitchFamily="34" charset="0"/>
                        </a:rPr>
                        <a:t>hange</a:t>
                      </a:r>
                      <a:endParaRPr kumimoji="0" lang="en-ZA" sz="1800" b="0" i="0" u="none" strike="noStrike" kern="1200" cap="none" spc="0" normalizeH="0" baseline="0" noProof="0" dirty="0" smtClean="0">
                        <a:ln>
                          <a:noFill/>
                        </a:ln>
                        <a:solidFill>
                          <a:srgbClr val="44546A"/>
                        </a:solidFill>
                        <a:effectLst/>
                        <a:uLnTx/>
                        <a:uFillTx/>
                        <a:latin typeface="Segoe UI Light"/>
                        <a:cs typeface="Segoe UI" panose="020B0502040204020203" pitchFamily="34" charset="0"/>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r h="657113">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3600" b="0" i="1" u="none" strike="noStrike" kern="1200" cap="none" spc="0" normalizeH="0" baseline="0" noProof="0" dirty="0" smtClean="0">
                          <a:ln>
                            <a:noFill/>
                          </a:ln>
                          <a:solidFill>
                            <a:srgbClr val="FFFFFF"/>
                          </a:solidFill>
                          <a:effectLst/>
                          <a:uLnTx/>
                          <a:uFillTx/>
                          <a:latin typeface="Georgia"/>
                        </a:rPr>
                        <a:t>5</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ZA" sz="1800" b="0" i="0" u="none" strike="noStrike" kern="1200" cap="none" spc="0" normalizeH="0" baseline="0" noProof="0" dirty="0" smtClean="0">
                          <a:ln>
                            <a:noFill/>
                          </a:ln>
                          <a:solidFill>
                            <a:srgbClr val="44546A"/>
                          </a:solidFill>
                          <a:effectLst/>
                          <a:uLnTx/>
                          <a:uFillTx/>
                          <a:latin typeface="Segoe UI Light"/>
                          <a:cs typeface="Segoe UI" panose="020B0502040204020203" pitchFamily="34" charset="0"/>
                        </a:rPr>
                        <a:t>Main Conclusions</a:t>
                      </a:r>
                      <a:endParaRPr kumimoji="0" lang="en-ZA" sz="1800" b="0" i="0" u="none" strike="noStrike" kern="1200" cap="none" spc="0" normalizeH="0" baseline="0" noProof="0" dirty="0" smtClean="0">
                        <a:ln>
                          <a:noFill/>
                        </a:ln>
                        <a:solidFill>
                          <a:srgbClr val="44546A"/>
                        </a:solidFill>
                        <a:effectLst/>
                        <a:uLnTx/>
                        <a:uFillTx/>
                        <a:latin typeface="Segoe UI Light"/>
                        <a:cs typeface="Segoe UI" panose="020B0502040204020203" pitchFamily="34" charset="0"/>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r h="657113">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3600" b="0" i="1" u="none" strike="noStrike" kern="1200" cap="none" spc="0" normalizeH="0" baseline="0" noProof="0" dirty="0" smtClean="0">
                          <a:ln>
                            <a:noFill/>
                          </a:ln>
                          <a:solidFill>
                            <a:srgbClr val="FFFFFF"/>
                          </a:solidFill>
                          <a:effectLst/>
                          <a:uLnTx/>
                          <a:uFillTx/>
                          <a:latin typeface="Georgia"/>
                        </a:rPr>
                        <a:t>6</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ZA" sz="1800" b="0" i="0" u="none" strike="noStrike" kern="1200" cap="none" spc="0" normalizeH="0" baseline="0" noProof="0" dirty="0" smtClean="0">
                          <a:ln>
                            <a:noFill/>
                          </a:ln>
                          <a:solidFill>
                            <a:srgbClr val="44546A"/>
                          </a:solidFill>
                          <a:effectLst/>
                          <a:uLnTx/>
                          <a:uFillTx/>
                          <a:latin typeface="Segoe UI Light"/>
                          <a:cs typeface="Segoe UI" panose="020B0502040204020203" pitchFamily="34" charset="0"/>
                        </a:rPr>
                        <a:t>Main Recommendations</a:t>
                      </a:r>
                      <a:endParaRPr kumimoji="0" lang="en-ZA" sz="1800" b="0" i="0" u="none" strike="noStrike" kern="1200" cap="none" spc="0" normalizeH="0" baseline="0" noProof="0" dirty="0" smtClean="0">
                        <a:ln>
                          <a:noFill/>
                        </a:ln>
                        <a:solidFill>
                          <a:srgbClr val="44546A"/>
                        </a:solidFill>
                        <a:effectLst/>
                        <a:uLnTx/>
                        <a:uFillTx/>
                        <a:latin typeface="Segoe UI Light"/>
                        <a:cs typeface="Segoe UI" panose="020B0502040204020203" pitchFamily="34" charset="0"/>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r h="657113">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3600" b="0" i="1" u="none" strike="noStrike" kern="1200" cap="none" spc="0" normalizeH="0" baseline="0" noProof="0" dirty="0" smtClean="0">
                          <a:ln>
                            <a:noFill/>
                          </a:ln>
                          <a:solidFill>
                            <a:srgbClr val="FFFFFF"/>
                          </a:solidFill>
                          <a:effectLst/>
                          <a:uLnTx/>
                          <a:uFillTx/>
                          <a:latin typeface="Georgia"/>
                        </a:rPr>
                        <a:t>7</a:t>
                      </a:r>
                      <a:endParaRPr kumimoji="0" lang="en-US" sz="3600" b="0" i="1" u="none" strike="noStrike" kern="1200" cap="none" spc="0" normalizeH="0" baseline="0" noProof="0" dirty="0" smtClean="0">
                        <a:ln>
                          <a:noFill/>
                        </a:ln>
                        <a:solidFill>
                          <a:srgbClr val="FFFFFF"/>
                        </a:solidFill>
                        <a:effectLst/>
                        <a:uLnTx/>
                        <a:uFillTx/>
                        <a:latin typeface="Georgia"/>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smtClean="0">
                          <a:ln>
                            <a:noFill/>
                          </a:ln>
                          <a:solidFill>
                            <a:srgbClr val="44546A"/>
                          </a:solidFill>
                          <a:effectLst/>
                          <a:uLnTx/>
                          <a:uFillTx/>
                          <a:latin typeface="Segoe UI Light"/>
                          <a:cs typeface="Segoe UI" panose="020B0502040204020203" pitchFamily="34" charset="0"/>
                        </a:rPr>
                        <a:t>Strategic Risks</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r h="657113">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3600" b="0" i="1" u="none" strike="noStrike" kern="1200" cap="none" spc="0" normalizeH="0" baseline="0" noProof="0" dirty="0" smtClean="0">
                          <a:ln>
                            <a:noFill/>
                          </a:ln>
                          <a:solidFill>
                            <a:srgbClr val="FFFFFF"/>
                          </a:solidFill>
                          <a:effectLst/>
                          <a:uLnTx/>
                          <a:uFillTx/>
                          <a:latin typeface="Georgia"/>
                        </a:rPr>
                        <a:t>8</a:t>
                      </a:r>
                      <a:endParaRPr kumimoji="0" lang="en-US" sz="3600" b="0" i="1" u="none" strike="noStrike" kern="1200" cap="none" spc="0" normalizeH="0" baseline="0" noProof="0" dirty="0" smtClean="0">
                        <a:ln>
                          <a:noFill/>
                        </a:ln>
                        <a:solidFill>
                          <a:srgbClr val="FFFFFF"/>
                        </a:solidFill>
                        <a:effectLst/>
                        <a:uLnTx/>
                        <a:uFillTx/>
                        <a:latin typeface="Georgia"/>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no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smtClean="0">
                          <a:ln>
                            <a:noFill/>
                          </a:ln>
                          <a:solidFill>
                            <a:srgbClr val="44546A"/>
                          </a:solidFill>
                          <a:effectLst/>
                          <a:uLnTx/>
                          <a:uFillTx/>
                          <a:latin typeface="Segoe UI Light"/>
                          <a:cs typeface="Segoe UI" panose="020B0502040204020203" pitchFamily="34" charset="0"/>
                        </a:rPr>
                        <a:t>Critical success factors</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noFill/>
                      <a:prstDash val="sysDot"/>
                      <a:round/>
                      <a:headEnd type="none" w="med" len="med"/>
                      <a:tailEnd type="none" w="med" len="med"/>
                    </a:lnB>
                    <a:lnTlToBr w="12700" cmpd="sng">
                      <a:noFill/>
                      <a:prstDash val="solid"/>
                    </a:lnTlToBr>
                    <a:lnBlToTr w="12700" cmpd="sng">
                      <a:noFill/>
                      <a:prstDash val="solid"/>
                    </a:lnBlToTr>
                    <a:noFill/>
                  </a:tcPr>
                </a:tc>
              </a:tr>
            </a:tbl>
          </a:graphicData>
        </a:graphic>
      </p:graphicFrame>
    </p:spTree>
    <p:extLst>
      <p:ext uri="{BB962C8B-B14F-4D97-AF65-F5344CB8AC3E}">
        <p14:creationId xmlns:p14="http://schemas.microsoft.com/office/powerpoint/2010/main" val="362135468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98"/>
        <p:cNvGrpSpPr/>
        <p:nvPr/>
      </p:nvGrpSpPr>
      <p:grpSpPr>
        <a:xfrm>
          <a:off x="0" y="0"/>
          <a:ext cx="0" cy="0"/>
          <a:chOff x="0" y="0"/>
          <a:chExt cx="0" cy="0"/>
        </a:xfrm>
      </p:grpSpPr>
      <p:sp>
        <p:nvSpPr>
          <p:cNvPr id="10" name="Rectangle 9">
            <a:extLst>
              <a:ext uri="{FF2B5EF4-FFF2-40B4-BE49-F238E27FC236}">
                <a16:creationId xmlns:a16="http://schemas.microsoft.com/office/drawing/2014/main" xmlns="" id="{F9EDA4DD-5668-4D40-9FD9-47B3AC01D45D}"/>
              </a:ext>
            </a:extLst>
          </p:cNvPr>
          <p:cNvSpPr/>
          <p:nvPr/>
        </p:nvSpPr>
        <p:spPr>
          <a:xfrm>
            <a:off x="0" y="0"/>
            <a:ext cx="12192000" cy="1080000"/>
          </a:xfrm>
          <a:prstGeom prst="rect">
            <a:avLst/>
          </a:prstGeom>
          <a:solidFill>
            <a:srgbClr val="548235">
              <a:alpha val="85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rgbClr val="FFFFFF"/>
              </a:solidFill>
              <a:effectLst/>
              <a:uLnTx/>
              <a:uFillTx/>
              <a:latin typeface="Segoe UI Light"/>
            </a:endParaRPr>
          </a:p>
        </p:txBody>
      </p:sp>
      <p:sp>
        <p:nvSpPr>
          <p:cNvPr id="11" name="Rounded Rectangle 10">
            <a:extLst>
              <a:ext uri="{FF2B5EF4-FFF2-40B4-BE49-F238E27FC236}">
                <a16:creationId xmlns:a16="http://schemas.microsoft.com/office/drawing/2014/main" xmlns="" id="{3FF68B7E-2A3C-7445-840D-E03AC743B2BC}"/>
              </a:ext>
            </a:extLst>
          </p:cNvPr>
          <p:cNvSpPr/>
          <p:nvPr/>
        </p:nvSpPr>
        <p:spPr>
          <a:xfrm>
            <a:off x="718226" y="748723"/>
            <a:ext cx="11125200" cy="324000"/>
          </a:xfrm>
          <a:prstGeom prst="roundRect">
            <a:avLst>
              <a:gd name="adj" fmla="val 0"/>
            </a:avLst>
          </a:prstGeom>
          <a:solidFill>
            <a:srgbClr val="C7A96E"/>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rgbClr val="FFFFFF"/>
              </a:solidFill>
              <a:effectLst/>
              <a:uLnTx/>
              <a:uFillTx/>
              <a:latin typeface="Segoe UI Light"/>
            </a:endParaRPr>
          </a:p>
        </p:txBody>
      </p:sp>
      <p:sp>
        <p:nvSpPr>
          <p:cNvPr id="12" name="TextBox 11">
            <a:extLst>
              <a:ext uri="{FF2B5EF4-FFF2-40B4-BE49-F238E27FC236}">
                <a16:creationId xmlns:a16="http://schemas.microsoft.com/office/drawing/2014/main" xmlns="" id="{3D1D2E24-36FA-6149-B377-163EFDF93ABC}"/>
              </a:ext>
            </a:extLst>
          </p:cNvPr>
          <p:cNvSpPr txBox="1"/>
          <p:nvPr/>
        </p:nvSpPr>
        <p:spPr>
          <a:xfrm>
            <a:off x="989159" y="770894"/>
            <a:ext cx="6202543" cy="215444"/>
          </a:xfrm>
          <a:prstGeom prst="rect">
            <a:avLst/>
          </a:prstGeom>
          <a:noFill/>
        </p:spPr>
        <p:txBody>
          <a:bodyPr wrap="square" lIns="0" tIns="0" rIns="0" bIns="0" rtlCol="0" anchor="ctr">
            <a:spAutoFit/>
          </a:bodyPr>
          <a:lstStyle/>
          <a:p>
            <a:pPr>
              <a:spcAft>
                <a:spcPts val="300"/>
              </a:spcAft>
            </a:pPr>
            <a:r>
              <a:rPr lang="en-US" sz="1400" b="1" dirty="0">
                <a:solidFill>
                  <a:srgbClr val="FFFFFF"/>
                </a:solidFill>
                <a:latin typeface="Segoe UI Light"/>
                <a:cs typeface="Segoe UI" panose="020B0502040204020203" pitchFamily="34" charset="0"/>
              </a:rPr>
              <a:t>Outcome 6: High performing ethical </a:t>
            </a:r>
            <a:r>
              <a:rPr lang="en-US" sz="1400" b="1" dirty="0" err="1" smtClean="0">
                <a:solidFill>
                  <a:srgbClr val="FFFFFF"/>
                </a:solidFill>
                <a:latin typeface="Segoe UI Light"/>
                <a:cs typeface="Segoe UI" panose="020B0502040204020203" pitchFamily="34" charset="0"/>
              </a:rPr>
              <a:t>organisation</a:t>
            </a:r>
            <a:r>
              <a:rPr lang="en-US" sz="1400" b="1" dirty="0" smtClean="0">
                <a:solidFill>
                  <a:srgbClr val="FFFFFF"/>
                </a:solidFill>
                <a:latin typeface="Segoe UI Light"/>
                <a:cs typeface="Segoe UI" panose="020B0502040204020203" pitchFamily="34" charset="0"/>
              </a:rPr>
              <a:t> </a:t>
            </a:r>
            <a:endParaRPr lang="en-US" sz="1400" b="1" dirty="0">
              <a:solidFill>
                <a:srgbClr val="FFFFFF"/>
              </a:solidFill>
              <a:latin typeface="Segoe UI Light"/>
              <a:cs typeface="Segoe UI" panose="020B0502040204020203" pitchFamily="34" charset="0"/>
            </a:endParaRPr>
          </a:p>
        </p:txBody>
      </p:sp>
      <p:cxnSp>
        <p:nvCxnSpPr>
          <p:cNvPr id="13" name="Straight Connector 12">
            <a:extLst>
              <a:ext uri="{FF2B5EF4-FFF2-40B4-BE49-F238E27FC236}">
                <a16:creationId xmlns:a16="http://schemas.microsoft.com/office/drawing/2014/main" xmlns="" id="{D4D9F918-F730-4449-AB3E-2E8143B1A414}"/>
              </a:ext>
            </a:extLst>
          </p:cNvPr>
          <p:cNvCxnSpPr>
            <a:cxnSpLocks/>
          </p:cNvCxnSpPr>
          <p:nvPr/>
        </p:nvCxnSpPr>
        <p:spPr>
          <a:xfrm>
            <a:off x="4777483" y="904126"/>
            <a:ext cx="6881117" cy="6597"/>
          </a:xfrm>
          <a:prstGeom prst="line">
            <a:avLst/>
          </a:prstGeom>
          <a:noFill/>
          <a:ln w="6350" cap="flat" cmpd="sng" algn="ctr">
            <a:solidFill>
              <a:srgbClr val="FFFFFF"/>
            </a:solidFill>
            <a:prstDash val="solid"/>
            <a:miter lim="800000"/>
          </a:ln>
          <a:effectLst/>
        </p:spPr>
      </p:cxnSp>
      <p:sp>
        <p:nvSpPr>
          <p:cNvPr id="16" name="Title 1">
            <a:extLst>
              <a:ext uri="{FF2B5EF4-FFF2-40B4-BE49-F238E27FC236}">
                <a16:creationId xmlns:a16="http://schemas.microsoft.com/office/drawing/2014/main" xmlns="" id="{4430A9AA-BB5E-FF43-8C3E-F42948508E5B}"/>
              </a:ext>
            </a:extLst>
          </p:cNvPr>
          <p:cNvSpPr txBox="1">
            <a:spLocks/>
          </p:cNvSpPr>
          <p:nvPr/>
        </p:nvSpPr>
        <p:spPr>
          <a:xfrm>
            <a:off x="718226" y="0"/>
            <a:ext cx="10940374" cy="818862"/>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b="1" kern="1200">
                <a:solidFill>
                  <a:schemeClr val="tx1"/>
                </a:solidFill>
                <a:latin typeface="Georgia" panose="02040502050405020303" pitchFamily="18" charset="0"/>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US" sz="4000" b="1" i="0" u="none" strike="noStrike" kern="1200" cap="none" spc="0" normalizeH="0" baseline="0" noProof="0" dirty="0" smtClean="0">
                <a:ln>
                  <a:noFill/>
                </a:ln>
                <a:solidFill>
                  <a:srgbClr val="000000"/>
                </a:solidFill>
                <a:effectLst/>
                <a:uLnTx/>
                <a:uFillTx/>
                <a:latin typeface="Georgia"/>
              </a:rPr>
              <a:t>Purpose</a:t>
            </a:r>
            <a:endParaRPr kumimoji="0" lang="en-US" sz="4000" b="1" i="0" u="none" strike="noStrike" kern="1200" cap="none" spc="0" normalizeH="0" baseline="0" noProof="0" dirty="0">
              <a:ln>
                <a:noFill/>
              </a:ln>
              <a:solidFill>
                <a:srgbClr val="000000"/>
              </a:solidFill>
              <a:effectLst/>
              <a:uLnTx/>
              <a:uFillTx/>
              <a:latin typeface="Georgia"/>
            </a:endParaRPr>
          </a:p>
        </p:txBody>
      </p:sp>
      <p:sp>
        <p:nvSpPr>
          <p:cNvPr id="5" name="TextBox 4"/>
          <p:cNvSpPr txBox="1"/>
          <p:nvPr/>
        </p:nvSpPr>
        <p:spPr>
          <a:xfrm>
            <a:off x="453687" y="1242000"/>
            <a:ext cx="11284626" cy="1938992"/>
          </a:xfrm>
          <a:prstGeom prst="rect">
            <a:avLst/>
          </a:prstGeom>
          <a:noFill/>
        </p:spPr>
        <p:txBody>
          <a:bodyPr wrap="square" rtlCol="0">
            <a:spAutoFit/>
          </a:bodyPr>
          <a:lstStyle/>
          <a:p>
            <a:pPr algn="just"/>
            <a:endParaRPr lang="en-US" sz="2000" dirty="0"/>
          </a:p>
          <a:p>
            <a:pPr algn="just">
              <a:spcAft>
                <a:spcPts val="1200"/>
              </a:spcAft>
            </a:pPr>
            <a:r>
              <a:rPr lang="en-ZA" sz="2000" dirty="0"/>
              <a:t>The purpose of developing the MISSTP is to articulate the vision for the development of security technology, and an inclusive information service, for DCS that keeps pace with Government policy shifts, strategic imperatives, socio-economic and technology factors. The MISSTP has to align security technology, enabling information systems, facilities, services and skills with the DCS strategic objectives and value chain to ensure reliable and sustained service delivery now, and in the future. </a:t>
            </a:r>
            <a:endParaRPr lang="en-ZA" sz="2000" dirty="0"/>
          </a:p>
        </p:txBody>
      </p:sp>
    </p:spTree>
    <p:extLst>
      <p:ext uri="{BB962C8B-B14F-4D97-AF65-F5344CB8AC3E}">
        <p14:creationId xmlns:p14="http://schemas.microsoft.com/office/powerpoint/2010/main" val="407082577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98"/>
        <p:cNvGrpSpPr/>
        <p:nvPr/>
      </p:nvGrpSpPr>
      <p:grpSpPr>
        <a:xfrm>
          <a:off x="0" y="0"/>
          <a:ext cx="0" cy="0"/>
          <a:chOff x="0" y="0"/>
          <a:chExt cx="0" cy="0"/>
        </a:xfrm>
      </p:grpSpPr>
      <p:sp>
        <p:nvSpPr>
          <p:cNvPr id="10" name="Rectangle 9">
            <a:extLst>
              <a:ext uri="{FF2B5EF4-FFF2-40B4-BE49-F238E27FC236}">
                <a16:creationId xmlns:a16="http://schemas.microsoft.com/office/drawing/2014/main" xmlns="" id="{F9EDA4DD-5668-4D40-9FD9-47B3AC01D45D}"/>
              </a:ext>
            </a:extLst>
          </p:cNvPr>
          <p:cNvSpPr/>
          <p:nvPr/>
        </p:nvSpPr>
        <p:spPr>
          <a:xfrm>
            <a:off x="0" y="0"/>
            <a:ext cx="12192000" cy="1080000"/>
          </a:xfrm>
          <a:prstGeom prst="rect">
            <a:avLst/>
          </a:prstGeom>
          <a:solidFill>
            <a:srgbClr val="548235">
              <a:alpha val="85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rgbClr val="FFFFFF"/>
              </a:solidFill>
              <a:effectLst/>
              <a:uLnTx/>
              <a:uFillTx/>
              <a:latin typeface="Segoe UI Light"/>
            </a:endParaRPr>
          </a:p>
        </p:txBody>
      </p:sp>
      <p:sp>
        <p:nvSpPr>
          <p:cNvPr id="11" name="Rounded Rectangle 10">
            <a:extLst>
              <a:ext uri="{FF2B5EF4-FFF2-40B4-BE49-F238E27FC236}">
                <a16:creationId xmlns:a16="http://schemas.microsoft.com/office/drawing/2014/main" xmlns="" id="{3FF68B7E-2A3C-7445-840D-E03AC743B2BC}"/>
              </a:ext>
            </a:extLst>
          </p:cNvPr>
          <p:cNvSpPr/>
          <p:nvPr/>
        </p:nvSpPr>
        <p:spPr>
          <a:xfrm>
            <a:off x="718226" y="748723"/>
            <a:ext cx="11125200" cy="324000"/>
          </a:xfrm>
          <a:prstGeom prst="roundRect">
            <a:avLst>
              <a:gd name="adj" fmla="val 0"/>
            </a:avLst>
          </a:prstGeom>
          <a:solidFill>
            <a:srgbClr val="C7A96E"/>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rgbClr val="FFFFFF"/>
              </a:solidFill>
              <a:effectLst/>
              <a:uLnTx/>
              <a:uFillTx/>
              <a:latin typeface="Segoe UI Light"/>
            </a:endParaRPr>
          </a:p>
        </p:txBody>
      </p:sp>
      <p:sp>
        <p:nvSpPr>
          <p:cNvPr id="12" name="TextBox 11">
            <a:extLst>
              <a:ext uri="{FF2B5EF4-FFF2-40B4-BE49-F238E27FC236}">
                <a16:creationId xmlns:a16="http://schemas.microsoft.com/office/drawing/2014/main" xmlns="" id="{3D1D2E24-36FA-6149-B377-163EFDF93ABC}"/>
              </a:ext>
            </a:extLst>
          </p:cNvPr>
          <p:cNvSpPr txBox="1"/>
          <p:nvPr/>
        </p:nvSpPr>
        <p:spPr>
          <a:xfrm>
            <a:off x="989159" y="770894"/>
            <a:ext cx="6202543" cy="215444"/>
          </a:xfrm>
          <a:prstGeom prst="rect">
            <a:avLst/>
          </a:prstGeom>
          <a:noFill/>
        </p:spPr>
        <p:txBody>
          <a:bodyPr wrap="square" lIns="0" tIns="0" rIns="0" bIns="0" rtlCol="0" anchor="ctr">
            <a:spAutoFit/>
          </a:bodyPr>
          <a:lstStyle/>
          <a:p>
            <a:pPr>
              <a:spcAft>
                <a:spcPts val="300"/>
              </a:spcAft>
            </a:pPr>
            <a:r>
              <a:rPr lang="en-US" sz="1400" b="1" dirty="0">
                <a:solidFill>
                  <a:srgbClr val="FFFFFF"/>
                </a:solidFill>
                <a:latin typeface="Segoe UI Light"/>
                <a:cs typeface="Segoe UI" panose="020B0502040204020203" pitchFamily="34" charset="0"/>
              </a:rPr>
              <a:t>Outcome 6: High performing ethical </a:t>
            </a:r>
            <a:r>
              <a:rPr lang="en-US" sz="1400" b="1" dirty="0" err="1" smtClean="0">
                <a:solidFill>
                  <a:srgbClr val="FFFFFF"/>
                </a:solidFill>
                <a:latin typeface="Segoe UI Light"/>
                <a:cs typeface="Segoe UI" panose="020B0502040204020203" pitchFamily="34" charset="0"/>
              </a:rPr>
              <a:t>organisation</a:t>
            </a:r>
            <a:r>
              <a:rPr lang="en-US" sz="1400" b="1" dirty="0" smtClean="0">
                <a:solidFill>
                  <a:srgbClr val="FFFFFF"/>
                </a:solidFill>
                <a:latin typeface="Segoe UI Light"/>
                <a:cs typeface="Segoe UI" panose="020B0502040204020203" pitchFamily="34" charset="0"/>
              </a:rPr>
              <a:t> </a:t>
            </a:r>
            <a:endParaRPr lang="en-US" sz="1400" b="1" dirty="0">
              <a:solidFill>
                <a:srgbClr val="FFFFFF"/>
              </a:solidFill>
              <a:latin typeface="Segoe UI Light"/>
              <a:cs typeface="Segoe UI" panose="020B0502040204020203" pitchFamily="34" charset="0"/>
            </a:endParaRPr>
          </a:p>
        </p:txBody>
      </p:sp>
      <p:cxnSp>
        <p:nvCxnSpPr>
          <p:cNvPr id="13" name="Straight Connector 12">
            <a:extLst>
              <a:ext uri="{FF2B5EF4-FFF2-40B4-BE49-F238E27FC236}">
                <a16:creationId xmlns:a16="http://schemas.microsoft.com/office/drawing/2014/main" xmlns="" id="{D4D9F918-F730-4449-AB3E-2E8143B1A414}"/>
              </a:ext>
            </a:extLst>
          </p:cNvPr>
          <p:cNvCxnSpPr>
            <a:cxnSpLocks/>
          </p:cNvCxnSpPr>
          <p:nvPr/>
        </p:nvCxnSpPr>
        <p:spPr>
          <a:xfrm>
            <a:off x="4777483" y="904126"/>
            <a:ext cx="6881117" cy="6597"/>
          </a:xfrm>
          <a:prstGeom prst="line">
            <a:avLst/>
          </a:prstGeom>
          <a:noFill/>
          <a:ln w="6350" cap="flat" cmpd="sng" algn="ctr">
            <a:solidFill>
              <a:srgbClr val="FFFFFF"/>
            </a:solidFill>
            <a:prstDash val="solid"/>
            <a:miter lim="800000"/>
          </a:ln>
          <a:effectLst/>
        </p:spPr>
      </p:cxnSp>
      <p:sp>
        <p:nvSpPr>
          <p:cNvPr id="16" name="Title 1">
            <a:extLst>
              <a:ext uri="{FF2B5EF4-FFF2-40B4-BE49-F238E27FC236}">
                <a16:creationId xmlns:a16="http://schemas.microsoft.com/office/drawing/2014/main" xmlns="" id="{4430A9AA-BB5E-FF43-8C3E-F42948508E5B}"/>
              </a:ext>
            </a:extLst>
          </p:cNvPr>
          <p:cNvSpPr txBox="1">
            <a:spLocks/>
          </p:cNvSpPr>
          <p:nvPr/>
        </p:nvSpPr>
        <p:spPr>
          <a:xfrm>
            <a:off x="718226" y="0"/>
            <a:ext cx="10940374" cy="818862"/>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b="1" kern="1200">
                <a:solidFill>
                  <a:schemeClr val="tx1"/>
                </a:solidFill>
                <a:latin typeface="Georgia" panose="02040502050405020303" pitchFamily="18" charset="0"/>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lang="en-US" sz="4000" dirty="0" smtClean="0">
                <a:solidFill>
                  <a:srgbClr val="000000"/>
                </a:solidFill>
                <a:latin typeface="Georgia"/>
              </a:rPr>
              <a:t>MISSTP Context</a:t>
            </a:r>
            <a:endParaRPr kumimoji="0" lang="en-US" sz="4000" b="1" i="0" u="none" strike="noStrike" kern="1200" cap="none" spc="0" normalizeH="0" baseline="0" noProof="0" dirty="0">
              <a:ln>
                <a:noFill/>
              </a:ln>
              <a:solidFill>
                <a:srgbClr val="000000"/>
              </a:solidFill>
              <a:effectLst/>
              <a:uLnTx/>
              <a:uFillTx/>
              <a:latin typeface="Georgia"/>
            </a:endParaRPr>
          </a:p>
        </p:txBody>
      </p:sp>
      <p:sp>
        <p:nvSpPr>
          <p:cNvPr id="5" name="TextBox 4"/>
          <p:cNvSpPr txBox="1"/>
          <p:nvPr/>
        </p:nvSpPr>
        <p:spPr>
          <a:xfrm>
            <a:off x="453687" y="1242000"/>
            <a:ext cx="11284626" cy="400110"/>
          </a:xfrm>
          <a:prstGeom prst="rect">
            <a:avLst/>
          </a:prstGeom>
          <a:noFill/>
        </p:spPr>
        <p:txBody>
          <a:bodyPr wrap="square" rtlCol="0">
            <a:spAutoFit/>
          </a:bodyPr>
          <a:lstStyle/>
          <a:p>
            <a:pPr algn="just"/>
            <a:endParaRPr lang="en-ZA" sz="2000" dirty="0"/>
          </a:p>
        </p:txBody>
      </p:sp>
      <p:pic>
        <p:nvPicPr>
          <p:cNvPr id="3" name="Picture 2"/>
          <p:cNvPicPr>
            <a:picLocks noChangeAspect="1"/>
          </p:cNvPicPr>
          <p:nvPr/>
        </p:nvPicPr>
        <p:blipFill>
          <a:blip r:embed="rId3"/>
          <a:stretch>
            <a:fillRect/>
          </a:stretch>
        </p:blipFill>
        <p:spPr>
          <a:xfrm>
            <a:off x="1537855" y="1442055"/>
            <a:ext cx="8542071" cy="4528487"/>
          </a:xfrm>
          <a:prstGeom prst="rect">
            <a:avLst/>
          </a:prstGeom>
        </p:spPr>
      </p:pic>
    </p:spTree>
    <p:extLst>
      <p:ext uri="{BB962C8B-B14F-4D97-AF65-F5344CB8AC3E}">
        <p14:creationId xmlns:p14="http://schemas.microsoft.com/office/powerpoint/2010/main" val="99656853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98"/>
        <p:cNvGrpSpPr/>
        <p:nvPr/>
      </p:nvGrpSpPr>
      <p:grpSpPr>
        <a:xfrm>
          <a:off x="0" y="0"/>
          <a:ext cx="0" cy="0"/>
          <a:chOff x="0" y="0"/>
          <a:chExt cx="0" cy="0"/>
        </a:xfrm>
      </p:grpSpPr>
      <p:sp>
        <p:nvSpPr>
          <p:cNvPr id="10" name="Rectangle 9">
            <a:extLst>
              <a:ext uri="{FF2B5EF4-FFF2-40B4-BE49-F238E27FC236}">
                <a16:creationId xmlns:a16="http://schemas.microsoft.com/office/drawing/2014/main" xmlns="" id="{F9EDA4DD-5668-4D40-9FD9-47B3AC01D45D}"/>
              </a:ext>
            </a:extLst>
          </p:cNvPr>
          <p:cNvSpPr/>
          <p:nvPr/>
        </p:nvSpPr>
        <p:spPr>
          <a:xfrm>
            <a:off x="0" y="0"/>
            <a:ext cx="12192000" cy="1080000"/>
          </a:xfrm>
          <a:prstGeom prst="rect">
            <a:avLst/>
          </a:prstGeom>
          <a:solidFill>
            <a:srgbClr val="548235">
              <a:alpha val="85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rgbClr val="FFFFFF"/>
              </a:solidFill>
              <a:effectLst/>
              <a:uLnTx/>
              <a:uFillTx/>
              <a:latin typeface="Segoe UI Light"/>
            </a:endParaRPr>
          </a:p>
        </p:txBody>
      </p:sp>
      <p:sp>
        <p:nvSpPr>
          <p:cNvPr id="11" name="Rounded Rectangle 10">
            <a:extLst>
              <a:ext uri="{FF2B5EF4-FFF2-40B4-BE49-F238E27FC236}">
                <a16:creationId xmlns:a16="http://schemas.microsoft.com/office/drawing/2014/main" xmlns="" id="{3FF68B7E-2A3C-7445-840D-E03AC743B2BC}"/>
              </a:ext>
            </a:extLst>
          </p:cNvPr>
          <p:cNvSpPr/>
          <p:nvPr/>
        </p:nvSpPr>
        <p:spPr>
          <a:xfrm>
            <a:off x="718226" y="748723"/>
            <a:ext cx="11125200" cy="324000"/>
          </a:xfrm>
          <a:prstGeom prst="roundRect">
            <a:avLst>
              <a:gd name="adj" fmla="val 0"/>
            </a:avLst>
          </a:prstGeom>
          <a:solidFill>
            <a:srgbClr val="C7A96E"/>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rgbClr val="FFFFFF"/>
              </a:solidFill>
              <a:effectLst/>
              <a:uLnTx/>
              <a:uFillTx/>
              <a:latin typeface="Segoe UI Light"/>
            </a:endParaRPr>
          </a:p>
        </p:txBody>
      </p:sp>
      <p:sp>
        <p:nvSpPr>
          <p:cNvPr id="12" name="TextBox 11">
            <a:extLst>
              <a:ext uri="{FF2B5EF4-FFF2-40B4-BE49-F238E27FC236}">
                <a16:creationId xmlns:a16="http://schemas.microsoft.com/office/drawing/2014/main" xmlns="" id="{3D1D2E24-36FA-6149-B377-163EFDF93ABC}"/>
              </a:ext>
            </a:extLst>
          </p:cNvPr>
          <p:cNvSpPr txBox="1"/>
          <p:nvPr/>
        </p:nvSpPr>
        <p:spPr>
          <a:xfrm>
            <a:off x="989159" y="770894"/>
            <a:ext cx="6202543" cy="215444"/>
          </a:xfrm>
          <a:prstGeom prst="rect">
            <a:avLst/>
          </a:prstGeom>
          <a:noFill/>
        </p:spPr>
        <p:txBody>
          <a:bodyPr wrap="square" lIns="0" tIns="0" rIns="0" bIns="0" rtlCol="0" anchor="ctr">
            <a:spAutoFit/>
          </a:bodyPr>
          <a:lstStyle/>
          <a:p>
            <a:pPr>
              <a:spcAft>
                <a:spcPts val="300"/>
              </a:spcAft>
            </a:pPr>
            <a:r>
              <a:rPr lang="en-US" sz="1400" b="1" dirty="0">
                <a:solidFill>
                  <a:srgbClr val="FFFFFF"/>
                </a:solidFill>
                <a:latin typeface="Segoe UI Light"/>
                <a:cs typeface="Segoe UI" panose="020B0502040204020203" pitchFamily="34" charset="0"/>
              </a:rPr>
              <a:t>Outcome 6: High performing ethical </a:t>
            </a:r>
            <a:r>
              <a:rPr lang="en-US" sz="1400" b="1" dirty="0" err="1" smtClean="0">
                <a:solidFill>
                  <a:srgbClr val="FFFFFF"/>
                </a:solidFill>
                <a:latin typeface="Segoe UI Light"/>
                <a:cs typeface="Segoe UI" panose="020B0502040204020203" pitchFamily="34" charset="0"/>
              </a:rPr>
              <a:t>organisation</a:t>
            </a:r>
            <a:r>
              <a:rPr lang="en-US" sz="1400" b="1" dirty="0" smtClean="0">
                <a:solidFill>
                  <a:srgbClr val="FFFFFF"/>
                </a:solidFill>
                <a:latin typeface="Segoe UI Light"/>
                <a:cs typeface="Segoe UI" panose="020B0502040204020203" pitchFamily="34" charset="0"/>
              </a:rPr>
              <a:t> </a:t>
            </a:r>
            <a:endParaRPr lang="en-US" sz="1400" b="1" dirty="0">
              <a:solidFill>
                <a:srgbClr val="FFFFFF"/>
              </a:solidFill>
              <a:latin typeface="Segoe UI Light"/>
              <a:cs typeface="Segoe UI" panose="020B0502040204020203" pitchFamily="34" charset="0"/>
            </a:endParaRPr>
          </a:p>
        </p:txBody>
      </p:sp>
      <p:cxnSp>
        <p:nvCxnSpPr>
          <p:cNvPr id="13" name="Straight Connector 12">
            <a:extLst>
              <a:ext uri="{FF2B5EF4-FFF2-40B4-BE49-F238E27FC236}">
                <a16:creationId xmlns:a16="http://schemas.microsoft.com/office/drawing/2014/main" xmlns="" id="{D4D9F918-F730-4449-AB3E-2E8143B1A414}"/>
              </a:ext>
            </a:extLst>
          </p:cNvPr>
          <p:cNvCxnSpPr>
            <a:cxnSpLocks/>
          </p:cNvCxnSpPr>
          <p:nvPr/>
        </p:nvCxnSpPr>
        <p:spPr>
          <a:xfrm>
            <a:off x="4777483" y="904126"/>
            <a:ext cx="6881117" cy="6597"/>
          </a:xfrm>
          <a:prstGeom prst="line">
            <a:avLst/>
          </a:prstGeom>
          <a:noFill/>
          <a:ln w="6350" cap="flat" cmpd="sng" algn="ctr">
            <a:solidFill>
              <a:srgbClr val="FFFFFF"/>
            </a:solidFill>
            <a:prstDash val="solid"/>
            <a:miter lim="800000"/>
          </a:ln>
          <a:effectLst/>
        </p:spPr>
      </p:cxnSp>
      <p:sp>
        <p:nvSpPr>
          <p:cNvPr id="16" name="Title 1">
            <a:extLst>
              <a:ext uri="{FF2B5EF4-FFF2-40B4-BE49-F238E27FC236}">
                <a16:creationId xmlns:a16="http://schemas.microsoft.com/office/drawing/2014/main" xmlns="" id="{4430A9AA-BB5E-FF43-8C3E-F42948508E5B}"/>
              </a:ext>
            </a:extLst>
          </p:cNvPr>
          <p:cNvSpPr txBox="1">
            <a:spLocks/>
          </p:cNvSpPr>
          <p:nvPr/>
        </p:nvSpPr>
        <p:spPr>
          <a:xfrm>
            <a:off x="718226" y="0"/>
            <a:ext cx="10940374" cy="818862"/>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b="1" kern="1200">
                <a:solidFill>
                  <a:schemeClr val="tx1"/>
                </a:solidFill>
                <a:latin typeface="Georgia" panose="02040502050405020303" pitchFamily="18" charset="0"/>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lang="en-US" sz="4000" noProof="0" dirty="0" smtClean="0">
                <a:solidFill>
                  <a:srgbClr val="000000"/>
                </a:solidFill>
                <a:latin typeface="Georgia"/>
              </a:rPr>
              <a:t>WORKSHOP METHODOLOGY</a:t>
            </a:r>
            <a:endParaRPr kumimoji="0" lang="en-US" sz="4000" b="1" i="0" u="none" strike="noStrike" kern="1200" cap="none" spc="0" normalizeH="0" baseline="0" noProof="0" dirty="0">
              <a:ln>
                <a:noFill/>
              </a:ln>
              <a:solidFill>
                <a:srgbClr val="000000"/>
              </a:solidFill>
              <a:effectLst/>
              <a:uLnTx/>
              <a:uFillTx/>
              <a:latin typeface="Georgia"/>
            </a:endParaRPr>
          </a:p>
        </p:txBody>
      </p:sp>
      <p:sp>
        <p:nvSpPr>
          <p:cNvPr id="5" name="TextBox 4"/>
          <p:cNvSpPr txBox="1"/>
          <p:nvPr/>
        </p:nvSpPr>
        <p:spPr>
          <a:xfrm>
            <a:off x="453687" y="1242000"/>
            <a:ext cx="11284626" cy="5016758"/>
          </a:xfrm>
          <a:prstGeom prst="rect">
            <a:avLst/>
          </a:prstGeom>
          <a:noFill/>
        </p:spPr>
        <p:txBody>
          <a:bodyPr wrap="square" rtlCol="0">
            <a:spAutoFit/>
          </a:bodyPr>
          <a:lstStyle/>
          <a:p>
            <a:pPr algn="just"/>
            <a:r>
              <a:rPr lang="en-ZA" sz="2000" dirty="0" smtClean="0"/>
              <a:t>To understand the needs a number of workshops were held with core business and strategic support, to review the current challenges and risk areas</a:t>
            </a:r>
          </a:p>
          <a:p>
            <a:pPr algn="just"/>
            <a:endParaRPr lang="en-ZA" sz="2000" dirty="0"/>
          </a:p>
          <a:p>
            <a:pPr algn="just"/>
            <a:r>
              <a:rPr lang="en-ZA" sz="2000" dirty="0" smtClean="0"/>
              <a:t>1.	Security</a:t>
            </a:r>
            <a:r>
              <a:rPr lang="en-ZA" sz="2000" dirty="0"/>
              <a:t>;</a:t>
            </a:r>
          </a:p>
          <a:p>
            <a:pPr algn="just"/>
            <a:r>
              <a:rPr lang="en-ZA" sz="2000" dirty="0"/>
              <a:t>2. </a:t>
            </a:r>
            <a:r>
              <a:rPr lang="en-ZA" sz="2000" dirty="0" smtClean="0"/>
              <a:t>	Incarceration </a:t>
            </a:r>
            <a:r>
              <a:rPr lang="en-ZA" sz="2000" dirty="0"/>
              <a:t>and Corrections;</a:t>
            </a:r>
          </a:p>
          <a:p>
            <a:pPr algn="just"/>
            <a:r>
              <a:rPr lang="en-ZA" sz="2000" dirty="0"/>
              <a:t>3. </a:t>
            </a:r>
            <a:r>
              <a:rPr lang="en-ZA" sz="2000" dirty="0" smtClean="0"/>
              <a:t>	Remand </a:t>
            </a:r>
            <a:r>
              <a:rPr lang="en-ZA" sz="2000" dirty="0"/>
              <a:t>Detention;</a:t>
            </a:r>
          </a:p>
          <a:p>
            <a:pPr algn="just"/>
            <a:r>
              <a:rPr lang="en-ZA" sz="2000" dirty="0"/>
              <a:t>4. </a:t>
            </a:r>
            <a:r>
              <a:rPr lang="en-ZA" sz="2000" dirty="0" smtClean="0"/>
              <a:t>	Health </a:t>
            </a:r>
            <a:r>
              <a:rPr lang="en-ZA" sz="2000" dirty="0"/>
              <a:t>Care; and</a:t>
            </a:r>
          </a:p>
          <a:p>
            <a:pPr algn="just"/>
            <a:r>
              <a:rPr lang="en-ZA" sz="2000" dirty="0"/>
              <a:t>5. </a:t>
            </a:r>
            <a:r>
              <a:rPr lang="en-ZA" sz="2000" dirty="0" smtClean="0"/>
              <a:t>	Community </a:t>
            </a:r>
            <a:r>
              <a:rPr lang="en-ZA" sz="2000" dirty="0"/>
              <a:t>Corrections,</a:t>
            </a:r>
          </a:p>
          <a:p>
            <a:pPr algn="just"/>
            <a:endParaRPr lang="en-ZA" sz="2000" dirty="0" smtClean="0"/>
          </a:p>
          <a:p>
            <a:pPr algn="just"/>
            <a:r>
              <a:rPr lang="en-ZA" sz="2000" dirty="0" smtClean="0"/>
              <a:t>and </a:t>
            </a:r>
            <a:r>
              <a:rPr lang="en-ZA" sz="2000" dirty="0"/>
              <a:t>the following </a:t>
            </a:r>
            <a:r>
              <a:rPr lang="en-ZA" sz="2000" dirty="0" smtClean="0"/>
              <a:t>strategic support areas:</a:t>
            </a:r>
          </a:p>
          <a:p>
            <a:pPr algn="just"/>
            <a:endParaRPr lang="en-ZA" sz="2000" dirty="0"/>
          </a:p>
          <a:p>
            <a:pPr algn="just"/>
            <a:r>
              <a:rPr lang="en-ZA" sz="2000" dirty="0"/>
              <a:t>6. </a:t>
            </a:r>
            <a:r>
              <a:rPr lang="en-ZA" sz="2000" dirty="0" smtClean="0"/>
              <a:t>	Human </a:t>
            </a:r>
            <a:r>
              <a:rPr lang="en-ZA" sz="2000" dirty="0"/>
              <a:t>Resources;</a:t>
            </a:r>
          </a:p>
          <a:p>
            <a:pPr algn="just"/>
            <a:r>
              <a:rPr lang="en-ZA" sz="2000" dirty="0"/>
              <a:t>7. </a:t>
            </a:r>
            <a:r>
              <a:rPr lang="en-ZA" sz="2000" dirty="0" smtClean="0"/>
              <a:t>	Finances </a:t>
            </a:r>
            <a:r>
              <a:rPr lang="en-ZA" sz="2000" dirty="0"/>
              <a:t>and Supply Chain Management;</a:t>
            </a:r>
          </a:p>
          <a:p>
            <a:pPr algn="just"/>
            <a:r>
              <a:rPr lang="en-ZA" sz="2000" dirty="0"/>
              <a:t>8. </a:t>
            </a:r>
            <a:r>
              <a:rPr lang="en-ZA" sz="2000" dirty="0" smtClean="0"/>
              <a:t>	Strategic </a:t>
            </a:r>
            <a:r>
              <a:rPr lang="en-ZA" sz="2000" dirty="0"/>
              <a:t>Management; Legal Support; </a:t>
            </a:r>
            <a:r>
              <a:rPr lang="en-ZA" sz="2000" dirty="0" smtClean="0"/>
              <a:t>Information Management</a:t>
            </a:r>
            <a:r>
              <a:rPr lang="en-ZA" sz="2000" dirty="0"/>
              <a:t>; Intergovernmental Relations; </a:t>
            </a:r>
            <a:r>
              <a:rPr lang="en-ZA" sz="2000" dirty="0" smtClean="0"/>
              <a:t>	Policy</a:t>
            </a:r>
            <a:r>
              <a:rPr lang="en-ZA" sz="2000" dirty="0"/>
              <a:t>; and</a:t>
            </a:r>
          </a:p>
          <a:p>
            <a:pPr algn="just"/>
            <a:r>
              <a:rPr lang="en-ZA" sz="2000" dirty="0"/>
              <a:t>9</a:t>
            </a:r>
            <a:r>
              <a:rPr lang="en-ZA" sz="2000" dirty="0" smtClean="0"/>
              <a:t>.	 </a:t>
            </a:r>
            <a:r>
              <a:rPr lang="en-ZA" sz="2000" dirty="0"/>
              <a:t>ICT; Office of National Commissioner; Communications. </a:t>
            </a:r>
            <a:endParaRPr lang="en-ZA" sz="2000" dirty="0"/>
          </a:p>
        </p:txBody>
      </p:sp>
    </p:spTree>
    <p:extLst>
      <p:ext uri="{BB962C8B-B14F-4D97-AF65-F5344CB8AC3E}">
        <p14:creationId xmlns:p14="http://schemas.microsoft.com/office/powerpoint/2010/main" val="281508094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98"/>
        <p:cNvGrpSpPr/>
        <p:nvPr/>
      </p:nvGrpSpPr>
      <p:grpSpPr>
        <a:xfrm>
          <a:off x="0" y="0"/>
          <a:ext cx="0" cy="0"/>
          <a:chOff x="0" y="0"/>
          <a:chExt cx="0" cy="0"/>
        </a:xfrm>
      </p:grpSpPr>
      <p:sp>
        <p:nvSpPr>
          <p:cNvPr id="10" name="Rectangle 9">
            <a:extLst>
              <a:ext uri="{FF2B5EF4-FFF2-40B4-BE49-F238E27FC236}">
                <a16:creationId xmlns:a16="http://schemas.microsoft.com/office/drawing/2014/main" xmlns="" id="{F9EDA4DD-5668-4D40-9FD9-47B3AC01D45D}"/>
              </a:ext>
            </a:extLst>
          </p:cNvPr>
          <p:cNvSpPr/>
          <p:nvPr/>
        </p:nvSpPr>
        <p:spPr>
          <a:xfrm>
            <a:off x="0" y="0"/>
            <a:ext cx="12192000" cy="1080000"/>
          </a:xfrm>
          <a:prstGeom prst="rect">
            <a:avLst/>
          </a:prstGeom>
          <a:solidFill>
            <a:srgbClr val="548235">
              <a:alpha val="85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rgbClr val="FFFFFF"/>
              </a:solidFill>
              <a:effectLst/>
              <a:uLnTx/>
              <a:uFillTx/>
              <a:latin typeface="Segoe UI Light"/>
            </a:endParaRPr>
          </a:p>
        </p:txBody>
      </p:sp>
      <p:sp>
        <p:nvSpPr>
          <p:cNvPr id="11" name="Rounded Rectangle 10">
            <a:extLst>
              <a:ext uri="{FF2B5EF4-FFF2-40B4-BE49-F238E27FC236}">
                <a16:creationId xmlns:a16="http://schemas.microsoft.com/office/drawing/2014/main" xmlns="" id="{3FF68B7E-2A3C-7445-840D-E03AC743B2BC}"/>
              </a:ext>
            </a:extLst>
          </p:cNvPr>
          <p:cNvSpPr/>
          <p:nvPr/>
        </p:nvSpPr>
        <p:spPr>
          <a:xfrm>
            <a:off x="718226" y="748723"/>
            <a:ext cx="11125200" cy="324000"/>
          </a:xfrm>
          <a:prstGeom prst="roundRect">
            <a:avLst>
              <a:gd name="adj" fmla="val 0"/>
            </a:avLst>
          </a:prstGeom>
          <a:solidFill>
            <a:srgbClr val="C7A96E"/>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rgbClr val="FFFFFF"/>
              </a:solidFill>
              <a:effectLst/>
              <a:uLnTx/>
              <a:uFillTx/>
              <a:latin typeface="Segoe UI Light"/>
            </a:endParaRPr>
          </a:p>
        </p:txBody>
      </p:sp>
      <p:sp>
        <p:nvSpPr>
          <p:cNvPr id="12" name="TextBox 11">
            <a:extLst>
              <a:ext uri="{FF2B5EF4-FFF2-40B4-BE49-F238E27FC236}">
                <a16:creationId xmlns:a16="http://schemas.microsoft.com/office/drawing/2014/main" xmlns="" id="{3D1D2E24-36FA-6149-B377-163EFDF93ABC}"/>
              </a:ext>
            </a:extLst>
          </p:cNvPr>
          <p:cNvSpPr txBox="1"/>
          <p:nvPr/>
        </p:nvSpPr>
        <p:spPr>
          <a:xfrm>
            <a:off x="989159" y="770894"/>
            <a:ext cx="6202543" cy="215444"/>
          </a:xfrm>
          <a:prstGeom prst="rect">
            <a:avLst/>
          </a:prstGeom>
          <a:noFill/>
        </p:spPr>
        <p:txBody>
          <a:bodyPr wrap="square" lIns="0" tIns="0" rIns="0" bIns="0" rtlCol="0" anchor="ctr">
            <a:spAutoFit/>
          </a:bodyPr>
          <a:lstStyle/>
          <a:p>
            <a:pPr>
              <a:spcAft>
                <a:spcPts val="300"/>
              </a:spcAft>
            </a:pPr>
            <a:r>
              <a:rPr lang="en-US" sz="1400" b="1" dirty="0">
                <a:solidFill>
                  <a:srgbClr val="FFFFFF"/>
                </a:solidFill>
                <a:latin typeface="Segoe UI Light"/>
                <a:cs typeface="Segoe UI" panose="020B0502040204020203" pitchFamily="34" charset="0"/>
              </a:rPr>
              <a:t>Outcome 6: High performing ethical </a:t>
            </a:r>
            <a:r>
              <a:rPr lang="en-US" sz="1400" b="1" dirty="0" err="1" smtClean="0">
                <a:solidFill>
                  <a:srgbClr val="FFFFFF"/>
                </a:solidFill>
                <a:latin typeface="Segoe UI Light"/>
                <a:cs typeface="Segoe UI" panose="020B0502040204020203" pitchFamily="34" charset="0"/>
              </a:rPr>
              <a:t>organisation</a:t>
            </a:r>
            <a:r>
              <a:rPr lang="en-US" sz="1400" b="1" dirty="0" smtClean="0">
                <a:solidFill>
                  <a:srgbClr val="FFFFFF"/>
                </a:solidFill>
                <a:latin typeface="Segoe UI Light"/>
                <a:cs typeface="Segoe UI" panose="020B0502040204020203" pitchFamily="34" charset="0"/>
              </a:rPr>
              <a:t> </a:t>
            </a:r>
            <a:endParaRPr lang="en-US" sz="1400" b="1" dirty="0">
              <a:solidFill>
                <a:srgbClr val="FFFFFF"/>
              </a:solidFill>
              <a:latin typeface="Segoe UI Light"/>
              <a:cs typeface="Segoe UI" panose="020B0502040204020203" pitchFamily="34" charset="0"/>
            </a:endParaRPr>
          </a:p>
        </p:txBody>
      </p:sp>
      <p:cxnSp>
        <p:nvCxnSpPr>
          <p:cNvPr id="13" name="Straight Connector 12">
            <a:extLst>
              <a:ext uri="{FF2B5EF4-FFF2-40B4-BE49-F238E27FC236}">
                <a16:creationId xmlns:a16="http://schemas.microsoft.com/office/drawing/2014/main" xmlns="" id="{D4D9F918-F730-4449-AB3E-2E8143B1A414}"/>
              </a:ext>
            </a:extLst>
          </p:cNvPr>
          <p:cNvCxnSpPr>
            <a:cxnSpLocks/>
          </p:cNvCxnSpPr>
          <p:nvPr/>
        </p:nvCxnSpPr>
        <p:spPr>
          <a:xfrm>
            <a:off x="4777483" y="904126"/>
            <a:ext cx="6881117" cy="6597"/>
          </a:xfrm>
          <a:prstGeom prst="line">
            <a:avLst/>
          </a:prstGeom>
          <a:noFill/>
          <a:ln w="6350" cap="flat" cmpd="sng" algn="ctr">
            <a:solidFill>
              <a:srgbClr val="FFFFFF"/>
            </a:solidFill>
            <a:prstDash val="solid"/>
            <a:miter lim="800000"/>
          </a:ln>
          <a:effectLst/>
        </p:spPr>
      </p:cxnSp>
      <p:sp>
        <p:nvSpPr>
          <p:cNvPr id="16" name="Title 1">
            <a:extLst>
              <a:ext uri="{FF2B5EF4-FFF2-40B4-BE49-F238E27FC236}">
                <a16:creationId xmlns:a16="http://schemas.microsoft.com/office/drawing/2014/main" xmlns="" id="{4430A9AA-BB5E-FF43-8C3E-F42948508E5B}"/>
              </a:ext>
            </a:extLst>
          </p:cNvPr>
          <p:cNvSpPr txBox="1">
            <a:spLocks/>
          </p:cNvSpPr>
          <p:nvPr/>
        </p:nvSpPr>
        <p:spPr>
          <a:xfrm>
            <a:off x="718226" y="0"/>
            <a:ext cx="10940374" cy="818862"/>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b="1" kern="1200">
                <a:solidFill>
                  <a:schemeClr val="tx1"/>
                </a:solidFill>
                <a:latin typeface="Georgia" panose="02040502050405020303" pitchFamily="18" charset="0"/>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lang="en-US" sz="4000" noProof="0" dirty="0" smtClean="0">
                <a:solidFill>
                  <a:srgbClr val="000000"/>
                </a:solidFill>
                <a:latin typeface="Georgia"/>
              </a:rPr>
              <a:t>DRIVERS OF CHANGE</a:t>
            </a:r>
            <a:endParaRPr kumimoji="0" lang="en-US" sz="4000" b="1" i="0" u="none" strike="noStrike" kern="1200" cap="none" spc="0" normalizeH="0" baseline="0" noProof="0" dirty="0">
              <a:ln>
                <a:noFill/>
              </a:ln>
              <a:solidFill>
                <a:srgbClr val="000000"/>
              </a:solidFill>
              <a:effectLst/>
              <a:uLnTx/>
              <a:uFillTx/>
              <a:latin typeface="Georgia"/>
            </a:endParaRPr>
          </a:p>
        </p:txBody>
      </p:sp>
      <p:sp>
        <p:nvSpPr>
          <p:cNvPr id="5" name="TextBox 4"/>
          <p:cNvSpPr txBox="1"/>
          <p:nvPr/>
        </p:nvSpPr>
        <p:spPr>
          <a:xfrm>
            <a:off x="453687" y="1242000"/>
            <a:ext cx="11284626" cy="5632311"/>
          </a:xfrm>
          <a:prstGeom prst="rect">
            <a:avLst/>
          </a:prstGeom>
          <a:noFill/>
        </p:spPr>
        <p:txBody>
          <a:bodyPr wrap="square" rtlCol="0">
            <a:spAutoFit/>
          </a:bodyPr>
          <a:lstStyle/>
          <a:p>
            <a:pPr algn="just"/>
            <a:r>
              <a:rPr lang="en-ZA" sz="2000" dirty="0"/>
              <a:t>External drivers</a:t>
            </a:r>
          </a:p>
          <a:p>
            <a:pPr algn="just"/>
            <a:r>
              <a:rPr lang="en-ZA" sz="2000" dirty="0"/>
              <a:t>A number of external drivers that will lead to essential business requirements are listed:</a:t>
            </a:r>
          </a:p>
          <a:p>
            <a:pPr algn="just"/>
            <a:r>
              <a:rPr lang="en-ZA" sz="2000" dirty="0"/>
              <a:t>1. </a:t>
            </a:r>
            <a:r>
              <a:rPr lang="en-ZA" sz="2000" b="1" dirty="0"/>
              <a:t>The global financial crash</a:t>
            </a:r>
            <a:r>
              <a:rPr lang="en-ZA" sz="2000" dirty="0"/>
              <a:t>, related to the potential collapse of the US Dollar as a currency while an</a:t>
            </a:r>
          </a:p>
          <a:p>
            <a:pPr algn="just"/>
            <a:r>
              <a:rPr lang="en-ZA" sz="2000" dirty="0" smtClean="0"/>
              <a:t>economic </a:t>
            </a:r>
            <a:r>
              <a:rPr lang="en-ZA" sz="2000" dirty="0"/>
              <a:t>depression could possibly follow the COVID-19 pandemic and the current economic</a:t>
            </a:r>
          </a:p>
          <a:p>
            <a:pPr algn="just"/>
            <a:r>
              <a:rPr lang="en-ZA" sz="2000" dirty="0"/>
              <a:t>recession [28]. As a result, </a:t>
            </a:r>
            <a:r>
              <a:rPr lang="en-ZA" sz="2000" b="1" dirty="0"/>
              <a:t>DCS faces budget cuts </a:t>
            </a:r>
            <a:r>
              <a:rPr lang="en-ZA" sz="2000" dirty="0"/>
              <a:t>in the short-term and potentially additional remand</a:t>
            </a:r>
          </a:p>
          <a:p>
            <a:pPr algn="just"/>
            <a:r>
              <a:rPr lang="en-ZA" sz="2000" dirty="0"/>
              <a:t>detainees and offenders in the medium term.</a:t>
            </a:r>
          </a:p>
          <a:p>
            <a:pPr algn="just"/>
            <a:r>
              <a:rPr lang="en-ZA" sz="2000" dirty="0"/>
              <a:t>2. </a:t>
            </a:r>
            <a:r>
              <a:rPr lang="en-ZA" sz="2000" b="1" dirty="0"/>
              <a:t>High levels of recidivism</a:t>
            </a:r>
            <a:r>
              <a:rPr lang="en-ZA" sz="2000" dirty="0"/>
              <a:t>, determined by a complex set of factors leads a released offender to return to</a:t>
            </a:r>
          </a:p>
          <a:p>
            <a:pPr algn="just"/>
            <a:r>
              <a:rPr lang="en-ZA" sz="2000" dirty="0"/>
              <a:t>custody.</a:t>
            </a:r>
          </a:p>
          <a:p>
            <a:pPr algn="just"/>
            <a:r>
              <a:rPr lang="en-ZA" sz="2000" dirty="0"/>
              <a:t>3. </a:t>
            </a:r>
            <a:r>
              <a:rPr lang="en-ZA" sz="2000" b="1" dirty="0"/>
              <a:t>Criminal (gangs) official</a:t>
            </a:r>
            <a:r>
              <a:rPr lang="en-ZA" sz="2000" dirty="0"/>
              <a:t> Nexus – collusion between offenders and other criminals and DCS officials in</a:t>
            </a:r>
          </a:p>
          <a:p>
            <a:pPr algn="just"/>
            <a:r>
              <a:rPr lang="en-ZA" sz="2000" dirty="0"/>
              <a:t>Correctional facilities (Refer to the DCS Workshop Proceedings [1])</a:t>
            </a:r>
          </a:p>
          <a:p>
            <a:pPr algn="just"/>
            <a:r>
              <a:rPr lang="en-ZA" sz="2000" dirty="0"/>
              <a:t>4. </a:t>
            </a:r>
            <a:r>
              <a:rPr lang="en-ZA" sz="2000" b="1" dirty="0"/>
              <a:t>Gangs &amp; the prison economy</a:t>
            </a:r>
            <a:r>
              <a:rPr lang="en-ZA" sz="2000" dirty="0"/>
              <a:t> combined with gang-related incidents such as assassinations or break-outs</a:t>
            </a:r>
          </a:p>
          <a:p>
            <a:pPr algn="just"/>
            <a:r>
              <a:rPr lang="en-ZA" sz="2000" dirty="0"/>
              <a:t>continue to be risks [1].</a:t>
            </a:r>
          </a:p>
          <a:p>
            <a:pPr algn="just"/>
            <a:r>
              <a:rPr lang="en-ZA" sz="2000" dirty="0"/>
              <a:t>5. </a:t>
            </a:r>
            <a:r>
              <a:rPr lang="en-ZA" sz="2000" b="1" dirty="0"/>
              <a:t>Cyber-attacks,</a:t>
            </a:r>
            <a:r>
              <a:rPr lang="en-ZA" sz="2000" dirty="0"/>
              <a:t> with a notable recent example being “</a:t>
            </a:r>
            <a:r>
              <a:rPr lang="en-ZA" sz="2000" dirty="0" err="1"/>
              <a:t>Blueleaks</a:t>
            </a:r>
            <a:r>
              <a:rPr lang="en-ZA" sz="2000" dirty="0"/>
              <a:t>”, where 251 US law enforcement </a:t>
            </a:r>
            <a:r>
              <a:rPr lang="en-ZA" sz="2000" dirty="0" smtClean="0"/>
              <a:t>websites were </a:t>
            </a:r>
            <a:r>
              <a:rPr lang="en-ZA" sz="2000" dirty="0"/>
              <a:t>hacked to expose the personal data of 700,000 police members [6].</a:t>
            </a:r>
          </a:p>
          <a:p>
            <a:pPr algn="just"/>
            <a:r>
              <a:rPr lang="en-ZA" sz="2000" dirty="0"/>
              <a:t>6. </a:t>
            </a:r>
            <a:r>
              <a:rPr lang="en-ZA" sz="2000" b="1" dirty="0"/>
              <a:t>Disaster events </a:t>
            </a:r>
            <a:r>
              <a:rPr lang="en-ZA" sz="2000" dirty="0"/>
              <a:t>such as flooding, fires and droughts are perennial risks. Zoonotic transmission of viruses,</a:t>
            </a:r>
          </a:p>
          <a:p>
            <a:pPr algn="just"/>
            <a:r>
              <a:rPr lang="en-ZA" sz="2000" dirty="0"/>
              <a:t>anti-biotic resistant bacteria and parasites, such as mosquitos are also risks. Pests could ruin crops and</a:t>
            </a:r>
          </a:p>
          <a:p>
            <a:pPr algn="just"/>
            <a:r>
              <a:rPr lang="en-ZA" sz="2000" dirty="0"/>
              <a:t>threaten food supply [1].</a:t>
            </a:r>
          </a:p>
          <a:p>
            <a:pPr algn="just"/>
            <a:endParaRPr lang="en-ZA" sz="2000" dirty="0"/>
          </a:p>
        </p:txBody>
      </p:sp>
    </p:spTree>
    <p:extLst>
      <p:ext uri="{BB962C8B-B14F-4D97-AF65-F5344CB8AC3E}">
        <p14:creationId xmlns:p14="http://schemas.microsoft.com/office/powerpoint/2010/main" val="297889155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98"/>
        <p:cNvGrpSpPr/>
        <p:nvPr/>
      </p:nvGrpSpPr>
      <p:grpSpPr>
        <a:xfrm>
          <a:off x="0" y="0"/>
          <a:ext cx="0" cy="0"/>
          <a:chOff x="0" y="0"/>
          <a:chExt cx="0" cy="0"/>
        </a:xfrm>
      </p:grpSpPr>
      <p:sp>
        <p:nvSpPr>
          <p:cNvPr id="10" name="Rectangle 9">
            <a:extLst>
              <a:ext uri="{FF2B5EF4-FFF2-40B4-BE49-F238E27FC236}">
                <a16:creationId xmlns:a16="http://schemas.microsoft.com/office/drawing/2014/main" xmlns="" id="{F9EDA4DD-5668-4D40-9FD9-47B3AC01D45D}"/>
              </a:ext>
            </a:extLst>
          </p:cNvPr>
          <p:cNvSpPr/>
          <p:nvPr/>
        </p:nvSpPr>
        <p:spPr>
          <a:xfrm>
            <a:off x="0" y="0"/>
            <a:ext cx="12192000" cy="1080000"/>
          </a:xfrm>
          <a:prstGeom prst="rect">
            <a:avLst/>
          </a:prstGeom>
          <a:solidFill>
            <a:srgbClr val="548235">
              <a:alpha val="85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rgbClr val="FFFFFF"/>
              </a:solidFill>
              <a:effectLst/>
              <a:uLnTx/>
              <a:uFillTx/>
              <a:latin typeface="Segoe UI Light"/>
            </a:endParaRPr>
          </a:p>
        </p:txBody>
      </p:sp>
      <p:sp>
        <p:nvSpPr>
          <p:cNvPr id="11" name="Rounded Rectangle 10">
            <a:extLst>
              <a:ext uri="{FF2B5EF4-FFF2-40B4-BE49-F238E27FC236}">
                <a16:creationId xmlns:a16="http://schemas.microsoft.com/office/drawing/2014/main" xmlns="" id="{3FF68B7E-2A3C-7445-840D-E03AC743B2BC}"/>
              </a:ext>
            </a:extLst>
          </p:cNvPr>
          <p:cNvSpPr/>
          <p:nvPr/>
        </p:nvSpPr>
        <p:spPr>
          <a:xfrm>
            <a:off x="718226" y="748723"/>
            <a:ext cx="11125200" cy="324000"/>
          </a:xfrm>
          <a:prstGeom prst="roundRect">
            <a:avLst>
              <a:gd name="adj" fmla="val 0"/>
            </a:avLst>
          </a:prstGeom>
          <a:solidFill>
            <a:srgbClr val="C7A96E"/>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rgbClr val="FFFFFF"/>
              </a:solidFill>
              <a:effectLst/>
              <a:uLnTx/>
              <a:uFillTx/>
              <a:latin typeface="Segoe UI Light"/>
            </a:endParaRPr>
          </a:p>
        </p:txBody>
      </p:sp>
      <p:sp>
        <p:nvSpPr>
          <p:cNvPr id="12" name="TextBox 11">
            <a:extLst>
              <a:ext uri="{FF2B5EF4-FFF2-40B4-BE49-F238E27FC236}">
                <a16:creationId xmlns:a16="http://schemas.microsoft.com/office/drawing/2014/main" xmlns="" id="{3D1D2E24-36FA-6149-B377-163EFDF93ABC}"/>
              </a:ext>
            </a:extLst>
          </p:cNvPr>
          <p:cNvSpPr txBox="1"/>
          <p:nvPr/>
        </p:nvSpPr>
        <p:spPr>
          <a:xfrm>
            <a:off x="989159" y="770894"/>
            <a:ext cx="6202543" cy="215444"/>
          </a:xfrm>
          <a:prstGeom prst="rect">
            <a:avLst/>
          </a:prstGeom>
          <a:noFill/>
        </p:spPr>
        <p:txBody>
          <a:bodyPr wrap="square" lIns="0" tIns="0" rIns="0" bIns="0" rtlCol="0" anchor="ctr">
            <a:spAutoFit/>
          </a:bodyPr>
          <a:lstStyle/>
          <a:p>
            <a:pPr>
              <a:spcAft>
                <a:spcPts val="300"/>
              </a:spcAft>
            </a:pPr>
            <a:r>
              <a:rPr lang="en-US" sz="1400" b="1" dirty="0">
                <a:solidFill>
                  <a:srgbClr val="FFFFFF"/>
                </a:solidFill>
                <a:latin typeface="Segoe UI Light"/>
                <a:cs typeface="Segoe UI" panose="020B0502040204020203" pitchFamily="34" charset="0"/>
              </a:rPr>
              <a:t>Outcome 6: High performing ethical </a:t>
            </a:r>
            <a:r>
              <a:rPr lang="en-US" sz="1400" b="1" dirty="0" err="1" smtClean="0">
                <a:solidFill>
                  <a:srgbClr val="FFFFFF"/>
                </a:solidFill>
                <a:latin typeface="Segoe UI Light"/>
                <a:cs typeface="Segoe UI" panose="020B0502040204020203" pitchFamily="34" charset="0"/>
              </a:rPr>
              <a:t>organisation</a:t>
            </a:r>
            <a:r>
              <a:rPr lang="en-US" sz="1400" b="1" dirty="0" smtClean="0">
                <a:solidFill>
                  <a:srgbClr val="FFFFFF"/>
                </a:solidFill>
                <a:latin typeface="Segoe UI Light"/>
                <a:cs typeface="Segoe UI" panose="020B0502040204020203" pitchFamily="34" charset="0"/>
              </a:rPr>
              <a:t> </a:t>
            </a:r>
            <a:endParaRPr lang="en-US" sz="1400" b="1" dirty="0">
              <a:solidFill>
                <a:srgbClr val="FFFFFF"/>
              </a:solidFill>
              <a:latin typeface="Segoe UI Light"/>
              <a:cs typeface="Segoe UI" panose="020B0502040204020203" pitchFamily="34" charset="0"/>
            </a:endParaRPr>
          </a:p>
        </p:txBody>
      </p:sp>
      <p:cxnSp>
        <p:nvCxnSpPr>
          <p:cNvPr id="13" name="Straight Connector 12">
            <a:extLst>
              <a:ext uri="{FF2B5EF4-FFF2-40B4-BE49-F238E27FC236}">
                <a16:creationId xmlns:a16="http://schemas.microsoft.com/office/drawing/2014/main" xmlns="" id="{D4D9F918-F730-4449-AB3E-2E8143B1A414}"/>
              </a:ext>
            </a:extLst>
          </p:cNvPr>
          <p:cNvCxnSpPr>
            <a:cxnSpLocks/>
          </p:cNvCxnSpPr>
          <p:nvPr/>
        </p:nvCxnSpPr>
        <p:spPr>
          <a:xfrm>
            <a:off x="4777483" y="904126"/>
            <a:ext cx="6881117" cy="6597"/>
          </a:xfrm>
          <a:prstGeom prst="line">
            <a:avLst/>
          </a:prstGeom>
          <a:noFill/>
          <a:ln w="6350" cap="flat" cmpd="sng" algn="ctr">
            <a:solidFill>
              <a:srgbClr val="FFFFFF"/>
            </a:solidFill>
            <a:prstDash val="solid"/>
            <a:miter lim="800000"/>
          </a:ln>
          <a:effectLst/>
        </p:spPr>
      </p:cxnSp>
      <p:sp>
        <p:nvSpPr>
          <p:cNvPr id="16" name="Title 1">
            <a:extLst>
              <a:ext uri="{FF2B5EF4-FFF2-40B4-BE49-F238E27FC236}">
                <a16:creationId xmlns:a16="http://schemas.microsoft.com/office/drawing/2014/main" xmlns="" id="{4430A9AA-BB5E-FF43-8C3E-F42948508E5B}"/>
              </a:ext>
            </a:extLst>
          </p:cNvPr>
          <p:cNvSpPr txBox="1">
            <a:spLocks/>
          </p:cNvSpPr>
          <p:nvPr/>
        </p:nvSpPr>
        <p:spPr>
          <a:xfrm>
            <a:off x="718226" y="0"/>
            <a:ext cx="10940374" cy="818862"/>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b="1" kern="1200">
                <a:solidFill>
                  <a:schemeClr val="tx1"/>
                </a:solidFill>
                <a:latin typeface="Georgia" panose="02040502050405020303" pitchFamily="18" charset="0"/>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lang="en-US" sz="4000" noProof="0" dirty="0" smtClean="0">
                <a:solidFill>
                  <a:srgbClr val="000000"/>
                </a:solidFill>
                <a:latin typeface="Georgia"/>
              </a:rPr>
              <a:t>DRIVERS OF CHANGE</a:t>
            </a:r>
            <a:endParaRPr kumimoji="0" lang="en-US" sz="4000" b="1" i="0" u="none" strike="noStrike" kern="1200" cap="none" spc="0" normalizeH="0" baseline="0" noProof="0" dirty="0">
              <a:ln>
                <a:noFill/>
              </a:ln>
              <a:solidFill>
                <a:srgbClr val="000000"/>
              </a:solidFill>
              <a:effectLst/>
              <a:uLnTx/>
              <a:uFillTx/>
              <a:latin typeface="Georgia"/>
            </a:endParaRPr>
          </a:p>
        </p:txBody>
      </p:sp>
      <p:sp>
        <p:nvSpPr>
          <p:cNvPr id="5" name="TextBox 4"/>
          <p:cNvSpPr txBox="1"/>
          <p:nvPr/>
        </p:nvSpPr>
        <p:spPr>
          <a:xfrm>
            <a:off x="453687" y="1242000"/>
            <a:ext cx="11284626" cy="3785652"/>
          </a:xfrm>
          <a:prstGeom prst="rect">
            <a:avLst/>
          </a:prstGeom>
          <a:noFill/>
        </p:spPr>
        <p:txBody>
          <a:bodyPr wrap="square" rtlCol="0">
            <a:spAutoFit/>
          </a:bodyPr>
          <a:lstStyle/>
          <a:p>
            <a:pPr algn="just"/>
            <a:r>
              <a:rPr lang="en-ZA" sz="2000" dirty="0"/>
              <a:t>External drivers</a:t>
            </a:r>
          </a:p>
          <a:p>
            <a:pPr algn="just"/>
            <a:r>
              <a:rPr lang="en-ZA" sz="2000" dirty="0"/>
              <a:t>A number of external drivers that will lead to essential business requirements are listed:</a:t>
            </a:r>
          </a:p>
          <a:p>
            <a:pPr algn="just"/>
            <a:r>
              <a:rPr lang="en-ZA" sz="2000" dirty="0" smtClean="0"/>
              <a:t>7</a:t>
            </a:r>
            <a:r>
              <a:rPr lang="en-ZA" sz="2000" dirty="0"/>
              <a:t>. </a:t>
            </a:r>
            <a:r>
              <a:rPr lang="en-ZA" sz="2000" b="1" dirty="0"/>
              <a:t>Climate Change </a:t>
            </a:r>
            <a:r>
              <a:rPr lang="en-ZA" sz="2000" dirty="0"/>
              <a:t>increase in temperature in southern Africa is higher than in other parts of the world. </a:t>
            </a:r>
            <a:r>
              <a:rPr lang="en-ZA" sz="2000" dirty="0" smtClean="0"/>
              <a:t>This means </a:t>
            </a:r>
            <a:r>
              <a:rPr lang="en-ZA" sz="2000" dirty="0"/>
              <a:t>that crops that can be grown by DCS or consumed by inmates may change. Crop failures may</a:t>
            </a:r>
          </a:p>
          <a:p>
            <a:pPr algn="just"/>
            <a:r>
              <a:rPr lang="en-ZA" sz="2000" dirty="0"/>
              <a:t>occur. Furthermore approaches to infrastructure planning may change [1].</a:t>
            </a:r>
          </a:p>
          <a:p>
            <a:pPr algn="just"/>
            <a:r>
              <a:rPr lang="en-ZA" sz="2000" dirty="0"/>
              <a:t>8. </a:t>
            </a:r>
            <a:r>
              <a:rPr lang="en-ZA" sz="2000" b="1" dirty="0"/>
              <a:t>Declining availability of utilities </a:t>
            </a:r>
            <a:r>
              <a:rPr lang="en-ZA" sz="2000" dirty="0"/>
              <a:t>could lead to an inability to provide meals or a lack of water leading to </a:t>
            </a:r>
            <a:r>
              <a:rPr lang="en-ZA" sz="2000" dirty="0" smtClean="0"/>
              <a:t>riots and </a:t>
            </a:r>
            <a:r>
              <a:rPr lang="en-ZA" sz="2000" dirty="0"/>
              <a:t>a failure to comply with Standard Minimum Rules for the Treatment of Prisoners [7].</a:t>
            </a:r>
          </a:p>
          <a:p>
            <a:pPr algn="just"/>
            <a:r>
              <a:rPr lang="en-ZA" sz="2000" dirty="0"/>
              <a:t>9. </a:t>
            </a:r>
            <a:r>
              <a:rPr lang="en-ZA" sz="2000" b="1" dirty="0"/>
              <a:t>Accumulating</a:t>
            </a:r>
            <a:r>
              <a:rPr lang="en-ZA" sz="2000" dirty="0"/>
              <a:t> legislation, policy, and standards constrain operations, add a compliance burden, may not</a:t>
            </a:r>
          </a:p>
          <a:p>
            <a:pPr algn="just"/>
            <a:r>
              <a:rPr lang="en-ZA" sz="2000" dirty="0"/>
              <a:t>be consistent, but add cost and complexity to operations [1].</a:t>
            </a:r>
          </a:p>
          <a:p>
            <a:pPr algn="just"/>
            <a:r>
              <a:rPr lang="en-ZA" sz="2000" dirty="0"/>
              <a:t>10. </a:t>
            </a:r>
            <a:r>
              <a:rPr lang="en-ZA" sz="2000" b="1" dirty="0"/>
              <a:t>Declining availability of utilities </a:t>
            </a:r>
            <a:r>
              <a:rPr lang="en-ZA" sz="2000" dirty="0"/>
              <a:t>(electricity, and water).</a:t>
            </a:r>
          </a:p>
          <a:p>
            <a:pPr algn="just"/>
            <a:r>
              <a:rPr lang="en-ZA" sz="2000" dirty="0"/>
              <a:t>11. </a:t>
            </a:r>
            <a:r>
              <a:rPr lang="en-ZA" sz="2000" b="1" dirty="0"/>
              <a:t>Diseases</a:t>
            </a:r>
            <a:r>
              <a:rPr lang="en-ZA" sz="2000" dirty="0"/>
              <a:t> including viruses, bacteria and parasites and Pests such as locusts and wasps.</a:t>
            </a:r>
          </a:p>
          <a:p>
            <a:pPr algn="just"/>
            <a:r>
              <a:rPr lang="en-ZA" sz="2000" dirty="0"/>
              <a:t>These factors constitute a complex and rapidly changing DCS external environment</a:t>
            </a:r>
            <a:r>
              <a:rPr lang="en-ZA" sz="2000" dirty="0" smtClean="0"/>
              <a:t>.</a:t>
            </a:r>
            <a:endParaRPr lang="en-ZA" sz="2000" dirty="0"/>
          </a:p>
        </p:txBody>
      </p:sp>
    </p:spTree>
    <p:extLst>
      <p:ext uri="{BB962C8B-B14F-4D97-AF65-F5344CB8AC3E}">
        <p14:creationId xmlns:p14="http://schemas.microsoft.com/office/powerpoint/2010/main" val="285313108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98"/>
        <p:cNvGrpSpPr/>
        <p:nvPr/>
      </p:nvGrpSpPr>
      <p:grpSpPr>
        <a:xfrm>
          <a:off x="0" y="0"/>
          <a:ext cx="0" cy="0"/>
          <a:chOff x="0" y="0"/>
          <a:chExt cx="0" cy="0"/>
        </a:xfrm>
      </p:grpSpPr>
      <p:sp>
        <p:nvSpPr>
          <p:cNvPr id="10" name="Rectangle 9">
            <a:extLst>
              <a:ext uri="{FF2B5EF4-FFF2-40B4-BE49-F238E27FC236}">
                <a16:creationId xmlns:a16="http://schemas.microsoft.com/office/drawing/2014/main" xmlns="" id="{F9EDA4DD-5668-4D40-9FD9-47B3AC01D45D}"/>
              </a:ext>
            </a:extLst>
          </p:cNvPr>
          <p:cNvSpPr/>
          <p:nvPr/>
        </p:nvSpPr>
        <p:spPr>
          <a:xfrm>
            <a:off x="0" y="0"/>
            <a:ext cx="12192000" cy="1080000"/>
          </a:xfrm>
          <a:prstGeom prst="rect">
            <a:avLst/>
          </a:prstGeom>
          <a:solidFill>
            <a:srgbClr val="548235">
              <a:alpha val="85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rgbClr val="FFFFFF"/>
              </a:solidFill>
              <a:effectLst/>
              <a:uLnTx/>
              <a:uFillTx/>
              <a:latin typeface="Segoe UI Light"/>
            </a:endParaRPr>
          </a:p>
        </p:txBody>
      </p:sp>
      <p:sp>
        <p:nvSpPr>
          <p:cNvPr id="11" name="Rounded Rectangle 10">
            <a:extLst>
              <a:ext uri="{FF2B5EF4-FFF2-40B4-BE49-F238E27FC236}">
                <a16:creationId xmlns:a16="http://schemas.microsoft.com/office/drawing/2014/main" xmlns="" id="{3FF68B7E-2A3C-7445-840D-E03AC743B2BC}"/>
              </a:ext>
            </a:extLst>
          </p:cNvPr>
          <p:cNvSpPr/>
          <p:nvPr/>
        </p:nvSpPr>
        <p:spPr>
          <a:xfrm>
            <a:off x="718226" y="748723"/>
            <a:ext cx="11125200" cy="324000"/>
          </a:xfrm>
          <a:prstGeom prst="roundRect">
            <a:avLst>
              <a:gd name="adj" fmla="val 0"/>
            </a:avLst>
          </a:prstGeom>
          <a:solidFill>
            <a:srgbClr val="C7A96E"/>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rgbClr val="FFFFFF"/>
              </a:solidFill>
              <a:effectLst/>
              <a:uLnTx/>
              <a:uFillTx/>
              <a:latin typeface="Segoe UI Light"/>
            </a:endParaRPr>
          </a:p>
        </p:txBody>
      </p:sp>
      <p:sp>
        <p:nvSpPr>
          <p:cNvPr id="12" name="TextBox 11">
            <a:extLst>
              <a:ext uri="{FF2B5EF4-FFF2-40B4-BE49-F238E27FC236}">
                <a16:creationId xmlns:a16="http://schemas.microsoft.com/office/drawing/2014/main" xmlns="" id="{3D1D2E24-36FA-6149-B377-163EFDF93ABC}"/>
              </a:ext>
            </a:extLst>
          </p:cNvPr>
          <p:cNvSpPr txBox="1"/>
          <p:nvPr/>
        </p:nvSpPr>
        <p:spPr>
          <a:xfrm>
            <a:off x="989159" y="770894"/>
            <a:ext cx="6202543" cy="215444"/>
          </a:xfrm>
          <a:prstGeom prst="rect">
            <a:avLst/>
          </a:prstGeom>
          <a:noFill/>
        </p:spPr>
        <p:txBody>
          <a:bodyPr wrap="square" lIns="0" tIns="0" rIns="0" bIns="0" rtlCol="0" anchor="ctr">
            <a:spAutoFit/>
          </a:bodyPr>
          <a:lstStyle/>
          <a:p>
            <a:pPr>
              <a:spcAft>
                <a:spcPts val="300"/>
              </a:spcAft>
            </a:pPr>
            <a:r>
              <a:rPr lang="en-US" sz="1400" b="1" dirty="0">
                <a:solidFill>
                  <a:srgbClr val="FFFFFF"/>
                </a:solidFill>
                <a:latin typeface="Segoe UI Light"/>
                <a:cs typeface="Segoe UI" panose="020B0502040204020203" pitchFamily="34" charset="0"/>
              </a:rPr>
              <a:t>Outcome 6: High performing ethical </a:t>
            </a:r>
            <a:r>
              <a:rPr lang="en-US" sz="1400" b="1" dirty="0" err="1" smtClean="0">
                <a:solidFill>
                  <a:srgbClr val="FFFFFF"/>
                </a:solidFill>
                <a:latin typeface="Segoe UI Light"/>
                <a:cs typeface="Segoe UI" panose="020B0502040204020203" pitchFamily="34" charset="0"/>
              </a:rPr>
              <a:t>organisation</a:t>
            </a:r>
            <a:r>
              <a:rPr lang="en-US" sz="1400" b="1" dirty="0" smtClean="0">
                <a:solidFill>
                  <a:srgbClr val="FFFFFF"/>
                </a:solidFill>
                <a:latin typeface="Segoe UI Light"/>
                <a:cs typeface="Segoe UI" panose="020B0502040204020203" pitchFamily="34" charset="0"/>
              </a:rPr>
              <a:t> </a:t>
            </a:r>
            <a:endParaRPr lang="en-US" sz="1400" b="1" dirty="0">
              <a:solidFill>
                <a:srgbClr val="FFFFFF"/>
              </a:solidFill>
              <a:latin typeface="Segoe UI Light"/>
              <a:cs typeface="Segoe UI" panose="020B0502040204020203" pitchFamily="34" charset="0"/>
            </a:endParaRPr>
          </a:p>
        </p:txBody>
      </p:sp>
      <p:cxnSp>
        <p:nvCxnSpPr>
          <p:cNvPr id="13" name="Straight Connector 12">
            <a:extLst>
              <a:ext uri="{FF2B5EF4-FFF2-40B4-BE49-F238E27FC236}">
                <a16:creationId xmlns:a16="http://schemas.microsoft.com/office/drawing/2014/main" xmlns="" id="{D4D9F918-F730-4449-AB3E-2E8143B1A414}"/>
              </a:ext>
            </a:extLst>
          </p:cNvPr>
          <p:cNvCxnSpPr>
            <a:cxnSpLocks/>
          </p:cNvCxnSpPr>
          <p:nvPr/>
        </p:nvCxnSpPr>
        <p:spPr>
          <a:xfrm>
            <a:off x="4777483" y="904126"/>
            <a:ext cx="6881117" cy="6597"/>
          </a:xfrm>
          <a:prstGeom prst="line">
            <a:avLst/>
          </a:prstGeom>
          <a:noFill/>
          <a:ln w="6350" cap="flat" cmpd="sng" algn="ctr">
            <a:solidFill>
              <a:srgbClr val="FFFFFF"/>
            </a:solidFill>
            <a:prstDash val="solid"/>
            <a:miter lim="800000"/>
          </a:ln>
          <a:effectLst/>
        </p:spPr>
      </p:cxnSp>
      <p:sp>
        <p:nvSpPr>
          <p:cNvPr id="16" name="Title 1">
            <a:extLst>
              <a:ext uri="{FF2B5EF4-FFF2-40B4-BE49-F238E27FC236}">
                <a16:creationId xmlns:a16="http://schemas.microsoft.com/office/drawing/2014/main" xmlns="" id="{4430A9AA-BB5E-FF43-8C3E-F42948508E5B}"/>
              </a:ext>
            </a:extLst>
          </p:cNvPr>
          <p:cNvSpPr txBox="1">
            <a:spLocks/>
          </p:cNvSpPr>
          <p:nvPr/>
        </p:nvSpPr>
        <p:spPr>
          <a:xfrm>
            <a:off x="718226" y="0"/>
            <a:ext cx="10940374" cy="818862"/>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b="1" kern="1200">
                <a:solidFill>
                  <a:schemeClr val="tx1"/>
                </a:solidFill>
                <a:latin typeface="Georgia" panose="02040502050405020303" pitchFamily="18" charset="0"/>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lang="en-US" sz="4000" noProof="0" dirty="0" smtClean="0">
                <a:solidFill>
                  <a:srgbClr val="000000"/>
                </a:solidFill>
                <a:latin typeface="Georgia"/>
              </a:rPr>
              <a:t>DRIVERS OF CHANGE</a:t>
            </a:r>
            <a:endParaRPr kumimoji="0" lang="en-US" sz="4000" b="1" i="0" u="none" strike="noStrike" kern="1200" cap="none" spc="0" normalizeH="0" baseline="0" noProof="0" dirty="0">
              <a:ln>
                <a:noFill/>
              </a:ln>
              <a:solidFill>
                <a:srgbClr val="000000"/>
              </a:solidFill>
              <a:effectLst/>
              <a:uLnTx/>
              <a:uFillTx/>
              <a:latin typeface="Georgia"/>
            </a:endParaRPr>
          </a:p>
        </p:txBody>
      </p:sp>
      <p:sp>
        <p:nvSpPr>
          <p:cNvPr id="5" name="TextBox 4"/>
          <p:cNvSpPr txBox="1"/>
          <p:nvPr/>
        </p:nvSpPr>
        <p:spPr>
          <a:xfrm>
            <a:off x="453687" y="1242000"/>
            <a:ext cx="11284626" cy="1938992"/>
          </a:xfrm>
          <a:prstGeom prst="rect">
            <a:avLst/>
          </a:prstGeom>
          <a:noFill/>
        </p:spPr>
        <p:txBody>
          <a:bodyPr wrap="square" rtlCol="0">
            <a:spAutoFit/>
          </a:bodyPr>
          <a:lstStyle/>
          <a:p>
            <a:pPr algn="just"/>
            <a:r>
              <a:rPr lang="en-ZA" sz="2000" dirty="0"/>
              <a:t>Internal drivers</a:t>
            </a:r>
          </a:p>
          <a:p>
            <a:pPr algn="just"/>
            <a:r>
              <a:rPr lang="en-ZA" sz="2000" dirty="0"/>
              <a:t>There are a few essential internal DCS drivers to consider for the MISSTP such </a:t>
            </a:r>
            <a:r>
              <a:rPr lang="en-ZA" sz="2000" dirty="0" smtClean="0"/>
              <a:t>as:</a:t>
            </a:r>
          </a:p>
          <a:p>
            <a:pPr algn="just"/>
            <a:endParaRPr lang="en-ZA" sz="2000" dirty="0"/>
          </a:p>
          <a:p>
            <a:pPr algn="just"/>
            <a:r>
              <a:rPr lang="en-ZA" sz="2000" dirty="0"/>
              <a:t>1. DCS staff not following process/ procedures;</a:t>
            </a:r>
          </a:p>
          <a:p>
            <a:pPr algn="just"/>
            <a:r>
              <a:rPr lang="en-ZA" sz="2000" dirty="0"/>
              <a:t>2. Lack of staff in proportion to inmates, referred to as the “Staff ratio”; and</a:t>
            </a:r>
          </a:p>
          <a:p>
            <a:pPr algn="just"/>
            <a:r>
              <a:rPr lang="en-ZA" sz="2000" dirty="0"/>
              <a:t>3. Lack of maintenance arising from capability, management and culture issues.</a:t>
            </a:r>
          </a:p>
        </p:txBody>
      </p:sp>
    </p:spTree>
    <p:extLst>
      <p:ext uri="{BB962C8B-B14F-4D97-AF65-F5344CB8AC3E}">
        <p14:creationId xmlns:p14="http://schemas.microsoft.com/office/powerpoint/2010/main" val="231084600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98"/>
        <p:cNvGrpSpPr/>
        <p:nvPr/>
      </p:nvGrpSpPr>
      <p:grpSpPr>
        <a:xfrm>
          <a:off x="0" y="0"/>
          <a:ext cx="0" cy="0"/>
          <a:chOff x="0" y="0"/>
          <a:chExt cx="0" cy="0"/>
        </a:xfrm>
      </p:grpSpPr>
      <p:sp>
        <p:nvSpPr>
          <p:cNvPr id="10" name="Rectangle 9">
            <a:extLst>
              <a:ext uri="{FF2B5EF4-FFF2-40B4-BE49-F238E27FC236}">
                <a16:creationId xmlns:a16="http://schemas.microsoft.com/office/drawing/2014/main" xmlns="" id="{F9EDA4DD-5668-4D40-9FD9-47B3AC01D45D}"/>
              </a:ext>
            </a:extLst>
          </p:cNvPr>
          <p:cNvSpPr/>
          <p:nvPr/>
        </p:nvSpPr>
        <p:spPr>
          <a:xfrm>
            <a:off x="0" y="0"/>
            <a:ext cx="12192000" cy="1080000"/>
          </a:xfrm>
          <a:prstGeom prst="rect">
            <a:avLst/>
          </a:prstGeom>
          <a:solidFill>
            <a:srgbClr val="548235">
              <a:alpha val="85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rgbClr val="FFFFFF"/>
              </a:solidFill>
              <a:effectLst/>
              <a:uLnTx/>
              <a:uFillTx/>
              <a:latin typeface="Segoe UI Light"/>
            </a:endParaRPr>
          </a:p>
        </p:txBody>
      </p:sp>
      <p:sp>
        <p:nvSpPr>
          <p:cNvPr id="11" name="Rounded Rectangle 10">
            <a:extLst>
              <a:ext uri="{FF2B5EF4-FFF2-40B4-BE49-F238E27FC236}">
                <a16:creationId xmlns:a16="http://schemas.microsoft.com/office/drawing/2014/main" xmlns="" id="{3FF68B7E-2A3C-7445-840D-E03AC743B2BC}"/>
              </a:ext>
            </a:extLst>
          </p:cNvPr>
          <p:cNvSpPr/>
          <p:nvPr/>
        </p:nvSpPr>
        <p:spPr>
          <a:xfrm>
            <a:off x="718226" y="748723"/>
            <a:ext cx="11125200" cy="324000"/>
          </a:xfrm>
          <a:prstGeom prst="roundRect">
            <a:avLst>
              <a:gd name="adj" fmla="val 0"/>
            </a:avLst>
          </a:prstGeom>
          <a:solidFill>
            <a:srgbClr val="C7A96E"/>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rgbClr val="FFFFFF"/>
              </a:solidFill>
              <a:effectLst/>
              <a:uLnTx/>
              <a:uFillTx/>
              <a:latin typeface="Segoe UI Light"/>
            </a:endParaRPr>
          </a:p>
        </p:txBody>
      </p:sp>
      <p:sp>
        <p:nvSpPr>
          <p:cNvPr id="12" name="TextBox 11">
            <a:extLst>
              <a:ext uri="{FF2B5EF4-FFF2-40B4-BE49-F238E27FC236}">
                <a16:creationId xmlns:a16="http://schemas.microsoft.com/office/drawing/2014/main" xmlns="" id="{3D1D2E24-36FA-6149-B377-163EFDF93ABC}"/>
              </a:ext>
            </a:extLst>
          </p:cNvPr>
          <p:cNvSpPr txBox="1"/>
          <p:nvPr/>
        </p:nvSpPr>
        <p:spPr>
          <a:xfrm>
            <a:off x="989159" y="770894"/>
            <a:ext cx="6202543" cy="215444"/>
          </a:xfrm>
          <a:prstGeom prst="rect">
            <a:avLst/>
          </a:prstGeom>
          <a:noFill/>
        </p:spPr>
        <p:txBody>
          <a:bodyPr wrap="square" lIns="0" tIns="0" rIns="0" bIns="0" rtlCol="0" anchor="ctr">
            <a:spAutoFit/>
          </a:bodyPr>
          <a:lstStyle/>
          <a:p>
            <a:pPr>
              <a:spcAft>
                <a:spcPts val="300"/>
              </a:spcAft>
            </a:pPr>
            <a:r>
              <a:rPr lang="en-US" sz="1400" b="1" dirty="0">
                <a:solidFill>
                  <a:srgbClr val="FFFFFF"/>
                </a:solidFill>
                <a:latin typeface="Segoe UI Light"/>
                <a:cs typeface="Segoe UI" panose="020B0502040204020203" pitchFamily="34" charset="0"/>
              </a:rPr>
              <a:t>Outcome 6: High performing ethical </a:t>
            </a:r>
            <a:r>
              <a:rPr lang="en-US" sz="1400" b="1" dirty="0" err="1" smtClean="0">
                <a:solidFill>
                  <a:srgbClr val="FFFFFF"/>
                </a:solidFill>
                <a:latin typeface="Segoe UI Light"/>
                <a:cs typeface="Segoe UI" panose="020B0502040204020203" pitchFamily="34" charset="0"/>
              </a:rPr>
              <a:t>organisation</a:t>
            </a:r>
            <a:r>
              <a:rPr lang="en-US" sz="1400" b="1" dirty="0" smtClean="0">
                <a:solidFill>
                  <a:srgbClr val="FFFFFF"/>
                </a:solidFill>
                <a:latin typeface="Segoe UI Light"/>
                <a:cs typeface="Segoe UI" panose="020B0502040204020203" pitchFamily="34" charset="0"/>
              </a:rPr>
              <a:t> </a:t>
            </a:r>
            <a:endParaRPr lang="en-US" sz="1400" b="1" dirty="0">
              <a:solidFill>
                <a:srgbClr val="FFFFFF"/>
              </a:solidFill>
              <a:latin typeface="Segoe UI Light"/>
              <a:cs typeface="Segoe UI" panose="020B0502040204020203" pitchFamily="34" charset="0"/>
            </a:endParaRPr>
          </a:p>
        </p:txBody>
      </p:sp>
      <p:cxnSp>
        <p:nvCxnSpPr>
          <p:cNvPr id="13" name="Straight Connector 12">
            <a:extLst>
              <a:ext uri="{FF2B5EF4-FFF2-40B4-BE49-F238E27FC236}">
                <a16:creationId xmlns:a16="http://schemas.microsoft.com/office/drawing/2014/main" xmlns="" id="{D4D9F918-F730-4449-AB3E-2E8143B1A414}"/>
              </a:ext>
            </a:extLst>
          </p:cNvPr>
          <p:cNvCxnSpPr>
            <a:cxnSpLocks/>
          </p:cNvCxnSpPr>
          <p:nvPr/>
        </p:nvCxnSpPr>
        <p:spPr>
          <a:xfrm>
            <a:off x="4777483" y="904126"/>
            <a:ext cx="6881117" cy="6597"/>
          </a:xfrm>
          <a:prstGeom prst="line">
            <a:avLst/>
          </a:prstGeom>
          <a:noFill/>
          <a:ln w="6350" cap="flat" cmpd="sng" algn="ctr">
            <a:solidFill>
              <a:srgbClr val="FFFFFF"/>
            </a:solidFill>
            <a:prstDash val="solid"/>
            <a:miter lim="800000"/>
          </a:ln>
          <a:effectLst/>
        </p:spPr>
      </p:cxnSp>
      <p:sp>
        <p:nvSpPr>
          <p:cNvPr id="16" name="Title 1">
            <a:extLst>
              <a:ext uri="{FF2B5EF4-FFF2-40B4-BE49-F238E27FC236}">
                <a16:creationId xmlns:a16="http://schemas.microsoft.com/office/drawing/2014/main" xmlns="" id="{4430A9AA-BB5E-FF43-8C3E-F42948508E5B}"/>
              </a:ext>
            </a:extLst>
          </p:cNvPr>
          <p:cNvSpPr txBox="1">
            <a:spLocks/>
          </p:cNvSpPr>
          <p:nvPr/>
        </p:nvSpPr>
        <p:spPr>
          <a:xfrm>
            <a:off x="718226" y="0"/>
            <a:ext cx="10940374" cy="818862"/>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b="1" kern="1200">
                <a:solidFill>
                  <a:schemeClr val="tx1"/>
                </a:solidFill>
                <a:latin typeface="Georgia" panose="02040502050405020303" pitchFamily="18" charset="0"/>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lang="en-US" sz="4000" dirty="0" smtClean="0">
                <a:solidFill>
                  <a:srgbClr val="000000"/>
                </a:solidFill>
                <a:latin typeface="Georgia"/>
              </a:rPr>
              <a:t>BUSINESS REQUIREMENTS</a:t>
            </a:r>
            <a:endParaRPr kumimoji="0" lang="en-US" sz="4000" b="1" i="0" u="none" strike="noStrike" kern="1200" cap="none" spc="0" normalizeH="0" baseline="0" noProof="0" dirty="0">
              <a:ln>
                <a:noFill/>
              </a:ln>
              <a:solidFill>
                <a:srgbClr val="000000"/>
              </a:solidFill>
              <a:effectLst/>
              <a:uLnTx/>
              <a:uFillTx/>
              <a:latin typeface="Georgia"/>
            </a:endParaRPr>
          </a:p>
        </p:txBody>
      </p:sp>
      <p:sp>
        <p:nvSpPr>
          <p:cNvPr id="5" name="TextBox 4"/>
          <p:cNvSpPr txBox="1"/>
          <p:nvPr/>
        </p:nvSpPr>
        <p:spPr>
          <a:xfrm>
            <a:off x="453687" y="1242000"/>
            <a:ext cx="11284626" cy="5016758"/>
          </a:xfrm>
          <a:prstGeom prst="rect">
            <a:avLst/>
          </a:prstGeom>
          <a:noFill/>
        </p:spPr>
        <p:txBody>
          <a:bodyPr wrap="square" rtlCol="0">
            <a:spAutoFit/>
          </a:bodyPr>
          <a:lstStyle/>
          <a:p>
            <a:pPr algn="just"/>
            <a:r>
              <a:rPr lang="en-ZA" sz="2000" dirty="0"/>
              <a:t> interrelated business requirements that arise from the drivers of </a:t>
            </a:r>
            <a:r>
              <a:rPr lang="en-ZA" sz="2000" dirty="0" smtClean="0"/>
              <a:t>change</a:t>
            </a:r>
          </a:p>
          <a:p>
            <a:pPr algn="just"/>
            <a:endParaRPr lang="en-ZA" sz="2000" dirty="0"/>
          </a:p>
          <a:p>
            <a:pPr algn="just"/>
            <a:r>
              <a:rPr lang="en-ZA" sz="2000" dirty="0" smtClean="0"/>
              <a:t>1.	Enforce </a:t>
            </a:r>
            <a:r>
              <a:rPr lang="en-ZA" sz="2000" dirty="0"/>
              <a:t>Court Sentences</a:t>
            </a:r>
          </a:p>
          <a:p>
            <a:pPr algn="just"/>
            <a:r>
              <a:rPr lang="en-ZA" sz="2000" dirty="0" smtClean="0"/>
              <a:t>2. 	Ensure </a:t>
            </a:r>
            <a:r>
              <a:rPr lang="en-ZA" sz="2000" dirty="0"/>
              <a:t>security (Inmates, DCS Officials, DCS, communities, society) (CSA, Section 2(b) and (c) [15], </a:t>
            </a:r>
            <a:r>
              <a:rPr lang="en-ZA" sz="2000" dirty="0" smtClean="0"/>
              <a:t>	The Constitution</a:t>
            </a:r>
            <a:r>
              <a:rPr lang="en-ZA" sz="2000" dirty="0"/>
              <a:t>, Section 2</a:t>
            </a:r>
            <a:r>
              <a:rPr lang="en-ZA" sz="2000" dirty="0" smtClean="0"/>
              <a:t>).</a:t>
            </a:r>
          </a:p>
          <a:p>
            <a:pPr marL="457200" indent="-457200" algn="just">
              <a:buAutoNum type="arabicPeriod" startAt="3"/>
            </a:pPr>
            <a:r>
              <a:rPr lang="en-ZA" sz="2000" dirty="0" smtClean="0"/>
              <a:t>Ensure </a:t>
            </a:r>
            <a:r>
              <a:rPr lang="en-ZA" sz="2000" dirty="0"/>
              <a:t>organisational </a:t>
            </a:r>
            <a:r>
              <a:rPr lang="en-ZA" sz="2000" dirty="0" smtClean="0"/>
              <a:t>resilience</a:t>
            </a:r>
          </a:p>
          <a:p>
            <a:pPr marL="457200" indent="-457200" algn="just">
              <a:buAutoNum type="arabicPeriod" startAt="3"/>
            </a:pPr>
            <a:r>
              <a:rPr lang="en-GB" sz="2000" dirty="0"/>
              <a:t>Responsive implementation of </a:t>
            </a:r>
            <a:r>
              <a:rPr lang="en-GB" sz="2000" dirty="0" smtClean="0"/>
              <a:t>strategy</a:t>
            </a:r>
          </a:p>
          <a:p>
            <a:pPr marL="457200" indent="-457200" algn="just">
              <a:buAutoNum type="arabicPeriod" startAt="3"/>
            </a:pPr>
            <a:r>
              <a:rPr lang="en-ZA" sz="2000" dirty="0"/>
              <a:t>Increase </a:t>
            </a:r>
            <a:r>
              <a:rPr lang="en-ZA" sz="2000" dirty="0" smtClean="0"/>
              <a:t>Productivity</a:t>
            </a:r>
          </a:p>
          <a:p>
            <a:pPr marL="914400" lvl="1" indent="-457200" algn="just">
              <a:buFont typeface="Arial" panose="020B0604020202020204" pitchFamily="34" charset="0"/>
              <a:buChar char="•"/>
            </a:pPr>
            <a:r>
              <a:rPr lang="en-ZA" sz="2000" dirty="0"/>
              <a:t>Increase motivation, which requires employees to have a clear purpose, competence and </a:t>
            </a:r>
            <a:r>
              <a:rPr lang="en-ZA" sz="2000" dirty="0" smtClean="0"/>
              <a:t>autonomy</a:t>
            </a:r>
            <a:endParaRPr lang="en-ZA" sz="2000" dirty="0"/>
          </a:p>
          <a:p>
            <a:pPr marL="914400" lvl="1" indent="-457200" algn="just">
              <a:buFont typeface="Arial" panose="020B0604020202020204" pitchFamily="34" charset="0"/>
              <a:buChar char="•"/>
            </a:pPr>
            <a:r>
              <a:rPr lang="en-ZA" sz="2000" dirty="0" smtClean="0"/>
              <a:t>Improve</a:t>
            </a:r>
            <a:r>
              <a:rPr lang="en-ZA" sz="2000" dirty="0"/>
              <a:t>, modernise and integrate automation;</a:t>
            </a:r>
          </a:p>
          <a:p>
            <a:pPr marL="914400" lvl="1" indent="-457200" algn="just">
              <a:buFont typeface="Arial" panose="020B0604020202020204" pitchFamily="34" charset="0"/>
              <a:buChar char="•"/>
            </a:pPr>
            <a:r>
              <a:rPr lang="en-ZA" sz="2000" dirty="0" smtClean="0"/>
              <a:t>Improve </a:t>
            </a:r>
            <a:r>
              <a:rPr lang="en-ZA" sz="2000" dirty="0"/>
              <a:t>communication and reduce communication </a:t>
            </a:r>
            <a:r>
              <a:rPr lang="en-ZA" sz="2000" dirty="0" smtClean="0"/>
              <a:t>time</a:t>
            </a:r>
          </a:p>
          <a:p>
            <a:pPr marL="457200" indent="-457200" algn="just">
              <a:buFont typeface="Arial" panose="020B0604020202020204" pitchFamily="34" charset="0"/>
              <a:buChar char="•"/>
            </a:pPr>
            <a:r>
              <a:rPr lang="en-ZA" sz="2000" dirty="0"/>
              <a:t>Monitor and evaluate </a:t>
            </a:r>
            <a:r>
              <a:rPr lang="en-ZA" sz="2000" dirty="0" smtClean="0"/>
              <a:t>performance</a:t>
            </a:r>
          </a:p>
          <a:p>
            <a:pPr marL="457200" indent="-457200" algn="just">
              <a:buFont typeface="Arial" panose="020B0604020202020204" pitchFamily="34" charset="0"/>
              <a:buChar char="•"/>
            </a:pPr>
            <a:r>
              <a:rPr lang="en-ZA" sz="2000" dirty="0"/>
              <a:t>Maintain Family and Community </a:t>
            </a:r>
            <a:r>
              <a:rPr lang="en-ZA" sz="2000" dirty="0" smtClean="0"/>
              <a:t>Relationships</a:t>
            </a:r>
          </a:p>
          <a:p>
            <a:pPr marL="457200" indent="-457200" algn="just">
              <a:buFont typeface="Arial" panose="020B0604020202020204" pitchFamily="34" charset="0"/>
              <a:buChar char="•"/>
            </a:pPr>
            <a:r>
              <a:rPr lang="en-ZA" sz="2000" dirty="0"/>
              <a:t>Be </a:t>
            </a:r>
            <a:r>
              <a:rPr lang="en-ZA" sz="2000" dirty="0" smtClean="0"/>
              <a:t>self-sufficient</a:t>
            </a:r>
          </a:p>
          <a:p>
            <a:pPr marL="457200" indent="-457200" algn="just">
              <a:buFont typeface="Arial" panose="020B0604020202020204" pitchFamily="34" charset="0"/>
              <a:buChar char="•"/>
            </a:pPr>
            <a:endParaRPr lang="en-ZA" sz="2000" dirty="0"/>
          </a:p>
        </p:txBody>
      </p:sp>
    </p:spTree>
    <p:extLst>
      <p:ext uri="{BB962C8B-B14F-4D97-AF65-F5344CB8AC3E}">
        <p14:creationId xmlns:p14="http://schemas.microsoft.com/office/powerpoint/2010/main" val="2602065537"/>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UCNQJqAHKx5wgyv3swwHUA"/>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Theme">
  <a:themeElements>
    <a:clrScheme name="Custom 11">
      <a:dk1>
        <a:srgbClr val="000000"/>
      </a:dk1>
      <a:lt1>
        <a:srgbClr val="FFFFFF"/>
      </a:lt1>
      <a:dk2>
        <a:srgbClr val="44546A"/>
      </a:dk2>
      <a:lt2>
        <a:srgbClr val="E7E6E6"/>
      </a:lt2>
      <a:accent1>
        <a:srgbClr val="234091"/>
      </a:accent1>
      <a:accent2>
        <a:srgbClr val="455F87"/>
      </a:accent2>
      <a:accent3>
        <a:srgbClr val="96AFD6"/>
      </a:accent3>
      <a:accent4>
        <a:srgbClr val="C7A96E"/>
      </a:accent4>
      <a:accent5>
        <a:srgbClr val="FEFFFE"/>
      </a:accent5>
      <a:accent6>
        <a:srgbClr val="FEFFFE"/>
      </a:accent6>
      <a:hlink>
        <a:srgbClr val="2F5CD6"/>
      </a:hlink>
      <a:folHlink>
        <a:srgbClr val="954F72"/>
      </a:folHlink>
    </a:clrScheme>
    <a:fontScheme name="Custom 4">
      <a:majorFont>
        <a:latin typeface="Georgia"/>
        <a:ea typeface=""/>
        <a:cs typeface=""/>
      </a:majorFont>
      <a:minorFont>
        <a:latin typeface="Segoe UI Ligh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4865</TotalTime>
  <Words>1157</Words>
  <Application>Microsoft Office PowerPoint</Application>
  <PresentationFormat>Widescreen</PresentationFormat>
  <Paragraphs>195</Paragraphs>
  <Slides>15</Slides>
  <Notes>15</Notes>
  <HiddenSlides>0</HiddenSlides>
  <MMClips>0</MMClips>
  <ScaleCrop>false</ScaleCrop>
  <HeadingPairs>
    <vt:vector size="8" baseType="variant">
      <vt:variant>
        <vt:lpstr>Fonts Used</vt:lpstr>
      </vt:variant>
      <vt:variant>
        <vt:i4>6</vt:i4>
      </vt:variant>
      <vt:variant>
        <vt:lpstr>Theme</vt:lpstr>
      </vt:variant>
      <vt:variant>
        <vt:i4>2</vt:i4>
      </vt:variant>
      <vt:variant>
        <vt:lpstr>Embedded OLE Servers</vt:lpstr>
      </vt:variant>
      <vt:variant>
        <vt:i4>1</vt:i4>
      </vt:variant>
      <vt:variant>
        <vt:lpstr>Slide Titles</vt:lpstr>
      </vt:variant>
      <vt:variant>
        <vt:i4>15</vt:i4>
      </vt:variant>
    </vt:vector>
  </HeadingPairs>
  <TitlesOfParts>
    <vt:vector size="24" baseType="lpstr">
      <vt:lpstr>Arial</vt:lpstr>
      <vt:lpstr>Calibri</vt:lpstr>
      <vt:lpstr>Calibri Light</vt:lpstr>
      <vt:lpstr>Georgia</vt:lpstr>
      <vt:lpstr>Segoe UI</vt:lpstr>
      <vt:lpstr>Segoe UI Light</vt:lpstr>
      <vt:lpstr>Office Theme</vt:lpstr>
      <vt:lpstr>1_Office Theme</vt:lpstr>
      <vt:lpstr>think-cell Slide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Matagane Makobe</dc:creator>
  <cp:lastModifiedBy>Mosupye, Nthabiseng</cp:lastModifiedBy>
  <cp:revision>143</cp:revision>
  <dcterms:created xsi:type="dcterms:W3CDTF">2020-09-14T09:49:54Z</dcterms:created>
  <dcterms:modified xsi:type="dcterms:W3CDTF">2020-11-18T22:01:53Z</dcterms:modified>
</cp:coreProperties>
</file>