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4"/>
  </p:sldMasterIdLst>
  <p:notesMasterIdLst>
    <p:notesMasterId r:id="rId17"/>
  </p:notesMasterIdLst>
  <p:sldIdLst>
    <p:sldId id="256" r:id="rId5"/>
    <p:sldId id="262" r:id="rId6"/>
    <p:sldId id="257" r:id="rId7"/>
    <p:sldId id="266" r:id="rId8"/>
    <p:sldId id="258" r:id="rId9"/>
    <p:sldId id="263" r:id="rId10"/>
    <p:sldId id="264" r:id="rId11"/>
    <p:sldId id="265" r:id="rId12"/>
    <p:sldId id="267" r:id="rId13"/>
    <p:sldId id="259" r:id="rId14"/>
    <p:sldId id="260" r:id="rId15"/>
    <p:sldId id="261" r:id="rId16"/>
  </p:sldIdLst>
  <p:sldSz cx="12192000" cy="6858000"/>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9E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5B5D2D-819A-4D80-BAB0-9196A0612864}" v="142" dt="2020-11-24T06:30:25.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22" autoAdjust="0"/>
    <p:restoredTop sz="94660"/>
  </p:normalViewPr>
  <p:slideViewPr>
    <p:cSldViewPr snapToGrid="0">
      <p:cViewPr varScale="1">
        <p:scale>
          <a:sx n="85" d="100"/>
          <a:sy n="85" d="100"/>
        </p:scale>
        <p:origin x="326" y="4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phtaly Mokgotsane, Head Office, Quality Assurance and Partnerships" userId="e53d7d59-976a-4619-a7dc-66bda2fb74f2" providerId="ADAL" clId="{6B5B5D2D-819A-4D80-BAB0-9196A0612864}"/>
    <pc:docChg chg="undo custSel addSld modSld sldOrd modNotesMaster">
      <pc:chgData name="Naphtaly Mokgotsane, Head Office, Quality Assurance and Partnerships" userId="e53d7d59-976a-4619-a7dc-66bda2fb74f2" providerId="ADAL" clId="{6B5B5D2D-819A-4D80-BAB0-9196A0612864}" dt="2020-11-24T06:30:25.480" v="4634" actId="20577"/>
      <pc:docMkLst>
        <pc:docMk/>
      </pc:docMkLst>
      <pc:sldChg chg="modSp mod">
        <pc:chgData name="Naphtaly Mokgotsane, Head Office, Quality Assurance and Partnerships" userId="e53d7d59-976a-4619-a7dc-66bda2fb74f2" providerId="ADAL" clId="{6B5B5D2D-819A-4D80-BAB0-9196A0612864}" dt="2020-11-23T19:27:55.155" v="4630" actId="14100"/>
        <pc:sldMkLst>
          <pc:docMk/>
          <pc:sldMk cId="3546675564" sldId="256"/>
        </pc:sldMkLst>
        <pc:spChg chg="mod">
          <ac:chgData name="Naphtaly Mokgotsane, Head Office, Quality Assurance and Partnerships" userId="e53d7d59-976a-4619-a7dc-66bda2fb74f2" providerId="ADAL" clId="{6B5B5D2D-819A-4D80-BAB0-9196A0612864}" dt="2020-11-23T19:27:44.557" v="4629" actId="1076"/>
          <ac:spMkLst>
            <pc:docMk/>
            <pc:sldMk cId="3546675564" sldId="256"/>
            <ac:spMk id="7" creationId="{00000000-0000-0000-0000-000000000000}"/>
          </ac:spMkLst>
        </pc:spChg>
        <pc:spChg chg="mod">
          <ac:chgData name="Naphtaly Mokgotsane, Head Office, Quality Assurance and Partnerships" userId="e53d7d59-976a-4619-a7dc-66bda2fb74f2" providerId="ADAL" clId="{6B5B5D2D-819A-4D80-BAB0-9196A0612864}" dt="2020-11-23T18:47:18.934" v="4214" actId="1076"/>
          <ac:spMkLst>
            <pc:docMk/>
            <pc:sldMk cId="3546675564" sldId="256"/>
            <ac:spMk id="8" creationId="{00000000-0000-0000-0000-000000000000}"/>
          </ac:spMkLst>
        </pc:spChg>
        <pc:picChg chg="mod">
          <ac:chgData name="Naphtaly Mokgotsane, Head Office, Quality Assurance and Partnerships" userId="e53d7d59-976a-4619-a7dc-66bda2fb74f2" providerId="ADAL" clId="{6B5B5D2D-819A-4D80-BAB0-9196A0612864}" dt="2020-11-23T19:27:55.155" v="4630" actId="14100"/>
          <ac:picMkLst>
            <pc:docMk/>
            <pc:sldMk cId="3546675564" sldId="256"/>
            <ac:picMk id="6" creationId="{00000000-0000-0000-0000-000000000000}"/>
          </ac:picMkLst>
        </pc:picChg>
      </pc:sldChg>
      <pc:sldChg chg="modSp mod">
        <pc:chgData name="Naphtaly Mokgotsane, Head Office, Quality Assurance and Partnerships" userId="e53d7d59-976a-4619-a7dc-66bda2fb74f2" providerId="ADAL" clId="{6B5B5D2D-819A-4D80-BAB0-9196A0612864}" dt="2020-11-23T19:25:30.802" v="4626" actId="948"/>
        <pc:sldMkLst>
          <pc:docMk/>
          <pc:sldMk cId="572067536" sldId="257"/>
        </pc:sldMkLst>
        <pc:spChg chg="mod">
          <ac:chgData name="Naphtaly Mokgotsane, Head Office, Quality Assurance and Partnerships" userId="e53d7d59-976a-4619-a7dc-66bda2fb74f2" providerId="ADAL" clId="{6B5B5D2D-819A-4D80-BAB0-9196A0612864}" dt="2020-11-23T18:25:19.420" v="3507" actId="14100"/>
          <ac:spMkLst>
            <pc:docMk/>
            <pc:sldMk cId="572067536" sldId="257"/>
            <ac:spMk id="3" creationId="{00000000-0000-0000-0000-000000000000}"/>
          </ac:spMkLst>
        </pc:spChg>
        <pc:spChg chg="mod">
          <ac:chgData name="Naphtaly Mokgotsane, Head Office, Quality Assurance and Partnerships" userId="e53d7d59-976a-4619-a7dc-66bda2fb74f2" providerId="ADAL" clId="{6B5B5D2D-819A-4D80-BAB0-9196A0612864}" dt="2020-11-23T19:25:30.802" v="4626" actId="948"/>
          <ac:spMkLst>
            <pc:docMk/>
            <pc:sldMk cId="572067536" sldId="257"/>
            <ac:spMk id="4" creationId="{00000000-0000-0000-0000-000000000000}"/>
          </ac:spMkLst>
        </pc:spChg>
        <pc:picChg chg="mod">
          <ac:chgData name="Naphtaly Mokgotsane, Head Office, Quality Assurance and Partnerships" userId="e53d7d59-976a-4619-a7dc-66bda2fb74f2" providerId="ADAL" clId="{6B5B5D2D-819A-4D80-BAB0-9196A0612864}" dt="2020-11-23T15:36:35.002" v="2" actId="14100"/>
          <ac:picMkLst>
            <pc:docMk/>
            <pc:sldMk cId="572067536" sldId="257"/>
            <ac:picMk id="2" creationId="{00000000-0000-0000-0000-000000000000}"/>
          </ac:picMkLst>
        </pc:picChg>
      </pc:sldChg>
      <pc:sldChg chg="addSp delSp modSp mod modAnim">
        <pc:chgData name="Naphtaly Mokgotsane, Head Office, Quality Assurance and Partnerships" userId="e53d7d59-976a-4619-a7dc-66bda2fb74f2" providerId="ADAL" clId="{6B5B5D2D-819A-4D80-BAB0-9196A0612864}" dt="2020-11-23T19:18:02.260" v="4618" actId="1076"/>
        <pc:sldMkLst>
          <pc:docMk/>
          <pc:sldMk cId="3736023334" sldId="258"/>
        </pc:sldMkLst>
        <pc:spChg chg="del mod">
          <ac:chgData name="Naphtaly Mokgotsane, Head Office, Quality Assurance and Partnerships" userId="e53d7d59-976a-4619-a7dc-66bda2fb74f2" providerId="ADAL" clId="{6B5B5D2D-819A-4D80-BAB0-9196A0612864}" dt="2020-11-23T15:38:41.822" v="26"/>
          <ac:spMkLst>
            <pc:docMk/>
            <pc:sldMk cId="3736023334" sldId="258"/>
            <ac:spMk id="3" creationId="{00000000-0000-0000-0000-000000000000}"/>
          </ac:spMkLst>
        </pc:spChg>
        <pc:spChg chg="mod">
          <ac:chgData name="Naphtaly Mokgotsane, Head Office, Quality Assurance and Partnerships" userId="e53d7d59-976a-4619-a7dc-66bda2fb74f2" providerId="ADAL" clId="{6B5B5D2D-819A-4D80-BAB0-9196A0612864}" dt="2020-11-23T19:17:37.386" v="4617" actId="1076"/>
          <ac:spMkLst>
            <pc:docMk/>
            <pc:sldMk cId="3736023334" sldId="258"/>
            <ac:spMk id="4" creationId="{00000000-0000-0000-0000-000000000000}"/>
          </ac:spMkLst>
        </pc:spChg>
        <pc:spChg chg="add mod">
          <ac:chgData name="Naphtaly Mokgotsane, Head Office, Quality Assurance and Partnerships" userId="e53d7d59-976a-4619-a7dc-66bda2fb74f2" providerId="ADAL" clId="{6B5B5D2D-819A-4D80-BAB0-9196A0612864}" dt="2020-11-23T19:18:02.260" v="4618" actId="1076"/>
          <ac:spMkLst>
            <pc:docMk/>
            <pc:sldMk cId="3736023334" sldId="258"/>
            <ac:spMk id="6" creationId="{11B1B95A-BE26-472D-ACB1-83B4D3AA8B05}"/>
          </ac:spMkLst>
        </pc:spChg>
        <pc:picChg chg="mod">
          <ac:chgData name="Naphtaly Mokgotsane, Head Office, Quality Assurance and Partnerships" userId="e53d7d59-976a-4619-a7dc-66bda2fb74f2" providerId="ADAL" clId="{6B5B5D2D-819A-4D80-BAB0-9196A0612864}" dt="2020-11-23T15:48:48.781" v="125" actId="1076"/>
          <ac:picMkLst>
            <pc:docMk/>
            <pc:sldMk cId="3736023334" sldId="258"/>
            <ac:picMk id="2" creationId="{00000000-0000-0000-0000-000000000000}"/>
          </ac:picMkLst>
        </pc:picChg>
      </pc:sldChg>
      <pc:sldChg chg="addSp delSp modSp add mod">
        <pc:chgData name="Naphtaly Mokgotsane, Head Office, Quality Assurance and Partnerships" userId="e53d7d59-976a-4619-a7dc-66bda2fb74f2" providerId="ADAL" clId="{6B5B5D2D-819A-4D80-BAB0-9196A0612864}" dt="2020-11-23T19:10:20.157" v="4522" actId="20577"/>
        <pc:sldMkLst>
          <pc:docMk/>
          <pc:sldMk cId="2789882758" sldId="259"/>
        </pc:sldMkLst>
        <pc:spChg chg="del">
          <ac:chgData name="Naphtaly Mokgotsane, Head Office, Quality Assurance and Partnerships" userId="e53d7d59-976a-4619-a7dc-66bda2fb74f2" providerId="ADAL" clId="{6B5B5D2D-819A-4D80-BAB0-9196A0612864}" dt="2020-11-23T15:39:14.346" v="28" actId="478"/>
          <ac:spMkLst>
            <pc:docMk/>
            <pc:sldMk cId="2789882758" sldId="259"/>
            <ac:spMk id="4" creationId="{00000000-0000-0000-0000-000000000000}"/>
          </ac:spMkLst>
        </pc:spChg>
        <pc:spChg chg="add del mod">
          <ac:chgData name="Naphtaly Mokgotsane, Head Office, Quality Assurance and Partnerships" userId="e53d7d59-976a-4619-a7dc-66bda2fb74f2" providerId="ADAL" clId="{6B5B5D2D-819A-4D80-BAB0-9196A0612864}" dt="2020-11-23T15:46:35.680" v="107" actId="478"/>
          <ac:spMkLst>
            <pc:docMk/>
            <pc:sldMk cId="2789882758" sldId="259"/>
            <ac:spMk id="6" creationId="{BD6DF321-AD38-4EA7-8751-3A9467C59ED7}"/>
          </ac:spMkLst>
        </pc:spChg>
        <pc:spChg chg="add mod">
          <ac:chgData name="Naphtaly Mokgotsane, Head Office, Quality Assurance and Partnerships" userId="e53d7d59-976a-4619-a7dc-66bda2fb74f2" providerId="ADAL" clId="{6B5B5D2D-819A-4D80-BAB0-9196A0612864}" dt="2020-11-23T19:10:20.157" v="4522" actId="20577"/>
          <ac:spMkLst>
            <pc:docMk/>
            <pc:sldMk cId="2789882758" sldId="259"/>
            <ac:spMk id="7" creationId="{ECDF093D-5A5D-457A-8290-FDFF652DD315}"/>
          </ac:spMkLst>
        </pc:spChg>
        <pc:graphicFrameChg chg="add mod modGraphic">
          <ac:chgData name="Naphtaly Mokgotsane, Head Office, Quality Assurance and Partnerships" userId="e53d7d59-976a-4619-a7dc-66bda2fb74f2" providerId="ADAL" clId="{6B5B5D2D-819A-4D80-BAB0-9196A0612864}" dt="2020-11-23T15:47:05.476" v="118" actId="1076"/>
          <ac:graphicFrameMkLst>
            <pc:docMk/>
            <pc:sldMk cId="2789882758" sldId="259"/>
            <ac:graphicFrameMk id="5" creationId="{665B6924-A892-4FB2-B5F5-8D0573C2FF8B}"/>
          </ac:graphicFrameMkLst>
        </pc:graphicFrameChg>
        <pc:picChg chg="mod">
          <ac:chgData name="Naphtaly Mokgotsane, Head Office, Quality Assurance and Partnerships" userId="e53d7d59-976a-4619-a7dc-66bda2fb74f2" providerId="ADAL" clId="{6B5B5D2D-819A-4D80-BAB0-9196A0612864}" dt="2020-11-23T15:39:21.524" v="29" actId="14100"/>
          <ac:picMkLst>
            <pc:docMk/>
            <pc:sldMk cId="2789882758" sldId="259"/>
            <ac:picMk id="2" creationId="{00000000-0000-0000-0000-000000000000}"/>
          </ac:picMkLst>
        </pc:picChg>
      </pc:sldChg>
      <pc:sldChg chg="addSp modSp add mod ord">
        <pc:chgData name="Naphtaly Mokgotsane, Head Office, Quality Assurance and Partnerships" userId="e53d7d59-976a-4619-a7dc-66bda2fb74f2" providerId="ADAL" clId="{6B5B5D2D-819A-4D80-BAB0-9196A0612864}" dt="2020-11-23T19:10:28.653" v="4527" actId="20577"/>
        <pc:sldMkLst>
          <pc:docMk/>
          <pc:sldMk cId="1866913034" sldId="260"/>
        </pc:sldMkLst>
        <pc:spChg chg="add mod">
          <ac:chgData name="Naphtaly Mokgotsane, Head Office, Quality Assurance and Partnerships" userId="e53d7d59-976a-4619-a7dc-66bda2fb74f2" providerId="ADAL" clId="{6B5B5D2D-819A-4D80-BAB0-9196A0612864}" dt="2020-11-23T19:10:28.653" v="4527" actId="20577"/>
          <ac:spMkLst>
            <pc:docMk/>
            <pc:sldMk cId="1866913034" sldId="260"/>
            <ac:spMk id="4" creationId="{95A8BDB1-8B96-44B5-873F-E8EDBE6AA1A9}"/>
          </ac:spMkLst>
        </pc:spChg>
        <pc:graphicFrameChg chg="add mod modGraphic">
          <ac:chgData name="Naphtaly Mokgotsane, Head Office, Quality Assurance and Partnerships" userId="e53d7d59-976a-4619-a7dc-66bda2fb74f2" providerId="ADAL" clId="{6B5B5D2D-819A-4D80-BAB0-9196A0612864}" dt="2020-11-23T15:47:58.479" v="122" actId="113"/>
          <ac:graphicFrameMkLst>
            <pc:docMk/>
            <pc:sldMk cId="1866913034" sldId="260"/>
            <ac:graphicFrameMk id="3" creationId="{DF4AD3E6-2B6D-44D7-ABD0-0CDF944BB2BF}"/>
          </ac:graphicFrameMkLst>
        </pc:graphicFrameChg>
      </pc:sldChg>
      <pc:sldChg chg="addSp modSp add mod">
        <pc:chgData name="Naphtaly Mokgotsane, Head Office, Quality Assurance and Partnerships" userId="e53d7d59-976a-4619-a7dc-66bda2fb74f2" providerId="ADAL" clId="{6B5B5D2D-819A-4D80-BAB0-9196A0612864}" dt="2020-11-23T18:44:19.273" v="4133" actId="113"/>
        <pc:sldMkLst>
          <pc:docMk/>
          <pc:sldMk cId="1067445330" sldId="261"/>
        </pc:sldMkLst>
        <pc:spChg chg="add mod">
          <ac:chgData name="Naphtaly Mokgotsane, Head Office, Quality Assurance and Partnerships" userId="e53d7d59-976a-4619-a7dc-66bda2fb74f2" providerId="ADAL" clId="{6B5B5D2D-819A-4D80-BAB0-9196A0612864}" dt="2020-11-23T18:44:19.273" v="4133" actId="113"/>
          <ac:spMkLst>
            <pc:docMk/>
            <pc:sldMk cId="1067445330" sldId="261"/>
            <ac:spMk id="3" creationId="{03F6C6A2-1BD5-472F-BAA6-5031BD760EBC}"/>
          </ac:spMkLst>
        </pc:spChg>
      </pc:sldChg>
      <pc:sldChg chg="addSp modSp add mod ord">
        <pc:chgData name="Naphtaly Mokgotsane, Head Office, Quality Assurance and Partnerships" userId="e53d7d59-976a-4619-a7dc-66bda2fb74f2" providerId="ADAL" clId="{6B5B5D2D-819A-4D80-BAB0-9196A0612864}" dt="2020-11-23T19:24:53.182" v="4625" actId="2710"/>
        <pc:sldMkLst>
          <pc:docMk/>
          <pc:sldMk cId="2835176994" sldId="262"/>
        </pc:sldMkLst>
        <pc:spChg chg="add mod">
          <ac:chgData name="Naphtaly Mokgotsane, Head Office, Quality Assurance and Partnerships" userId="e53d7d59-976a-4619-a7dc-66bda2fb74f2" providerId="ADAL" clId="{6B5B5D2D-819A-4D80-BAB0-9196A0612864}" dt="2020-11-23T19:07:43.357" v="4317" actId="20577"/>
          <ac:spMkLst>
            <pc:docMk/>
            <pc:sldMk cId="2835176994" sldId="262"/>
            <ac:spMk id="3" creationId="{9CFE042E-6DAC-4AF6-805F-E9336AAB1873}"/>
          </ac:spMkLst>
        </pc:spChg>
        <pc:spChg chg="add mod">
          <ac:chgData name="Naphtaly Mokgotsane, Head Office, Quality Assurance and Partnerships" userId="e53d7d59-976a-4619-a7dc-66bda2fb74f2" providerId="ADAL" clId="{6B5B5D2D-819A-4D80-BAB0-9196A0612864}" dt="2020-11-23T19:24:53.182" v="4625" actId="2710"/>
          <ac:spMkLst>
            <pc:docMk/>
            <pc:sldMk cId="2835176994" sldId="262"/>
            <ac:spMk id="4" creationId="{321FBD13-DCCA-4449-BC02-49BE6420E3D5}"/>
          </ac:spMkLst>
        </pc:spChg>
        <pc:picChg chg="mod">
          <ac:chgData name="Naphtaly Mokgotsane, Head Office, Quality Assurance and Partnerships" userId="e53d7d59-976a-4619-a7dc-66bda2fb74f2" providerId="ADAL" clId="{6B5B5D2D-819A-4D80-BAB0-9196A0612864}" dt="2020-11-23T19:24:40.485" v="4624" actId="1076"/>
          <ac:picMkLst>
            <pc:docMk/>
            <pc:sldMk cId="2835176994" sldId="262"/>
            <ac:picMk id="2" creationId="{00000000-0000-0000-0000-000000000000}"/>
          </ac:picMkLst>
        </pc:picChg>
      </pc:sldChg>
      <pc:sldChg chg="addSp delSp modSp add mod modAnim">
        <pc:chgData name="Naphtaly Mokgotsane, Head Office, Quality Assurance and Partnerships" userId="e53d7d59-976a-4619-a7dc-66bda2fb74f2" providerId="ADAL" clId="{6B5B5D2D-819A-4D80-BAB0-9196A0612864}" dt="2020-11-23T19:18:09.778" v="4619" actId="1076"/>
        <pc:sldMkLst>
          <pc:docMk/>
          <pc:sldMk cId="3583597677" sldId="263"/>
        </pc:sldMkLst>
        <pc:spChg chg="mod">
          <ac:chgData name="Naphtaly Mokgotsane, Head Office, Quality Assurance and Partnerships" userId="e53d7d59-976a-4619-a7dc-66bda2fb74f2" providerId="ADAL" clId="{6B5B5D2D-819A-4D80-BAB0-9196A0612864}" dt="2020-11-23T18:45:48.683" v="4181" actId="1076"/>
          <ac:spMkLst>
            <pc:docMk/>
            <pc:sldMk cId="3583597677" sldId="263"/>
            <ac:spMk id="4" creationId="{00000000-0000-0000-0000-000000000000}"/>
          </ac:spMkLst>
        </pc:spChg>
        <pc:spChg chg="mod">
          <ac:chgData name="Naphtaly Mokgotsane, Head Office, Quality Assurance and Partnerships" userId="e53d7d59-976a-4619-a7dc-66bda2fb74f2" providerId="ADAL" clId="{6B5B5D2D-819A-4D80-BAB0-9196A0612864}" dt="2020-11-23T19:18:09.778" v="4619" actId="1076"/>
          <ac:spMkLst>
            <pc:docMk/>
            <pc:sldMk cId="3583597677" sldId="263"/>
            <ac:spMk id="6" creationId="{11B1B95A-BE26-472D-ACB1-83B4D3AA8B05}"/>
          </ac:spMkLst>
        </pc:spChg>
        <pc:picChg chg="mod">
          <ac:chgData name="Naphtaly Mokgotsane, Head Office, Quality Assurance and Partnerships" userId="e53d7d59-976a-4619-a7dc-66bda2fb74f2" providerId="ADAL" clId="{6B5B5D2D-819A-4D80-BAB0-9196A0612864}" dt="2020-11-23T17:54:01.524" v="1811" actId="1076"/>
          <ac:picMkLst>
            <pc:docMk/>
            <pc:sldMk cId="3583597677" sldId="263"/>
            <ac:picMk id="2" creationId="{00000000-0000-0000-0000-000000000000}"/>
          </ac:picMkLst>
        </pc:picChg>
        <pc:picChg chg="add del mod">
          <ac:chgData name="Naphtaly Mokgotsane, Head Office, Quality Assurance and Partnerships" userId="e53d7d59-976a-4619-a7dc-66bda2fb74f2" providerId="ADAL" clId="{6B5B5D2D-819A-4D80-BAB0-9196A0612864}" dt="2020-11-23T17:54:18.288" v="1813"/>
          <ac:picMkLst>
            <pc:docMk/>
            <pc:sldMk cId="3583597677" sldId="263"/>
            <ac:picMk id="5" creationId="{EFC0897F-5B8D-4CAE-9C13-B2E6D4B91497}"/>
          </ac:picMkLst>
        </pc:picChg>
      </pc:sldChg>
      <pc:sldChg chg="modSp add mod modAnim">
        <pc:chgData name="Naphtaly Mokgotsane, Head Office, Quality Assurance and Partnerships" userId="e53d7d59-976a-4619-a7dc-66bda2fb74f2" providerId="ADAL" clId="{6B5B5D2D-819A-4D80-BAB0-9196A0612864}" dt="2020-11-23T19:18:37.573" v="4623" actId="14100"/>
        <pc:sldMkLst>
          <pc:docMk/>
          <pc:sldMk cId="1514921503" sldId="264"/>
        </pc:sldMkLst>
        <pc:spChg chg="mod">
          <ac:chgData name="Naphtaly Mokgotsane, Head Office, Quality Assurance and Partnerships" userId="e53d7d59-976a-4619-a7dc-66bda2fb74f2" providerId="ADAL" clId="{6B5B5D2D-819A-4D80-BAB0-9196A0612864}" dt="2020-11-23T19:18:28.712" v="4622" actId="1076"/>
          <ac:spMkLst>
            <pc:docMk/>
            <pc:sldMk cId="1514921503" sldId="264"/>
            <ac:spMk id="4" creationId="{00000000-0000-0000-0000-000000000000}"/>
          </ac:spMkLst>
        </pc:spChg>
        <pc:spChg chg="mod">
          <ac:chgData name="Naphtaly Mokgotsane, Head Office, Quality Assurance and Partnerships" userId="e53d7d59-976a-4619-a7dc-66bda2fb74f2" providerId="ADAL" clId="{6B5B5D2D-819A-4D80-BAB0-9196A0612864}" dt="2020-11-23T19:18:23.873" v="4621" actId="1076"/>
          <ac:spMkLst>
            <pc:docMk/>
            <pc:sldMk cId="1514921503" sldId="264"/>
            <ac:spMk id="6" creationId="{11B1B95A-BE26-472D-ACB1-83B4D3AA8B05}"/>
          </ac:spMkLst>
        </pc:spChg>
        <pc:picChg chg="mod">
          <ac:chgData name="Naphtaly Mokgotsane, Head Office, Quality Assurance and Partnerships" userId="e53d7d59-976a-4619-a7dc-66bda2fb74f2" providerId="ADAL" clId="{6B5B5D2D-819A-4D80-BAB0-9196A0612864}" dt="2020-11-23T19:18:37.573" v="4623" actId="14100"/>
          <ac:picMkLst>
            <pc:docMk/>
            <pc:sldMk cId="1514921503" sldId="264"/>
            <ac:picMk id="2" creationId="{00000000-0000-0000-0000-000000000000}"/>
          </ac:picMkLst>
        </pc:picChg>
      </pc:sldChg>
      <pc:sldChg chg="modSp add mod modAnim">
        <pc:chgData name="Naphtaly Mokgotsane, Head Office, Quality Assurance and Partnerships" userId="e53d7d59-976a-4619-a7dc-66bda2fb74f2" providerId="ADAL" clId="{6B5B5D2D-819A-4D80-BAB0-9196A0612864}" dt="2020-11-23T19:26:00.082" v="4628" actId="1036"/>
        <pc:sldMkLst>
          <pc:docMk/>
          <pc:sldMk cId="2450855552" sldId="265"/>
        </pc:sldMkLst>
        <pc:spChg chg="mod">
          <ac:chgData name="Naphtaly Mokgotsane, Head Office, Quality Assurance and Partnerships" userId="e53d7d59-976a-4619-a7dc-66bda2fb74f2" providerId="ADAL" clId="{6B5B5D2D-819A-4D80-BAB0-9196A0612864}" dt="2020-11-23T19:26:00.082" v="4628" actId="1036"/>
          <ac:spMkLst>
            <pc:docMk/>
            <pc:sldMk cId="2450855552" sldId="265"/>
            <ac:spMk id="4" creationId="{00000000-0000-0000-0000-000000000000}"/>
          </ac:spMkLst>
        </pc:spChg>
        <pc:spChg chg="mod">
          <ac:chgData name="Naphtaly Mokgotsane, Head Office, Quality Assurance and Partnerships" userId="e53d7d59-976a-4619-a7dc-66bda2fb74f2" providerId="ADAL" clId="{6B5B5D2D-819A-4D80-BAB0-9196A0612864}" dt="2020-11-23T18:26:27.997" v="3517" actId="122"/>
          <ac:spMkLst>
            <pc:docMk/>
            <pc:sldMk cId="2450855552" sldId="265"/>
            <ac:spMk id="6" creationId="{11B1B95A-BE26-472D-ACB1-83B4D3AA8B05}"/>
          </ac:spMkLst>
        </pc:spChg>
      </pc:sldChg>
      <pc:sldChg chg="modSp add mod modAnim">
        <pc:chgData name="Naphtaly Mokgotsane, Head Office, Quality Assurance and Partnerships" userId="e53d7d59-976a-4619-a7dc-66bda2fb74f2" providerId="ADAL" clId="{6B5B5D2D-819A-4D80-BAB0-9196A0612864}" dt="2020-11-23T18:50:33.034" v="4226"/>
        <pc:sldMkLst>
          <pc:docMk/>
          <pc:sldMk cId="1750226406" sldId="266"/>
        </pc:sldMkLst>
        <pc:spChg chg="mod">
          <ac:chgData name="Naphtaly Mokgotsane, Head Office, Quality Assurance and Partnerships" userId="e53d7d59-976a-4619-a7dc-66bda2fb74f2" providerId="ADAL" clId="{6B5B5D2D-819A-4D80-BAB0-9196A0612864}" dt="2020-11-23T18:31:08.063" v="3546" actId="14100"/>
          <ac:spMkLst>
            <pc:docMk/>
            <pc:sldMk cId="1750226406" sldId="266"/>
            <ac:spMk id="4" creationId="{00000000-0000-0000-0000-000000000000}"/>
          </ac:spMkLst>
        </pc:spChg>
        <pc:spChg chg="mod">
          <ac:chgData name="Naphtaly Mokgotsane, Head Office, Quality Assurance and Partnerships" userId="e53d7d59-976a-4619-a7dc-66bda2fb74f2" providerId="ADAL" clId="{6B5B5D2D-819A-4D80-BAB0-9196A0612864}" dt="2020-11-23T18:14:46.009" v="2878" actId="20577"/>
          <ac:spMkLst>
            <pc:docMk/>
            <pc:sldMk cId="1750226406" sldId="266"/>
            <ac:spMk id="6" creationId="{11B1B95A-BE26-472D-ACB1-83B4D3AA8B05}"/>
          </ac:spMkLst>
        </pc:spChg>
      </pc:sldChg>
      <pc:sldChg chg="modSp add mod modAnim">
        <pc:chgData name="Naphtaly Mokgotsane, Head Office, Quality Assurance and Partnerships" userId="e53d7d59-976a-4619-a7dc-66bda2fb74f2" providerId="ADAL" clId="{6B5B5D2D-819A-4D80-BAB0-9196A0612864}" dt="2020-11-24T06:30:25.480" v="4634" actId="20577"/>
        <pc:sldMkLst>
          <pc:docMk/>
          <pc:sldMk cId="1312165443" sldId="267"/>
        </pc:sldMkLst>
        <pc:spChg chg="mod">
          <ac:chgData name="Naphtaly Mokgotsane, Head Office, Quality Assurance and Partnerships" userId="e53d7d59-976a-4619-a7dc-66bda2fb74f2" providerId="ADAL" clId="{6B5B5D2D-819A-4D80-BAB0-9196A0612864}" dt="2020-11-24T06:30:25.480" v="4634" actId="20577"/>
          <ac:spMkLst>
            <pc:docMk/>
            <pc:sldMk cId="1312165443" sldId="267"/>
            <ac:spMk id="4" creationId="{00000000-0000-0000-0000-000000000000}"/>
          </ac:spMkLst>
        </pc:spChg>
        <pc:spChg chg="mod">
          <ac:chgData name="Naphtaly Mokgotsane, Head Office, Quality Assurance and Partnerships" userId="e53d7d59-976a-4619-a7dc-66bda2fb74f2" providerId="ADAL" clId="{6B5B5D2D-819A-4D80-BAB0-9196A0612864}" dt="2020-11-23T18:32:15.491" v="3593" actId="20577"/>
          <ac:spMkLst>
            <pc:docMk/>
            <pc:sldMk cId="1312165443" sldId="267"/>
            <ac:spMk id="6" creationId="{11B1B95A-BE26-472D-ACB1-83B4D3AA8B05}"/>
          </ac:spMkLst>
        </pc:spChg>
        <pc:picChg chg="mod">
          <ac:chgData name="Naphtaly Mokgotsane, Head Office, Quality Assurance and Partnerships" userId="e53d7d59-976a-4619-a7dc-66bda2fb74f2" providerId="ADAL" clId="{6B5B5D2D-819A-4D80-BAB0-9196A0612864}" dt="2020-11-23T18:37:26.286" v="3978" actId="1076"/>
          <ac:picMkLst>
            <pc:docMk/>
            <pc:sldMk cId="1312165443" sldId="267"/>
            <ac:picMk id="2"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7030"/>
          </a:xfrm>
          <a:prstGeom prst="rect">
            <a:avLst/>
          </a:prstGeom>
        </p:spPr>
        <p:txBody>
          <a:bodyPr vert="horz" lIns="96661" tIns="48331" rIns="96661" bIns="48331" rtlCol="0"/>
          <a:lstStyle>
            <a:lvl1pPr algn="l">
              <a:defRPr sz="1300"/>
            </a:lvl1pPr>
          </a:lstStyle>
          <a:p>
            <a:endParaRPr lang="en-ZA"/>
          </a:p>
        </p:txBody>
      </p:sp>
      <p:sp>
        <p:nvSpPr>
          <p:cNvPr id="3" name="Date Placeholder 2"/>
          <p:cNvSpPr>
            <a:spLocks noGrp="1"/>
          </p:cNvSpPr>
          <p:nvPr>
            <p:ph type="dt" idx="1"/>
          </p:nvPr>
        </p:nvSpPr>
        <p:spPr>
          <a:xfrm>
            <a:off x="5438458" y="0"/>
            <a:ext cx="4160520" cy="367030"/>
          </a:xfrm>
          <a:prstGeom prst="rect">
            <a:avLst/>
          </a:prstGeom>
        </p:spPr>
        <p:txBody>
          <a:bodyPr vert="horz" lIns="96661" tIns="48331" rIns="96661" bIns="48331" rtlCol="0"/>
          <a:lstStyle>
            <a:lvl1pPr algn="r">
              <a:defRPr sz="1300"/>
            </a:lvl1pPr>
          </a:lstStyle>
          <a:p>
            <a:fld id="{1FA665EB-A596-4C4F-8203-C7942CDDE77E}" type="datetimeFigureOut">
              <a:rPr lang="en-ZA" smtClean="0"/>
              <a:t>2020/11/25</a:t>
            </a:fld>
            <a:endParaRPr lang="en-ZA"/>
          </a:p>
        </p:txBody>
      </p:sp>
      <p:sp>
        <p:nvSpPr>
          <p:cNvPr id="4" name="Slide Image Placeholder 3"/>
          <p:cNvSpPr>
            <a:spLocks noGrp="1" noRot="1" noChangeAspect="1"/>
          </p:cNvSpPr>
          <p:nvPr>
            <p:ph type="sldImg" idx="2"/>
          </p:nvPr>
        </p:nvSpPr>
        <p:spPr>
          <a:xfrm>
            <a:off x="2606675" y="914400"/>
            <a:ext cx="4387850" cy="2468563"/>
          </a:xfrm>
          <a:prstGeom prst="rect">
            <a:avLst/>
          </a:prstGeom>
          <a:noFill/>
          <a:ln w="12700">
            <a:solidFill>
              <a:prstClr val="black"/>
            </a:solidFill>
          </a:ln>
        </p:spPr>
        <p:txBody>
          <a:bodyPr vert="horz" lIns="96661" tIns="48331" rIns="96661" bIns="48331" rtlCol="0" anchor="ctr"/>
          <a:lstStyle/>
          <a:p>
            <a:endParaRPr lang="en-ZA"/>
          </a:p>
        </p:txBody>
      </p:sp>
      <p:sp>
        <p:nvSpPr>
          <p:cNvPr id="5" name="Notes Placeholder 4"/>
          <p:cNvSpPr>
            <a:spLocks noGrp="1"/>
          </p:cNvSpPr>
          <p:nvPr>
            <p:ph type="body" sz="quarter" idx="3"/>
          </p:nvPr>
        </p:nvSpPr>
        <p:spPr>
          <a:xfrm>
            <a:off x="960120" y="3520440"/>
            <a:ext cx="7680960" cy="288036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6948171"/>
            <a:ext cx="4160520" cy="367029"/>
          </a:xfrm>
          <a:prstGeom prst="rect">
            <a:avLst/>
          </a:prstGeom>
        </p:spPr>
        <p:txBody>
          <a:bodyPr vert="horz" lIns="96661" tIns="48331" rIns="96661" bIns="48331" rtlCol="0" anchor="b"/>
          <a:lstStyle>
            <a:lvl1pPr algn="l">
              <a:defRPr sz="1300"/>
            </a:lvl1pPr>
          </a:lstStyle>
          <a:p>
            <a:endParaRPr lang="en-ZA"/>
          </a:p>
        </p:txBody>
      </p:sp>
      <p:sp>
        <p:nvSpPr>
          <p:cNvPr id="7" name="Slide Number Placeholder 6"/>
          <p:cNvSpPr>
            <a:spLocks noGrp="1"/>
          </p:cNvSpPr>
          <p:nvPr>
            <p:ph type="sldNum" sz="quarter" idx="5"/>
          </p:nvPr>
        </p:nvSpPr>
        <p:spPr>
          <a:xfrm>
            <a:off x="5438458" y="6948171"/>
            <a:ext cx="4160520" cy="367029"/>
          </a:xfrm>
          <a:prstGeom prst="rect">
            <a:avLst/>
          </a:prstGeom>
        </p:spPr>
        <p:txBody>
          <a:bodyPr vert="horz" lIns="96661" tIns="48331" rIns="96661" bIns="48331" rtlCol="0" anchor="b"/>
          <a:lstStyle>
            <a:lvl1pPr algn="r">
              <a:defRPr sz="1300"/>
            </a:lvl1pPr>
          </a:lstStyle>
          <a:p>
            <a:fld id="{454B3E6A-E52E-4E86-9B32-E188319998AE}" type="slidenum">
              <a:rPr lang="en-ZA" smtClean="0"/>
              <a:t>‹#›</a:t>
            </a:fld>
            <a:endParaRPr lang="en-ZA"/>
          </a:p>
        </p:txBody>
      </p:sp>
    </p:spTree>
    <p:extLst>
      <p:ext uri="{BB962C8B-B14F-4D97-AF65-F5344CB8AC3E}">
        <p14:creationId xmlns:p14="http://schemas.microsoft.com/office/powerpoint/2010/main" val="2776072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2337D4D-BA96-485E-99CF-9318FB0F999D}" type="datetimeFigureOut">
              <a:rPr lang="en-ZA" smtClean="0"/>
              <a:t>2020/11/25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2540842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337D4D-BA96-485E-99CF-9318FB0F999D}" type="datetimeFigureOut">
              <a:rPr lang="en-ZA" smtClean="0"/>
              <a:t>2020/11/25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1660980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337D4D-BA96-485E-99CF-9318FB0F999D}" type="datetimeFigureOut">
              <a:rPr lang="en-ZA" smtClean="0"/>
              <a:t>2020/11/25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4005294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337D4D-BA96-485E-99CF-9318FB0F999D}" type="datetimeFigureOut">
              <a:rPr lang="en-ZA" smtClean="0"/>
              <a:t>2020/11/25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2604372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337D4D-BA96-485E-99CF-9318FB0F999D}" type="datetimeFigureOut">
              <a:rPr lang="en-ZA" smtClean="0"/>
              <a:t>2020/11/25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233148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337D4D-BA96-485E-99CF-9318FB0F999D}" type="datetimeFigureOut">
              <a:rPr lang="en-ZA" smtClean="0"/>
              <a:t>2020/11/25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3031958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337D4D-BA96-485E-99CF-9318FB0F999D}" type="datetimeFigureOut">
              <a:rPr lang="en-ZA" smtClean="0"/>
              <a:t>2020/11/25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1563339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337D4D-BA96-485E-99CF-9318FB0F999D}" type="datetimeFigureOut">
              <a:rPr lang="en-ZA" smtClean="0"/>
              <a:t>2020/11/25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3661418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37D4D-BA96-485E-99CF-9318FB0F999D}" type="datetimeFigureOut">
              <a:rPr lang="en-ZA" smtClean="0"/>
              <a:t>2020/11/25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2515314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337D4D-BA96-485E-99CF-9318FB0F999D}" type="datetimeFigureOut">
              <a:rPr lang="en-ZA" smtClean="0"/>
              <a:t>2020/11/25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256172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337D4D-BA96-485E-99CF-9318FB0F999D}" type="datetimeFigureOut">
              <a:rPr lang="en-ZA" smtClean="0"/>
              <a:t>2020/11/25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75BD18B-DE23-4DF6-AAE5-AAF3C53F6C1A}" type="slidenum">
              <a:rPr lang="en-ZA" smtClean="0"/>
              <a:t>‹#›</a:t>
            </a:fld>
            <a:endParaRPr lang="en-ZA"/>
          </a:p>
        </p:txBody>
      </p:sp>
    </p:spTree>
    <p:extLst>
      <p:ext uri="{BB962C8B-B14F-4D97-AF65-F5344CB8AC3E}">
        <p14:creationId xmlns:p14="http://schemas.microsoft.com/office/powerpoint/2010/main" val="2525583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337D4D-BA96-485E-99CF-9318FB0F999D}" type="datetimeFigureOut">
              <a:rPr lang="en-ZA" smtClean="0"/>
              <a:t>2020/11/25</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BD18B-DE23-4DF6-AAE5-AAF3C53F6C1A}" type="slidenum">
              <a:rPr lang="en-ZA" smtClean="0"/>
              <a:t>‹#›</a:t>
            </a:fld>
            <a:endParaRPr lang="en-ZA"/>
          </a:p>
        </p:txBody>
      </p:sp>
    </p:spTree>
    <p:extLst>
      <p:ext uri="{BB962C8B-B14F-4D97-AF65-F5344CB8AC3E}">
        <p14:creationId xmlns:p14="http://schemas.microsoft.com/office/powerpoint/2010/main" val="150334801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qcto.org.za/" TargetMode="Externa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hyperlink" Target="http://nsdms.merseta.org.za/"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nsdms.merseta.org.za/"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959600"/>
          </a:xfrm>
          <a:prstGeom prst="rect">
            <a:avLst/>
          </a:prstGeom>
        </p:spPr>
      </p:pic>
      <p:sp>
        <p:nvSpPr>
          <p:cNvPr id="7" name="TextBox 6"/>
          <p:cNvSpPr txBox="1"/>
          <p:nvPr/>
        </p:nvSpPr>
        <p:spPr>
          <a:xfrm>
            <a:off x="2446277" y="3530600"/>
            <a:ext cx="5455228" cy="1077218"/>
          </a:xfrm>
          <a:prstGeom prst="rect">
            <a:avLst/>
          </a:prstGeom>
          <a:noFill/>
        </p:spPr>
        <p:txBody>
          <a:bodyPr wrap="square" rtlCol="0">
            <a:spAutoFit/>
          </a:bodyPr>
          <a:lstStyle/>
          <a:p>
            <a:pPr algn="ctr"/>
            <a:r>
              <a:rPr lang="en-US" sz="3200" b="1" dirty="0" err="1">
                <a:solidFill>
                  <a:srgbClr val="C09E5A"/>
                </a:solidFill>
                <a:latin typeface="Arial" panose="020B0604020202020204" pitchFamily="34" charset="0"/>
                <a:cs typeface="Arial" panose="020B0604020202020204" pitchFamily="34" charset="0"/>
              </a:rPr>
              <a:t>DCS</a:t>
            </a:r>
            <a:r>
              <a:rPr lang="en-US" sz="3200" b="1" dirty="0">
                <a:solidFill>
                  <a:srgbClr val="C09E5A"/>
                </a:solidFill>
                <a:latin typeface="Arial" panose="020B0604020202020204" pitchFamily="34" charset="0"/>
                <a:cs typeface="Arial" panose="020B0604020202020204" pitchFamily="34" charset="0"/>
              </a:rPr>
              <a:t> Accreditation Requirements &amp; Process </a:t>
            </a:r>
            <a:endParaRPr lang="en-ZA" sz="3200" b="1" dirty="0">
              <a:solidFill>
                <a:srgbClr val="C09E5A"/>
              </a:solidFill>
              <a:latin typeface="Arial" panose="020B0604020202020204" pitchFamily="34" charset="0"/>
              <a:cs typeface="Arial" panose="020B0604020202020204" pitchFamily="34" charset="0"/>
            </a:endParaRPr>
          </a:p>
        </p:txBody>
      </p:sp>
      <p:sp>
        <p:nvSpPr>
          <p:cNvPr id="8" name="TextBox 7"/>
          <p:cNvSpPr txBox="1"/>
          <p:nvPr/>
        </p:nvSpPr>
        <p:spPr>
          <a:xfrm>
            <a:off x="5307241" y="4685321"/>
            <a:ext cx="5455228" cy="1323439"/>
          </a:xfrm>
          <a:prstGeom prst="rect">
            <a:avLst/>
          </a:prstGeom>
          <a:noFill/>
        </p:spPr>
        <p:txBody>
          <a:bodyPr wrap="square" rtlCol="0">
            <a:spAutoFit/>
          </a:bodyPr>
          <a:lstStyle/>
          <a:p>
            <a:pPr algn="r"/>
            <a:r>
              <a:rPr lang="en-US" sz="2000" dirty="0">
                <a:solidFill>
                  <a:schemeClr val="bg1"/>
                </a:solidFill>
                <a:latin typeface="Arial" panose="020B0604020202020204" pitchFamily="34" charset="0"/>
                <a:cs typeface="Arial" panose="020B0604020202020204" pitchFamily="34" charset="0"/>
              </a:rPr>
              <a:t>Presentation by Naphtaly Mokgotsane</a:t>
            </a:r>
          </a:p>
          <a:p>
            <a:pPr algn="r"/>
            <a:r>
              <a:rPr lang="en-US" sz="2000" dirty="0">
                <a:solidFill>
                  <a:schemeClr val="bg1"/>
                </a:solidFill>
                <a:latin typeface="Arial" panose="020B0604020202020204" pitchFamily="34" charset="0"/>
                <a:cs typeface="Arial" panose="020B0604020202020204" pitchFamily="34" charset="0"/>
              </a:rPr>
              <a:t>Snr Manager: Quality Assurance &amp; Partnerships</a:t>
            </a:r>
          </a:p>
          <a:p>
            <a:pPr algn="r"/>
            <a:r>
              <a:rPr lang="en-ZA" sz="2000" dirty="0">
                <a:solidFill>
                  <a:schemeClr val="bg1"/>
                </a:solidFill>
                <a:latin typeface="Arial" panose="020B0604020202020204" pitchFamily="34" charset="0"/>
                <a:cs typeface="Arial" panose="020B0604020202020204" pitchFamily="34" charset="0"/>
              </a:rPr>
              <a:t>25 November 2020</a:t>
            </a:r>
          </a:p>
        </p:txBody>
      </p:sp>
    </p:spTree>
    <p:extLst>
      <p:ext uri="{BB962C8B-B14F-4D97-AF65-F5344CB8AC3E}">
        <p14:creationId xmlns:p14="http://schemas.microsoft.com/office/powerpoint/2010/main" val="3546675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25" y="94194"/>
            <a:ext cx="11979275" cy="6636806"/>
          </a:xfrm>
          <a:prstGeom prst="rect">
            <a:avLst/>
          </a:prstGeom>
        </p:spPr>
      </p:pic>
      <p:graphicFrame>
        <p:nvGraphicFramePr>
          <p:cNvPr id="5" name="Content Placeholder 3">
            <a:extLst>
              <a:ext uri="{FF2B5EF4-FFF2-40B4-BE49-F238E27FC236}">
                <a16:creationId xmlns:a16="http://schemas.microsoft.com/office/drawing/2014/main" xmlns="" id="{665B6924-A892-4FB2-B5F5-8D0573C2FF8B}"/>
              </a:ext>
            </a:extLst>
          </p:cNvPr>
          <p:cNvGraphicFramePr>
            <a:graphicFrameLocks/>
          </p:cNvGraphicFramePr>
          <p:nvPr>
            <p:extLst>
              <p:ext uri="{D42A27DB-BD31-4B8C-83A1-F6EECF244321}">
                <p14:modId xmlns:p14="http://schemas.microsoft.com/office/powerpoint/2010/main" val="2265641062"/>
              </p:ext>
            </p:extLst>
          </p:nvPr>
        </p:nvGraphicFramePr>
        <p:xfrm>
          <a:off x="711200" y="1190056"/>
          <a:ext cx="11099799" cy="5306350"/>
        </p:xfrm>
        <a:graphic>
          <a:graphicData uri="http://schemas.openxmlformats.org/drawingml/2006/table">
            <a:tbl>
              <a:tblPr firstRow="1" bandRow="1">
                <a:tableStyleId>{5C22544A-7EE6-4342-B048-85BDC9FD1C3A}</a:tableStyleId>
              </a:tblPr>
              <a:tblGrid>
                <a:gridCol w="2064428">
                  <a:extLst>
                    <a:ext uri="{9D8B030D-6E8A-4147-A177-3AD203B41FA5}">
                      <a16:colId xmlns:a16="http://schemas.microsoft.com/office/drawing/2014/main" xmlns="" val="20000"/>
                    </a:ext>
                  </a:extLst>
                </a:gridCol>
                <a:gridCol w="3941179">
                  <a:extLst>
                    <a:ext uri="{9D8B030D-6E8A-4147-A177-3AD203B41FA5}">
                      <a16:colId xmlns:a16="http://schemas.microsoft.com/office/drawing/2014/main" xmlns="" val="20001"/>
                    </a:ext>
                  </a:extLst>
                </a:gridCol>
                <a:gridCol w="5094192">
                  <a:extLst>
                    <a:ext uri="{9D8B030D-6E8A-4147-A177-3AD203B41FA5}">
                      <a16:colId xmlns:a16="http://schemas.microsoft.com/office/drawing/2014/main" xmlns="" val="20002"/>
                    </a:ext>
                  </a:extLst>
                </a:gridCol>
              </a:tblGrid>
              <a:tr h="771682">
                <a:tc>
                  <a:txBody>
                    <a:bodyPr/>
                    <a:lstStyle/>
                    <a:p>
                      <a:r>
                        <a:rPr lang="en-ZA" sz="2200" dirty="0"/>
                        <a:t>Description</a:t>
                      </a:r>
                    </a:p>
                  </a:txBody>
                  <a:tcPr/>
                </a:tc>
                <a:tc>
                  <a:txBody>
                    <a:bodyPr/>
                    <a:lstStyle/>
                    <a:p>
                      <a:r>
                        <a:rPr lang="en-ZA" sz="2200" dirty="0"/>
                        <a:t>Learnerships (unit std-based)</a:t>
                      </a:r>
                    </a:p>
                  </a:txBody>
                  <a:tcPr/>
                </a:tc>
                <a:tc>
                  <a:txBody>
                    <a:bodyPr/>
                    <a:lstStyle/>
                    <a:p>
                      <a:r>
                        <a:rPr lang="en-ZA" sz="2200" dirty="0"/>
                        <a:t>Occupational Qualification (modular-based)</a:t>
                      </a:r>
                    </a:p>
                  </a:txBody>
                  <a:tcPr/>
                </a:tc>
                <a:extLst>
                  <a:ext uri="{0D108BD9-81ED-4DB2-BD59-A6C34878D82A}">
                    <a16:rowId xmlns:a16="http://schemas.microsoft.com/office/drawing/2014/main" xmlns="" val="10000"/>
                  </a:ext>
                </a:extLst>
              </a:tr>
              <a:tr h="771682">
                <a:tc>
                  <a:txBody>
                    <a:bodyPr/>
                    <a:lstStyle/>
                    <a:p>
                      <a:r>
                        <a:rPr lang="en-ZA" sz="2200" dirty="0"/>
                        <a:t>Composition</a:t>
                      </a:r>
                    </a:p>
                  </a:txBody>
                  <a:tcPr/>
                </a:tc>
                <a:tc>
                  <a:txBody>
                    <a:bodyPr/>
                    <a:lstStyle/>
                    <a:p>
                      <a:r>
                        <a:rPr lang="en-ZA" sz="2200" dirty="0"/>
                        <a:t>Fundamental,</a:t>
                      </a:r>
                      <a:r>
                        <a:rPr lang="en-ZA" sz="2200" baseline="0" dirty="0"/>
                        <a:t> core and electives</a:t>
                      </a:r>
                      <a:endParaRPr lang="en-ZA" sz="2200" dirty="0"/>
                    </a:p>
                  </a:txBody>
                  <a:tcPr/>
                </a:tc>
                <a:tc>
                  <a:txBody>
                    <a:bodyPr/>
                    <a:lstStyle/>
                    <a:p>
                      <a:r>
                        <a:rPr lang="en-ZA" sz="2200" dirty="0"/>
                        <a:t>Knowledge,</a:t>
                      </a:r>
                      <a:r>
                        <a:rPr lang="en-ZA" sz="2200" baseline="0" dirty="0"/>
                        <a:t> Practical and Work experience</a:t>
                      </a:r>
                      <a:endParaRPr lang="en-ZA" sz="2200" dirty="0"/>
                    </a:p>
                  </a:txBody>
                  <a:tcPr/>
                </a:tc>
                <a:extLst>
                  <a:ext uri="{0D108BD9-81ED-4DB2-BD59-A6C34878D82A}">
                    <a16:rowId xmlns:a16="http://schemas.microsoft.com/office/drawing/2014/main" xmlns="" val="10001"/>
                  </a:ext>
                </a:extLst>
              </a:tr>
              <a:tr h="7603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200" dirty="0"/>
                        <a:t>Accreditation of SDP</a:t>
                      </a:r>
                    </a:p>
                  </a:txBody>
                  <a:tcPr/>
                </a:tc>
                <a:tc>
                  <a:txBody>
                    <a:bodyPr/>
                    <a:lstStyle/>
                    <a:p>
                      <a:r>
                        <a:rPr lang="en-ZA" sz="2200" dirty="0"/>
                        <a:t>QCTO</a:t>
                      </a:r>
                      <a:r>
                        <a:rPr lang="en-ZA" sz="2200" baseline="0" dirty="0"/>
                        <a:t> through delegation to SETA (Quality Assurance Partner)</a:t>
                      </a:r>
                      <a:endParaRPr lang="en-ZA" sz="2200" dirty="0"/>
                    </a:p>
                  </a:txBody>
                  <a:tcPr/>
                </a:tc>
                <a:tc>
                  <a:txBody>
                    <a:bodyPr/>
                    <a:lstStyle/>
                    <a:p>
                      <a:r>
                        <a:rPr lang="en-ZA" sz="2200" dirty="0"/>
                        <a:t>QCTO</a:t>
                      </a:r>
                    </a:p>
                  </a:txBody>
                  <a:tcPr/>
                </a:tc>
                <a:extLst>
                  <a:ext uri="{0D108BD9-81ED-4DB2-BD59-A6C34878D82A}">
                    <a16:rowId xmlns:a16="http://schemas.microsoft.com/office/drawing/2014/main" xmlns="" val="10002"/>
                  </a:ext>
                </a:extLst>
              </a:tr>
              <a:tr h="771682">
                <a:tc>
                  <a:txBody>
                    <a:bodyPr/>
                    <a:lstStyle/>
                    <a:p>
                      <a:r>
                        <a:rPr lang="en-ZA" sz="2200" dirty="0"/>
                        <a:t>Training</a:t>
                      </a:r>
                    </a:p>
                  </a:txBody>
                  <a:tcPr/>
                </a:tc>
                <a:tc>
                  <a:txBody>
                    <a:bodyPr/>
                    <a:lstStyle/>
                    <a:p>
                      <a:r>
                        <a:rPr lang="en-ZA" sz="2200" dirty="0"/>
                        <a:t>Skills</a:t>
                      </a:r>
                      <a:r>
                        <a:rPr lang="en-ZA" sz="2200" baseline="0" dirty="0"/>
                        <a:t> Development Provider (SDP): all unit standards</a:t>
                      </a:r>
                      <a:endParaRPr lang="en-ZA" sz="2200" dirty="0"/>
                    </a:p>
                  </a:txBody>
                  <a:tcPr/>
                </a:tc>
                <a:tc>
                  <a:txBody>
                    <a:bodyPr/>
                    <a:lstStyle/>
                    <a:p>
                      <a:r>
                        <a:rPr lang="en-ZA" sz="2200" dirty="0"/>
                        <a:t>SDP: knowledge and practical modules</a:t>
                      </a:r>
                    </a:p>
                  </a:txBody>
                  <a:tcPr/>
                </a:tc>
                <a:extLst>
                  <a:ext uri="{0D108BD9-81ED-4DB2-BD59-A6C34878D82A}">
                    <a16:rowId xmlns:a16="http://schemas.microsoft.com/office/drawing/2014/main" xmlns="" val="10003"/>
                  </a:ext>
                </a:extLst>
              </a:tr>
              <a:tr h="1114652">
                <a:tc>
                  <a:txBody>
                    <a:bodyPr/>
                    <a:lstStyle/>
                    <a:p>
                      <a:r>
                        <a:rPr lang="en-ZA" sz="2200" dirty="0"/>
                        <a:t>Workplace</a:t>
                      </a:r>
                      <a:r>
                        <a:rPr lang="en-ZA" sz="2200" baseline="0" dirty="0"/>
                        <a:t> learning </a:t>
                      </a:r>
                      <a:endParaRPr lang="en-ZA" sz="2200" dirty="0"/>
                    </a:p>
                  </a:txBody>
                  <a:tcPr/>
                </a:tc>
                <a:tc>
                  <a:txBody>
                    <a:bodyPr/>
                    <a:lstStyle/>
                    <a:p>
                      <a:r>
                        <a:rPr lang="en-ZA" sz="2200" dirty="0"/>
                        <a:t>Approved workplace:</a:t>
                      </a:r>
                      <a:r>
                        <a:rPr lang="en-ZA" sz="2200" baseline="0" dirty="0"/>
                        <a:t> unit </a:t>
                      </a:r>
                      <a:r>
                        <a:rPr lang="en-ZA" sz="2200" dirty="0"/>
                        <a:t>standard</a:t>
                      </a:r>
                      <a:r>
                        <a:rPr lang="en-ZA" sz="2200" baseline="0" dirty="0"/>
                        <a:t>-defined </a:t>
                      </a:r>
                      <a:r>
                        <a:rPr lang="en-ZA" sz="2200" dirty="0"/>
                        <a:t>and evidence collected into </a:t>
                      </a:r>
                      <a:r>
                        <a:rPr lang="en-ZA" sz="2200" dirty="0" err="1"/>
                        <a:t>PoE</a:t>
                      </a:r>
                      <a:endParaRPr lang="en-ZA" sz="2200" dirty="0"/>
                    </a:p>
                  </a:txBody>
                  <a:tcPr/>
                </a:tc>
                <a:tc>
                  <a:txBody>
                    <a:bodyPr/>
                    <a:lstStyle/>
                    <a:p>
                      <a:r>
                        <a:rPr lang="en-ZA" sz="2200" dirty="0"/>
                        <a:t>Approved workplace: </a:t>
                      </a:r>
                      <a:r>
                        <a:rPr lang="en-ZA" sz="2200" b="1" dirty="0"/>
                        <a:t>work experience modules </a:t>
                      </a:r>
                      <a:r>
                        <a:rPr lang="en-ZA" sz="2200" dirty="0"/>
                        <a:t>signed</a:t>
                      </a:r>
                      <a:r>
                        <a:rPr lang="en-ZA" sz="2200" baseline="0" dirty="0"/>
                        <a:t> in the logbook</a:t>
                      </a:r>
                      <a:endParaRPr lang="en-ZA" sz="2200" dirty="0"/>
                    </a:p>
                  </a:txBody>
                  <a:tcPr/>
                </a:tc>
                <a:extLst>
                  <a:ext uri="{0D108BD9-81ED-4DB2-BD59-A6C34878D82A}">
                    <a16:rowId xmlns:a16="http://schemas.microsoft.com/office/drawing/2014/main" xmlns="" val="10004"/>
                  </a:ext>
                </a:extLst>
              </a:tr>
              <a:tr h="1114652">
                <a:tc>
                  <a:txBody>
                    <a:bodyPr/>
                    <a:lstStyle/>
                    <a:p>
                      <a:r>
                        <a:rPr lang="en-ZA" sz="2200" dirty="0"/>
                        <a:t>Assessment</a:t>
                      </a:r>
                    </a:p>
                  </a:txBody>
                  <a:tcPr/>
                </a:tc>
                <a:tc>
                  <a:txBody>
                    <a:bodyPr/>
                    <a:lstStyle/>
                    <a:p>
                      <a:r>
                        <a:rPr lang="en-ZA" sz="2200" dirty="0"/>
                        <a:t>SDP quality assured by SETA</a:t>
                      </a:r>
                    </a:p>
                  </a:txBody>
                  <a:tcPr/>
                </a:tc>
                <a:tc>
                  <a:txBody>
                    <a:bodyPr/>
                    <a:lstStyle/>
                    <a:p>
                      <a:r>
                        <a:rPr lang="en-ZA" sz="2200" dirty="0"/>
                        <a:t>QCTO</a:t>
                      </a:r>
                      <a:r>
                        <a:rPr lang="en-ZA" sz="2200" baseline="0" dirty="0"/>
                        <a:t> accredited  </a:t>
                      </a:r>
                      <a:r>
                        <a:rPr lang="en-ZA" sz="2200" b="1" baseline="0" dirty="0"/>
                        <a:t>Assessment Centre </a:t>
                      </a:r>
                      <a:r>
                        <a:rPr lang="en-ZA" sz="2200" b="0" baseline="0" dirty="0"/>
                        <a:t>quality assured by Assessment Quality Partner (AQP)</a:t>
                      </a:r>
                      <a:endParaRPr lang="en-ZA" sz="2200" dirty="0"/>
                    </a:p>
                  </a:txBody>
                  <a:tcPr/>
                </a:tc>
                <a:extLst>
                  <a:ext uri="{0D108BD9-81ED-4DB2-BD59-A6C34878D82A}">
                    <a16:rowId xmlns:a16="http://schemas.microsoft.com/office/drawing/2014/main" xmlns="" val="10005"/>
                  </a:ext>
                </a:extLst>
              </a:tr>
            </a:tbl>
          </a:graphicData>
        </a:graphic>
      </p:graphicFrame>
      <p:sp>
        <p:nvSpPr>
          <p:cNvPr id="7" name="TextBox 6">
            <a:extLst>
              <a:ext uri="{FF2B5EF4-FFF2-40B4-BE49-F238E27FC236}">
                <a16:creationId xmlns:a16="http://schemas.microsoft.com/office/drawing/2014/main" xmlns="" id="{ECDF093D-5A5D-457A-8290-FDFF652DD315}"/>
              </a:ext>
            </a:extLst>
          </p:cNvPr>
          <p:cNvSpPr txBox="1"/>
          <p:nvPr/>
        </p:nvSpPr>
        <p:spPr>
          <a:xfrm>
            <a:off x="711200" y="361594"/>
            <a:ext cx="11099799" cy="584775"/>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Quality Assurance Comparison /1</a:t>
            </a:r>
            <a:endParaRPr lang="en-ZA"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9882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25" y="94194"/>
            <a:ext cx="11979275" cy="6636806"/>
          </a:xfrm>
          <a:prstGeom prst="rect">
            <a:avLst/>
          </a:prstGeom>
        </p:spPr>
      </p:pic>
      <p:graphicFrame>
        <p:nvGraphicFramePr>
          <p:cNvPr id="3" name="Content Placeholder 3">
            <a:extLst>
              <a:ext uri="{FF2B5EF4-FFF2-40B4-BE49-F238E27FC236}">
                <a16:creationId xmlns:a16="http://schemas.microsoft.com/office/drawing/2014/main" xmlns="" id="{DF4AD3E6-2B6D-44D7-ABD0-0CDF944BB2BF}"/>
              </a:ext>
            </a:extLst>
          </p:cNvPr>
          <p:cNvGraphicFramePr>
            <a:graphicFrameLocks/>
          </p:cNvGraphicFramePr>
          <p:nvPr>
            <p:extLst>
              <p:ext uri="{D42A27DB-BD31-4B8C-83A1-F6EECF244321}">
                <p14:modId xmlns:p14="http://schemas.microsoft.com/office/powerpoint/2010/main" val="3424938024"/>
              </p:ext>
            </p:extLst>
          </p:nvPr>
        </p:nvGraphicFramePr>
        <p:xfrm>
          <a:off x="742628" y="1231899"/>
          <a:ext cx="11182673" cy="5359402"/>
        </p:xfrm>
        <a:graphic>
          <a:graphicData uri="http://schemas.openxmlformats.org/drawingml/2006/table">
            <a:tbl>
              <a:tblPr firstRow="1" bandRow="1">
                <a:tableStyleId>{5C22544A-7EE6-4342-B048-85BDC9FD1C3A}</a:tableStyleId>
              </a:tblPr>
              <a:tblGrid>
                <a:gridCol w="1985303">
                  <a:extLst>
                    <a:ext uri="{9D8B030D-6E8A-4147-A177-3AD203B41FA5}">
                      <a16:colId xmlns:a16="http://schemas.microsoft.com/office/drawing/2014/main" xmlns="" val="20000"/>
                    </a:ext>
                  </a:extLst>
                </a:gridCol>
                <a:gridCol w="3113868">
                  <a:extLst>
                    <a:ext uri="{9D8B030D-6E8A-4147-A177-3AD203B41FA5}">
                      <a16:colId xmlns:a16="http://schemas.microsoft.com/office/drawing/2014/main" xmlns="" val="20001"/>
                    </a:ext>
                  </a:extLst>
                </a:gridCol>
                <a:gridCol w="6083502">
                  <a:extLst>
                    <a:ext uri="{9D8B030D-6E8A-4147-A177-3AD203B41FA5}">
                      <a16:colId xmlns:a16="http://schemas.microsoft.com/office/drawing/2014/main" xmlns="" val="20002"/>
                    </a:ext>
                  </a:extLst>
                </a:gridCol>
              </a:tblGrid>
              <a:tr h="832880">
                <a:tc>
                  <a:txBody>
                    <a:bodyPr/>
                    <a:lstStyle/>
                    <a:p>
                      <a:r>
                        <a:rPr lang="en-ZA" sz="2400" b="1" dirty="0"/>
                        <a:t>Description</a:t>
                      </a:r>
                    </a:p>
                  </a:txBody>
                  <a:tcPr/>
                </a:tc>
                <a:tc>
                  <a:txBody>
                    <a:bodyPr/>
                    <a:lstStyle/>
                    <a:p>
                      <a:r>
                        <a:rPr lang="en-ZA" sz="2400" b="1" dirty="0"/>
                        <a:t>Learnerships (unit std-based)</a:t>
                      </a:r>
                    </a:p>
                  </a:txBody>
                  <a:tcPr/>
                </a:tc>
                <a:tc>
                  <a:txBody>
                    <a:bodyPr/>
                    <a:lstStyle/>
                    <a:p>
                      <a:r>
                        <a:rPr lang="en-ZA" sz="2400" b="1" dirty="0"/>
                        <a:t>Occupational Qualification (modular-based)</a:t>
                      </a:r>
                    </a:p>
                  </a:txBody>
                  <a:tcPr/>
                </a:tc>
                <a:extLst>
                  <a:ext uri="{0D108BD9-81ED-4DB2-BD59-A6C34878D82A}">
                    <a16:rowId xmlns:a16="http://schemas.microsoft.com/office/drawing/2014/main" xmlns="" val="10000"/>
                  </a:ext>
                </a:extLst>
              </a:tr>
              <a:tr h="832880">
                <a:tc>
                  <a:txBody>
                    <a:bodyPr/>
                    <a:lstStyle/>
                    <a:p>
                      <a:r>
                        <a:rPr lang="en-ZA" sz="2400" b="0" dirty="0"/>
                        <a:t>Assessment form</a:t>
                      </a:r>
                    </a:p>
                  </a:txBody>
                  <a:tcPr/>
                </a:tc>
                <a:tc>
                  <a:txBody>
                    <a:bodyPr/>
                    <a:lstStyle/>
                    <a:p>
                      <a:r>
                        <a:rPr lang="en-ZA" sz="2400" b="0" dirty="0"/>
                        <a:t>Summative</a:t>
                      </a:r>
                      <a:r>
                        <a:rPr lang="en-ZA" sz="2400" b="0" baseline="0" dirty="0"/>
                        <a:t> assessment </a:t>
                      </a:r>
                      <a:endParaRPr lang="en-ZA" sz="2400" b="0" dirty="0"/>
                    </a:p>
                  </a:txBody>
                  <a:tcPr/>
                </a:tc>
                <a:tc>
                  <a:txBody>
                    <a:bodyPr/>
                    <a:lstStyle/>
                    <a:p>
                      <a:r>
                        <a:rPr lang="en-ZA" sz="2400" b="0" baseline="0"/>
                        <a:t>External Integrated </a:t>
                      </a:r>
                      <a:r>
                        <a:rPr lang="en-ZA" sz="2400" b="0" baseline="0" dirty="0"/>
                        <a:t>Summative Assessment (EISA)</a:t>
                      </a:r>
                      <a:endParaRPr lang="en-ZA" sz="2400" b="0" dirty="0"/>
                    </a:p>
                  </a:txBody>
                  <a:tcPr/>
                </a:tc>
                <a:extLst>
                  <a:ext uri="{0D108BD9-81ED-4DB2-BD59-A6C34878D82A}">
                    <a16:rowId xmlns:a16="http://schemas.microsoft.com/office/drawing/2014/main" xmlns="" val="10001"/>
                  </a:ext>
                </a:extLst>
              </a:tr>
              <a:tr h="832880">
                <a:tc>
                  <a:txBody>
                    <a:bodyPr/>
                    <a:lstStyle/>
                    <a:p>
                      <a:r>
                        <a:rPr lang="en-ZA" sz="2400" b="0" dirty="0"/>
                        <a:t>Learnerships</a:t>
                      </a:r>
                      <a:r>
                        <a:rPr lang="en-ZA" sz="2400" b="0" baseline="0" dirty="0"/>
                        <a:t> registration</a:t>
                      </a:r>
                      <a:endParaRPr lang="en-ZA" sz="2400" b="0" dirty="0"/>
                    </a:p>
                  </a:txBody>
                  <a:tcPr/>
                </a:tc>
                <a:tc>
                  <a:txBody>
                    <a:bodyPr/>
                    <a:lstStyle/>
                    <a:p>
                      <a:r>
                        <a:rPr lang="en-ZA" sz="2400" b="0" dirty="0"/>
                        <a:t>SETA applied</a:t>
                      </a:r>
                      <a:r>
                        <a:rPr lang="en-ZA" sz="2400" b="0" baseline="0" dirty="0"/>
                        <a:t> for DHET registration</a:t>
                      </a:r>
                      <a:endParaRPr lang="en-ZA" sz="2400" b="0" dirty="0"/>
                    </a:p>
                  </a:txBody>
                  <a:tcPr/>
                </a:tc>
                <a:tc>
                  <a:txBody>
                    <a:bodyPr/>
                    <a:lstStyle/>
                    <a:p>
                      <a:r>
                        <a:rPr lang="en-ZA" sz="2400" b="0" dirty="0"/>
                        <a:t>QCTO to</a:t>
                      </a:r>
                      <a:r>
                        <a:rPr lang="en-ZA" sz="2400" b="0" baseline="0" dirty="0"/>
                        <a:t> submit application to DHET</a:t>
                      </a:r>
                      <a:endParaRPr lang="en-ZA" sz="2400" b="0" dirty="0"/>
                    </a:p>
                  </a:txBody>
                  <a:tcPr/>
                </a:tc>
                <a:extLst>
                  <a:ext uri="{0D108BD9-81ED-4DB2-BD59-A6C34878D82A}">
                    <a16:rowId xmlns:a16="http://schemas.microsoft.com/office/drawing/2014/main" xmlns="" val="10002"/>
                  </a:ext>
                </a:extLst>
              </a:tr>
              <a:tr h="832880">
                <a:tc>
                  <a:txBody>
                    <a:bodyPr/>
                    <a:lstStyle/>
                    <a:p>
                      <a:r>
                        <a:rPr lang="en-ZA" sz="2400" b="0" dirty="0"/>
                        <a:t>Learner</a:t>
                      </a:r>
                      <a:r>
                        <a:rPr lang="en-ZA" sz="2400" b="0" baseline="0" dirty="0"/>
                        <a:t> registration</a:t>
                      </a:r>
                      <a:endParaRPr lang="en-ZA" sz="2400" b="0" dirty="0"/>
                    </a:p>
                  </a:txBody>
                  <a:tcPr/>
                </a:tc>
                <a:tc>
                  <a:txBody>
                    <a:bodyPr/>
                    <a:lstStyle/>
                    <a:p>
                      <a:r>
                        <a:rPr lang="en-ZA" sz="2400" b="0" dirty="0"/>
                        <a:t>SETA </a:t>
                      </a:r>
                    </a:p>
                  </a:txBody>
                  <a:tcPr/>
                </a:tc>
                <a:tc>
                  <a:txBody>
                    <a:bodyPr/>
                    <a:lstStyle/>
                    <a:p>
                      <a:r>
                        <a:rPr lang="en-ZA" sz="2400" b="0" dirty="0"/>
                        <a:t>SETA:</a:t>
                      </a:r>
                      <a:r>
                        <a:rPr lang="en-ZA" sz="2400" b="0" baseline="0" dirty="0"/>
                        <a:t> register learners on learnerships</a:t>
                      </a:r>
                    </a:p>
                  </a:txBody>
                  <a:tcPr/>
                </a:tc>
                <a:extLst>
                  <a:ext uri="{0D108BD9-81ED-4DB2-BD59-A6C34878D82A}">
                    <a16:rowId xmlns:a16="http://schemas.microsoft.com/office/drawing/2014/main" xmlns="" val="10003"/>
                  </a:ext>
                </a:extLst>
              </a:tr>
              <a:tr h="1195002">
                <a:tc>
                  <a:txBody>
                    <a:bodyPr/>
                    <a:lstStyle/>
                    <a:p>
                      <a:r>
                        <a:rPr lang="en-ZA" sz="2400" b="0" dirty="0"/>
                        <a:t>Reporting</a:t>
                      </a:r>
                    </a:p>
                  </a:txBody>
                  <a:tcPr/>
                </a:tc>
                <a:tc>
                  <a:txBody>
                    <a:bodyPr/>
                    <a:lstStyle/>
                    <a:p>
                      <a:r>
                        <a:rPr lang="en-ZA" sz="2400" b="0" dirty="0"/>
                        <a:t>SETA to DHET</a:t>
                      </a:r>
                    </a:p>
                  </a:txBody>
                  <a:tcPr/>
                </a:tc>
                <a:tc>
                  <a:txBody>
                    <a:bodyPr/>
                    <a:lstStyle/>
                    <a:p>
                      <a:r>
                        <a:rPr lang="en-ZA" sz="2400" b="0" dirty="0"/>
                        <a:t>SDP report</a:t>
                      </a:r>
                      <a:r>
                        <a:rPr lang="en-ZA" sz="2400" b="0" baseline="0" dirty="0"/>
                        <a:t> enrolments to QCTO</a:t>
                      </a:r>
                    </a:p>
                    <a:p>
                      <a:r>
                        <a:rPr lang="en-ZA" sz="2400" b="0" baseline="0" dirty="0"/>
                        <a:t>- This may include learners not registered on learnerships</a:t>
                      </a:r>
                      <a:endParaRPr lang="en-ZA" sz="2400" b="0" dirty="0"/>
                    </a:p>
                  </a:txBody>
                  <a:tcPr/>
                </a:tc>
                <a:extLst>
                  <a:ext uri="{0D108BD9-81ED-4DB2-BD59-A6C34878D82A}">
                    <a16:rowId xmlns:a16="http://schemas.microsoft.com/office/drawing/2014/main" xmlns="" val="10004"/>
                  </a:ext>
                </a:extLst>
              </a:tr>
              <a:tr h="83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400" b="0" dirty="0"/>
                        <a:t>NLRD uploads</a:t>
                      </a:r>
                    </a:p>
                  </a:txBody>
                  <a:tcPr/>
                </a:tc>
                <a:tc>
                  <a:txBody>
                    <a:bodyPr/>
                    <a:lstStyle/>
                    <a:p>
                      <a:r>
                        <a:rPr lang="en-ZA" sz="2400" b="0" dirty="0"/>
                        <a:t>SETA to SAQA</a:t>
                      </a:r>
                    </a:p>
                  </a:txBody>
                  <a:tcPr/>
                </a:tc>
                <a:tc>
                  <a:txBody>
                    <a:bodyPr/>
                    <a:lstStyle/>
                    <a:p>
                      <a:r>
                        <a:rPr lang="en-ZA" sz="2400" b="0" dirty="0"/>
                        <a:t>QCTO to SAQA</a:t>
                      </a:r>
                    </a:p>
                  </a:txBody>
                  <a:tcPr/>
                </a:tc>
                <a:extLst>
                  <a:ext uri="{0D108BD9-81ED-4DB2-BD59-A6C34878D82A}">
                    <a16:rowId xmlns:a16="http://schemas.microsoft.com/office/drawing/2014/main" xmlns="" val="10005"/>
                  </a:ext>
                </a:extLst>
              </a:tr>
            </a:tbl>
          </a:graphicData>
        </a:graphic>
      </p:graphicFrame>
      <p:sp>
        <p:nvSpPr>
          <p:cNvPr id="4" name="TextBox 3">
            <a:extLst>
              <a:ext uri="{FF2B5EF4-FFF2-40B4-BE49-F238E27FC236}">
                <a16:creationId xmlns:a16="http://schemas.microsoft.com/office/drawing/2014/main" xmlns="" id="{95A8BDB1-8B96-44B5-873F-E8EDBE6AA1A9}"/>
              </a:ext>
            </a:extLst>
          </p:cNvPr>
          <p:cNvSpPr txBox="1"/>
          <p:nvPr/>
        </p:nvSpPr>
        <p:spPr>
          <a:xfrm>
            <a:off x="742628" y="401437"/>
            <a:ext cx="11081072" cy="584775"/>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Quality Assurance Comparison /2</a:t>
            </a:r>
            <a:endParaRPr lang="en-ZA"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6913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25" y="94194"/>
            <a:ext cx="11979275" cy="6636806"/>
          </a:xfrm>
          <a:prstGeom prst="rect">
            <a:avLst/>
          </a:prstGeom>
        </p:spPr>
      </p:pic>
      <p:sp>
        <p:nvSpPr>
          <p:cNvPr id="3" name="TextBox 2">
            <a:extLst>
              <a:ext uri="{FF2B5EF4-FFF2-40B4-BE49-F238E27FC236}">
                <a16:creationId xmlns:a16="http://schemas.microsoft.com/office/drawing/2014/main" xmlns="" id="{03F6C6A2-1BD5-472F-BAA6-5031BD760EBC}"/>
              </a:ext>
            </a:extLst>
          </p:cNvPr>
          <p:cNvSpPr txBox="1"/>
          <p:nvPr/>
        </p:nvSpPr>
        <p:spPr>
          <a:xfrm>
            <a:off x="960437" y="1459767"/>
            <a:ext cx="10271125" cy="4924425"/>
          </a:xfrm>
          <a:prstGeom prst="rect">
            <a:avLst/>
          </a:prstGeom>
          <a:noFill/>
        </p:spPr>
        <p:txBody>
          <a:bodyPr wrap="square">
            <a:spAutoFit/>
          </a:bodyPr>
          <a:lstStyle/>
          <a:p>
            <a:pPr algn="ctr"/>
            <a:r>
              <a:rPr lang="en-US" sz="3200" b="1" i="1" dirty="0">
                <a:latin typeface="Arial" panose="020B0604020202020204" pitchFamily="34" charset="0"/>
                <a:cs typeface="Arial" panose="020B0604020202020204" pitchFamily="34" charset="0"/>
              </a:rPr>
              <a:t>Thank you</a:t>
            </a:r>
          </a:p>
          <a:p>
            <a:pPr algn="ctr"/>
            <a:endParaRPr lang="en-US" sz="3200" b="1" dirty="0">
              <a:latin typeface="Arial" panose="020B0604020202020204" pitchFamily="34" charset="0"/>
              <a:cs typeface="Arial" panose="020B0604020202020204" pitchFamily="34" charset="0"/>
            </a:endParaRPr>
          </a:p>
          <a:p>
            <a:pPr algn="ctr"/>
            <a:endParaRPr lang="en-US" sz="3200" b="1" dirty="0">
              <a:latin typeface="Arial" panose="020B0604020202020204" pitchFamily="34" charset="0"/>
              <a:cs typeface="Arial" panose="020B0604020202020204" pitchFamily="34" charset="0"/>
            </a:endParaRPr>
          </a:p>
          <a:p>
            <a:pPr algn="ctr"/>
            <a:r>
              <a:rPr lang="en-US" sz="3200" b="1" dirty="0">
                <a:latin typeface="Arial" panose="020B0604020202020204" pitchFamily="34" charset="0"/>
                <a:cs typeface="Arial" panose="020B0604020202020204" pitchFamily="34" charset="0"/>
              </a:rPr>
              <a:t>Naphtaly Mokgotsane</a:t>
            </a:r>
          </a:p>
          <a:p>
            <a:pPr algn="ctr"/>
            <a:r>
              <a:rPr lang="en-US" sz="3200" dirty="0">
                <a:latin typeface="Arial" panose="020B0604020202020204" pitchFamily="34" charset="0"/>
                <a:cs typeface="Arial" panose="020B0604020202020204" pitchFamily="34" charset="0"/>
              </a:rPr>
              <a:t>NMokgotsane@merseta.org.za</a:t>
            </a:r>
          </a:p>
          <a:p>
            <a:pPr algn="ctr"/>
            <a:r>
              <a:rPr lang="en-US" sz="3200" dirty="0">
                <a:latin typeface="Arial" panose="020B0604020202020204" pitchFamily="34" charset="0"/>
                <a:cs typeface="Arial" panose="020B0604020202020204" pitchFamily="34" charset="0"/>
              </a:rPr>
              <a:t>Contact: 010 219 3416</a:t>
            </a:r>
          </a:p>
          <a:p>
            <a:pPr algn="ctr"/>
            <a:endParaRPr lang="en-US" sz="32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mer</a:t>
            </a:r>
            <a:r>
              <a:rPr lang="en-US" sz="3200" b="1" dirty="0">
                <a:latin typeface="Arial" panose="020B0604020202020204" pitchFamily="34" charset="0"/>
                <a:cs typeface="Arial" panose="020B0604020202020204" pitchFamily="34" charset="0"/>
              </a:rPr>
              <a:t>SETA </a:t>
            </a:r>
          </a:p>
          <a:p>
            <a:pPr algn="ctr"/>
            <a:r>
              <a:rPr lang="en-ZA" sz="3200" b="1" i="0" dirty="0">
                <a:solidFill>
                  <a:srgbClr val="333333"/>
                </a:solidFill>
                <a:effectLst/>
                <a:latin typeface="arial" panose="020B0604020202020204" pitchFamily="34" charset="0"/>
              </a:rPr>
              <a:t>Call Centre: 0861 637 738 </a:t>
            </a:r>
          </a:p>
          <a:p>
            <a:pPr algn="ct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7445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7751"/>
            <a:ext cx="11979275" cy="6636806"/>
          </a:xfrm>
          <a:prstGeom prst="rect">
            <a:avLst/>
          </a:prstGeom>
        </p:spPr>
      </p:pic>
      <p:sp>
        <p:nvSpPr>
          <p:cNvPr id="3" name="TextBox 2">
            <a:extLst>
              <a:ext uri="{FF2B5EF4-FFF2-40B4-BE49-F238E27FC236}">
                <a16:creationId xmlns:a16="http://schemas.microsoft.com/office/drawing/2014/main" xmlns="" id="{9CFE042E-6DAC-4AF6-805F-E9336AAB1873}"/>
              </a:ext>
            </a:extLst>
          </p:cNvPr>
          <p:cNvSpPr txBox="1"/>
          <p:nvPr/>
        </p:nvSpPr>
        <p:spPr>
          <a:xfrm>
            <a:off x="892174" y="353379"/>
            <a:ext cx="10423525" cy="584775"/>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Overview</a:t>
            </a:r>
            <a:endParaRPr lang="en-ZA" sz="28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xmlns="" id="{321FBD13-DCCA-4449-BC02-49BE6420E3D5}"/>
              </a:ext>
            </a:extLst>
          </p:cNvPr>
          <p:cNvSpPr txBox="1"/>
          <p:nvPr/>
        </p:nvSpPr>
        <p:spPr>
          <a:xfrm>
            <a:off x="1103841" y="1437112"/>
            <a:ext cx="8996893" cy="4536819"/>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Background</a:t>
            </a:r>
          </a:p>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Quality assurance functions</a:t>
            </a:r>
          </a:p>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Types learning programme</a:t>
            </a:r>
          </a:p>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Skills development provider accreditation</a:t>
            </a:r>
          </a:p>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Accreditation process</a:t>
            </a:r>
          </a:p>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Workplace learning quality assurance</a:t>
            </a:r>
          </a:p>
          <a:p>
            <a:pPr marL="457200" indent="-457200">
              <a:lnSpc>
                <a:spcPct val="150000"/>
              </a:lnSpc>
              <a:buFont typeface="Arial" panose="020B0604020202020204" pitchFamily="34" charset="0"/>
              <a:buChar char="•"/>
            </a:pPr>
            <a:r>
              <a:rPr lang="en-ZA" sz="2800" dirty="0">
                <a:latin typeface="Arial" panose="020B0604020202020204" pitchFamily="34" charset="0"/>
                <a:cs typeface="Arial" panose="020B0604020202020204" pitchFamily="34" charset="0"/>
              </a:rPr>
              <a:t>Quality assurance comparison </a:t>
            </a:r>
          </a:p>
        </p:txBody>
      </p:sp>
    </p:spTree>
    <p:extLst>
      <p:ext uri="{BB962C8B-B14F-4D97-AF65-F5344CB8AC3E}">
        <p14:creationId xmlns:p14="http://schemas.microsoft.com/office/powerpoint/2010/main" val="2835176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25" y="43394"/>
            <a:ext cx="11979275" cy="6738342"/>
          </a:xfrm>
          <a:prstGeom prst="rect">
            <a:avLst/>
          </a:prstGeom>
        </p:spPr>
      </p:pic>
      <p:sp>
        <p:nvSpPr>
          <p:cNvPr id="3" name="TextBox 2"/>
          <p:cNvSpPr txBox="1"/>
          <p:nvPr/>
        </p:nvSpPr>
        <p:spPr>
          <a:xfrm>
            <a:off x="892174" y="353379"/>
            <a:ext cx="10423525" cy="584775"/>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Background</a:t>
            </a:r>
            <a:endParaRPr lang="en-ZA" sz="2800" b="1" dirty="0">
              <a:latin typeface="Arial" panose="020B0604020202020204" pitchFamily="34" charset="0"/>
              <a:cs typeface="Arial" panose="020B0604020202020204" pitchFamily="34" charset="0"/>
            </a:endParaRPr>
          </a:p>
        </p:txBody>
      </p:sp>
      <p:sp>
        <p:nvSpPr>
          <p:cNvPr id="4" name="TextBox 3"/>
          <p:cNvSpPr txBox="1"/>
          <p:nvPr/>
        </p:nvSpPr>
        <p:spPr>
          <a:xfrm>
            <a:off x="892174" y="1121139"/>
            <a:ext cx="10579100" cy="5262979"/>
          </a:xfrm>
          <a:prstGeom prst="rect">
            <a:avLst/>
          </a:prstGeom>
          <a:noFill/>
        </p:spPr>
        <p:txBody>
          <a:bodyPr wrap="square" rtlCol="0">
            <a:spAutoFit/>
          </a:bodyPr>
          <a:lstStyle/>
          <a:p>
            <a:pPr marL="36000" algn="just"/>
            <a:r>
              <a:rPr lang="en-US" sz="2400" b="0" i="0" dirty="0">
                <a:solidFill>
                  <a:srgbClr val="333333"/>
                </a:solidFill>
                <a:effectLst/>
                <a:latin typeface="Arial" panose="020B0604020202020204" pitchFamily="34" charset="0"/>
                <a:cs typeface="Arial" panose="020B0604020202020204" pitchFamily="34" charset="0"/>
              </a:rPr>
              <a:t>The merSETA is one of the 21 Sector Education and Training Authorities (</a:t>
            </a:r>
            <a:r>
              <a:rPr lang="en-US" sz="2400" b="0" i="0" dirty="0" err="1">
                <a:solidFill>
                  <a:srgbClr val="333333"/>
                </a:solidFill>
                <a:effectLst/>
                <a:latin typeface="Arial" panose="020B0604020202020204" pitchFamily="34" charset="0"/>
                <a:cs typeface="Arial" panose="020B0604020202020204" pitchFamily="34" charset="0"/>
              </a:rPr>
              <a:t>SETAs</a:t>
            </a:r>
            <a:r>
              <a:rPr lang="en-US" sz="2400" b="0" i="0" dirty="0">
                <a:solidFill>
                  <a:srgbClr val="333333"/>
                </a:solidFill>
                <a:effectLst/>
                <a:latin typeface="Arial" panose="020B0604020202020204" pitchFamily="34" charset="0"/>
                <a:cs typeface="Arial" panose="020B0604020202020204" pitchFamily="34" charset="0"/>
              </a:rPr>
              <a:t>) established to promote skills development in terms of the Skills Development Act of 1998 (as amended). The 21 </a:t>
            </a:r>
            <a:r>
              <a:rPr lang="en-US" sz="2400" b="0" i="0" dirty="0" err="1">
                <a:solidFill>
                  <a:srgbClr val="333333"/>
                </a:solidFill>
                <a:effectLst/>
                <a:latin typeface="Arial" panose="020B0604020202020204" pitchFamily="34" charset="0"/>
                <a:cs typeface="Arial" panose="020B0604020202020204" pitchFamily="34" charset="0"/>
              </a:rPr>
              <a:t>SETAs</a:t>
            </a:r>
            <a:r>
              <a:rPr lang="en-US" sz="2400" b="0" i="0" dirty="0">
                <a:solidFill>
                  <a:srgbClr val="333333"/>
                </a:solidFill>
                <a:effectLst/>
                <a:latin typeface="Arial" panose="020B0604020202020204" pitchFamily="34" charset="0"/>
                <a:cs typeface="Arial" panose="020B0604020202020204" pitchFamily="34" charset="0"/>
              </a:rPr>
              <a:t> broadly reflect different sectors of the South African economy. The merSETA encompasses Manufacturing, Engineering and Related Services:</a:t>
            </a:r>
          </a:p>
          <a:p>
            <a:pPr algn="just"/>
            <a:endParaRPr lang="en-US" sz="2400" b="0" i="0" dirty="0">
              <a:solidFill>
                <a:srgbClr val="333333"/>
              </a:solidFill>
              <a:effectLst/>
              <a:latin typeface="Arial" panose="020B0604020202020204" pitchFamily="34" charset="0"/>
              <a:cs typeface="Arial" panose="020B0604020202020204" pitchFamily="34" charset="0"/>
            </a:endParaRPr>
          </a:p>
          <a:p>
            <a:r>
              <a:rPr lang="en-US" sz="2400" dirty="0">
                <a:solidFill>
                  <a:srgbClr val="333333"/>
                </a:solidFill>
                <a:latin typeface="Arial" panose="020B0604020202020204" pitchFamily="34" charset="0"/>
                <a:cs typeface="Arial" panose="020B0604020202020204" pitchFamily="34" charset="0"/>
              </a:rPr>
              <a:t>The various industry sectors are covered by five chambers within the merSETA:</a:t>
            </a:r>
          </a:p>
          <a:p>
            <a:pPr marL="342900" indent="-342900">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Metals Chamber;</a:t>
            </a:r>
          </a:p>
          <a:p>
            <a:pPr marL="342900" indent="-342900">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Motor Chamber;</a:t>
            </a:r>
          </a:p>
          <a:p>
            <a:pPr marL="342900" indent="-342900">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Auto Chamber;</a:t>
            </a:r>
          </a:p>
          <a:p>
            <a:pPr marL="342900" indent="-342900">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Plastics Chamber;</a:t>
            </a:r>
          </a:p>
          <a:p>
            <a:pPr marL="342900" indent="-342900">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New </a:t>
            </a:r>
            <a:r>
              <a:rPr lang="en-US" sz="2400" dirty="0" err="1">
                <a:solidFill>
                  <a:srgbClr val="333333"/>
                </a:solidFill>
                <a:latin typeface="Arial" panose="020B0604020202020204" pitchFamily="34" charset="0"/>
                <a:cs typeface="Arial" panose="020B0604020202020204" pitchFamily="34" charset="0"/>
              </a:rPr>
              <a:t>Tyre</a:t>
            </a:r>
            <a:r>
              <a:rPr lang="en-US" sz="2400" dirty="0">
                <a:solidFill>
                  <a:srgbClr val="333333"/>
                </a:solidFill>
                <a:latin typeface="Arial" panose="020B0604020202020204" pitchFamily="34" charset="0"/>
                <a:cs typeface="Arial" panose="020B0604020202020204" pitchFamily="34" charset="0"/>
              </a:rPr>
              <a:t> Chamber; and </a:t>
            </a:r>
          </a:p>
          <a:p>
            <a:pPr marL="342900" indent="-342900">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Automotive Components Manufacturing Chamber. </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206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12" y="5358"/>
            <a:ext cx="11979275" cy="6738342"/>
          </a:xfrm>
          <a:prstGeom prst="rect">
            <a:avLst/>
          </a:prstGeom>
        </p:spPr>
      </p:pic>
      <p:sp>
        <p:nvSpPr>
          <p:cNvPr id="4" name="TextBox 3"/>
          <p:cNvSpPr txBox="1"/>
          <p:nvPr/>
        </p:nvSpPr>
        <p:spPr>
          <a:xfrm>
            <a:off x="892174" y="1286381"/>
            <a:ext cx="10817226" cy="5262979"/>
          </a:xfrm>
          <a:prstGeom prst="rect">
            <a:avLst/>
          </a:prstGeom>
          <a:noFill/>
        </p:spPr>
        <p:txBody>
          <a:bodyPr wrap="square" rtlCol="0">
            <a:spAutoFit/>
          </a:bodyPr>
          <a:lstStyle/>
          <a:p>
            <a:pPr marL="457200" indent="-457200" algn="just">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The Quality Council for Trades and Occupations (QCTO) is a Quality Council established in 2010 in terms of the Skills Development Act Nr. 97 of 1998. Its role is to oversee the design, implementation, assessment and certification of occupational qualifications, including trades, on the Occupational Qualifications Sub-Framework (</a:t>
            </a:r>
            <a:r>
              <a:rPr lang="en-US" sz="2400" dirty="0" err="1">
                <a:solidFill>
                  <a:srgbClr val="333333"/>
                </a:solidFill>
                <a:latin typeface="Arial" panose="020B0604020202020204" pitchFamily="34" charset="0"/>
                <a:cs typeface="Arial" panose="020B0604020202020204" pitchFamily="34" charset="0"/>
              </a:rPr>
              <a:t>OQSF</a:t>
            </a:r>
            <a:r>
              <a:rPr lang="en-US" sz="2400" dirty="0">
                <a:solidFill>
                  <a:srgbClr val="333333"/>
                </a:solidFill>
                <a:latin typeface="Arial" panose="020B0604020202020204" pitchFamily="34" charset="0"/>
                <a:cs typeface="Arial" panose="020B0604020202020204" pitchFamily="34" charset="0"/>
              </a:rPr>
              <a:t>).</a:t>
            </a:r>
          </a:p>
          <a:p>
            <a:pPr marL="457200" indent="-457200" algn="just">
              <a:buFont typeface="Arial" panose="020B0604020202020204" pitchFamily="34" charset="0"/>
              <a:buChar char="•"/>
            </a:pPr>
            <a:endParaRPr lang="en-US" sz="2400" dirty="0">
              <a:solidFill>
                <a:srgbClr val="333333"/>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400" dirty="0">
                <a:solidFill>
                  <a:srgbClr val="333333"/>
                </a:solidFill>
                <a:latin typeface="Arial" panose="020B0604020202020204" pitchFamily="34" charset="0"/>
                <a:cs typeface="Arial" panose="020B0604020202020204" pitchFamily="34" charset="0"/>
              </a:rPr>
              <a:t>The merSETA is delegated the following functions:</a:t>
            </a:r>
          </a:p>
          <a:p>
            <a:pPr algn="just"/>
            <a:r>
              <a:rPr lang="en-US" sz="2400" dirty="0">
                <a:solidFill>
                  <a:srgbClr val="333333"/>
                </a:solidFill>
                <a:latin typeface="Arial" panose="020B0604020202020204" pitchFamily="34" charset="0"/>
                <a:cs typeface="Arial" panose="020B0604020202020204" pitchFamily="34" charset="0"/>
              </a:rPr>
              <a:t>      -	Quality Assurance Partner (</a:t>
            </a:r>
            <a:r>
              <a:rPr lang="en-US" sz="2400" dirty="0" err="1">
                <a:solidFill>
                  <a:srgbClr val="333333"/>
                </a:solidFill>
                <a:latin typeface="Arial" panose="020B0604020202020204" pitchFamily="34" charset="0"/>
                <a:cs typeface="Arial" panose="020B0604020202020204" pitchFamily="34" charset="0"/>
              </a:rPr>
              <a:t>QAP</a:t>
            </a:r>
            <a:r>
              <a:rPr lang="en-US" sz="2400" dirty="0">
                <a:solidFill>
                  <a:srgbClr val="333333"/>
                </a:solidFill>
                <a:latin typeface="Arial" panose="020B0604020202020204" pitchFamily="34" charset="0"/>
                <a:cs typeface="Arial" panose="020B0604020202020204" pitchFamily="34" charset="0"/>
              </a:rPr>
              <a:t>): quality assurance of historical 	qualifications (unit standard-based).</a:t>
            </a:r>
          </a:p>
          <a:p>
            <a:pPr algn="just"/>
            <a:r>
              <a:rPr lang="en-US" sz="2400" dirty="0">
                <a:solidFill>
                  <a:srgbClr val="333333"/>
                </a:solidFill>
                <a:latin typeface="Arial" panose="020B0604020202020204" pitchFamily="34" charset="0"/>
                <a:cs typeface="Arial" panose="020B0604020202020204" pitchFamily="34" charset="0"/>
              </a:rPr>
              <a:t>      - 	Assessment Quality Partner (</a:t>
            </a:r>
            <a:r>
              <a:rPr lang="en-US" sz="2400" dirty="0" err="1">
                <a:solidFill>
                  <a:srgbClr val="333333"/>
                </a:solidFill>
                <a:latin typeface="Arial" panose="020B0604020202020204" pitchFamily="34" charset="0"/>
                <a:cs typeface="Arial" panose="020B0604020202020204" pitchFamily="34" charset="0"/>
              </a:rPr>
              <a:t>AQP</a:t>
            </a:r>
            <a:r>
              <a:rPr lang="en-US" sz="2400" dirty="0">
                <a:solidFill>
                  <a:srgbClr val="333333"/>
                </a:solidFill>
                <a:latin typeface="Arial" panose="020B0604020202020204" pitchFamily="34" charset="0"/>
                <a:cs typeface="Arial" panose="020B0604020202020204" pitchFamily="34" charset="0"/>
              </a:rPr>
              <a:t>): quality assurance of selected 	occupational qualifications.</a:t>
            </a:r>
          </a:p>
          <a:p>
            <a:pPr algn="just"/>
            <a:r>
              <a:rPr lang="en-US" sz="2400" dirty="0">
                <a:solidFill>
                  <a:srgbClr val="333333"/>
                </a:solidFill>
                <a:latin typeface="Arial" panose="020B0604020202020204" pitchFamily="34" charset="0"/>
                <a:cs typeface="Arial" panose="020B0604020202020204" pitchFamily="34" charset="0"/>
              </a:rPr>
              <a:t>      -	Development Quality Partner (</a:t>
            </a:r>
            <a:r>
              <a:rPr lang="en-US" sz="2400" dirty="0" err="1">
                <a:solidFill>
                  <a:srgbClr val="333333"/>
                </a:solidFill>
                <a:latin typeface="Arial" panose="020B0604020202020204" pitchFamily="34" charset="0"/>
                <a:cs typeface="Arial" panose="020B0604020202020204" pitchFamily="34" charset="0"/>
              </a:rPr>
              <a:t>DQP</a:t>
            </a:r>
            <a:r>
              <a:rPr lang="en-US" sz="2400" dirty="0">
                <a:solidFill>
                  <a:srgbClr val="333333"/>
                </a:solidFill>
                <a:latin typeface="Arial" panose="020B0604020202020204" pitchFamily="34" charset="0"/>
                <a:cs typeface="Arial" panose="020B0604020202020204" pitchFamily="34" charset="0"/>
              </a:rPr>
              <a:t>): development of occupational 	qualifications to replace historical qualifications. </a:t>
            </a:r>
          </a:p>
          <a:p>
            <a:pPr algn="just"/>
            <a:r>
              <a:rPr lang="en-US" sz="2400" dirty="0">
                <a:solidFill>
                  <a:srgbClr val="333333"/>
                </a:solidFill>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xmlns="" id="{11B1B95A-BE26-472D-ACB1-83B4D3AA8B05}"/>
              </a:ext>
            </a:extLst>
          </p:cNvPr>
          <p:cNvSpPr txBox="1"/>
          <p:nvPr/>
        </p:nvSpPr>
        <p:spPr>
          <a:xfrm>
            <a:off x="892174" y="507267"/>
            <a:ext cx="10271125" cy="584775"/>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Quality Assurance Functions</a:t>
            </a: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0226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12" y="119658"/>
            <a:ext cx="11979275" cy="6738342"/>
          </a:xfrm>
          <a:prstGeom prst="rect">
            <a:avLst/>
          </a:prstGeom>
        </p:spPr>
      </p:pic>
      <p:sp>
        <p:nvSpPr>
          <p:cNvPr id="4" name="TextBox 3"/>
          <p:cNvSpPr txBox="1"/>
          <p:nvPr/>
        </p:nvSpPr>
        <p:spPr>
          <a:xfrm>
            <a:off x="787399" y="1128088"/>
            <a:ext cx="10579100" cy="5693866"/>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Historical qualifications (unit standard-based)</a:t>
            </a:r>
          </a:p>
          <a:p>
            <a:pPr marL="914400" lvl="1" indent="-457200" algn="just">
              <a:buFontTx/>
              <a:buChar char="-"/>
            </a:pPr>
            <a:r>
              <a:rPr lang="en-US" sz="2800" dirty="0">
                <a:solidFill>
                  <a:srgbClr val="333333"/>
                </a:solidFill>
                <a:latin typeface="Arial" panose="020B0604020202020204" pitchFamily="34" charset="0"/>
                <a:cs typeface="Arial" panose="020B0604020202020204" pitchFamily="34" charset="0"/>
              </a:rPr>
              <a:t>replaced by occupational qualifications.</a:t>
            </a:r>
          </a:p>
          <a:p>
            <a:pPr marL="914400" lvl="1" indent="-457200" algn="just">
              <a:buFontTx/>
              <a:buChar char="-"/>
            </a:pPr>
            <a:r>
              <a:rPr lang="en-US" sz="2800" dirty="0">
                <a:solidFill>
                  <a:srgbClr val="333333"/>
                </a:solidFill>
                <a:latin typeface="Arial" panose="020B0604020202020204" pitchFamily="34" charset="0"/>
                <a:cs typeface="Arial" panose="020B0604020202020204" pitchFamily="34" charset="0"/>
              </a:rPr>
              <a:t>accredited QCTO through SETA evaluation.</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Skills programmes (unit standard-based)</a:t>
            </a:r>
          </a:p>
          <a:p>
            <a:pPr marL="914400" lvl="1" indent="-457200" algn="just">
              <a:buFontTx/>
              <a:buChar char="-"/>
            </a:pPr>
            <a:r>
              <a:rPr lang="en-US" sz="2800" dirty="0">
                <a:solidFill>
                  <a:srgbClr val="333333"/>
                </a:solidFill>
                <a:latin typeface="Arial" panose="020B0604020202020204" pitchFamily="34" charset="0"/>
                <a:cs typeface="Arial" panose="020B0604020202020204" pitchFamily="34" charset="0"/>
              </a:rPr>
              <a:t>cluster of unit standard-based registered with SETA.</a:t>
            </a:r>
          </a:p>
          <a:p>
            <a:pPr marL="914400" lvl="1" indent="-457200" algn="just">
              <a:buFontTx/>
              <a:buChar char="-"/>
            </a:pPr>
            <a:r>
              <a:rPr lang="en-US" sz="2800" dirty="0">
                <a:solidFill>
                  <a:srgbClr val="333333"/>
                </a:solidFill>
                <a:latin typeface="Arial" panose="020B0604020202020204" pitchFamily="34" charset="0"/>
                <a:cs typeface="Arial" panose="020B0604020202020204" pitchFamily="34" charset="0"/>
              </a:rPr>
              <a:t>accredited by SETA. </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Legacy trades: </a:t>
            </a:r>
          </a:p>
          <a:p>
            <a:pPr algn="just"/>
            <a:r>
              <a:rPr lang="en-US" sz="2800" dirty="0">
                <a:solidFill>
                  <a:srgbClr val="333333"/>
                </a:solidFill>
                <a:latin typeface="Arial" panose="020B0604020202020204" pitchFamily="34" charset="0"/>
                <a:cs typeface="Arial" panose="020B0604020202020204" pitchFamily="34" charset="0"/>
              </a:rPr>
              <a:t>     -	apprenticeships training schedule modules. </a:t>
            </a:r>
          </a:p>
          <a:p>
            <a:pPr algn="just"/>
            <a:r>
              <a:rPr lang="en-US" sz="2800" dirty="0">
                <a:solidFill>
                  <a:srgbClr val="333333"/>
                </a:solidFill>
                <a:latin typeface="Arial" panose="020B0604020202020204" pitchFamily="34" charset="0"/>
                <a:cs typeface="Arial" panose="020B0604020202020204" pitchFamily="34" charset="0"/>
              </a:rPr>
              <a:t>     - 	accredited by QCTO through National Artisan Moderation 	Body (NAMB)</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Occupational certificates</a:t>
            </a:r>
          </a:p>
          <a:p>
            <a:pPr marL="914400" lvl="1" indent="-457200" algn="just">
              <a:buFontTx/>
              <a:buChar char="-"/>
            </a:pPr>
            <a:r>
              <a:rPr lang="en-US" sz="2800" dirty="0">
                <a:solidFill>
                  <a:srgbClr val="333333"/>
                </a:solidFill>
                <a:latin typeface="Arial" panose="020B0604020202020204" pitchFamily="34" charset="0"/>
                <a:cs typeface="Arial" panose="020B0604020202020204" pitchFamily="34" charset="0"/>
              </a:rPr>
              <a:t>modular based: </a:t>
            </a:r>
            <a:r>
              <a:rPr lang="en-US" sz="2800" u="sng" dirty="0">
                <a:solidFill>
                  <a:srgbClr val="333333"/>
                </a:solidFill>
                <a:latin typeface="Arial" panose="020B0604020202020204" pitchFamily="34" charset="0"/>
                <a:cs typeface="Arial" panose="020B0604020202020204" pitchFamily="34" charset="0"/>
              </a:rPr>
              <a:t>theory</a:t>
            </a:r>
            <a:r>
              <a:rPr lang="en-US" sz="2800" dirty="0">
                <a:solidFill>
                  <a:srgbClr val="333333"/>
                </a:solidFill>
                <a:latin typeface="Arial" panose="020B0604020202020204" pitchFamily="34" charset="0"/>
                <a:cs typeface="Arial" panose="020B0604020202020204" pitchFamily="34" charset="0"/>
              </a:rPr>
              <a:t>, </a:t>
            </a:r>
            <a:r>
              <a:rPr lang="en-US" sz="2800" u="sng" dirty="0">
                <a:solidFill>
                  <a:srgbClr val="333333"/>
                </a:solidFill>
                <a:latin typeface="Arial" panose="020B0604020202020204" pitchFamily="34" charset="0"/>
                <a:cs typeface="Arial" panose="020B0604020202020204" pitchFamily="34" charset="0"/>
              </a:rPr>
              <a:t>practical</a:t>
            </a:r>
            <a:r>
              <a:rPr lang="en-US" sz="2800" dirty="0">
                <a:solidFill>
                  <a:srgbClr val="333333"/>
                </a:solidFill>
                <a:latin typeface="Arial" panose="020B0604020202020204" pitchFamily="34" charset="0"/>
                <a:cs typeface="Arial" panose="020B0604020202020204" pitchFamily="34" charset="0"/>
              </a:rPr>
              <a:t> and </a:t>
            </a:r>
            <a:r>
              <a:rPr lang="en-US" sz="2800" u="sng" dirty="0">
                <a:solidFill>
                  <a:srgbClr val="333333"/>
                </a:solidFill>
                <a:latin typeface="Arial" panose="020B0604020202020204" pitchFamily="34" charset="0"/>
                <a:cs typeface="Arial" panose="020B0604020202020204" pitchFamily="34" charset="0"/>
              </a:rPr>
              <a:t>work experience.</a:t>
            </a:r>
          </a:p>
          <a:p>
            <a:pPr marL="914400" lvl="1" indent="-457200" algn="just">
              <a:buFontTx/>
              <a:buChar char="-"/>
            </a:pPr>
            <a:r>
              <a:rPr lang="en-US" sz="2800" dirty="0">
                <a:solidFill>
                  <a:srgbClr val="333333"/>
                </a:solidFill>
                <a:latin typeface="Arial" panose="020B0604020202020204" pitchFamily="34" charset="0"/>
                <a:cs typeface="Arial" panose="020B0604020202020204" pitchFamily="34" charset="0"/>
              </a:rPr>
              <a:t>accredited by QCTO.</a:t>
            </a:r>
          </a:p>
        </p:txBody>
      </p:sp>
      <p:sp>
        <p:nvSpPr>
          <p:cNvPr id="6" name="TextBox 5">
            <a:extLst>
              <a:ext uri="{FF2B5EF4-FFF2-40B4-BE49-F238E27FC236}">
                <a16:creationId xmlns:a16="http://schemas.microsoft.com/office/drawing/2014/main" xmlns="" id="{11B1B95A-BE26-472D-ACB1-83B4D3AA8B05}"/>
              </a:ext>
            </a:extLst>
          </p:cNvPr>
          <p:cNvSpPr txBox="1"/>
          <p:nvPr/>
        </p:nvSpPr>
        <p:spPr>
          <a:xfrm>
            <a:off x="872923" y="439890"/>
            <a:ext cx="10271125" cy="584775"/>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Types of Learning Programmes</a:t>
            </a: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602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12" y="5358"/>
            <a:ext cx="11979275" cy="6738342"/>
          </a:xfrm>
          <a:prstGeom prst="rect">
            <a:avLst/>
          </a:prstGeom>
        </p:spPr>
      </p:pic>
      <p:sp>
        <p:nvSpPr>
          <p:cNvPr id="4" name="TextBox 3"/>
          <p:cNvSpPr txBox="1"/>
          <p:nvPr/>
        </p:nvSpPr>
        <p:spPr>
          <a:xfrm>
            <a:off x="781049" y="1720951"/>
            <a:ext cx="10591800" cy="4540149"/>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Quality Management System: </a:t>
            </a:r>
          </a:p>
          <a:p>
            <a:pPr algn="just"/>
            <a:r>
              <a:rPr lang="en-US" sz="2800" dirty="0">
                <a:solidFill>
                  <a:srgbClr val="333333"/>
                </a:solidFill>
                <a:latin typeface="Arial" panose="020B0604020202020204" pitchFamily="34" charset="0"/>
                <a:cs typeface="Arial" panose="020B0604020202020204" pitchFamily="34" charset="0"/>
              </a:rPr>
              <a:t>    - 	policies, procedures, templates and forms.</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Learning </a:t>
            </a:r>
            <a:r>
              <a:rPr lang="en-US" sz="2800" dirty="0" err="1">
                <a:solidFill>
                  <a:srgbClr val="333333"/>
                </a:solidFill>
                <a:latin typeface="Arial" panose="020B0604020202020204" pitchFamily="34" charset="0"/>
                <a:cs typeface="Arial" panose="020B0604020202020204" pitchFamily="34" charset="0"/>
              </a:rPr>
              <a:t>programme</a:t>
            </a:r>
            <a:r>
              <a:rPr lang="en-US" sz="2800" dirty="0">
                <a:solidFill>
                  <a:srgbClr val="333333"/>
                </a:solidFill>
                <a:latin typeface="Arial" panose="020B0604020202020204" pitchFamily="34" charset="0"/>
                <a:cs typeface="Arial" panose="020B0604020202020204" pitchFamily="34" charset="0"/>
              </a:rPr>
              <a:t> development, delivery and evaluation:</a:t>
            </a:r>
          </a:p>
          <a:p>
            <a:pPr algn="just"/>
            <a:r>
              <a:rPr lang="en-US" sz="2800" dirty="0">
                <a:solidFill>
                  <a:srgbClr val="333333"/>
                </a:solidFill>
                <a:latin typeface="Arial" panose="020B0604020202020204" pitchFamily="34" charset="0"/>
                <a:cs typeface="Arial" panose="020B0604020202020204" pitchFamily="34" charset="0"/>
              </a:rPr>
              <a:t>    - 	courseware, training documentation.</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Financial, administration and physical resources:</a:t>
            </a:r>
          </a:p>
          <a:p>
            <a:pPr algn="just"/>
            <a:r>
              <a:rPr lang="en-US" sz="2800" dirty="0">
                <a:solidFill>
                  <a:srgbClr val="333333"/>
                </a:solidFill>
                <a:latin typeface="Arial" panose="020B0604020202020204" pitchFamily="34" charset="0"/>
                <a:cs typeface="Arial" panose="020B0604020202020204" pitchFamily="34" charset="0"/>
              </a:rPr>
              <a:t>    - 	availability of training and assessments resources. </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Staff selection, appraisal and development:</a:t>
            </a:r>
          </a:p>
          <a:p>
            <a:pPr algn="just"/>
            <a:r>
              <a:rPr lang="en-US" sz="2800" dirty="0">
                <a:solidFill>
                  <a:srgbClr val="333333"/>
                </a:solidFill>
                <a:latin typeface="Arial" panose="020B0604020202020204" pitchFamily="34" charset="0"/>
                <a:cs typeface="Arial" panose="020B0604020202020204" pitchFamily="34" charset="0"/>
              </a:rPr>
              <a:t>    - 	facilitators, assessors and moderators. </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Learner entry, guidance and support:</a:t>
            </a:r>
          </a:p>
          <a:p>
            <a:pPr algn="just"/>
            <a:r>
              <a:rPr lang="en-US" sz="2800" dirty="0">
                <a:solidFill>
                  <a:srgbClr val="333333"/>
                </a:solidFill>
                <a:latin typeface="Arial" panose="020B0604020202020204" pitchFamily="34" charset="0"/>
                <a:cs typeface="Arial" panose="020B0604020202020204" pitchFamily="34" charset="0"/>
              </a:rPr>
              <a:t>    - 	learner selection criteria and learner support systems.</a:t>
            </a:r>
          </a:p>
        </p:txBody>
      </p:sp>
      <p:sp>
        <p:nvSpPr>
          <p:cNvPr id="6" name="TextBox 5">
            <a:extLst>
              <a:ext uri="{FF2B5EF4-FFF2-40B4-BE49-F238E27FC236}">
                <a16:creationId xmlns:a16="http://schemas.microsoft.com/office/drawing/2014/main" xmlns="" id="{11B1B95A-BE26-472D-ACB1-83B4D3AA8B05}"/>
              </a:ext>
            </a:extLst>
          </p:cNvPr>
          <p:cNvSpPr txBox="1"/>
          <p:nvPr/>
        </p:nvSpPr>
        <p:spPr>
          <a:xfrm>
            <a:off x="863298" y="449516"/>
            <a:ext cx="10271125" cy="1077218"/>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Skills Development Provider (SDP) </a:t>
            </a:r>
          </a:p>
          <a:p>
            <a:pPr algn="ctr"/>
            <a:r>
              <a:rPr lang="en-US" sz="3200" b="1" dirty="0">
                <a:latin typeface="Arial" panose="020B0604020202020204" pitchFamily="34" charset="0"/>
                <a:cs typeface="Arial" panose="020B0604020202020204" pitchFamily="34" charset="0"/>
              </a:rPr>
              <a:t>Accreditation Requirements /1</a:t>
            </a: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359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12" y="77002"/>
            <a:ext cx="11979275" cy="6666698"/>
          </a:xfrm>
          <a:prstGeom prst="rect">
            <a:avLst/>
          </a:prstGeom>
        </p:spPr>
      </p:pic>
      <p:sp>
        <p:nvSpPr>
          <p:cNvPr id="4" name="TextBox 3"/>
          <p:cNvSpPr txBox="1"/>
          <p:nvPr/>
        </p:nvSpPr>
        <p:spPr>
          <a:xfrm>
            <a:off x="806450" y="1698785"/>
            <a:ext cx="10579100" cy="4401205"/>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Management of off-site components (on-the-job):</a:t>
            </a:r>
          </a:p>
          <a:p>
            <a:pPr algn="just"/>
            <a:r>
              <a:rPr lang="en-US" sz="2800" dirty="0">
                <a:solidFill>
                  <a:srgbClr val="333333"/>
                </a:solidFill>
                <a:latin typeface="Arial" panose="020B0604020202020204" pitchFamily="34" charset="0"/>
                <a:cs typeface="Arial" panose="020B0604020202020204" pitchFamily="34" charset="0"/>
              </a:rPr>
              <a:t>     - 	workplace components of the standards.</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Assessment and moderation:</a:t>
            </a:r>
          </a:p>
          <a:p>
            <a:pPr algn="just"/>
            <a:r>
              <a:rPr lang="en-US" sz="2800" dirty="0">
                <a:solidFill>
                  <a:srgbClr val="333333"/>
                </a:solidFill>
                <a:latin typeface="Arial" panose="020B0604020202020204" pitchFamily="34" charset="0"/>
                <a:cs typeface="Arial" panose="020B0604020202020204" pitchFamily="34" charset="0"/>
              </a:rPr>
              <a:t>     - 	management of assessments, recognition of prior learning   	and moderation.</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Record keeping and reporting system:</a:t>
            </a:r>
          </a:p>
          <a:p>
            <a:pPr algn="just"/>
            <a:r>
              <a:rPr lang="en-US" sz="2800" dirty="0">
                <a:solidFill>
                  <a:srgbClr val="333333"/>
                </a:solidFill>
                <a:latin typeface="Arial" panose="020B0604020202020204" pitchFamily="34" charset="0"/>
                <a:cs typeface="Arial" panose="020B0604020202020204" pitchFamily="34" charset="0"/>
              </a:rPr>
              <a:t>     - 	administer learner information and registration.  </a:t>
            </a: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Appeal process:</a:t>
            </a:r>
          </a:p>
          <a:p>
            <a:pPr algn="just"/>
            <a:r>
              <a:rPr lang="en-US" sz="2800" dirty="0">
                <a:solidFill>
                  <a:srgbClr val="333333"/>
                </a:solidFill>
                <a:latin typeface="Arial" panose="020B0604020202020204" pitchFamily="34" charset="0"/>
                <a:cs typeface="Arial" panose="020B0604020202020204" pitchFamily="34" charset="0"/>
              </a:rPr>
              <a:t>     -  	management of appeal process. 	</a:t>
            </a:r>
          </a:p>
          <a:p>
            <a:pPr marL="457200" indent="-457200" algn="just">
              <a:buFont typeface="Arial" panose="020B0604020202020204" pitchFamily="34" charset="0"/>
              <a:buChar char="•"/>
            </a:pPr>
            <a:endParaRPr lang="en-US" sz="2800" dirty="0">
              <a:solidFill>
                <a:srgbClr val="333333"/>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xmlns="" id="{11B1B95A-BE26-472D-ACB1-83B4D3AA8B05}"/>
              </a:ext>
            </a:extLst>
          </p:cNvPr>
          <p:cNvSpPr txBox="1"/>
          <p:nvPr/>
        </p:nvSpPr>
        <p:spPr>
          <a:xfrm>
            <a:off x="892174" y="449089"/>
            <a:ext cx="10271125" cy="1077218"/>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Skills Development Provider (SDP) </a:t>
            </a:r>
          </a:p>
          <a:p>
            <a:pPr algn="ctr"/>
            <a:r>
              <a:rPr lang="en-US" sz="3200" b="1" dirty="0">
                <a:latin typeface="Arial" panose="020B0604020202020204" pitchFamily="34" charset="0"/>
                <a:cs typeface="Arial" panose="020B0604020202020204" pitchFamily="34" charset="0"/>
              </a:rPr>
              <a:t>Accreditation Requirements /2</a:t>
            </a: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492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12" y="5358"/>
            <a:ext cx="11979275" cy="6738342"/>
          </a:xfrm>
          <a:prstGeom prst="rect">
            <a:avLst/>
          </a:prstGeom>
        </p:spPr>
      </p:pic>
      <p:sp>
        <p:nvSpPr>
          <p:cNvPr id="4" name="TextBox 3"/>
          <p:cNvSpPr txBox="1"/>
          <p:nvPr/>
        </p:nvSpPr>
        <p:spPr>
          <a:xfrm>
            <a:off x="806450" y="1726893"/>
            <a:ext cx="10579100" cy="4401205"/>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Full qualifications historical qualifications</a:t>
            </a:r>
          </a:p>
          <a:p>
            <a:pPr algn="just"/>
            <a:r>
              <a:rPr lang="en-US" sz="2800" dirty="0">
                <a:solidFill>
                  <a:srgbClr val="333333"/>
                </a:solidFill>
                <a:latin typeface="Arial" panose="020B0604020202020204" pitchFamily="34" charset="0"/>
                <a:cs typeface="Arial" panose="020B0604020202020204" pitchFamily="34" charset="0"/>
              </a:rPr>
              <a:t>     - 	complete letter of intent available on </a:t>
            </a:r>
            <a:r>
              <a:rPr lang="en-US" sz="2800" dirty="0">
                <a:solidFill>
                  <a:srgbClr val="333333"/>
                </a:solidFill>
                <a:latin typeface="Arial" panose="020B0604020202020204" pitchFamily="34" charset="0"/>
                <a:cs typeface="Arial" panose="020B0604020202020204" pitchFamily="34" charset="0"/>
                <a:hlinkClick r:id="rId3"/>
              </a:rPr>
              <a:t>www.qcto.org.za</a:t>
            </a:r>
            <a:endParaRPr lang="en-US" sz="2800" dirty="0">
              <a:solidFill>
                <a:srgbClr val="333333"/>
              </a:solidFill>
              <a:latin typeface="Arial" panose="020B0604020202020204" pitchFamily="34" charset="0"/>
              <a:cs typeface="Arial" panose="020B0604020202020204" pitchFamily="34" charset="0"/>
            </a:endParaRPr>
          </a:p>
          <a:p>
            <a:pPr algn="just"/>
            <a:r>
              <a:rPr lang="en-US" sz="2800" dirty="0">
                <a:solidFill>
                  <a:srgbClr val="333333"/>
                </a:solidFill>
                <a:latin typeface="Arial" panose="020B0604020202020204" pitchFamily="34" charset="0"/>
                <a:cs typeface="Arial" panose="020B0604020202020204" pitchFamily="34" charset="0"/>
              </a:rPr>
              <a:t>     -	QCTO acknowledges and refers applicant to SETA.</a:t>
            </a:r>
          </a:p>
          <a:p>
            <a:pPr marL="457200" indent="-457200" algn="just">
              <a:buFont typeface="Arial" panose="020B0604020202020204" pitchFamily="34" charset="0"/>
              <a:buChar char="•"/>
            </a:pPr>
            <a:endParaRPr lang="en-US" sz="2800" dirty="0">
              <a:solidFill>
                <a:srgbClr val="333333"/>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Skills programmes</a:t>
            </a:r>
          </a:p>
          <a:p>
            <a:r>
              <a:rPr lang="en-US" sz="2800" dirty="0">
                <a:solidFill>
                  <a:srgbClr val="333333"/>
                </a:solidFill>
                <a:latin typeface="Arial" panose="020B0604020202020204" pitchFamily="34" charset="0"/>
                <a:cs typeface="Arial" panose="020B0604020202020204" pitchFamily="34" charset="0"/>
              </a:rPr>
              <a:t>     -	identify and select skills </a:t>
            </a:r>
            <a:r>
              <a:rPr lang="en-US" sz="2800" dirty="0" err="1">
                <a:solidFill>
                  <a:srgbClr val="333333"/>
                </a:solidFill>
                <a:latin typeface="Arial" panose="020B0604020202020204" pitchFamily="34" charset="0"/>
                <a:cs typeface="Arial" panose="020B0604020202020204" pitchFamily="34" charset="0"/>
              </a:rPr>
              <a:t>programme</a:t>
            </a:r>
            <a:endParaRPr lang="en-US" sz="2800" dirty="0">
              <a:solidFill>
                <a:srgbClr val="333333"/>
              </a:solidFill>
              <a:latin typeface="Arial" panose="020B0604020202020204" pitchFamily="34" charset="0"/>
              <a:cs typeface="Arial" panose="020B0604020202020204" pitchFamily="34" charset="0"/>
            </a:endParaRPr>
          </a:p>
          <a:p>
            <a:r>
              <a:rPr lang="en-US" sz="2800" dirty="0">
                <a:solidFill>
                  <a:srgbClr val="333333"/>
                </a:solidFill>
                <a:latin typeface="Arial" panose="020B0604020202020204" pitchFamily="34" charset="0"/>
                <a:cs typeface="Arial" panose="020B0604020202020204" pitchFamily="34" charset="0"/>
              </a:rPr>
              <a:t>     -	applies at merSETA, online application on 	</a:t>
            </a:r>
            <a:r>
              <a:rPr lang="en-US" sz="2800" dirty="0">
                <a:solidFill>
                  <a:srgbClr val="333333"/>
                </a:solidFill>
                <a:latin typeface="Arial" panose="020B0604020202020204" pitchFamily="34" charset="0"/>
                <a:cs typeface="Arial" panose="020B0604020202020204" pitchFamily="34" charset="0"/>
                <a:hlinkClick r:id="rId4"/>
              </a:rPr>
              <a:t>http://nsdms.merSETA.org.za</a:t>
            </a:r>
            <a:r>
              <a:rPr lang="en-US" sz="2800" dirty="0">
                <a:solidFill>
                  <a:srgbClr val="333333"/>
                </a:solidFill>
                <a:latin typeface="Arial" panose="020B0604020202020204" pitchFamily="34" charset="0"/>
                <a:cs typeface="Arial" panose="020B0604020202020204" pitchFamily="34" charset="0"/>
              </a:rPr>
              <a:t>  	  </a:t>
            </a:r>
          </a:p>
          <a:p>
            <a:pPr algn="just"/>
            <a:r>
              <a:rPr lang="en-US" sz="2800" dirty="0">
                <a:solidFill>
                  <a:srgbClr val="333333"/>
                </a:solidFill>
                <a:latin typeface="Arial" panose="020B0604020202020204" pitchFamily="34" charset="0"/>
                <a:cs typeface="Arial" panose="020B0604020202020204" pitchFamily="34" charset="0"/>
              </a:rPr>
              <a:t> 	</a:t>
            </a:r>
          </a:p>
          <a:p>
            <a:pPr marL="457200" indent="-457200" algn="just">
              <a:buFont typeface="Arial" panose="020B0604020202020204" pitchFamily="34" charset="0"/>
              <a:buChar char="•"/>
            </a:pPr>
            <a:endParaRPr lang="en-US" sz="2800" dirty="0">
              <a:solidFill>
                <a:srgbClr val="333333"/>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xmlns="" id="{11B1B95A-BE26-472D-ACB1-83B4D3AA8B05}"/>
              </a:ext>
            </a:extLst>
          </p:cNvPr>
          <p:cNvSpPr txBox="1"/>
          <p:nvPr/>
        </p:nvSpPr>
        <p:spPr>
          <a:xfrm>
            <a:off x="892174" y="507267"/>
            <a:ext cx="10271125" cy="584775"/>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Accreditation Application Process</a:t>
            </a: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085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98" y="59829"/>
            <a:ext cx="11979275" cy="6738342"/>
          </a:xfrm>
          <a:prstGeom prst="rect">
            <a:avLst/>
          </a:prstGeom>
        </p:spPr>
      </p:pic>
      <p:sp>
        <p:nvSpPr>
          <p:cNvPr id="4" name="TextBox 3"/>
          <p:cNvSpPr txBox="1"/>
          <p:nvPr/>
        </p:nvSpPr>
        <p:spPr>
          <a:xfrm>
            <a:off x="806450" y="1518641"/>
            <a:ext cx="10579100" cy="4832092"/>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Workplace approval is conducted by SETA against learning programmes.</a:t>
            </a:r>
          </a:p>
          <a:p>
            <a:pPr algn="just"/>
            <a:r>
              <a:rPr lang="en-US" sz="2800" dirty="0">
                <a:solidFill>
                  <a:srgbClr val="333333"/>
                </a:solidFill>
                <a:latin typeface="Arial" panose="020B0604020202020204" pitchFamily="34" charset="0"/>
                <a:cs typeface="Arial" panose="020B0604020202020204" pitchFamily="34" charset="0"/>
              </a:rPr>
              <a:t>     -	</a:t>
            </a:r>
            <a:r>
              <a:rPr lang="en-US" sz="2800">
                <a:solidFill>
                  <a:srgbClr val="333333"/>
                </a:solidFill>
                <a:latin typeface="Arial" panose="020B0604020202020204" pitchFamily="34" charset="0"/>
                <a:cs typeface="Arial" panose="020B0604020202020204" pitchFamily="34" charset="0"/>
              </a:rPr>
              <a:t>occupational health and </a:t>
            </a:r>
            <a:r>
              <a:rPr lang="en-US" sz="2800" dirty="0">
                <a:solidFill>
                  <a:srgbClr val="333333"/>
                </a:solidFill>
                <a:latin typeface="Arial" panose="020B0604020202020204" pitchFamily="34" charset="0"/>
                <a:cs typeface="Arial" panose="020B0604020202020204" pitchFamily="34" charset="0"/>
              </a:rPr>
              <a:t>safety compliance.</a:t>
            </a:r>
          </a:p>
          <a:p>
            <a:pPr algn="just"/>
            <a:r>
              <a:rPr lang="en-US" sz="2800" dirty="0">
                <a:solidFill>
                  <a:srgbClr val="333333"/>
                </a:solidFill>
                <a:latin typeface="Arial" panose="020B0604020202020204" pitchFamily="34" charset="0"/>
                <a:cs typeface="Arial" panose="020B0604020202020204" pitchFamily="34" charset="0"/>
              </a:rPr>
              <a:t>     -	suitability of workplace activities to the learning 	programmes.</a:t>
            </a:r>
          </a:p>
          <a:p>
            <a:pPr algn="just"/>
            <a:r>
              <a:rPr lang="en-US" sz="2800" dirty="0">
                <a:solidFill>
                  <a:srgbClr val="333333"/>
                </a:solidFill>
                <a:latin typeface="Arial" panose="020B0604020202020204" pitchFamily="34" charset="0"/>
                <a:cs typeface="Arial" panose="020B0604020202020204" pitchFamily="34" charset="0"/>
              </a:rPr>
              <a:t>     - 	availability of suitably qualified mentors.</a:t>
            </a:r>
          </a:p>
          <a:p>
            <a:pPr algn="just"/>
            <a:endParaRPr lang="en-US" sz="2800" dirty="0">
              <a:solidFill>
                <a:srgbClr val="333333"/>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Learner to Mentor ratios applies.</a:t>
            </a:r>
          </a:p>
          <a:p>
            <a:pPr algn="just"/>
            <a:endParaRPr lang="en-US" sz="2800" dirty="0">
              <a:solidFill>
                <a:srgbClr val="333333"/>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800" dirty="0">
                <a:solidFill>
                  <a:srgbClr val="333333"/>
                </a:solidFill>
                <a:latin typeface="Arial" panose="020B0604020202020204" pitchFamily="34" charset="0"/>
                <a:cs typeface="Arial" panose="020B0604020202020204" pitchFamily="34" charset="0"/>
              </a:rPr>
              <a:t>Applies at merSETA, online application on 	</a:t>
            </a:r>
            <a:r>
              <a:rPr lang="en-US" sz="2800" dirty="0">
                <a:solidFill>
                  <a:srgbClr val="333333"/>
                </a:solidFill>
                <a:latin typeface="Arial" panose="020B0604020202020204" pitchFamily="34" charset="0"/>
                <a:cs typeface="Arial" panose="020B0604020202020204" pitchFamily="34" charset="0"/>
                <a:hlinkClick r:id="rId3"/>
              </a:rPr>
              <a:t>http://nsdms.merSETA.org.za</a:t>
            </a:r>
            <a:endParaRPr lang="en-US" sz="2800" dirty="0">
              <a:solidFill>
                <a:srgbClr val="333333"/>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xmlns="" id="{11B1B95A-BE26-472D-ACB1-83B4D3AA8B05}"/>
              </a:ext>
            </a:extLst>
          </p:cNvPr>
          <p:cNvSpPr txBox="1"/>
          <p:nvPr/>
        </p:nvSpPr>
        <p:spPr>
          <a:xfrm>
            <a:off x="892174" y="507267"/>
            <a:ext cx="10271125" cy="584775"/>
          </a:xfrm>
          <a:prstGeom prst="rect">
            <a:avLst/>
          </a:prstGeom>
          <a:noFill/>
        </p:spPr>
        <p:txBody>
          <a:bodyPr wrap="square">
            <a:spAutoFit/>
          </a:bodyPr>
          <a:lstStyle/>
          <a:p>
            <a:pPr algn="ctr"/>
            <a:r>
              <a:rPr lang="en-US" sz="3200" b="1" dirty="0">
                <a:latin typeface="Arial" panose="020B0604020202020204" pitchFamily="34" charset="0"/>
                <a:cs typeface="Arial" panose="020B0604020202020204" pitchFamily="34" charset="0"/>
              </a:rPr>
              <a:t>Workplace Learning Quality Assurance</a:t>
            </a:r>
            <a:endParaRPr lang="en-ZA"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216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47C9A4E99B43B45980E78ED4ED819A3" ma:contentTypeVersion="6" ma:contentTypeDescription="Create a new document." ma:contentTypeScope="" ma:versionID="6ef3ca0dc48bb03863dc33cc08329741">
  <xsd:schema xmlns:xsd="http://www.w3.org/2001/XMLSchema" xmlns:xs="http://www.w3.org/2001/XMLSchema" xmlns:p="http://schemas.microsoft.com/office/2006/metadata/properties" xmlns:ns2="1310fe32-387d-4125-83a0-f10fefa19988" xmlns:ns3="6acbbe34-f43d-4788-8bc4-5895141aca9a" targetNamespace="http://schemas.microsoft.com/office/2006/metadata/properties" ma:root="true" ma:fieldsID="86ab46b0a6c125bdb4dcb81e6992649f" ns2:_="" ns3:_="">
    <xsd:import namespace="1310fe32-387d-4125-83a0-f10fefa19988"/>
    <xsd:import namespace="6acbbe34-f43d-4788-8bc4-5895141aca9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10fe32-387d-4125-83a0-f10fefa199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cbbe34-f43d-4788-8bc4-5895141aca9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6acbbe34-f43d-4788-8bc4-5895141aca9a">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C85A78-45F0-4672-8322-92D64B4017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10fe32-387d-4125-83a0-f10fefa19988"/>
    <ds:schemaRef ds:uri="6acbbe34-f43d-4788-8bc4-5895141aca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632B3E-313A-44FD-9467-82A59C8F72E3}">
  <ds:schemaRefs>
    <ds:schemaRef ds:uri="http://www.w3.org/XML/1998/namespace"/>
    <ds:schemaRef ds:uri="1310fe32-387d-4125-83a0-f10fefa19988"/>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6acbbe34-f43d-4788-8bc4-5895141aca9a"/>
    <ds:schemaRef ds:uri="http://purl.org/dc/terms/"/>
    <ds:schemaRef ds:uri="http://purl.org/dc/elements/1.1/"/>
  </ds:schemaRefs>
</ds:datastoreItem>
</file>

<file path=customXml/itemProps3.xml><?xml version="1.0" encoding="utf-8"?>
<ds:datastoreItem xmlns:ds="http://schemas.openxmlformats.org/officeDocument/2006/customXml" ds:itemID="{1FD316A5-15E6-4C66-A406-67877C9508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287</TotalTime>
  <Words>498</Words>
  <Application>Microsoft Office PowerPoint</Application>
  <PresentationFormat>Widescreen</PresentationFormat>
  <Paragraphs>131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Ditiro Thupaemang</dc:creator>
  <cp:lastModifiedBy>Anbigay Naicker</cp:lastModifiedBy>
  <cp:revision>6</cp:revision>
  <cp:lastPrinted>2020-11-23T19:28:02Z</cp:lastPrinted>
  <dcterms:created xsi:type="dcterms:W3CDTF">2019-08-21T10:15:13Z</dcterms:created>
  <dcterms:modified xsi:type="dcterms:W3CDTF">2020-11-25T07:30:17Z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0x010100847C9A4E99B43B45980E78ED4ED819A3</vt:lpwstr>
  </property>
  <property fmtid="{D5CDD505-2E9C-101B-9397-08002B2CF9AE}" pid="3" name="Order">
    <vt:r8>1004500</vt:r8>
  </property>
  <property fmtid="{D5CDD505-2E9C-101B-9397-08002B2CF9AE}" pid="4" name="ComplianceAssetId">
    <vt:lpwstr/>
  </property>
</Properties>
</file>