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1.xml" ContentType="application/vnd.openxmlformats-officedocument.presentationml.tags+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ags/tag2.xml" ContentType="application/vnd.openxmlformats-officedocument.presentationml.tags+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4.xml" ContentType="application/vnd.openxmlformats-officedocument.theme+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5.xml" ContentType="application/vnd.openxmlformats-officedocument.theme+xml"/>
  <Override PartName="/ppt/tags/tag4.xml" ContentType="application/vnd.openxmlformats-officedocument.presentationml.tags+xml"/>
  <Override PartName="/ppt/tags/tag5.xml" ContentType="application/vnd.openxmlformats-officedocument.presentationml.tags+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6.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7.xml" ContentType="application/vnd.openxmlformats-officedocument.theme+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theme/theme8.xml" ContentType="application/vnd.openxmlformats-officedocument.theme+xml"/>
  <Override PartName="/ppt/tags/tag6.xml" ContentType="application/vnd.openxmlformats-officedocument.presentationml.tags+xml"/>
  <Override PartName="/ppt/tags/tag7.xml" ContentType="application/vnd.openxmlformats-officedocument.presentationml.tags+xml"/>
  <Override PartName="/ppt/theme/theme9.xml" ContentType="application/vnd.openxmlformats-officedocument.theme+xml"/>
  <Override PartName="/ppt/theme/theme10.xml" ContentType="application/vnd.openxmlformats-officedocument.theme+xml"/>
  <Override PartName="/ppt/tags/tag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9.xml" ContentType="application/vnd.openxmlformats-officedocument.themeOverr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0.xml" ContentType="application/vnd.openxmlformats-officedocument.themeOverr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1.xml" ContentType="application/vnd.openxmlformats-officedocument.themeOverr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3">
  <p:sldMasterIdLst>
    <p:sldMasterId id="2147483922" r:id="rId2"/>
    <p:sldMasterId id="2147484375" r:id="rId3"/>
    <p:sldMasterId id="2147484399" r:id="rId4"/>
    <p:sldMasterId id="2147484423" r:id="rId5"/>
    <p:sldMasterId id="2147484435" r:id="rId6"/>
    <p:sldMasterId id="2147484450" r:id="rId7"/>
    <p:sldMasterId id="2147484462" r:id="rId8"/>
    <p:sldMasterId id="2147484474" r:id="rId9"/>
  </p:sldMasterIdLst>
  <p:notesMasterIdLst>
    <p:notesMasterId r:id="rId63"/>
  </p:notesMasterIdLst>
  <p:handoutMasterIdLst>
    <p:handoutMasterId r:id="rId64"/>
  </p:handoutMasterIdLst>
  <p:sldIdLst>
    <p:sldId id="1949" r:id="rId10"/>
    <p:sldId id="1873" r:id="rId11"/>
    <p:sldId id="1940" r:id="rId12"/>
    <p:sldId id="1943" r:id="rId13"/>
    <p:sldId id="1944" r:id="rId14"/>
    <p:sldId id="1872" r:id="rId15"/>
    <p:sldId id="1882" r:id="rId16"/>
    <p:sldId id="1947" r:id="rId17"/>
    <p:sldId id="1948" r:id="rId18"/>
    <p:sldId id="1870" r:id="rId19"/>
    <p:sldId id="1950" r:id="rId20"/>
    <p:sldId id="1952" r:id="rId21"/>
    <p:sldId id="1875" r:id="rId22"/>
    <p:sldId id="1856" r:id="rId23"/>
    <p:sldId id="1857" r:id="rId24"/>
    <p:sldId id="1937" r:id="rId25"/>
    <p:sldId id="1938" r:id="rId26"/>
    <p:sldId id="1939" r:id="rId27"/>
    <p:sldId id="1858" r:id="rId28"/>
    <p:sldId id="1951" r:id="rId29"/>
    <p:sldId id="1876" r:id="rId30"/>
    <p:sldId id="1842" r:id="rId31"/>
    <p:sldId id="1843" r:id="rId32"/>
    <p:sldId id="1885" r:id="rId33"/>
    <p:sldId id="1871" r:id="rId34"/>
    <p:sldId id="1772" r:id="rId35"/>
    <p:sldId id="1933" r:id="rId36"/>
    <p:sldId id="1775" r:id="rId37"/>
    <p:sldId id="1776" r:id="rId38"/>
    <p:sldId id="1836" r:id="rId39"/>
    <p:sldId id="1934" r:id="rId40"/>
    <p:sldId id="1878" r:id="rId41"/>
    <p:sldId id="1779" r:id="rId42"/>
    <p:sldId id="1780" r:id="rId43"/>
    <p:sldId id="1781" r:id="rId44"/>
    <p:sldId id="1783" r:id="rId45"/>
    <p:sldId id="1879" r:id="rId46"/>
    <p:sldId id="1785" r:id="rId47"/>
    <p:sldId id="1786" r:id="rId48"/>
    <p:sldId id="1787" r:id="rId49"/>
    <p:sldId id="1837" r:id="rId50"/>
    <p:sldId id="1936" r:id="rId51"/>
    <p:sldId id="1790" r:id="rId52"/>
    <p:sldId id="1880" r:id="rId53"/>
    <p:sldId id="1792" r:id="rId54"/>
    <p:sldId id="1838" r:id="rId55"/>
    <p:sldId id="1935" r:id="rId56"/>
    <p:sldId id="1793" r:id="rId57"/>
    <p:sldId id="1881" r:id="rId58"/>
    <p:sldId id="1795" r:id="rId59"/>
    <p:sldId id="1796" r:id="rId60"/>
    <p:sldId id="1839" r:id="rId61"/>
    <p:sldId id="1891" r:id="rId62"/>
  </p:sldIdLst>
  <p:sldSz cx="9144000" cy="6858000" type="screen4x3"/>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108"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108"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108"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108"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108" charset="-128"/>
        <a:cs typeface="+mn-cs"/>
      </a:defRPr>
    </a:lvl5pPr>
    <a:lvl6pPr marL="2286000" algn="l" defTabSz="914400" rtl="0" eaLnBrk="1" latinLnBrk="0" hangingPunct="1">
      <a:defRPr kern="1200">
        <a:solidFill>
          <a:schemeClr val="tx1"/>
        </a:solidFill>
        <a:latin typeface="Arial" charset="0"/>
        <a:ea typeface="ＭＳ Ｐゴシック" pitchFamily="-108" charset="-128"/>
        <a:cs typeface="+mn-cs"/>
      </a:defRPr>
    </a:lvl6pPr>
    <a:lvl7pPr marL="2743200" algn="l" defTabSz="914400" rtl="0" eaLnBrk="1" latinLnBrk="0" hangingPunct="1">
      <a:defRPr kern="1200">
        <a:solidFill>
          <a:schemeClr val="tx1"/>
        </a:solidFill>
        <a:latin typeface="Arial" charset="0"/>
        <a:ea typeface="ＭＳ Ｐゴシック" pitchFamily="-108" charset="-128"/>
        <a:cs typeface="+mn-cs"/>
      </a:defRPr>
    </a:lvl7pPr>
    <a:lvl8pPr marL="3200400" algn="l" defTabSz="914400" rtl="0" eaLnBrk="1" latinLnBrk="0" hangingPunct="1">
      <a:defRPr kern="1200">
        <a:solidFill>
          <a:schemeClr val="tx1"/>
        </a:solidFill>
        <a:latin typeface="Arial" charset="0"/>
        <a:ea typeface="ＭＳ Ｐゴシック" pitchFamily="-108" charset="-128"/>
        <a:cs typeface="+mn-cs"/>
      </a:defRPr>
    </a:lvl8pPr>
    <a:lvl9pPr marL="3657600" algn="l" defTabSz="914400" rtl="0" eaLnBrk="1" latinLnBrk="0" hangingPunct="1">
      <a:defRPr kern="1200">
        <a:solidFill>
          <a:schemeClr val="tx1"/>
        </a:solidFill>
        <a:latin typeface="Arial" charset="0"/>
        <a:ea typeface="ＭＳ Ｐゴシック" pitchFamily="-108"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tungufhadzeni Mafenya" initials="NM" lastIdx="36" clrIdx="0">
    <p:extLst/>
  </p:cmAuthor>
  <p:cmAuthor id="2" name="Joseph Katenga" initials="JK" lastIdx="2" clrIdx="1">
    <p:extLst/>
  </p:cmAuthor>
  <p:cmAuthor id="3" name="Anbigay Naicker" initials="AN" lastIdx="3"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9933"/>
    <a:srgbClr val="545D70"/>
    <a:srgbClr val="FF2121"/>
    <a:srgbClr val="35592D"/>
    <a:srgbClr val="414857"/>
    <a:srgbClr val="F7D9C1"/>
    <a:srgbClr val="009999"/>
    <a:srgbClr val="336600"/>
    <a:srgbClr val="00CC99"/>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597" autoAdjust="0"/>
    <p:restoredTop sz="87018" autoAdjust="0"/>
  </p:normalViewPr>
  <p:slideViewPr>
    <p:cSldViewPr snapToGrid="0" snapToObjects="1">
      <p:cViewPr varScale="1">
        <p:scale>
          <a:sx n="85" d="100"/>
          <a:sy n="85" d="100"/>
        </p:scale>
        <p:origin x="1306" y="72"/>
      </p:cViewPr>
      <p:guideLst>
        <p:guide orient="horz" pos="2160"/>
        <p:guide pos="2880"/>
      </p:guideLst>
    </p:cSldViewPr>
  </p:slideViewPr>
  <p:outlineViewPr>
    <p:cViewPr>
      <p:scale>
        <a:sx n="33" d="100"/>
        <a:sy n="33" d="100"/>
      </p:scale>
      <p:origin x="0" y="0"/>
    </p:cViewPr>
  </p:outlineViewPr>
  <p:notesTextViewPr>
    <p:cViewPr>
      <p:scale>
        <a:sx n="66" d="100"/>
        <a:sy n="66" d="100"/>
      </p:scale>
      <p:origin x="0" y="0"/>
    </p:cViewPr>
  </p:notesTextViewPr>
  <p:sorterViewPr>
    <p:cViewPr>
      <p:scale>
        <a:sx n="66" d="100"/>
        <a:sy n="66" d="100"/>
      </p:scale>
      <p:origin x="0" y="0"/>
    </p:cViewPr>
  </p:sorterViewPr>
  <p:notesViewPr>
    <p:cSldViewPr snapToGrid="0" snapToObjects="1">
      <p:cViewPr varScale="1">
        <p:scale>
          <a:sx n="79" d="100"/>
          <a:sy n="79" d="100"/>
        </p:scale>
        <p:origin x="3954" y="102"/>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17.xml"/><Relationship Id="rId21" Type="http://schemas.openxmlformats.org/officeDocument/2006/relationships/slide" Target="slides/slide12.xml"/><Relationship Id="rId42" Type="http://schemas.openxmlformats.org/officeDocument/2006/relationships/slide" Target="slides/slide33.xml"/><Relationship Id="rId47" Type="http://schemas.openxmlformats.org/officeDocument/2006/relationships/slide" Target="slides/slide38.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Master" Target="slideMasters/slideMaster6.xml"/><Relationship Id="rId2" Type="http://schemas.openxmlformats.org/officeDocument/2006/relationships/slideMaster" Target="slideMasters/slideMaster1.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presProps" Target="presProps.xml"/><Relationship Id="rId5" Type="http://schemas.openxmlformats.org/officeDocument/2006/relationships/slideMaster" Target="slideMasters/slideMaster4.xml"/><Relationship Id="rId61" Type="http://schemas.openxmlformats.org/officeDocument/2006/relationships/slide" Target="slides/slide52.xml"/><Relationship Id="rId19" Type="http://schemas.openxmlformats.org/officeDocument/2006/relationships/slide" Target="slides/slide10.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Master" Target="slideMasters/slideMaster7.xml"/><Relationship Id="rId51" Type="http://schemas.openxmlformats.org/officeDocument/2006/relationships/slide" Target="slides/slide42.xml"/><Relationship Id="rId3" Type="http://schemas.openxmlformats.org/officeDocument/2006/relationships/slideMaster" Target="slideMasters/slideMaster2.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viewProps" Target="viewProps.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1" Type="http://schemas.openxmlformats.org/officeDocument/2006/relationships/customXml" Target="../customXml/item1.xml"/><Relationship Id="rId6" Type="http://schemas.openxmlformats.org/officeDocument/2006/relationships/slideMaster" Target="slideMasters/slideMaster5.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 Id="rId10" Type="http://schemas.openxmlformats.org/officeDocument/2006/relationships/slide" Target="slides/slide1.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commentAuthors" Target="commentAuthors.xml"/><Relationship Id="rId4" Type="http://schemas.openxmlformats.org/officeDocument/2006/relationships/slideMaster" Target="slideMasters/slideMaster3.xml"/><Relationship Id="rId9" Type="http://schemas.openxmlformats.org/officeDocument/2006/relationships/slideMaster" Target="slideMasters/slideMaster8.xml"/><Relationship Id="rId13" Type="http://schemas.openxmlformats.org/officeDocument/2006/relationships/slide" Target="slides/slide4.xml"/><Relationship Id="rId18" Type="http://schemas.openxmlformats.org/officeDocument/2006/relationships/slide" Target="slides/slide9.xml"/><Relationship Id="rId39" Type="http://schemas.openxmlformats.org/officeDocument/2006/relationships/slide" Target="slides/slide30.xml"/><Relationship Id="rId34" Type="http://schemas.openxmlformats.org/officeDocument/2006/relationships/slide" Target="slides/slide25.xml"/><Relationship Id="rId50" Type="http://schemas.openxmlformats.org/officeDocument/2006/relationships/slide" Target="slides/slide41.xml"/><Relationship Id="rId55" Type="http://schemas.openxmlformats.org/officeDocument/2006/relationships/slide" Target="slides/slide46.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C:\Users\Anbigay%20Naicker\Desktop\2020-21%20QUARTERLY%20REPORTS\Quarter%20One%20Tables.xlsx" TargetMode="External"/></Relationships>
</file>

<file path=ppt/charts/_rels/chart10.xml.rels><?xml version="1.0" encoding="UTF-8" standalone="yes"?>
<Relationships xmlns="http://schemas.openxmlformats.org/package/2006/relationships"><Relationship Id="rId3" Type="http://schemas.openxmlformats.org/officeDocument/2006/relationships/oleObject" Target="file:///C:\Users\Anbigay%20Naicker\Desktop\2020-21%20QUARTERLY%20REPORTS\Quarter%20One%20Tables.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Anbigay%20Naicker\Desktop\2020-21%20QUARTERLY%20REPORTS\Quarter%20One%20Tables.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Anbigay%20Naicker\Desktop\2020-21%20QUARTERLY%20REPORTS\Quarter%20One%20Tables.xlsx" TargetMode="External"/><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Anbigay%20Naicker\Desktop\2020-21%20QUARTERLY%20REPORTS\Quarter%20One%20Tables.xlsx" TargetMode="External"/><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oleObject" Target="file:///C:\Users\Anbigay%20Naicker\Desktop\2020-21%20QUARTERLY%20REPORTS\Quarter%20One%20Tables.xlsx" TargetMode="External"/></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5.xml"/><Relationship Id="rId1" Type="http://schemas.microsoft.com/office/2011/relationships/chartStyle" Target="style15.xml"/><Relationship Id="rId4" Type="http://schemas.openxmlformats.org/officeDocument/2006/relationships/oleObject" Target="file:///C:\Users\Anbigay%20Naicker\Desktop\2020-21%20QUARTERLY%20REPORTS\Quarter%20One%20Tables.xlsx" TargetMode="External"/></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oleObject" Target="file:///C:\Users\Anbigay%20Naicker\Desktop\2020-21%20QUARTERLY%20REPORTS\Quarter%20One%20Tables.xlsx" TargetMode="External"/></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oleObject" Target="file:///C:\Users\Anbigay%20Naicker\Desktop\2020-21%20QUARTERLY%20REPORTS\Quarter%20One%20Tables.xlsx" TargetMode="External"/></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oleObject" Target="file:///C:\Users\Anbigay%20Naicker\Desktop\2020-21%20QUARTERLY%20REPORTS\Quarter%20One%20Tables.xlsx" TargetMode="Externa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oleObject" Target="file:///C:\Users\Anbigay%20Naicker\Desktop\2020-21%20QUARTERLY%20REPORTS\Quarter%20One%20Tables.xlsx" TargetMode="External"/></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4" Type="http://schemas.openxmlformats.org/officeDocument/2006/relationships/oleObject" Target="file:///C:\Users\Anbigay%20Naicker\Desktop\2020-21%20QUARTERLY%20REPORTS\Quarter%20One%20Tables.xlsx" TargetMode="Externa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oleObject" Target="file:///C:\Users\Anbigay%20Naicker\Desktop\2020-21%20QUARTERLY%20REPORTS\Quarter%20One%20Tables.xlsx" TargetMode="Externa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oleObject" Target="file:///C:\Users\Anbigay%20Naicker\Desktop\2020-21%20QUARTERLY%20REPORTS\Quarter%20One%20Tables.xlsx" TargetMode="External"/></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oleObject" Target="file:///C:\Users\Anbigay%20Naicker\Desktop\2020-21%20QUARTERLY%20REPORTS\Quarter%20One%20Tables.xlsx" TargetMode="External"/></Relationships>
</file>

<file path=ppt/charts/_rels/chart9.xml.rels><?xml version="1.0" encoding="UTF-8" standalone="yes"?>
<Relationships xmlns="http://schemas.openxmlformats.org/package/2006/relationships"><Relationship Id="rId3" Type="http://schemas.openxmlformats.org/officeDocument/2006/relationships/oleObject" Target="file:///C:\Users\Anbigay%20Naicker\Desktop\2020-21%20QUARTERLY%20REPORTS\Quarter%20One%20Tables.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0"/>
          <c:y val="3.2824074074074075E-2"/>
          <c:w val="1"/>
          <c:h val="0.93997630504520246"/>
        </c:manualLayout>
      </c:layout>
      <c:pie3DChart>
        <c:varyColors val="1"/>
        <c:ser>
          <c:idx val="0"/>
          <c:order val="0"/>
          <c:tx>
            <c:strRef>
              <c:f>'Achieved vs not achieved'!$B$4</c:f>
              <c:strCache>
                <c:ptCount val="1"/>
                <c:pt idx="0">
                  <c:v>Q2</c:v>
                </c:pt>
              </c:strCache>
            </c:strRef>
          </c:tx>
          <c:spPr>
            <a:solidFill>
              <a:sysClr val="window" lastClr="FFFFFF"/>
            </a:solidFill>
            <a:ln>
              <a:solidFill>
                <a:schemeClr val="accent6">
                  <a:lumMod val="75000"/>
                </a:schemeClr>
              </a:solidFill>
            </a:ln>
          </c:spPr>
          <c:dPt>
            <c:idx val="0"/>
            <c:bubble3D val="0"/>
            <c:explosion val="18"/>
            <c:spPr>
              <a:solidFill>
                <a:schemeClr val="accent6">
                  <a:lumMod val="75000"/>
                </a:schemeClr>
              </a:solidFill>
              <a:ln w="25400">
                <a:solidFill>
                  <a:schemeClr val="accent6">
                    <a:lumMod val="75000"/>
                  </a:schemeClr>
                </a:solidFill>
              </a:ln>
              <a:effectLst/>
              <a:sp3d contourW="25400">
                <a:contourClr>
                  <a:schemeClr val="accent6">
                    <a:lumMod val="75000"/>
                  </a:schemeClr>
                </a:contourClr>
              </a:sp3d>
            </c:spPr>
          </c:dPt>
          <c:dPt>
            <c:idx val="1"/>
            <c:bubble3D val="0"/>
            <c:spPr>
              <a:noFill/>
              <a:ln w="25400">
                <a:solidFill>
                  <a:schemeClr val="accent6">
                    <a:lumMod val="75000"/>
                  </a:schemeClr>
                </a:solidFill>
              </a:ln>
              <a:effectLst/>
              <a:sp3d contourW="25400">
                <a:contourClr>
                  <a:schemeClr val="accent6">
                    <a:lumMod val="75000"/>
                  </a:schemeClr>
                </a:contourClr>
              </a:sp3d>
            </c:spPr>
          </c:dPt>
          <c:dLbls>
            <c:dLbl>
              <c:idx val="0"/>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2000" b="0" i="0" u="none" strike="noStrike" kern="1200" baseline="0">
                    <a:solidFill>
                      <a:schemeClr val="bg1"/>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val>
            <c:numRef>
              <c:f>'Achieved vs not achieved'!$C$4:$D$4</c:f>
              <c:numCache>
                <c:formatCode>0%</c:formatCode>
                <c:ptCount val="2"/>
                <c:pt idx="0">
                  <c:v>0.61</c:v>
                </c:pt>
                <c:pt idx="1">
                  <c:v>0.39</c:v>
                </c:pt>
              </c:numCache>
            </c:numRef>
          </c:val>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'Regional performance'!$A$5</c:f>
              <c:strCache>
                <c:ptCount val="1"/>
                <c:pt idx="0">
                  <c:v>KZN</c:v>
                </c:pt>
              </c:strCache>
            </c:strRef>
          </c:tx>
          <c:spPr>
            <a:gradFill>
              <a:gsLst>
                <a:gs pos="0">
                  <a:srgbClr val="FF7952"/>
                </a:gs>
                <a:gs pos="100000">
                  <a:srgbClr val="FF76BB">
                    <a:alpha val="84706"/>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performance'!$B$2:$C$2</c:f>
              <c:strCache>
                <c:ptCount val="2"/>
                <c:pt idx="0">
                  <c:v> Q1</c:v>
                </c:pt>
                <c:pt idx="1">
                  <c:v>Q2</c:v>
                </c:pt>
              </c:strCache>
            </c:strRef>
          </c:cat>
          <c:val>
            <c:numRef>
              <c:f>'Regional performance'!$B$5:$C$5</c:f>
              <c:numCache>
                <c:formatCode>0%</c:formatCode>
                <c:ptCount val="2"/>
                <c:pt idx="0">
                  <c:v>0.73</c:v>
                </c:pt>
                <c:pt idx="1">
                  <c:v>0.72</c:v>
                </c:pt>
              </c:numCache>
            </c:numRef>
          </c:val>
        </c:ser>
        <c:dLbls>
          <c:showLegendKey val="0"/>
          <c:showVal val="0"/>
          <c:showCatName val="0"/>
          <c:showSerName val="0"/>
          <c:showPercent val="0"/>
          <c:showBubbleSize val="0"/>
        </c:dLbls>
        <c:gapWidth val="55"/>
        <c:overlap val="-27"/>
        <c:axId val="1071436720"/>
        <c:axId val="1071431824"/>
      </c:barChart>
      <c:catAx>
        <c:axId val="107143672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31824"/>
        <c:crosses val="autoZero"/>
        <c:auto val="1"/>
        <c:lblAlgn val="ctr"/>
        <c:lblOffset val="100"/>
        <c:noMultiLvlLbl val="0"/>
      </c:catAx>
      <c:valAx>
        <c:axId val="107143182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36720"/>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'Regional performance'!$A$6</c:f>
              <c:strCache>
                <c:ptCount val="1"/>
                <c:pt idx="0">
                  <c:v>WC</c:v>
                </c:pt>
              </c:strCache>
            </c:strRef>
          </c:tx>
          <c:spPr>
            <a:gradFill>
              <a:gsLst>
                <a:gs pos="0">
                  <a:srgbClr val="FFF458"/>
                </a:gs>
                <a:gs pos="100000">
                  <a:srgbClr val="FF7952">
                    <a:alpha val="84706"/>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performance'!$B$2:$C$2</c:f>
              <c:strCache>
                <c:ptCount val="2"/>
                <c:pt idx="0">
                  <c:v> Q1</c:v>
                </c:pt>
                <c:pt idx="1">
                  <c:v>Q2</c:v>
                </c:pt>
              </c:strCache>
            </c:strRef>
          </c:cat>
          <c:val>
            <c:numRef>
              <c:f>'Regional performance'!$B$6:$C$6</c:f>
              <c:numCache>
                <c:formatCode>0%</c:formatCode>
                <c:ptCount val="2"/>
                <c:pt idx="0">
                  <c:v>0.64</c:v>
                </c:pt>
                <c:pt idx="1">
                  <c:v>0.72</c:v>
                </c:pt>
              </c:numCache>
            </c:numRef>
          </c:val>
        </c:ser>
        <c:dLbls>
          <c:showLegendKey val="0"/>
          <c:showVal val="0"/>
          <c:showCatName val="0"/>
          <c:showSerName val="0"/>
          <c:showPercent val="0"/>
          <c:showBubbleSize val="0"/>
        </c:dLbls>
        <c:gapWidth val="55"/>
        <c:overlap val="-27"/>
        <c:axId val="1071434544"/>
        <c:axId val="1071429648"/>
      </c:barChart>
      <c:catAx>
        <c:axId val="10714345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29648"/>
        <c:crosses val="autoZero"/>
        <c:auto val="1"/>
        <c:lblAlgn val="ctr"/>
        <c:lblOffset val="100"/>
        <c:noMultiLvlLbl val="0"/>
      </c:catAx>
      <c:valAx>
        <c:axId val="1071429648"/>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34544"/>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'Regional performance'!$A$7</c:f>
              <c:strCache>
                <c:ptCount val="1"/>
                <c:pt idx="0">
                  <c:v>GP</c:v>
                </c:pt>
              </c:strCache>
            </c:strRef>
          </c:tx>
          <c:spPr>
            <a:gradFill>
              <a:gsLst>
                <a:gs pos="63000">
                  <a:srgbClr val="7179ED"/>
                </a:gs>
                <a:gs pos="0">
                  <a:srgbClr val="0DCFE0"/>
                </a:gs>
                <a:gs pos="100000">
                  <a:srgbClr val="EA10FD">
                    <a:alpha val="84706"/>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performance'!$B$2:$C$2</c:f>
              <c:strCache>
                <c:ptCount val="2"/>
                <c:pt idx="0">
                  <c:v> Q1</c:v>
                </c:pt>
                <c:pt idx="1">
                  <c:v>Q2</c:v>
                </c:pt>
              </c:strCache>
            </c:strRef>
          </c:cat>
          <c:val>
            <c:numRef>
              <c:f>'Regional performance'!$B$7:$C$7</c:f>
              <c:numCache>
                <c:formatCode>0%</c:formatCode>
                <c:ptCount val="2"/>
                <c:pt idx="0">
                  <c:v>0.59</c:v>
                </c:pt>
                <c:pt idx="1">
                  <c:v>0.68</c:v>
                </c:pt>
              </c:numCache>
            </c:numRef>
          </c:val>
        </c:ser>
        <c:dLbls>
          <c:showLegendKey val="0"/>
          <c:showVal val="0"/>
          <c:showCatName val="0"/>
          <c:showSerName val="0"/>
          <c:showPercent val="0"/>
          <c:showBubbleSize val="0"/>
        </c:dLbls>
        <c:gapWidth val="55"/>
        <c:overlap val="-27"/>
        <c:axId val="1071424752"/>
        <c:axId val="1071425840"/>
      </c:barChart>
      <c:catAx>
        <c:axId val="10714247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25840"/>
        <c:crosses val="autoZero"/>
        <c:auto val="1"/>
        <c:lblAlgn val="ctr"/>
        <c:lblOffset val="100"/>
        <c:noMultiLvlLbl val="0"/>
      </c:catAx>
      <c:valAx>
        <c:axId val="107142584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24752"/>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'Regional performance'!$A$8</c:f>
              <c:strCache>
                <c:ptCount val="1"/>
                <c:pt idx="0">
                  <c:v>EC</c:v>
                </c:pt>
              </c:strCache>
            </c:strRef>
          </c:tx>
          <c:spPr>
            <a:gradFill>
              <a:gsLst>
                <a:gs pos="0">
                  <a:srgbClr val="ECD107"/>
                </a:gs>
                <a:gs pos="58000">
                  <a:srgbClr val="A5CE3E"/>
                </a:gs>
                <a:gs pos="100000">
                  <a:srgbClr val="5ECC74">
                    <a:alpha val="84706"/>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performance'!$B$2:$C$2</c:f>
              <c:strCache>
                <c:ptCount val="2"/>
                <c:pt idx="0">
                  <c:v> Q1</c:v>
                </c:pt>
                <c:pt idx="1">
                  <c:v>Q2</c:v>
                </c:pt>
              </c:strCache>
            </c:strRef>
          </c:cat>
          <c:val>
            <c:numRef>
              <c:f>'Regional performance'!$B$8:$C$8</c:f>
              <c:numCache>
                <c:formatCode>0%</c:formatCode>
                <c:ptCount val="2"/>
                <c:pt idx="0">
                  <c:v>0.73</c:v>
                </c:pt>
                <c:pt idx="1">
                  <c:v>0.6</c:v>
                </c:pt>
              </c:numCache>
            </c:numRef>
          </c:val>
        </c:ser>
        <c:dLbls>
          <c:showLegendKey val="0"/>
          <c:showVal val="0"/>
          <c:showCatName val="0"/>
          <c:showSerName val="0"/>
          <c:showPercent val="0"/>
          <c:showBubbleSize val="0"/>
        </c:dLbls>
        <c:gapWidth val="55"/>
        <c:overlap val="-27"/>
        <c:axId val="1071430736"/>
        <c:axId val="1071426928"/>
      </c:barChart>
      <c:catAx>
        <c:axId val="10714307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26928"/>
        <c:crosses val="autoZero"/>
        <c:auto val="1"/>
        <c:lblAlgn val="ctr"/>
        <c:lblOffset val="100"/>
        <c:noMultiLvlLbl val="0"/>
      </c:catAx>
      <c:valAx>
        <c:axId val="1071426928"/>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30736"/>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'Regional performance'!$A$3</c:f>
              <c:strCache>
                <c:ptCount val="1"/>
                <c:pt idx="0">
                  <c:v>LMN</c:v>
                </c:pt>
              </c:strCache>
            </c:strRef>
          </c:tx>
          <c:spPr>
            <a:gradFill>
              <a:gsLst>
                <a:gs pos="0">
                  <a:srgbClr val="00B0F0"/>
                </a:gs>
                <a:gs pos="100000">
                  <a:srgbClr val="71FB9E">
                    <a:alpha val="85000"/>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performance'!$B$2:$C$2</c:f>
              <c:strCache>
                <c:ptCount val="2"/>
                <c:pt idx="0">
                  <c:v> Q1</c:v>
                </c:pt>
                <c:pt idx="1">
                  <c:v>Q2</c:v>
                </c:pt>
              </c:strCache>
            </c:strRef>
          </c:cat>
          <c:val>
            <c:numRef>
              <c:f>'Regional performance'!$B$3:$C$3</c:f>
              <c:numCache>
                <c:formatCode>0%</c:formatCode>
                <c:ptCount val="2"/>
                <c:pt idx="0">
                  <c:v>0.64</c:v>
                </c:pt>
                <c:pt idx="1">
                  <c:v>0.68</c:v>
                </c:pt>
              </c:numCache>
            </c:numRef>
          </c:val>
        </c:ser>
        <c:dLbls>
          <c:showLegendKey val="0"/>
          <c:showVal val="0"/>
          <c:showCatName val="0"/>
          <c:showSerName val="0"/>
          <c:showPercent val="0"/>
          <c:showBubbleSize val="0"/>
        </c:dLbls>
        <c:gapWidth val="55"/>
        <c:overlap val="-27"/>
        <c:axId val="1081735552"/>
        <c:axId val="1081738816"/>
      </c:barChart>
      <c:catAx>
        <c:axId val="108173555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81738816"/>
        <c:crosses val="autoZero"/>
        <c:auto val="1"/>
        <c:lblAlgn val="ctr"/>
        <c:lblOffset val="100"/>
        <c:noMultiLvlLbl val="0"/>
      </c:catAx>
      <c:valAx>
        <c:axId val="1081738816"/>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81735552"/>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ZA" b="1"/>
              <a:t>2019/20</a:t>
            </a:r>
            <a:r>
              <a:rPr lang="en-ZA" b="1" baseline="0"/>
              <a:t> Q1 VS 2020/21 Q1</a:t>
            </a:r>
            <a:endParaRPr lang="en-ZA" b="1"/>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'YEAR ON YEAR'!$A$3</c:f>
              <c:strCache>
                <c:ptCount val="1"/>
                <c:pt idx="0">
                  <c:v>Q1</c:v>
                </c:pt>
              </c:strCache>
            </c:strRef>
          </c:tx>
          <c:spPr>
            <a:ln w="28575" cap="rnd">
              <a:solidFill>
                <a:schemeClr val="accent1"/>
              </a:solidFill>
              <a:round/>
            </a:ln>
            <a:effectLst/>
          </c:spPr>
          <c:marker>
            <c:symbol val="circle"/>
            <c:size val="7"/>
            <c:spPr>
              <a:solidFill>
                <a:schemeClr val="bg1"/>
              </a:solidFill>
              <a:ln w="47625">
                <a:gradFill>
                  <a:gsLst>
                    <a:gs pos="0">
                      <a:schemeClr val="accent1">
                        <a:lumMod val="75000"/>
                      </a:schemeClr>
                    </a:gs>
                    <a:gs pos="50000">
                      <a:srgbClr val="70A8DA"/>
                    </a:gs>
                    <a:gs pos="100000">
                      <a:schemeClr val="accent1">
                        <a:lumMod val="30000"/>
                        <a:lumOff val="70000"/>
                      </a:schemeClr>
                    </a:gs>
                  </a:gsLst>
                  <a:lin ang="5400000" scaled="1"/>
                </a:gradFill>
              </a:ln>
              <a:effectLst/>
            </c:spPr>
          </c:marker>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'YEAR ON YEAR'!$B$2:$C$2</c:f>
              <c:strCache>
                <c:ptCount val="2"/>
                <c:pt idx="0">
                  <c:v>2019/20</c:v>
                </c:pt>
                <c:pt idx="1">
                  <c:v>2020/21</c:v>
                </c:pt>
              </c:strCache>
            </c:strRef>
          </c:cat>
          <c:val>
            <c:numRef>
              <c:f>'YEAR ON YEAR'!$B$3:$C$3</c:f>
              <c:numCache>
                <c:formatCode>0%</c:formatCode>
                <c:ptCount val="2"/>
                <c:pt idx="0">
                  <c:v>0.89</c:v>
                </c:pt>
                <c:pt idx="1">
                  <c:v>0.55000000000000004</c:v>
                </c:pt>
              </c:numCache>
            </c:numRef>
          </c:val>
          <c:smooth val="0"/>
        </c:ser>
        <c:dLbls>
          <c:showLegendKey val="0"/>
          <c:showVal val="0"/>
          <c:showCatName val="0"/>
          <c:showSerName val="0"/>
          <c:showPercent val="0"/>
          <c:showBubbleSize val="0"/>
        </c:dLbls>
        <c:marker val="1"/>
        <c:smooth val="0"/>
        <c:axId val="1074253936"/>
        <c:axId val="1074267536"/>
      </c:lineChart>
      <c:catAx>
        <c:axId val="1074253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50" b="1" i="0" u="none" strike="noStrike" kern="1200" baseline="0">
                <a:solidFill>
                  <a:schemeClr val="tx1">
                    <a:lumMod val="65000"/>
                    <a:lumOff val="35000"/>
                  </a:schemeClr>
                </a:solidFill>
                <a:latin typeface="+mn-lt"/>
                <a:ea typeface="+mn-ea"/>
                <a:cs typeface="+mn-cs"/>
              </a:defRPr>
            </a:pPr>
            <a:endParaRPr lang="en-US"/>
          </a:p>
        </c:txPr>
        <c:crossAx val="1074267536"/>
        <c:crosses val="autoZero"/>
        <c:auto val="1"/>
        <c:lblAlgn val="ctr"/>
        <c:lblOffset val="100"/>
        <c:noMultiLvlLbl val="0"/>
      </c:catAx>
      <c:valAx>
        <c:axId val="107426753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074253936"/>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a:pPr>
      <a:endParaRPr lang="en-US"/>
    </a:p>
  </c:txPr>
  <c:externalData r:id="rId4">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n-US" b="1"/>
              <a:t>2019/20</a:t>
            </a:r>
            <a:r>
              <a:rPr lang="en-US" b="1" baseline="0"/>
              <a:t> Q2 VS 2020/21 Q2</a:t>
            </a:r>
            <a:endParaRPr lang="en-US" b="1"/>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9.1914260717410323E-2"/>
          <c:y val="0.17171296296296298"/>
          <c:w val="0.87197462817147853"/>
          <c:h val="0.71230715952172641"/>
        </c:manualLayout>
      </c:layout>
      <c:lineChart>
        <c:grouping val="standard"/>
        <c:varyColors val="0"/>
        <c:ser>
          <c:idx val="0"/>
          <c:order val="0"/>
          <c:tx>
            <c:strRef>
              <c:f>'YEAR ON YEAR'!$A$4</c:f>
              <c:strCache>
                <c:ptCount val="1"/>
                <c:pt idx="0">
                  <c:v>Q2</c:v>
                </c:pt>
              </c:strCache>
            </c:strRef>
          </c:tx>
          <c:spPr>
            <a:ln w="28575" cap="rnd">
              <a:solidFill>
                <a:srgbClr val="842BC7"/>
              </a:solidFill>
              <a:round/>
            </a:ln>
            <a:effectLst/>
          </c:spPr>
          <c:marker>
            <c:symbol val="circle"/>
            <c:size val="7"/>
            <c:spPr>
              <a:solidFill>
                <a:schemeClr val="bg1"/>
              </a:solidFill>
              <a:ln w="50800">
                <a:gradFill>
                  <a:gsLst>
                    <a:gs pos="0">
                      <a:srgbClr val="842BC7"/>
                    </a:gs>
                    <a:gs pos="52000">
                      <a:srgbClr val="BB86E2"/>
                    </a:gs>
                    <a:gs pos="100000">
                      <a:schemeClr val="accent1">
                        <a:lumMod val="30000"/>
                        <a:lumOff val="70000"/>
                      </a:schemeClr>
                    </a:gs>
                  </a:gsLst>
                  <a:lin ang="5400000" scaled="1"/>
                </a:gradFill>
              </a:ln>
              <a:effectLst/>
            </c:spPr>
          </c:marker>
          <c:dLbls>
            <c:spPr>
              <a:noFill/>
              <a:ln>
                <a:noFill/>
              </a:ln>
              <a:effectLst/>
            </c:spPr>
            <c:txPr>
              <a:bodyPr rot="0" spcFirstLastPara="1" vertOverflow="ellipsis" vert="horz" wrap="square" lIns="38100" tIns="19050" rIns="38100" bIns="19050" anchor="ctr" anchorCtr="1">
                <a:spAutoFit/>
              </a:bodyPr>
              <a:lstStyle/>
              <a:p>
                <a:pPr>
                  <a:defRPr sz="1050" b="1" i="0" u="none" strike="noStrike" kern="1200" baseline="0">
                    <a:solidFill>
                      <a:schemeClr val="tx1">
                        <a:lumMod val="75000"/>
                        <a:lumOff val="25000"/>
                      </a:schemeClr>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'YEAR ON YEAR'!$B$2:$C$2</c:f>
              <c:strCache>
                <c:ptCount val="2"/>
                <c:pt idx="0">
                  <c:v>2019/20</c:v>
                </c:pt>
                <c:pt idx="1">
                  <c:v>2020/21</c:v>
                </c:pt>
              </c:strCache>
            </c:strRef>
          </c:cat>
          <c:val>
            <c:numRef>
              <c:f>'YEAR ON YEAR'!$B$4:$C$4</c:f>
              <c:numCache>
                <c:formatCode>0%</c:formatCode>
                <c:ptCount val="2"/>
                <c:pt idx="0">
                  <c:v>0.89</c:v>
                </c:pt>
                <c:pt idx="1">
                  <c:v>0.61</c:v>
                </c:pt>
              </c:numCache>
            </c:numRef>
          </c:val>
          <c:smooth val="0"/>
        </c:ser>
        <c:dLbls>
          <c:showLegendKey val="0"/>
          <c:showVal val="0"/>
          <c:showCatName val="0"/>
          <c:showSerName val="0"/>
          <c:showPercent val="0"/>
          <c:showBubbleSize val="0"/>
        </c:dLbls>
        <c:marker val="1"/>
        <c:smooth val="0"/>
        <c:axId val="1074268624"/>
        <c:axId val="1074263184"/>
      </c:lineChart>
      <c:catAx>
        <c:axId val="107426862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n-US"/>
          </a:p>
        </c:txPr>
        <c:crossAx val="1074263184"/>
        <c:crosses val="autoZero"/>
        <c:auto val="1"/>
        <c:lblAlgn val="ctr"/>
        <c:lblOffset val="100"/>
        <c:noMultiLvlLbl val="0"/>
      </c:catAx>
      <c:valAx>
        <c:axId val="107426318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1" i="0" u="none" strike="noStrike" kern="1200" baseline="0">
                <a:solidFill>
                  <a:schemeClr val="tx1">
                    <a:lumMod val="65000"/>
                    <a:lumOff val="35000"/>
                  </a:schemeClr>
                </a:solidFill>
                <a:latin typeface="+mn-lt"/>
                <a:ea typeface="+mn-ea"/>
                <a:cs typeface="+mn-cs"/>
              </a:defRPr>
            </a:pPr>
            <a:endParaRPr lang="en-US"/>
          </a:p>
        </c:txPr>
        <c:crossAx val="1074268624"/>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30"/>
      <c:rotY val="0"/>
      <c:depthPercent val="10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pie3DChart>
        <c:varyColors val="1"/>
        <c:ser>
          <c:idx val="0"/>
          <c:order val="0"/>
          <c:tx>
            <c:strRef>
              <c:f>'Achieved vs not achieved'!$B$4</c:f>
              <c:strCache>
                <c:ptCount val="1"/>
                <c:pt idx="0">
                  <c:v>Q2</c:v>
                </c:pt>
              </c:strCache>
            </c:strRef>
          </c:tx>
          <c:spPr>
            <a:solidFill>
              <a:srgbClr val="FF0000"/>
            </a:solidFill>
          </c:spPr>
          <c:dPt>
            <c:idx val="0"/>
            <c:bubble3D val="0"/>
            <c:explosion val="12"/>
            <c:spPr>
              <a:noFill/>
              <a:ln w="25400">
                <a:solidFill>
                  <a:srgbClr val="FF0000"/>
                </a:solidFill>
              </a:ln>
              <a:effectLst/>
              <a:sp3d contourW="25400">
                <a:contourClr>
                  <a:srgbClr val="FF0000"/>
                </a:contourClr>
              </a:sp3d>
            </c:spPr>
          </c:dPt>
          <c:dPt>
            <c:idx val="1"/>
            <c:bubble3D val="0"/>
            <c:spPr>
              <a:solidFill>
                <a:srgbClr val="FF0000"/>
              </a:solidFill>
              <a:ln w="25400">
                <a:solidFill>
                  <a:srgbClr val="FF0000"/>
                </a:solidFill>
              </a:ln>
              <a:effectLst/>
              <a:sp3d contourW="25400">
                <a:contourClr>
                  <a:srgbClr val="FF0000"/>
                </a:contourClr>
              </a:sp3d>
            </c:spPr>
          </c:dPt>
          <c:dLbls>
            <c:dLbl>
              <c:idx val="1"/>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extLst>
          </c:dLbls>
          <c:val>
            <c:numRef>
              <c:f>'Achieved vs not achieved'!$C$4:$D$4</c:f>
              <c:numCache>
                <c:formatCode>0%</c:formatCode>
                <c:ptCount val="2"/>
                <c:pt idx="0">
                  <c:v>0.61</c:v>
                </c:pt>
                <c:pt idx="1">
                  <c:v>0.39</c:v>
                </c:pt>
              </c:numCache>
            </c:numRef>
          </c:val>
        </c:ser>
        <c:dLbls>
          <c:showLegendKey val="0"/>
          <c:showVal val="0"/>
          <c:showCatName val="0"/>
          <c:showSerName val="0"/>
          <c:showPercent val="0"/>
          <c:showBubbleSize val="0"/>
          <c:showLeaderLines val="1"/>
        </c:dLbls>
      </c:pie3D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'Q on Q performance'!$A$2</c:f>
              <c:strCache>
                <c:ptCount val="1"/>
                <c:pt idx="0">
                  <c:v>1.  Administration</c:v>
                </c:pt>
              </c:strCache>
            </c:strRef>
          </c:tx>
          <c:spPr>
            <a:gradFill>
              <a:gsLst>
                <a:gs pos="0">
                  <a:srgbClr val="BDD7EE"/>
                </a:gs>
                <a:gs pos="49000">
                  <a:srgbClr val="63A0D7"/>
                </a:gs>
                <a:gs pos="100000">
                  <a:schemeClr val="accent1">
                    <a:lumMod val="60000"/>
                  </a:schemeClr>
                </a:gs>
              </a:gsLst>
              <a:path path="circle">
                <a:fillToRect l="100000" t="100000"/>
              </a:path>
            </a:gradFill>
            <a:ln>
              <a:noFill/>
            </a:ln>
            <a:effectLst/>
            <a:sp3d/>
          </c:spPr>
          <c:invertIfNegative val="0"/>
          <c:dLbls>
            <c:dLbl>
              <c:idx val="0"/>
              <c:layout>
                <c:manualLayout>
                  <c:x val="0"/>
                  <c:y val="0.18518518518518517"/>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dLbl>
              <c:idx val="1"/>
              <c:layout>
                <c:manualLayout>
                  <c:x val="8.6132644272179162E-3"/>
                  <c:y val="0.19907407407407415"/>
                </c:manualLayout>
              </c:layout>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performance'!$B$1:$C$1</c:f>
              <c:strCache>
                <c:ptCount val="2"/>
                <c:pt idx="0">
                  <c:v>Q1</c:v>
                </c:pt>
                <c:pt idx="1">
                  <c:v>Q2</c:v>
                </c:pt>
              </c:strCache>
            </c:strRef>
          </c:cat>
          <c:val>
            <c:numRef>
              <c:f>'Q on Q performance'!$B$2:$C$2</c:f>
              <c:numCache>
                <c:formatCode>0%</c:formatCode>
                <c:ptCount val="2"/>
                <c:pt idx="0">
                  <c:v>0.5</c:v>
                </c:pt>
                <c:pt idx="1">
                  <c:v>0.5</c:v>
                </c:pt>
              </c:numCache>
            </c:numRef>
          </c:val>
        </c:ser>
        <c:dLbls>
          <c:showLegendKey val="0"/>
          <c:showVal val="0"/>
          <c:showCatName val="0"/>
          <c:showSerName val="0"/>
          <c:showPercent val="0"/>
          <c:showBubbleSize val="0"/>
        </c:dLbls>
        <c:gapWidth val="55"/>
        <c:shape val="box"/>
        <c:axId val="1063274880"/>
        <c:axId val="1063280864"/>
        <c:axId val="0"/>
      </c:bar3DChart>
      <c:catAx>
        <c:axId val="106327488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3280864"/>
        <c:crosses val="autoZero"/>
        <c:auto val="1"/>
        <c:lblAlgn val="ctr"/>
        <c:lblOffset val="100"/>
        <c:noMultiLvlLbl val="0"/>
      </c:catAx>
      <c:valAx>
        <c:axId val="1063280864"/>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3274880"/>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'Q on Q performance'!$A$3</c:f>
              <c:strCache>
                <c:ptCount val="1"/>
                <c:pt idx="0">
                  <c:v>2.  Incarceration</c:v>
                </c:pt>
              </c:strCache>
            </c:strRef>
          </c:tx>
          <c:spPr>
            <a:gradFill>
              <a:gsLst>
                <a:gs pos="0">
                  <a:schemeClr val="accent2">
                    <a:lumMod val="40000"/>
                    <a:lumOff val="60000"/>
                  </a:schemeClr>
                </a:gs>
                <a:gs pos="46000">
                  <a:schemeClr val="accent2">
                    <a:lumMod val="95000"/>
                    <a:lumOff val="5000"/>
                  </a:schemeClr>
                </a:gs>
                <a:gs pos="100000">
                  <a:schemeClr val="accent2">
                    <a:lumMod val="60000"/>
                  </a:schemeClr>
                </a:gs>
              </a:gsLst>
              <a:path path="circle">
                <a:fillToRect l="100000" t="100000"/>
              </a:path>
            </a:gradFill>
            <a:ln>
              <a:noFill/>
            </a:ln>
            <a:effectLst/>
            <a:sp3d/>
          </c:spPr>
          <c:invertIfNegative val="0"/>
          <c:dLbls>
            <c:dLbl>
              <c:idx val="0"/>
              <c:layout>
                <c:manualLayout>
                  <c:x val="-7.8872169259440929E-17"/>
                  <c:y val="0.16666666666666666"/>
                </c:manualLayout>
              </c:layout>
              <c:showLegendKey val="0"/>
              <c:showVal val="1"/>
              <c:showCatName val="0"/>
              <c:showSerName val="0"/>
              <c:showPercent val="0"/>
              <c:showBubbleSize val="0"/>
              <c:extLst>
                <c:ext xmlns:c15="http://schemas.microsoft.com/office/drawing/2012/chart" uri="{CE6537A1-D6FC-4f65-9D91-7224C49458BB}"/>
              </c:extLst>
            </c:dLbl>
            <c:dLbl>
              <c:idx val="1"/>
              <c:layout>
                <c:manualLayout>
                  <c:x val="4.302168021680217E-3"/>
                  <c:y val="0.22222222222222221"/>
                </c:manualLayout>
              </c:layout>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performance'!$B$1:$C$1</c:f>
              <c:strCache>
                <c:ptCount val="2"/>
                <c:pt idx="0">
                  <c:v>Q1</c:v>
                </c:pt>
                <c:pt idx="1">
                  <c:v>Q2</c:v>
                </c:pt>
              </c:strCache>
            </c:strRef>
          </c:cat>
          <c:val>
            <c:numRef>
              <c:f>'Q on Q performance'!$B$3:$C$3</c:f>
              <c:numCache>
                <c:formatCode>0%</c:formatCode>
                <c:ptCount val="2"/>
                <c:pt idx="0">
                  <c:v>0.4</c:v>
                </c:pt>
                <c:pt idx="1">
                  <c:v>0.6</c:v>
                </c:pt>
              </c:numCache>
            </c:numRef>
          </c:val>
        </c:ser>
        <c:dLbls>
          <c:showLegendKey val="0"/>
          <c:showVal val="0"/>
          <c:showCatName val="0"/>
          <c:showSerName val="0"/>
          <c:showPercent val="0"/>
          <c:showBubbleSize val="0"/>
        </c:dLbls>
        <c:gapWidth val="55"/>
        <c:shape val="box"/>
        <c:axId val="1063281408"/>
        <c:axId val="1063281952"/>
        <c:axId val="0"/>
      </c:bar3DChart>
      <c:catAx>
        <c:axId val="106328140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3281952"/>
        <c:crosses val="autoZero"/>
        <c:auto val="1"/>
        <c:lblAlgn val="ctr"/>
        <c:lblOffset val="100"/>
        <c:noMultiLvlLbl val="0"/>
      </c:catAx>
      <c:valAx>
        <c:axId val="1063281952"/>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3281408"/>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a:pPr>
      <a:endParaRPr lang="en-US"/>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'Q on Q performance'!$A$5</c:f>
              <c:strCache>
                <c:ptCount val="1"/>
                <c:pt idx="0">
                  <c:v>4.  Care</c:v>
                </c:pt>
              </c:strCache>
            </c:strRef>
          </c:tx>
          <c:spPr>
            <a:gradFill>
              <a:gsLst>
                <a:gs pos="0">
                  <a:srgbClr val="44546A">
                    <a:shade val="30000"/>
                    <a:satMod val="115000"/>
                  </a:srgbClr>
                </a:gs>
                <a:gs pos="0">
                  <a:srgbClr val="44546A">
                    <a:shade val="67500"/>
                    <a:satMod val="115000"/>
                    <a:alpha val="64000"/>
                  </a:srgbClr>
                </a:gs>
                <a:gs pos="100000">
                  <a:srgbClr val="44546A">
                    <a:shade val="100000"/>
                    <a:satMod val="115000"/>
                  </a:srgbClr>
                </a:gs>
              </a:gsLst>
              <a:path path="rect">
                <a:fillToRect l="100000" t="100000"/>
              </a:path>
            </a:gradFill>
            <a:ln>
              <a:noFill/>
            </a:ln>
            <a:effectLst/>
            <a:sp3d/>
          </c:spPr>
          <c:invertIfNegative val="0"/>
          <c:dLbls>
            <c:dLbl>
              <c:idx val="0"/>
              <c:layout>
                <c:manualLayout>
                  <c:x val="4.2735042735042739E-3"/>
                  <c:y val="0.28240740740740733"/>
                </c:manualLayout>
              </c:layout>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dLbl>
              <c:idx val="1"/>
              <c:layout>
                <c:manualLayout>
                  <c:x val="4.2735042735042739E-3"/>
                  <c:y val="0.31944444444444442"/>
                </c:manualLayout>
              </c:layout>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performance'!$B$1:$C$1</c:f>
              <c:strCache>
                <c:ptCount val="2"/>
                <c:pt idx="0">
                  <c:v>Q1</c:v>
                </c:pt>
                <c:pt idx="1">
                  <c:v>Q2</c:v>
                </c:pt>
              </c:strCache>
            </c:strRef>
          </c:cat>
          <c:val>
            <c:numRef>
              <c:f>'Q on Q performance'!$B$5:$C$5</c:f>
              <c:numCache>
                <c:formatCode>0%</c:formatCode>
                <c:ptCount val="2"/>
                <c:pt idx="0">
                  <c:v>0.8</c:v>
                </c:pt>
                <c:pt idx="1">
                  <c:v>0.86</c:v>
                </c:pt>
              </c:numCache>
            </c:numRef>
          </c:val>
        </c:ser>
        <c:dLbls>
          <c:showLegendKey val="0"/>
          <c:showVal val="0"/>
          <c:showCatName val="0"/>
          <c:showSerName val="0"/>
          <c:showPercent val="0"/>
          <c:showBubbleSize val="0"/>
        </c:dLbls>
        <c:gapWidth val="55"/>
        <c:shape val="box"/>
        <c:axId val="1063272704"/>
        <c:axId val="1063284672"/>
        <c:axId val="0"/>
      </c:bar3DChart>
      <c:catAx>
        <c:axId val="106327270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3284672"/>
        <c:crosses val="autoZero"/>
        <c:auto val="1"/>
        <c:lblAlgn val="ctr"/>
        <c:lblOffset val="100"/>
        <c:noMultiLvlLbl val="0"/>
      </c:catAx>
      <c:valAx>
        <c:axId val="1063284672"/>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3272704"/>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a:pPr>
      <a:endParaRPr lang="en-US"/>
    </a:p>
  </c:txPr>
  <c:externalData r:id="rId4">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'Q on Q performance'!$A$6</c:f>
              <c:strCache>
                <c:ptCount val="1"/>
                <c:pt idx="0">
                  <c:v>5.  Social Reintegration</c:v>
                </c:pt>
              </c:strCache>
            </c:strRef>
          </c:tx>
          <c:spPr>
            <a:gradFill>
              <a:gsLst>
                <a:gs pos="0">
                  <a:srgbClr val="C00000">
                    <a:shade val="30000"/>
                    <a:satMod val="115000"/>
                  </a:srgbClr>
                </a:gs>
                <a:gs pos="50000">
                  <a:srgbClr val="C00000">
                    <a:shade val="67500"/>
                    <a:satMod val="115000"/>
                    <a:alpha val="64000"/>
                  </a:srgbClr>
                </a:gs>
                <a:gs pos="100000">
                  <a:srgbClr val="C00000">
                    <a:shade val="100000"/>
                    <a:satMod val="115000"/>
                  </a:srgbClr>
                </a:gs>
              </a:gsLst>
              <a:lin ang="2700000" scaled="1"/>
            </a:gradFill>
            <a:ln>
              <a:noFill/>
            </a:ln>
            <a:effectLst/>
            <a:sp3d/>
          </c:spPr>
          <c:invertIfNegative val="0"/>
          <c:dLbls>
            <c:dLbl>
              <c:idx val="0"/>
              <c:layout>
                <c:manualLayout>
                  <c:x val="-3.9436084629720464E-17"/>
                  <c:y val="0.17129629629629639"/>
                </c:manualLayout>
              </c:layout>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dLbl>
              <c:idx val="1"/>
              <c:layout>
                <c:manualLayout>
                  <c:x val="7.8872169259440929E-17"/>
                  <c:y val="0.19444444444444436"/>
                </c:manualLayout>
              </c:layout>
              <c:spPr>
                <a:noFill/>
                <a:ln>
                  <a:noFill/>
                </a:ln>
                <a:effectLst/>
              </c:spPr>
              <c:txPr>
                <a:bodyPr rot="0" spcFirstLastPara="1" vertOverflow="ellipsis" vert="horz" wrap="square" lIns="38100" tIns="19050" rIns="38100" bIns="19050" anchor="ctr" anchorCtr="1">
                  <a:spAutoFit/>
                </a:bodyPr>
                <a:lstStyle/>
                <a:p>
                  <a:pPr>
                    <a:defRPr sz="11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performance'!$B$1:$C$1</c:f>
              <c:strCache>
                <c:ptCount val="2"/>
                <c:pt idx="0">
                  <c:v>Q1</c:v>
                </c:pt>
                <c:pt idx="1">
                  <c:v>Q2</c:v>
                </c:pt>
              </c:strCache>
            </c:strRef>
          </c:cat>
          <c:val>
            <c:numRef>
              <c:f>'Q on Q performance'!$B$6:$C$6</c:f>
              <c:numCache>
                <c:formatCode>0%</c:formatCode>
                <c:ptCount val="2"/>
                <c:pt idx="0">
                  <c:v>0.5</c:v>
                </c:pt>
                <c:pt idx="1">
                  <c:v>0.5</c:v>
                </c:pt>
              </c:numCache>
            </c:numRef>
          </c:val>
        </c:ser>
        <c:dLbls>
          <c:showLegendKey val="0"/>
          <c:showVal val="0"/>
          <c:showCatName val="0"/>
          <c:showSerName val="0"/>
          <c:showPercent val="0"/>
          <c:showBubbleSize val="0"/>
        </c:dLbls>
        <c:gapWidth val="55"/>
        <c:shape val="box"/>
        <c:axId val="1063287936"/>
        <c:axId val="1063274336"/>
        <c:axId val="0"/>
      </c:bar3DChart>
      <c:catAx>
        <c:axId val="106328793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3274336"/>
        <c:crosses val="autoZero"/>
        <c:auto val="1"/>
        <c:lblAlgn val="ctr"/>
        <c:lblOffset val="100"/>
        <c:noMultiLvlLbl val="0"/>
      </c:catAx>
      <c:valAx>
        <c:axId val="1063274336"/>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3287936"/>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'Q on Q performance'!$A$4</c:f>
              <c:strCache>
                <c:ptCount val="1"/>
                <c:pt idx="0">
                  <c:v>3.  Rehabilitation</c:v>
                </c:pt>
              </c:strCache>
            </c:strRef>
          </c:tx>
          <c:spPr>
            <a:gradFill>
              <a:gsLst>
                <a:gs pos="52700">
                  <a:srgbClr val="842BC7"/>
                </a:gs>
                <a:gs pos="100000">
                  <a:srgbClr val="7030A0">
                    <a:shade val="30000"/>
                    <a:satMod val="115000"/>
                  </a:srgbClr>
                </a:gs>
                <a:gs pos="0">
                  <a:srgbClr val="BB86E2"/>
                </a:gs>
              </a:gsLst>
              <a:path path="circle">
                <a:fillToRect l="100000" t="100000"/>
              </a:path>
            </a:gradFill>
            <a:ln>
              <a:noFill/>
            </a:ln>
            <a:effectLst/>
            <a:sp3d/>
          </c:spPr>
          <c:invertIfNegative val="0"/>
          <c:dLbls>
            <c:dLbl>
              <c:idx val="0"/>
              <c:layout>
                <c:manualLayout>
                  <c:x val="4.302168021680217E-3"/>
                  <c:y val="0.18055555555555564"/>
                </c:manualLayout>
              </c:layout>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dLbl>
              <c:idx val="1"/>
              <c:layout>
                <c:manualLayout>
                  <c:x val="1.2906504065040571E-2"/>
                  <c:y val="0.20370370370370369"/>
                </c:manualLayout>
              </c:layout>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performance'!$B$1:$C$1</c:f>
              <c:strCache>
                <c:ptCount val="2"/>
                <c:pt idx="0">
                  <c:v>Q1</c:v>
                </c:pt>
                <c:pt idx="1">
                  <c:v>Q2</c:v>
                </c:pt>
              </c:strCache>
            </c:strRef>
          </c:cat>
          <c:val>
            <c:numRef>
              <c:f>'Q on Q performance'!$B$4:$C$4</c:f>
              <c:numCache>
                <c:formatCode>0%</c:formatCode>
                <c:ptCount val="2"/>
                <c:pt idx="0">
                  <c:v>0.56000000000000005</c:v>
                </c:pt>
                <c:pt idx="1">
                  <c:v>0.7</c:v>
                </c:pt>
              </c:numCache>
            </c:numRef>
          </c:val>
        </c:ser>
        <c:dLbls>
          <c:showLegendKey val="0"/>
          <c:showVal val="0"/>
          <c:showCatName val="0"/>
          <c:showSerName val="0"/>
          <c:showPercent val="0"/>
          <c:showBubbleSize val="0"/>
        </c:dLbls>
        <c:gapWidth val="55"/>
        <c:shape val="box"/>
        <c:axId val="1063278688"/>
        <c:axId val="1008985792"/>
        <c:axId val="0"/>
      </c:bar3DChart>
      <c:catAx>
        <c:axId val="1063278688"/>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08985792"/>
        <c:crosses val="autoZero"/>
        <c:auto val="1"/>
        <c:lblAlgn val="ctr"/>
        <c:lblOffset val="100"/>
        <c:noMultiLvlLbl val="0"/>
      </c:catAx>
      <c:valAx>
        <c:axId val="1008985792"/>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63278688"/>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Overall performance </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clustered"/>
        <c:varyColors val="0"/>
        <c:ser>
          <c:idx val="0"/>
          <c:order val="0"/>
          <c:tx>
            <c:strRef>
              <c:f>'Q on Q performance'!$A$7</c:f>
              <c:strCache>
                <c:ptCount val="1"/>
                <c:pt idx="0">
                  <c:v>Overall </c:v>
                </c:pt>
              </c:strCache>
            </c:strRef>
          </c:tx>
          <c:spPr>
            <a:gradFill flip="none" rotWithShape="1">
              <a:gsLst>
                <a:gs pos="0">
                  <a:srgbClr val="FFC000"/>
                </a:gs>
                <a:gs pos="0">
                  <a:srgbClr val="FFC000"/>
                </a:gs>
                <a:gs pos="100000">
                  <a:srgbClr val="FFFF69"/>
                </a:gs>
              </a:gsLst>
              <a:lin ang="2700000" scaled="1"/>
              <a:tileRect/>
            </a:gradFill>
            <a:ln>
              <a:noFill/>
            </a:ln>
            <a:effectLst/>
            <a:sp3d/>
          </c:spPr>
          <c:invertIfNegative val="0"/>
          <c:dLbls>
            <c:dLbl>
              <c:idx val="0"/>
              <c:layout>
                <c:manualLayout>
                  <c:x val="-3.9436084629720464E-17"/>
                  <c:y val="0.19907407407407399"/>
                </c:manualLayout>
              </c:layout>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dLbl>
              <c:idx val="1"/>
              <c:layout>
                <c:manualLayout>
                  <c:x val="-4.302168021680217E-3"/>
                  <c:y val="0.22685185185185186"/>
                </c:manualLayout>
              </c:layout>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'Q on Q performance'!$B$1:$C$1</c:f>
              <c:strCache>
                <c:ptCount val="2"/>
                <c:pt idx="0">
                  <c:v>Q1</c:v>
                </c:pt>
                <c:pt idx="1">
                  <c:v>Q2</c:v>
                </c:pt>
              </c:strCache>
            </c:strRef>
          </c:cat>
          <c:val>
            <c:numRef>
              <c:f>'Q on Q performance'!$B$7:$C$7</c:f>
              <c:numCache>
                <c:formatCode>0%</c:formatCode>
                <c:ptCount val="2"/>
                <c:pt idx="0">
                  <c:v>0.55000000000000004</c:v>
                </c:pt>
                <c:pt idx="1">
                  <c:v>0.61363636363636365</c:v>
                </c:pt>
              </c:numCache>
            </c:numRef>
          </c:val>
        </c:ser>
        <c:dLbls>
          <c:showLegendKey val="0"/>
          <c:showVal val="0"/>
          <c:showCatName val="0"/>
          <c:showSerName val="0"/>
          <c:showPercent val="0"/>
          <c:showBubbleSize val="0"/>
        </c:dLbls>
        <c:gapWidth val="55"/>
        <c:shape val="box"/>
        <c:axId val="1071431280"/>
        <c:axId val="1071439440"/>
        <c:axId val="0"/>
      </c:bar3DChart>
      <c:catAx>
        <c:axId val="1071431280"/>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39440"/>
        <c:crosses val="autoZero"/>
        <c:auto val="1"/>
        <c:lblAlgn val="ctr"/>
        <c:lblOffset val="100"/>
        <c:noMultiLvlLbl val="0"/>
      </c:catAx>
      <c:valAx>
        <c:axId val="1071439440"/>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31280"/>
        <c:crosses val="autoZero"/>
        <c:crossBetween val="between"/>
      </c:valAx>
      <c:spPr>
        <a:noFill/>
        <a:ln>
          <a:noFill/>
        </a:ln>
        <a:effectLst/>
      </c:spPr>
    </c:plotArea>
    <c:plotVisOnly val="1"/>
    <c:dispBlanksAs val="gap"/>
    <c:showDLblsOverMax val="0"/>
  </c:chart>
  <c:spPr>
    <a:noFill/>
    <a:ln>
      <a:solidFill>
        <a:sysClr val="windowText" lastClr="000000"/>
      </a:solid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'Regional performance'!$A$4</c:f>
              <c:strCache>
                <c:ptCount val="1"/>
                <c:pt idx="0">
                  <c:v>FS/NC</c:v>
                </c:pt>
              </c:strCache>
            </c:strRef>
          </c:tx>
          <c:spPr>
            <a:gradFill>
              <a:gsLst>
                <a:gs pos="0">
                  <a:srgbClr val="7349FF"/>
                </a:gs>
                <a:gs pos="100000">
                  <a:srgbClr val="6971FF">
                    <a:alpha val="84706"/>
                  </a:srgbClr>
                </a:gs>
              </a:gsLst>
              <a:path path="circle">
                <a:fillToRect l="100000" t="100000"/>
              </a:path>
            </a:gra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'Regional performance'!$B$2:$C$2</c:f>
              <c:strCache>
                <c:ptCount val="2"/>
                <c:pt idx="0">
                  <c:v> Q1</c:v>
                </c:pt>
                <c:pt idx="1">
                  <c:v>Q2</c:v>
                </c:pt>
              </c:strCache>
            </c:strRef>
          </c:cat>
          <c:val>
            <c:numRef>
              <c:f>'Regional performance'!$B$4:$C$4</c:f>
              <c:numCache>
                <c:formatCode>0%</c:formatCode>
                <c:ptCount val="2"/>
                <c:pt idx="0">
                  <c:v>0.68</c:v>
                </c:pt>
                <c:pt idx="1">
                  <c:v>0.72</c:v>
                </c:pt>
              </c:numCache>
            </c:numRef>
          </c:val>
        </c:ser>
        <c:dLbls>
          <c:showLegendKey val="0"/>
          <c:showVal val="0"/>
          <c:showCatName val="0"/>
          <c:showSerName val="0"/>
          <c:showPercent val="0"/>
          <c:showBubbleSize val="0"/>
        </c:dLbls>
        <c:gapWidth val="55"/>
        <c:overlap val="-27"/>
        <c:axId val="1071430192"/>
        <c:axId val="1071436176"/>
      </c:barChart>
      <c:catAx>
        <c:axId val="107143019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36176"/>
        <c:crosses val="autoZero"/>
        <c:auto val="1"/>
        <c:lblAlgn val="ctr"/>
        <c:lblOffset val="100"/>
        <c:noMultiLvlLbl val="0"/>
      </c:catAx>
      <c:valAx>
        <c:axId val="1071436176"/>
        <c:scaling>
          <c:orientation val="minMax"/>
          <c:max val="1"/>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71430192"/>
        <c:crosses val="autoZero"/>
        <c:crossBetween val="between"/>
      </c:valAx>
      <c:spPr>
        <a:noFill/>
        <a:ln>
          <a:noFill/>
        </a:ln>
        <a:effectLst/>
      </c:spPr>
    </c:plotArea>
    <c:plotVisOnly val="1"/>
    <c:dispBlanksAs val="gap"/>
    <c:showDLblsOverMax val="0"/>
  </c:chart>
  <c:spPr>
    <a:solidFill>
      <a:schemeClr val="bg1"/>
    </a:solidFill>
    <a:ln w="9525" cap="flat" cmpd="sng" algn="ctr">
      <a:solidFill>
        <a:sysClr val="windowText" lastClr="000000"/>
      </a:solidFill>
      <a:round/>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6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_rels/vmlDrawing1.vml.rels><?xml version="1.0" encoding="UTF-8" standalone="yes"?>
<Relationships xmlns="http://schemas.openxmlformats.org/package/2006/relationships"><Relationship Id="rId1" Type="http://schemas.openxmlformats.org/officeDocument/2006/relationships/image" Target="NULL"/></Relationships>
</file>

<file path=ppt/drawings/_rels/vmlDrawing2.vml.rels><?xml version="1.0" encoding="UTF-8" standalone="yes"?>
<Relationships xmlns="http://schemas.openxmlformats.org/package/2006/relationships"><Relationship Id="rId1" Type="http://schemas.openxmlformats.org/officeDocument/2006/relationships/image" Target="NULL"/></Relationships>
</file>

<file path=ppt/drawings/_rels/vmlDrawing3.vml.rels><?xml version="1.0" encoding="UTF-8" standalone="yes"?>
<Relationships xmlns="http://schemas.openxmlformats.org/package/2006/relationships"><Relationship Id="rId1" Type="http://schemas.openxmlformats.org/officeDocument/2006/relationships/image" Target="NULL"/></Relationships>
</file>

<file path=ppt/drawings/_rels/vmlDrawing4.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ZA" dirty="0"/>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382AA08F-E44A-4B8C-9B72-F74FB94CF38D}" type="datetimeFigureOut">
              <a:rPr lang="en-ZA" smtClean="0"/>
              <a:t>2020/11/17</a:t>
            </a:fld>
            <a:endParaRPr lang="en-ZA" dirty="0"/>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ZA" dirty="0"/>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62E335A7-D4D7-488B-A1E8-C8D075D457E0}" type="slidenum">
              <a:rPr lang="en-ZA" smtClean="0"/>
              <a:t>‹#›</a:t>
            </a:fld>
            <a:endParaRPr lang="en-ZA" dirty="0"/>
          </a:p>
        </p:txBody>
      </p:sp>
    </p:spTree>
    <p:extLst>
      <p:ext uri="{BB962C8B-B14F-4D97-AF65-F5344CB8AC3E}">
        <p14:creationId xmlns:p14="http://schemas.microsoft.com/office/powerpoint/2010/main" val="25119327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E6F07506-ED01-E944-9C8B-BD578786F8BD}" type="datetimeFigureOut">
              <a:rPr lang="en-US" smtClean="0"/>
              <a:pPr/>
              <a:t>11/17/2020</a:t>
            </a:fld>
            <a:endParaRPr lang="en-US" dirty="0"/>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3C2001C5-D33E-594E-9876-F760EB365DB6}" type="slidenum">
              <a:rPr lang="en-US" smtClean="0"/>
              <a:pPr/>
              <a:t>‹#›</a:t>
            </a:fld>
            <a:endParaRPr lang="en-US" dirty="0"/>
          </a:p>
        </p:txBody>
      </p:sp>
    </p:spTree>
    <p:extLst>
      <p:ext uri="{BB962C8B-B14F-4D97-AF65-F5344CB8AC3E}">
        <p14:creationId xmlns:p14="http://schemas.microsoft.com/office/powerpoint/2010/main" val="3975658794"/>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&lt;a </a:t>
            </a:r>
            <a:r>
              <a:rPr lang="en-US" dirty="0" err="1"/>
              <a:t>href</a:t>
            </a:r>
            <a:r>
              <a:rPr lang="en-US" dirty="0"/>
              <a:t>="https://www.freepik.com/free-photos-vectors/business"&gt;Business photo created by </a:t>
            </a:r>
            <a:r>
              <a:rPr lang="en-US" dirty="0" err="1"/>
              <a:t>pressfoto</a:t>
            </a:r>
            <a:r>
              <a:rPr lang="en-US" dirty="0"/>
              <a:t> - www.freepik.com&lt;/a&gt;</a:t>
            </a:r>
          </a:p>
        </p:txBody>
      </p:sp>
      <p:sp>
        <p:nvSpPr>
          <p:cNvPr id="4" name="Slide Number Placeholder 3"/>
          <p:cNvSpPr>
            <a:spLocks noGrp="1"/>
          </p:cNvSpPr>
          <p:nvPr>
            <p:ph type="sldNum" sz="quarter" idx="5"/>
          </p:nvPr>
        </p:nvSpPr>
        <p:spPr/>
        <p:txBody>
          <a:bodyPr/>
          <a:lstStyle/>
          <a:p>
            <a:fld id="{60E947F7-104F-4DA3-9A0F-C450E9708B35}" type="slidenum">
              <a:rPr 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6468029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a:p>
        </p:txBody>
      </p:sp>
      <p:sp>
        <p:nvSpPr>
          <p:cNvPr id="4" name="Slide Number Placeholder 3"/>
          <p:cNvSpPr>
            <a:spLocks noGrp="1"/>
          </p:cNvSpPr>
          <p:nvPr>
            <p:ph type="sldNum" sz="quarter" idx="10"/>
          </p:nvPr>
        </p:nvSpPr>
        <p:spPr/>
        <p:txBody>
          <a:bodyPr/>
          <a:lstStyle/>
          <a:p>
            <a:fld id="{3C2001C5-D33E-594E-9876-F760EB365DB6}"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8491574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&lt;a </a:t>
            </a:r>
            <a:r>
              <a:rPr lang="en-US" dirty="0" err="1"/>
              <a:t>href</a:t>
            </a:r>
            <a:r>
              <a:rPr lang="en-US" dirty="0"/>
              <a:t>="https://www.freepik.com/free-photos-vectors/business"&gt;Business photo created by </a:t>
            </a:r>
            <a:r>
              <a:rPr lang="en-US" dirty="0" err="1"/>
              <a:t>pressfoto</a:t>
            </a:r>
            <a:r>
              <a:rPr lang="en-US" dirty="0"/>
              <a:t> - www.freepik.com&lt;/a&gt;</a:t>
            </a:r>
          </a:p>
        </p:txBody>
      </p:sp>
      <p:sp>
        <p:nvSpPr>
          <p:cNvPr id="4" name="Slide Number Placeholder 3"/>
          <p:cNvSpPr>
            <a:spLocks noGrp="1"/>
          </p:cNvSpPr>
          <p:nvPr>
            <p:ph type="sldNum" sz="quarter" idx="5"/>
          </p:nvPr>
        </p:nvSpPr>
        <p:spPr/>
        <p:txBody>
          <a:bodyPr/>
          <a:lstStyle/>
          <a:p>
            <a:fld id="{60E947F7-104F-4DA3-9A0F-C450E9708B35}"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24656627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&lt;a </a:t>
            </a:r>
            <a:r>
              <a:rPr lang="en-US" dirty="0" err="1"/>
              <a:t>href</a:t>
            </a:r>
            <a:r>
              <a:rPr lang="en-US" dirty="0"/>
              <a:t>="https://www.freepik.com/free-photos-vectors/business"&gt;Business photo created by </a:t>
            </a:r>
            <a:r>
              <a:rPr lang="en-US" dirty="0" err="1"/>
              <a:t>pressfoto</a:t>
            </a:r>
            <a:r>
              <a:rPr lang="en-US" dirty="0"/>
              <a:t> - www.freepik.com&lt;/a&gt;</a:t>
            </a:r>
          </a:p>
        </p:txBody>
      </p:sp>
      <p:sp>
        <p:nvSpPr>
          <p:cNvPr id="4" name="Slide Number Placeholder 3"/>
          <p:cNvSpPr>
            <a:spLocks noGrp="1"/>
          </p:cNvSpPr>
          <p:nvPr>
            <p:ph type="sldNum" sz="quarter" idx="5"/>
          </p:nvPr>
        </p:nvSpPr>
        <p:spPr/>
        <p:txBody>
          <a:bodyPr/>
          <a:lstStyle/>
          <a:p>
            <a:fld id="{60E947F7-104F-4DA3-9A0F-C450E9708B35}"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0971189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&lt;a </a:t>
            </a:r>
            <a:r>
              <a:rPr lang="en-US" dirty="0" err="1"/>
              <a:t>href</a:t>
            </a:r>
            <a:r>
              <a:rPr lang="en-US" dirty="0"/>
              <a:t>="https://www.freepik.com/free-photos-vectors/business"&gt;Business photo created by </a:t>
            </a:r>
            <a:r>
              <a:rPr lang="en-US" dirty="0" err="1"/>
              <a:t>pressfoto</a:t>
            </a:r>
            <a:r>
              <a:rPr lang="en-US" dirty="0"/>
              <a:t> - www.freepik.com&lt;/a&gt;</a:t>
            </a:r>
          </a:p>
        </p:txBody>
      </p:sp>
      <p:sp>
        <p:nvSpPr>
          <p:cNvPr id="4" name="Slide Number Placeholder 3"/>
          <p:cNvSpPr>
            <a:spLocks noGrp="1"/>
          </p:cNvSpPr>
          <p:nvPr>
            <p:ph type="sldNum" sz="quarter" idx="5"/>
          </p:nvPr>
        </p:nvSpPr>
        <p:spPr/>
        <p:txBody>
          <a:bodyPr/>
          <a:lstStyle/>
          <a:p>
            <a:fld id="{60E947F7-104F-4DA3-9A0F-C450E9708B35}"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7871733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ZA" dirty="0"/>
          </a:p>
        </p:txBody>
      </p:sp>
      <p:sp>
        <p:nvSpPr>
          <p:cNvPr id="4" name="Slide Number Placeholder 3"/>
          <p:cNvSpPr>
            <a:spLocks noGrp="1"/>
          </p:cNvSpPr>
          <p:nvPr>
            <p:ph type="sldNum" sz="quarter" idx="10"/>
          </p:nvPr>
        </p:nvSpPr>
        <p:spPr/>
        <p:txBody>
          <a:bodyPr/>
          <a:lstStyle/>
          <a:p>
            <a:pPr>
              <a:defRPr/>
            </a:pPr>
            <a:fld id="{8105FAE8-03D8-4D98-AAFC-7A059A2391EA}" type="slidenum">
              <a:rPr lang="en-US" smtClean="0">
                <a:solidFill>
                  <a:srgbClr val="000000"/>
                </a:solidFill>
              </a:rPr>
              <a:pPr>
                <a:defRPr/>
              </a:pPr>
              <a:t>43</a:t>
            </a:fld>
            <a:endParaRPr lang="en-US" dirty="0">
              <a:solidFill>
                <a:srgbClr val="000000"/>
              </a:solidFill>
            </a:endParaRPr>
          </a:p>
        </p:txBody>
      </p:sp>
    </p:spTree>
    <p:extLst>
      <p:ext uri="{BB962C8B-B14F-4D97-AF65-F5344CB8AC3E}">
        <p14:creationId xmlns:p14="http://schemas.microsoft.com/office/powerpoint/2010/main" val="33019995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2.xml"/><Relationship Id="rId1" Type="http://schemas.openxmlformats.org/officeDocument/2006/relationships/vmlDrawing" Target="../drawings/vmlDrawing2.vml"/><Relationship Id="rId4" Type="http://schemas.openxmlformats.org/officeDocument/2006/relationships/oleObject" Target="../embeddings/oleObject2.bin"/></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3.xml"/><Relationship Id="rId1" Type="http://schemas.openxmlformats.org/officeDocument/2006/relationships/vmlDrawing" Target="../drawings/vmlDrawing3.vml"/><Relationship Id="rId4" Type="http://schemas.openxmlformats.org/officeDocument/2006/relationships/oleObject" Target="../embeddings/oleObject3.bin"/></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1" y="0"/>
          <a:ext cx="158750" cy="158750"/>
        </p:xfrm>
        <a:graphic>
          <a:graphicData uri="http://schemas.openxmlformats.org/presentationml/2006/ole">
            <mc:AlternateContent xmlns:mc="http://schemas.openxmlformats.org/markup-compatibility/2006">
              <mc:Choice xmlns:v="urn:schemas-microsoft-com:vml" Requires="v">
                <p:oleObj spid="_x0000_s77374" r:id="rId4" imgW="0" imgH="0" progId="">
                  <p:embed/>
                </p:oleObj>
              </mc:Choice>
              <mc:Fallback>
                <p:oleObj r:id="rId4" imgW="0" imgH="0" progId="">
                  <p:embed/>
                  <p:pic>
                    <p:nvPicPr>
                      <p:cNvPr id="0" name="AutoShape 1629"/>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66" name="Rectangle 22"/>
          <p:cNvSpPr>
            <a:spLocks noGrp="1" noChangeArrowheads="1"/>
          </p:cNvSpPr>
          <p:nvPr>
            <p:ph type="ctrTitle" sz="quarter"/>
          </p:nvPr>
        </p:nvSpPr>
        <p:spPr>
          <a:xfrm>
            <a:off x="1141417" y="3124202"/>
            <a:ext cx="6861175" cy="401648"/>
          </a:xfrm>
          <a:ln algn="ctr"/>
        </p:spPr>
        <p:txBody>
          <a:bodyPr anchor="ctr"/>
          <a:lstStyle>
            <a:lvl1pPr algn="ctr">
              <a:defRPr sz="2900"/>
            </a:lvl1pPr>
          </a:lstStyle>
          <a:p>
            <a:r>
              <a:rPr lang="en-US" noProof="0" smtClean="0"/>
              <a:t>Click to edit Master title style</a:t>
            </a:r>
            <a:endParaRPr lang="en-GB" noProof="0"/>
          </a:p>
        </p:txBody>
      </p:sp>
      <p:sp>
        <p:nvSpPr>
          <p:cNvPr id="6167" name="Rectangle 23"/>
          <p:cNvSpPr>
            <a:spLocks noGrp="1" noChangeArrowheads="1"/>
          </p:cNvSpPr>
          <p:nvPr>
            <p:ph type="subTitle" sz="quarter" idx="1"/>
          </p:nvPr>
        </p:nvSpPr>
        <p:spPr>
          <a:xfrm>
            <a:off x="1371600" y="4351345"/>
            <a:ext cx="6400800" cy="221599"/>
          </a:xfrm>
        </p:spPr>
        <p:txBody>
          <a:bodyPr anchor="ctr"/>
          <a:lstStyle>
            <a:lvl1pPr marL="0" indent="0" algn="ctr">
              <a:buFont typeface="Wingdings" pitchFamily="2" charset="2"/>
              <a:buNone/>
              <a:defRPr i="1"/>
            </a:lvl1pPr>
          </a:lstStyle>
          <a:p>
            <a:r>
              <a:rPr lang="en-US" noProof="0" smtClean="0"/>
              <a:t>Click to edit Master subtitle style</a:t>
            </a:r>
            <a:endParaRPr lang="en-GB" noProof="0"/>
          </a:p>
        </p:txBody>
      </p:sp>
    </p:spTree>
    <p:extLst>
      <p:ext uri="{BB962C8B-B14F-4D97-AF65-F5344CB8AC3E}">
        <p14:creationId xmlns:p14="http://schemas.microsoft.com/office/powerpoint/2010/main" val="29572888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46063" y="596900"/>
            <a:ext cx="8647112" cy="276225"/>
          </a:xfrm>
          <a:prstGeom prst="rect">
            <a:avLst/>
          </a:prstGeom>
        </p:spPr>
        <p:txBody>
          <a:bodyPr/>
          <a:lstStyle/>
          <a:p>
            <a:r>
              <a:rPr lang="en-US" noProof="0" smtClean="0"/>
              <a:t>Click to edit Master title style</a:t>
            </a:r>
            <a:endParaRPr lang="en-GB" noProof="0"/>
          </a:p>
        </p:txBody>
      </p:sp>
      <p:sp>
        <p:nvSpPr>
          <p:cNvPr id="3" name="Content Placeholder 2"/>
          <p:cNvSpPr>
            <a:spLocks noGrp="1"/>
          </p:cNvSpPr>
          <p:nvPr>
            <p:ph idx="1"/>
          </p:nvPr>
        </p:nvSpPr>
        <p:spPr>
          <a:xfrm>
            <a:off x="246063" y="2092329"/>
            <a:ext cx="8647112" cy="1329595"/>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16715916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080296"/>
          </a:xfrm>
          <a:prstGeom prst="rect">
            <a:avLst/>
          </a:prstGeom>
        </p:spPr>
        <p:txBody>
          <a:bodyPr/>
          <a:lstStyle>
            <a:lvl1pPr algn="ctr">
              <a:defRPr sz="3900" b="1" cap="all"/>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722313" y="2906717"/>
            <a:ext cx="7772400" cy="276999"/>
          </a:xfrm>
        </p:spPr>
        <p:txBody>
          <a:bodyPr anchor="b"/>
          <a:lstStyle>
            <a:lvl1pPr marL="0" indent="0" algn="ctr">
              <a:buNone/>
              <a:defRPr sz="2000"/>
            </a:lvl1pPr>
            <a:lvl2pPr marL="457165" indent="0">
              <a:buNone/>
              <a:defRPr sz="1800"/>
            </a:lvl2pPr>
            <a:lvl3pPr marL="914331" indent="0">
              <a:buNone/>
              <a:defRPr sz="1600"/>
            </a:lvl3pPr>
            <a:lvl4pPr marL="1371495" indent="0">
              <a:buNone/>
              <a:defRPr sz="1400"/>
            </a:lvl4pPr>
            <a:lvl5pPr marL="1828660" indent="0">
              <a:buNone/>
              <a:defRPr sz="1400"/>
            </a:lvl5pPr>
            <a:lvl6pPr marL="2285826" indent="0">
              <a:buNone/>
              <a:defRPr sz="1400"/>
            </a:lvl6pPr>
            <a:lvl7pPr marL="2742990" indent="0">
              <a:buNone/>
              <a:defRPr sz="1400"/>
            </a:lvl7pPr>
            <a:lvl8pPr marL="3200156" indent="0">
              <a:buNone/>
              <a:defRPr sz="1400"/>
            </a:lvl8pPr>
            <a:lvl9pPr marL="3657321" indent="0">
              <a:buNone/>
              <a:defRPr sz="1400"/>
            </a:lvl9pPr>
          </a:lstStyle>
          <a:p>
            <a:pPr lvl="0"/>
            <a:r>
              <a:rPr lang="en-US" noProof="0" smtClean="0"/>
              <a:t>Click to edit Master text styles</a:t>
            </a:r>
          </a:p>
        </p:txBody>
      </p:sp>
    </p:spTree>
    <p:extLst>
      <p:ext uri="{BB962C8B-B14F-4D97-AF65-F5344CB8AC3E}">
        <p14:creationId xmlns:p14="http://schemas.microsoft.com/office/powerpoint/2010/main" val="1625648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246063" y="596900"/>
            <a:ext cx="8647112" cy="276225"/>
          </a:xfrm>
          <a:prstGeom prst="rect">
            <a:avLst/>
          </a:prstGeom>
        </p:spPr>
        <p:txBody>
          <a:bodyPr/>
          <a:lstStyle/>
          <a:p>
            <a:r>
              <a:rPr lang="en-US" noProof="0" smtClean="0"/>
              <a:t>Click to edit Master title style</a:t>
            </a:r>
            <a:endParaRPr lang="en-GB" noProof="0"/>
          </a:p>
        </p:txBody>
      </p:sp>
      <p:sp>
        <p:nvSpPr>
          <p:cNvPr id="3" name="Content Placeholder 2"/>
          <p:cNvSpPr>
            <a:spLocks noGrp="1"/>
          </p:cNvSpPr>
          <p:nvPr>
            <p:ph sz="half" idx="1"/>
          </p:nvPr>
        </p:nvSpPr>
        <p:spPr>
          <a:xfrm>
            <a:off x="246063" y="2092328"/>
            <a:ext cx="4246562" cy="218829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Content Placeholder 3"/>
          <p:cNvSpPr>
            <a:spLocks noGrp="1"/>
          </p:cNvSpPr>
          <p:nvPr>
            <p:ph sz="half" idx="2"/>
          </p:nvPr>
        </p:nvSpPr>
        <p:spPr>
          <a:xfrm>
            <a:off x="4645025" y="2092328"/>
            <a:ext cx="4248150" cy="218829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133011328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8" descr="C:\Users\jmumaw\Desktop\DCS\Pics\Logo.JPG"/>
          <p:cNvPicPr>
            <a:picLocks noChangeAspect="1" noChangeArrowheads="1"/>
          </p:cNvPicPr>
          <p:nvPr userDrawn="1"/>
        </p:nvPicPr>
        <p:blipFill>
          <a:blip r:embed="rId2" cstate="print"/>
          <a:srcRect/>
          <a:stretch>
            <a:fillRect/>
          </a:stretch>
        </p:blipFill>
        <p:spPr bwMode="auto">
          <a:xfrm>
            <a:off x="0" y="6410325"/>
            <a:ext cx="1362075" cy="447675"/>
          </a:xfrm>
          <a:prstGeom prst="rect">
            <a:avLst/>
          </a:prstGeom>
          <a:noFill/>
          <a:ln w="9525">
            <a:noFill/>
            <a:miter lim="800000"/>
            <a:headEnd/>
            <a:tailEnd/>
          </a:ln>
        </p:spPr>
      </p:pic>
      <p:sp>
        <p:nvSpPr>
          <p:cNvPr id="2" name="Title 1"/>
          <p:cNvSpPr>
            <a:spLocks noGrp="1"/>
          </p:cNvSpPr>
          <p:nvPr>
            <p:ph type="title"/>
          </p:nvPr>
        </p:nvSpPr>
        <p:spPr>
          <a:xfrm>
            <a:off x="228600" y="609604"/>
            <a:ext cx="8686800" cy="276999"/>
          </a:xfrm>
          <a:prstGeom prst="rect">
            <a:avLst/>
          </a:prstGeom>
        </p:spPr>
        <p:txBody>
          <a:bodyPr/>
          <a:lstStyle>
            <a:lvl1pPr>
              <a:defRPr/>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228600" y="1535117"/>
            <a:ext cx="4268788" cy="664797"/>
          </a:xfrm>
        </p:spPr>
        <p:txBody>
          <a:bodyPr anchor="b"/>
          <a:lstStyle>
            <a:lvl1pPr marL="0" indent="0">
              <a:buNone/>
              <a:defRPr sz="2400" b="1"/>
            </a:lvl1pPr>
            <a:lvl2pPr marL="457165" indent="0">
              <a:buNone/>
              <a:defRPr sz="2000" b="1"/>
            </a:lvl2pPr>
            <a:lvl3pPr marL="914331" indent="0">
              <a:buNone/>
              <a:defRPr sz="1800" b="1"/>
            </a:lvl3pPr>
            <a:lvl4pPr marL="1371495" indent="0">
              <a:buNone/>
              <a:defRPr sz="1600" b="1"/>
            </a:lvl4pPr>
            <a:lvl5pPr marL="1828660" indent="0">
              <a:buNone/>
              <a:defRPr sz="1600" b="1"/>
            </a:lvl5pPr>
            <a:lvl6pPr marL="2285826" indent="0">
              <a:buNone/>
              <a:defRPr sz="1600" b="1"/>
            </a:lvl6pPr>
            <a:lvl7pPr marL="2742990" indent="0">
              <a:buNone/>
              <a:defRPr sz="1600" b="1"/>
            </a:lvl7pPr>
            <a:lvl8pPr marL="3200156" indent="0">
              <a:buNone/>
              <a:defRPr sz="1600" b="1"/>
            </a:lvl8pPr>
            <a:lvl9pPr marL="3657321" indent="0">
              <a:buNone/>
              <a:defRPr sz="1600" b="1"/>
            </a:lvl9pPr>
          </a:lstStyle>
          <a:p>
            <a:pPr lvl="0"/>
            <a:r>
              <a:rPr lang="en-US" noProof="0" smtClean="0"/>
              <a:t>Click to edit Master text styles</a:t>
            </a:r>
          </a:p>
        </p:txBody>
      </p:sp>
      <p:sp>
        <p:nvSpPr>
          <p:cNvPr id="4" name="Content Placeholder 3"/>
          <p:cNvSpPr>
            <a:spLocks noGrp="1"/>
          </p:cNvSpPr>
          <p:nvPr>
            <p:ph sz="half" idx="2"/>
          </p:nvPr>
        </p:nvSpPr>
        <p:spPr>
          <a:xfrm>
            <a:off x="228600" y="2174876"/>
            <a:ext cx="4268788" cy="18959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5" name="Text Placeholder 4"/>
          <p:cNvSpPr>
            <a:spLocks noGrp="1"/>
          </p:cNvSpPr>
          <p:nvPr>
            <p:ph type="body" sz="quarter" idx="3"/>
          </p:nvPr>
        </p:nvSpPr>
        <p:spPr>
          <a:xfrm>
            <a:off x="4645029" y="1535117"/>
            <a:ext cx="4270375" cy="664797"/>
          </a:xfrm>
        </p:spPr>
        <p:txBody>
          <a:bodyPr anchor="b"/>
          <a:lstStyle>
            <a:lvl1pPr marL="0" indent="0">
              <a:buNone/>
              <a:defRPr sz="2400" b="1"/>
            </a:lvl1pPr>
            <a:lvl2pPr marL="457165" indent="0">
              <a:buNone/>
              <a:defRPr sz="2000" b="1"/>
            </a:lvl2pPr>
            <a:lvl3pPr marL="914331" indent="0">
              <a:buNone/>
              <a:defRPr sz="1800" b="1"/>
            </a:lvl3pPr>
            <a:lvl4pPr marL="1371495" indent="0">
              <a:buNone/>
              <a:defRPr sz="1600" b="1"/>
            </a:lvl4pPr>
            <a:lvl5pPr marL="1828660" indent="0">
              <a:buNone/>
              <a:defRPr sz="1600" b="1"/>
            </a:lvl5pPr>
            <a:lvl6pPr marL="2285826" indent="0">
              <a:buNone/>
              <a:defRPr sz="1600" b="1"/>
            </a:lvl6pPr>
            <a:lvl7pPr marL="2742990" indent="0">
              <a:buNone/>
              <a:defRPr sz="1600" b="1"/>
            </a:lvl7pPr>
            <a:lvl8pPr marL="3200156" indent="0">
              <a:buNone/>
              <a:defRPr sz="1600" b="1"/>
            </a:lvl8pPr>
            <a:lvl9pPr marL="3657321" indent="0">
              <a:buNone/>
              <a:defRPr sz="1600" b="1"/>
            </a:lvl9pPr>
          </a:lstStyle>
          <a:p>
            <a:pPr lvl="0"/>
            <a:r>
              <a:rPr lang="en-US" noProof="0" smtClean="0"/>
              <a:t>Click to edit Master text styles</a:t>
            </a:r>
          </a:p>
        </p:txBody>
      </p:sp>
      <p:sp>
        <p:nvSpPr>
          <p:cNvPr id="6" name="Content Placeholder 5"/>
          <p:cNvSpPr>
            <a:spLocks noGrp="1"/>
          </p:cNvSpPr>
          <p:nvPr>
            <p:ph sz="quarter" idx="4"/>
          </p:nvPr>
        </p:nvSpPr>
        <p:spPr>
          <a:xfrm>
            <a:off x="4645029" y="2174876"/>
            <a:ext cx="4270375" cy="1895904"/>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8963793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8" descr="C:\Users\jmumaw\Desktop\DCS\Pics\Logo.JPG"/>
          <p:cNvPicPr>
            <a:picLocks noChangeAspect="1" noChangeArrowheads="1"/>
          </p:cNvPicPr>
          <p:nvPr userDrawn="1"/>
        </p:nvPicPr>
        <p:blipFill>
          <a:blip r:embed="rId2" cstate="print"/>
          <a:srcRect/>
          <a:stretch>
            <a:fillRect/>
          </a:stretch>
        </p:blipFill>
        <p:spPr bwMode="auto">
          <a:xfrm>
            <a:off x="0" y="6410325"/>
            <a:ext cx="1362075" cy="447675"/>
          </a:xfrm>
          <a:prstGeom prst="rect">
            <a:avLst/>
          </a:prstGeom>
          <a:noFill/>
          <a:ln w="9525">
            <a:noFill/>
            <a:miter lim="800000"/>
            <a:headEnd/>
            <a:tailEnd/>
          </a:ln>
        </p:spPr>
      </p:pic>
      <p:sp>
        <p:nvSpPr>
          <p:cNvPr id="2" name="Title 1"/>
          <p:cNvSpPr>
            <a:spLocks noGrp="1"/>
          </p:cNvSpPr>
          <p:nvPr>
            <p:ph type="title"/>
          </p:nvPr>
        </p:nvSpPr>
        <p:spPr>
          <a:xfrm>
            <a:off x="246063" y="596900"/>
            <a:ext cx="8647112" cy="276225"/>
          </a:xfrm>
          <a:prstGeom prst="rect">
            <a:avLst/>
          </a:prstGeom>
        </p:spPr>
        <p:txBody>
          <a:bodyPr/>
          <a:lstStyle/>
          <a:p>
            <a:r>
              <a:rPr lang="en-US" noProof="0" dirty="0" smtClean="0"/>
              <a:t>Click to edit Master title style</a:t>
            </a:r>
            <a:endParaRPr lang="en-GB" noProof="0" dirty="0"/>
          </a:p>
        </p:txBody>
      </p:sp>
    </p:spTree>
    <p:extLst>
      <p:ext uri="{BB962C8B-B14F-4D97-AF65-F5344CB8AC3E}">
        <p14:creationId xmlns:p14="http://schemas.microsoft.com/office/powerpoint/2010/main" val="3064549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8" descr="C:\Users\jmumaw\Desktop\DCS\Pics\Logo.JPG"/>
          <p:cNvPicPr>
            <a:picLocks noChangeAspect="1" noChangeArrowheads="1"/>
          </p:cNvPicPr>
          <p:nvPr userDrawn="1"/>
        </p:nvPicPr>
        <p:blipFill>
          <a:blip r:embed="rId2" cstate="print"/>
          <a:srcRect/>
          <a:stretch>
            <a:fillRect/>
          </a:stretch>
        </p:blipFill>
        <p:spPr bwMode="auto">
          <a:xfrm>
            <a:off x="0" y="6410325"/>
            <a:ext cx="1362075" cy="447675"/>
          </a:xfrm>
          <a:prstGeom prst="rect">
            <a:avLst/>
          </a:prstGeom>
          <a:noFill/>
          <a:ln w="9525">
            <a:noFill/>
            <a:miter lim="800000"/>
            <a:headEnd/>
            <a:tailEnd/>
          </a:ln>
        </p:spPr>
      </p:pic>
    </p:spTree>
    <p:extLst>
      <p:ext uri="{BB962C8B-B14F-4D97-AF65-F5344CB8AC3E}">
        <p14:creationId xmlns:p14="http://schemas.microsoft.com/office/powerpoint/2010/main" val="147534818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8" descr="C:\Users\jmumaw\Desktop\DCS\Pics\Logo.JPG"/>
          <p:cNvPicPr>
            <a:picLocks noChangeAspect="1" noChangeArrowheads="1"/>
          </p:cNvPicPr>
          <p:nvPr userDrawn="1"/>
        </p:nvPicPr>
        <p:blipFill>
          <a:blip r:embed="rId2" cstate="print"/>
          <a:srcRect/>
          <a:stretch>
            <a:fillRect/>
          </a:stretch>
        </p:blipFill>
        <p:spPr bwMode="auto">
          <a:xfrm>
            <a:off x="65334" y="6303146"/>
            <a:ext cx="1362075" cy="447675"/>
          </a:xfrm>
          <a:prstGeom prst="rect">
            <a:avLst/>
          </a:prstGeom>
          <a:noFill/>
          <a:ln w="9525">
            <a:noFill/>
            <a:miter lim="800000"/>
            <a:headEnd/>
            <a:tailEnd/>
          </a:ln>
        </p:spPr>
      </p:pic>
      <p:sp>
        <p:nvSpPr>
          <p:cNvPr id="2" name="Title 1"/>
          <p:cNvSpPr>
            <a:spLocks noGrp="1"/>
          </p:cNvSpPr>
          <p:nvPr>
            <p:ph type="title"/>
          </p:nvPr>
        </p:nvSpPr>
        <p:spPr>
          <a:xfrm>
            <a:off x="457204" y="623887"/>
            <a:ext cx="3008313" cy="553998"/>
          </a:xfrm>
          <a:prstGeom prst="rect">
            <a:avLst/>
          </a:prstGeom>
        </p:spPr>
        <p:txBody>
          <a:bodyPr anchor="b"/>
          <a:lstStyle>
            <a:lvl1pPr algn="l">
              <a:defRPr sz="2000" b="1"/>
            </a:lvl1pPr>
          </a:lstStyle>
          <a:p>
            <a:r>
              <a:rPr lang="en-US" noProof="0" smtClean="0"/>
              <a:t>Click to edit Master title style</a:t>
            </a:r>
            <a:endParaRPr lang="en-GB" noProof="0"/>
          </a:p>
        </p:txBody>
      </p:sp>
      <p:sp>
        <p:nvSpPr>
          <p:cNvPr id="3" name="Content Placeholder 2"/>
          <p:cNvSpPr>
            <a:spLocks noGrp="1"/>
          </p:cNvSpPr>
          <p:nvPr>
            <p:ph idx="1"/>
          </p:nvPr>
        </p:nvSpPr>
        <p:spPr>
          <a:xfrm>
            <a:off x="3575051" y="623888"/>
            <a:ext cx="5111750" cy="2517612"/>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
        <p:nvSpPr>
          <p:cNvPr id="4" name="Text Placeholder 3"/>
          <p:cNvSpPr>
            <a:spLocks noGrp="1"/>
          </p:cNvSpPr>
          <p:nvPr>
            <p:ph type="body" sz="half" idx="2"/>
          </p:nvPr>
        </p:nvSpPr>
        <p:spPr>
          <a:xfrm>
            <a:off x="457204" y="1785941"/>
            <a:ext cx="3008313" cy="199439"/>
          </a:xfrm>
        </p:spPr>
        <p:txBody>
          <a:bodyPr/>
          <a:lstStyle>
            <a:lvl1pPr marL="0" indent="0">
              <a:buNone/>
              <a:defRPr sz="1400"/>
            </a:lvl1pPr>
            <a:lvl2pPr marL="457165" indent="0">
              <a:buNone/>
              <a:defRPr sz="1200"/>
            </a:lvl2pPr>
            <a:lvl3pPr marL="914331" indent="0">
              <a:buNone/>
              <a:defRPr sz="1000"/>
            </a:lvl3pPr>
            <a:lvl4pPr marL="1371495" indent="0">
              <a:buNone/>
              <a:defRPr sz="900"/>
            </a:lvl4pPr>
            <a:lvl5pPr marL="1828660" indent="0">
              <a:buNone/>
              <a:defRPr sz="900"/>
            </a:lvl5pPr>
            <a:lvl6pPr marL="2285826" indent="0">
              <a:buNone/>
              <a:defRPr sz="900"/>
            </a:lvl6pPr>
            <a:lvl7pPr marL="2742990" indent="0">
              <a:buNone/>
              <a:defRPr sz="900"/>
            </a:lvl7pPr>
            <a:lvl8pPr marL="3200156" indent="0">
              <a:buNone/>
              <a:defRPr sz="900"/>
            </a:lvl8pPr>
            <a:lvl9pPr marL="3657321" indent="0">
              <a:buNone/>
              <a:defRPr sz="900"/>
            </a:lvl9pPr>
          </a:lstStyle>
          <a:p>
            <a:pPr lvl="0"/>
            <a:r>
              <a:rPr lang="en-US" noProof="0" smtClean="0"/>
              <a:t>Click to edit Master text styles</a:t>
            </a:r>
          </a:p>
        </p:txBody>
      </p:sp>
    </p:spTree>
    <p:extLst>
      <p:ext uri="{BB962C8B-B14F-4D97-AF65-F5344CB8AC3E}">
        <p14:creationId xmlns:p14="http://schemas.microsoft.com/office/powerpoint/2010/main" val="22162420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8" descr="C:\Users\jmumaw\Desktop\DCS\Pics\Logo.JPG"/>
          <p:cNvPicPr>
            <a:picLocks noChangeAspect="1" noChangeArrowheads="1"/>
          </p:cNvPicPr>
          <p:nvPr userDrawn="1"/>
        </p:nvPicPr>
        <p:blipFill>
          <a:blip r:embed="rId2" cstate="print"/>
          <a:srcRect/>
          <a:stretch>
            <a:fillRect/>
          </a:stretch>
        </p:blipFill>
        <p:spPr bwMode="auto">
          <a:xfrm>
            <a:off x="145234" y="6285391"/>
            <a:ext cx="1362075" cy="447675"/>
          </a:xfrm>
          <a:prstGeom prst="rect">
            <a:avLst/>
          </a:prstGeom>
          <a:noFill/>
          <a:ln w="9525">
            <a:noFill/>
            <a:miter lim="800000"/>
            <a:headEnd/>
            <a:tailEnd/>
          </a:ln>
        </p:spPr>
      </p:pic>
      <p:sp>
        <p:nvSpPr>
          <p:cNvPr id="2" name="Title 1"/>
          <p:cNvSpPr>
            <a:spLocks noGrp="1"/>
          </p:cNvSpPr>
          <p:nvPr>
            <p:ph type="title"/>
          </p:nvPr>
        </p:nvSpPr>
        <p:spPr>
          <a:xfrm>
            <a:off x="1792288" y="4800604"/>
            <a:ext cx="5486400" cy="276999"/>
          </a:xfrm>
          <a:prstGeom prst="rect">
            <a:avLst/>
          </a:prstGeom>
        </p:spPr>
        <p:txBody>
          <a:bodyPr anchor="b"/>
          <a:lstStyle>
            <a:lvl1pPr algn="l">
              <a:defRPr sz="2000" b="1"/>
            </a:lvl1pPr>
          </a:lstStyle>
          <a:p>
            <a:r>
              <a:rPr lang="en-US" noProof="0" smtClean="0"/>
              <a:t>Click to edit Master title style</a:t>
            </a:r>
            <a:endParaRPr lang="en-GB" noProof="0"/>
          </a:p>
        </p:txBody>
      </p:sp>
      <p:sp>
        <p:nvSpPr>
          <p:cNvPr id="3" name="Picture Placeholder 2"/>
          <p:cNvSpPr>
            <a:spLocks noGrp="1"/>
          </p:cNvSpPr>
          <p:nvPr>
            <p:ph type="pic" idx="1"/>
          </p:nvPr>
        </p:nvSpPr>
        <p:spPr>
          <a:xfrm>
            <a:off x="1792288" y="612775"/>
            <a:ext cx="5486400" cy="443198"/>
          </a:xfrm>
        </p:spPr>
        <p:txBody>
          <a:bodyPr/>
          <a:lstStyle>
            <a:lvl1pPr marL="0" indent="0">
              <a:buNone/>
              <a:defRPr sz="3200"/>
            </a:lvl1pPr>
            <a:lvl2pPr marL="457165" indent="0">
              <a:buNone/>
              <a:defRPr sz="2800"/>
            </a:lvl2pPr>
            <a:lvl3pPr marL="914331" indent="0">
              <a:buNone/>
              <a:defRPr sz="2400"/>
            </a:lvl3pPr>
            <a:lvl4pPr marL="1371495" indent="0">
              <a:buNone/>
              <a:defRPr sz="2000"/>
            </a:lvl4pPr>
            <a:lvl5pPr marL="1828660" indent="0">
              <a:buNone/>
              <a:defRPr sz="2000"/>
            </a:lvl5pPr>
            <a:lvl6pPr marL="2285826" indent="0">
              <a:buNone/>
              <a:defRPr sz="2000"/>
            </a:lvl6pPr>
            <a:lvl7pPr marL="2742990" indent="0">
              <a:buNone/>
              <a:defRPr sz="2000"/>
            </a:lvl7pPr>
            <a:lvl8pPr marL="3200156" indent="0">
              <a:buNone/>
              <a:defRPr sz="2000"/>
            </a:lvl8pPr>
            <a:lvl9pPr marL="3657321" indent="0">
              <a:buNone/>
              <a:defRPr sz="2000"/>
            </a:lvl9pPr>
          </a:lstStyle>
          <a:p>
            <a:pPr lvl="0"/>
            <a:r>
              <a:rPr lang="en-US" noProof="0" dirty="0" smtClean="0"/>
              <a:t>Click icon to add picture</a:t>
            </a:r>
            <a:endParaRPr lang="en-GB" noProof="0" dirty="0"/>
          </a:p>
        </p:txBody>
      </p:sp>
      <p:sp>
        <p:nvSpPr>
          <p:cNvPr id="4" name="Text Placeholder 3"/>
          <p:cNvSpPr>
            <a:spLocks noGrp="1"/>
          </p:cNvSpPr>
          <p:nvPr>
            <p:ph type="body" sz="half" idx="2"/>
          </p:nvPr>
        </p:nvSpPr>
        <p:spPr>
          <a:xfrm>
            <a:off x="1792288" y="5367341"/>
            <a:ext cx="5486400" cy="199439"/>
          </a:xfrm>
        </p:spPr>
        <p:txBody>
          <a:bodyPr/>
          <a:lstStyle>
            <a:lvl1pPr marL="0" indent="0">
              <a:buNone/>
              <a:defRPr sz="1400"/>
            </a:lvl1pPr>
            <a:lvl2pPr marL="457165" indent="0">
              <a:buNone/>
              <a:defRPr sz="1200"/>
            </a:lvl2pPr>
            <a:lvl3pPr marL="914331" indent="0">
              <a:buNone/>
              <a:defRPr sz="1000"/>
            </a:lvl3pPr>
            <a:lvl4pPr marL="1371495" indent="0">
              <a:buNone/>
              <a:defRPr sz="900"/>
            </a:lvl4pPr>
            <a:lvl5pPr marL="1828660" indent="0">
              <a:buNone/>
              <a:defRPr sz="900"/>
            </a:lvl5pPr>
            <a:lvl6pPr marL="2285826" indent="0">
              <a:buNone/>
              <a:defRPr sz="900"/>
            </a:lvl6pPr>
            <a:lvl7pPr marL="2742990" indent="0">
              <a:buNone/>
              <a:defRPr sz="900"/>
            </a:lvl7pPr>
            <a:lvl8pPr marL="3200156" indent="0">
              <a:buNone/>
              <a:defRPr sz="900"/>
            </a:lvl8pPr>
            <a:lvl9pPr marL="3657321" indent="0">
              <a:buNone/>
              <a:defRPr sz="900"/>
            </a:lvl9pPr>
          </a:lstStyle>
          <a:p>
            <a:pPr lvl="0"/>
            <a:r>
              <a:rPr lang="en-US" noProof="0" smtClean="0"/>
              <a:t>Click to edit Master text styles</a:t>
            </a:r>
          </a:p>
        </p:txBody>
      </p:sp>
    </p:spTree>
    <p:extLst>
      <p:ext uri="{BB962C8B-B14F-4D97-AF65-F5344CB8AC3E}">
        <p14:creationId xmlns:p14="http://schemas.microsoft.com/office/powerpoint/2010/main" val="114322828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8" descr="C:\Users\jmumaw\Desktop\DCS\Pics\Logo.JPG"/>
          <p:cNvPicPr>
            <a:picLocks noChangeAspect="1" noChangeArrowheads="1"/>
          </p:cNvPicPr>
          <p:nvPr userDrawn="1"/>
        </p:nvPicPr>
        <p:blipFill>
          <a:blip r:embed="rId2" cstate="print"/>
          <a:srcRect/>
          <a:stretch>
            <a:fillRect/>
          </a:stretch>
        </p:blipFill>
        <p:spPr bwMode="auto">
          <a:xfrm>
            <a:off x="74212" y="6329779"/>
            <a:ext cx="1362075" cy="447675"/>
          </a:xfrm>
          <a:prstGeom prst="rect">
            <a:avLst/>
          </a:prstGeom>
          <a:noFill/>
          <a:ln w="9525">
            <a:noFill/>
            <a:miter lim="800000"/>
            <a:headEnd/>
            <a:tailEnd/>
          </a:ln>
        </p:spPr>
      </p:pic>
      <p:sp>
        <p:nvSpPr>
          <p:cNvPr id="2" name="Title 1"/>
          <p:cNvSpPr>
            <a:spLocks noGrp="1"/>
          </p:cNvSpPr>
          <p:nvPr>
            <p:ph type="title"/>
          </p:nvPr>
        </p:nvSpPr>
        <p:spPr>
          <a:xfrm>
            <a:off x="246063" y="596900"/>
            <a:ext cx="8647112" cy="276225"/>
          </a:xfrm>
          <a:prstGeom prst="rect">
            <a:avLst/>
          </a:prstGeom>
        </p:spPr>
        <p:txBody>
          <a:bodyPr/>
          <a:lstStyle/>
          <a:p>
            <a:r>
              <a:rPr lang="en-US" noProof="0" smtClean="0"/>
              <a:t>Click to edit Master title style</a:t>
            </a:r>
            <a:endParaRPr lang="en-GB" noProof="0"/>
          </a:p>
        </p:txBody>
      </p:sp>
      <p:sp>
        <p:nvSpPr>
          <p:cNvPr id="3" name="Vertical Text Placeholder 2"/>
          <p:cNvSpPr>
            <a:spLocks noGrp="1"/>
          </p:cNvSpPr>
          <p:nvPr>
            <p:ph type="body" orient="vert" idx="1"/>
          </p:nvPr>
        </p:nvSpPr>
        <p:spPr>
          <a:xfrm>
            <a:off x="7563588" y="2092327"/>
            <a:ext cx="1329595" cy="3545587"/>
          </a:xfrm>
        </p:spPr>
        <p:txBody>
          <a:bodyPr vert="eaVert"/>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1505351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8" descr="C:\Users\jmumaw\Desktop\DCS\Pics\Logo.JPG"/>
          <p:cNvPicPr>
            <a:picLocks noChangeAspect="1" noChangeArrowheads="1"/>
          </p:cNvPicPr>
          <p:nvPr userDrawn="1"/>
        </p:nvPicPr>
        <p:blipFill>
          <a:blip r:embed="rId2" cstate="print"/>
          <a:srcRect/>
          <a:stretch>
            <a:fillRect/>
          </a:stretch>
        </p:blipFill>
        <p:spPr bwMode="auto">
          <a:xfrm>
            <a:off x="91967" y="6320901"/>
            <a:ext cx="1362075" cy="447675"/>
          </a:xfrm>
          <a:prstGeom prst="rect">
            <a:avLst/>
          </a:prstGeom>
          <a:noFill/>
          <a:ln w="9525">
            <a:noFill/>
            <a:miter lim="800000"/>
            <a:headEnd/>
            <a:tailEnd/>
          </a:ln>
        </p:spPr>
      </p:pic>
      <p:sp>
        <p:nvSpPr>
          <p:cNvPr id="2" name="Vertical Title 1"/>
          <p:cNvSpPr>
            <a:spLocks noGrp="1"/>
          </p:cNvSpPr>
          <p:nvPr>
            <p:ph type="title" orient="vert"/>
          </p:nvPr>
        </p:nvSpPr>
        <p:spPr>
          <a:xfrm>
            <a:off x="8616182" y="596901"/>
            <a:ext cx="276999" cy="4140200"/>
          </a:xfrm>
          <a:prstGeom prst="rect">
            <a:avLst/>
          </a:prstGeom>
        </p:spPr>
        <p:txBody>
          <a:bodyPr vert="eaVert"/>
          <a:lstStyle/>
          <a:p>
            <a:r>
              <a:rPr lang="en-US" noProof="0" smtClean="0"/>
              <a:t>Click to edit Master title style</a:t>
            </a:r>
            <a:endParaRPr lang="en-GB" noProof="0"/>
          </a:p>
        </p:txBody>
      </p:sp>
      <p:sp>
        <p:nvSpPr>
          <p:cNvPr id="3" name="Vertical Text Placeholder 2"/>
          <p:cNvSpPr>
            <a:spLocks noGrp="1"/>
          </p:cNvSpPr>
          <p:nvPr>
            <p:ph type="body" orient="vert" idx="1"/>
          </p:nvPr>
        </p:nvSpPr>
        <p:spPr>
          <a:xfrm>
            <a:off x="5250603" y="596901"/>
            <a:ext cx="1329595" cy="4140200"/>
          </a:xfrm>
        </p:spPr>
        <p:txBody>
          <a:bodyPr vert="eaVert"/>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371544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a:p>
        </p:txBody>
      </p:sp>
      <p:sp>
        <p:nvSpPr>
          <p:cNvPr id="3" name="Content Placeholder 2"/>
          <p:cNvSpPr>
            <a:spLocks noGrp="1"/>
          </p:cNvSpPr>
          <p:nvPr>
            <p:ph idx="1"/>
          </p:nvPr>
        </p:nvSpPr>
        <p:spPr>
          <a:xfrm>
            <a:off x="246064" y="2092333"/>
            <a:ext cx="8647112" cy="1329595"/>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40894017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D2DBECA9-52D4-48A9-92B9-396475EDB79C}"/>
              </a:ext>
            </a:extLst>
          </p:cNvPr>
          <p:cNvSpPr>
            <a:spLocks noGrp="1"/>
          </p:cNvSpPr>
          <p:nvPr>
            <p:ph type="ctrTitle"/>
          </p:nvPr>
        </p:nvSpPr>
        <p:spPr>
          <a:xfrm>
            <a:off x="1143000" y="1122363"/>
            <a:ext cx="6858000" cy="2387600"/>
          </a:xfrm>
        </p:spPr>
        <p:txBody>
          <a:bodyPr anchor="b"/>
          <a:lstStyle>
            <a:lvl1pPr algn="ctr">
              <a:defRPr sz="4500">
                <a:solidFill>
                  <a:schemeClr val="tx1">
                    <a:lumMod val="75000"/>
                    <a:lumOff val="25000"/>
                  </a:schemeClr>
                </a:solidFill>
                <a:latin typeface="Arial Black" panose="020B0A04020102020204"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xmlns="" id="{6646F52E-4963-4234-B767-D0175F58A74D}"/>
              </a:ext>
            </a:extLst>
          </p:cNvPr>
          <p:cNvSpPr>
            <a:spLocks noGrp="1"/>
          </p:cNvSpPr>
          <p:nvPr>
            <p:ph type="subTitle" idx="1"/>
          </p:nvPr>
        </p:nvSpPr>
        <p:spPr>
          <a:xfrm>
            <a:off x="1143000" y="3602038"/>
            <a:ext cx="6858000" cy="1655762"/>
          </a:xfrm>
        </p:spPr>
        <p:txBody>
          <a:bodyPr/>
          <a:lstStyle>
            <a:lvl1pPr marL="0" indent="0" algn="ctr">
              <a:buNone/>
              <a:defRPr sz="1800">
                <a:solidFill>
                  <a:schemeClr val="tx1">
                    <a:lumMod val="75000"/>
                    <a:lumOff val="25000"/>
                  </a:schemeClr>
                </a:solidFill>
                <a:latin typeface="Arial" panose="020B0604020202020204" pitchFamily="34" charset="0"/>
                <a:cs typeface="Arial" panose="020B060402020202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dirty="0"/>
              <a:t>Click to edit Master subtitle style</a:t>
            </a:r>
          </a:p>
        </p:txBody>
      </p:sp>
      <p:sp>
        <p:nvSpPr>
          <p:cNvPr id="4" name="Date Placeholder 3">
            <a:extLst>
              <a:ext uri="{FF2B5EF4-FFF2-40B4-BE49-F238E27FC236}">
                <a16:creationId xmlns:a16="http://schemas.microsoft.com/office/drawing/2014/main" xmlns="" id="{17A35A07-DC6A-4A6E-9323-10C8046348C3}"/>
              </a:ext>
            </a:extLst>
          </p:cNvPr>
          <p:cNvSpPr>
            <a:spLocks noGrp="1"/>
          </p:cNvSpPr>
          <p:nvPr>
            <p:ph type="dt" sz="half" idx="10"/>
          </p:nvPr>
        </p:nvSpPr>
        <p:spPr/>
        <p:txBody>
          <a:bodyPr/>
          <a:lstStyle/>
          <a:p>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65B47214-0F4B-4193-976D-C1DCA9FF4EF3}"/>
              </a:ext>
            </a:extLst>
          </p:cNvPr>
          <p:cNvSpPr>
            <a:spLocks noGrp="1"/>
          </p:cNvSpPr>
          <p:nvPr>
            <p:ph type="ftr" sz="quarter" idx="11"/>
          </p:nvPr>
        </p:nvSpPr>
        <p:spPr/>
        <p:txBody>
          <a:bodyPr/>
          <a:lstStyle/>
          <a:p>
            <a:r>
              <a:rPr lang="en-US" smtClean="0">
                <a:solidFill>
                  <a:prstClr val="black">
                    <a:tint val="75000"/>
                  </a:prstClr>
                </a:solidFill>
              </a:rPr>
              <a:t>CONFIDENTIALL</a:t>
            </a: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6F458299-6944-4336-A030-79C85510CA66}"/>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219933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xmlns="" id="{4123C410-26F8-40E7-9DD7-3A635A69C84E}"/>
              </a:ext>
            </a:extLst>
          </p:cNvPr>
          <p:cNvSpPr/>
          <p:nvPr userDrawn="1"/>
        </p:nvSpPr>
        <p:spPr>
          <a:xfrm>
            <a:off x="0" y="0"/>
            <a:ext cx="9144000" cy="12954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sp>
        <p:nvSpPr>
          <p:cNvPr id="2" name="Title 1">
            <a:extLst>
              <a:ext uri="{FF2B5EF4-FFF2-40B4-BE49-F238E27FC236}">
                <a16:creationId xmlns:a16="http://schemas.microsoft.com/office/drawing/2014/main" xmlns="" id="{F00F36F2-C505-4D18-8249-CD2D3E679C8A}"/>
              </a:ext>
            </a:extLst>
          </p:cNvPr>
          <p:cNvSpPr>
            <a:spLocks noGrp="1"/>
          </p:cNvSpPr>
          <p:nvPr>
            <p:ph type="title"/>
          </p:nvPr>
        </p:nvSpPr>
        <p:spPr>
          <a:xfrm>
            <a:off x="266701" y="273050"/>
            <a:ext cx="8658873" cy="815975"/>
          </a:xfrm>
        </p:spPr>
        <p:txBody>
          <a:bodyPr/>
          <a:lstStyle>
            <a:lvl1pPr>
              <a:defRPr>
                <a:solidFill>
                  <a:schemeClr val="bg1"/>
                </a:solidFill>
                <a:latin typeface="Arial Black" panose="020B0A04020102020204" pitchFamily="34"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xmlns="" id="{19570643-0184-4665-AF47-080D4173B41B}"/>
              </a:ext>
            </a:extLst>
          </p:cNvPr>
          <p:cNvSpPr>
            <a:spLocks noGrp="1"/>
          </p:cNvSpPr>
          <p:nvPr>
            <p:ph idx="1"/>
          </p:nvPr>
        </p:nvSpPr>
        <p:spPr>
          <a:xfrm>
            <a:off x="266701" y="1495553"/>
            <a:ext cx="8658873" cy="4681410"/>
          </a:xfrm>
        </p:spPr>
        <p:txBody>
          <a:bodyPr/>
          <a:lstStyle>
            <a:lvl1pPr marL="0" indent="0">
              <a:buFontTx/>
              <a:buNone/>
              <a:defRPr>
                <a:solidFill>
                  <a:schemeClr val="tx1">
                    <a:lumMod val="75000"/>
                    <a:lumOff val="25000"/>
                  </a:schemeClr>
                </a:solidFill>
                <a:latin typeface="Arial" panose="020B0604020202020204" pitchFamily="34" charset="0"/>
                <a:cs typeface="Arial" panose="020B0604020202020204" pitchFamily="34" charset="0"/>
              </a:defRPr>
            </a:lvl1pPr>
            <a:lvl2pPr marL="342900" indent="0">
              <a:buFontTx/>
              <a:buNone/>
              <a:defRPr>
                <a:solidFill>
                  <a:schemeClr val="tx1">
                    <a:lumMod val="75000"/>
                    <a:lumOff val="25000"/>
                  </a:schemeClr>
                </a:solidFill>
                <a:latin typeface="Arial" panose="020B0604020202020204" pitchFamily="34" charset="0"/>
                <a:cs typeface="Arial" panose="020B0604020202020204" pitchFamily="34" charset="0"/>
              </a:defRPr>
            </a:lvl2pPr>
            <a:lvl3pPr marL="685800" indent="0">
              <a:buFontTx/>
              <a:buNone/>
              <a:defRPr>
                <a:solidFill>
                  <a:schemeClr val="tx1">
                    <a:lumMod val="75000"/>
                    <a:lumOff val="25000"/>
                  </a:schemeClr>
                </a:solidFill>
                <a:latin typeface="Arial" panose="020B0604020202020204" pitchFamily="34" charset="0"/>
                <a:cs typeface="Arial" panose="020B0604020202020204" pitchFamily="34" charset="0"/>
              </a:defRPr>
            </a:lvl3pPr>
            <a:lvl4pPr marL="1028700" indent="0">
              <a:buFontTx/>
              <a:buNone/>
              <a:defRPr>
                <a:solidFill>
                  <a:schemeClr val="tx1">
                    <a:lumMod val="75000"/>
                    <a:lumOff val="25000"/>
                  </a:schemeClr>
                </a:solidFill>
                <a:latin typeface="Arial" panose="020B0604020202020204" pitchFamily="34" charset="0"/>
                <a:cs typeface="Arial" panose="020B0604020202020204" pitchFamily="34" charset="0"/>
              </a:defRPr>
            </a:lvl4pPr>
            <a:lvl5pPr marL="1371600" indent="0">
              <a:buFontTx/>
              <a:buNone/>
              <a:defRPr>
                <a:solidFill>
                  <a:schemeClr val="tx1">
                    <a:lumMod val="75000"/>
                    <a:lumOff val="25000"/>
                  </a:schemeClr>
                </a:solidFill>
                <a:latin typeface="Arial" panose="020B0604020202020204" pitchFamily="34" charset="0"/>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a:extLst>
              <a:ext uri="{FF2B5EF4-FFF2-40B4-BE49-F238E27FC236}">
                <a16:creationId xmlns:a16="http://schemas.microsoft.com/office/drawing/2014/main" xmlns="" id="{C9CF7E81-E058-4597-9461-63C073601C32}"/>
              </a:ext>
            </a:extLst>
          </p:cNvPr>
          <p:cNvSpPr>
            <a:spLocks noGrp="1"/>
          </p:cNvSpPr>
          <p:nvPr>
            <p:ph type="ftr" sz="quarter" idx="11"/>
          </p:nvPr>
        </p:nvSpPr>
        <p:spPr>
          <a:xfrm>
            <a:off x="266701" y="6433602"/>
            <a:ext cx="3086100" cy="365125"/>
          </a:xfrm>
        </p:spPr>
        <p:txBody>
          <a:bodyPr/>
          <a:lstStyle>
            <a:lvl1pPr algn="l">
              <a:defRPr i="1">
                <a:latin typeface="Arial" panose="020B0604020202020204" pitchFamily="34" charset="0"/>
                <a:cs typeface="Arial" panose="020B0604020202020204" pitchFamily="34" charset="0"/>
              </a:defRPr>
            </a:lvl1pPr>
          </a:lstStyle>
          <a:p>
            <a:r>
              <a:rPr lang="en-US" smtClean="0">
                <a:solidFill>
                  <a:prstClr val="black">
                    <a:tint val="75000"/>
                  </a:prstClr>
                </a:solidFill>
              </a:rPr>
              <a:t>CONFIDENTIALL</a:t>
            </a:r>
            <a:endParaRPr lang="en-US" dirty="0">
              <a:solidFill>
                <a:prstClr val="black">
                  <a:tint val="75000"/>
                </a:prstClr>
              </a:solidFill>
            </a:endParaRPr>
          </a:p>
        </p:txBody>
      </p:sp>
      <p:sp>
        <p:nvSpPr>
          <p:cNvPr id="7" name="Slide Number Placeholder 5">
            <a:extLst>
              <a:ext uri="{FF2B5EF4-FFF2-40B4-BE49-F238E27FC236}">
                <a16:creationId xmlns:a16="http://schemas.microsoft.com/office/drawing/2014/main" xmlns="" id="{F660CC87-E082-45B8-AD50-4AE9F1C50824}"/>
              </a:ext>
            </a:extLst>
          </p:cNvPr>
          <p:cNvSpPr txBox="1">
            <a:spLocks/>
          </p:cNvSpPr>
          <p:nvPr userDrawn="1"/>
        </p:nvSpPr>
        <p:spPr>
          <a:xfrm>
            <a:off x="8563773" y="6377117"/>
            <a:ext cx="361801" cy="482600"/>
          </a:xfrm>
          <a:prstGeom prst="rect">
            <a:avLst/>
          </a:prstGeom>
          <a:solidFill>
            <a:schemeClr val="accent1">
              <a:lumMod val="50000"/>
            </a:schemeClr>
          </a:solidFill>
        </p:spPr>
        <p:txBody>
          <a:bodyPr vert="horz" lIns="68580" tIns="34290" rIns="68580" bIns="34290" rtlCol="0" anchor="ctr"/>
          <a:lstStyle>
            <a:defPPr>
              <a:defRPr lang="en-US"/>
            </a:defPPr>
            <a:lvl1pPr marL="0" algn="ctr" defTabSz="914400" rtl="0" eaLnBrk="1" latinLnBrk="0" hangingPunct="1">
              <a:defRPr lang="en-US" sz="1200" b="1" kern="1200" smtClean="0">
                <a:solidFill>
                  <a:schemeClr val="lt1"/>
                </a:solidFill>
                <a:latin typeface="+mj-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pPr>
            <a:endParaRPr sz="900" dirty="0">
              <a:solidFill>
                <a:prstClr val="white"/>
              </a:solidFill>
            </a:endParaRPr>
          </a:p>
        </p:txBody>
      </p:sp>
      <p:sp>
        <p:nvSpPr>
          <p:cNvPr id="8" name="Rectangle 7">
            <a:extLst>
              <a:ext uri="{FF2B5EF4-FFF2-40B4-BE49-F238E27FC236}">
                <a16:creationId xmlns:a16="http://schemas.microsoft.com/office/drawing/2014/main" xmlns="" id="{64EA4640-9D16-4554-BA55-3EABEF1F45A0}"/>
              </a:ext>
            </a:extLst>
          </p:cNvPr>
          <p:cNvSpPr/>
          <p:nvPr userDrawn="1"/>
        </p:nvSpPr>
        <p:spPr>
          <a:xfrm>
            <a:off x="8563774" y="6377117"/>
            <a:ext cx="361800" cy="611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sp>
        <p:nvSpPr>
          <p:cNvPr id="6" name="Slide Number Placeholder 5">
            <a:extLst>
              <a:ext uri="{FF2B5EF4-FFF2-40B4-BE49-F238E27FC236}">
                <a16:creationId xmlns:a16="http://schemas.microsoft.com/office/drawing/2014/main" xmlns="" id="{6068B943-667B-45FD-8680-F23B67DD6B7B}"/>
              </a:ext>
            </a:extLst>
          </p:cNvPr>
          <p:cNvSpPr>
            <a:spLocks noGrp="1"/>
          </p:cNvSpPr>
          <p:nvPr>
            <p:ph type="sldNum" sz="quarter" idx="12"/>
          </p:nvPr>
        </p:nvSpPr>
        <p:spPr>
          <a:xfrm>
            <a:off x="8563771" y="6433602"/>
            <a:ext cx="361802" cy="365125"/>
          </a:xfrm>
        </p:spPr>
        <p:txBody>
          <a:bodyPr/>
          <a:lstStyle>
            <a:lvl1pPr algn="ctr">
              <a:defRPr b="1">
                <a:solidFill>
                  <a:schemeClr val="bg1"/>
                </a:solidFill>
                <a:latin typeface="Arial" panose="020B0604020202020204" pitchFamily="34" charset="0"/>
                <a:cs typeface="Arial" panose="020B0604020202020204" pitchFamily="34" charset="0"/>
              </a:defRPr>
            </a:lvl1pPr>
          </a:lstStyle>
          <a:p>
            <a:fld id="{F84AF86C-FC2E-4DF7-AB8E-1654D3A316DE}" type="slidenum">
              <a:rPr lang="en-US" smtClean="0">
                <a:solidFill>
                  <a:prstClr val="white"/>
                </a:solidFill>
              </a:rPr>
              <a:pPr/>
              <a:t>‹#›</a:t>
            </a:fld>
            <a:endParaRPr lang="en-US" dirty="0">
              <a:solidFill>
                <a:prstClr val="white"/>
              </a:solidFill>
            </a:endParaRPr>
          </a:p>
        </p:txBody>
      </p:sp>
    </p:spTree>
    <p:extLst>
      <p:ext uri="{BB962C8B-B14F-4D97-AF65-F5344CB8AC3E}">
        <p14:creationId xmlns:p14="http://schemas.microsoft.com/office/powerpoint/2010/main" val="254603973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6426F47-9C6B-4A92-BA8A-F79AB7C93F0A}"/>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86F5BE77-62F9-4E14-BD67-0323155430F6}"/>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xmlns="" id="{7EA33ED1-7580-460A-A6AA-CA673F52CF34}"/>
              </a:ext>
            </a:extLst>
          </p:cNvPr>
          <p:cNvSpPr>
            <a:spLocks noGrp="1"/>
          </p:cNvSpPr>
          <p:nvPr>
            <p:ph type="dt" sz="half" idx="10"/>
          </p:nvPr>
        </p:nvSpPr>
        <p:spPr/>
        <p:txBody>
          <a:bodyPr/>
          <a:lstStyle/>
          <a:p>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D2CD1302-287B-4188-AD72-81968786B9DA}"/>
              </a:ext>
            </a:extLst>
          </p:cNvPr>
          <p:cNvSpPr>
            <a:spLocks noGrp="1"/>
          </p:cNvSpPr>
          <p:nvPr>
            <p:ph type="ftr" sz="quarter" idx="11"/>
          </p:nvPr>
        </p:nvSpPr>
        <p:spPr/>
        <p:txBody>
          <a:bodyPr/>
          <a:lstStyle/>
          <a:p>
            <a:r>
              <a:rPr lang="en-US" smtClean="0">
                <a:solidFill>
                  <a:prstClr val="black">
                    <a:tint val="75000"/>
                  </a:prstClr>
                </a:solidFill>
              </a:rPr>
              <a:t>CONFIDENTIALL</a:t>
            </a: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962ED4B1-DE18-4A80-A303-2C0C44F41098}"/>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8933987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9A157B5-67E7-4FA6-AE02-0736A679951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1ECEBA80-E7D3-491F-90C5-50427754969C}"/>
              </a:ext>
            </a:extLst>
          </p:cNvPr>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6F323761-EB6D-42EC-BE92-ADEE9948F35C}"/>
              </a:ext>
            </a:extLst>
          </p:cNvPr>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49F73663-0AFF-4F28-9BE7-CC6B7DAA516A}"/>
              </a:ext>
            </a:extLst>
          </p:cNvPr>
          <p:cNvSpPr>
            <a:spLocks noGrp="1"/>
          </p:cNvSpPr>
          <p:nvPr>
            <p:ph type="dt" sz="half" idx="10"/>
          </p:nvPr>
        </p:nvSpPr>
        <p:spPr/>
        <p:txBody>
          <a:bodyPr/>
          <a:lstStyle/>
          <a:p>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483397A3-3686-4DF1-93ED-CC81501FD7DC}"/>
              </a:ext>
            </a:extLst>
          </p:cNvPr>
          <p:cNvSpPr>
            <a:spLocks noGrp="1"/>
          </p:cNvSpPr>
          <p:nvPr>
            <p:ph type="ftr" sz="quarter" idx="11"/>
          </p:nvPr>
        </p:nvSpPr>
        <p:spPr/>
        <p:txBody>
          <a:bodyPr/>
          <a:lstStyle/>
          <a:p>
            <a:r>
              <a:rPr lang="en-US" smtClean="0">
                <a:solidFill>
                  <a:prstClr val="black">
                    <a:tint val="75000"/>
                  </a:prstClr>
                </a:solidFill>
              </a:rPr>
              <a:t>CONFIDENTIALL</a:t>
            </a:r>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AC00FD93-1562-4D06-A0D4-9EBBB4466336}"/>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739418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0300AEB-93AF-4408-B5FE-DED33F6D982C}"/>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318C4759-1A9A-462E-AE62-D9984F81E1BD}"/>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xmlns="" id="{E9B8A4D5-519B-4271-A60B-563D3E7FB82C}"/>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0705A202-C834-46BE-B295-1E8953B47F63}"/>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C674CFE7-216B-44D2-98D8-F8BF00871F13}"/>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94611361-6235-4FB3-8E77-33C5B7500417}"/>
              </a:ext>
            </a:extLst>
          </p:cNvPr>
          <p:cNvSpPr>
            <a:spLocks noGrp="1"/>
          </p:cNvSpPr>
          <p:nvPr>
            <p:ph type="dt" sz="half" idx="10"/>
          </p:nvPr>
        </p:nvSpPr>
        <p:spPr/>
        <p:txBody>
          <a:bodyPr/>
          <a:lstStyle/>
          <a:p>
            <a:endParaRPr lang="en-US">
              <a:solidFill>
                <a:prstClr val="black">
                  <a:tint val="75000"/>
                </a:prstClr>
              </a:solidFill>
            </a:endParaRPr>
          </a:p>
        </p:txBody>
      </p:sp>
      <p:sp>
        <p:nvSpPr>
          <p:cNvPr id="8" name="Footer Placeholder 7">
            <a:extLst>
              <a:ext uri="{FF2B5EF4-FFF2-40B4-BE49-F238E27FC236}">
                <a16:creationId xmlns:a16="http://schemas.microsoft.com/office/drawing/2014/main" xmlns="" id="{BC668E94-4044-4CAF-A7CE-B0E35191F73D}"/>
              </a:ext>
            </a:extLst>
          </p:cNvPr>
          <p:cNvSpPr>
            <a:spLocks noGrp="1"/>
          </p:cNvSpPr>
          <p:nvPr>
            <p:ph type="ftr" sz="quarter" idx="11"/>
          </p:nvPr>
        </p:nvSpPr>
        <p:spPr/>
        <p:txBody>
          <a:bodyPr/>
          <a:lstStyle/>
          <a:p>
            <a:r>
              <a:rPr lang="en-US" smtClean="0">
                <a:solidFill>
                  <a:prstClr val="black">
                    <a:tint val="75000"/>
                  </a:prstClr>
                </a:solidFill>
              </a:rPr>
              <a:t>CONFIDENTIALL</a:t>
            </a:r>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xmlns="" id="{8CC7DD45-5542-4356-B37A-F375A7E014BD}"/>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702198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64FC9A4-A53B-4F2C-9AB6-927A165918C5}"/>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C2359898-651F-4C01-9DB5-3787289861B2}"/>
              </a:ext>
            </a:extLst>
          </p:cNvPr>
          <p:cNvSpPr>
            <a:spLocks noGrp="1"/>
          </p:cNvSpPr>
          <p:nvPr>
            <p:ph type="dt" sz="half" idx="10"/>
          </p:nvPr>
        </p:nvSpPr>
        <p:spPr/>
        <p:txBody>
          <a:bodyPr/>
          <a:lstStyle/>
          <a:p>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7A4DC6A7-2619-43E7-97EC-36F5FFA66B0E}"/>
              </a:ext>
            </a:extLst>
          </p:cNvPr>
          <p:cNvSpPr>
            <a:spLocks noGrp="1"/>
          </p:cNvSpPr>
          <p:nvPr>
            <p:ph type="ftr" sz="quarter" idx="11"/>
          </p:nvPr>
        </p:nvSpPr>
        <p:spPr/>
        <p:txBody>
          <a:bodyPr/>
          <a:lstStyle/>
          <a:p>
            <a:r>
              <a:rPr lang="en-US" smtClean="0">
                <a:solidFill>
                  <a:prstClr val="black">
                    <a:tint val="75000"/>
                  </a:prstClr>
                </a:solidFill>
              </a:rPr>
              <a:t>CONFIDENTIALL</a:t>
            </a:r>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A9327BA8-3F4E-4739-970A-867BF1013908}"/>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96282681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953D01A-4E06-4700-B895-25035DA8FC95}"/>
              </a:ext>
            </a:extLst>
          </p:cNvPr>
          <p:cNvSpPr>
            <a:spLocks noGrp="1"/>
          </p:cNvSpPr>
          <p:nvPr>
            <p:ph type="dt" sz="half" idx="10"/>
          </p:nvPr>
        </p:nvSpPr>
        <p:spPr/>
        <p:txBody>
          <a:bodyPr/>
          <a:lstStyle/>
          <a:p>
            <a:endParaRPr lang="en-US">
              <a:solidFill>
                <a:prstClr val="black">
                  <a:tint val="75000"/>
                </a:prstClr>
              </a:solidFill>
            </a:endParaRPr>
          </a:p>
        </p:txBody>
      </p:sp>
      <p:sp>
        <p:nvSpPr>
          <p:cNvPr id="3" name="Footer Placeholder 2">
            <a:extLst>
              <a:ext uri="{FF2B5EF4-FFF2-40B4-BE49-F238E27FC236}">
                <a16:creationId xmlns:a16="http://schemas.microsoft.com/office/drawing/2014/main" xmlns="" id="{4E870220-4DBB-48FE-86DA-34EADB5F739E}"/>
              </a:ext>
            </a:extLst>
          </p:cNvPr>
          <p:cNvSpPr>
            <a:spLocks noGrp="1"/>
          </p:cNvSpPr>
          <p:nvPr>
            <p:ph type="ftr" sz="quarter" idx="11"/>
          </p:nvPr>
        </p:nvSpPr>
        <p:spPr/>
        <p:txBody>
          <a:bodyPr/>
          <a:lstStyle/>
          <a:p>
            <a:r>
              <a:rPr lang="en-US" smtClean="0">
                <a:solidFill>
                  <a:prstClr val="black">
                    <a:tint val="75000"/>
                  </a:prstClr>
                </a:solidFill>
              </a:rPr>
              <a:t>CONFIDENTIALL</a:t>
            </a:r>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xmlns="" id="{AF844F4F-0749-4410-BDB3-DC6E99F70AC4}"/>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1678185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C4031447-B6EB-4039-94B9-A0EC3212549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7140F573-08F8-4B27-985C-ECBE823A2E4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597CF390-34CE-4B83-AC22-3966619107BA}"/>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xmlns="" id="{01E3F015-4E4A-4BC8-B50A-54519AC5B017}"/>
              </a:ext>
            </a:extLst>
          </p:cNvPr>
          <p:cNvSpPr>
            <a:spLocks noGrp="1"/>
          </p:cNvSpPr>
          <p:nvPr>
            <p:ph type="dt" sz="half" idx="10"/>
          </p:nvPr>
        </p:nvSpPr>
        <p:spPr/>
        <p:txBody>
          <a:bodyPr/>
          <a:lstStyle/>
          <a:p>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0BEBC743-F9B3-4FE6-B82F-40D8379A1731}"/>
              </a:ext>
            </a:extLst>
          </p:cNvPr>
          <p:cNvSpPr>
            <a:spLocks noGrp="1"/>
          </p:cNvSpPr>
          <p:nvPr>
            <p:ph type="ftr" sz="quarter" idx="11"/>
          </p:nvPr>
        </p:nvSpPr>
        <p:spPr/>
        <p:txBody>
          <a:bodyPr/>
          <a:lstStyle/>
          <a:p>
            <a:r>
              <a:rPr lang="en-US" smtClean="0">
                <a:solidFill>
                  <a:prstClr val="black">
                    <a:tint val="75000"/>
                  </a:prstClr>
                </a:solidFill>
              </a:rPr>
              <a:t>CONFIDENTIALL</a:t>
            </a:r>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CC3D59B8-D19E-4448-B9F1-302E5C859AF3}"/>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6798273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E5CD4BB-EF4A-4911-99B8-EEBD0CE776DA}"/>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3DD32B77-EC04-439D-A04C-8D0F16345F40}"/>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6818F73E-B78A-4FDB-B814-79289CC1250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a:extLst>
              <a:ext uri="{FF2B5EF4-FFF2-40B4-BE49-F238E27FC236}">
                <a16:creationId xmlns:a16="http://schemas.microsoft.com/office/drawing/2014/main" xmlns="" id="{926ADD2B-D9D1-4151-B5F5-A4FB09B5E3F2}"/>
              </a:ext>
            </a:extLst>
          </p:cNvPr>
          <p:cNvSpPr>
            <a:spLocks noGrp="1"/>
          </p:cNvSpPr>
          <p:nvPr>
            <p:ph type="dt" sz="half" idx="10"/>
          </p:nvPr>
        </p:nvSpPr>
        <p:spPr/>
        <p:txBody>
          <a:bodyPr/>
          <a:lstStyle/>
          <a:p>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FFFA0A35-C80C-4686-A32A-91133051C97E}"/>
              </a:ext>
            </a:extLst>
          </p:cNvPr>
          <p:cNvSpPr>
            <a:spLocks noGrp="1"/>
          </p:cNvSpPr>
          <p:nvPr>
            <p:ph type="ftr" sz="quarter" idx="11"/>
          </p:nvPr>
        </p:nvSpPr>
        <p:spPr/>
        <p:txBody>
          <a:bodyPr/>
          <a:lstStyle/>
          <a:p>
            <a:r>
              <a:rPr lang="en-US" smtClean="0">
                <a:solidFill>
                  <a:prstClr val="black">
                    <a:tint val="75000"/>
                  </a:prstClr>
                </a:solidFill>
              </a:rPr>
              <a:t>CONFIDENTIALL</a:t>
            </a:r>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826343BA-A356-4B6C-8759-36B7BF6B96C1}"/>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88797381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4D99C9CB-BE39-4514-B183-624E25F9E26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718D830D-1D0F-4AE8-A44F-6A1781828F1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7273A7D-6163-45FD-8352-FEA8DE3B082B}"/>
              </a:ext>
            </a:extLst>
          </p:cNvPr>
          <p:cNvSpPr>
            <a:spLocks noGrp="1"/>
          </p:cNvSpPr>
          <p:nvPr>
            <p:ph type="dt" sz="half" idx="10"/>
          </p:nvPr>
        </p:nvSpPr>
        <p:spPr/>
        <p:txBody>
          <a:bodyPr/>
          <a:lstStyle/>
          <a:p>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AF56BD02-4972-450A-B182-FD66AC2CA57E}"/>
              </a:ext>
            </a:extLst>
          </p:cNvPr>
          <p:cNvSpPr>
            <a:spLocks noGrp="1"/>
          </p:cNvSpPr>
          <p:nvPr>
            <p:ph type="ftr" sz="quarter" idx="11"/>
          </p:nvPr>
        </p:nvSpPr>
        <p:spPr/>
        <p:txBody>
          <a:bodyPr/>
          <a:lstStyle/>
          <a:p>
            <a:r>
              <a:rPr lang="en-US" smtClean="0">
                <a:solidFill>
                  <a:prstClr val="black">
                    <a:tint val="75000"/>
                  </a:prstClr>
                </a:solidFill>
              </a:rPr>
              <a:t>CONFIDENTIALL</a:t>
            </a: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E1130A88-862C-4E5B-A6B1-7429064B3682}"/>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099004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080296"/>
          </a:xfrm>
        </p:spPr>
        <p:txBody>
          <a:bodyPr/>
          <a:lstStyle>
            <a:lvl1pPr algn="ctr">
              <a:defRPr sz="3900" b="1" cap="all"/>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722313" y="2906721"/>
            <a:ext cx="7772400" cy="276999"/>
          </a:xfrm>
        </p:spPr>
        <p:txBody>
          <a:bodyPr anchor="b"/>
          <a:lstStyle>
            <a:lvl1pPr marL="0" indent="0" algn="ctr">
              <a:buNone/>
              <a:defRPr sz="2000"/>
            </a:lvl1pPr>
            <a:lvl2pPr marL="457165" indent="0">
              <a:buNone/>
              <a:defRPr sz="1800"/>
            </a:lvl2pPr>
            <a:lvl3pPr marL="914331" indent="0">
              <a:buNone/>
              <a:defRPr sz="1600"/>
            </a:lvl3pPr>
            <a:lvl4pPr marL="1371495" indent="0">
              <a:buNone/>
              <a:defRPr sz="1400"/>
            </a:lvl4pPr>
            <a:lvl5pPr marL="1828660" indent="0">
              <a:buNone/>
              <a:defRPr sz="1400"/>
            </a:lvl5pPr>
            <a:lvl6pPr marL="2285826" indent="0">
              <a:buNone/>
              <a:defRPr sz="1400"/>
            </a:lvl6pPr>
            <a:lvl7pPr marL="2742990" indent="0">
              <a:buNone/>
              <a:defRPr sz="1400"/>
            </a:lvl7pPr>
            <a:lvl8pPr marL="3200156" indent="0">
              <a:buNone/>
              <a:defRPr sz="1400"/>
            </a:lvl8pPr>
            <a:lvl9pPr marL="3657321" indent="0">
              <a:buNone/>
              <a:defRPr sz="1400"/>
            </a:lvl9pPr>
          </a:lstStyle>
          <a:p>
            <a:pPr lvl="0"/>
            <a:r>
              <a:rPr lang="en-US" noProof="0" smtClean="0"/>
              <a:t>Click to edit Master text styles</a:t>
            </a:r>
          </a:p>
        </p:txBody>
      </p:sp>
    </p:spTree>
    <p:extLst>
      <p:ext uri="{BB962C8B-B14F-4D97-AF65-F5344CB8AC3E}">
        <p14:creationId xmlns:p14="http://schemas.microsoft.com/office/powerpoint/2010/main" val="126697179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32610E3C-F6FC-47F9-AF17-E02CDF92A1BA}"/>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DD02A751-8360-4C85-91F0-5DEF90F7B116}"/>
              </a:ext>
            </a:extLst>
          </p:cNvPr>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773947A-74F0-4CBA-8B11-9C26FDAA95AB}"/>
              </a:ext>
            </a:extLst>
          </p:cNvPr>
          <p:cNvSpPr>
            <a:spLocks noGrp="1"/>
          </p:cNvSpPr>
          <p:nvPr>
            <p:ph type="dt" sz="half" idx="10"/>
          </p:nvPr>
        </p:nvSpPr>
        <p:spPr/>
        <p:txBody>
          <a:bodyPr/>
          <a:lstStyle/>
          <a:p>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D36D0296-BE2C-490A-BFA4-B94A24005834}"/>
              </a:ext>
            </a:extLst>
          </p:cNvPr>
          <p:cNvSpPr>
            <a:spLocks noGrp="1"/>
          </p:cNvSpPr>
          <p:nvPr>
            <p:ph type="ftr" sz="quarter" idx="11"/>
          </p:nvPr>
        </p:nvSpPr>
        <p:spPr/>
        <p:txBody>
          <a:bodyPr/>
          <a:lstStyle/>
          <a:p>
            <a:r>
              <a:rPr lang="en-US" smtClean="0">
                <a:solidFill>
                  <a:prstClr val="black">
                    <a:tint val="75000"/>
                  </a:prstClr>
                </a:solidFill>
              </a:rPr>
              <a:t>CONFIDENTIALL</a:t>
            </a:r>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D1021386-177E-4BB0-B91D-238FB50296F7}"/>
              </a:ext>
            </a:extLst>
          </p:cNvPr>
          <p:cNvSpPr>
            <a:spLocks noGrp="1"/>
          </p:cNvSpPr>
          <p:nvPr>
            <p:ph type="sldNum" sz="quarter" idx="12"/>
          </p:nvPr>
        </p:nvSpPr>
        <p:spPr/>
        <p:txBody>
          <a:bodyPr/>
          <a:lstStyle/>
          <a:p>
            <a:fld id="{F84AF86C-FC2E-4DF7-AB8E-1654D3A316DE}"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805523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4E2FFAA-25BE-47A2-A60E-349BE354A81E}"/>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ID"/>
          </a:p>
        </p:txBody>
      </p:sp>
      <p:sp>
        <p:nvSpPr>
          <p:cNvPr id="3" name="Subtitle 2">
            <a:extLst>
              <a:ext uri="{FF2B5EF4-FFF2-40B4-BE49-F238E27FC236}">
                <a16:creationId xmlns:a16="http://schemas.microsoft.com/office/drawing/2014/main" xmlns="" id="{993DAA34-980C-44A0-9965-D1AF72E12A4F}"/>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D"/>
          </a:p>
        </p:txBody>
      </p:sp>
    </p:spTree>
    <p:extLst>
      <p:ext uri="{BB962C8B-B14F-4D97-AF65-F5344CB8AC3E}">
        <p14:creationId xmlns:p14="http://schemas.microsoft.com/office/powerpoint/2010/main" val="533100972"/>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5943E93-BC38-4864-A0B9-1D0652470EC7}"/>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0804DEF6-B94F-4858-A2BA-F37F3A9A606E}"/>
              </a:ext>
            </a:extLst>
          </p:cNvPr>
          <p:cNvSpPr>
            <a:spLocks noGrp="1"/>
          </p:cNvSpPr>
          <p:nvPr>
            <p:ph idx="1"/>
          </p:nvPr>
        </p:nvSpPr>
        <p:spPr>
          <a:xfrm>
            <a:off x="400050" y="1825624"/>
            <a:ext cx="83439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3" name="Rectangle 12">
            <a:extLst>
              <a:ext uri="{FF2B5EF4-FFF2-40B4-BE49-F238E27FC236}">
                <a16:creationId xmlns:a16="http://schemas.microsoft.com/office/drawing/2014/main" xmlns="" id="{A83CFA3F-9BFB-394E-B024-801F5C16AFBF}"/>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4" name="TextBox 13">
            <a:extLst>
              <a:ext uri="{FF2B5EF4-FFF2-40B4-BE49-F238E27FC236}">
                <a16:creationId xmlns:a16="http://schemas.microsoft.com/office/drawing/2014/main" xmlns="" id="{6618A9FD-B820-B240-9420-22134C01C43C}"/>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xmlns="" id="{CBACB319-1A34-0E43-B81E-5DE55CAF099D}"/>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6" name="Straight Connector 15">
            <a:extLst>
              <a:ext uri="{FF2B5EF4-FFF2-40B4-BE49-F238E27FC236}">
                <a16:creationId xmlns:a16="http://schemas.microsoft.com/office/drawing/2014/main" xmlns="" id="{BC8222F1-2A79-4F48-AD19-D3E7155A5973}"/>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467066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7EE63D7A-540E-425A-BEF5-69BB8D40BCDA}"/>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ID"/>
          </a:p>
        </p:txBody>
      </p:sp>
      <p:sp>
        <p:nvSpPr>
          <p:cNvPr id="3" name="Text Placeholder 2">
            <a:extLst>
              <a:ext uri="{FF2B5EF4-FFF2-40B4-BE49-F238E27FC236}">
                <a16:creationId xmlns:a16="http://schemas.microsoft.com/office/drawing/2014/main" xmlns="" id="{2F3CBEA5-6625-4A00-B51E-8641A4AE23D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182538948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DDD00FA-CA57-4FCA-BFA6-C374C16C9DBB}"/>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FE40965A-09CA-4AA8-9C52-A5770F423454}"/>
              </a:ext>
            </a:extLst>
          </p:cNvPr>
          <p:cNvSpPr>
            <a:spLocks noGrp="1"/>
          </p:cNvSpPr>
          <p:nvPr>
            <p:ph sz="half" idx="1"/>
          </p:nvPr>
        </p:nvSpPr>
        <p:spPr>
          <a:xfrm>
            <a:off x="400050" y="1825624"/>
            <a:ext cx="41148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a16="http://schemas.microsoft.com/office/drawing/2014/main" xmlns="" id="{FE9E6E0D-8C89-4C4D-B2ED-BC0A4867F963}"/>
              </a:ext>
            </a:extLst>
          </p:cNvPr>
          <p:cNvSpPr>
            <a:spLocks noGrp="1"/>
          </p:cNvSpPr>
          <p:nvPr>
            <p:ph sz="half" idx="2"/>
          </p:nvPr>
        </p:nvSpPr>
        <p:spPr>
          <a:xfrm>
            <a:off x="4629150" y="1825624"/>
            <a:ext cx="41148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1" name="Rectangle 10">
            <a:extLst>
              <a:ext uri="{FF2B5EF4-FFF2-40B4-BE49-F238E27FC236}">
                <a16:creationId xmlns:a16="http://schemas.microsoft.com/office/drawing/2014/main" xmlns="" id="{CCDF1EEE-0E33-4A4C-B856-E1D2CAD41B1D}"/>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2" name="TextBox 11">
            <a:extLst>
              <a:ext uri="{FF2B5EF4-FFF2-40B4-BE49-F238E27FC236}">
                <a16:creationId xmlns:a16="http://schemas.microsoft.com/office/drawing/2014/main" xmlns="" id="{A4DADB03-1FEF-B848-8AD4-1107C28DE259}"/>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xmlns="" id="{000A049B-BEAF-8145-AFF0-55736D747D60}"/>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a16="http://schemas.microsoft.com/office/drawing/2014/main" xmlns="" id="{3AC4DCFB-9E5E-4343-B88F-BFF79008DD22}"/>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5022055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E1BB064-2B6B-4DB3-B5F2-73FB6436F6E4}"/>
              </a:ext>
            </a:extLst>
          </p:cNvPr>
          <p:cNvSpPr>
            <a:spLocks noGrp="1"/>
          </p:cNvSpPr>
          <p:nvPr>
            <p:ph type="title"/>
          </p:nvPr>
        </p:nvSpPr>
        <p:spPr>
          <a:xfrm>
            <a:off x="400050" y="365126"/>
            <a:ext cx="8346282" cy="1325563"/>
          </a:xfrm>
        </p:spPr>
        <p:txBody>
          <a:bodyPr/>
          <a:lstStyle/>
          <a:p>
            <a:r>
              <a:rPr lang="en-US" dirty="0"/>
              <a:t>Click to edit Master title style</a:t>
            </a:r>
            <a:endParaRPr lang="en-ID" dirty="0"/>
          </a:p>
        </p:txBody>
      </p:sp>
      <p:sp>
        <p:nvSpPr>
          <p:cNvPr id="3" name="Text Placeholder 2">
            <a:extLst>
              <a:ext uri="{FF2B5EF4-FFF2-40B4-BE49-F238E27FC236}">
                <a16:creationId xmlns:a16="http://schemas.microsoft.com/office/drawing/2014/main" xmlns="" id="{320364BD-656F-49D4-978C-1EF0460DC833}"/>
              </a:ext>
            </a:extLst>
          </p:cNvPr>
          <p:cNvSpPr>
            <a:spLocks noGrp="1"/>
          </p:cNvSpPr>
          <p:nvPr>
            <p:ph type="body" idx="1"/>
          </p:nvPr>
        </p:nvSpPr>
        <p:spPr>
          <a:xfrm>
            <a:off x="400051" y="1681163"/>
            <a:ext cx="4098131" cy="837046"/>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xmlns="" id="{72CC1E74-B5DE-489B-8062-6F648F39AF21}"/>
              </a:ext>
            </a:extLst>
          </p:cNvPr>
          <p:cNvSpPr>
            <a:spLocks noGrp="1"/>
          </p:cNvSpPr>
          <p:nvPr>
            <p:ph sz="half" idx="2"/>
          </p:nvPr>
        </p:nvSpPr>
        <p:spPr>
          <a:xfrm>
            <a:off x="400051" y="2505075"/>
            <a:ext cx="4098131" cy="37433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
        <p:nvSpPr>
          <p:cNvPr id="5" name="Text Placeholder 4">
            <a:extLst>
              <a:ext uri="{FF2B5EF4-FFF2-40B4-BE49-F238E27FC236}">
                <a16:creationId xmlns:a16="http://schemas.microsoft.com/office/drawing/2014/main" xmlns="" id="{ACD74AC3-B164-43D5-8EE3-2B3FACE1F05B}"/>
              </a:ext>
            </a:extLst>
          </p:cNvPr>
          <p:cNvSpPr>
            <a:spLocks noGrp="1"/>
          </p:cNvSpPr>
          <p:nvPr>
            <p:ph type="body" sz="quarter" idx="3"/>
          </p:nvPr>
        </p:nvSpPr>
        <p:spPr>
          <a:xfrm>
            <a:off x="4629150" y="1681163"/>
            <a:ext cx="411480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xmlns="" id="{5D59746C-CBAC-4D9D-AFCA-8ED31A88891C}"/>
              </a:ext>
            </a:extLst>
          </p:cNvPr>
          <p:cNvSpPr>
            <a:spLocks noGrp="1"/>
          </p:cNvSpPr>
          <p:nvPr>
            <p:ph sz="quarter" idx="4"/>
          </p:nvPr>
        </p:nvSpPr>
        <p:spPr>
          <a:xfrm>
            <a:off x="4629150" y="2505075"/>
            <a:ext cx="4114800" cy="37433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
        <p:nvSpPr>
          <p:cNvPr id="13" name="Rectangle 12">
            <a:extLst>
              <a:ext uri="{FF2B5EF4-FFF2-40B4-BE49-F238E27FC236}">
                <a16:creationId xmlns:a16="http://schemas.microsoft.com/office/drawing/2014/main" xmlns="" id="{27CBF80B-F7BE-684E-B80A-86103702FD93}"/>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4" name="TextBox 13">
            <a:extLst>
              <a:ext uri="{FF2B5EF4-FFF2-40B4-BE49-F238E27FC236}">
                <a16:creationId xmlns:a16="http://schemas.microsoft.com/office/drawing/2014/main" xmlns="" id="{B7DD9B41-86AC-8F4C-900D-2BDD191394A0}"/>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a16="http://schemas.microsoft.com/office/drawing/2014/main" xmlns="" id="{29D4882F-7788-6A46-ACDB-A2C45EC5B49B}"/>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2" name="Straight Connector 21">
            <a:extLst>
              <a:ext uri="{FF2B5EF4-FFF2-40B4-BE49-F238E27FC236}">
                <a16:creationId xmlns:a16="http://schemas.microsoft.com/office/drawing/2014/main" xmlns="" id="{687CA224-252A-DB42-9CB3-604E913644BF}"/>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264857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C9ADFF5-D2DF-4F4C-B84D-A9AF846D83A3}"/>
              </a:ext>
            </a:extLst>
          </p:cNvPr>
          <p:cNvSpPr>
            <a:spLocks noGrp="1"/>
          </p:cNvSpPr>
          <p:nvPr>
            <p:ph type="title"/>
          </p:nvPr>
        </p:nvSpPr>
        <p:spPr/>
        <p:txBody>
          <a:bodyPr/>
          <a:lstStyle/>
          <a:p>
            <a:r>
              <a:rPr lang="en-US"/>
              <a:t>Click to edit Master title style</a:t>
            </a:r>
            <a:endParaRPr lang="en-ID"/>
          </a:p>
        </p:txBody>
      </p:sp>
      <p:sp>
        <p:nvSpPr>
          <p:cNvPr id="15" name="Rectangle 14">
            <a:extLst>
              <a:ext uri="{FF2B5EF4-FFF2-40B4-BE49-F238E27FC236}">
                <a16:creationId xmlns:a16="http://schemas.microsoft.com/office/drawing/2014/main" xmlns="" id="{3479D463-626D-4D34-B749-7F089E12D7CA}"/>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6" name="TextBox 15">
            <a:extLst>
              <a:ext uri="{FF2B5EF4-FFF2-40B4-BE49-F238E27FC236}">
                <a16:creationId xmlns:a16="http://schemas.microsoft.com/office/drawing/2014/main" xmlns="" id="{081B3419-F562-4556-ADD7-D768E4EA415A}"/>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8" name="TextBox 17">
            <a:extLst>
              <a:ext uri="{FF2B5EF4-FFF2-40B4-BE49-F238E27FC236}">
                <a16:creationId xmlns:a16="http://schemas.microsoft.com/office/drawing/2014/main" xmlns="" id="{EFDD757A-A93F-4A87-AABA-56DAE452BE14}"/>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6" name="Straight Connector 5">
            <a:extLst>
              <a:ext uri="{FF2B5EF4-FFF2-40B4-BE49-F238E27FC236}">
                <a16:creationId xmlns:a16="http://schemas.microsoft.com/office/drawing/2014/main" xmlns="" id="{4B86A402-833A-414F-8B21-CB235D6F827F}"/>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6481553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xmlns="" id="{E393BA3B-C4DB-9346-8386-CB62A06CFE52}"/>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9" name="TextBox 8">
            <a:extLst>
              <a:ext uri="{FF2B5EF4-FFF2-40B4-BE49-F238E27FC236}">
                <a16:creationId xmlns:a16="http://schemas.microsoft.com/office/drawing/2014/main" xmlns="" id="{034F4A44-6379-C844-B743-22309C4305B4}"/>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0" name="TextBox 9">
            <a:extLst>
              <a:ext uri="{FF2B5EF4-FFF2-40B4-BE49-F238E27FC236}">
                <a16:creationId xmlns:a16="http://schemas.microsoft.com/office/drawing/2014/main" xmlns="" id="{43DCB562-F21B-0C48-ADFD-506D203737A1}"/>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7" name="Straight Connector 16">
            <a:extLst>
              <a:ext uri="{FF2B5EF4-FFF2-40B4-BE49-F238E27FC236}">
                <a16:creationId xmlns:a16="http://schemas.microsoft.com/office/drawing/2014/main" xmlns="" id="{91C8FB76-362B-314B-8CD5-C776CC4E9D5E}"/>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6308432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452778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7B33DCC-E58D-4E90-BD32-93612EB10175}"/>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D"/>
          </a:p>
        </p:txBody>
      </p:sp>
      <p:sp>
        <p:nvSpPr>
          <p:cNvPr id="3" name="Content Placeholder 2">
            <a:extLst>
              <a:ext uri="{FF2B5EF4-FFF2-40B4-BE49-F238E27FC236}">
                <a16:creationId xmlns:a16="http://schemas.microsoft.com/office/drawing/2014/main" xmlns="" id="{EFB7CF97-5037-48C8-8243-48B5F7870214}"/>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a16="http://schemas.microsoft.com/office/drawing/2014/main" xmlns="" id="{26953ED2-55B1-4F90-9569-25377B50E6D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Rectangle 10">
            <a:extLst>
              <a:ext uri="{FF2B5EF4-FFF2-40B4-BE49-F238E27FC236}">
                <a16:creationId xmlns:a16="http://schemas.microsoft.com/office/drawing/2014/main" xmlns="" id="{3989266A-499E-2343-B303-4B178C30E570}"/>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2" name="TextBox 11">
            <a:extLst>
              <a:ext uri="{FF2B5EF4-FFF2-40B4-BE49-F238E27FC236}">
                <a16:creationId xmlns:a16="http://schemas.microsoft.com/office/drawing/2014/main" xmlns="" id="{2F05756C-735A-1542-A4CF-6C2913A561ED}"/>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xmlns="" id="{5D58A4D1-5981-C340-BAD7-3ED40B65EE05}"/>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a16="http://schemas.microsoft.com/office/drawing/2014/main" xmlns="" id="{119B55FB-0CFF-5E46-A4B3-3D6E62F4E84A}"/>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735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EEB6CE9-D962-46FF-9E7A-2391CD75AE84}"/>
              </a:ext>
            </a:extLst>
          </p:cNvPr>
          <p:cNvSpPr>
            <a:spLocks noGrp="1"/>
          </p:cNvSpPr>
          <p:nvPr>
            <p:ph type="dt" sz="half" idx="10"/>
          </p:nvPr>
        </p:nvSpPr>
        <p:spPr>
          <a:xfrm>
            <a:off x="628650" y="6356351"/>
            <a:ext cx="2057400" cy="365125"/>
          </a:xfrm>
          <a:prstGeom prst="rect">
            <a:avLst/>
          </a:prstGeom>
        </p:spPr>
        <p:txBody>
          <a:bodyPr/>
          <a:lstStyle/>
          <a:p>
            <a:endParaRPr lang="en-US"/>
          </a:p>
        </p:txBody>
      </p:sp>
      <p:sp>
        <p:nvSpPr>
          <p:cNvPr id="4" name="Slide Number Placeholder 3">
            <a:extLst>
              <a:ext uri="{FF2B5EF4-FFF2-40B4-BE49-F238E27FC236}">
                <a16:creationId xmlns:a16="http://schemas.microsoft.com/office/drawing/2014/main" xmlns="" id="{880646CC-E651-4536-8649-7C73267C3864}"/>
              </a:ext>
            </a:extLst>
          </p:cNvPr>
          <p:cNvSpPr>
            <a:spLocks noGrp="1"/>
          </p:cNvSpPr>
          <p:nvPr>
            <p:ph type="sldNum" sz="quarter" idx="12"/>
          </p:nvPr>
        </p:nvSpPr>
        <p:spPr>
          <a:xfrm>
            <a:off x="6457950" y="6356351"/>
            <a:ext cx="2057400" cy="365125"/>
          </a:xfrm>
          <a:prstGeom prst="rect">
            <a:avLst/>
          </a:prstGeom>
        </p:spPr>
        <p:txBody>
          <a:bodyPr/>
          <a:lstStyle/>
          <a:p>
            <a:fld id="{E08D205E-34E0-4D4E-B6CF-D546C54444F4}" type="slidenum">
              <a:rPr lang="en-US" smtClean="0"/>
              <a:t>‹#›</a:t>
            </a:fld>
            <a:endParaRPr lang="en-US"/>
          </a:p>
        </p:txBody>
      </p:sp>
    </p:spTree>
    <p:extLst>
      <p:ext uri="{BB962C8B-B14F-4D97-AF65-F5344CB8AC3E}">
        <p14:creationId xmlns:p14="http://schemas.microsoft.com/office/powerpoint/2010/main" val="230994338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E03295E-5F2E-469B-B4C3-767643F28086}"/>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D"/>
          </a:p>
        </p:txBody>
      </p:sp>
      <p:sp>
        <p:nvSpPr>
          <p:cNvPr id="3" name="Picture Placeholder 2">
            <a:extLst>
              <a:ext uri="{FF2B5EF4-FFF2-40B4-BE49-F238E27FC236}">
                <a16:creationId xmlns:a16="http://schemas.microsoft.com/office/drawing/2014/main" xmlns="" id="{3A84A6C5-DA12-455A-81DD-2B5C41D0E99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D"/>
          </a:p>
        </p:txBody>
      </p:sp>
      <p:sp>
        <p:nvSpPr>
          <p:cNvPr id="4" name="Text Placeholder 3">
            <a:extLst>
              <a:ext uri="{FF2B5EF4-FFF2-40B4-BE49-F238E27FC236}">
                <a16:creationId xmlns:a16="http://schemas.microsoft.com/office/drawing/2014/main" xmlns="" id="{A5A59A1D-8CC0-43CE-9EB7-F5DE71D0A3F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Rectangle 10">
            <a:extLst>
              <a:ext uri="{FF2B5EF4-FFF2-40B4-BE49-F238E27FC236}">
                <a16:creationId xmlns:a16="http://schemas.microsoft.com/office/drawing/2014/main" xmlns="" id="{D872BFBD-2615-9640-9703-8EEEC0944B27}"/>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2" name="TextBox 11">
            <a:extLst>
              <a:ext uri="{FF2B5EF4-FFF2-40B4-BE49-F238E27FC236}">
                <a16:creationId xmlns:a16="http://schemas.microsoft.com/office/drawing/2014/main" xmlns="" id="{D55BD58D-CDDC-0B45-BA7A-2D58ACD8E367}"/>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a16="http://schemas.microsoft.com/office/drawing/2014/main" xmlns="" id="{DDF31592-E398-C448-9356-F7FEFD601356}"/>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a16="http://schemas.microsoft.com/office/drawing/2014/main" xmlns="" id="{FD5EB6E1-447A-E449-9E7F-AD2F2F82B068}"/>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3092481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6C3B649-33B5-49E0-AF95-5C2F743605D6}"/>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DB1F3234-B853-4DD4-ACD3-949D5F2843AC}"/>
              </a:ext>
            </a:extLst>
          </p:cNvPr>
          <p:cNvSpPr>
            <a:spLocks noGrp="1"/>
          </p:cNvSpPr>
          <p:nvPr>
            <p:ph type="body" orient="vert" idx="1"/>
          </p:nvPr>
        </p:nvSpPr>
        <p:spPr>
          <a:xfrm>
            <a:off x="400050" y="1825624"/>
            <a:ext cx="8343900" cy="44227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 name="Rectangle 9">
            <a:extLst>
              <a:ext uri="{FF2B5EF4-FFF2-40B4-BE49-F238E27FC236}">
                <a16:creationId xmlns:a16="http://schemas.microsoft.com/office/drawing/2014/main" xmlns="" id="{CCD772A1-19DF-FC40-93B0-113A11233C2C}"/>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1" name="TextBox 10">
            <a:extLst>
              <a:ext uri="{FF2B5EF4-FFF2-40B4-BE49-F238E27FC236}">
                <a16:creationId xmlns:a16="http://schemas.microsoft.com/office/drawing/2014/main" xmlns="" id="{60F58FA3-9F95-6E4E-8DB3-1983AF82D083}"/>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2" name="TextBox 11">
            <a:extLst>
              <a:ext uri="{FF2B5EF4-FFF2-40B4-BE49-F238E27FC236}">
                <a16:creationId xmlns:a16="http://schemas.microsoft.com/office/drawing/2014/main" xmlns="" id="{F8220442-8EC3-8142-8D68-4D0002EC4B0E}"/>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9" name="Straight Connector 18">
            <a:extLst>
              <a:ext uri="{FF2B5EF4-FFF2-40B4-BE49-F238E27FC236}">
                <a16:creationId xmlns:a16="http://schemas.microsoft.com/office/drawing/2014/main" xmlns="" id="{859C459C-D3A2-F444-AA24-2FF13DDB64C9}"/>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133306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9874D309-A159-49EF-AA30-9AD12AF5DB54}"/>
              </a:ext>
            </a:extLst>
          </p:cNvPr>
          <p:cNvSpPr>
            <a:spLocks noGrp="1"/>
          </p:cNvSpPr>
          <p:nvPr>
            <p:ph type="title" orient="vert"/>
          </p:nvPr>
        </p:nvSpPr>
        <p:spPr>
          <a:xfrm>
            <a:off x="6543675" y="365125"/>
            <a:ext cx="2200275" cy="5883275"/>
          </a:xfrm>
        </p:spPr>
        <p:txBody>
          <a:bodyPr vert="eaVert"/>
          <a:lstStyle/>
          <a:p>
            <a:r>
              <a:rPr lang="en-US"/>
              <a:t>Click to edit Master title style</a:t>
            </a:r>
            <a:endParaRPr lang="en-ID"/>
          </a:p>
        </p:txBody>
      </p:sp>
      <p:sp>
        <p:nvSpPr>
          <p:cNvPr id="3" name="Vertical Text Placeholder 2">
            <a:extLst>
              <a:ext uri="{FF2B5EF4-FFF2-40B4-BE49-F238E27FC236}">
                <a16:creationId xmlns:a16="http://schemas.microsoft.com/office/drawing/2014/main" xmlns="" id="{BC069772-6562-4B91-92CF-F6615BFA124D}"/>
              </a:ext>
            </a:extLst>
          </p:cNvPr>
          <p:cNvSpPr>
            <a:spLocks noGrp="1"/>
          </p:cNvSpPr>
          <p:nvPr>
            <p:ph type="body" orient="vert" idx="1"/>
          </p:nvPr>
        </p:nvSpPr>
        <p:spPr>
          <a:xfrm>
            <a:off x="400050" y="365125"/>
            <a:ext cx="6029325" cy="58832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 name="Rectangle 9">
            <a:extLst>
              <a:ext uri="{FF2B5EF4-FFF2-40B4-BE49-F238E27FC236}">
                <a16:creationId xmlns:a16="http://schemas.microsoft.com/office/drawing/2014/main" xmlns="" id="{C4F8C710-60E3-E749-A6EB-7EE4C02A26EA}"/>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1" name="TextBox 10">
            <a:extLst>
              <a:ext uri="{FF2B5EF4-FFF2-40B4-BE49-F238E27FC236}">
                <a16:creationId xmlns:a16="http://schemas.microsoft.com/office/drawing/2014/main" xmlns="" id="{F046843F-F29D-064F-B757-5F1CF13F0C7B}"/>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2" name="TextBox 11">
            <a:extLst>
              <a:ext uri="{FF2B5EF4-FFF2-40B4-BE49-F238E27FC236}">
                <a16:creationId xmlns:a16="http://schemas.microsoft.com/office/drawing/2014/main" xmlns="" id="{64F24F20-2E9E-974F-B756-97AD6FA57349}"/>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9" name="Straight Connector 18">
            <a:extLst>
              <a:ext uri="{FF2B5EF4-FFF2-40B4-BE49-F238E27FC236}">
                <a16:creationId xmlns:a16="http://schemas.microsoft.com/office/drawing/2014/main" xmlns="" id="{1FDA2B64-5758-0541-A488-9683D27A3A67}"/>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73421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BFF224-688A-4A1B-BF08-3729847CD660}"/>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xmlns="" id="{43B12B2C-ED7C-45B6-9E56-09E8E55273C3}"/>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C08B99E7-1A06-48BE-8295-6F813DC6FB6D}"/>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3D65F97F-1448-400E-8C46-117698C20C2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8FC5481F-3511-4797-882F-C31FB650F0F0}"/>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893054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ABBBD8-412B-42D4-AE33-1DEA03FC69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06F293D6-99F2-4C77-B17F-8C26627E07F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5D4A782-4F0D-418D-85E0-7B765C215146}"/>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7A074ECA-9750-4DBC-A34C-49BA1125EE8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2AC921E9-1980-4CF8-92EB-55E084DCC13F}"/>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2699000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DF6BA2-8916-402D-AA99-00FD6495C778}"/>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3FB493EE-9A0A-487D-855A-53DC6059B5E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A8F20431-C155-4876-B649-265B28F1ED1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99103346-2AD0-4F9B-86B7-EED05B2FA7C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45FA0ABC-B199-4918-BD5A-CBE24248A998}"/>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17576527"/>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E37A35-E962-4C83-BA7B-C873427945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C32E06D5-1E7F-4872-9FA5-3C181C730CBB}"/>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C3396CD9-43F3-48F9-A748-5208E1AB8CD6}"/>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D0C443D-A30A-4675-80EE-D94A9F264CA6}"/>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EE37E108-9E60-4CCE-A286-9DBBB1D8A1E0}"/>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F060DFC0-5813-4C9E-A844-398A91A115C3}"/>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729366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D061E0-EA24-48F8-AA0D-929D6526291B}"/>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CE4FC769-5332-45F4-81B1-3267EC49966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xmlns="" id="{53108789-3DDB-4E71-8046-D8B81034E260}"/>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0A477BA8-34DC-44F7-A731-F213396CB84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8193131A-B584-489F-B636-21EDF9307711}"/>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73F095E4-59CC-44F7-B8A3-6C7EEF8BC6F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xmlns="" id="{CEEF33E9-C719-440E-B330-C9E27A44C59E}"/>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xmlns="" id="{52D12C49-875D-4AB0-BC52-434DA95D7864}"/>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5207654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9C42CA-7A9D-468E-9779-95233ED4AAD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871C93A0-6EF1-4270-9ABF-8244457BB050}"/>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304F3084-4E69-4728-9BEA-1041C3052CFD}"/>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076FABB3-088C-405C-B016-DCB6D30BB8F6}"/>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4134920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93F3519-BD9B-4CF6-BE6F-125F16A004FC}"/>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xmlns="" id="{35F0EA4F-4346-47C5-8FD4-999897A5F2A3}"/>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xmlns="" id="{778BAE8F-36E0-41A8-8286-5CC152D17EA5}"/>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12528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1" y="0"/>
          <a:ext cx="158750" cy="158750"/>
        </p:xfrm>
        <a:graphic>
          <a:graphicData uri="http://schemas.openxmlformats.org/presentationml/2006/ole">
            <mc:AlternateContent xmlns:mc="http://schemas.openxmlformats.org/markup-compatibility/2006">
              <mc:Choice xmlns:v="urn:schemas-microsoft-com:vml" Requires="v">
                <p:oleObj spid="_x0000_s81958" r:id="rId4" imgW="0" imgH="0" progId="">
                  <p:embed/>
                </p:oleObj>
              </mc:Choice>
              <mc:Fallback>
                <p:oleObj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66" name="Rectangle 22"/>
          <p:cNvSpPr>
            <a:spLocks noGrp="1" noChangeArrowheads="1"/>
          </p:cNvSpPr>
          <p:nvPr>
            <p:ph type="ctrTitle" sz="quarter"/>
          </p:nvPr>
        </p:nvSpPr>
        <p:spPr>
          <a:xfrm>
            <a:off x="1141417" y="3124202"/>
            <a:ext cx="6861175" cy="401648"/>
          </a:xfrm>
          <a:ln algn="ctr"/>
        </p:spPr>
        <p:txBody>
          <a:bodyPr anchor="ctr"/>
          <a:lstStyle>
            <a:lvl1pPr algn="ctr">
              <a:defRPr sz="2900"/>
            </a:lvl1pPr>
          </a:lstStyle>
          <a:p>
            <a:r>
              <a:rPr lang="en-US" noProof="0" smtClean="0"/>
              <a:t>Click to edit Master title style</a:t>
            </a:r>
            <a:endParaRPr lang="en-GB" noProof="0"/>
          </a:p>
        </p:txBody>
      </p:sp>
      <p:sp>
        <p:nvSpPr>
          <p:cNvPr id="6167" name="Rectangle 23"/>
          <p:cNvSpPr>
            <a:spLocks noGrp="1" noChangeArrowheads="1"/>
          </p:cNvSpPr>
          <p:nvPr>
            <p:ph type="subTitle" sz="quarter" idx="1"/>
          </p:nvPr>
        </p:nvSpPr>
        <p:spPr>
          <a:xfrm>
            <a:off x="1371600" y="4351365"/>
            <a:ext cx="6400800" cy="221599"/>
          </a:xfrm>
        </p:spPr>
        <p:txBody>
          <a:bodyPr anchor="ctr"/>
          <a:lstStyle>
            <a:lvl1pPr marL="0" indent="0" algn="ctr">
              <a:buFont typeface="Wingdings" pitchFamily="2" charset="2"/>
              <a:buNone/>
              <a:defRPr i="1"/>
            </a:lvl1pPr>
          </a:lstStyle>
          <a:p>
            <a:r>
              <a:rPr lang="en-US" noProof="0" smtClean="0"/>
              <a:t>Click to edit Master subtitle style</a:t>
            </a:r>
            <a:endParaRPr lang="en-GB" noProof="0"/>
          </a:p>
        </p:txBody>
      </p:sp>
    </p:spTree>
    <p:extLst>
      <p:ext uri="{BB962C8B-B14F-4D97-AF65-F5344CB8AC3E}">
        <p14:creationId xmlns:p14="http://schemas.microsoft.com/office/powerpoint/2010/main" val="343784204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AED61B-ADE6-4089-975B-A3EE20883A0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6D5F9F49-DACD-40C9-98F2-1E82D8A7414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1FE0D1FA-7E9C-428E-A7AE-ADC1C6BB112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9BDE9E9F-4903-42DA-B15E-206E895C9777}"/>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36ED4D8E-5D1D-4684-8F7E-FE1D85664176}"/>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AA9415D7-D0C1-4ECF-9A19-359008040A25}"/>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600101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1284D2-A167-41DD-8D7F-84C1BA5FB75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2672A4A2-3327-41AB-BB48-07F296339D35}"/>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A8DC3873-41E1-4737-AD3D-0AB09729BCF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34EE66B6-A17F-493E-A360-11BFF3B72E2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B72FA449-1261-4E46-86FD-9FE3D001B8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662DB028-B1D0-4E99-9150-1E3663D0CBF7}"/>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63519692"/>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BE6B98-977A-4AAE-A2EC-480235AC443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48568E8D-C7E6-4EF5-BD10-528E1D977BB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8D8E88D-1E80-4425-A75F-E80351970E99}"/>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9700B10F-61E8-45BB-A389-D7330378C004}"/>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CFBE49DC-19D7-44DF-9F98-DBB19AA763BA}"/>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01091229"/>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6DF6C5B-4BC9-449C-A825-492D98CB2BEB}"/>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4F5E91F9-90BC-4B3B-BD33-7FBECFBB2F8F}"/>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439CDC0-DFE7-441E-AB4F-6060D0E2884B}"/>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1C92143F-306B-47CE-8768-F06EEACE226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5DC7D8B5-3531-48EE-9B2F-D98CDB6521A0}"/>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09657785"/>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59BFF224-688A-4A1B-BF08-3729847CD660}"/>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a:extLst>
              <a:ext uri="{FF2B5EF4-FFF2-40B4-BE49-F238E27FC236}">
                <a16:creationId xmlns:a16="http://schemas.microsoft.com/office/drawing/2014/main" xmlns="" id="{43B12B2C-ED7C-45B6-9E56-09E8E55273C3}"/>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xmlns="" id="{C08B99E7-1A06-48BE-8295-6F813DC6FB6D}"/>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3D65F97F-1448-400E-8C46-117698C20C2A}"/>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8FC5481F-3511-4797-882F-C31FB650F0F0}"/>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59220992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AABBBD8-412B-42D4-AE33-1DEA03FC697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06F293D6-99F2-4C77-B17F-8C26627E07FE}"/>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85D4A782-4F0D-418D-85E0-7B765C215146}"/>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7A074ECA-9750-4DBC-A34C-49BA1125EE8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2AC921E9-1980-4CF8-92EB-55E084DCC13F}"/>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6335865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DF6BA2-8916-402D-AA99-00FD6495C778}"/>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a:extLst>
              <a:ext uri="{FF2B5EF4-FFF2-40B4-BE49-F238E27FC236}">
                <a16:creationId xmlns:a16="http://schemas.microsoft.com/office/drawing/2014/main" xmlns="" id="{3FB493EE-9A0A-487D-855A-53DC6059B5EC}"/>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xmlns="" id="{A8F20431-C155-4876-B649-265B28F1ED1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99103346-2AD0-4F9B-86B7-EED05B2FA7C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45FA0ABC-B199-4918-BD5A-CBE24248A998}"/>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98445755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AE37A35-E962-4C83-BA7B-C8734279454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xmlns="" id="{C32E06D5-1E7F-4872-9FA5-3C181C730CBB}"/>
              </a:ext>
            </a:extLst>
          </p:cNvPr>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xmlns="" id="{C3396CD9-43F3-48F9-A748-5208E1AB8CD6}"/>
              </a:ext>
            </a:extLst>
          </p:cNvPr>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xmlns="" id="{8D0C443D-A30A-4675-80EE-D94A9F264CA6}"/>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EE37E108-9E60-4CCE-A286-9DBBB1D8A1E0}"/>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F060DFC0-5813-4C9E-A844-398A91A115C3}"/>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200887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E4D061E0-EA24-48F8-AA0D-929D6526291B}"/>
              </a:ext>
            </a:extLst>
          </p:cNvPr>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xmlns="" id="{CE4FC769-5332-45F4-81B1-3267EC49966E}"/>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a:extLst>
              <a:ext uri="{FF2B5EF4-FFF2-40B4-BE49-F238E27FC236}">
                <a16:creationId xmlns:a16="http://schemas.microsoft.com/office/drawing/2014/main" xmlns="" id="{53108789-3DDB-4E71-8046-D8B81034E260}"/>
              </a:ext>
            </a:extLst>
          </p:cNvPr>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xmlns="" id="{0A477BA8-34DC-44F7-A731-F213396CB848}"/>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a:extLst>
              <a:ext uri="{FF2B5EF4-FFF2-40B4-BE49-F238E27FC236}">
                <a16:creationId xmlns:a16="http://schemas.microsoft.com/office/drawing/2014/main" xmlns="" id="{8193131A-B584-489F-B636-21EDF9307711}"/>
              </a:ext>
            </a:extLst>
          </p:cNvPr>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xmlns="" id="{73F095E4-59CC-44F7-B8A3-6C7EEF8BC6F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xmlns="" id="{CEEF33E9-C719-440E-B330-C9E27A44C59E}"/>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xmlns="" id="{52D12C49-875D-4AB0-BC52-434DA95D7864}"/>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84139715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B9C42CA-7A9D-468E-9779-95233ED4AAD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xmlns="" id="{871C93A0-6EF1-4270-9ABF-8244457BB050}"/>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xmlns="" id="{304F3084-4E69-4728-9BEA-1041C3052CFD}"/>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xmlns="" id="{076FABB3-088C-405C-B016-DCB6D30BB8F6}"/>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553613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noProof="0" smtClean="0"/>
              <a:t>Click to edit Master title style</a:t>
            </a:r>
            <a:endParaRPr lang="en-GB" noProof="0"/>
          </a:p>
        </p:txBody>
      </p:sp>
      <p:sp>
        <p:nvSpPr>
          <p:cNvPr id="3" name="Content Placeholder 2"/>
          <p:cNvSpPr>
            <a:spLocks noGrp="1"/>
          </p:cNvSpPr>
          <p:nvPr>
            <p:ph idx="1"/>
          </p:nvPr>
        </p:nvSpPr>
        <p:spPr>
          <a:xfrm>
            <a:off x="246064" y="2092334"/>
            <a:ext cx="8647112" cy="1329595"/>
          </a:xfrm>
        </p:spPr>
        <p:txBody>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GB" noProof="0"/>
          </a:p>
        </p:txBody>
      </p:sp>
    </p:spTree>
    <p:extLst>
      <p:ext uri="{BB962C8B-B14F-4D97-AF65-F5344CB8AC3E}">
        <p14:creationId xmlns:p14="http://schemas.microsoft.com/office/powerpoint/2010/main" val="13782017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093F3519-BD9B-4CF6-BE6F-125F16A004FC}"/>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xmlns="" id="{35F0EA4F-4346-47C5-8FD4-999897A5F2A3}"/>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xmlns="" id="{778BAE8F-36E0-41A8-8286-5CC152D17EA5}"/>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9566322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3AED61B-ADE6-4089-975B-A3EE20883A03}"/>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a:extLst>
              <a:ext uri="{FF2B5EF4-FFF2-40B4-BE49-F238E27FC236}">
                <a16:creationId xmlns:a16="http://schemas.microsoft.com/office/drawing/2014/main" xmlns="" id="{6D5F9F49-DACD-40C9-98F2-1E82D8A74149}"/>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xmlns="" id="{1FE0D1FA-7E9C-428E-A7AE-ADC1C6BB112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9BDE9E9F-4903-42DA-B15E-206E895C9777}"/>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36ED4D8E-5D1D-4684-8F7E-FE1D85664176}"/>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AA9415D7-D0C1-4ECF-9A19-359008040A25}"/>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660592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81284D2-A167-41DD-8D7F-84C1BA5FB750}"/>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a:extLst>
              <a:ext uri="{FF2B5EF4-FFF2-40B4-BE49-F238E27FC236}">
                <a16:creationId xmlns:a16="http://schemas.microsoft.com/office/drawing/2014/main" xmlns="" id="{2672A4A2-3327-41AB-BB48-07F296339D35}"/>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a:extLst>
              <a:ext uri="{FF2B5EF4-FFF2-40B4-BE49-F238E27FC236}">
                <a16:creationId xmlns:a16="http://schemas.microsoft.com/office/drawing/2014/main" xmlns="" id="{A8DC3873-41E1-4737-AD3D-0AB09729BCFF}"/>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a16="http://schemas.microsoft.com/office/drawing/2014/main" xmlns="" id="{34EE66B6-A17F-493E-A360-11BFF3B72E2A}"/>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xmlns="" id="{B72FA449-1261-4E46-86FD-9FE3D001B80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xmlns="" id="{662DB028-B1D0-4E99-9150-1E3663D0CBF7}"/>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277328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EBE6B98-977A-4AAE-A2EC-480235AC4432}"/>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xmlns="" id="{48568E8D-C7E6-4EF5-BD10-528E1D977BBC}"/>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98D8E88D-1E80-4425-A75F-E80351970E99}"/>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9700B10F-61E8-45BB-A389-D7330378C004}"/>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CFBE49DC-19D7-44DF-9F98-DBB19AA763BA}"/>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72035874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xmlns="" id="{66DF6C5B-4BC9-449C-A825-492D98CB2BEB}"/>
              </a:ext>
            </a:extLst>
          </p:cNvPr>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xmlns="" id="{4F5E91F9-90BC-4B3B-BD33-7FBECFBB2F8F}"/>
              </a:ext>
            </a:extLst>
          </p:cNvPr>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7439CDC0-DFE7-441E-AB4F-6060D0E2884B}"/>
              </a:ext>
            </a:extLst>
          </p:cNvPr>
          <p:cNvSpPr>
            <a:spLocks noGrp="1"/>
          </p:cNvSpPr>
          <p:nvPr>
            <p:ph type="dt" sz="half" idx="10"/>
          </p:nvPr>
        </p:nvSpPr>
        <p:spPr/>
        <p:txBody>
          <a:bodyPr/>
          <a:lstStyle/>
          <a:p>
            <a:fld id="{627F4E9D-3A3A-494F-96FE-D962D202CEE9}" type="datetimeFigureOut">
              <a:rPr lang="en-US" smtClean="0">
                <a:solidFill>
                  <a:prstClr val="black">
                    <a:tint val="75000"/>
                  </a:prstClr>
                </a:solidFill>
              </a:rPr>
              <a:pPr/>
              <a:t>11/17/2020</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xmlns="" id="{1C92143F-306B-47CE-8768-F06EEACE226B}"/>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xmlns="" id="{5DC7D8B5-3531-48EE-9B2F-D98CDB6521A0}"/>
              </a:ext>
            </a:extLst>
          </p:cNvPr>
          <p:cNvSpPr>
            <a:spLocks noGrp="1"/>
          </p:cNvSpPr>
          <p:nvPr>
            <p:ph type="sldNum" sz="quarter" idx="12"/>
          </p:nvPr>
        </p:nvSpPr>
        <p:spPr/>
        <p:txBody>
          <a:bodyPr/>
          <a:lstStyle/>
          <a:p>
            <a:fld id="{BA6CF7BC-F86E-4A38-906F-DA4DB4AE557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5209584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4E2FFAA-25BE-47A2-A60E-349BE354A81E}"/>
              </a:ext>
            </a:extLst>
          </p:cNvPr>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endParaRPr lang="en-ID"/>
          </a:p>
        </p:txBody>
      </p:sp>
      <p:sp>
        <p:nvSpPr>
          <p:cNvPr id="3" name="Subtitle 2">
            <a:extLst>
              <a:ext uri="{FF2B5EF4-FFF2-40B4-BE49-F238E27FC236}">
                <a16:creationId xmlns="" xmlns:a16="http://schemas.microsoft.com/office/drawing/2014/main" id="{993DAA34-980C-44A0-9965-D1AF72E12A4F}"/>
              </a:ext>
            </a:extLst>
          </p:cNvPr>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ID"/>
          </a:p>
        </p:txBody>
      </p:sp>
    </p:spTree>
    <p:extLst>
      <p:ext uri="{BB962C8B-B14F-4D97-AF65-F5344CB8AC3E}">
        <p14:creationId xmlns:p14="http://schemas.microsoft.com/office/powerpoint/2010/main" val="3763920854"/>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E5943E93-BC38-4864-A0B9-1D0652470EC7}"/>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 xmlns:a16="http://schemas.microsoft.com/office/drawing/2014/main" id="{0804DEF6-B94F-4858-A2BA-F37F3A9A606E}"/>
              </a:ext>
            </a:extLst>
          </p:cNvPr>
          <p:cNvSpPr>
            <a:spLocks noGrp="1"/>
          </p:cNvSpPr>
          <p:nvPr>
            <p:ph idx="1"/>
          </p:nvPr>
        </p:nvSpPr>
        <p:spPr>
          <a:xfrm>
            <a:off x="400050" y="1825624"/>
            <a:ext cx="83439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3" name="Rectangle 12">
            <a:extLst>
              <a:ext uri="{FF2B5EF4-FFF2-40B4-BE49-F238E27FC236}">
                <a16:creationId xmlns="" xmlns:a16="http://schemas.microsoft.com/office/drawing/2014/main" id="{A83CFA3F-9BFB-394E-B024-801F5C16AFBF}"/>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4" name="TextBox 13">
            <a:extLst>
              <a:ext uri="{FF2B5EF4-FFF2-40B4-BE49-F238E27FC236}">
                <a16:creationId xmlns="" xmlns:a16="http://schemas.microsoft.com/office/drawing/2014/main" id="{6618A9FD-B820-B240-9420-22134C01C43C}"/>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 xmlns:a16="http://schemas.microsoft.com/office/drawing/2014/main" id="{CBACB319-1A34-0E43-B81E-5DE55CAF099D}"/>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6" name="Straight Connector 15">
            <a:extLst>
              <a:ext uri="{FF2B5EF4-FFF2-40B4-BE49-F238E27FC236}">
                <a16:creationId xmlns="" xmlns:a16="http://schemas.microsoft.com/office/drawing/2014/main" id="{BC8222F1-2A79-4F48-AD19-D3E7155A5973}"/>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1687560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7EE63D7A-540E-425A-BEF5-69BB8D40BCDA}"/>
              </a:ext>
            </a:extLst>
          </p:cNvPr>
          <p:cNvSpPr>
            <a:spLocks noGrp="1"/>
          </p:cNvSpPr>
          <p:nvPr>
            <p:ph type="title"/>
          </p:nvPr>
        </p:nvSpPr>
        <p:spPr>
          <a:xfrm>
            <a:off x="623888" y="1709739"/>
            <a:ext cx="7886700" cy="2852737"/>
          </a:xfrm>
        </p:spPr>
        <p:txBody>
          <a:bodyPr anchor="b"/>
          <a:lstStyle>
            <a:lvl1pPr>
              <a:defRPr sz="4500"/>
            </a:lvl1pPr>
          </a:lstStyle>
          <a:p>
            <a:r>
              <a:rPr lang="en-US"/>
              <a:t>Click to edit Master title style</a:t>
            </a:r>
            <a:endParaRPr lang="en-ID"/>
          </a:p>
        </p:txBody>
      </p:sp>
      <p:sp>
        <p:nvSpPr>
          <p:cNvPr id="3" name="Text Placeholder 2">
            <a:extLst>
              <a:ext uri="{FF2B5EF4-FFF2-40B4-BE49-F238E27FC236}">
                <a16:creationId xmlns="" xmlns:a16="http://schemas.microsoft.com/office/drawing/2014/main" id="{2F3CBEA5-6625-4A00-B51E-8641A4AE23D0}"/>
              </a:ext>
            </a:extLst>
          </p:cNvPr>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33294013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DDD00FA-CA57-4FCA-BFA6-C374C16C9DBB}"/>
              </a:ext>
            </a:extLst>
          </p:cNvPr>
          <p:cNvSpPr>
            <a:spLocks noGrp="1"/>
          </p:cNvSpPr>
          <p:nvPr>
            <p:ph type="title"/>
          </p:nvPr>
        </p:nvSpPr>
        <p:spPr/>
        <p:txBody>
          <a:bodyPr/>
          <a:lstStyle/>
          <a:p>
            <a:r>
              <a:rPr lang="en-US"/>
              <a:t>Click to edit Master title style</a:t>
            </a:r>
            <a:endParaRPr lang="en-ID"/>
          </a:p>
        </p:txBody>
      </p:sp>
      <p:sp>
        <p:nvSpPr>
          <p:cNvPr id="3" name="Content Placeholder 2">
            <a:extLst>
              <a:ext uri="{FF2B5EF4-FFF2-40B4-BE49-F238E27FC236}">
                <a16:creationId xmlns="" xmlns:a16="http://schemas.microsoft.com/office/drawing/2014/main" id="{FE40965A-09CA-4AA8-9C52-A5770F423454}"/>
              </a:ext>
            </a:extLst>
          </p:cNvPr>
          <p:cNvSpPr>
            <a:spLocks noGrp="1"/>
          </p:cNvSpPr>
          <p:nvPr>
            <p:ph sz="half" idx="1"/>
          </p:nvPr>
        </p:nvSpPr>
        <p:spPr>
          <a:xfrm>
            <a:off x="400050" y="1825624"/>
            <a:ext cx="41148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Content Placeholder 3">
            <a:extLst>
              <a:ext uri="{FF2B5EF4-FFF2-40B4-BE49-F238E27FC236}">
                <a16:creationId xmlns="" xmlns:a16="http://schemas.microsoft.com/office/drawing/2014/main" id="{FE9E6E0D-8C89-4C4D-B2ED-BC0A4867F963}"/>
              </a:ext>
            </a:extLst>
          </p:cNvPr>
          <p:cNvSpPr>
            <a:spLocks noGrp="1"/>
          </p:cNvSpPr>
          <p:nvPr>
            <p:ph sz="half" idx="2"/>
          </p:nvPr>
        </p:nvSpPr>
        <p:spPr>
          <a:xfrm>
            <a:off x="4629150" y="1825624"/>
            <a:ext cx="4114800" cy="44227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1" name="Rectangle 10">
            <a:extLst>
              <a:ext uri="{FF2B5EF4-FFF2-40B4-BE49-F238E27FC236}">
                <a16:creationId xmlns="" xmlns:a16="http://schemas.microsoft.com/office/drawing/2014/main" id="{CCDF1EEE-0E33-4A4C-B856-E1D2CAD41B1D}"/>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2" name="TextBox 11">
            <a:extLst>
              <a:ext uri="{FF2B5EF4-FFF2-40B4-BE49-F238E27FC236}">
                <a16:creationId xmlns="" xmlns:a16="http://schemas.microsoft.com/office/drawing/2014/main" id="{A4DADB03-1FEF-B848-8AD4-1107C28DE259}"/>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 xmlns:a16="http://schemas.microsoft.com/office/drawing/2014/main" id="{000A049B-BEAF-8145-AFF0-55736D747D60}"/>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 xmlns:a16="http://schemas.microsoft.com/office/drawing/2014/main" id="{3AC4DCFB-9E5E-4343-B88F-BFF79008DD22}"/>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54262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6E1BB064-2B6B-4DB3-B5F2-73FB6436F6E4}"/>
              </a:ext>
            </a:extLst>
          </p:cNvPr>
          <p:cNvSpPr>
            <a:spLocks noGrp="1"/>
          </p:cNvSpPr>
          <p:nvPr>
            <p:ph type="title"/>
          </p:nvPr>
        </p:nvSpPr>
        <p:spPr>
          <a:xfrm>
            <a:off x="400050" y="365126"/>
            <a:ext cx="8346282" cy="1325563"/>
          </a:xfrm>
        </p:spPr>
        <p:txBody>
          <a:bodyPr/>
          <a:lstStyle/>
          <a:p>
            <a:r>
              <a:rPr lang="en-US" dirty="0"/>
              <a:t>Click to edit Master title style</a:t>
            </a:r>
            <a:endParaRPr lang="en-ID" dirty="0"/>
          </a:p>
        </p:txBody>
      </p:sp>
      <p:sp>
        <p:nvSpPr>
          <p:cNvPr id="3" name="Text Placeholder 2">
            <a:extLst>
              <a:ext uri="{FF2B5EF4-FFF2-40B4-BE49-F238E27FC236}">
                <a16:creationId xmlns="" xmlns:a16="http://schemas.microsoft.com/office/drawing/2014/main" id="{320364BD-656F-49D4-978C-1EF0460DC833}"/>
              </a:ext>
            </a:extLst>
          </p:cNvPr>
          <p:cNvSpPr>
            <a:spLocks noGrp="1"/>
          </p:cNvSpPr>
          <p:nvPr>
            <p:ph type="body" idx="1"/>
          </p:nvPr>
        </p:nvSpPr>
        <p:spPr>
          <a:xfrm>
            <a:off x="400051" y="1681163"/>
            <a:ext cx="4098131" cy="837046"/>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dirty="0"/>
              <a:t>Click to edit Master text styles</a:t>
            </a:r>
          </a:p>
        </p:txBody>
      </p:sp>
      <p:sp>
        <p:nvSpPr>
          <p:cNvPr id="4" name="Content Placeholder 3">
            <a:extLst>
              <a:ext uri="{FF2B5EF4-FFF2-40B4-BE49-F238E27FC236}">
                <a16:creationId xmlns="" xmlns:a16="http://schemas.microsoft.com/office/drawing/2014/main" id="{72CC1E74-B5DE-489B-8062-6F648F39AF21}"/>
              </a:ext>
            </a:extLst>
          </p:cNvPr>
          <p:cNvSpPr>
            <a:spLocks noGrp="1"/>
          </p:cNvSpPr>
          <p:nvPr>
            <p:ph sz="half" idx="2"/>
          </p:nvPr>
        </p:nvSpPr>
        <p:spPr>
          <a:xfrm>
            <a:off x="400051" y="2505075"/>
            <a:ext cx="4098131" cy="37433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
        <p:nvSpPr>
          <p:cNvPr id="5" name="Text Placeholder 4">
            <a:extLst>
              <a:ext uri="{FF2B5EF4-FFF2-40B4-BE49-F238E27FC236}">
                <a16:creationId xmlns="" xmlns:a16="http://schemas.microsoft.com/office/drawing/2014/main" id="{ACD74AC3-B164-43D5-8EE3-2B3FACE1F05B}"/>
              </a:ext>
            </a:extLst>
          </p:cNvPr>
          <p:cNvSpPr>
            <a:spLocks noGrp="1"/>
          </p:cNvSpPr>
          <p:nvPr>
            <p:ph type="body" sz="quarter" idx="3"/>
          </p:nvPr>
        </p:nvSpPr>
        <p:spPr>
          <a:xfrm>
            <a:off x="4629150" y="1681163"/>
            <a:ext cx="411480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 xmlns:a16="http://schemas.microsoft.com/office/drawing/2014/main" id="{5D59746C-CBAC-4D9D-AFCA-8ED31A88891C}"/>
              </a:ext>
            </a:extLst>
          </p:cNvPr>
          <p:cNvSpPr>
            <a:spLocks noGrp="1"/>
          </p:cNvSpPr>
          <p:nvPr>
            <p:ph sz="quarter" idx="4"/>
          </p:nvPr>
        </p:nvSpPr>
        <p:spPr>
          <a:xfrm>
            <a:off x="4629150" y="2505075"/>
            <a:ext cx="4114800" cy="374332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
        <p:nvSpPr>
          <p:cNvPr id="13" name="Rectangle 12">
            <a:extLst>
              <a:ext uri="{FF2B5EF4-FFF2-40B4-BE49-F238E27FC236}">
                <a16:creationId xmlns="" xmlns:a16="http://schemas.microsoft.com/office/drawing/2014/main" id="{27CBF80B-F7BE-684E-B80A-86103702FD93}"/>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4" name="TextBox 13">
            <a:extLst>
              <a:ext uri="{FF2B5EF4-FFF2-40B4-BE49-F238E27FC236}">
                <a16:creationId xmlns="" xmlns:a16="http://schemas.microsoft.com/office/drawing/2014/main" id="{B7DD9B41-86AC-8F4C-900D-2BDD191394A0}"/>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5" name="TextBox 14">
            <a:extLst>
              <a:ext uri="{FF2B5EF4-FFF2-40B4-BE49-F238E27FC236}">
                <a16:creationId xmlns="" xmlns:a16="http://schemas.microsoft.com/office/drawing/2014/main" id="{29D4882F-7788-6A46-ACDB-A2C45EC5B49B}"/>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2" name="Straight Connector 21">
            <a:extLst>
              <a:ext uri="{FF2B5EF4-FFF2-40B4-BE49-F238E27FC236}">
                <a16:creationId xmlns="" xmlns:a16="http://schemas.microsoft.com/office/drawing/2014/main" id="{687CA224-252A-DB42-9CB3-604E913644BF}"/>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206097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080296"/>
          </a:xfrm>
        </p:spPr>
        <p:txBody>
          <a:bodyPr/>
          <a:lstStyle>
            <a:lvl1pPr algn="ctr">
              <a:defRPr sz="3900" b="1" cap="all"/>
            </a:lvl1pPr>
          </a:lstStyle>
          <a:p>
            <a:r>
              <a:rPr lang="en-US" noProof="0" smtClean="0"/>
              <a:t>Click to edit Master title style</a:t>
            </a:r>
            <a:endParaRPr lang="en-GB" noProof="0"/>
          </a:p>
        </p:txBody>
      </p:sp>
      <p:sp>
        <p:nvSpPr>
          <p:cNvPr id="3" name="Text Placeholder 2"/>
          <p:cNvSpPr>
            <a:spLocks noGrp="1"/>
          </p:cNvSpPr>
          <p:nvPr>
            <p:ph type="body" idx="1"/>
          </p:nvPr>
        </p:nvSpPr>
        <p:spPr>
          <a:xfrm>
            <a:off x="722313" y="2906741"/>
            <a:ext cx="7772400" cy="276999"/>
          </a:xfrm>
        </p:spPr>
        <p:txBody>
          <a:bodyPr anchor="b"/>
          <a:lstStyle>
            <a:lvl1pPr marL="0" indent="0" algn="ctr">
              <a:buNone/>
              <a:defRPr sz="2000"/>
            </a:lvl1pPr>
            <a:lvl2pPr marL="457165" indent="0">
              <a:buNone/>
              <a:defRPr sz="1800"/>
            </a:lvl2pPr>
            <a:lvl3pPr marL="914331" indent="0">
              <a:buNone/>
              <a:defRPr sz="1600"/>
            </a:lvl3pPr>
            <a:lvl4pPr marL="1371495" indent="0">
              <a:buNone/>
              <a:defRPr sz="1400"/>
            </a:lvl4pPr>
            <a:lvl5pPr marL="1828660" indent="0">
              <a:buNone/>
              <a:defRPr sz="1400"/>
            </a:lvl5pPr>
            <a:lvl6pPr marL="2285826" indent="0">
              <a:buNone/>
              <a:defRPr sz="1400"/>
            </a:lvl6pPr>
            <a:lvl7pPr marL="2742990" indent="0">
              <a:buNone/>
              <a:defRPr sz="1400"/>
            </a:lvl7pPr>
            <a:lvl8pPr marL="3200156" indent="0">
              <a:buNone/>
              <a:defRPr sz="1400"/>
            </a:lvl8pPr>
            <a:lvl9pPr marL="3657321" indent="0">
              <a:buNone/>
              <a:defRPr sz="1400"/>
            </a:lvl9pPr>
          </a:lstStyle>
          <a:p>
            <a:pPr lvl="0"/>
            <a:r>
              <a:rPr lang="en-US" noProof="0" smtClean="0"/>
              <a:t>Click to edit Master text styles</a:t>
            </a:r>
          </a:p>
        </p:txBody>
      </p:sp>
    </p:spTree>
    <p:extLst>
      <p:ext uri="{BB962C8B-B14F-4D97-AF65-F5344CB8AC3E}">
        <p14:creationId xmlns:p14="http://schemas.microsoft.com/office/powerpoint/2010/main" val="931479267"/>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0C9ADFF5-D2DF-4F4C-B84D-A9AF846D83A3}"/>
              </a:ext>
            </a:extLst>
          </p:cNvPr>
          <p:cNvSpPr>
            <a:spLocks noGrp="1"/>
          </p:cNvSpPr>
          <p:nvPr>
            <p:ph type="title"/>
          </p:nvPr>
        </p:nvSpPr>
        <p:spPr/>
        <p:txBody>
          <a:bodyPr/>
          <a:lstStyle/>
          <a:p>
            <a:r>
              <a:rPr lang="en-US"/>
              <a:t>Click to edit Master title style</a:t>
            </a:r>
            <a:endParaRPr lang="en-ID"/>
          </a:p>
        </p:txBody>
      </p:sp>
      <p:sp>
        <p:nvSpPr>
          <p:cNvPr id="15" name="Rectangle 14">
            <a:extLst>
              <a:ext uri="{FF2B5EF4-FFF2-40B4-BE49-F238E27FC236}">
                <a16:creationId xmlns="" xmlns:a16="http://schemas.microsoft.com/office/drawing/2014/main" id="{3479D463-626D-4D34-B749-7F089E12D7CA}"/>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6" name="TextBox 15">
            <a:extLst>
              <a:ext uri="{FF2B5EF4-FFF2-40B4-BE49-F238E27FC236}">
                <a16:creationId xmlns="" xmlns:a16="http://schemas.microsoft.com/office/drawing/2014/main" id="{081B3419-F562-4556-ADD7-D768E4EA415A}"/>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8" name="TextBox 17">
            <a:extLst>
              <a:ext uri="{FF2B5EF4-FFF2-40B4-BE49-F238E27FC236}">
                <a16:creationId xmlns="" xmlns:a16="http://schemas.microsoft.com/office/drawing/2014/main" id="{EFDD757A-A93F-4A87-AABA-56DAE452BE14}"/>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6" name="Straight Connector 5">
            <a:extLst>
              <a:ext uri="{FF2B5EF4-FFF2-40B4-BE49-F238E27FC236}">
                <a16:creationId xmlns="" xmlns:a16="http://schemas.microsoft.com/office/drawing/2014/main" id="{4B86A402-833A-414F-8B21-CB235D6F827F}"/>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6670333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8" name="Rectangle 7">
            <a:extLst>
              <a:ext uri="{FF2B5EF4-FFF2-40B4-BE49-F238E27FC236}">
                <a16:creationId xmlns="" xmlns:a16="http://schemas.microsoft.com/office/drawing/2014/main" id="{E393BA3B-C4DB-9346-8386-CB62A06CFE52}"/>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9" name="TextBox 8">
            <a:extLst>
              <a:ext uri="{FF2B5EF4-FFF2-40B4-BE49-F238E27FC236}">
                <a16:creationId xmlns="" xmlns:a16="http://schemas.microsoft.com/office/drawing/2014/main" id="{034F4A44-6379-C844-B743-22309C4305B4}"/>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0" name="TextBox 9">
            <a:extLst>
              <a:ext uri="{FF2B5EF4-FFF2-40B4-BE49-F238E27FC236}">
                <a16:creationId xmlns="" xmlns:a16="http://schemas.microsoft.com/office/drawing/2014/main" id="{43DCB562-F21B-0C48-ADFD-506D203737A1}"/>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7" name="Straight Connector 16">
            <a:extLst>
              <a:ext uri="{FF2B5EF4-FFF2-40B4-BE49-F238E27FC236}">
                <a16:creationId xmlns="" xmlns:a16="http://schemas.microsoft.com/office/drawing/2014/main" id="{91C8FB76-362B-314B-8CD5-C776CC4E9D5E}"/>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5034930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blank" preserve="1">
  <p:cSld name="1_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5947991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37B33DCC-E58D-4E90-BD32-93612EB10175}"/>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D"/>
          </a:p>
        </p:txBody>
      </p:sp>
      <p:sp>
        <p:nvSpPr>
          <p:cNvPr id="3" name="Content Placeholder 2">
            <a:extLst>
              <a:ext uri="{FF2B5EF4-FFF2-40B4-BE49-F238E27FC236}">
                <a16:creationId xmlns="" xmlns:a16="http://schemas.microsoft.com/office/drawing/2014/main" id="{EFB7CF97-5037-48C8-8243-48B5F7870214}"/>
              </a:ext>
            </a:extLst>
          </p:cNvPr>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4" name="Text Placeholder 3">
            <a:extLst>
              <a:ext uri="{FF2B5EF4-FFF2-40B4-BE49-F238E27FC236}">
                <a16:creationId xmlns="" xmlns:a16="http://schemas.microsoft.com/office/drawing/2014/main" id="{26953ED2-55B1-4F90-9569-25377B50E6D9}"/>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Rectangle 10">
            <a:extLst>
              <a:ext uri="{FF2B5EF4-FFF2-40B4-BE49-F238E27FC236}">
                <a16:creationId xmlns="" xmlns:a16="http://schemas.microsoft.com/office/drawing/2014/main" id="{3989266A-499E-2343-B303-4B178C30E570}"/>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2" name="TextBox 11">
            <a:extLst>
              <a:ext uri="{FF2B5EF4-FFF2-40B4-BE49-F238E27FC236}">
                <a16:creationId xmlns="" xmlns:a16="http://schemas.microsoft.com/office/drawing/2014/main" id="{2F05756C-735A-1542-A4CF-6C2913A561ED}"/>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 xmlns:a16="http://schemas.microsoft.com/office/drawing/2014/main" id="{5D58A4D1-5981-C340-BAD7-3ED40B65EE05}"/>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 xmlns:a16="http://schemas.microsoft.com/office/drawing/2014/main" id="{119B55FB-0CFF-5E46-A4B3-3D6E62F4E84A}"/>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723324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FE03295E-5F2E-469B-B4C3-767643F28086}"/>
              </a:ext>
            </a:extLst>
          </p:cNvPr>
          <p:cNvSpPr>
            <a:spLocks noGrp="1"/>
          </p:cNvSpPr>
          <p:nvPr>
            <p:ph type="title"/>
          </p:nvPr>
        </p:nvSpPr>
        <p:spPr>
          <a:xfrm>
            <a:off x="629841" y="457200"/>
            <a:ext cx="2949178" cy="1600200"/>
          </a:xfrm>
        </p:spPr>
        <p:txBody>
          <a:bodyPr anchor="b"/>
          <a:lstStyle>
            <a:lvl1pPr>
              <a:defRPr sz="2400"/>
            </a:lvl1pPr>
          </a:lstStyle>
          <a:p>
            <a:r>
              <a:rPr lang="en-US"/>
              <a:t>Click to edit Master title style</a:t>
            </a:r>
            <a:endParaRPr lang="en-ID"/>
          </a:p>
        </p:txBody>
      </p:sp>
      <p:sp>
        <p:nvSpPr>
          <p:cNvPr id="3" name="Picture Placeholder 2">
            <a:extLst>
              <a:ext uri="{FF2B5EF4-FFF2-40B4-BE49-F238E27FC236}">
                <a16:creationId xmlns="" xmlns:a16="http://schemas.microsoft.com/office/drawing/2014/main" id="{3A84A6C5-DA12-455A-81DD-2B5C41D0E994}"/>
              </a:ext>
            </a:extLst>
          </p:cNvPr>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ID"/>
          </a:p>
        </p:txBody>
      </p:sp>
      <p:sp>
        <p:nvSpPr>
          <p:cNvPr id="4" name="Text Placeholder 3">
            <a:extLst>
              <a:ext uri="{FF2B5EF4-FFF2-40B4-BE49-F238E27FC236}">
                <a16:creationId xmlns="" xmlns:a16="http://schemas.microsoft.com/office/drawing/2014/main" id="{A5A59A1D-8CC0-43CE-9EB7-F5DE71D0A3FE}"/>
              </a:ext>
            </a:extLst>
          </p:cNvPr>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11" name="Rectangle 10">
            <a:extLst>
              <a:ext uri="{FF2B5EF4-FFF2-40B4-BE49-F238E27FC236}">
                <a16:creationId xmlns="" xmlns:a16="http://schemas.microsoft.com/office/drawing/2014/main" id="{D872BFBD-2615-9640-9703-8EEEC0944B27}"/>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2" name="TextBox 11">
            <a:extLst>
              <a:ext uri="{FF2B5EF4-FFF2-40B4-BE49-F238E27FC236}">
                <a16:creationId xmlns="" xmlns:a16="http://schemas.microsoft.com/office/drawing/2014/main" id="{D55BD58D-CDDC-0B45-BA7A-2D58ACD8E367}"/>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3" name="TextBox 12">
            <a:extLst>
              <a:ext uri="{FF2B5EF4-FFF2-40B4-BE49-F238E27FC236}">
                <a16:creationId xmlns="" xmlns:a16="http://schemas.microsoft.com/office/drawing/2014/main" id="{DDF31592-E398-C448-9356-F7FEFD601356}"/>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20" name="Straight Connector 19">
            <a:extLst>
              <a:ext uri="{FF2B5EF4-FFF2-40B4-BE49-F238E27FC236}">
                <a16:creationId xmlns="" xmlns:a16="http://schemas.microsoft.com/office/drawing/2014/main" id="{FD5EB6E1-447A-E449-9E7F-AD2F2F82B068}"/>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01457054"/>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 xmlns:a16="http://schemas.microsoft.com/office/drawing/2014/main" id="{96C3B649-33B5-49E0-AF95-5C2F743605D6}"/>
              </a:ext>
            </a:extLst>
          </p:cNvPr>
          <p:cNvSpPr>
            <a:spLocks noGrp="1"/>
          </p:cNvSpPr>
          <p:nvPr>
            <p:ph type="title"/>
          </p:nvPr>
        </p:nvSpPr>
        <p:spPr/>
        <p:txBody>
          <a:bodyPr/>
          <a:lstStyle/>
          <a:p>
            <a:r>
              <a:rPr lang="en-US"/>
              <a:t>Click to edit Master title style</a:t>
            </a:r>
            <a:endParaRPr lang="en-ID"/>
          </a:p>
        </p:txBody>
      </p:sp>
      <p:sp>
        <p:nvSpPr>
          <p:cNvPr id="3" name="Vertical Text Placeholder 2">
            <a:extLst>
              <a:ext uri="{FF2B5EF4-FFF2-40B4-BE49-F238E27FC236}">
                <a16:creationId xmlns="" xmlns:a16="http://schemas.microsoft.com/office/drawing/2014/main" id="{DB1F3234-B853-4DD4-ACD3-949D5F2843AC}"/>
              </a:ext>
            </a:extLst>
          </p:cNvPr>
          <p:cNvSpPr>
            <a:spLocks noGrp="1"/>
          </p:cNvSpPr>
          <p:nvPr>
            <p:ph type="body" orient="vert" idx="1"/>
          </p:nvPr>
        </p:nvSpPr>
        <p:spPr>
          <a:xfrm>
            <a:off x="400050" y="1825624"/>
            <a:ext cx="8343900" cy="44227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 name="Rectangle 9">
            <a:extLst>
              <a:ext uri="{FF2B5EF4-FFF2-40B4-BE49-F238E27FC236}">
                <a16:creationId xmlns="" xmlns:a16="http://schemas.microsoft.com/office/drawing/2014/main" id="{CCD772A1-19DF-FC40-93B0-113A11233C2C}"/>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1" name="TextBox 10">
            <a:extLst>
              <a:ext uri="{FF2B5EF4-FFF2-40B4-BE49-F238E27FC236}">
                <a16:creationId xmlns="" xmlns:a16="http://schemas.microsoft.com/office/drawing/2014/main" id="{60F58FA3-9F95-6E4E-8DB3-1983AF82D083}"/>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2" name="TextBox 11">
            <a:extLst>
              <a:ext uri="{FF2B5EF4-FFF2-40B4-BE49-F238E27FC236}">
                <a16:creationId xmlns="" xmlns:a16="http://schemas.microsoft.com/office/drawing/2014/main" id="{F8220442-8EC3-8142-8D68-4D0002EC4B0E}"/>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9" name="Straight Connector 18">
            <a:extLst>
              <a:ext uri="{FF2B5EF4-FFF2-40B4-BE49-F238E27FC236}">
                <a16:creationId xmlns="" xmlns:a16="http://schemas.microsoft.com/office/drawing/2014/main" id="{859C459C-D3A2-F444-AA24-2FF13DDB64C9}"/>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85688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 xmlns:a16="http://schemas.microsoft.com/office/drawing/2014/main" id="{9874D309-A159-49EF-AA30-9AD12AF5DB54}"/>
              </a:ext>
            </a:extLst>
          </p:cNvPr>
          <p:cNvSpPr>
            <a:spLocks noGrp="1"/>
          </p:cNvSpPr>
          <p:nvPr>
            <p:ph type="title" orient="vert"/>
          </p:nvPr>
        </p:nvSpPr>
        <p:spPr>
          <a:xfrm>
            <a:off x="6543675" y="365125"/>
            <a:ext cx="2200275" cy="5883275"/>
          </a:xfrm>
        </p:spPr>
        <p:txBody>
          <a:bodyPr vert="eaVert"/>
          <a:lstStyle/>
          <a:p>
            <a:r>
              <a:rPr lang="en-US"/>
              <a:t>Click to edit Master title style</a:t>
            </a:r>
            <a:endParaRPr lang="en-ID"/>
          </a:p>
        </p:txBody>
      </p:sp>
      <p:sp>
        <p:nvSpPr>
          <p:cNvPr id="3" name="Vertical Text Placeholder 2">
            <a:extLst>
              <a:ext uri="{FF2B5EF4-FFF2-40B4-BE49-F238E27FC236}">
                <a16:creationId xmlns="" xmlns:a16="http://schemas.microsoft.com/office/drawing/2014/main" id="{BC069772-6562-4B91-92CF-F6615BFA124D}"/>
              </a:ext>
            </a:extLst>
          </p:cNvPr>
          <p:cNvSpPr>
            <a:spLocks noGrp="1"/>
          </p:cNvSpPr>
          <p:nvPr>
            <p:ph type="body" orient="vert" idx="1"/>
          </p:nvPr>
        </p:nvSpPr>
        <p:spPr>
          <a:xfrm>
            <a:off x="400050" y="365125"/>
            <a:ext cx="6029325" cy="588327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D"/>
          </a:p>
        </p:txBody>
      </p:sp>
      <p:sp>
        <p:nvSpPr>
          <p:cNvPr id="10" name="Rectangle 9">
            <a:extLst>
              <a:ext uri="{FF2B5EF4-FFF2-40B4-BE49-F238E27FC236}">
                <a16:creationId xmlns="" xmlns:a16="http://schemas.microsoft.com/office/drawing/2014/main" id="{C4F8C710-60E3-E749-A6EB-7EE4C02A26EA}"/>
              </a:ext>
            </a:extLst>
          </p:cNvPr>
          <p:cNvSpPr/>
          <p:nvPr userDrawn="1"/>
        </p:nvSpPr>
        <p:spPr>
          <a:xfrm>
            <a:off x="8402241" y="6438640"/>
            <a:ext cx="341709" cy="419360"/>
          </a:xfrm>
          <a:prstGeom prst="rect">
            <a:avLst/>
          </a:prstGeom>
          <a:solidFill>
            <a:srgbClr val="23409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ID">
              <a:solidFill>
                <a:srgbClr val="FFFFFF"/>
              </a:solidFill>
            </a:endParaRPr>
          </a:p>
        </p:txBody>
      </p:sp>
      <p:sp>
        <p:nvSpPr>
          <p:cNvPr id="11" name="TextBox 10">
            <a:extLst>
              <a:ext uri="{FF2B5EF4-FFF2-40B4-BE49-F238E27FC236}">
                <a16:creationId xmlns="" xmlns:a16="http://schemas.microsoft.com/office/drawing/2014/main" id="{F046843F-F29D-064F-B757-5F1CF13F0C7B}"/>
              </a:ext>
            </a:extLst>
          </p:cNvPr>
          <p:cNvSpPr txBox="1"/>
          <p:nvPr userDrawn="1"/>
        </p:nvSpPr>
        <p:spPr>
          <a:xfrm>
            <a:off x="8448675" y="6590612"/>
            <a:ext cx="248841" cy="115416"/>
          </a:xfrm>
          <a:prstGeom prst="rect">
            <a:avLst/>
          </a:prstGeom>
          <a:noFill/>
        </p:spPr>
        <p:txBody>
          <a:bodyPr wrap="square" lIns="0" tIns="0" rIns="0" bIns="0" rtlCol="0" anchor="ctr">
            <a:spAutoFit/>
          </a:bodyPr>
          <a:lstStyle/>
          <a:p>
            <a:pPr algn="ctr" defTabSz="685800" fontAlgn="auto">
              <a:spcBef>
                <a:spcPts val="0"/>
              </a:spcBef>
              <a:spcAft>
                <a:spcPts val="0"/>
              </a:spcAft>
            </a:pPr>
            <a:fld id="{40876BFF-1584-4FA6-A406-00684317F9C8}" type="slidenum">
              <a:rPr lang="en-US" sz="750" b="1" smtClean="0">
                <a:solidFill>
                  <a:srgbClr val="FFFFFF"/>
                </a:solidFill>
                <a:latin typeface="Segoe UI" panose="020B0502040204020203" pitchFamily="34" charset="0"/>
                <a:cs typeface="Segoe UI" panose="020B0502040204020203" pitchFamily="34" charset="0"/>
              </a:rPr>
              <a:pPr algn="ctr" defTabSz="685800" fontAlgn="auto">
                <a:spcBef>
                  <a:spcPts val="0"/>
                </a:spcBef>
                <a:spcAft>
                  <a:spcPts val="0"/>
                </a:spcAft>
              </a:pPr>
              <a:t>‹#›</a:t>
            </a:fld>
            <a:endParaRPr lang="en-US" sz="750" b="1" dirty="0">
              <a:solidFill>
                <a:srgbClr val="FFFFFF"/>
              </a:solidFill>
              <a:latin typeface="Segoe UI" panose="020B0502040204020203" pitchFamily="34" charset="0"/>
              <a:cs typeface="Segoe UI" panose="020B0502040204020203" pitchFamily="34" charset="0"/>
            </a:endParaRPr>
          </a:p>
        </p:txBody>
      </p:sp>
      <p:sp>
        <p:nvSpPr>
          <p:cNvPr id="12" name="TextBox 11">
            <a:extLst>
              <a:ext uri="{FF2B5EF4-FFF2-40B4-BE49-F238E27FC236}">
                <a16:creationId xmlns="" xmlns:a16="http://schemas.microsoft.com/office/drawing/2014/main" id="{64F24F20-2E9E-974F-B756-97AD6FA57349}"/>
              </a:ext>
            </a:extLst>
          </p:cNvPr>
          <p:cNvSpPr txBox="1"/>
          <p:nvPr userDrawn="1"/>
        </p:nvSpPr>
        <p:spPr>
          <a:xfrm>
            <a:off x="7256642" y="6602155"/>
            <a:ext cx="996344" cy="92333"/>
          </a:xfrm>
          <a:prstGeom prst="rect">
            <a:avLst/>
          </a:prstGeom>
          <a:noFill/>
        </p:spPr>
        <p:txBody>
          <a:bodyPr wrap="square" lIns="0" tIns="0" rIns="0" bIns="0" rtlCol="0" anchor="ctr">
            <a:spAutoFit/>
          </a:bodyPr>
          <a:lstStyle/>
          <a:p>
            <a:pPr algn="r" defTabSz="685800" fontAlgn="auto">
              <a:spcBef>
                <a:spcPts val="0"/>
              </a:spcBef>
              <a:spcAft>
                <a:spcPts val="0"/>
              </a:spcAft>
            </a:pPr>
            <a:r>
              <a:rPr lang="en-US" sz="600" dirty="0">
                <a:solidFill>
                  <a:srgbClr val="FFFFFF">
                    <a:lumMod val="65000"/>
                  </a:srgbClr>
                </a:solidFill>
                <a:latin typeface="Segoe UI Light" panose="020B0502040204020203" pitchFamily="34" charset="0"/>
                <a:cs typeface="Segoe UI Light" panose="020B0502040204020203" pitchFamily="34" charset="0"/>
              </a:rPr>
              <a:t>LEADERSHIP PRESENTATION</a:t>
            </a:r>
          </a:p>
        </p:txBody>
      </p:sp>
      <p:cxnSp>
        <p:nvCxnSpPr>
          <p:cNvPr id="19" name="Straight Connector 18">
            <a:extLst>
              <a:ext uri="{FF2B5EF4-FFF2-40B4-BE49-F238E27FC236}">
                <a16:creationId xmlns="" xmlns:a16="http://schemas.microsoft.com/office/drawing/2014/main" id="{1FDA2B64-5758-0541-A488-9683D27A3A67}"/>
              </a:ext>
            </a:extLst>
          </p:cNvPr>
          <p:cNvCxnSpPr>
            <a:cxnSpLocks/>
          </p:cNvCxnSpPr>
          <p:nvPr userDrawn="1"/>
        </p:nvCxnSpPr>
        <p:spPr>
          <a:xfrm flipH="1">
            <a:off x="1" y="6648320"/>
            <a:ext cx="7147322"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196918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xmlns="" id="{4EEB6CE9-D962-46FF-9E7A-2391CD75AE84}"/>
              </a:ext>
            </a:extLst>
          </p:cNvPr>
          <p:cNvSpPr>
            <a:spLocks noGrp="1"/>
          </p:cNvSpPr>
          <p:nvPr>
            <p:ph type="dt" sz="half" idx="10"/>
          </p:nvPr>
        </p:nvSpPr>
        <p:spPr>
          <a:xfrm>
            <a:off x="628650" y="6356351"/>
            <a:ext cx="2057400" cy="365125"/>
          </a:xfrm>
          <a:prstGeom prst="rect">
            <a:avLst/>
          </a:prstGeom>
        </p:spPr>
        <p:txBody>
          <a:bodyPr/>
          <a:lstStyle/>
          <a:p>
            <a:endParaRPr lang="en-US"/>
          </a:p>
        </p:txBody>
      </p:sp>
      <p:sp>
        <p:nvSpPr>
          <p:cNvPr id="3" name="Footer Placeholder 2">
            <a:extLst>
              <a:ext uri="{FF2B5EF4-FFF2-40B4-BE49-F238E27FC236}">
                <a16:creationId xmlns:a16="http://schemas.microsoft.com/office/drawing/2014/main" xmlns="" id="{D17574D7-7592-45AB-8139-E18CBC913E66}"/>
              </a:ext>
            </a:extLst>
          </p:cNvPr>
          <p:cNvSpPr>
            <a:spLocks noGrp="1"/>
          </p:cNvSpPr>
          <p:nvPr>
            <p:ph type="ftr" sz="quarter" idx="11"/>
          </p:nvPr>
        </p:nvSpPr>
        <p:spPr>
          <a:xfrm>
            <a:off x="3028950" y="6356351"/>
            <a:ext cx="3086100" cy="365125"/>
          </a:xfrm>
          <a:prstGeom prst="rect">
            <a:avLst/>
          </a:prstGeom>
        </p:spPr>
        <p:txBody>
          <a:bodyPr/>
          <a:lstStyle/>
          <a:p>
            <a:r>
              <a:rPr lang="en-US" smtClean="0"/>
              <a:t>CONFIDENTIALL</a:t>
            </a:r>
            <a:endParaRPr lang="en-US"/>
          </a:p>
        </p:txBody>
      </p:sp>
      <p:sp>
        <p:nvSpPr>
          <p:cNvPr id="4" name="Slide Number Placeholder 3">
            <a:extLst>
              <a:ext uri="{FF2B5EF4-FFF2-40B4-BE49-F238E27FC236}">
                <a16:creationId xmlns:a16="http://schemas.microsoft.com/office/drawing/2014/main" xmlns="" id="{880646CC-E651-4536-8649-7C73267C3864}"/>
              </a:ext>
            </a:extLst>
          </p:cNvPr>
          <p:cNvSpPr>
            <a:spLocks noGrp="1"/>
          </p:cNvSpPr>
          <p:nvPr>
            <p:ph type="sldNum" sz="quarter" idx="12"/>
          </p:nvPr>
        </p:nvSpPr>
        <p:spPr>
          <a:xfrm>
            <a:off x="6457950" y="6356351"/>
            <a:ext cx="2057400" cy="365125"/>
          </a:xfrm>
          <a:prstGeom prst="rect">
            <a:avLst/>
          </a:prstGeom>
        </p:spPr>
        <p:txBody>
          <a:bodyPr/>
          <a:lstStyle/>
          <a:p>
            <a:fld id="{E08D205E-34E0-4D4E-B6CF-D546C54444F4}" type="slidenum">
              <a:rPr lang="en-US" smtClean="0"/>
              <a:t>‹#›</a:t>
            </a:fld>
            <a:endParaRPr lang="en-US"/>
          </a:p>
        </p:txBody>
      </p:sp>
    </p:spTree>
    <p:extLst>
      <p:ext uri="{BB962C8B-B14F-4D97-AF65-F5344CB8AC3E}">
        <p14:creationId xmlns:p14="http://schemas.microsoft.com/office/powerpoint/2010/main" val="4172884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aphicFrame>
        <p:nvGraphicFramePr>
          <p:cNvPr id="4" name="Rectangle 1" hidden="1"/>
          <p:cNvGraphicFramePr>
            <a:graphicFrameLocks/>
          </p:cNvGraphicFramePr>
          <p:nvPr>
            <p:custDataLst>
              <p:tags r:id="rId2"/>
            </p:custDataLst>
          </p:nvPr>
        </p:nvGraphicFramePr>
        <p:xfrm>
          <a:off x="0" y="0"/>
          <a:ext cx="158750" cy="158750"/>
        </p:xfrm>
        <a:graphic>
          <a:graphicData uri="http://schemas.openxmlformats.org/presentationml/2006/ole">
            <mc:AlternateContent xmlns:mc="http://schemas.openxmlformats.org/markup-compatibility/2006">
              <mc:Choice xmlns:v="urn:schemas-microsoft-com:vml" Requires="v">
                <p:oleObj spid="_x0000_s77955" r:id="rId4" imgW="0" imgH="0" progId="">
                  <p:embed/>
                </p:oleObj>
              </mc:Choice>
              <mc:Fallback>
                <p:oleObj r:id="rId4" imgW="0" imgH="0" progId="">
                  <p:embed/>
                  <p:pic>
                    <p:nvPicPr>
                      <p:cNvPr id="0" name=""/>
                      <p:cNvPicPr>
                        <a:picLocks noChangeArrowheads="1"/>
                      </p:cNvPicPr>
                      <p:nvPr/>
                    </p:nvPicPr>
                    <p:blipFill>
                      <a:blip>
                        <a:extLst>
                          <a:ext uri="{28A0092B-C50C-407E-A947-70E740481C1C}">
                            <a14:useLocalDpi xmlns:a14="http://schemas.microsoft.com/office/drawing/2010/main" val="0"/>
                          </a:ext>
                        </a:extLst>
                      </a:blip>
                      <a:srcRect/>
                      <a:stretch>
                        <a:fillRect/>
                      </a:stretch>
                    </p:blipFill>
                    <p:spPr bwMode="auto">
                      <a:xfrm>
                        <a:off x="0" y="0"/>
                        <a:ext cx="158750" cy="1587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166" name="Rectangle 22"/>
          <p:cNvSpPr>
            <a:spLocks noGrp="1" noChangeArrowheads="1"/>
          </p:cNvSpPr>
          <p:nvPr>
            <p:ph type="ctrTitle" sz="quarter"/>
          </p:nvPr>
        </p:nvSpPr>
        <p:spPr>
          <a:xfrm>
            <a:off x="1141415" y="3124202"/>
            <a:ext cx="6861175" cy="401648"/>
          </a:xfrm>
          <a:prstGeom prst="rect">
            <a:avLst/>
          </a:prstGeom>
          <a:ln algn="ctr"/>
        </p:spPr>
        <p:txBody>
          <a:bodyPr anchor="ctr"/>
          <a:lstStyle>
            <a:lvl1pPr algn="ctr">
              <a:defRPr sz="2900"/>
            </a:lvl1pPr>
          </a:lstStyle>
          <a:p>
            <a:r>
              <a:rPr lang="en-US" noProof="0" smtClean="0"/>
              <a:t>Click to edit Master title style</a:t>
            </a:r>
            <a:endParaRPr lang="en-GB" noProof="0"/>
          </a:p>
        </p:txBody>
      </p:sp>
      <p:sp>
        <p:nvSpPr>
          <p:cNvPr id="6167" name="Rectangle 23"/>
          <p:cNvSpPr>
            <a:spLocks noGrp="1" noChangeArrowheads="1"/>
          </p:cNvSpPr>
          <p:nvPr>
            <p:ph type="subTitle" sz="quarter" idx="1"/>
          </p:nvPr>
        </p:nvSpPr>
        <p:spPr>
          <a:xfrm>
            <a:off x="1371600" y="4351341"/>
            <a:ext cx="6400800" cy="221599"/>
          </a:xfrm>
        </p:spPr>
        <p:txBody>
          <a:bodyPr anchor="ctr"/>
          <a:lstStyle>
            <a:lvl1pPr marL="0" indent="0" algn="ctr">
              <a:buFont typeface="Wingdings" pitchFamily="2" charset="2"/>
              <a:buNone/>
              <a:defRPr i="1"/>
            </a:lvl1pPr>
          </a:lstStyle>
          <a:p>
            <a:r>
              <a:rPr lang="en-US" noProof="0" smtClean="0"/>
              <a:t>Click to edit Master subtitle style</a:t>
            </a:r>
            <a:endParaRPr lang="en-GB" noProof="0"/>
          </a:p>
        </p:txBody>
      </p:sp>
    </p:spTree>
    <p:extLst>
      <p:ext uri="{BB962C8B-B14F-4D97-AF65-F5344CB8AC3E}">
        <p14:creationId xmlns:p14="http://schemas.microsoft.com/office/powerpoint/2010/main" val="300474727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6.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3.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theme" Target="../theme/theme4.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theme" Target="../theme/theme5.xml"/><Relationship Id="rId18" Type="http://schemas.openxmlformats.org/officeDocument/2006/relationships/image" Target="../media/image3.emf"/><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oleObject" Target="../embeddings/oleObject4.bin"/><Relationship Id="rId2" Type="http://schemas.openxmlformats.org/officeDocument/2006/relationships/slideLayout" Target="../slideLayouts/slideLayout32.xml"/><Relationship Id="rId16" Type="http://schemas.openxmlformats.org/officeDocument/2006/relationships/tags" Target="../tags/tag5.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tags" Target="../tags/tag4.xml"/><Relationship Id="rId10" Type="http://schemas.openxmlformats.org/officeDocument/2006/relationships/slideLayout" Target="../slideLayouts/slideLayout40.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vmlDrawing" Target="../drawings/vmlDrawing4.v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50.xml"/><Relationship Id="rId3" Type="http://schemas.openxmlformats.org/officeDocument/2006/relationships/slideLayout" Target="../slideLayouts/slideLayout45.xml"/><Relationship Id="rId7" Type="http://schemas.openxmlformats.org/officeDocument/2006/relationships/slideLayout" Target="../slideLayouts/slideLayout49.xml"/><Relationship Id="rId12" Type="http://schemas.openxmlformats.org/officeDocument/2006/relationships/theme" Target="../theme/theme6.xml"/><Relationship Id="rId2" Type="http://schemas.openxmlformats.org/officeDocument/2006/relationships/slideLayout" Target="../slideLayouts/slideLayout44.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5" Type="http://schemas.openxmlformats.org/officeDocument/2006/relationships/slideLayout" Target="../slideLayouts/slideLayout47.xml"/><Relationship Id="rId10" Type="http://schemas.openxmlformats.org/officeDocument/2006/relationships/slideLayout" Target="../slideLayouts/slideLayout52.xml"/><Relationship Id="rId4" Type="http://schemas.openxmlformats.org/officeDocument/2006/relationships/slideLayout" Target="../slideLayouts/slideLayout46.xml"/><Relationship Id="rId9" Type="http://schemas.openxmlformats.org/officeDocument/2006/relationships/slideLayout" Target="../slideLayouts/slideLayout51.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7.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theme" Target="../theme/theme8.xml"/><Relationship Id="rId18" Type="http://schemas.openxmlformats.org/officeDocument/2006/relationships/image" Target="../media/image3.emf"/><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oleObject" Target="../embeddings/oleObject5.bin"/><Relationship Id="rId2" Type="http://schemas.openxmlformats.org/officeDocument/2006/relationships/slideLayout" Target="../slideLayouts/slideLayout66.xml"/><Relationship Id="rId16" Type="http://schemas.openxmlformats.org/officeDocument/2006/relationships/tags" Target="../tags/tag7.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tags" Target="../tags/tag6.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vmlDrawing" Target="../drawings/vmlDrawing5.v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4"/>
          <p:cNvSpPr>
            <a:spLocks noGrp="1" noChangeArrowheads="1"/>
          </p:cNvSpPr>
          <p:nvPr>
            <p:ph type="title"/>
          </p:nvPr>
        </p:nvSpPr>
        <p:spPr bwMode="auto">
          <a:xfrm>
            <a:off x="246064" y="596904"/>
            <a:ext cx="8647112" cy="276225"/>
          </a:xfrm>
          <a:prstGeom prst="rect">
            <a:avLst/>
          </a:prstGeom>
          <a:noFill/>
          <a:ln w="12700">
            <a:noFill/>
            <a:miter lim="800000"/>
            <a:headEnd/>
            <a:tailEnd/>
          </a:ln>
        </p:spPr>
        <p:txBody>
          <a:bodyPr vert="horz" wrap="square" lIns="0" tIns="0" rIns="0" bIns="0" numCol="1" anchor="t" anchorCtr="0" compatLnSpc="1">
            <a:prstTxWarp prst="textNoShape">
              <a:avLst/>
            </a:prstTxWarp>
            <a:spAutoFit/>
          </a:bodyPr>
          <a:lstStyle/>
          <a:p>
            <a:pPr lvl="0"/>
            <a:r>
              <a:rPr lang="en-GB" smtClean="0"/>
              <a:t>Headline: (20 pt.) Arial bold</a:t>
            </a:r>
          </a:p>
        </p:txBody>
      </p:sp>
      <p:sp>
        <p:nvSpPr>
          <p:cNvPr id="1028" name="Rectangle 26"/>
          <p:cNvSpPr>
            <a:spLocks noGrp="1" noChangeArrowheads="1"/>
          </p:cNvSpPr>
          <p:nvPr>
            <p:ph type="body" idx="1"/>
          </p:nvPr>
        </p:nvSpPr>
        <p:spPr bwMode="auto">
          <a:xfrm>
            <a:off x="246064" y="2092329"/>
            <a:ext cx="8647112" cy="2659063"/>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p>
            <a:pPr lvl="0"/>
            <a:r>
              <a:rPr lang="en-GB" smtClean="0"/>
              <a:t>Text: 16-pt. Arial with Wingdings square square bullet 100%</a:t>
            </a:r>
          </a:p>
          <a:p>
            <a:pPr lvl="1"/>
            <a:r>
              <a:rPr lang="en-GB" smtClean="0"/>
              <a:t>Second-level bullet — Arial round</a:t>
            </a:r>
          </a:p>
          <a:p>
            <a:pPr lvl="2"/>
            <a:r>
              <a:rPr lang="en-GB" smtClean="0"/>
              <a:t>Third-level bullet — Arial Em dash</a:t>
            </a:r>
          </a:p>
          <a:p>
            <a:pPr lvl="3"/>
            <a:r>
              <a:rPr lang="en-GB" smtClean="0"/>
              <a:t>Fourth-level bullet — Arial Em dash</a:t>
            </a:r>
          </a:p>
          <a:p>
            <a:pPr lvl="4"/>
            <a:r>
              <a:rPr lang="en-GB" smtClean="0"/>
              <a:t>xx</a:t>
            </a:r>
          </a:p>
          <a:p>
            <a:pPr lvl="0"/>
            <a:r>
              <a:rPr lang="en-GB" smtClean="0"/>
              <a:t>Text: 16 pt. Arial, plain text sentence case</a:t>
            </a:r>
          </a:p>
          <a:p>
            <a:pPr lvl="1"/>
            <a:r>
              <a:rPr lang="en-GB" smtClean="0"/>
              <a:t>Second-level bullet</a:t>
            </a:r>
          </a:p>
          <a:p>
            <a:pPr lvl="2"/>
            <a:r>
              <a:rPr lang="en-GB" smtClean="0"/>
              <a:t>Third-level bullet</a:t>
            </a:r>
          </a:p>
          <a:p>
            <a:pPr lvl="3"/>
            <a:r>
              <a:rPr lang="en-GB" smtClean="0"/>
              <a:t>Fourth-level bullet</a:t>
            </a:r>
          </a:p>
        </p:txBody>
      </p:sp>
      <p:sp>
        <p:nvSpPr>
          <p:cNvPr id="1029" name="Rectangle 28"/>
          <p:cNvSpPr>
            <a:spLocks noChangeArrowheads="1"/>
          </p:cNvSpPr>
          <p:nvPr/>
        </p:nvSpPr>
        <p:spPr bwMode="auto">
          <a:xfrm>
            <a:off x="8650288" y="6705604"/>
            <a:ext cx="265112" cy="138113"/>
          </a:xfrm>
          <a:prstGeom prst="rect">
            <a:avLst/>
          </a:prstGeom>
          <a:noFill/>
          <a:ln w="12700">
            <a:noFill/>
            <a:miter lim="800000"/>
            <a:headEnd/>
            <a:tailEnd/>
          </a:ln>
        </p:spPr>
        <p:txBody>
          <a:bodyPr lIns="0" tIns="0" rIns="0" bIns="0" anchor="ctr">
            <a:spAutoFit/>
          </a:bodyPr>
          <a:lstStyle/>
          <a:p>
            <a:pPr algn="r" defTabSz="914400" eaLnBrk="0" hangingPunct="0"/>
            <a:fld id="{51A58D84-14E6-4784-B865-6B877E1372B0}" type="slidenum">
              <a:rPr lang="en-GB" sz="900">
                <a:solidFill>
                  <a:srgbClr val="77787B"/>
                </a:solidFill>
                <a:latin typeface="Arial"/>
              </a:rPr>
              <a:pPr algn="r" defTabSz="914400" eaLnBrk="0" hangingPunct="0"/>
              <a:t>‹#›</a:t>
            </a:fld>
            <a:endParaRPr lang="en-GB" sz="900" dirty="0">
              <a:solidFill>
                <a:srgbClr val="77787B"/>
              </a:solidFill>
              <a:latin typeface="Arial"/>
            </a:endParaRPr>
          </a:p>
        </p:txBody>
      </p:sp>
      <p:pic>
        <p:nvPicPr>
          <p:cNvPr id="5"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0270" y="6326432"/>
            <a:ext cx="1470476" cy="44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8927310"/>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4448" r:id="rId4"/>
  </p:sldLayoutIdLst>
  <p:hf sldNum="0" hdr="0" dt="0"/>
  <p:txStyles>
    <p:titleStyle>
      <a:lvl1pPr algn="l" rtl="0" fontAlgn="base">
        <a:lnSpc>
          <a:spcPct val="90000"/>
        </a:lnSpc>
        <a:spcBef>
          <a:spcPct val="0"/>
        </a:spcBef>
        <a:spcAft>
          <a:spcPct val="0"/>
        </a:spcAft>
        <a:defRPr sz="2000" b="1">
          <a:solidFill>
            <a:schemeClr val="tx1"/>
          </a:solidFill>
          <a:latin typeface="+mj-lt"/>
          <a:ea typeface="+mj-ea"/>
          <a:cs typeface="+mj-cs"/>
        </a:defRPr>
      </a:lvl1pPr>
      <a:lvl2pPr algn="l" rtl="0" fontAlgn="base">
        <a:lnSpc>
          <a:spcPct val="90000"/>
        </a:lnSpc>
        <a:spcBef>
          <a:spcPct val="0"/>
        </a:spcBef>
        <a:spcAft>
          <a:spcPct val="0"/>
        </a:spcAft>
        <a:defRPr sz="2000" b="1">
          <a:solidFill>
            <a:schemeClr val="tx1"/>
          </a:solidFill>
          <a:latin typeface="Arial" charset="0"/>
          <a:cs typeface="Arial" charset="0"/>
        </a:defRPr>
      </a:lvl2pPr>
      <a:lvl3pPr algn="l" rtl="0" fontAlgn="base">
        <a:lnSpc>
          <a:spcPct val="90000"/>
        </a:lnSpc>
        <a:spcBef>
          <a:spcPct val="0"/>
        </a:spcBef>
        <a:spcAft>
          <a:spcPct val="0"/>
        </a:spcAft>
        <a:defRPr sz="2000" b="1">
          <a:solidFill>
            <a:schemeClr val="tx1"/>
          </a:solidFill>
          <a:latin typeface="Arial" charset="0"/>
          <a:cs typeface="Arial" charset="0"/>
        </a:defRPr>
      </a:lvl3pPr>
      <a:lvl4pPr algn="l" rtl="0" fontAlgn="base">
        <a:lnSpc>
          <a:spcPct val="90000"/>
        </a:lnSpc>
        <a:spcBef>
          <a:spcPct val="0"/>
        </a:spcBef>
        <a:spcAft>
          <a:spcPct val="0"/>
        </a:spcAft>
        <a:defRPr sz="2000" b="1">
          <a:solidFill>
            <a:schemeClr val="tx1"/>
          </a:solidFill>
          <a:latin typeface="Arial" charset="0"/>
          <a:cs typeface="Arial" charset="0"/>
        </a:defRPr>
      </a:lvl4pPr>
      <a:lvl5pPr algn="l" rtl="0" fontAlgn="base">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p:titleStyle>
    <p:bodyStyle>
      <a:lvl1pPr marL="266700" indent="-266700" algn="l" rtl="0" fontAlgn="base">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fontAlgn="base">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fontAlgn="base">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fontAlgn="base">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fontAlgn="base">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p:bodyStyle>
    <p:otherStyle>
      <a:defPPr>
        <a:defRPr lang="en-US"/>
      </a:defPPr>
      <a:lvl1pPr marL="0" algn="l" defTabSz="914331" rtl="0" eaLnBrk="1" latinLnBrk="0" hangingPunct="1">
        <a:defRPr sz="1800" kern="1200">
          <a:solidFill>
            <a:schemeClr val="tx1"/>
          </a:solidFill>
          <a:latin typeface="+mn-lt"/>
          <a:ea typeface="+mn-ea"/>
          <a:cs typeface="+mn-cs"/>
        </a:defRPr>
      </a:lvl1pPr>
      <a:lvl2pPr marL="457165" algn="l" defTabSz="914331" rtl="0" eaLnBrk="1" latinLnBrk="0" hangingPunct="1">
        <a:defRPr sz="1800" kern="1200">
          <a:solidFill>
            <a:schemeClr val="tx1"/>
          </a:solidFill>
          <a:latin typeface="+mn-lt"/>
          <a:ea typeface="+mn-ea"/>
          <a:cs typeface="+mn-cs"/>
        </a:defRPr>
      </a:lvl2pPr>
      <a:lvl3pPr marL="914331" algn="l" defTabSz="914331" rtl="0" eaLnBrk="1" latinLnBrk="0" hangingPunct="1">
        <a:defRPr sz="1800" kern="1200">
          <a:solidFill>
            <a:schemeClr val="tx1"/>
          </a:solidFill>
          <a:latin typeface="+mn-lt"/>
          <a:ea typeface="+mn-ea"/>
          <a:cs typeface="+mn-cs"/>
        </a:defRPr>
      </a:lvl3pPr>
      <a:lvl4pPr marL="1371495" algn="l" defTabSz="914331" rtl="0" eaLnBrk="1" latinLnBrk="0" hangingPunct="1">
        <a:defRPr sz="1800" kern="1200">
          <a:solidFill>
            <a:schemeClr val="tx1"/>
          </a:solidFill>
          <a:latin typeface="+mn-lt"/>
          <a:ea typeface="+mn-ea"/>
          <a:cs typeface="+mn-cs"/>
        </a:defRPr>
      </a:lvl4pPr>
      <a:lvl5pPr marL="1828660" algn="l" defTabSz="914331" rtl="0" eaLnBrk="1" latinLnBrk="0" hangingPunct="1">
        <a:defRPr sz="1800" kern="1200">
          <a:solidFill>
            <a:schemeClr val="tx1"/>
          </a:solidFill>
          <a:latin typeface="+mn-lt"/>
          <a:ea typeface="+mn-ea"/>
          <a:cs typeface="+mn-cs"/>
        </a:defRPr>
      </a:lvl5pPr>
      <a:lvl6pPr marL="2285826" algn="l" defTabSz="914331" rtl="0" eaLnBrk="1" latinLnBrk="0" hangingPunct="1">
        <a:defRPr sz="1800" kern="1200">
          <a:solidFill>
            <a:schemeClr val="tx1"/>
          </a:solidFill>
          <a:latin typeface="+mn-lt"/>
          <a:ea typeface="+mn-ea"/>
          <a:cs typeface="+mn-cs"/>
        </a:defRPr>
      </a:lvl6pPr>
      <a:lvl7pPr marL="2742990" algn="l" defTabSz="914331" rtl="0" eaLnBrk="1" latinLnBrk="0" hangingPunct="1">
        <a:defRPr sz="1800" kern="1200">
          <a:solidFill>
            <a:schemeClr val="tx1"/>
          </a:solidFill>
          <a:latin typeface="+mn-lt"/>
          <a:ea typeface="+mn-ea"/>
          <a:cs typeface="+mn-cs"/>
        </a:defRPr>
      </a:lvl7pPr>
      <a:lvl8pPr marL="3200156" algn="l" defTabSz="914331" rtl="0" eaLnBrk="1" latinLnBrk="0" hangingPunct="1">
        <a:defRPr sz="1800" kern="1200">
          <a:solidFill>
            <a:schemeClr val="tx1"/>
          </a:solidFill>
          <a:latin typeface="+mn-lt"/>
          <a:ea typeface="+mn-ea"/>
          <a:cs typeface="+mn-cs"/>
        </a:defRPr>
      </a:lvl8pPr>
      <a:lvl9pPr marL="3657321" algn="l" defTabSz="91433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7" name="Rectangle 24"/>
          <p:cNvSpPr>
            <a:spLocks noGrp="1" noChangeArrowheads="1"/>
          </p:cNvSpPr>
          <p:nvPr>
            <p:ph type="title"/>
          </p:nvPr>
        </p:nvSpPr>
        <p:spPr bwMode="auto">
          <a:xfrm>
            <a:off x="246064" y="596924"/>
            <a:ext cx="8647112" cy="276225"/>
          </a:xfrm>
          <a:prstGeom prst="rect">
            <a:avLst/>
          </a:prstGeom>
          <a:noFill/>
          <a:ln w="12700">
            <a:noFill/>
            <a:miter lim="800000"/>
            <a:headEnd/>
            <a:tailEnd/>
          </a:ln>
        </p:spPr>
        <p:txBody>
          <a:bodyPr vert="horz" wrap="square" lIns="0" tIns="0" rIns="0" bIns="0" numCol="1" anchor="t" anchorCtr="0" compatLnSpc="1">
            <a:prstTxWarp prst="textNoShape">
              <a:avLst/>
            </a:prstTxWarp>
            <a:spAutoFit/>
          </a:bodyPr>
          <a:lstStyle/>
          <a:p>
            <a:pPr lvl="0"/>
            <a:r>
              <a:rPr lang="en-GB" smtClean="0"/>
              <a:t>Headline: (20 pt.) Arial bold</a:t>
            </a:r>
          </a:p>
        </p:txBody>
      </p:sp>
      <p:sp>
        <p:nvSpPr>
          <p:cNvPr id="1028" name="Rectangle 26"/>
          <p:cNvSpPr>
            <a:spLocks noGrp="1" noChangeArrowheads="1"/>
          </p:cNvSpPr>
          <p:nvPr>
            <p:ph type="body" idx="1"/>
          </p:nvPr>
        </p:nvSpPr>
        <p:spPr bwMode="auto">
          <a:xfrm>
            <a:off x="246064" y="2092336"/>
            <a:ext cx="8647112" cy="2659063"/>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p>
            <a:pPr lvl="0"/>
            <a:r>
              <a:rPr lang="en-GB" smtClean="0"/>
              <a:t>Text: 16-pt. Arial with Wingdings square square bullet 100%</a:t>
            </a:r>
          </a:p>
          <a:p>
            <a:pPr lvl="1"/>
            <a:r>
              <a:rPr lang="en-GB" smtClean="0"/>
              <a:t>Second-level bullet — Arial round</a:t>
            </a:r>
          </a:p>
          <a:p>
            <a:pPr lvl="2"/>
            <a:r>
              <a:rPr lang="en-GB" smtClean="0"/>
              <a:t>Third-level bullet — Arial Em dash</a:t>
            </a:r>
          </a:p>
          <a:p>
            <a:pPr lvl="3"/>
            <a:r>
              <a:rPr lang="en-GB" smtClean="0"/>
              <a:t>Fourth-level bullet — Arial Em dash</a:t>
            </a:r>
          </a:p>
          <a:p>
            <a:pPr lvl="4"/>
            <a:r>
              <a:rPr lang="en-GB" smtClean="0"/>
              <a:t>xx</a:t>
            </a:r>
          </a:p>
          <a:p>
            <a:pPr lvl="0"/>
            <a:r>
              <a:rPr lang="en-GB" smtClean="0"/>
              <a:t>Text: 16 pt. Arial, plain text sentence case</a:t>
            </a:r>
          </a:p>
          <a:p>
            <a:pPr lvl="1"/>
            <a:r>
              <a:rPr lang="en-GB" smtClean="0"/>
              <a:t>Second-level bullet</a:t>
            </a:r>
          </a:p>
          <a:p>
            <a:pPr lvl="2"/>
            <a:r>
              <a:rPr lang="en-GB" smtClean="0"/>
              <a:t>Third-level bullet</a:t>
            </a:r>
          </a:p>
          <a:p>
            <a:pPr lvl="3"/>
            <a:r>
              <a:rPr lang="en-GB" smtClean="0"/>
              <a:t>Fourth-level bullet</a:t>
            </a:r>
          </a:p>
        </p:txBody>
      </p:sp>
      <p:sp>
        <p:nvSpPr>
          <p:cNvPr id="1029" name="Rectangle 28"/>
          <p:cNvSpPr>
            <a:spLocks noChangeArrowheads="1"/>
          </p:cNvSpPr>
          <p:nvPr/>
        </p:nvSpPr>
        <p:spPr bwMode="auto">
          <a:xfrm>
            <a:off x="8650288" y="6705624"/>
            <a:ext cx="265112" cy="138113"/>
          </a:xfrm>
          <a:prstGeom prst="rect">
            <a:avLst/>
          </a:prstGeom>
          <a:noFill/>
          <a:ln w="12700">
            <a:noFill/>
            <a:miter lim="800000"/>
            <a:headEnd/>
            <a:tailEnd/>
          </a:ln>
        </p:spPr>
        <p:txBody>
          <a:bodyPr lIns="0" tIns="0" rIns="0" bIns="0" anchor="ctr">
            <a:spAutoFit/>
          </a:bodyPr>
          <a:lstStyle/>
          <a:p>
            <a:pPr algn="r" defTabSz="914400" eaLnBrk="0" hangingPunct="0"/>
            <a:fld id="{51A58D84-14E6-4784-B865-6B877E1372B0}" type="slidenum">
              <a:rPr lang="en-GB" sz="900">
                <a:solidFill>
                  <a:srgbClr val="77787B"/>
                </a:solidFill>
                <a:latin typeface="Arial"/>
              </a:rPr>
              <a:pPr algn="r" defTabSz="914400" eaLnBrk="0" hangingPunct="0"/>
              <a:t>‹#›</a:t>
            </a:fld>
            <a:endParaRPr lang="en-GB" sz="900" dirty="0">
              <a:solidFill>
                <a:srgbClr val="77787B"/>
              </a:solidFill>
              <a:latin typeface="Arial"/>
            </a:endParaRPr>
          </a:p>
        </p:txBody>
      </p:sp>
      <p:pic>
        <p:nvPicPr>
          <p:cNvPr id="8" name="Picture 2"/>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46052" y="6301204"/>
            <a:ext cx="1470476" cy="44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4200777"/>
      </p:ext>
    </p:extLst>
  </p:cSld>
  <p:clrMap bg1="lt1" tx1="dk1" bg2="lt2" tx2="dk2" accent1="accent1" accent2="accent2" accent3="accent3" accent4="accent4" accent5="accent5" accent6="accent6" hlink="hlink" folHlink="folHlink"/>
  <p:sldLayoutIdLst>
    <p:sldLayoutId id="2147484376" r:id="rId1"/>
    <p:sldLayoutId id="2147484377" r:id="rId2"/>
    <p:sldLayoutId id="2147484378" r:id="rId3"/>
    <p:sldLayoutId id="2147484449" r:id="rId4"/>
  </p:sldLayoutIdLst>
  <p:hf sldNum="0" hdr="0" dt="0"/>
  <p:txStyles>
    <p:titleStyle>
      <a:lvl1pPr algn="l" rtl="0" fontAlgn="base">
        <a:lnSpc>
          <a:spcPct val="90000"/>
        </a:lnSpc>
        <a:spcBef>
          <a:spcPct val="0"/>
        </a:spcBef>
        <a:spcAft>
          <a:spcPct val="0"/>
        </a:spcAft>
        <a:defRPr sz="2000" b="1">
          <a:solidFill>
            <a:schemeClr val="tx1"/>
          </a:solidFill>
          <a:latin typeface="+mj-lt"/>
          <a:ea typeface="+mj-ea"/>
          <a:cs typeface="+mj-cs"/>
        </a:defRPr>
      </a:lvl1pPr>
      <a:lvl2pPr algn="l" rtl="0" fontAlgn="base">
        <a:lnSpc>
          <a:spcPct val="90000"/>
        </a:lnSpc>
        <a:spcBef>
          <a:spcPct val="0"/>
        </a:spcBef>
        <a:spcAft>
          <a:spcPct val="0"/>
        </a:spcAft>
        <a:defRPr sz="2000" b="1">
          <a:solidFill>
            <a:schemeClr val="tx1"/>
          </a:solidFill>
          <a:latin typeface="Arial" charset="0"/>
          <a:cs typeface="Arial" charset="0"/>
        </a:defRPr>
      </a:lvl2pPr>
      <a:lvl3pPr algn="l" rtl="0" fontAlgn="base">
        <a:lnSpc>
          <a:spcPct val="90000"/>
        </a:lnSpc>
        <a:spcBef>
          <a:spcPct val="0"/>
        </a:spcBef>
        <a:spcAft>
          <a:spcPct val="0"/>
        </a:spcAft>
        <a:defRPr sz="2000" b="1">
          <a:solidFill>
            <a:schemeClr val="tx1"/>
          </a:solidFill>
          <a:latin typeface="Arial" charset="0"/>
          <a:cs typeface="Arial" charset="0"/>
        </a:defRPr>
      </a:lvl3pPr>
      <a:lvl4pPr algn="l" rtl="0" fontAlgn="base">
        <a:lnSpc>
          <a:spcPct val="90000"/>
        </a:lnSpc>
        <a:spcBef>
          <a:spcPct val="0"/>
        </a:spcBef>
        <a:spcAft>
          <a:spcPct val="0"/>
        </a:spcAft>
        <a:defRPr sz="2000" b="1">
          <a:solidFill>
            <a:schemeClr val="tx1"/>
          </a:solidFill>
          <a:latin typeface="Arial" charset="0"/>
          <a:cs typeface="Arial" charset="0"/>
        </a:defRPr>
      </a:lvl4pPr>
      <a:lvl5pPr algn="l" rtl="0" fontAlgn="base">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p:titleStyle>
    <p:bodyStyle>
      <a:lvl1pPr marL="266700" indent="-266700" algn="l" rtl="0" fontAlgn="base">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fontAlgn="base">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fontAlgn="base">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fontAlgn="base">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fontAlgn="base">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p:bodyStyle>
    <p:otherStyle>
      <a:defPPr>
        <a:defRPr lang="en-US"/>
      </a:defPPr>
      <a:lvl1pPr marL="0" algn="l" defTabSz="914331" rtl="0" eaLnBrk="1" latinLnBrk="0" hangingPunct="1">
        <a:defRPr sz="1800" kern="1200">
          <a:solidFill>
            <a:schemeClr val="tx1"/>
          </a:solidFill>
          <a:latin typeface="+mn-lt"/>
          <a:ea typeface="+mn-ea"/>
          <a:cs typeface="+mn-cs"/>
        </a:defRPr>
      </a:lvl1pPr>
      <a:lvl2pPr marL="457165" algn="l" defTabSz="914331" rtl="0" eaLnBrk="1" latinLnBrk="0" hangingPunct="1">
        <a:defRPr sz="1800" kern="1200">
          <a:solidFill>
            <a:schemeClr val="tx1"/>
          </a:solidFill>
          <a:latin typeface="+mn-lt"/>
          <a:ea typeface="+mn-ea"/>
          <a:cs typeface="+mn-cs"/>
        </a:defRPr>
      </a:lvl2pPr>
      <a:lvl3pPr marL="914331" algn="l" defTabSz="914331" rtl="0" eaLnBrk="1" latinLnBrk="0" hangingPunct="1">
        <a:defRPr sz="1800" kern="1200">
          <a:solidFill>
            <a:schemeClr val="tx1"/>
          </a:solidFill>
          <a:latin typeface="+mn-lt"/>
          <a:ea typeface="+mn-ea"/>
          <a:cs typeface="+mn-cs"/>
        </a:defRPr>
      </a:lvl3pPr>
      <a:lvl4pPr marL="1371495" algn="l" defTabSz="914331" rtl="0" eaLnBrk="1" latinLnBrk="0" hangingPunct="1">
        <a:defRPr sz="1800" kern="1200">
          <a:solidFill>
            <a:schemeClr val="tx1"/>
          </a:solidFill>
          <a:latin typeface="+mn-lt"/>
          <a:ea typeface="+mn-ea"/>
          <a:cs typeface="+mn-cs"/>
        </a:defRPr>
      </a:lvl4pPr>
      <a:lvl5pPr marL="1828660" algn="l" defTabSz="914331" rtl="0" eaLnBrk="1" latinLnBrk="0" hangingPunct="1">
        <a:defRPr sz="1800" kern="1200">
          <a:solidFill>
            <a:schemeClr val="tx1"/>
          </a:solidFill>
          <a:latin typeface="+mn-lt"/>
          <a:ea typeface="+mn-ea"/>
          <a:cs typeface="+mn-cs"/>
        </a:defRPr>
      </a:lvl5pPr>
      <a:lvl6pPr marL="2285826" algn="l" defTabSz="914331" rtl="0" eaLnBrk="1" latinLnBrk="0" hangingPunct="1">
        <a:defRPr sz="1800" kern="1200">
          <a:solidFill>
            <a:schemeClr val="tx1"/>
          </a:solidFill>
          <a:latin typeface="+mn-lt"/>
          <a:ea typeface="+mn-ea"/>
          <a:cs typeface="+mn-cs"/>
        </a:defRPr>
      </a:lvl6pPr>
      <a:lvl7pPr marL="2742990" algn="l" defTabSz="914331" rtl="0" eaLnBrk="1" latinLnBrk="0" hangingPunct="1">
        <a:defRPr sz="1800" kern="1200">
          <a:solidFill>
            <a:schemeClr val="tx1"/>
          </a:solidFill>
          <a:latin typeface="+mn-lt"/>
          <a:ea typeface="+mn-ea"/>
          <a:cs typeface="+mn-cs"/>
        </a:defRPr>
      </a:lvl7pPr>
      <a:lvl8pPr marL="3200156" algn="l" defTabSz="914331" rtl="0" eaLnBrk="1" latinLnBrk="0" hangingPunct="1">
        <a:defRPr sz="1800" kern="1200">
          <a:solidFill>
            <a:schemeClr val="tx1"/>
          </a:solidFill>
          <a:latin typeface="+mn-lt"/>
          <a:ea typeface="+mn-ea"/>
          <a:cs typeface="+mn-cs"/>
        </a:defRPr>
      </a:lvl8pPr>
      <a:lvl9pPr marL="3657321" algn="l" defTabSz="914331"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028" name="Rectangle 26"/>
          <p:cNvSpPr>
            <a:spLocks noGrp="1" noChangeArrowheads="1"/>
          </p:cNvSpPr>
          <p:nvPr>
            <p:ph type="body" idx="1"/>
          </p:nvPr>
        </p:nvSpPr>
        <p:spPr bwMode="auto">
          <a:xfrm>
            <a:off x="246063" y="2092325"/>
            <a:ext cx="8647112" cy="2659063"/>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p>
            <a:pPr lvl="0"/>
            <a:r>
              <a:rPr lang="en-GB" smtClean="0"/>
              <a:t>Text: 16-pt. Arial with Wingdings square square bullet 100%</a:t>
            </a:r>
          </a:p>
          <a:p>
            <a:pPr lvl="1"/>
            <a:r>
              <a:rPr lang="en-GB" smtClean="0"/>
              <a:t>Second-level bullet — Arial round</a:t>
            </a:r>
          </a:p>
          <a:p>
            <a:pPr lvl="2"/>
            <a:r>
              <a:rPr lang="en-GB" smtClean="0"/>
              <a:t>Third-level bullet — Arial Em dash</a:t>
            </a:r>
          </a:p>
          <a:p>
            <a:pPr lvl="3"/>
            <a:r>
              <a:rPr lang="en-GB" smtClean="0"/>
              <a:t>Fourth-level bullet — Arial Em dash</a:t>
            </a:r>
          </a:p>
          <a:p>
            <a:pPr lvl="4"/>
            <a:r>
              <a:rPr lang="en-GB" smtClean="0"/>
              <a:t>xx</a:t>
            </a:r>
          </a:p>
          <a:p>
            <a:pPr lvl="0"/>
            <a:r>
              <a:rPr lang="en-GB" smtClean="0"/>
              <a:t>Text: 16 pt. Arial, plain text sentence case</a:t>
            </a:r>
          </a:p>
          <a:p>
            <a:pPr lvl="1"/>
            <a:r>
              <a:rPr lang="en-GB" smtClean="0"/>
              <a:t>Second-level bullet</a:t>
            </a:r>
          </a:p>
          <a:p>
            <a:pPr lvl="2"/>
            <a:r>
              <a:rPr lang="en-GB" smtClean="0"/>
              <a:t>Third-level bullet</a:t>
            </a:r>
          </a:p>
          <a:p>
            <a:pPr lvl="3"/>
            <a:r>
              <a:rPr lang="en-GB" smtClean="0"/>
              <a:t>Fourth-level bullet</a:t>
            </a:r>
          </a:p>
        </p:txBody>
      </p:sp>
      <p:sp>
        <p:nvSpPr>
          <p:cNvPr id="1029" name="Rectangle 28"/>
          <p:cNvSpPr>
            <a:spLocks noChangeArrowheads="1"/>
          </p:cNvSpPr>
          <p:nvPr/>
        </p:nvSpPr>
        <p:spPr bwMode="auto">
          <a:xfrm>
            <a:off x="8650288" y="6705600"/>
            <a:ext cx="265112" cy="138113"/>
          </a:xfrm>
          <a:prstGeom prst="rect">
            <a:avLst/>
          </a:prstGeom>
          <a:noFill/>
          <a:ln w="12700">
            <a:noFill/>
            <a:miter lim="800000"/>
            <a:headEnd/>
            <a:tailEnd/>
          </a:ln>
        </p:spPr>
        <p:txBody>
          <a:bodyPr lIns="0" tIns="0" rIns="0" bIns="0" anchor="ctr">
            <a:spAutoFit/>
          </a:bodyPr>
          <a:lstStyle/>
          <a:p>
            <a:pPr algn="r" defTabSz="914400" eaLnBrk="0" hangingPunct="0"/>
            <a:fld id="{51A58D84-14E6-4784-B865-6B877E1372B0}" type="slidenum">
              <a:rPr lang="en-GB" sz="900">
                <a:solidFill>
                  <a:srgbClr val="77787B"/>
                </a:solidFill>
                <a:latin typeface="Arial"/>
              </a:rPr>
              <a:pPr algn="r" defTabSz="914400" eaLnBrk="0" hangingPunct="0"/>
              <a:t>‹#›</a:t>
            </a:fld>
            <a:endParaRPr lang="en-GB" sz="900" dirty="0">
              <a:solidFill>
                <a:srgbClr val="77787B"/>
              </a:solidFill>
              <a:latin typeface="Arial"/>
            </a:endParaRPr>
          </a:p>
        </p:txBody>
      </p:sp>
      <p:sp>
        <p:nvSpPr>
          <p:cNvPr id="8" name="Rectangle 7">
            <a:extLst>
              <a:ext uri="{FF2B5EF4-FFF2-40B4-BE49-F238E27FC236}">
                <a16:creationId xmlns:a16="http://schemas.microsoft.com/office/drawing/2014/main" xmlns="" id="{6B12DE1F-585B-2140-B2BD-40C67FF0C1F0}"/>
              </a:ext>
            </a:extLst>
          </p:cNvPr>
          <p:cNvSpPr/>
          <p:nvPr userDrawn="1"/>
        </p:nvSpPr>
        <p:spPr>
          <a:xfrm rot="5400000">
            <a:off x="4102098" y="-4102097"/>
            <a:ext cx="939802" cy="9144000"/>
          </a:xfrm>
          <a:prstGeom prst="rect">
            <a:avLst/>
          </a:prstGeom>
          <a:solidFill>
            <a:srgbClr val="339933"/>
          </a:solidFill>
          <a:ln w="12700" cap="flat" cmpd="sng" algn="ctr">
            <a:noFill/>
            <a:prstDash val="solid"/>
            <a:miter lim="800000"/>
          </a:ln>
          <a:effectLst/>
        </p:spPr>
        <p:txBody>
          <a:bodyPr rtlCol="0" anchor="ctr"/>
          <a:lstStyle/>
          <a:p>
            <a:pPr marL="0" marR="0" lvl="0" indent="0" algn="ctr" defTabSz="6858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Segoe UI Light"/>
            </a:endParaRPr>
          </a:p>
        </p:txBody>
      </p:sp>
    </p:spTree>
    <p:extLst>
      <p:ext uri="{BB962C8B-B14F-4D97-AF65-F5344CB8AC3E}">
        <p14:creationId xmlns:p14="http://schemas.microsoft.com/office/powerpoint/2010/main" val="1190245629"/>
      </p:ext>
    </p:extLst>
  </p:cSld>
  <p:clrMap bg1="lt1" tx1="dk1" bg2="lt2" tx2="dk2" accent1="accent1" accent2="accent2" accent3="accent3" accent4="accent4" accent5="accent5" accent6="accent6" hlink="hlink" folHlink="folHlink"/>
  <p:sldLayoutIdLst>
    <p:sldLayoutId id="2147484400" r:id="rId1"/>
    <p:sldLayoutId id="2147484401" r:id="rId2"/>
    <p:sldLayoutId id="2147484402" r:id="rId3"/>
    <p:sldLayoutId id="2147484403" r:id="rId4"/>
    <p:sldLayoutId id="2147484404" r:id="rId5"/>
    <p:sldLayoutId id="2147484405" r:id="rId6"/>
    <p:sldLayoutId id="2147484406" r:id="rId7"/>
    <p:sldLayoutId id="2147484407" r:id="rId8"/>
    <p:sldLayoutId id="2147484408" r:id="rId9"/>
    <p:sldLayoutId id="2147484409" r:id="rId10"/>
    <p:sldLayoutId id="2147484410" r:id="rId11"/>
  </p:sldLayoutIdLst>
  <p:hf sldNum="0" hdr="0" dt="0"/>
  <p:txStyles>
    <p:titleStyle>
      <a:lvl1pPr algn="l" rtl="0" fontAlgn="base">
        <a:lnSpc>
          <a:spcPct val="90000"/>
        </a:lnSpc>
        <a:spcBef>
          <a:spcPct val="0"/>
        </a:spcBef>
        <a:spcAft>
          <a:spcPct val="0"/>
        </a:spcAft>
        <a:defRPr sz="2000" b="1">
          <a:solidFill>
            <a:schemeClr val="tx1"/>
          </a:solidFill>
          <a:latin typeface="+mj-lt"/>
          <a:ea typeface="+mj-ea"/>
          <a:cs typeface="+mj-cs"/>
        </a:defRPr>
      </a:lvl1pPr>
      <a:lvl2pPr algn="l" rtl="0" fontAlgn="base">
        <a:lnSpc>
          <a:spcPct val="90000"/>
        </a:lnSpc>
        <a:spcBef>
          <a:spcPct val="0"/>
        </a:spcBef>
        <a:spcAft>
          <a:spcPct val="0"/>
        </a:spcAft>
        <a:defRPr sz="2000" b="1">
          <a:solidFill>
            <a:schemeClr val="tx1"/>
          </a:solidFill>
          <a:latin typeface="Arial" charset="0"/>
          <a:cs typeface="Arial" charset="0"/>
        </a:defRPr>
      </a:lvl2pPr>
      <a:lvl3pPr algn="l" rtl="0" fontAlgn="base">
        <a:lnSpc>
          <a:spcPct val="90000"/>
        </a:lnSpc>
        <a:spcBef>
          <a:spcPct val="0"/>
        </a:spcBef>
        <a:spcAft>
          <a:spcPct val="0"/>
        </a:spcAft>
        <a:defRPr sz="2000" b="1">
          <a:solidFill>
            <a:schemeClr val="tx1"/>
          </a:solidFill>
          <a:latin typeface="Arial" charset="0"/>
          <a:cs typeface="Arial" charset="0"/>
        </a:defRPr>
      </a:lvl3pPr>
      <a:lvl4pPr algn="l" rtl="0" fontAlgn="base">
        <a:lnSpc>
          <a:spcPct val="90000"/>
        </a:lnSpc>
        <a:spcBef>
          <a:spcPct val="0"/>
        </a:spcBef>
        <a:spcAft>
          <a:spcPct val="0"/>
        </a:spcAft>
        <a:defRPr sz="2000" b="1">
          <a:solidFill>
            <a:schemeClr val="tx1"/>
          </a:solidFill>
          <a:latin typeface="Arial" charset="0"/>
          <a:cs typeface="Arial" charset="0"/>
        </a:defRPr>
      </a:lvl4pPr>
      <a:lvl5pPr algn="l" rtl="0" fontAlgn="base">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p:titleStyle>
    <p:bodyStyle>
      <a:lvl1pPr marL="266700" indent="-266700" algn="l" rtl="0" fontAlgn="base">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fontAlgn="base">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fontAlgn="base">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fontAlgn="base">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fontAlgn="base">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p:bodyStyle>
    <p:otherStyle>
      <a:defPPr>
        <a:defRPr lang="en-US"/>
      </a:defPPr>
      <a:lvl1pPr marL="0" algn="l" defTabSz="914331" rtl="0" eaLnBrk="1" latinLnBrk="0" hangingPunct="1">
        <a:defRPr sz="1800" kern="1200">
          <a:solidFill>
            <a:schemeClr val="tx1"/>
          </a:solidFill>
          <a:latin typeface="+mn-lt"/>
          <a:ea typeface="+mn-ea"/>
          <a:cs typeface="+mn-cs"/>
        </a:defRPr>
      </a:lvl1pPr>
      <a:lvl2pPr marL="457165" algn="l" defTabSz="914331" rtl="0" eaLnBrk="1" latinLnBrk="0" hangingPunct="1">
        <a:defRPr sz="1800" kern="1200">
          <a:solidFill>
            <a:schemeClr val="tx1"/>
          </a:solidFill>
          <a:latin typeface="+mn-lt"/>
          <a:ea typeface="+mn-ea"/>
          <a:cs typeface="+mn-cs"/>
        </a:defRPr>
      </a:lvl2pPr>
      <a:lvl3pPr marL="914331" algn="l" defTabSz="914331" rtl="0" eaLnBrk="1" latinLnBrk="0" hangingPunct="1">
        <a:defRPr sz="1800" kern="1200">
          <a:solidFill>
            <a:schemeClr val="tx1"/>
          </a:solidFill>
          <a:latin typeface="+mn-lt"/>
          <a:ea typeface="+mn-ea"/>
          <a:cs typeface="+mn-cs"/>
        </a:defRPr>
      </a:lvl3pPr>
      <a:lvl4pPr marL="1371495" algn="l" defTabSz="914331" rtl="0" eaLnBrk="1" latinLnBrk="0" hangingPunct="1">
        <a:defRPr sz="1800" kern="1200">
          <a:solidFill>
            <a:schemeClr val="tx1"/>
          </a:solidFill>
          <a:latin typeface="+mn-lt"/>
          <a:ea typeface="+mn-ea"/>
          <a:cs typeface="+mn-cs"/>
        </a:defRPr>
      </a:lvl4pPr>
      <a:lvl5pPr marL="1828660" algn="l" defTabSz="914331" rtl="0" eaLnBrk="1" latinLnBrk="0" hangingPunct="1">
        <a:defRPr sz="1800" kern="1200">
          <a:solidFill>
            <a:schemeClr val="tx1"/>
          </a:solidFill>
          <a:latin typeface="+mn-lt"/>
          <a:ea typeface="+mn-ea"/>
          <a:cs typeface="+mn-cs"/>
        </a:defRPr>
      </a:lvl5pPr>
      <a:lvl6pPr marL="2285826" algn="l" defTabSz="914331" rtl="0" eaLnBrk="1" latinLnBrk="0" hangingPunct="1">
        <a:defRPr sz="1800" kern="1200">
          <a:solidFill>
            <a:schemeClr val="tx1"/>
          </a:solidFill>
          <a:latin typeface="+mn-lt"/>
          <a:ea typeface="+mn-ea"/>
          <a:cs typeface="+mn-cs"/>
        </a:defRPr>
      </a:lvl6pPr>
      <a:lvl7pPr marL="2742990" algn="l" defTabSz="914331" rtl="0" eaLnBrk="1" latinLnBrk="0" hangingPunct="1">
        <a:defRPr sz="1800" kern="1200">
          <a:solidFill>
            <a:schemeClr val="tx1"/>
          </a:solidFill>
          <a:latin typeface="+mn-lt"/>
          <a:ea typeface="+mn-ea"/>
          <a:cs typeface="+mn-cs"/>
        </a:defRPr>
      </a:lvl7pPr>
      <a:lvl8pPr marL="3200156" algn="l" defTabSz="914331" rtl="0" eaLnBrk="1" latinLnBrk="0" hangingPunct="1">
        <a:defRPr sz="1800" kern="1200">
          <a:solidFill>
            <a:schemeClr val="tx1"/>
          </a:solidFill>
          <a:latin typeface="+mn-lt"/>
          <a:ea typeface="+mn-ea"/>
          <a:cs typeface="+mn-cs"/>
        </a:defRPr>
      </a:lvl8pPr>
      <a:lvl9pPr marL="3657321" algn="l" defTabSz="914331"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E1ADE7B6-FFBF-40F8-9ABE-2FC4CC46A767}"/>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D54AD4F6-C913-4861-9651-1D0BBF965968}"/>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C8DCE047-0111-4443-A79C-F8616A29726F}"/>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fontAlgn="auto">
              <a:spcBef>
                <a:spcPts val="0"/>
              </a:spcBef>
              <a:spcAft>
                <a:spcPts val="0"/>
              </a:spcAft>
            </a:pPr>
            <a:endParaRPr lang="en-US">
              <a:solidFill>
                <a:prstClr val="black">
                  <a:tint val="75000"/>
                </a:prstClr>
              </a:solidFill>
              <a:latin typeface="Calibri" panose="020F0502020204030204"/>
            </a:endParaRPr>
          </a:p>
        </p:txBody>
      </p:sp>
      <p:sp>
        <p:nvSpPr>
          <p:cNvPr id="5" name="Footer Placeholder 4">
            <a:extLst>
              <a:ext uri="{FF2B5EF4-FFF2-40B4-BE49-F238E27FC236}">
                <a16:creationId xmlns:a16="http://schemas.microsoft.com/office/drawing/2014/main" xmlns="" id="{26B6829D-8F61-4BC3-B0CB-FE7EBDC07429}"/>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fontAlgn="auto">
              <a:spcBef>
                <a:spcPts val="0"/>
              </a:spcBef>
              <a:spcAft>
                <a:spcPts val="0"/>
              </a:spcAft>
            </a:pPr>
            <a:r>
              <a:rPr lang="en-US" smtClean="0">
                <a:solidFill>
                  <a:prstClr val="black">
                    <a:tint val="75000"/>
                  </a:prstClr>
                </a:solidFill>
                <a:latin typeface="Calibri" panose="020F0502020204030204"/>
              </a:rPr>
              <a:t>CONFIDENTIALL</a:t>
            </a:r>
            <a:endParaRPr lang="en-US">
              <a:solidFill>
                <a:prstClr val="black">
                  <a:tint val="75000"/>
                </a:prstClr>
              </a:solidFill>
              <a:latin typeface="Calibri" panose="020F0502020204030204"/>
            </a:endParaRPr>
          </a:p>
        </p:txBody>
      </p:sp>
      <p:sp>
        <p:nvSpPr>
          <p:cNvPr id="6" name="Slide Number Placeholder 5">
            <a:extLst>
              <a:ext uri="{FF2B5EF4-FFF2-40B4-BE49-F238E27FC236}">
                <a16:creationId xmlns:a16="http://schemas.microsoft.com/office/drawing/2014/main" xmlns="" id="{426E3D21-D012-47E5-9D21-31199384DF13}"/>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fontAlgn="auto">
              <a:spcBef>
                <a:spcPts val="0"/>
              </a:spcBef>
              <a:spcAft>
                <a:spcPts val="0"/>
              </a:spcAft>
            </a:pPr>
            <a:fld id="{F84AF86C-FC2E-4DF7-AB8E-1654D3A316DE}" type="slidenum">
              <a:rPr lang="en-US" smtClean="0">
                <a:solidFill>
                  <a:prstClr val="black">
                    <a:tint val="75000"/>
                  </a:prstClr>
                </a:solidFill>
                <a:latin typeface="Calibri" panose="020F0502020204030204"/>
              </a:rPr>
              <a:pPr defTabSz="685800" fontAlgn="auto">
                <a:spcBef>
                  <a:spcPts val="0"/>
                </a:spcBef>
                <a:spcAft>
                  <a:spcPts val="0"/>
                </a:spcAft>
              </a:pPr>
              <a:t>‹#›</a:t>
            </a:fld>
            <a:endParaRPr lang="en-US">
              <a:solidFill>
                <a:prstClr val="black">
                  <a:tint val="75000"/>
                </a:prstClr>
              </a:solidFill>
              <a:latin typeface="Calibri" panose="020F0502020204030204"/>
            </a:endParaRPr>
          </a:p>
        </p:txBody>
      </p:sp>
    </p:spTree>
    <p:extLst>
      <p:ext uri="{BB962C8B-B14F-4D97-AF65-F5344CB8AC3E}">
        <p14:creationId xmlns:p14="http://schemas.microsoft.com/office/powerpoint/2010/main" val="1411510644"/>
      </p:ext>
    </p:extLst>
  </p:cSld>
  <p:clrMap bg1="lt1" tx1="dk1" bg2="lt2" tx2="dk2" accent1="accent1" accent2="accent2" accent3="accent3" accent4="accent4" accent5="accent5" accent6="accent6" hlink="hlink" folHlink="folHlink"/>
  <p:sldLayoutIdLst>
    <p:sldLayoutId id="2147484424" r:id="rId1"/>
    <p:sldLayoutId id="2147484425" r:id="rId2"/>
    <p:sldLayoutId id="2147484426" r:id="rId3"/>
    <p:sldLayoutId id="2147484427" r:id="rId4"/>
    <p:sldLayoutId id="2147484428" r:id="rId5"/>
    <p:sldLayoutId id="2147484429" r:id="rId6"/>
    <p:sldLayoutId id="2147484430" r:id="rId7"/>
    <p:sldLayoutId id="2147484431" r:id="rId8"/>
    <p:sldLayoutId id="2147484432" r:id="rId9"/>
    <p:sldLayoutId id="2147484433" r:id="rId10"/>
    <p:sldLayoutId id="2147484434" r:id="rId11"/>
  </p:sldLayoutIdLst>
  <p:hf sldNum="0" hd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xmlns="" id="{6A607F61-C91A-47FF-BBFB-DF776E24F283}"/>
              </a:ext>
            </a:extLst>
          </p:cNvPr>
          <p:cNvGraphicFramePr>
            <a:graphicFrameLocks noChangeAspect="1"/>
          </p:cNvGraphicFramePr>
          <p:nvPr userDrawn="1">
            <p:custDataLst>
              <p:tags r:id="rId15"/>
            </p:custDataLs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spid="_x0000_s78968" name="think-cell Slide" r:id="rId17" imgW="383" imgH="384" progId="TCLayout.ActiveDocument.1">
                  <p:embed/>
                </p:oleObj>
              </mc:Choice>
              <mc:Fallback>
                <p:oleObj name="think-cell Slide" r:id="rId17" imgW="383" imgH="384" progId="TCLayout.ActiveDocument.1">
                  <p:embed/>
                  <p:pic>
                    <p:nvPicPr>
                      <p:cNvPr id="0" name=""/>
                      <p:cNvPicPr/>
                      <p:nvPr/>
                    </p:nvPicPr>
                    <p:blipFill>
                      <a:blip r:embed="rId18"/>
                      <a:stretch>
                        <a:fillRect/>
                      </a:stretch>
                    </p:blipFill>
                    <p:spPr>
                      <a:xfrm>
                        <a:off x="1191" y="1588"/>
                        <a:ext cx="1191" cy="1588"/>
                      </a:xfrm>
                      <a:prstGeom prst="rect">
                        <a:avLst/>
                      </a:prstGeom>
                    </p:spPr>
                  </p:pic>
                </p:oleObj>
              </mc:Fallback>
            </mc:AlternateContent>
          </a:graphicData>
        </a:graphic>
      </p:graphicFrame>
      <p:sp>
        <p:nvSpPr>
          <p:cNvPr id="4" name="Rectangle 3" hidden="1">
            <a:extLst>
              <a:ext uri="{FF2B5EF4-FFF2-40B4-BE49-F238E27FC236}">
                <a16:creationId xmlns:a16="http://schemas.microsoft.com/office/drawing/2014/main" xmlns="" id="{98082631-599A-467D-B49A-E699D64CA6CB}"/>
              </a:ext>
            </a:extLst>
          </p:cNvPr>
          <p:cNvSpPr/>
          <p:nvPr userDrawn="1">
            <p:custDataLst>
              <p:tags r:id="rId16"/>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defTabSz="685800" fontAlgn="auto">
              <a:spcBef>
                <a:spcPts val="0"/>
              </a:spcBef>
              <a:spcAft>
                <a:spcPts val="0"/>
              </a:spcAft>
            </a:pPr>
            <a:endParaRPr lang="en-US" sz="3300" b="1" dirty="0">
              <a:solidFill>
                <a:srgbClr val="FFFFFF"/>
              </a:solidFill>
              <a:latin typeface="Georgia" panose="02040502050405020303" pitchFamily="18" charset="0"/>
              <a:ea typeface="+mj-ea"/>
              <a:cs typeface="+mj-cs"/>
              <a:sym typeface="Georgia" panose="02040502050405020303" pitchFamily="18" charset="0"/>
            </a:endParaRPr>
          </a:p>
        </p:txBody>
      </p:sp>
      <p:sp>
        <p:nvSpPr>
          <p:cNvPr id="2" name="Title Placeholder 1">
            <a:extLst>
              <a:ext uri="{FF2B5EF4-FFF2-40B4-BE49-F238E27FC236}">
                <a16:creationId xmlns:a16="http://schemas.microsoft.com/office/drawing/2014/main" xmlns="" id="{21DE9C95-668D-4C97-99D8-074E1701B424}"/>
              </a:ext>
            </a:extLst>
          </p:cNvPr>
          <p:cNvSpPr>
            <a:spLocks noGrp="1"/>
          </p:cNvSpPr>
          <p:nvPr>
            <p:ph type="title"/>
          </p:nvPr>
        </p:nvSpPr>
        <p:spPr>
          <a:xfrm>
            <a:off x="400050" y="406400"/>
            <a:ext cx="8343900" cy="889000"/>
          </a:xfrm>
          <a:prstGeom prst="rect">
            <a:avLst/>
          </a:prstGeom>
        </p:spPr>
        <p:txBody>
          <a:bodyPr vert="horz" lIns="91440" tIns="45720" rIns="91440" bIns="45720" rtlCol="0" anchor="ctr">
            <a:normAutofit/>
          </a:bodyPr>
          <a:lstStyle/>
          <a:p>
            <a:r>
              <a:rPr lang="en-US" dirty="0"/>
              <a:t>Click to edit Master title style</a:t>
            </a:r>
            <a:endParaRPr lang="en-ID" dirty="0"/>
          </a:p>
        </p:txBody>
      </p:sp>
      <p:sp>
        <p:nvSpPr>
          <p:cNvPr id="3" name="Text Placeholder 2">
            <a:extLst>
              <a:ext uri="{FF2B5EF4-FFF2-40B4-BE49-F238E27FC236}">
                <a16:creationId xmlns:a16="http://schemas.microsoft.com/office/drawing/2014/main" xmlns="" id="{A2F9BE55-B1B7-4BDF-8E9F-D05E93906AC4}"/>
              </a:ext>
            </a:extLst>
          </p:cNvPr>
          <p:cNvSpPr>
            <a:spLocks noGrp="1"/>
          </p:cNvSpPr>
          <p:nvPr>
            <p:ph type="body" idx="1"/>
          </p:nvPr>
        </p:nvSpPr>
        <p:spPr>
          <a:xfrm>
            <a:off x="400050" y="1524001"/>
            <a:ext cx="8343900" cy="4652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Tree>
    <p:extLst>
      <p:ext uri="{BB962C8B-B14F-4D97-AF65-F5344CB8AC3E}">
        <p14:creationId xmlns:p14="http://schemas.microsoft.com/office/powerpoint/2010/main" val="3768710001"/>
      </p:ext>
    </p:extLst>
  </p:cSld>
  <p:clrMap bg1="lt1" tx1="dk1" bg2="lt2" tx2="dk2" accent1="accent1" accent2="accent2" accent3="accent3" accent4="accent4" accent5="accent5" accent6="accent6" hlink="hlink" folHlink="folHlink"/>
  <p:sldLayoutIdLst>
    <p:sldLayoutId id="2147484436" r:id="rId1"/>
    <p:sldLayoutId id="2147484437" r:id="rId2"/>
    <p:sldLayoutId id="2147484438" r:id="rId3"/>
    <p:sldLayoutId id="2147484439" r:id="rId4"/>
    <p:sldLayoutId id="2147484440" r:id="rId5"/>
    <p:sldLayoutId id="2147484441" r:id="rId6"/>
    <p:sldLayoutId id="2147484442" r:id="rId7"/>
    <p:sldLayoutId id="2147484443" r:id="rId8"/>
    <p:sldLayoutId id="2147484444" r:id="rId9"/>
    <p:sldLayoutId id="2147484445" r:id="rId10"/>
    <p:sldLayoutId id="2147484446" r:id="rId11"/>
    <p:sldLayoutId id="2147484447" r:id="rId12"/>
  </p:sldLayoutIdLst>
  <p:hf sldNum="0" hdr="0" dt="0"/>
  <p:txStyles>
    <p:titleStyle>
      <a:lvl1pPr algn="l" defTabSz="685800" rtl="0" eaLnBrk="1" latinLnBrk="0" hangingPunct="1">
        <a:lnSpc>
          <a:spcPct val="90000"/>
        </a:lnSpc>
        <a:spcBef>
          <a:spcPct val="0"/>
        </a:spcBef>
        <a:buNone/>
        <a:defRPr sz="3300" b="1" kern="1200">
          <a:solidFill>
            <a:schemeClr val="tx1"/>
          </a:solidFill>
          <a:latin typeface="Georgia" panose="02040502050405020303"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Segoe UI Light" panose="020B0502040204020203" pitchFamily="34" charset="0"/>
          <a:ea typeface="+mn-ea"/>
          <a:cs typeface="Segoe UI Light" panose="020B0502040204020203"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Segoe UI Light" panose="020B0502040204020203" pitchFamily="34" charset="0"/>
          <a:ea typeface="+mn-ea"/>
          <a:cs typeface="Segoe UI Light" panose="020B0502040204020203"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Segoe UI Light" panose="020B0502040204020203" pitchFamily="34" charset="0"/>
          <a:ea typeface="+mn-ea"/>
          <a:cs typeface="Segoe UI Light" panose="020B0502040204020203"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Segoe UI Light" panose="020B0502040204020203" pitchFamily="34" charset="0"/>
          <a:ea typeface="+mn-ea"/>
          <a:cs typeface="Segoe UI Light" panose="020B0502040204020203"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Segoe UI Light" panose="020B0502040204020203" pitchFamily="34" charset="0"/>
          <a:ea typeface="+mn-ea"/>
          <a:cs typeface="Segoe UI Light" panose="020B0502040204020203"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36">
          <p15:clr>
            <a:srgbClr val="F26B43"/>
          </p15:clr>
        </p15:guide>
        <p15:guide id="2" pos="7344">
          <p15:clr>
            <a:srgbClr val="F26B43"/>
          </p15:clr>
        </p15:guide>
        <p15:guide id="3" orient="horz" pos="3936">
          <p15:clr>
            <a:srgbClr val="F26B43"/>
          </p15:clr>
        </p15:guide>
        <p15:guide id="4" orient="horz" pos="960">
          <p15:clr>
            <a:srgbClr val="F26B43"/>
          </p15:clr>
        </p15:guide>
        <p15:guide id="5" orient="horz" pos="816">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B5990DDE-6B56-4F9F-88FD-D581FBE9C1B9}"/>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86C116F0-77AE-4F9F-ABB0-253D2E1B17A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ED132A3-84C3-4352-8BB5-7302105F087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fontAlgn="auto">
              <a:spcBef>
                <a:spcPts val="0"/>
              </a:spcBef>
              <a:spcAft>
                <a:spcPts val="0"/>
              </a:spcAft>
            </a:pPr>
            <a:fld id="{627F4E9D-3A3A-494F-96FE-D962D202CEE9}" type="datetimeFigureOut">
              <a:rPr lang="en-US" smtClean="0">
                <a:solidFill>
                  <a:prstClr val="black">
                    <a:tint val="75000"/>
                  </a:prstClr>
                </a:solidFill>
                <a:latin typeface="Calibri Light"/>
              </a:rPr>
              <a:pPr defTabSz="685800" fontAlgn="auto">
                <a:spcBef>
                  <a:spcPts val="0"/>
                </a:spcBef>
                <a:spcAft>
                  <a:spcPts val="0"/>
                </a:spcAft>
              </a:pPr>
              <a:t>11/17/2020</a:t>
            </a:fld>
            <a:endParaRPr lang="en-US">
              <a:solidFill>
                <a:prstClr val="black">
                  <a:tint val="75000"/>
                </a:prstClr>
              </a:solidFill>
              <a:latin typeface="Calibri Light"/>
            </a:endParaRPr>
          </a:p>
        </p:txBody>
      </p:sp>
      <p:sp>
        <p:nvSpPr>
          <p:cNvPr id="5" name="Footer Placeholder 4">
            <a:extLst>
              <a:ext uri="{FF2B5EF4-FFF2-40B4-BE49-F238E27FC236}">
                <a16:creationId xmlns:a16="http://schemas.microsoft.com/office/drawing/2014/main" xmlns="" id="{F4164254-FA16-4DE3-9882-C8D3CBC877F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fontAlgn="auto">
              <a:spcBef>
                <a:spcPts val="0"/>
              </a:spcBef>
              <a:spcAft>
                <a:spcPts val="0"/>
              </a:spcAft>
            </a:pPr>
            <a:endParaRPr lang="en-US">
              <a:solidFill>
                <a:prstClr val="black">
                  <a:tint val="75000"/>
                </a:prstClr>
              </a:solidFill>
              <a:latin typeface="Calibri Light"/>
            </a:endParaRPr>
          </a:p>
        </p:txBody>
      </p:sp>
      <p:sp>
        <p:nvSpPr>
          <p:cNvPr id="6" name="Slide Number Placeholder 5">
            <a:extLst>
              <a:ext uri="{FF2B5EF4-FFF2-40B4-BE49-F238E27FC236}">
                <a16:creationId xmlns:a16="http://schemas.microsoft.com/office/drawing/2014/main" xmlns="" id="{F1E2F2F1-A803-4E55-AFD0-4AC0D99C6E8D}"/>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fontAlgn="auto">
              <a:spcBef>
                <a:spcPts val="0"/>
              </a:spcBef>
              <a:spcAft>
                <a:spcPts val="0"/>
              </a:spcAft>
            </a:pPr>
            <a:fld id="{BA6CF7BC-F86E-4A38-906F-DA4DB4AE557B}" type="slidenum">
              <a:rPr lang="en-US" smtClean="0">
                <a:solidFill>
                  <a:prstClr val="black">
                    <a:tint val="75000"/>
                  </a:prstClr>
                </a:solidFill>
                <a:latin typeface="Calibri Light"/>
              </a:rPr>
              <a:pPr defTabSz="685800" fontAlgn="auto">
                <a:spcBef>
                  <a:spcPts val="0"/>
                </a:spcBef>
                <a:spcAft>
                  <a:spcPts val="0"/>
                </a:spcAft>
              </a:pPr>
              <a:t>‹#›</a:t>
            </a:fld>
            <a:endParaRPr lang="en-US">
              <a:solidFill>
                <a:prstClr val="black">
                  <a:tint val="75000"/>
                </a:prstClr>
              </a:solidFill>
              <a:latin typeface="Calibri Light"/>
            </a:endParaRPr>
          </a:p>
        </p:txBody>
      </p:sp>
    </p:spTree>
    <p:extLst>
      <p:ext uri="{BB962C8B-B14F-4D97-AF65-F5344CB8AC3E}">
        <p14:creationId xmlns:p14="http://schemas.microsoft.com/office/powerpoint/2010/main" val="2097576301"/>
      </p:ext>
    </p:extLst>
  </p:cSld>
  <p:clrMap bg1="lt1" tx1="dk1" bg2="lt2" tx2="dk2" accent1="accent1" accent2="accent2" accent3="accent3" accent4="accent4" accent5="accent5" accent6="accent6" hlink="hlink" folHlink="folHlink"/>
  <p:sldLayoutIdLst>
    <p:sldLayoutId id="2147484451" r:id="rId1"/>
    <p:sldLayoutId id="2147484452" r:id="rId2"/>
    <p:sldLayoutId id="2147484453" r:id="rId3"/>
    <p:sldLayoutId id="2147484454" r:id="rId4"/>
    <p:sldLayoutId id="2147484455" r:id="rId5"/>
    <p:sldLayoutId id="2147484456" r:id="rId6"/>
    <p:sldLayoutId id="2147484457" r:id="rId7"/>
    <p:sldLayoutId id="2147484458" r:id="rId8"/>
    <p:sldLayoutId id="2147484459" r:id="rId9"/>
    <p:sldLayoutId id="2147484460" r:id="rId10"/>
    <p:sldLayoutId id="214748446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xmlns="" id="{B5990DDE-6B56-4F9F-88FD-D581FBE9C1B9}"/>
              </a:ext>
            </a:extLst>
          </p:cNvPr>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xmlns="" id="{86C116F0-77AE-4F9F-ABB0-253D2E1B17A7}"/>
              </a:ext>
            </a:extLst>
          </p:cNvPr>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xmlns="" id="{5ED132A3-84C3-4352-8BB5-7302105F087A}"/>
              </a:ext>
            </a:extLst>
          </p:cNvPr>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800" fontAlgn="auto">
              <a:spcBef>
                <a:spcPts val="0"/>
              </a:spcBef>
              <a:spcAft>
                <a:spcPts val="0"/>
              </a:spcAft>
            </a:pPr>
            <a:fld id="{627F4E9D-3A3A-494F-96FE-D962D202CEE9}" type="datetimeFigureOut">
              <a:rPr lang="en-US" smtClean="0">
                <a:solidFill>
                  <a:prstClr val="black">
                    <a:tint val="75000"/>
                  </a:prstClr>
                </a:solidFill>
                <a:latin typeface="Calibri Light"/>
              </a:rPr>
              <a:pPr defTabSz="685800" fontAlgn="auto">
                <a:spcBef>
                  <a:spcPts val="0"/>
                </a:spcBef>
                <a:spcAft>
                  <a:spcPts val="0"/>
                </a:spcAft>
              </a:pPr>
              <a:t>11/17/2020</a:t>
            </a:fld>
            <a:endParaRPr lang="en-US">
              <a:solidFill>
                <a:prstClr val="black">
                  <a:tint val="75000"/>
                </a:prstClr>
              </a:solidFill>
              <a:latin typeface="Calibri Light"/>
            </a:endParaRPr>
          </a:p>
        </p:txBody>
      </p:sp>
      <p:sp>
        <p:nvSpPr>
          <p:cNvPr id="5" name="Footer Placeholder 4">
            <a:extLst>
              <a:ext uri="{FF2B5EF4-FFF2-40B4-BE49-F238E27FC236}">
                <a16:creationId xmlns:a16="http://schemas.microsoft.com/office/drawing/2014/main" xmlns="" id="{F4164254-FA16-4DE3-9882-C8D3CBC877FB}"/>
              </a:ext>
            </a:extLst>
          </p:cNvPr>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800" fontAlgn="auto">
              <a:spcBef>
                <a:spcPts val="0"/>
              </a:spcBef>
              <a:spcAft>
                <a:spcPts val="0"/>
              </a:spcAft>
            </a:pPr>
            <a:endParaRPr lang="en-US">
              <a:solidFill>
                <a:prstClr val="black">
                  <a:tint val="75000"/>
                </a:prstClr>
              </a:solidFill>
              <a:latin typeface="Calibri Light"/>
            </a:endParaRPr>
          </a:p>
        </p:txBody>
      </p:sp>
      <p:sp>
        <p:nvSpPr>
          <p:cNvPr id="6" name="Slide Number Placeholder 5">
            <a:extLst>
              <a:ext uri="{FF2B5EF4-FFF2-40B4-BE49-F238E27FC236}">
                <a16:creationId xmlns:a16="http://schemas.microsoft.com/office/drawing/2014/main" xmlns="" id="{F1E2F2F1-A803-4E55-AFD0-4AC0D99C6E8D}"/>
              </a:ext>
            </a:extLst>
          </p:cNvPr>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800" fontAlgn="auto">
              <a:spcBef>
                <a:spcPts val="0"/>
              </a:spcBef>
              <a:spcAft>
                <a:spcPts val="0"/>
              </a:spcAft>
            </a:pPr>
            <a:fld id="{BA6CF7BC-F86E-4A38-906F-DA4DB4AE557B}" type="slidenum">
              <a:rPr lang="en-US" smtClean="0">
                <a:solidFill>
                  <a:prstClr val="black">
                    <a:tint val="75000"/>
                  </a:prstClr>
                </a:solidFill>
                <a:latin typeface="Calibri Light"/>
              </a:rPr>
              <a:pPr defTabSz="685800" fontAlgn="auto">
                <a:spcBef>
                  <a:spcPts val="0"/>
                </a:spcBef>
                <a:spcAft>
                  <a:spcPts val="0"/>
                </a:spcAft>
              </a:pPr>
              <a:t>‹#›</a:t>
            </a:fld>
            <a:endParaRPr lang="en-US">
              <a:solidFill>
                <a:prstClr val="black">
                  <a:tint val="75000"/>
                </a:prstClr>
              </a:solidFill>
              <a:latin typeface="Calibri Light"/>
            </a:endParaRPr>
          </a:p>
        </p:txBody>
      </p:sp>
    </p:spTree>
    <p:extLst>
      <p:ext uri="{BB962C8B-B14F-4D97-AF65-F5344CB8AC3E}">
        <p14:creationId xmlns:p14="http://schemas.microsoft.com/office/powerpoint/2010/main" val="1202923314"/>
      </p:ext>
    </p:extLst>
  </p:cSld>
  <p:clrMap bg1="lt1" tx1="dk1" bg2="lt2" tx2="dk2" accent1="accent1" accent2="accent2" accent3="accent3" accent4="accent4" accent5="accent5" accent6="accent6" hlink="hlink" folHlink="folHlink"/>
  <p:sldLayoutIdLst>
    <p:sldLayoutId id="2147484463" r:id="rId1"/>
    <p:sldLayoutId id="2147484464" r:id="rId2"/>
    <p:sldLayoutId id="2147484465" r:id="rId3"/>
    <p:sldLayoutId id="2147484466" r:id="rId4"/>
    <p:sldLayoutId id="2147484467" r:id="rId5"/>
    <p:sldLayoutId id="2147484468" r:id="rId6"/>
    <p:sldLayoutId id="2147484469" r:id="rId7"/>
    <p:sldLayoutId id="2147484470" r:id="rId8"/>
    <p:sldLayoutId id="2147484471" r:id="rId9"/>
    <p:sldLayoutId id="2147484472" r:id="rId10"/>
    <p:sldLayoutId id="214748447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 xmlns:a16="http://schemas.microsoft.com/office/drawing/2014/main" id="{6A607F61-C91A-47FF-BBFB-DF776E24F283}"/>
              </a:ext>
            </a:extLst>
          </p:cNvPr>
          <p:cNvGraphicFramePr>
            <a:graphicFrameLocks noChangeAspect="1"/>
          </p:cNvGraphicFramePr>
          <p:nvPr userDrawn="1">
            <p:custDataLst>
              <p:tags r:id="rId15"/>
            </p:custDataLst>
            <p:extLst/>
          </p:nvPr>
        </p:nvGraphicFramePr>
        <p:xfrm>
          <a:off x="1191" y="1588"/>
          <a:ext cx="1191" cy="1588"/>
        </p:xfrm>
        <a:graphic>
          <a:graphicData uri="http://schemas.openxmlformats.org/presentationml/2006/ole">
            <mc:AlternateContent xmlns:mc="http://schemas.openxmlformats.org/markup-compatibility/2006">
              <mc:Choice xmlns:v="urn:schemas-microsoft-com:vml" Requires="v">
                <p:oleObj spid="_x0000_s81007" name="think-cell Slide" r:id="rId17" imgW="383" imgH="384" progId="TCLayout.ActiveDocument.1">
                  <p:embed/>
                </p:oleObj>
              </mc:Choice>
              <mc:Fallback>
                <p:oleObj name="think-cell Slide" r:id="rId17" imgW="383" imgH="384" progId="TCLayout.ActiveDocument.1">
                  <p:embed/>
                  <p:pic>
                    <p:nvPicPr>
                      <p:cNvPr id="0" name=""/>
                      <p:cNvPicPr/>
                      <p:nvPr/>
                    </p:nvPicPr>
                    <p:blipFill>
                      <a:blip r:embed="rId18"/>
                      <a:stretch>
                        <a:fillRect/>
                      </a:stretch>
                    </p:blipFill>
                    <p:spPr>
                      <a:xfrm>
                        <a:off x="1191" y="1588"/>
                        <a:ext cx="1191" cy="1588"/>
                      </a:xfrm>
                      <a:prstGeom prst="rect">
                        <a:avLst/>
                      </a:prstGeom>
                    </p:spPr>
                  </p:pic>
                </p:oleObj>
              </mc:Fallback>
            </mc:AlternateContent>
          </a:graphicData>
        </a:graphic>
      </p:graphicFrame>
      <p:sp>
        <p:nvSpPr>
          <p:cNvPr id="4" name="Rectangle 3" hidden="1">
            <a:extLst>
              <a:ext uri="{FF2B5EF4-FFF2-40B4-BE49-F238E27FC236}">
                <a16:creationId xmlns="" xmlns:a16="http://schemas.microsoft.com/office/drawing/2014/main" id="{98082631-599A-467D-B49A-E699D64CA6CB}"/>
              </a:ext>
            </a:extLst>
          </p:cNvPr>
          <p:cNvSpPr/>
          <p:nvPr userDrawn="1">
            <p:custDataLst>
              <p:tags r:id="rId16"/>
            </p:custDataLst>
          </p:nvPr>
        </p:nvSpPr>
        <p:spPr>
          <a:xfrm>
            <a:off x="0" y="0"/>
            <a:ext cx="119063" cy="15875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lIns="0" tIns="0" rIns="0" bIns="0" numCol="1" spcCol="0" rtlCol="0" anchor="ctr" anchorCtr="0">
            <a:noAutofit/>
          </a:bodyPr>
          <a:lstStyle/>
          <a:p>
            <a:pPr algn="ctr" defTabSz="685800" fontAlgn="auto">
              <a:spcBef>
                <a:spcPts val="0"/>
              </a:spcBef>
              <a:spcAft>
                <a:spcPts val="0"/>
              </a:spcAft>
            </a:pPr>
            <a:endParaRPr lang="en-US" sz="3300" b="1" dirty="0">
              <a:solidFill>
                <a:srgbClr val="FFFFFF"/>
              </a:solidFill>
              <a:latin typeface="Georgia" panose="02040502050405020303" pitchFamily="18" charset="0"/>
              <a:sym typeface="Georgia" panose="02040502050405020303" pitchFamily="18" charset="0"/>
            </a:endParaRPr>
          </a:p>
        </p:txBody>
      </p:sp>
      <p:sp>
        <p:nvSpPr>
          <p:cNvPr id="2" name="Title Placeholder 1">
            <a:extLst>
              <a:ext uri="{FF2B5EF4-FFF2-40B4-BE49-F238E27FC236}">
                <a16:creationId xmlns="" xmlns:a16="http://schemas.microsoft.com/office/drawing/2014/main" id="{21DE9C95-668D-4C97-99D8-074E1701B424}"/>
              </a:ext>
            </a:extLst>
          </p:cNvPr>
          <p:cNvSpPr>
            <a:spLocks noGrp="1"/>
          </p:cNvSpPr>
          <p:nvPr>
            <p:ph type="title"/>
          </p:nvPr>
        </p:nvSpPr>
        <p:spPr>
          <a:xfrm>
            <a:off x="400050" y="406400"/>
            <a:ext cx="8343900" cy="889000"/>
          </a:xfrm>
          <a:prstGeom prst="rect">
            <a:avLst/>
          </a:prstGeom>
        </p:spPr>
        <p:txBody>
          <a:bodyPr vert="horz" lIns="91440" tIns="45720" rIns="91440" bIns="45720" rtlCol="0" anchor="ctr">
            <a:normAutofit/>
          </a:bodyPr>
          <a:lstStyle/>
          <a:p>
            <a:r>
              <a:rPr lang="en-US" dirty="0"/>
              <a:t>Click to edit Master title style</a:t>
            </a:r>
            <a:endParaRPr lang="en-ID" dirty="0"/>
          </a:p>
        </p:txBody>
      </p:sp>
      <p:sp>
        <p:nvSpPr>
          <p:cNvPr id="3" name="Text Placeholder 2">
            <a:extLst>
              <a:ext uri="{FF2B5EF4-FFF2-40B4-BE49-F238E27FC236}">
                <a16:creationId xmlns="" xmlns:a16="http://schemas.microsoft.com/office/drawing/2014/main" id="{A2F9BE55-B1B7-4BDF-8E9F-D05E93906AC4}"/>
              </a:ext>
            </a:extLst>
          </p:cNvPr>
          <p:cNvSpPr>
            <a:spLocks noGrp="1"/>
          </p:cNvSpPr>
          <p:nvPr>
            <p:ph type="body" idx="1"/>
          </p:nvPr>
        </p:nvSpPr>
        <p:spPr>
          <a:xfrm>
            <a:off x="400050" y="1524001"/>
            <a:ext cx="8343900" cy="4652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ID" dirty="0"/>
          </a:p>
        </p:txBody>
      </p:sp>
    </p:spTree>
    <p:extLst>
      <p:ext uri="{BB962C8B-B14F-4D97-AF65-F5344CB8AC3E}">
        <p14:creationId xmlns:p14="http://schemas.microsoft.com/office/powerpoint/2010/main" val="4197624281"/>
      </p:ext>
    </p:extLst>
  </p:cSld>
  <p:clrMap bg1="lt1" tx1="dk1" bg2="lt2" tx2="dk2" accent1="accent1" accent2="accent2" accent3="accent3" accent4="accent4" accent5="accent5" accent6="accent6" hlink="hlink" folHlink="folHlink"/>
  <p:sldLayoutIdLst>
    <p:sldLayoutId id="2147484475" r:id="rId1"/>
    <p:sldLayoutId id="2147484476" r:id="rId2"/>
    <p:sldLayoutId id="2147484477" r:id="rId3"/>
    <p:sldLayoutId id="2147484478" r:id="rId4"/>
    <p:sldLayoutId id="2147484479" r:id="rId5"/>
    <p:sldLayoutId id="2147484480" r:id="rId6"/>
    <p:sldLayoutId id="2147484481" r:id="rId7"/>
    <p:sldLayoutId id="2147484482" r:id="rId8"/>
    <p:sldLayoutId id="2147484483" r:id="rId9"/>
    <p:sldLayoutId id="2147484484" r:id="rId10"/>
    <p:sldLayoutId id="2147484485" r:id="rId11"/>
    <p:sldLayoutId id="2147484486" r:id="rId12"/>
  </p:sldLayoutIdLst>
  <p:hf sldNum="0" hdr="0" dt="0"/>
  <p:txStyles>
    <p:titleStyle>
      <a:lvl1pPr algn="l" defTabSz="685800" rtl="0" eaLnBrk="1" latinLnBrk="0" hangingPunct="1">
        <a:lnSpc>
          <a:spcPct val="90000"/>
        </a:lnSpc>
        <a:spcBef>
          <a:spcPct val="0"/>
        </a:spcBef>
        <a:buNone/>
        <a:defRPr sz="3300" b="1" kern="1200">
          <a:solidFill>
            <a:schemeClr val="tx1"/>
          </a:solidFill>
          <a:latin typeface="Georgia" panose="02040502050405020303" pitchFamily="18" charset="0"/>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Segoe UI Light" panose="020B0502040204020203" pitchFamily="34" charset="0"/>
          <a:ea typeface="+mn-ea"/>
          <a:cs typeface="Segoe UI Light" panose="020B0502040204020203" pitchFamily="34" charset="0"/>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Segoe UI Light" panose="020B0502040204020203" pitchFamily="34" charset="0"/>
          <a:ea typeface="+mn-ea"/>
          <a:cs typeface="Segoe UI Light" panose="020B0502040204020203" pitchFamily="34" charset="0"/>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Segoe UI Light" panose="020B0502040204020203" pitchFamily="34" charset="0"/>
          <a:ea typeface="+mn-ea"/>
          <a:cs typeface="Segoe UI Light" panose="020B0502040204020203" pitchFamily="34" charset="0"/>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Segoe UI Light" panose="020B0502040204020203" pitchFamily="34" charset="0"/>
          <a:ea typeface="+mn-ea"/>
          <a:cs typeface="Segoe UI Light" panose="020B0502040204020203" pitchFamily="34" charset="0"/>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Segoe UI Light" panose="020B0502040204020203" pitchFamily="34" charset="0"/>
          <a:ea typeface="+mn-ea"/>
          <a:cs typeface="Segoe UI Light" panose="020B0502040204020203"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pos="336">
          <p15:clr>
            <a:srgbClr val="F26B43"/>
          </p15:clr>
        </p15:guide>
        <p15:guide id="2" pos="7344">
          <p15:clr>
            <a:srgbClr val="F26B43"/>
          </p15:clr>
        </p15:guide>
        <p15:guide id="3" orient="horz" pos="3936">
          <p15:clr>
            <a:srgbClr val="F26B43"/>
          </p15:clr>
        </p15:guide>
        <p15:guide id="4" orient="horz" pos="960">
          <p15:clr>
            <a:srgbClr val="F26B43"/>
          </p15:clr>
        </p15:guide>
        <p15:guide id="5" orient="horz" pos="8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4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chart" Target="../charts/chart10.xml"/><Relationship Id="rId7" Type="http://schemas.openxmlformats.org/officeDocument/2006/relationships/chart" Target="../charts/chart14.xml"/><Relationship Id="rId2" Type="http://schemas.openxmlformats.org/officeDocument/2006/relationships/chart" Target="../charts/chart9.xml"/><Relationship Id="rId1" Type="http://schemas.openxmlformats.org/officeDocument/2006/relationships/slideLayout" Target="../slideLayouts/slideLayout15.xml"/><Relationship Id="rId6" Type="http://schemas.openxmlformats.org/officeDocument/2006/relationships/chart" Target="../charts/chart13.xml"/><Relationship Id="rId5" Type="http://schemas.openxmlformats.org/officeDocument/2006/relationships/chart" Target="../charts/chart12.xml"/><Relationship Id="rId4" Type="http://schemas.openxmlformats.org/officeDocument/2006/relationships/chart" Target="../charts/chart11.xml"/></Relationships>
</file>

<file path=ppt/slides/_rels/slide12.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10.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31.xml"/><Relationship Id="rId4" Type="http://schemas.openxmlformats.org/officeDocument/2006/relationships/image" Target="../media/image8.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tags" Target="../tags/tag8.xml"/><Relationship Id="rId1" Type="http://schemas.openxmlformats.org/officeDocument/2006/relationships/vmlDrawing" Target="../drawings/vmlDrawing6.vml"/><Relationship Id="rId5" Type="http://schemas.openxmlformats.org/officeDocument/2006/relationships/image" Target="../media/image3.emf"/><Relationship Id="rId4" Type="http://schemas.openxmlformats.org/officeDocument/2006/relationships/oleObject" Target="../embeddings/oleObject6.bin"/></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5.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3.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60.xml"/><Relationship Id="rId5" Type="http://schemas.openxmlformats.org/officeDocument/2006/relationships/hyperlink" Target="http://www.dcs.gov.za/" TargetMode="External"/><Relationship Id="rId4" Type="http://schemas.openxmlformats.org/officeDocument/2006/relationships/hyperlink" Target="http://www.publicworks.gov.za/"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0.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chart" Target="../charts/chart4.xml"/><Relationship Id="rId7" Type="http://schemas.openxmlformats.org/officeDocument/2006/relationships/chart" Target="../charts/chart8.xml"/><Relationship Id="rId2" Type="http://schemas.openxmlformats.org/officeDocument/2006/relationships/chart" Target="../charts/chart3.xml"/><Relationship Id="rId1" Type="http://schemas.openxmlformats.org/officeDocument/2006/relationships/slideLayout" Target="../slideLayouts/slideLayout15.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sz="quarter"/>
          </p:nvPr>
        </p:nvSpPr>
        <p:spPr/>
        <p:txBody>
          <a:bodyPr/>
          <a:lstStyle/>
          <a:p>
            <a:endParaRPr lang="en-GB" dirty="0"/>
          </a:p>
        </p:txBody>
      </p:sp>
      <p:sp>
        <p:nvSpPr>
          <p:cNvPr id="3" name="Subtitle 2"/>
          <p:cNvSpPr>
            <a:spLocks noGrp="1"/>
          </p:cNvSpPr>
          <p:nvPr>
            <p:ph type="subTitle" sz="quarter" idx="1"/>
          </p:nvPr>
        </p:nvSpPr>
        <p:spPr/>
        <p:txBody>
          <a:bodyPr/>
          <a:lstStyle/>
          <a:p>
            <a:endParaRPr lang="en-GB" dirty="0"/>
          </a:p>
        </p:txBody>
      </p:sp>
      <p:pic>
        <p:nvPicPr>
          <p:cNvPr id="4" name="Picture 3" descr="Slide1 Template_1.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6915"/>
            <a:ext cx="9144000" cy="6858000"/>
          </a:xfrm>
          <a:prstGeom prst="rect">
            <a:avLst/>
          </a:prstGeom>
        </p:spPr>
      </p:pic>
      <p:sp>
        <p:nvSpPr>
          <p:cNvPr id="5" name="TextBox 4"/>
          <p:cNvSpPr txBox="1"/>
          <p:nvPr/>
        </p:nvSpPr>
        <p:spPr>
          <a:xfrm>
            <a:off x="-62756" y="0"/>
            <a:ext cx="4688541" cy="5262939"/>
          </a:xfrm>
          <a:prstGeom prst="rect">
            <a:avLst/>
          </a:prstGeom>
          <a:noFill/>
        </p:spPr>
        <p:txBody>
          <a:bodyPr wrap="square" lIns="91398" tIns="45700" rIns="91398" bIns="45700" rtlCol="0">
            <a:spAutoFit/>
          </a:bodyPr>
          <a:lstStyle/>
          <a:p>
            <a:pPr algn="ctr" defTabSz="913964" fontAlgn="auto">
              <a:spcBef>
                <a:spcPts val="0"/>
              </a:spcBef>
              <a:spcAft>
                <a:spcPts val="0"/>
              </a:spcAft>
            </a:pPr>
            <a:endParaRPr lang="en-ZA" sz="4700" b="1" dirty="0">
              <a:solidFill>
                <a:schemeClr val="accent4">
                  <a:lumMod val="50000"/>
                </a:schemeClr>
              </a:solidFill>
              <a:latin typeface="Calibri"/>
            </a:endParaRPr>
          </a:p>
          <a:p>
            <a:pPr algn="ctr" defTabSz="913964" fontAlgn="auto">
              <a:spcBef>
                <a:spcPts val="0"/>
              </a:spcBef>
              <a:spcAft>
                <a:spcPts val="0"/>
              </a:spcAft>
            </a:pPr>
            <a:r>
              <a:rPr lang="en-ZA" sz="4700" b="1" dirty="0" smtClean="0">
                <a:solidFill>
                  <a:srgbClr val="35592D"/>
                </a:solidFill>
                <a:latin typeface="Calibri"/>
              </a:rPr>
              <a:t>Presentation of the </a:t>
            </a:r>
            <a:r>
              <a:rPr lang="en-ZA" sz="4700" b="1" dirty="0">
                <a:solidFill>
                  <a:srgbClr val="35592D"/>
                </a:solidFill>
                <a:latin typeface="Calibri"/>
              </a:rPr>
              <a:t/>
            </a:r>
            <a:br>
              <a:rPr lang="en-ZA" sz="4700" b="1" dirty="0">
                <a:solidFill>
                  <a:srgbClr val="35592D"/>
                </a:solidFill>
                <a:latin typeface="Calibri"/>
              </a:rPr>
            </a:br>
            <a:r>
              <a:rPr lang="en-ZA" sz="4700" b="1" dirty="0" smtClean="0">
                <a:solidFill>
                  <a:srgbClr val="35592D"/>
                </a:solidFill>
                <a:latin typeface="Calibri"/>
              </a:rPr>
              <a:t>2</a:t>
            </a:r>
            <a:r>
              <a:rPr lang="en-ZA" sz="4700" b="1" baseline="30000" dirty="0" smtClean="0">
                <a:solidFill>
                  <a:srgbClr val="35592D"/>
                </a:solidFill>
                <a:latin typeface="Calibri"/>
              </a:rPr>
              <a:t>nd</a:t>
            </a:r>
            <a:r>
              <a:rPr lang="en-ZA" sz="4700" b="1" dirty="0" smtClean="0">
                <a:solidFill>
                  <a:srgbClr val="35592D"/>
                </a:solidFill>
                <a:latin typeface="Calibri"/>
              </a:rPr>
              <a:t>  Quarter Performance </a:t>
            </a:r>
            <a:r>
              <a:rPr lang="en-ZA" sz="4700" b="1" dirty="0">
                <a:solidFill>
                  <a:srgbClr val="35592D"/>
                </a:solidFill>
                <a:latin typeface="Calibri"/>
              </a:rPr>
              <a:t>Report (</a:t>
            </a:r>
            <a:r>
              <a:rPr lang="en-ZA" sz="4700" b="1" dirty="0" smtClean="0">
                <a:solidFill>
                  <a:srgbClr val="35592D"/>
                </a:solidFill>
                <a:latin typeface="Calibri"/>
              </a:rPr>
              <a:t>2020/21)</a:t>
            </a:r>
            <a:r>
              <a:rPr lang="en-ZA" sz="4700" b="1" dirty="0">
                <a:solidFill>
                  <a:schemeClr val="accent4">
                    <a:lumMod val="50000"/>
                  </a:schemeClr>
                </a:solidFill>
                <a:latin typeface="Calibri"/>
              </a:rPr>
              <a:t/>
            </a:r>
            <a:br>
              <a:rPr lang="en-ZA" sz="4700" b="1" dirty="0">
                <a:solidFill>
                  <a:schemeClr val="accent4">
                    <a:lumMod val="50000"/>
                  </a:schemeClr>
                </a:solidFill>
                <a:latin typeface="Calibri"/>
              </a:rPr>
            </a:br>
            <a:endParaRPr lang="en-ZA" sz="4700" b="1" dirty="0">
              <a:solidFill>
                <a:schemeClr val="accent4">
                  <a:lumMod val="50000"/>
                </a:schemeClr>
              </a:solidFill>
              <a:latin typeface="Calibri"/>
            </a:endParaRPr>
          </a:p>
        </p:txBody>
      </p:sp>
    </p:spTree>
    <p:extLst>
      <p:ext uri="{BB962C8B-B14F-4D97-AF65-F5344CB8AC3E}">
        <p14:creationId xmlns:p14="http://schemas.microsoft.com/office/powerpoint/2010/main" val="335206676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1" y="1"/>
            <a:ext cx="9144000" cy="894286"/>
          </a:xfrm>
          <a:prstGeom prst="rect">
            <a:avLst/>
          </a:prstGeom>
        </p:spPr>
        <p:txBody>
          <a:bodyPr anchor="ctr"/>
          <a:lstStyle/>
          <a:p>
            <a:pPr algn="ctr"/>
            <a:r>
              <a:rPr lang="en-US" sz="3000" kern="1200" dirty="0">
                <a:solidFill>
                  <a:prstClr val="white"/>
                </a:solidFill>
                <a:latin typeface="Arial Black" panose="020B0A04020102020204" pitchFamily="34" charset="0"/>
              </a:rPr>
              <a:t>COMPARATIVE ANALYSIS PER </a:t>
            </a:r>
            <a:r>
              <a:rPr lang="en-US" sz="3000" kern="1200" dirty="0" smtClean="0">
                <a:solidFill>
                  <a:prstClr val="white"/>
                </a:solidFill>
                <a:latin typeface="Arial Black" panose="020B0A04020102020204" pitchFamily="34" charset="0"/>
              </a:rPr>
              <a:t>REGION FOR Q2</a:t>
            </a:r>
            <a:endParaRPr lang="en-ZA" sz="3200" kern="1200" dirty="0">
              <a:solidFill>
                <a:schemeClr val="bg1"/>
              </a:solidFill>
              <a:latin typeface="Arial Black" panose="020B0A04020102020204" pitchFamily="34" charset="0"/>
            </a:endParaRPr>
          </a:p>
        </p:txBody>
      </p:sp>
      <p:graphicFrame>
        <p:nvGraphicFramePr>
          <p:cNvPr id="3" name="Table 2"/>
          <p:cNvGraphicFramePr>
            <a:graphicFrameLocks noGrp="1"/>
          </p:cNvGraphicFramePr>
          <p:nvPr>
            <p:extLst>
              <p:ext uri="{D42A27DB-BD31-4B8C-83A1-F6EECF244321}">
                <p14:modId xmlns:p14="http://schemas.microsoft.com/office/powerpoint/2010/main" val="902101414"/>
              </p:ext>
            </p:extLst>
          </p:nvPr>
        </p:nvGraphicFramePr>
        <p:xfrm>
          <a:off x="421720" y="1073580"/>
          <a:ext cx="8166468" cy="5192748"/>
        </p:xfrm>
        <a:graphic>
          <a:graphicData uri="http://schemas.openxmlformats.org/drawingml/2006/table">
            <a:tbl>
              <a:tblPr firstRow="1" bandRow="1">
                <a:tableStyleId>{5C22544A-7EE6-4342-B048-85BDC9FD1C3A}</a:tableStyleId>
              </a:tblPr>
              <a:tblGrid>
                <a:gridCol w="1872273"/>
                <a:gridCol w="2098065"/>
                <a:gridCol w="2098065"/>
                <a:gridCol w="2098065"/>
              </a:tblGrid>
              <a:tr h="1080686">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lang="en-US" sz="2400" b="1" kern="1200" noProof="0" dirty="0" smtClean="0">
                          <a:solidFill>
                            <a:schemeClr val="bg1"/>
                          </a:solidFill>
                          <a:latin typeface="+mn-lt"/>
                          <a:ea typeface="+mn-ea"/>
                          <a:cs typeface="+mn-cs"/>
                        </a:rPr>
                        <a:t>Region</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45D70"/>
                    </a:solidFill>
                  </a:tcPr>
                </a:tc>
                <a:tc>
                  <a:txBody>
                    <a:bodyPr/>
                    <a:lstStyle/>
                    <a:p>
                      <a:pPr marL="0" marR="0" lvl="0" indent="0" algn="ctr" defTabSz="457200" rtl="0" eaLnBrk="1" fontAlgn="base" latinLnBrk="0" hangingPunct="1">
                        <a:lnSpc>
                          <a:spcPct val="100000"/>
                        </a:lnSpc>
                        <a:spcBef>
                          <a:spcPct val="20000"/>
                        </a:spcBef>
                        <a:spcAft>
                          <a:spcPct val="0"/>
                        </a:spcAft>
                        <a:buClrTx/>
                        <a:buSzTx/>
                        <a:buFont typeface="Arial" charset="0"/>
                        <a:buNone/>
                        <a:tabLst/>
                        <a:defRPr/>
                      </a:pPr>
                      <a:r>
                        <a:rPr kumimoji="0" lang="en-US" sz="2400" b="1" i="0" u="none" strike="noStrike" kern="1200" cap="none" spc="0" normalizeH="0" baseline="0" noProof="0" dirty="0" smtClean="0">
                          <a:ln>
                            <a:noFill/>
                          </a:ln>
                          <a:solidFill>
                            <a:schemeClr val="bg1"/>
                          </a:solidFill>
                          <a:effectLst/>
                          <a:uLnTx/>
                          <a:uFillTx/>
                          <a:latin typeface="+mn-lt"/>
                          <a:ea typeface="+mn-ea"/>
                          <a:cs typeface="+mn-cs"/>
                        </a:rPr>
                        <a:t>Total number of targets Q2</a:t>
                      </a: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45D70"/>
                    </a:solidFill>
                  </a:tcPr>
                </a:tc>
                <a:tc>
                  <a:txBody>
                    <a:bodyPr/>
                    <a:lstStyle/>
                    <a:p>
                      <a:pPr algn="ctr"/>
                      <a:r>
                        <a:rPr lang="en-US" sz="2400" dirty="0" smtClean="0">
                          <a:solidFill>
                            <a:schemeClr val="bg1"/>
                          </a:solidFill>
                        </a:rPr>
                        <a:t>Achieved Q2</a:t>
                      </a:r>
                      <a:endParaRPr lang="en-US" sz="2400" dirty="0">
                        <a:solidFill>
                          <a:schemeClr val="bg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45D70"/>
                    </a:solidFill>
                  </a:tcPr>
                </a:tc>
                <a:tc>
                  <a:txBody>
                    <a:bodyPr/>
                    <a:lstStyle/>
                    <a:p>
                      <a:pPr algn="ctr"/>
                      <a:r>
                        <a:rPr lang="en-US" sz="2400" dirty="0" smtClean="0">
                          <a:solidFill>
                            <a:schemeClr val="bg1"/>
                          </a:solidFill>
                        </a:rPr>
                        <a:t>Not Achieved Q2</a:t>
                      </a:r>
                      <a:endParaRPr lang="en-US" sz="2400" dirty="0">
                        <a:solidFill>
                          <a:schemeClr val="bg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545D70"/>
                    </a:solidFill>
                  </a:tcPr>
                </a:tc>
              </a:tr>
              <a:tr h="630608">
                <a:tc>
                  <a:txBody>
                    <a:bodyPr/>
                    <a:lstStyle/>
                    <a:p>
                      <a:r>
                        <a:rPr lang="en-US" sz="2400" b="1" dirty="0" smtClean="0">
                          <a:solidFill>
                            <a:schemeClr val="tx1"/>
                          </a:solidFill>
                        </a:rPr>
                        <a:t>LMN</a:t>
                      </a:r>
                      <a:endParaRPr lang="en-US" sz="2400" b="1" dirty="0">
                        <a:solidFill>
                          <a:schemeClr val="tx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25</a:t>
                      </a:r>
                      <a:endParaRPr lang="en-ZA" sz="2400" b="1" kern="1200" dirty="0">
                        <a:solidFill>
                          <a:schemeClr val="tx1"/>
                        </a:solidFill>
                        <a:latin typeface="+mn-lt"/>
                        <a:ea typeface="+mn-ea"/>
                        <a:cs typeface="+mn-cs"/>
                      </a:endParaRPr>
                    </a:p>
                  </a:txBody>
                  <a:tcPr marL="68580" marR="6858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17</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marL="0" indent="0" algn="ctr">
                        <a:tabLst>
                          <a:tab pos="1543050" algn="l"/>
                        </a:tabLst>
                      </a:pPr>
                      <a:r>
                        <a:rPr lang="en-US" sz="2400" b="1" dirty="0" smtClean="0">
                          <a:solidFill>
                            <a:schemeClr val="tx1"/>
                          </a:solidFill>
                        </a:rPr>
                        <a:t>8</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760380">
                <a:tc>
                  <a:txBody>
                    <a:bodyPr/>
                    <a:lstStyle/>
                    <a:p>
                      <a:r>
                        <a:rPr lang="en-US" sz="2400" b="1" dirty="0" smtClean="0">
                          <a:solidFill>
                            <a:schemeClr val="tx1"/>
                          </a:solidFill>
                        </a:rPr>
                        <a:t>FS/NC</a:t>
                      </a:r>
                      <a:endParaRPr lang="en-US" sz="2400" b="1" dirty="0">
                        <a:solidFill>
                          <a:schemeClr val="tx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25</a:t>
                      </a:r>
                      <a:endParaRPr lang="en-ZA" sz="2400" b="1" kern="1200" dirty="0">
                        <a:solidFill>
                          <a:schemeClr val="tx1"/>
                        </a:solidFill>
                        <a:latin typeface="+mn-lt"/>
                        <a:ea typeface="+mn-ea"/>
                        <a:cs typeface="+mn-cs"/>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18</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marL="0" indent="0" algn="ctr">
                        <a:tabLst>
                          <a:tab pos="1543050" algn="l"/>
                        </a:tabLst>
                      </a:pPr>
                      <a:r>
                        <a:rPr lang="en-US" sz="2400" b="1" dirty="0" smtClean="0">
                          <a:solidFill>
                            <a:schemeClr val="tx1"/>
                          </a:solidFill>
                        </a:rPr>
                        <a:t>7</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696822">
                <a:tc>
                  <a:txBody>
                    <a:bodyPr/>
                    <a:lstStyle/>
                    <a:p>
                      <a:r>
                        <a:rPr lang="en-US" sz="2400" b="1" dirty="0" smtClean="0">
                          <a:solidFill>
                            <a:schemeClr val="tx1"/>
                          </a:solidFill>
                        </a:rPr>
                        <a:t>KZN</a:t>
                      </a:r>
                      <a:endParaRPr lang="en-US" sz="2400" b="1" dirty="0">
                        <a:solidFill>
                          <a:schemeClr val="tx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25</a:t>
                      </a:r>
                      <a:endParaRPr lang="en-ZA" sz="2400" b="1" kern="1200" dirty="0">
                        <a:solidFill>
                          <a:schemeClr val="tx1"/>
                        </a:solidFill>
                        <a:latin typeface="+mn-lt"/>
                        <a:ea typeface="+mn-ea"/>
                        <a:cs typeface="+mn-cs"/>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18</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algn="ctr"/>
                      <a:r>
                        <a:rPr lang="en-US" sz="2400" b="1" dirty="0" smtClean="0">
                          <a:solidFill>
                            <a:schemeClr val="tx1"/>
                          </a:solidFill>
                        </a:rPr>
                        <a:t>7</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696822">
                <a:tc>
                  <a:txBody>
                    <a:bodyPr/>
                    <a:lstStyle/>
                    <a:p>
                      <a:r>
                        <a:rPr lang="en-US" sz="2400" b="1" kern="1200" dirty="0" smtClean="0">
                          <a:solidFill>
                            <a:schemeClr val="tx1"/>
                          </a:solidFill>
                          <a:latin typeface="+mn-lt"/>
                          <a:ea typeface="+mn-ea"/>
                          <a:cs typeface="+mn-cs"/>
                        </a:rPr>
                        <a:t>WC</a:t>
                      </a:r>
                      <a:endParaRPr lang="en-US" sz="2400" b="1" kern="1200" dirty="0">
                        <a:solidFill>
                          <a:schemeClr val="tx1"/>
                        </a:solidFill>
                        <a:latin typeface="+mn-lt"/>
                        <a:ea typeface="+mn-ea"/>
                        <a:cs typeface="+mn-cs"/>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25</a:t>
                      </a:r>
                      <a:endParaRPr lang="en-ZA" sz="2400" b="1" kern="1200" dirty="0">
                        <a:solidFill>
                          <a:schemeClr val="tx1"/>
                        </a:solidFill>
                        <a:latin typeface="+mn-lt"/>
                        <a:ea typeface="+mn-ea"/>
                        <a:cs typeface="+mn-cs"/>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18</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algn="ctr"/>
                      <a:r>
                        <a:rPr lang="en-US" sz="2400" b="1" dirty="0" smtClean="0">
                          <a:solidFill>
                            <a:schemeClr val="tx1"/>
                          </a:solidFill>
                        </a:rPr>
                        <a:t>7</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696822">
                <a:tc>
                  <a:txBody>
                    <a:bodyPr/>
                    <a:lstStyle/>
                    <a:p>
                      <a:r>
                        <a:rPr lang="en-US" sz="2400" b="1" dirty="0" smtClean="0">
                          <a:solidFill>
                            <a:schemeClr val="tx1"/>
                          </a:solidFill>
                        </a:rPr>
                        <a:t>GP</a:t>
                      </a:r>
                      <a:endParaRPr lang="en-US" sz="2400" b="1" dirty="0">
                        <a:solidFill>
                          <a:schemeClr val="tx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25</a:t>
                      </a:r>
                      <a:endParaRPr lang="en-ZA" sz="2400" b="1" kern="1200" dirty="0">
                        <a:solidFill>
                          <a:schemeClr val="tx1"/>
                        </a:solidFill>
                        <a:latin typeface="+mn-lt"/>
                        <a:ea typeface="+mn-ea"/>
                        <a:cs typeface="+mn-cs"/>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algn="ctr"/>
                      <a:r>
                        <a:rPr lang="en-US" sz="2400" b="1" dirty="0" smtClean="0">
                          <a:solidFill>
                            <a:schemeClr val="tx1"/>
                          </a:solidFill>
                        </a:rPr>
                        <a:t>17</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algn="ctr"/>
                      <a:r>
                        <a:rPr lang="en-US" sz="2400" b="1" dirty="0" smtClean="0">
                          <a:solidFill>
                            <a:schemeClr val="tx1"/>
                          </a:solidFill>
                        </a:rPr>
                        <a:t>8</a:t>
                      </a:r>
                      <a:endParaRPr lang="en-US" sz="2400" b="1" dirty="0">
                        <a:solidFill>
                          <a:schemeClr val="tx1"/>
                        </a:solidFill>
                      </a:endParaRPr>
                    </a:p>
                  </a:txBody>
                  <a:tcPr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r h="630608">
                <a:tc>
                  <a:txBody>
                    <a:bodyPr/>
                    <a:lstStyle/>
                    <a:p>
                      <a:r>
                        <a:rPr lang="en-US" sz="2400" b="1" dirty="0" smtClean="0">
                          <a:solidFill>
                            <a:schemeClr val="tx1"/>
                          </a:solidFill>
                        </a:rPr>
                        <a:t>EC</a:t>
                      </a:r>
                      <a:endParaRPr lang="en-US" sz="2400" b="1" dirty="0">
                        <a:solidFill>
                          <a:schemeClr val="tx1"/>
                        </a:solidFill>
                      </a:endParaRPr>
                    </a:p>
                  </a:txBody>
                  <a:tcP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7D9C1"/>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25</a:t>
                      </a:r>
                      <a:endParaRPr lang="en-ZA" sz="2400" b="1" kern="1200" dirty="0">
                        <a:solidFill>
                          <a:schemeClr val="tx1"/>
                        </a:solidFill>
                        <a:latin typeface="+mn-lt"/>
                        <a:ea typeface="+mn-ea"/>
                        <a:cs typeface="+mn-cs"/>
                      </a:endParaRPr>
                    </a:p>
                  </a:txBody>
                  <a:tcPr marL="68580" marR="6858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85000"/>
                      </a:schemeClr>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15</a:t>
                      </a:r>
                      <a:endParaRPr lang="en-ZA" sz="2400" b="1" kern="1200" dirty="0">
                        <a:solidFill>
                          <a:schemeClr val="tx1"/>
                        </a:solidFill>
                        <a:latin typeface="+mn-lt"/>
                        <a:ea typeface="+mn-ea"/>
                        <a:cs typeface="+mn-cs"/>
                      </a:endParaRPr>
                    </a:p>
                  </a:txBody>
                  <a:tcPr marL="68580" marR="6858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339933"/>
                    </a:solidFill>
                  </a:tcPr>
                </a:tc>
                <a:tc>
                  <a:txBody>
                    <a:bodyPr/>
                    <a:lstStyle/>
                    <a:p>
                      <a:pPr marL="0" algn="ctr" defTabSz="914331" rtl="0" eaLnBrk="1" latinLnBrk="0" hangingPunct="1">
                        <a:lnSpc>
                          <a:spcPct val="115000"/>
                        </a:lnSpc>
                        <a:spcAft>
                          <a:spcPts val="0"/>
                        </a:spcAft>
                      </a:pPr>
                      <a:r>
                        <a:rPr lang="en-ZA" sz="2400" b="1" kern="1200" dirty="0" smtClean="0">
                          <a:solidFill>
                            <a:schemeClr val="tx1"/>
                          </a:solidFill>
                          <a:latin typeface="+mn-lt"/>
                          <a:ea typeface="+mn-ea"/>
                          <a:cs typeface="+mn-cs"/>
                        </a:rPr>
                        <a:t>10</a:t>
                      </a:r>
                      <a:endParaRPr lang="en-ZA" sz="2400" b="1" kern="1200" dirty="0">
                        <a:solidFill>
                          <a:schemeClr val="tx1"/>
                        </a:solidFill>
                        <a:latin typeface="+mn-lt"/>
                        <a:ea typeface="+mn-ea"/>
                        <a:cs typeface="+mn-cs"/>
                      </a:endParaRPr>
                    </a:p>
                  </a:txBody>
                  <a:tcPr marL="68580" marR="68580" marT="0" marB="0" anchor="ctr">
                    <a:lnL w="38100" cap="flat" cmpd="sng" algn="ctr">
                      <a:solidFill>
                        <a:schemeClr val="bg1"/>
                      </a:solidFill>
                      <a:prstDash val="solid"/>
                      <a:round/>
                      <a:headEnd type="none" w="med" len="med"/>
                      <a:tailEnd type="none" w="med" len="med"/>
                    </a:lnL>
                    <a:lnR w="381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rgbClr val="FF0000"/>
                    </a:solidFill>
                  </a:tcPr>
                </a:tc>
              </a:tr>
            </a:tbl>
          </a:graphicData>
        </a:graphic>
      </p:graphicFrame>
    </p:spTree>
    <p:extLst>
      <p:ext uri="{BB962C8B-B14F-4D97-AF65-F5344CB8AC3E}">
        <p14:creationId xmlns:p14="http://schemas.microsoft.com/office/powerpoint/2010/main" val="341554478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idx="4294967295"/>
          </p:nvPr>
        </p:nvSpPr>
        <p:spPr>
          <a:xfrm>
            <a:off x="1" y="1"/>
            <a:ext cx="9144000" cy="894286"/>
          </a:xfrm>
          <a:prstGeom prst="rect">
            <a:avLst/>
          </a:prstGeom>
        </p:spPr>
        <p:txBody>
          <a:bodyPr anchor="ctr"/>
          <a:lstStyle/>
          <a:p>
            <a:pPr algn="ctr"/>
            <a:r>
              <a:rPr lang="en-US" sz="3000" kern="1200" dirty="0">
                <a:solidFill>
                  <a:prstClr val="white"/>
                </a:solidFill>
                <a:latin typeface="Arial Black" panose="020B0A04020102020204" pitchFamily="34" charset="0"/>
              </a:rPr>
              <a:t>COMPARATIVE ANALYSIS PER </a:t>
            </a:r>
            <a:r>
              <a:rPr lang="en-US" sz="3000" kern="1200" dirty="0" smtClean="0">
                <a:solidFill>
                  <a:prstClr val="white"/>
                </a:solidFill>
                <a:latin typeface="Arial Black" panose="020B0A04020102020204" pitchFamily="34" charset="0"/>
              </a:rPr>
              <a:t>REGION MID-YEAR</a:t>
            </a:r>
            <a:endParaRPr lang="en-ZA" sz="3200" kern="1200" dirty="0">
              <a:solidFill>
                <a:schemeClr val="bg1"/>
              </a:solidFill>
              <a:latin typeface="Arial Black" panose="020B0A04020102020204" pitchFamily="34" charset="0"/>
            </a:endParaRPr>
          </a:p>
        </p:txBody>
      </p:sp>
      <p:graphicFrame>
        <p:nvGraphicFramePr>
          <p:cNvPr id="18" name="Chart 17"/>
          <p:cNvGraphicFramePr>
            <a:graphicFrameLocks/>
          </p:cNvGraphicFramePr>
          <p:nvPr>
            <p:extLst>
              <p:ext uri="{D42A27DB-BD31-4B8C-83A1-F6EECF244321}">
                <p14:modId xmlns:p14="http://schemas.microsoft.com/office/powerpoint/2010/main" val="545803673"/>
              </p:ext>
            </p:extLst>
          </p:nvPr>
        </p:nvGraphicFramePr>
        <p:xfrm>
          <a:off x="3132761" y="1022873"/>
          <a:ext cx="2880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9" name="Chart 18"/>
          <p:cNvGraphicFramePr>
            <a:graphicFrameLocks/>
          </p:cNvGraphicFramePr>
          <p:nvPr>
            <p:extLst>
              <p:ext uri="{D42A27DB-BD31-4B8C-83A1-F6EECF244321}">
                <p14:modId xmlns:p14="http://schemas.microsoft.com/office/powerpoint/2010/main" val="2822434847"/>
              </p:ext>
            </p:extLst>
          </p:nvPr>
        </p:nvGraphicFramePr>
        <p:xfrm>
          <a:off x="6075514" y="1022873"/>
          <a:ext cx="2880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0" name="Chart 19"/>
          <p:cNvGraphicFramePr>
            <a:graphicFrameLocks/>
          </p:cNvGraphicFramePr>
          <p:nvPr>
            <p:extLst>
              <p:ext uri="{D42A27DB-BD31-4B8C-83A1-F6EECF244321}">
                <p14:modId xmlns:p14="http://schemas.microsoft.com/office/powerpoint/2010/main" val="2711397431"/>
              </p:ext>
            </p:extLst>
          </p:nvPr>
        </p:nvGraphicFramePr>
        <p:xfrm>
          <a:off x="168784" y="3827033"/>
          <a:ext cx="28800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1" name="Chart 20"/>
          <p:cNvGraphicFramePr>
            <a:graphicFrameLocks/>
          </p:cNvGraphicFramePr>
          <p:nvPr>
            <p:extLst>
              <p:ext uri="{D42A27DB-BD31-4B8C-83A1-F6EECF244321}">
                <p14:modId xmlns:p14="http://schemas.microsoft.com/office/powerpoint/2010/main" val="228490062"/>
              </p:ext>
            </p:extLst>
          </p:nvPr>
        </p:nvGraphicFramePr>
        <p:xfrm>
          <a:off x="3132761" y="3820758"/>
          <a:ext cx="2880000" cy="268986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22" name="Chart 21"/>
          <p:cNvGraphicFramePr>
            <a:graphicFrameLocks/>
          </p:cNvGraphicFramePr>
          <p:nvPr>
            <p:extLst>
              <p:ext uri="{D42A27DB-BD31-4B8C-83A1-F6EECF244321}">
                <p14:modId xmlns:p14="http://schemas.microsoft.com/office/powerpoint/2010/main" val="2542173491"/>
              </p:ext>
            </p:extLst>
          </p:nvPr>
        </p:nvGraphicFramePr>
        <p:xfrm>
          <a:off x="6075514" y="3820758"/>
          <a:ext cx="2880000" cy="27432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9" name="Chart 8"/>
          <p:cNvGraphicFramePr>
            <a:graphicFrameLocks/>
          </p:cNvGraphicFramePr>
          <p:nvPr>
            <p:extLst>
              <p:ext uri="{D42A27DB-BD31-4B8C-83A1-F6EECF244321}">
                <p14:modId xmlns:p14="http://schemas.microsoft.com/office/powerpoint/2010/main" val="222963320"/>
              </p:ext>
            </p:extLst>
          </p:nvPr>
        </p:nvGraphicFramePr>
        <p:xfrm>
          <a:off x="168784" y="1027355"/>
          <a:ext cx="2880000" cy="2743200"/>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93307089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63" y="5229"/>
            <a:ext cx="8647112" cy="962959"/>
          </a:xfrm>
        </p:spPr>
        <p:txBody>
          <a:bodyPr/>
          <a:lstStyle/>
          <a:p>
            <a:r>
              <a:rPr lang="en-US" sz="3000" kern="1200" dirty="0">
                <a:solidFill>
                  <a:prstClr val="white"/>
                </a:solidFill>
                <a:latin typeface="Arial Black" panose="020B0A04020102020204" pitchFamily="34" charset="0"/>
              </a:rPr>
              <a:t>COMPARATIVE ANALYSIS </a:t>
            </a:r>
            <a:r>
              <a:rPr lang="en-US" sz="3000" kern="1200" dirty="0" smtClean="0">
                <a:solidFill>
                  <a:prstClr val="white"/>
                </a:solidFill>
                <a:latin typeface="Arial Black" panose="020B0A04020102020204" pitchFamily="34" charset="0"/>
              </a:rPr>
              <a:t>MID YEAR 2019/20 AND 2020/21</a:t>
            </a:r>
            <a:endParaRPr lang="en-ZA" dirty="0"/>
          </a:p>
        </p:txBody>
      </p:sp>
      <p:graphicFrame>
        <p:nvGraphicFramePr>
          <p:cNvPr id="4" name="Chart 3"/>
          <p:cNvGraphicFramePr>
            <a:graphicFrameLocks/>
          </p:cNvGraphicFramePr>
          <p:nvPr>
            <p:extLst>
              <p:ext uri="{D42A27DB-BD31-4B8C-83A1-F6EECF244321}">
                <p14:modId xmlns:p14="http://schemas.microsoft.com/office/powerpoint/2010/main" val="1354213956"/>
              </p:ext>
            </p:extLst>
          </p:nvPr>
        </p:nvGraphicFramePr>
        <p:xfrm>
          <a:off x="4325433" y="1049544"/>
          <a:ext cx="4572000" cy="2743200"/>
        </p:xfrm>
        <a:graphic>
          <a:graphicData uri="http://schemas.openxmlformats.org/drawingml/2006/chart">
            <c:chart xmlns:c="http://schemas.openxmlformats.org/drawingml/2006/chart" xmlns:r="http://schemas.openxmlformats.org/officeDocument/2006/relationships" r:id="rId2"/>
          </a:graphicData>
        </a:graphic>
      </p:graphicFrame>
      <p:cxnSp>
        <p:nvCxnSpPr>
          <p:cNvPr id="11" name="Straight Arrow Connector 10"/>
          <p:cNvCxnSpPr/>
          <p:nvPr/>
        </p:nvCxnSpPr>
        <p:spPr bwMode="auto">
          <a:xfrm>
            <a:off x="7749090" y="4384414"/>
            <a:ext cx="0" cy="502024"/>
          </a:xfrm>
          <a:prstGeom prst="straightConnector1">
            <a:avLst/>
          </a:prstGeom>
          <a:solidFill>
            <a:schemeClr val="bg1"/>
          </a:solidFill>
          <a:ln w="12700" cap="flat" cmpd="sng" algn="ctr">
            <a:solidFill>
              <a:srgbClr val="FF0000"/>
            </a:solidFill>
            <a:prstDash val="solid"/>
            <a:round/>
            <a:headEnd type="oval" w="med" len="med"/>
            <a:tailEnd type="triangle" w="med" len="med"/>
          </a:ln>
          <a:effectLst/>
        </p:spPr>
      </p:cxnSp>
      <p:cxnSp>
        <p:nvCxnSpPr>
          <p:cNvPr id="12" name="Straight Arrow Connector 11"/>
          <p:cNvCxnSpPr/>
          <p:nvPr/>
        </p:nvCxnSpPr>
        <p:spPr bwMode="auto">
          <a:xfrm>
            <a:off x="7749090" y="1515035"/>
            <a:ext cx="0" cy="591671"/>
          </a:xfrm>
          <a:prstGeom prst="straightConnector1">
            <a:avLst/>
          </a:prstGeom>
          <a:solidFill>
            <a:schemeClr val="bg1"/>
          </a:solidFill>
          <a:ln w="12700" cap="flat" cmpd="sng" algn="ctr">
            <a:solidFill>
              <a:srgbClr val="FF0000"/>
            </a:solidFill>
            <a:prstDash val="solid"/>
            <a:round/>
            <a:headEnd type="oval" w="med" len="med"/>
            <a:tailEnd type="triangle" w="med" len="med"/>
          </a:ln>
          <a:effectLst/>
        </p:spPr>
      </p:cxnSp>
      <p:sp>
        <p:nvSpPr>
          <p:cNvPr id="14" name="Rectangle 13"/>
          <p:cNvSpPr/>
          <p:nvPr/>
        </p:nvSpPr>
        <p:spPr bwMode="auto">
          <a:xfrm>
            <a:off x="246063" y="1049544"/>
            <a:ext cx="3877702" cy="5613057"/>
          </a:xfrm>
          <a:prstGeom prst="rect">
            <a:avLst/>
          </a:prstGeom>
          <a:solidFill>
            <a:schemeClr val="bg1"/>
          </a:solidFill>
          <a:ln w="12700" cap="flat" cmpd="sng" algn="ctr">
            <a:solidFill>
              <a:schemeClr val="tx1"/>
            </a:solidFill>
            <a:prstDash val="solid"/>
            <a:round/>
            <a:headEnd type="none" w="med" len="med"/>
            <a:tailEnd type="none" w="med" len="med"/>
          </a:ln>
          <a:effectLst/>
        </p:spPr>
        <p:txBody>
          <a:bodyPr vert="horz" wrap="square" lIns="72000" tIns="72000" rIns="72000" bIns="72000" numCol="1" rtlCol="0" anchor="t" anchorCtr="0" compatLnSpc="1">
            <a:prstTxWarp prst="textNoShape">
              <a:avLst/>
            </a:prstTxWarp>
            <a:spAutoFit/>
          </a:bodyPr>
          <a:lstStyle/>
          <a:p>
            <a:pPr marL="0" marR="0" indent="0" algn="ctr" defTabSz="914400" rtl="0" eaLnBrk="1" fontAlgn="base" latinLnBrk="0" hangingPunct="1">
              <a:lnSpc>
                <a:spcPct val="90000"/>
              </a:lnSpc>
              <a:spcBef>
                <a:spcPct val="50000"/>
              </a:spcBef>
              <a:spcAft>
                <a:spcPct val="0"/>
              </a:spcAft>
              <a:buClr>
                <a:schemeClr val="bg2"/>
              </a:buClr>
              <a:buSzTx/>
              <a:buFontTx/>
              <a:buNone/>
              <a:tabLst/>
            </a:pPr>
            <a:r>
              <a:rPr kumimoji="0" lang="en-ZA" sz="1400" b="1" i="0" u="none" strike="noStrike" cap="none" normalizeH="0" baseline="0" dirty="0" smtClean="0">
                <a:ln>
                  <a:noFill/>
                </a:ln>
                <a:solidFill>
                  <a:schemeClr val="tx1"/>
                </a:solidFill>
                <a:effectLst/>
                <a:latin typeface="Arial" charset="0"/>
                <a:cs typeface="Arial" charset="0"/>
              </a:rPr>
              <a:t>Reasons for reduced performance in Quarter One and Quarter Two</a:t>
            </a:r>
          </a:p>
          <a:p>
            <a:pPr marL="0" marR="0" indent="0" algn="ctr" defTabSz="914400" rtl="0" eaLnBrk="1" fontAlgn="base" latinLnBrk="0" hangingPunct="1">
              <a:lnSpc>
                <a:spcPct val="90000"/>
              </a:lnSpc>
              <a:spcBef>
                <a:spcPct val="50000"/>
              </a:spcBef>
              <a:spcAft>
                <a:spcPct val="0"/>
              </a:spcAft>
              <a:buClr>
                <a:schemeClr val="bg2"/>
              </a:buClr>
              <a:buSzTx/>
              <a:buFontTx/>
              <a:buNone/>
              <a:tabLst/>
            </a:pPr>
            <a:endParaRPr lang="en-ZA" sz="1400" dirty="0">
              <a:cs typeface="Arial" charset="0"/>
            </a:endParaRPr>
          </a:p>
          <a:p>
            <a:pPr marL="285750" marR="0" indent="-285750" defTabSz="914400" rtl="0" eaLnBrk="1" fontAlgn="base" latinLnBrk="0" hangingPunct="1">
              <a:lnSpc>
                <a:spcPct val="90000"/>
              </a:lnSpc>
              <a:spcBef>
                <a:spcPct val="50000"/>
              </a:spcBef>
              <a:spcAft>
                <a:spcPct val="0"/>
              </a:spcAft>
              <a:buClr>
                <a:srgbClr val="339933"/>
              </a:buClr>
              <a:buSzTx/>
              <a:buFont typeface="Arial" panose="020B0604020202020204" pitchFamily="34" charset="0"/>
              <a:buChar char="•"/>
              <a:tabLst/>
            </a:pPr>
            <a:r>
              <a:rPr kumimoji="0" lang="en-ZA" sz="1350" b="0" i="0" u="none" strike="noStrike" cap="none" normalizeH="0" baseline="0" dirty="0" smtClean="0">
                <a:ln>
                  <a:noFill/>
                </a:ln>
                <a:solidFill>
                  <a:schemeClr val="tx1"/>
                </a:solidFill>
                <a:effectLst/>
                <a:cs typeface="Arial" charset="0"/>
              </a:rPr>
              <a:t>Re prioritisation of work in order to</a:t>
            </a:r>
            <a:r>
              <a:rPr kumimoji="0" lang="en-ZA" sz="1350" b="0" i="0" u="none" strike="noStrike" cap="none" normalizeH="0" dirty="0" smtClean="0">
                <a:ln>
                  <a:noFill/>
                </a:ln>
                <a:solidFill>
                  <a:schemeClr val="tx1"/>
                </a:solidFill>
                <a:effectLst/>
                <a:cs typeface="Arial" charset="0"/>
              </a:rPr>
              <a:t> respond to the emerging crisis</a:t>
            </a:r>
          </a:p>
          <a:p>
            <a:pPr marL="285750" marR="0" indent="-285750" defTabSz="914400" rtl="0" eaLnBrk="1" fontAlgn="base" latinLnBrk="0" hangingPunct="1">
              <a:lnSpc>
                <a:spcPct val="90000"/>
              </a:lnSpc>
              <a:spcBef>
                <a:spcPct val="50000"/>
              </a:spcBef>
              <a:spcAft>
                <a:spcPct val="0"/>
              </a:spcAft>
              <a:buClr>
                <a:srgbClr val="339933"/>
              </a:buClr>
              <a:buSzTx/>
              <a:buFont typeface="Arial" panose="020B0604020202020204" pitchFamily="34" charset="0"/>
              <a:buChar char="•"/>
              <a:tabLst/>
            </a:pPr>
            <a:r>
              <a:rPr lang="en-ZA" sz="1350" baseline="0" dirty="0" smtClean="0">
                <a:cs typeface="Arial" charset="0"/>
              </a:rPr>
              <a:t>Limited</a:t>
            </a:r>
            <a:r>
              <a:rPr lang="en-ZA" sz="1350" dirty="0" smtClean="0">
                <a:cs typeface="Arial" charset="0"/>
              </a:rPr>
              <a:t> physical engagements hence all workshops / training sessions were suspended</a:t>
            </a:r>
          </a:p>
          <a:p>
            <a:pPr marL="285750" marR="0" indent="-285750" defTabSz="914400" rtl="0" eaLnBrk="1" fontAlgn="base" latinLnBrk="0" hangingPunct="1">
              <a:lnSpc>
                <a:spcPct val="90000"/>
              </a:lnSpc>
              <a:spcBef>
                <a:spcPct val="50000"/>
              </a:spcBef>
              <a:spcAft>
                <a:spcPct val="0"/>
              </a:spcAft>
              <a:buClr>
                <a:srgbClr val="339933"/>
              </a:buClr>
              <a:buSzTx/>
              <a:buFont typeface="Arial" panose="020B0604020202020204" pitchFamily="34" charset="0"/>
              <a:buChar char="•"/>
              <a:tabLst/>
            </a:pPr>
            <a:r>
              <a:rPr lang="en-ZA" sz="1350" dirty="0" smtClean="0">
                <a:cs typeface="Arial" charset="0"/>
              </a:rPr>
              <a:t>Recruitment was suspended under Alert Level 5</a:t>
            </a:r>
          </a:p>
          <a:p>
            <a:pPr marL="285750" marR="0" indent="-285750" defTabSz="914400" rtl="0" eaLnBrk="1" fontAlgn="base" latinLnBrk="0" hangingPunct="1">
              <a:lnSpc>
                <a:spcPct val="90000"/>
              </a:lnSpc>
              <a:spcBef>
                <a:spcPct val="50000"/>
              </a:spcBef>
              <a:spcAft>
                <a:spcPct val="0"/>
              </a:spcAft>
              <a:buClr>
                <a:srgbClr val="339933"/>
              </a:buClr>
              <a:buSzTx/>
              <a:buFont typeface="Arial" panose="020B0604020202020204" pitchFamily="34" charset="0"/>
              <a:buChar char="•"/>
              <a:tabLst/>
            </a:pPr>
            <a:r>
              <a:rPr lang="en-ZA" sz="1350" dirty="0" smtClean="0">
                <a:cs typeface="Arial" charset="0"/>
              </a:rPr>
              <a:t>Travel restrictions prevented officials from accessing service points</a:t>
            </a:r>
          </a:p>
          <a:p>
            <a:pPr marL="285750" marR="0" indent="-285750" defTabSz="914400" rtl="0" eaLnBrk="1" fontAlgn="base" latinLnBrk="0" hangingPunct="1">
              <a:lnSpc>
                <a:spcPct val="90000"/>
              </a:lnSpc>
              <a:spcBef>
                <a:spcPct val="50000"/>
              </a:spcBef>
              <a:spcAft>
                <a:spcPct val="0"/>
              </a:spcAft>
              <a:buClr>
                <a:srgbClr val="339933"/>
              </a:buClr>
              <a:buSzTx/>
              <a:buFont typeface="Arial" panose="020B0604020202020204" pitchFamily="34" charset="0"/>
              <a:buChar char="•"/>
              <a:tabLst/>
            </a:pPr>
            <a:r>
              <a:rPr lang="en-ZA" sz="1350" dirty="0" smtClean="0">
                <a:cs typeface="Arial" charset="0"/>
              </a:rPr>
              <a:t>Idleness among inmates due to limited delivery of rehabilitation programmes</a:t>
            </a:r>
          </a:p>
          <a:p>
            <a:pPr marL="285750" marR="0" indent="-285750" defTabSz="914400" rtl="0" eaLnBrk="1" fontAlgn="base" latinLnBrk="0" hangingPunct="1">
              <a:lnSpc>
                <a:spcPct val="90000"/>
              </a:lnSpc>
              <a:spcBef>
                <a:spcPct val="50000"/>
              </a:spcBef>
              <a:spcAft>
                <a:spcPct val="0"/>
              </a:spcAft>
              <a:buClr>
                <a:srgbClr val="339933"/>
              </a:buClr>
              <a:buSzTx/>
              <a:buFont typeface="Arial" panose="020B0604020202020204" pitchFamily="34" charset="0"/>
              <a:buChar char="•"/>
              <a:tabLst/>
            </a:pPr>
            <a:r>
              <a:rPr lang="en-ZA" sz="1350" dirty="0" smtClean="0">
                <a:cs typeface="Arial" charset="0"/>
              </a:rPr>
              <a:t>Visitations to correctional facilities suspended</a:t>
            </a:r>
          </a:p>
          <a:p>
            <a:pPr marL="285750" marR="0" indent="-285750" defTabSz="914400" rtl="0" eaLnBrk="1" fontAlgn="base" latinLnBrk="0" hangingPunct="1">
              <a:lnSpc>
                <a:spcPct val="90000"/>
              </a:lnSpc>
              <a:spcBef>
                <a:spcPct val="50000"/>
              </a:spcBef>
              <a:spcAft>
                <a:spcPct val="0"/>
              </a:spcAft>
              <a:buClr>
                <a:srgbClr val="339933"/>
              </a:buClr>
              <a:buSzTx/>
              <a:buFont typeface="Arial" panose="020B0604020202020204" pitchFamily="34" charset="0"/>
              <a:buChar char="•"/>
              <a:tabLst/>
            </a:pPr>
            <a:r>
              <a:rPr lang="en-ZA" sz="1350" dirty="0" smtClean="0">
                <a:cs typeface="Arial" charset="0"/>
              </a:rPr>
              <a:t>Limited functioning of the courts resulting in increasing numbers of remand detainees (escapes and assaults)</a:t>
            </a:r>
          </a:p>
          <a:p>
            <a:pPr marL="285750" marR="0" indent="-285750" defTabSz="914400" rtl="0" eaLnBrk="1" fontAlgn="base" latinLnBrk="0" hangingPunct="1">
              <a:lnSpc>
                <a:spcPct val="90000"/>
              </a:lnSpc>
              <a:spcBef>
                <a:spcPct val="50000"/>
              </a:spcBef>
              <a:spcAft>
                <a:spcPct val="0"/>
              </a:spcAft>
              <a:buClr>
                <a:srgbClr val="339933"/>
              </a:buClr>
              <a:buSzTx/>
              <a:buFont typeface="Arial" panose="020B0604020202020204" pitchFamily="34" charset="0"/>
              <a:buChar char="•"/>
              <a:tabLst/>
            </a:pPr>
            <a:r>
              <a:rPr lang="en-ZA" sz="1350" dirty="0" smtClean="0">
                <a:cs typeface="Arial" charset="0"/>
              </a:rPr>
              <a:t>Inadequate searching conducted at exit and entry points </a:t>
            </a:r>
          </a:p>
          <a:p>
            <a:pPr marL="285750" marR="0" indent="-285750" defTabSz="914400" rtl="0" eaLnBrk="1" fontAlgn="base" latinLnBrk="0" hangingPunct="1">
              <a:lnSpc>
                <a:spcPct val="90000"/>
              </a:lnSpc>
              <a:spcBef>
                <a:spcPct val="50000"/>
              </a:spcBef>
              <a:spcAft>
                <a:spcPct val="0"/>
              </a:spcAft>
              <a:buClr>
                <a:srgbClr val="339933"/>
              </a:buClr>
              <a:buSzTx/>
              <a:buFont typeface="Arial" panose="020B0604020202020204" pitchFamily="34" charset="0"/>
              <a:buChar char="•"/>
              <a:tabLst/>
            </a:pPr>
            <a:r>
              <a:rPr lang="en-ZA" sz="1350" dirty="0" smtClean="0">
                <a:cs typeface="Arial" charset="0"/>
              </a:rPr>
              <a:t>Announcement of DBE for closure of schools</a:t>
            </a:r>
          </a:p>
          <a:p>
            <a:pPr marL="285750" marR="0" indent="-285750" defTabSz="914400" rtl="0" eaLnBrk="1" fontAlgn="base" latinLnBrk="0" hangingPunct="1">
              <a:lnSpc>
                <a:spcPct val="90000"/>
              </a:lnSpc>
              <a:spcBef>
                <a:spcPct val="50000"/>
              </a:spcBef>
              <a:spcAft>
                <a:spcPct val="0"/>
              </a:spcAft>
              <a:buClr>
                <a:srgbClr val="339933"/>
              </a:buClr>
              <a:buSzTx/>
              <a:buFont typeface="Arial" panose="020B0604020202020204" pitchFamily="34" charset="0"/>
              <a:buChar char="•"/>
              <a:tabLst/>
            </a:pPr>
            <a:r>
              <a:rPr lang="en-ZA" sz="1350" dirty="0" smtClean="0">
                <a:cs typeface="Arial" charset="0"/>
              </a:rPr>
              <a:t>Reduced community engagements (no large gatherings)</a:t>
            </a:r>
          </a:p>
        </p:txBody>
      </p:sp>
      <p:graphicFrame>
        <p:nvGraphicFramePr>
          <p:cNvPr id="8" name="Chart 7"/>
          <p:cNvGraphicFramePr>
            <a:graphicFrameLocks/>
          </p:cNvGraphicFramePr>
          <p:nvPr>
            <p:extLst>
              <p:ext uri="{D42A27DB-BD31-4B8C-83A1-F6EECF244321}">
                <p14:modId xmlns:p14="http://schemas.microsoft.com/office/powerpoint/2010/main" val="1265449402"/>
              </p:ext>
            </p:extLst>
          </p:nvPr>
        </p:nvGraphicFramePr>
        <p:xfrm>
          <a:off x="4325433" y="3919401"/>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408425340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9727885-EAA1-472D-AC46-FA364467267D}"/>
              </a:ext>
            </a:extLst>
          </p:cNvPr>
          <p:cNvSpPr txBox="1">
            <a:spLocks/>
          </p:cNvSpPr>
          <p:nvPr/>
        </p:nvSpPr>
        <p:spPr>
          <a:xfrm>
            <a:off x="740228" y="2426142"/>
            <a:ext cx="3548744" cy="159512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pPr algn="l" fontAlgn="auto">
              <a:spcAft>
                <a:spcPts val="0"/>
              </a:spcAft>
            </a:pPr>
            <a:r>
              <a:rPr lang="en-US" sz="3600" dirty="0">
                <a:solidFill>
                  <a:prstClr val="white"/>
                </a:solidFill>
              </a:rPr>
              <a:t>Value Proposition Canvas</a:t>
            </a:r>
          </a:p>
        </p:txBody>
      </p:sp>
      <p:pic>
        <p:nvPicPr>
          <p:cNvPr id="11" name="Picture 10" descr="A close up of a sign&#10;&#10;Description automatically generated">
            <a:extLst>
              <a:ext uri="{FF2B5EF4-FFF2-40B4-BE49-F238E27FC236}">
                <a16:creationId xmlns:a16="http://schemas.microsoft.com/office/drawing/2014/main" xmlns="" id="{045E6F6F-63E2-4CE1-AB0C-1E08F593A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29" y="1781576"/>
            <a:ext cx="950459" cy="275824"/>
          </a:xfrm>
          <a:prstGeom prst="rect">
            <a:avLst/>
          </a:prstGeom>
        </p:spPr>
      </p:pic>
      <p:cxnSp>
        <p:nvCxnSpPr>
          <p:cNvPr id="13" name="Straight Connector 12">
            <a:extLst>
              <a:ext uri="{FF2B5EF4-FFF2-40B4-BE49-F238E27FC236}">
                <a16:creationId xmlns:a16="http://schemas.microsoft.com/office/drawing/2014/main" xmlns="" id="{1960F5BB-CF73-432B-9E1C-7B63215D0ECE}"/>
              </a:ext>
            </a:extLst>
          </p:cNvPr>
          <p:cNvCxnSpPr/>
          <p:nvPr/>
        </p:nvCxnSpPr>
        <p:spPr>
          <a:xfrm>
            <a:off x="742951" y="2241770"/>
            <a:ext cx="3564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540"/>
            <a:ext cx="9179718" cy="6876164"/>
          </a:xfrm>
          <a:prstGeom prst="rect">
            <a:avLst/>
          </a:prstGeom>
        </p:spPr>
      </p:pic>
      <p:sp>
        <p:nvSpPr>
          <p:cNvPr id="6" name="Rectangle 5">
            <a:extLst>
              <a:ext uri="{FF2B5EF4-FFF2-40B4-BE49-F238E27FC236}">
                <a16:creationId xmlns:a16="http://schemas.microsoft.com/office/drawing/2014/main" xmlns="" id="{CB85838F-B856-4F93-A63D-35FA79D3278C}"/>
              </a:ext>
            </a:extLst>
          </p:cNvPr>
          <p:cNvSpPr/>
          <p:nvPr/>
        </p:nvSpPr>
        <p:spPr>
          <a:xfrm>
            <a:off x="35718" y="0"/>
            <a:ext cx="9144000" cy="6858000"/>
          </a:xfrm>
          <a:prstGeom prst="rect">
            <a:avLst/>
          </a:prstGeom>
          <a:solidFill>
            <a:srgbClr val="33993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grpSp>
        <p:nvGrpSpPr>
          <p:cNvPr id="9" name="Group 8"/>
          <p:cNvGrpSpPr/>
          <p:nvPr/>
        </p:nvGrpSpPr>
        <p:grpSpPr>
          <a:xfrm>
            <a:off x="939203" y="-63058"/>
            <a:ext cx="5757582" cy="5522259"/>
            <a:chOff x="939203" y="-63058"/>
            <a:chExt cx="5757582" cy="5522259"/>
          </a:xfrm>
        </p:grpSpPr>
        <p:sp>
          <p:nvSpPr>
            <p:cNvPr id="7" name="Rectangle 6">
              <a:extLst>
                <a:ext uri="{FF2B5EF4-FFF2-40B4-BE49-F238E27FC236}">
                  <a16:creationId xmlns:a16="http://schemas.microsoft.com/office/drawing/2014/main" xmlns="" id="{EC712674-A4F6-4CBF-ABFE-9D83257F838F}"/>
                </a:ext>
              </a:extLst>
            </p:cNvPr>
            <p:cNvSpPr/>
            <p:nvPr/>
          </p:nvSpPr>
          <p:spPr>
            <a:xfrm>
              <a:off x="1110653" y="-63058"/>
              <a:ext cx="5414682" cy="5522259"/>
            </a:xfrm>
            <a:prstGeom prst="rect">
              <a:avLst/>
            </a:prstGeom>
            <a:solidFill>
              <a:srgbClr val="33993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sp>
          <p:nvSpPr>
            <p:cNvPr id="17" name="Right Triangle 16">
              <a:extLst>
                <a:ext uri="{FF2B5EF4-FFF2-40B4-BE49-F238E27FC236}">
                  <a16:creationId xmlns:a16="http://schemas.microsoft.com/office/drawing/2014/main" xmlns="" id="{2C375972-9C28-4C3B-94C7-BDAC3A5EB1C4}"/>
                </a:ext>
              </a:extLst>
            </p:cNvPr>
            <p:cNvSpPr/>
            <p:nvPr/>
          </p:nvSpPr>
          <p:spPr>
            <a:xfrm>
              <a:off x="6525335" y="-54210"/>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ight Triangle 18">
              <a:extLst>
                <a:ext uri="{FF2B5EF4-FFF2-40B4-BE49-F238E27FC236}">
                  <a16:creationId xmlns:a16="http://schemas.microsoft.com/office/drawing/2014/main" xmlns="" id="{2C375972-9C28-4C3B-94C7-BDAC3A5EB1C4}"/>
                </a:ext>
              </a:extLst>
            </p:cNvPr>
            <p:cNvSpPr/>
            <p:nvPr/>
          </p:nvSpPr>
          <p:spPr>
            <a:xfrm flipH="1">
              <a:off x="939203" y="-50428"/>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4" name="Title 1">
            <a:extLst>
              <a:ext uri="{FF2B5EF4-FFF2-40B4-BE49-F238E27FC236}">
                <a16:creationId xmlns:a16="http://schemas.microsoft.com/office/drawing/2014/main" xmlns="" id="{29727885-EAA1-472D-AC46-FA364467267D}"/>
              </a:ext>
            </a:extLst>
          </p:cNvPr>
          <p:cNvSpPr txBox="1">
            <a:spLocks/>
          </p:cNvSpPr>
          <p:nvPr/>
        </p:nvSpPr>
        <p:spPr>
          <a:xfrm>
            <a:off x="1533279" y="977603"/>
            <a:ext cx="4731658" cy="287878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r>
              <a:rPr lang="en-US" sz="4800" dirty="0" smtClean="0">
                <a:solidFill>
                  <a:srgbClr val="FFFFFF"/>
                </a:solidFill>
              </a:rPr>
              <a:t>Targets not achieved</a:t>
            </a:r>
            <a:endParaRPr lang="en-US" sz="4800" dirty="0">
              <a:solidFill>
                <a:srgbClr val="FFFFFF"/>
              </a:solidFill>
            </a:endParaRPr>
          </a:p>
        </p:txBody>
      </p:sp>
      <p:sp>
        <p:nvSpPr>
          <p:cNvPr id="15" name="Rectangle: Rounded Corners 8">
            <a:extLst>
              <a:ext uri="{FF2B5EF4-FFF2-40B4-BE49-F238E27FC236}">
                <a16:creationId xmlns:a16="http://schemas.microsoft.com/office/drawing/2014/main" xmlns="" id="{60CEC877-F66A-4F4E-8FFB-54366BE31DBA}"/>
              </a:ext>
            </a:extLst>
          </p:cNvPr>
          <p:cNvSpPr/>
          <p:nvPr/>
        </p:nvSpPr>
        <p:spPr>
          <a:xfrm>
            <a:off x="1471141" y="4187019"/>
            <a:ext cx="4793796" cy="4318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000000"/>
                </a:solidFill>
                <a:latin typeface="Arial" panose="020B0604020202020204" pitchFamily="34" charset="0"/>
                <a:cs typeface="Arial" panose="020B0604020202020204" pitchFamily="34" charset="0"/>
              </a:rPr>
              <a:t>Quarter Two</a:t>
            </a:r>
            <a:endParaRPr lang="en-US" sz="2800" dirty="0">
              <a:solidFill>
                <a:srgbClr val="000000"/>
              </a:solidFill>
              <a:latin typeface="Arial" panose="020B0604020202020204" pitchFamily="34" charset="0"/>
              <a:cs typeface="Arial" panose="020B0604020202020204" pitchFamily="34" charset="0"/>
            </a:endParaRPr>
          </a:p>
        </p:txBody>
      </p:sp>
      <p:cxnSp>
        <p:nvCxnSpPr>
          <p:cNvPr id="16" name="Straight Connector 15">
            <a:extLst>
              <a:ext uri="{FF2B5EF4-FFF2-40B4-BE49-F238E27FC236}">
                <a16:creationId xmlns:a16="http://schemas.microsoft.com/office/drawing/2014/main" xmlns="" id="{1960F5BB-CF73-432B-9E1C-7B63215D0ECE}"/>
              </a:ext>
            </a:extLst>
          </p:cNvPr>
          <p:cNvCxnSpPr/>
          <p:nvPr/>
        </p:nvCxnSpPr>
        <p:spPr>
          <a:xfrm>
            <a:off x="1475956" y="835584"/>
            <a:ext cx="47529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501341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1" y="-31843"/>
            <a:ext cx="9144000" cy="970056"/>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Q2 ADMINISTRATION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925674962"/>
              </p:ext>
            </p:extLst>
          </p:nvPr>
        </p:nvGraphicFramePr>
        <p:xfrm>
          <a:off x="179514" y="1081663"/>
          <a:ext cx="8830015" cy="5408784"/>
        </p:xfrm>
        <a:graphic>
          <a:graphicData uri="http://schemas.openxmlformats.org/drawingml/2006/table">
            <a:tbl>
              <a:tblPr firstRow="1" bandRow="1">
                <a:tableStyleId>{5C22544A-7EE6-4342-B048-85BDC9FD1C3A}</a:tableStyleId>
              </a:tblPr>
              <a:tblGrid>
                <a:gridCol w="1435286"/>
                <a:gridCol w="2610926"/>
                <a:gridCol w="2673792"/>
                <a:gridCol w="2110011"/>
              </a:tblGrid>
              <a:tr h="610601">
                <a:tc>
                  <a:txBody>
                    <a:bodyPr/>
                    <a:lstStyle/>
                    <a:p>
                      <a:pPr algn="l">
                        <a:lnSpc>
                          <a:spcPct val="100000"/>
                        </a:lnSpc>
                      </a:pPr>
                      <a:r>
                        <a:rPr lang="en-US" sz="1400" dirty="0" smtClean="0">
                          <a:latin typeface="+mn-lt"/>
                          <a:cs typeface="Calibri" pitchFamily="34" charset="0"/>
                        </a:rPr>
                        <a:t>Sub-programme </a:t>
                      </a:r>
                      <a:endParaRPr lang="en-US" sz="1400" dirty="0">
                        <a:latin typeface="+mn-lt"/>
                        <a:cs typeface="Calibri" pitchFamily="34"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latin typeface="+mn-lt"/>
                          <a:cs typeface="Calibri" pitchFamily="34" charset="0"/>
                        </a:rPr>
                        <a:t>Indicator not achieved</a:t>
                      </a:r>
                      <a:endParaRPr lang="en-US" sz="1400" dirty="0">
                        <a:latin typeface="+mn-lt"/>
                        <a:cs typeface="Calibri" pitchFamily="34"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latin typeface="+mn-lt"/>
                          <a:cs typeface="Calibri" pitchFamily="34" charset="0"/>
                        </a:rPr>
                        <a:t>Reasons for under-achievement </a:t>
                      </a:r>
                      <a:endParaRPr lang="en-US" sz="1400" dirty="0">
                        <a:latin typeface="+mn-lt"/>
                        <a:cs typeface="Calibri" pitchFamily="34"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latin typeface="+mn-lt"/>
                          <a:cs typeface="Calibri" pitchFamily="34" charset="0"/>
                        </a:rPr>
                        <a:t> Corrective action</a:t>
                      </a:r>
                      <a:endParaRPr lang="en-US" sz="1400" dirty="0">
                        <a:latin typeface="+mn-lt"/>
                        <a:cs typeface="Calibri" pitchFamily="34" charset="0"/>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1421684">
                <a:tc>
                  <a:txBody>
                    <a:bodyPr/>
                    <a:lstStyle/>
                    <a:p>
                      <a:pPr marL="88900" indent="0" algn="l" fontAlgn="t">
                        <a:lnSpc>
                          <a:spcPct val="100000"/>
                        </a:lnSpc>
                      </a:pPr>
                      <a:r>
                        <a:rPr lang="en-US" sz="1400" b="1" i="0" u="none" strike="noStrike" kern="1200" baseline="0" dirty="0" smtClean="0">
                          <a:solidFill>
                            <a:schemeClr val="tx1"/>
                          </a:solidFill>
                          <a:effectLst/>
                          <a:latin typeface="+mn-lt"/>
                          <a:ea typeface="+mn-ea"/>
                          <a:cs typeface="Calibri" pitchFamily="34" charset="0"/>
                        </a:rPr>
                        <a:t>Management</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Number of ethics, fraud prevention and anti-corruption awareness workshops conducted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Officials at the region have to perform their duties physically at the post they are assigned at. The 50/50 staff rotation as a measure to curb the spread of COVID-19 has negatively impacted the availability of officials to attend the workshops.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Workshops will be considered for head office officials through physical session with consideration to COVID-19 regulations.</a:t>
                      </a:r>
                      <a:endParaRPr lang="en-US" sz="12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421684">
                <a:tc rowSpan="2">
                  <a:txBody>
                    <a:bodyPr/>
                    <a:lstStyle/>
                    <a:p>
                      <a:pPr marL="88900" indent="0" algn="l" defTabSz="914331" rtl="0" eaLnBrk="1" fontAlgn="t" latinLnBrk="0" hangingPunct="1">
                        <a:lnSpc>
                          <a:spcPct val="100000"/>
                        </a:lnSpc>
                      </a:pPr>
                      <a:r>
                        <a:rPr lang="en-US" sz="1400" b="1" i="0" u="none" strike="noStrike" kern="1200" baseline="0" dirty="0" smtClean="0">
                          <a:solidFill>
                            <a:schemeClr val="tx1"/>
                          </a:solidFill>
                          <a:effectLst/>
                          <a:latin typeface="+mn-lt"/>
                          <a:ea typeface="+mn-ea"/>
                          <a:cs typeface="Calibri" pitchFamily="34" charset="0"/>
                        </a:rPr>
                        <a:t>Human Resources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Approved Integrated Human Resource Strategy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Resources were directed to manage the impact of Covid-19 and implementation of response strategies. Master plans for each Chief Directorate have been developed and will be consolidated for the draft strategy.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Process will be accelerated to ensure that draft is concluded and consultations are done by end of 3rd quarter.</a:t>
                      </a:r>
                      <a:endParaRPr lang="en-US" sz="12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954815">
                <a:tc vMerge="1">
                  <a:txBody>
                    <a:bodyPr/>
                    <a:lstStyle/>
                    <a:p>
                      <a:pPr algn="l" fontAlgn="t">
                        <a:lnSpc>
                          <a:spcPct val="100000"/>
                        </a:lnSpc>
                      </a:pPr>
                      <a:endParaRPr lang="en-US" sz="1200" b="1" i="0" u="none" strike="noStrike" kern="1200" baseline="0" dirty="0" smtClean="0">
                        <a:solidFill>
                          <a:srgbClr val="FF0000"/>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fontAlgn="t">
                        <a:lnSpc>
                          <a:spcPct val="100000"/>
                        </a:lnSpc>
                      </a:pPr>
                      <a:r>
                        <a:rPr lang="en-US" sz="1200" b="0" i="0" u="none" strike="noStrike" kern="1200" baseline="0" dirty="0" smtClean="0">
                          <a:solidFill>
                            <a:schemeClr val="tx1"/>
                          </a:solidFill>
                          <a:effectLst/>
                          <a:latin typeface="+mn-lt"/>
                          <a:ea typeface="+mn-ea"/>
                          <a:cs typeface="Calibri" pitchFamily="34" charset="0"/>
                        </a:rPr>
                        <a:t>Percentage of youth employed within the Department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There was no recruitment processes during level 5-3 lockdown as per regulations. This created a backlog on the recruitment processes. The Directive from DPSA to proceed with recruitment processes was received in July 2020 to advertise only critical and essentials posts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The Department has signed an </a:t>
                      </a:r>
                      <a:r>
                        <a:rPr lang="en-US" sz="1200" b="0" i="0" u="none" strike="noStrike" kern="1200" baseline="0" dirty="0" err="1" smtClean="0">
                          <a:solidFill>
                            <a:schemeClr val="tx1"/>
                          </a:solidFill>
                          <a:effectLst/>
                          <a:latin typeface="+mn-lt"/>
                          <a:ea typeface="+mn-ea"/>
                          <a:cs typeface="Calibri" pitchFamily="34" charset="0"/>
                        </a:rPr>
                        <a:t>MoU</a:t>
                      </a:r>
                      <a:r>
                        <a:rPr lang="en-US" sz="1200" b="0" i="0" u="none" strike="noStrike" kern="1200" baseline="0" dirty="0" smtClean="0">
                          <a:solidFill>
                            <a:schemeClr val="tx1"/>
                          </a:solidFill>
                          <a:effectLst/>
                          <a:latin typeface="+mn-lt"/>
                          <a:ea typeface="+mn-ea"/>
                          <a:cs typeface="Calibri" pitchFamily="34" charset="0"/>
                        </a:rPr>
                        <a:t> with SADF to absorb their reservist, regions have started training them and some of them are already appointed. The eased locked regulations permits the normal recruitment processes to be undertaken. </a:t>
                      </a:r>
                      <a:endParaRPr lang="en-US" sz="12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7243303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5561"/>
            <a:ext cx="9143999" cy="973978"/>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Q2 ADMINISTRATION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4093842781"/>
              </p:ext>
            </p:extLst>
          </p:nvPr>
        </p:nvGraphicFramePr>
        <p:xfrm>
          <a:off x="367555" y="1106581"/>
          <a:ext cx="8543363" cy="5272689"/>
        </p:xfrm>
        <a:graphic>
          <a:graphicData uri="http://schemas.openxmlformats.org/drawingml/2006/table">
            <a:tbl>
              <a:tblPr firstRow="1" bandRow="1">
                <a:tableStyleId>{5C22544A-7EE6-4342-B048-85BDC9FD1C3A}</a:tableStyleId>
              </a:tblPr>
              <a:tblGrid>
                <a:gridCol w="1291118"/>
                <a:gridCol w="2206291"/>
                <a:gridCol w="2691175"/>
                <a:gridCol w="2354779"/>
              </a:tblGrid>
              <a:tr h="740149">
                <a:tc>
                  <a:txBody>
                    <a:bodyPr/>
                    <a:lstStyle/>
                    <a:p>
                      <a:pPr algn="l">
                        <a:lnSpc>
                          <a:spcPct val="100000"/>
                        </a:lnSpc>
                      </a:pPr>
                      <a:r>
                        <a:rPr lang="en-US" sz="1400" dirty="0" smtClean="0"/>
                        <a:t>Sub-programme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Indicator not achieved</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Reasons for under-achievement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 Corrective action</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1282558">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kern="1200" baseline="0" dirty="0" smtClean="0">
                          <a:solidFill>
                            <a:schemeClr val="tx1"/>
                          </a:solidFill>
                          <a:effectLst/>
                          <a:latin typeface="+mn-lt"/>
                          <a:ea typeface="+mn-ea"/>
                          <a:cs typeface="Calibri" pitchFamily="34" charset="0"/>
                        </a:rPr>
                        <a:t>Human Resources</a:t>
                      </a:r>
                    </a:p>
                    <a:p>
                      <a:pPr marL="88900" indent="0" algn="l" defTabSz="914331" rtl="0" eaLnBrk="1" fontAlgn="t" latinLnBrk="0" hangingPunct="1">
                        <a:lnSpc>
                          <a:spcPct val="100000"/>
                        </a:lnSpc>
                      </a:pPr>
                      <a:endParaRPr lang="en-US" sz="1600" b="1" i="0" u="none" strike="noStrike" kern="1200" baseline="0" dirty="0" smtClean="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Percentage compliance to the EE plan in the  filling of positions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Monitoring by the Directorate Gender and EE, reveals that there are delays in filling vacant SMS positions and inconsistent compliance to EE targets set by Cabinet.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Delegated Authority should comply consistently with EE targets when filling vacant positions.</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710077">
                <a:tc>
                  <a:txBody>
                    <a:bodyPr/>
                    <a:lstStyle/>
                    <a:p>
                      <a:pPr marL="88900" indent="0" algn="l" defTabSz="914331" rtl="0" eaLnBrk="1" fontAlgn="t" latinLnBrk="0" hangingPunct="1">
                        <a:lnSpc>
                          <a:spcPct val="100000"/>
                        </a:lnSpc>
                      </a:pPr>
                      <a:r>
                        <a:rPr lang="en-US" sz="1600" b="1" i="0" u="none" strike="noStrike" kern="1200" baseline="0" dirty="0" smtClean="0">
                          <a:solidFill>
                            <a:schemeClr val="tx1"/>
                          </a:solidFill>
                          <a:effectLst/>
                          <a:latin typeface="+mn-lt"/>
                          <a:ea typeface="+mn-ea"/>
                          <a:cs typeface="Calibri" pitchFamily="34" charset="0"/>
                        </a:rPr>
                        <a:t>Finance</a:t>
                      </a:r>
                    </a:p>
                    <a:p>
                      <a:pPr marL="88900" indent="0" algn="l" defTabSz="914331" rtl="0" eaLnBrk="1" fontAlgn="t" latinLnBrk="0" hangingPunct="1">
                        <a:lnSpc>
                          <a:spcPct val="100000"/>
                        </a:lnSpc>
                      </a:pPr>
                      <a:endParaRPr lang="en-US" sz="1600" b="1" i="0" u="none" strike="noStrike" kern="1200" baseline="0" dirty="0" smtClean="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Approved Integrated finance and SCM strategy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The development of an integrated Finance ad SCM strategy was meant to have been pursued through appointment of consultants. Due to COVID19 lockdown, advertisement of bids could not take place resulting in the non-achievement of the target.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In order to accelerate on lost time, the appointment of consultants for all strategies will be pursued in the third quarter.</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329742">
                <a:tc>
                  <a:txBody>
                    <a:bodyPr/>
                    <a:lstStyle/>
                    <a:p>
                      <a:pPr marL="88900" indent="0" algn="l" defTabSz="914331" rtl="0" eaLnBrk="1" fontAlgn="t" latinLnBrk="0" hangingPunct="1">
                        <a:lnSpc>
                          <a:spcPct val="100000"/>
                        </a:lnSpc>
                      </a:pPr>
                      <a:r>
                        <a:rPr lang="en-US" sz="1600" b="1" i="0" u="none" strike="noStrike" kern="1200" baseline="0" dirty="0" smtClean="0">
                          <a:solidFill>
                            <a:schemeClr val="tx1"/>
                          </a:solidFill>
                          <a:effectLst/>
                          <a:latin typeface="+mn-lt"/>
                          <a:ea typeface="+mn-ea"/>
                          <a:cs typeface="Calibri" pitchFamily="34" charset="0"/>
                        </a:rPr>
                        <a:t>Information Technology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Number of sites where Mesh network and integrated security system are installed (ISS)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The lockdown regulations presented delays in the procurement through SITA of the MESH network and integrated security system</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Request will be re-issued and expedite the process by making constant follow ups with stakeholders.</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7626253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5561"/>
            <a:ext cx="9143999" cy="973978"/>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Q2 ADMINISTRATION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2908878597"/>
              </p:ext>
            </p:extLst>
          </p:nvPr>
        </p:nvGraphicFramePr>
        <p:xfrm>
          <a:off x="269581" y="1088652"/>
          <a:ext cx="8561294" cy="4785360"/>
        </p:xfrm>
        <a:graphic>
          <a:graphicData uri="http://schemas.openxmlformats.org/drawingml/2006/table">
            <a:tbl>
              <a:tblPr firstRow="1" bandRow="1">
                <a:tableStyleId>{5C22544A-7EE6-4342-B048-85BDC9FD1C3A}</a:tableStyleId>
              </a:tblPr>
              <a:tblGrid>
                <a:gridCol w="1326777"/>
                <a:gridCol w="2115235"/>
                <a:gridCol w="2730284"/>
                <a:gridCol w="2388998"/>
              </a:tblGrid>
              <a:tr h="488430">
                <a:tc>
                  <a:txBody>
                    <a:bodyPr/>
                    <a:lstStyle/>
                    <a:p>
                      <a:pPr algn="l">
                        <a:lnSpc>
                          <a:spcPct val="100000"/>
                        </a:lnSpc>
                      </a:pPr>
                      <a:r>
                        <a:rPr lang="en-US" sz="1400" dirty="0" smtClean="0"/>
                        <a:t>Sub-programme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Indicator not achieved</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Reasons for under-achievement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 Corrective action</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634793">
                <a:tc rowSpan="2">
                  <a:txBody>
                    <a:bodyPr/>
                    <a:lstStyle/>
                    <a:p>
                      <a:pPr marL="88900" indent="0" algn="l" defTabSz="914331" rtl="0" eaLnBrk="1" fontAlgn="t" latinLnBrk="0" hangingPunct="1">
                        <a:lnSpc>
                          <a:spcPct val="100000"/>
                        </a:lnSpc>
                      </a:pPr>
                      <a:r>
                        <a:rPr lang="en-US" sz="1600" b="1" i="0" u="none" strike="noStrike" kern="1200" baseline="0" dirty="0" smtClean="0">
                          <a:solidFill>
                            <a:schemeClr val="tx1"/>
                          </a:solidFill>
                          <a:effectLst/>
                          <a:latin typeface="+mn-lt"/>
                          <a:ea typeface="+mn-ea"/>
                          <a:cs typeface="Calibri" pitchFamily="34" charset="0"/>
                        </a:rPr>
                        <a:t>Information Technology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Number of sites where Inmate Communications systems are installed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The RFP (Request for proposal) for the inmate communication system received were not in line with the specification of the service</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Review requirements and request for alternative solution,</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015668">
                <a:tc vMerge="1">
                  <a:txBody>
                    <a:bodyPr/>
                    <a:lstStyle/>
                    <a:p>
                      <a:pPr algn="l" fontAlgn="t"/>
                      <a:endParaRPr lang="en-US" sz="1100" b="1" i="0" u="none" strike="noStrike" kern="1200" baseline="0" dirty="0" smtClean="0">
                        <a:solidFill>
                          <a:srgbClr val="FF0000"/>
                        </a:solidFill>
                        <a:effectLst/>
                        <a:latin typeface="+mn-lt"/>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Percentage of Information Systems (IIMS) implemented as per MISSTP</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The lockdown regulations between level 5 - 4 did not permit travel to regions and management areas which created a backlog. In addition the 50/50 working arrangement limited the capacity to implement in the required time frames.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There will be an increase on human resource capacity of two officials for deployment, local sites will be prioritized and the employment period will be reduced to from 4 weeks to 2 weeks.</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888710">
                <a:tc>
                  <a:txBody>
                    <a:bodyPr/>
                    <a:lstStyle/>
                    <a:p>
                      <a:pPr marL="88900" indent="0" algn="l" defTabSz="914331" rtl="0" eaLnBrk="1" fontAlgn="t" latinLnBrk="0" hangingPunct="1">
                        <a:lnSpc>
                          <a:spcPct val="100000"/>
                        </a:lnSpc>
                      </a:pPr>
                      <a:r>
                        <a:rPr lang="en-US" sz="1600" b="1" i="0" u="none" strike="noStrike" kern="1200" baseline="0" dirty="0" smtClean="0">
                          <a:solidFill>
                            <a:schemeClr val="tx1"/>
                          </a:solidFill>
                          <a:effectLst/>
                          <a:latin typeface="+mn-lt"/>
                          <a:ea typeface="+mn-ea"/>
                          <a:cs typeface="Calibri" pitchFamily="34" charset="0"/>
                        </a:rPr>
                        <a:t>Judicial Inspectorate of Correctional Services (JICS)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Percentage of correctional facilities and PPP's facilities inspected on the conditions and treatment of inmates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baseline="0" dirty="0" smtClean="0">
                          <a:solidFill>
                            <a:schemeClr val="tx1"/>
                          </a:solidFill>
                          <a:effectLst/>
                          <a:latin typeface="+mn-lt"/>
                          <a:ea typeface="+mn-ea"/>
                          <a:cs typeface="Calibri" pitchFamily="34" charset="0"/>
                        </a:rPr>
                        <a:t>Due to the high prevalence of Covid-19 cases in the Western Cape, it was deemed that the inspector should not go into the correctional centers for inspections. </a:t>
                      </a:r>
                    </a:p>
                    <a:p>
                      <a:pPr marL="88900" indent="0" algn="l" defTabSz="914331" rtl="0" eaLnBrk="1" fontAlgn="t" latinLnBrk="0" hangingPunct="1">
                        <a:lnSpc>
                          <a:spcPct val="100000"/>
                        </a:lnSpc>
                      </a:pPr>
                      <a:endParaRPr lang="en-US" sz="1400" b="0" i="0" u="none" strike="noStrike" kern="1200" baseline="0" dirty="0" smtClean="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JICS compiled a catch-up plan to ensure that the inspections scheduled for Q1 &amp; 2 gets finalized by Q3 of the financial year.</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76253657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5561"/>
            <a:ext cx="9143999" cy="973978"/>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Q2 INCARCERATION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159954845"/>
              </p:ext>
            </p:extLst>
          </p:nvPr>
        </p:nvGraphicFramePr>
        <p:xfrm>
          <a:off x="233081" y="1000014"/>
          <a:ext cx="8660548" cy="5605181"/>
        </p:xfrm>
        <a:graphic>
          <a:graphicData uri="http://schemas.openxmlformats.org/drawingml/2006/table">
            <a:tbl>
              <a:tblPr firstRow="1" bandRow="1">
                <a:tableStyleId>{5C22544A-7EE6-4342-B048-85BDC9FD1C3A}</a:tableStyleId>
              </a:tblPr>
              <a:tblGrid>
                <a:gridCol w="1222729"/>
                <a:gridCol w="2315775"/>
                <a:gridCol w="3075348"/>
                <a:gridCol w="2046696"/>
              </a:tblGrid>
              <a:tr h="667421">
                <a:tc>
                  <a:txBody>
                    <a:bodyPr/>
                    <a:lstStyle/>
                    <a:p>
                      <a:pPr algn="l">
                        <a:lnSpc>
                          <a:spcPct val="100000"/>
                        </a:lnSpc>
                      </a:pPr>
                      <a:r>
                        <a:rPr lang="en-US" sz="1400" dirty="0" smtClean="0"/>
                        <a:t>Sub-programme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Indicator not achieved</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Reasons for under-achievement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 Corrective action</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1600456">
                <a:tc rowSpan="2">
                  <a:txBody>
                    <a:bodyPr/>
                    <a:lstStyle/>
                    <a:p>
                      <a:pPr marL="88900" indent="0" algn="l" defTabSz="914331" rtl="0" eaLnBrk="1" fontAlgn="t" latinLnBrk="0" hangingPunct="1">
                        <a:lnSpc>
                          <a:spcPct val="100000"/>
                        </a:lnSpc>
                      </a:pPr>
                      <a:r>
                        <a:rPr lang="en-US" sz="1400" b="1" i="0" u="none" strike="noStrike" kern="1200" baseline="0" dirty="0" smtClean="0">
                          <a:solidFill>
                            <a:schemeClr val="tx1"/>
                          </a:solidFill>
                          <a:effectLst/>
                          <a:latin typeface="+mn-lt"/>
                          <a:ea typeface="+mn-ea"/>
                          <a:cs typeface="Calibri" pitchFamily="34" charset="0"/>
                        </a:rPr>
                        <a:t>Security Operations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Percentage of inmates who escaped from Correctional Facilities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Overcrowding and inadequate capacity and staff supervision as a result of  the shift pattern system </a:t>
                      </a:r>
                    </a:p>
                    <a:p>
                      <a:pPr marL="88900" indent="0" algn="l" defTabSz="914331" rtl="0" eaLnBrk="1" fontAlgn="t" latinLnBrk="0" hangingPunct="1">
                        <a:lnSpc>
                          <a:spcPct val="100000"/>
                        </a:lnSpc>
                      </a:pPr>
                      <a:endParaRPr lang="en-US" sz="12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Security systems are not adequately maintained/functioning. </a:t>
                      </a:r>
                    </a:p>
                    <a:p>
                      <a:pPr marL="88900" indent="0" algn="l" defTabSz="914331" rtl="0" eaLnBrk="1" fontAlgn="t" latinLnBrk="0" hangingPunct="1">
                        <a:lnSpc>
                          <a:spcPct val="100000"/>
                        </a:lnSpc>
                      </a:pPr>
                      <a:endParaRPr lang="en-US" sz="12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Investigations point to non-adherence to basic security measures as a common cause for escapes.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Continuous monitoring of implementation of policies and procedures.</a:t>
                      </a:r>
                    </a:p>
                    <a:p>
                      <a:pPr marL="88900" indent="0" algn="l" defTabSz="914331" rtl="0" eaLnBrk="1" fontAlgn="t" latinLnBrk="0" hangingPunct="1">
                        <a:lnSpc>
                          <a:spcPct val="100000"/>
                        </a:lnSpc>
                      </a:pPr>
                      <a:endParaRPr lang="en-US" sz="12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Immediate action must be implemented where necessary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845255">
                <a:tc vMerge="1">
                  <a:txBody>
                    <a:bodyPr/>
                    <a:lstStyle/>
                    <a:p>
                      <a:pPr algn="l" fontAlgn="t"/>
                      <a:endParaRPr lang="en-US" sz="1100" b="1" i="0" u="none" strike="noStrike" kern="1200" baseline="0" dirty="0" smtClean="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Percentage of inmates injured as a result of reported assaults in Correctional Facilities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High levels of violence in Correctional Centre's  contributed to injuries . </a:t>
                      </a:r>
                    </a:p>
                    <a:p>
                      <a:pPr marL="88900" indent="0" algn="l" defTabSz="914331" rtl="0" eaLnBrk="1" fontAlgn="t" latinLnBrk="0" hangingPunct="1">
                        <a:lnSpc>
                          <a:spcPct val="100000"/>
                        </a:lnSpc>
                      </a:pPr>
                      <a:endParaRPr lang="en-US" sz="12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The main common factors identified are the combination of overcrowding, poorly maintained infrastructure and lack of adequate life skills on Inmates. </a:t>
                      </a:r>
                    </a:p>
                    <a:p>
                      <a:pPr marL="88900" indent="0" algn="l" defTabSz="914331" rtl="0" eaLnBrk="1" fontAlgn="t" latinLnBrk="0" hangingPunct="1">
                        <a:lnSpc>
                          <a:spcPct val="100000"/>
                        </a:lnSpc>
                      </a:pPr>
                      <a:endParaRPr lang="en-US" sz="12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Gang activity at some  centers also played  a role in increasing levels of violence. </a:t>
                      </a:r>
                    </a:p>
                    <a:p>
                      <a:pPr marL="88900" indent="0" algn="l" defTabSz="914331" rtl="0" eaLnBrk="1" fontAlgn="t" latinLnBrk="0" hangingPunct="1">
                        <a:lnSpc>
                          <a:spcPct val="100000"/>
                        </a:lnSpc>
                      </a:pPr>
                      <a:endParaRPr lang="en-US" sz="12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Under the circumstances of  the COVID -19 outbreak , inmates also experienced high levels of irritation and frustration which culminated into aggression towards each other and also towards staff during the period.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200" b="0" i="0" u="none" strike="noStrike" kern="1200" baseline="0" dirty="0" smtClean="0">
                          <a:solidFill>
                            <a:schemeClr val="tx1"/>
                          </a:solidFill>
                          <a:effectLst/>
                          <a:latin typeface="+mn-lt"/>
                          <a:ea typeface="+mn-ea"/>
                          <a:cs typeface="Calibri" pitchFamily="34" charset="0"/>
                        </a:rPr>
                        <a:t>Continuous monitoring of implementation of Policies and procedures. </a:t>
                      </a:r>
                      <a:endParaRPr lang="en-US" sz="12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07547041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25561"/>
            <a:ext cx="9143999" cy="973978"/>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Q2 REHABILITATION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1378624771"/>
              </p:ext>
            </p:extLst>
          </p:nvPr>
        </p:nvGraphicFramePr>
        <p:xfrm>
          <a:off x="331694" y="1059504"/>
          <a:ext cx="8518392" cy="4678680"/>
        </p:xfrm>
        <a:graphic>
          <a:graphicData uri="http://schemas.openxmlformats.org/drawingml/2006/table">
            <a:tbl>
              <a:tblPr firstRow="1" bandRow="1">
                <a:tableStyleId>{5C22544A-7EE6-4342-B048-85BDC9FD1C3A}</a:tableStyleId>
              </a:tblPr>
              <a:tblGrid>
                <a:gridCol w="1340378"/>
                <a:gridCol w="2251648"/>
                <a:gridCol w="2627395"/>
                <a:gridCol w="2298971"/>
              </a:tblGrid>
              <a:tr h="437760">
                <a:tc>
                  <a:txBody>
                    <a:bodyPr/>
                    <a:lstStyle/>
                    <a:p>
                      <a:pPr algn="l">
                        <a:lnSpc>
                          <a:spcPct val="100000"/>
                        </a:lnSpc>
                      </a:pPr>
                      <a:r>
                        <a:rPr lang="en-US" sz="1400" dirty="0" smtClean="0"/>
                        <a:t>Sub-programme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Indicator not achieved</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Reasons for under-achievement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 Corrective action</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612463">
                <a:tc rowSpan="2">
                  <a:txBody>
                    <a:bodyPr/>
                    <a:lstStyle/>
                    <a:p>
                      <a:pPr marL="88900" indent="0" algn="l" defTabSz="914331" rtl="0" eaLnBrk="1" fontAlgn="t" latinLnBrk="0" hangingPunct="1">
                        <a:lnSpc>
                          <a:spcPct val="100000"/>
                        </a:lnSpc>
                      </a:pPr>
                      <a:r>
                        <a:rPr lang="en-US" sz="1300" b="1" i="0" u="none" strike="noStrike" kern="1200" baseline="0" dirty="0" smtClean="0">
                          <a:solidFill>
                            <a:schemeClr val="tx1"/>
                          </a:solidFill>
                          <a:effectLst/>
                          <a:latin typeface="+mn-lt"/>
                          <a:ea typeface="+mn-ea"/>
                          <a:cs typeface="Calibri" pitchFamily="34" charset="0"/>
                        </a:rPr>
                        <a:t>Offender Development</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300" b="0" i="0" u="none" strike="noStrike" kern="1200" baseline="0" dirty="0" smtClean="0">
                          <a:solidFill>
                            <a:schemeClr val="tx1"/>
                          </a:solidFill>
                          <a:effectLst/>
                          <a:latin typeface="+mn-lt"/>
                          <a:ea typeface="+mn-ea"/>
                          <a:cs typeface="Calibri" pitchFamily="34" charset="0"/>
                        </a:rPr>
                        <a:t>Percentage of offenders participating in GET per academic year</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300" b="0" i="0" u="none" strike="noStrike" kern="1200" baseline="0" dirty="0" smtClean="0">
                          <a:solidFill>
                            <a:schemeClr val="tx1"/>
                          </a:solidFill>
                          <a:effectLst/>
                          <a:latin typeface="+mn-lt"/>
                          <a:ea typeface="+mn-ea"/>
                          <a:cs typeface="Calibri" pitchFamily="34" charset="0"/>
                        </a:rPr>
                        <a:t>Schools were closed as per the President's announcement on declaring COVID-19 as a National pandemic and the subsequent DCS Disaster Management Response Plan.</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300" b="0" i="0" u="none" strike="noStrike" kern="1200" baseline="0" dirty="0" smtClean="0">
                          <a:solidFill>
                            <a:schemeClr val="tx1"/>
                          </a:solidFill>
                          <a:effectLst/>
                          <a:latin typeface="+mn-lt"/>
                          <a:ea typeface="+mn-ea"/>
                          <a:cs typeface="Calibri" pitchFamily="34" charset="0"/>
                        </a:rPr>
                        <a:t>Amendment of the Risk Adjusted Strategy to phase in only AET Level 4 during June 2020.</a:t>
                      </a:r>
                      <a:endParaRPr lang="en-US" sz="13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090369">
                <a:tc vMerge="1">
                  <a:txBody>
                    <a:bodyPr/>
                    <a:lstStyle/>
                    <a:p>
                      <a:pPr algn="l" fontAlgn="t"/>
                      <a:endParaRPr lang="en-US" sz="1100" b="1" i="0" u="none" strike="noStrike" kern="1200" baseline="0" dirty="0" smtClean="0">
                        <a:solidFill>
                          <a:srgbClr val="FF0000"/>
                        </a:solidFill>
                        <a:effectLst/>
                        <a:latin typeface="+mn-lt"/>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300" b="0" i="0" u="none" strike="noStrike" kern="1200" baseline="0" dirty="0" smtClean="0">
                          <a:solidFill>
                            <a:schemeClr val="tx1"/>
                          </a:solidFill>
                          <a:effectLst/>
                          <a:latin typeface="+mn-lt"/>
                          <a:ea typeface="+mn-ea"/>
                          <a:cs typeface="Calibri" pitchFamily="34" charset="0"/>
                        </a:rPr>
                        <a:t>Percentage of cloth face masks manufactured for inmates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300" b="0" i="0" u="none" strike="noStrike" kern="1200" baseline="0" dirty="0" smtClean="0">
                          <a:solidFill>
                            <a:schemeClr val="tx1"/>
                          </a:solidFill>
                          <a:effectLst/>
                          <a:latin typeface="+mn-lt"/>
                          <a:ea typeface="+mn-ea"/>
                          <a:cs typeface="Calibri" pitchFamily="34" charset="0"/>
                        </a:rPr>
                        <a:t>The large number of orders placed in July in the EC has resulted in the overall average under performance nationally.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300" b="0" i="0" u="none" strike="noStrike" kern="1200" baseline="0" dirty="0" smtClean="0">
                          <a:solidFill>
                            <a:schemeClr val="tx1"/>
                          </a:solidFill>
                          <a:effectLst/>
                          <a:latin typeface="+mn-lt"/>
                          <a:ea typeface="+mn-ea"/>
                          <a:cs typeface="Calibri" pitchFamily="34" charset="0"/>
                        </a:rPr>
                        <a:t> The region was sensitized to evaluate orders placed, prior to accepting such large quantities.  </a:t>
                      </a:r>
                    </a:p>
                    <a:p>
                      <a:pPr marL="88900" indent="0" algn="l" defTabSz="914331" rtl="0" eaLnBrk="1" fontAlgn="t" latinLnBrk="0" hangingPunct="1">
                        <a:lnSpc>
                          <a:spcPct val="100000"/>
                        </a:lnSpc>
                      </a:pPr>
                      <a:endParaRPr lang="en-US" sz="13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r>
                        <a:rPr lang="en-US" sz="1300" b="0" i="0" u="none" strike="noStrike" kern="1200" baseline="0" dirty="0" smtClean="0">
                          <a:solidFill>
                            <a:schemeClr val="tx1"/>
                          </a:solidFill>
                          <a:effectLst/>
                          <a:latin typeface="+mn-lt"/>
                          <a:ea typeface="+mn-ea"/>
                          <a:cs typeface="Calibri" pitchFamily="34" charset="0"/>
                        </a:rPr>
                        <a:t>All Regions to evaluate orders prior to accepting them. In addition, regions to continue assisting each other with the provision of masks where necessary.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408309">
                <a:tc>
                  <a:txBody>
                    <a:bodyPr/>
                    <a:lstStyle/>
                    <a:p>
                      <a:pPr marL="88900" indent="0" algn="l" defTabSz="914331" rtl="0" eaLnBrk="1" fontAlgn="t" latinLnBrk="0" hangingPunct="1">
                        <a:lnSpc>
                          <a:spcPct val="100000"/>
                        </a:lnSpc>
                      </a:pPr>
                      <a:r>
                        <a:rPr lang="en-US" sz="1300" b="1" i="0" u="none" strike="noStrike" kern="1200" baseline="0" dirty="0" smtClean="0">
                          <a:solidFill>
                            <a:schemeClr val="tx1"/>
                          </a:solidFill>
                          <a:effectLst/>
                          <a:latin typeface="+mn-lt"/>
                          <a:ea typeface="+mn-ea"/>
                          <a:cs typeface="Calibri" pitchFamily="34" charset="0"/>
                        </a:rPr>
                        <a:t>Psychological, Social Work and Spiritual Care</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300" b="0" i="0" u="none" strike="noStrike" kern="1200" baseline="0" dirty="0" smtClean="0">
                          <a:solidFill>
                            <a:schemeClr val="tx1"/>
                          </a:solidFill>
                          <a:effectLst/>
                          <a:latin typeface="+mn-lt"/>
                          <a:ea typeface="+mn-ea"/>
                          <a:cs typeface="Calibri" pitchFamily="34" charset="0"/>
                        </a:rPr>
                        <a:t>Percentage of inmates receiving spiritual care services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300" b="0" i="0" u="none" strike="noStrike" kern="1200" baseline="0" dirty="0" smtClean="0">
                          <a:solidFill>
                            <a:schemeClr val="tx1"/>
                          </a:solidFill>
                          <a:effectLst/>
                          <a:latin typeface="+mn-lt"/>
                          <a:ea typeface="+mn-ea"/>
                          <a:cs typeface="Calibri" pitchFamily="34" charset="0"/>
                        </a:rPr>
                        <a:t>Spiritual Workers were not allowed to render any programmes to inmates due to Covid 19 regulations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300" b="0" i="0" u="none" strike="noStrike" kern="1200" baseline="0" dirty="0" smtClean="0">
                          <a:solidFill>
                            <a:schemeClr val="tx1"/>
                          </a:solidFill>
                          <a:effectLst/>
                          <a:latin typeface="+mn-lt"/>
                          <a:ea typeface="+mn-ea"/>
                          <a:cs typeface="Calibri" pitchFamily="34" charset="0"/>
                        </a:rPr>
                        <a:t>Encourage participation in spiritual care services once Lock down regulations have been relaxed</a:t>
                      </a:r>
                      <a:endParaRPr lang="en-US" sz="13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233349391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7097"/>
            <a:ext cx="9144000" cy="943162"/>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Q2 CARE </a:t>
            </a:r>
            <a:endParaRPr lang="en-US" sz="3200" kern="1200" dirty="0">
              <a:solidFill>
                <a:schemeClr val="bg1"/>
              </a:solidFill>
              <a:latin typeface="Arial Black" panose="020B0A04020102020204" pitchFamily="34" charset="0"/>
            </a:endParaRPr>
          </a:p>
        </p:txBody>
      </p:sp>
      <p:graphicFrame>
        <p:nvGraphicFramePr>
          <p:cNvPr id="5" name="Content Placeholder 3"/>
          <p:cNvGraphicFramePr>
            <a:graphicFrameLocks/>
          </p:cNvGraphicFramePr>
          <p:nvPr>
            <p:extLst>
              <p:ext uri="{D42A27DB-BD31-4B8C-83A1-F6EECF244321}">
                <p14:modId xmlns:p14="http://schemas.microsoft.com/office/powerpoint/2010/main" val="566793946"/>
              </p:ext>
            </p:extLst>
          </p:nvPr>
        </p:nvGraphicFramePr>
        <p:xfrm>
          <a:off x="314698" y="1152431"/>
          <a:ext cx="8497607" cy="2268501"/>
        </p:xfrm>
        <a:graphic>
          <a:graphicData uri="http://schemas.openxmlformats.org/drawingml/2006/table">
            <a:tbl>
              <a:tblPr firstRow="1" bandRow="1">
                <a:tableStyleId>{5C22544A-7EE6-4342-B048-85BDC9FD1C3A}</a:tableStyleId>
              </a:tblPr>
              <a:tblGrid>
                <a:gridCol w="1699522"/>
                <a:gridCol w="1869474"/>
                <a:gridCol w="2634259"/>
                <a:gridCol w="2294352"/>
              </a:tblGrid>
              <a:tr h="774981">
                <a:tc>
                  <a:txBody>
                    <a:bodyPr/>
                    <a:lstStyle/>
                    <a:p>
                      <a:pPr algn="l">
                        <a:lnSpc>
                          <a:spcPct val="100000"/>
                        </a:lnSpc>
                      </a:pPr>
                      <a:r>
                        <a:rPr lang="en-US" sz="1400" dirty="0" smtClean="0"/>
                        <a:t>Sub-programme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Indicator not achieved</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Reasons for under-achievement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 Corrective action</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1488152">
                <a:tc>
                  <a:txBody>
                    <a:bodyPr/>
                    <a:lstStyle/>
                    <a:p>
                      <a:pPr marL="88900" indent="0" algn="l" defTabSz="914331" rtl="0" eaLnBrk="1" fontAlgn="t" latinLnBrk="0" hangingPunct="1">
                        <a:lnSpc>
                          <a:spcPct val="100000"/>
                        </a:lnSpc>
                      </a:pPr>
                      <a:r>
                        <a:rPr lang="en-US" sz="1400" b="1" i="0" u="none" strike="noStrike" kern="1200" baseline="0" dirty="0" smtClean="0">
                          <a:solidFill>
                            <a:schemeClr val="tx1"/>
                          </a:solidFill>
                          <a:effectLst/>
                          <a:latin typeface="+mn-lt"/>
                          <a:ea typeface="+mn-ea"/>
                          <a:cs typeface="Calibri" pitchFamily="34" charset="0"/>
                        </a:rPr>
                        <a:t>Health  and Hygiene Services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Offenders Viral load suppression rate (at 12 months)</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Patients  not adhering to treatment.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Strengthening  continuous adherence to counseling and reference  to MDT for comprehensive counseling. </a:t>
                      </a:r>
                    </a:p>
                    <a:p>
                      <a:pPr marL="88900" indent="0" algn="l" defTabSz="914331" rtl="0" eaLnBrk="1" fontAlgn="t" latinLnBrk="0" hangingPunct="1">
                        <a:lnSpc>
                          <a:spcPct val="100000"/>
                        </a:lnSpc>
                      </a:pPr>
                      <a:endParaRPr lang="en-US" sz="1400" b="0" i="0" u="none" strike="noStrike" kern="1200" baseline="0" dirty="0" smtClean="0">
                        <a:solidFill>
                          <a:schemeClr val="tx1"/>
                        </a:solidFill>
                        <a:effectLst/>
                        <a:latin typeface="+mn-lt"/>
                        <a:ea typeface="+mn-ea"/>
                        <a:cs typeface="Calibri" pitchFamily="34" charset="0"/>
                      </a:endParaRPr>
                    </a:p>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Effective monitoring of offenders on ART</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14379959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xmlns="" id="{4392F4C0-6738-478C-B1C9-E2F4F8500B13}"/>
              </a:ext>
            </a:extLst>
          </p:cNvPr>
          <p:cNvGraphicFramePr>
            <a:graphicFrameLocks noChangeAspect="1"/>
          </p:cNvGraphicFramePr>
          <p:nvPr>
            <p:custDataLst>
              <p:tags r:id="rId2"/>
            </p:custDataLst>
            <p:extLst/>
          </p:nvPr>
        </p:nvGraphicFramePr>
        <p:xfrm>
          <a:off x="1191" y="858441"/>
          <a:ext cx="1191" cy="1191"/>
        </p:xfrm>
        <a:graphic>
          <a:graphicData uri="http://schemas.openxmlformats.org/presentationml/2006/ole">
            <mc:AlternateContent xmlns:mc="http://schemas.openxmlformats.org/markup-compatibility/2006">
              <mc:Choice xmlns:v="urn:schemas-microsoft-com:vml" Requires="v">
                <p:oleObj spid="_x0000_s79993" name="think-cell Slide" r:id="rId4" imgW="383" imgH="384" progId="TCLayout.ActiveDocument.1">
                  <p:embed/>
                </p:oleObj>
              </mc:Choice>
              <mc:Fallback>
                <p:oleObj name="think-cell Slide" r:id="rId4" imgW="383" imgH="384" progId="TCLayout.ActiveDocument.1">
                  <p:embed/>
                  <p:pic>
                    <p:nvPicPr>
                      <p:cNvPr id="0" name=""/>
                      <p:cNvPicPr/>
                      <p:nvPr/>
                    </p:nvPicPr>
                    <p:blipFill>
                      <a:blip r:embed="rId5"/>
                      <a:stretch>
                        <a:fillRect/>
                      </a:stretch>
                    </p:blipFill>
                    <p:spPr>
                      <a:xfrm>
                        <a:off x="1191" y="858441"/>
                        <a:ext cx="1191" cy="1191"/>
                      </a:xfrm>
                      <a:prstGeom prst="rect">
                        <a:avLst/>
                      </a:prstGeom>
                    </p:spPr>
                  </p:pic>
                </p:oleObj>
              </mc:Fallback>
            </mc:AlternateContent>
          </a:graphicData>
        </a:graphic>
      </p:graphicFrame>
      <p:sp>
        <p:nvSpPr>
          <p:cNvPr id="4" name="Rectangle 3">
            <a:extLst>
              <a:ext uri="{FF2B5EF4-FFF2-40B4-BE49-F238E27FC236}">
                <a16:creationId xmlns:a16="http://schemas.microsoft.com/office/drawing/2014/main" xmlns="" id="{6D0D4A4D-E24D-2F41-9FA6-C98D876AAF6D}"/>
              </a:ext>
            </a:extLst>
          </p:cNvPr>
          <p:cNvSpPr/>
          <p:nvPr/>
        </p:nvSpPr>
        <p:spPr>
          <a:xfrm>
            <a:off x="164452" y="395025"/>
            <a:ext cx="1120855" cy="533291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srgbClr val="FFFFFF"/>
              </a:solidFill>
            </a:endParaRPr>
          </a:p>
        </p:txBody>
      </p:sp>
      <p:sp>
        <p:nvSpPr>
          <p:cNvPr id="3" name="Rectangle 2">
            <a:extLst>
              <a:ext uri="{FF2B5EF4-FFF2-40B4-BE49-F238E27FC236}">
                <a16:creationId xmlns:a16="http://schemas.microsoft.com/office/drawing/2014/main" xmlns="" id="{6B12DE1F-585B-2140-B2BD-40C67FF0C1F0}"/>
              </a:ext>
            </a:extLst>
          </p:cNvPr>
          <p:cNvSpPr/>
          <p:nvPr/>
        </p:nvSpPr>
        <p:spPr>
          <a:xfrm>
            <a:off x="1291939" y="390628"/>
            <a:ext cx="1938701" cy="6467371"/>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Aft>
                <a:spcPts val="0"/>
              </a:spcAft>
            </a:pPr>
            <a:endParaRPr lang="en-US" sz="3000" b="1" i="1" dirty="0">
              <a:solidFill>
                <a:srgbClr val="FFFFFF"/>
              </a:solidFill>
              <a:latin typeface="Georgia"/>
            </a:endParaRPr>
          </a:p>
        </p:txBody>
      </p:sp>
      <p:sp>
        <p:nvSpPr>
          <p:cNvPr id="2" name="Title 1">
            <a:extLst>
              <a:ext uri="{FF2B5EF4-FFF2-40B4-BE49-F238E27FC236}">
                <a16:creationId xmlns:a16="http://schemas.microsoft.com/office/drawing/2014/main" xmlns="" id="{F5A4D105-B434-874D-A09A-E945722F8660}"/>
              </a:ext>
            </a:extLst>
          </p:cNvPr>
          <p:cNvSpPr>
            <a:spLocks noGrp="1"/>
          </p:cNvSpPr>
          <p:nvPr>
            <p:ph type="title" idx="4294967295"/>
          </p:nvPr>
        </p:nvSpPr>
        <p:spPr>
          <a:xfrm rot="16200000">
            <a:off x="-984670" y="1529581"/>
            <a:ext cx="3522408" cy="914096"/>
          </a:xfrm>
        </p:spPr>
        <p:txBody>
          <a:bodyPr vert="horz" wrap="square" lIns="0" tIns="0" rIns="0" bIns="0" rtlCol="0" anchor="ctr">
            <a:spAutoFit/>
          </a:bodyPr>
          <a:lstStyle/>
          <a:p>
            <a:pPr algn="ctr"/>
            <a:r>
              <a:rPr lang="en-US" i="1" dirty="0" smtClean="0">
                <a:solidFill>
                  <a:schemeClr val="bg1"/>
                </a:solidFill>
                <a:latin typeface="+mj-lt"/>
              </a:rPr>
              <a:t>Presentation outline</a:t>
            </a:r>
            <a:endParaRPr lang="en-US" i="1" dirty="0">
              <a:solidFill>
                <a:schemeClr val="bg1"/>
              </a:solidFill>
              <a:latin typeface="+mj-lt"/>
            </a:endParaRPr>
          </a:p>
        </p:txBody>
      </p:sp>
      <p:cxnSp>
        <p:nvCxnSpPr>
          <p:cNvPr id="8" name="Straight Connector 7">
            <a:extLst>
              <a:ext uri="{FF2B5EF4-FFF2-40B4-BE49-F238E27FC236}">
                <a16:creationId xmlns:a16="http://schemas.microsoft.com/office/drawing/2014/main" xmlns="" id="{ADE5B180-9DA6-5E46-AEB8-F210FCF9F0EA}"/>
              </a:ext>
            </a:extLst>
          </p:cNvPr>
          <p:cNvCxnSpPr/>
          <p:nvPr/>
        </p:nvCxnSpPr>
        <p:spPr>
          <a:xfrm flipH="1">
            <a:off x="754065" y="3473209"/>
            <a:ext cx="22469" cy="185786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xmlns="" id="{3754301D-7909-4E47-A8FF-76DB3A7026AC}"/>
              </a:ext>
            </a:extLst>
          </p:cNvPr>
          <p:cNvGrpSpPr/>
          <p:nvPr/>
        </p:nvGrpSpPr>
        <p:grpSpPr>
          <a:xfrm>
            <a:off x="557165" y="6208717"/>
            <a:ext cx="366624" cy="370002"/>
            <a:chOff x="2684463" y="3619500"/>
            <a:chExt cx="344487" cy="347663"/>
          </a:xfrm>
        </p:grpSpPr>
        <p:sp>
          <p:nvSpPr>
            <p:cNvPr id="10" name="Rectangle 9">
              <a:extLst>
                <a:ext uri="{FF2B5EF4-FFF2-40B4-BE49-F238E27FC236}">
                  <a16:creationId xmlns:a16="http://schemas.microsoft.com/office/drawing/2014/main" xmlns="" id="{B2D94E15-2FA1-FF47-BF7E-D9BE50FE3481}"/>
                </a:ext>
              </a:extLst>
            </p:cNvPr>
            <p:cNvSpPr>
              <a:spLocks noChangeArrowheads="1"/>
            </p:cNvSpPr>
            <p:nvPr/>
          </p:nvSpPr>
          <p:spPr bwMode="auto">
            <a:xfrm>
              <a:off x="2728913" y="3709988"/>
              <a:ext cx="180975" cy="257175"/>
            </a:xfrm>
            <a:prstGeom prst="rect">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1" name="Freeform 10">
              <a:extLst>
                <a:ext uri="{FF2B5EF4-FFF2-40B4-BE49-F238E27FC236}">
                  <a16:creationId xmlns:a16="http://schemas.microsoft.com/office/drawing/2014/main" xmlns="" id="{21276784-E644-DE42-9D60-B45B2C1ECAF1}"/>
                </a:ext>
              </a:extLst>
            </p:cNvPr>
            <p:cNvSpPr>
              <a:spLocks/>
            </p:cNvSpPr>
            <p:nvPr/>
          </p:nvSpPr>
          <p:spPr bwMode="auto">
            <a:xfrm>
              <a:off x="2684463" y="3619500"/>
              <a:ext cx="90488" cy="241300"/>
            </a:xfrm>
            <a:custGeom>
              <a:avLst/>
              <a:gdLst>
                <a:gd name="T0" fmla="*/ 12 w 24"/>
                <a:gd name="T1" fmla="*/ 64 h 64"/>
                <a:gd name="T2" fmla="*/ 0 w 24"/>
                <a:gd name="T3" fmla="*/ 64 h 64"/>
                <a:gd name="T4" fmla="*/ 0 w 24"/>
                <a:gd name="T5" fmla="*/ 12 h 64"/>
                <a:gd name="T6" fmla="*/ 12 w 24"/>
                <a:gd name="T7" fmla="*/ 0 h 64"/>
                <a:gd name="T8" fmla="*/ 24 w 24"/>
                <a:gd name="T9" fmla="*/ 12 h 64"/>
                <a:gd name="T10" fmla="*/ 12 w 24"/>
                <a:gd name="T11" fmla="*/ 24 h 64"/>
                <a:gd name="T12" fmla="*/ 12 w 24"/>
                <a:gd name="T13" fmla="*/ 16 h 64"/>
                <a:gd name="T14" fmla="*/ 23 w 24"/>
                <a:gd name="T15" fmla="*/ 16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64">
                  <a:moveTo>
                    <a:pt x="12" y="64"/>
                  </a:moveTo>
                  <a:cubicBezTo>
                    <a:pt x="0" y="64"/>
                    <a:pt x="0" y="64"/>
                    <a:pt x="0" y="64"/>
                  </a:cubicBezTo>
                  <a:cubicBezTo>
                    <a:pt x="0" y="12"/>
                    <a:pt x="0" y="12"/>
                    <a:pt x="0" y="12"/>
                  </a:cubicBezTo>
                  <a:cubicBezTo>
                    <a:pt x="0" y="5"/>
                    <a:pt x="5" y="0"/>
                    <a:pt x="12" y="0"/>
                  </a:cubicBezTo>
                  <a:cubicBezTo>
                    <a:pt x="19" y="0"/>
                    <a:pt x="24" y="5"/>
                    <a:pt x="24" y="12"/>
                  </a:cubicBezTo>
                  <a:cubicBezTo>
                    <a:pt x="24" y="19"/>
                    <a:pt x="19" y="24"/>
                    <a:pt x="12" y="24"/>
                  </a:cubicBezTo>
                  <a:cubicBezTo>
                    <a:pt x="12" y="16"/>
                    <a:pt x="12" y="16"/>
                    <a:pt x="12" y="16"/>
                  </a:cubicBezTo>
                  <a:cubicBezTo>
                    <a:pt x="23" y="16"/>
                    <a:pt x="23" y="16"/>
                    <a:pt x="23" y="16"/>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2" name="Freeform 11">
              <a:extLst>
                <a:ext uri="{FF2B5EF4-FFF2-40B4-BE49-F238E27FC236}">
                  <a16:creationId xmlns:a16="http://schemas.microsoft.com/office/drawing/2014/main" xmlns="" id="{5CE7BAA0-5111-E049-A8FC-3DA51D4A76EA}"/>
                </a:ext>
              </a:extLst>
            </p:cNvPr>
            <p:cNvSpPr>
              <a:spLocks/>
            </p:cNvSpPr>
            <p:nvPr/>
          </p:nvSpPr>
          <p:spPr bwMode="auto">
            <a:xfrm>
              <a:off x="2728913" y="3619500"/>
              <a:ext cx="225425" cy="90488"/>
            </a:xfrm>
            <a:custGeom>
              <a:avLst/>
              <a:gdLst>
                <a:gd name="T0" fmla="*/ 48 w 60"/>
                <a:gd name="T1" fmla="*/ 24 h 24"/>
                <a:gd name="T2" fmla="*/ 60 w 60"/>
                <a:gd name="T3" fmla="*/ 12 h 24"/>
                <a:gd name="T4" fmla="*/ 48 w 60"/>
                <a:gd name="T5" fmla="*/ 0 h 24"/>
                <a:gd name="T6" fmla="*/ 0 w 60"/>
                <a:gd name="T7" fmla="*/ 0 h 24"/>
              </a:gdLst>
              <a:ahLst/>
              <a:cxnLst>
                <a:cxn ang="0">
                  <a:pos x="T0" y="T1"/>
                </a:cxn>
                <a:cxn ang="0">
                  <a:pos x="T2" y="T3"/>
                </a:cxn>
                <a:cxn ang="0">
                  <a:pos x="T4" y="T5"/>
                </a:cxn>
                <a:cxn ang="0">
                  <a:pos x="T6" y="T7"/>
                </a:cxn>
              </a:cxnLst>
              <a:rect l="0" t="0" r="r" b="b"/>
              <a:pathLst>
                <a:path w="60" h="24">
                  <a:moveTo>
                    <a:pt x="48" y="24"/>
                  </a:moveTo>
                  <a:cubicBezTo>
                    <a:pt x="55" y="24"/>
                    <a:pt x="60" y="19"/>
                    <a:pt x="60" y="12"/>
                  </a:cubicBezTo>
                  <a:cubicBezTo>
                    <a:pt x="60" y="5"/>
                    <a:pt x="55" y="0"/>
                    <a:pt x="48" y="0"/>
                  </a:cubicBezTo>
                  <a:cubicBezTo>
                    <a:pt x="0" y="0"/>
                    <a:pt x="0" y="0"/>
                    <a:pt x="0"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3" name="Line 8">
              <a:extLst>
                <a:ext uri="{FF2B5EF4-FFF2-40B4-BE49-F238E27FC236}">
                  <a16:creationId xmlns:a16="http://schemas.microsoft.com/office/drawing/2014/main" xmlns="" id="{89F9E849-A05B-F24B-852B-5A761D029431}"/>
                </a:ext>
              </a:extLst>
            </p:cNvPr>
            <p:cNvSpPr>
              <a:spLocks noChangeShapeType="1"/>
            </p:cNvSpPr>
            <p:nvPr/>
          </p:nvSpPr>
          <p:spPr bwMode="auto">
            <a:xfrm>
              <a:off x="2819400" y="3770313"/>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4" name="Line 9">
              <a:extLst>
                <a:ext uri="{FF2B5EF4-FFF2-40B4-BE49-F238E27FC236}">
                  <a16:creationId xmlns:a16="http://schemas.microsoft.com/office/drawing/2014/main" xmlns="" id="{DC79CA80-B487-554E-B037-F222E432C593}"/>
                </a:ext>
              </a:extLst>
            </p:cNvPr>
            <p:cNvSpPr>
              <a:spLocks noChangeShapeType="1"/>
            </p:cNvSpPr>
            <p:nvPr/>
          </p:nvSpPr>
          <p:spPr bwMode="auto">
            <a:xfrm>
              <a:off x="2819400" y="3830638"/>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5" name="Line 10">
              <a:extLst>
                <a:ext uri="{FF2B5EF4-FFF2-40B4-BE49-F238E27FC236}">
                  <a16:creationId xmlns:a16="http://schemas.microsoft.com/office/drawing/2014/main" xmlns="" id="{51D013D5-59E6-FA4E-A68D-173782DA1217}"/>
                </a:ext>
              </a:extLst>
            </p:cNvPr>
            <p:cNvSpPr>
              <a:spLocks noChangeShapeType="1"/>
            </p:cNvSpPr>
            <p:nvPr/>
          </p:nvSpPr>
          <p:spPr bwMode="auto">
            <a:xfrm>
              <a:off x="2819400" y="3892550"/>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6" name="Freeform 15">
              <a:extLst>
                <a:ext uri="{FF2B5EF4-FFF2-40B4-BE49-F238E27FC236}">
                  <a16:creationId xmlns:a16="http://schemas.microsoft.com/office/drawing/2014/main" xmlns="" id="{A078636B-6B87-AF47-8C90-C4128E8FD4E5}"/>
                </a:ext>
              </a:extLst>
            </p:cNvPr>
            <p:cNvSpPr>
              <a:spLocks/>
            </p:cNvSpPr>
            <p:nvPr/>
          </p:nvSpPr>
          <p:spPr bwMode="auto">
            <a:xfrm>
              <a:off x="2759075" y="3740150"/>
              <a:ext cx="38100" cy="30163"/>
            </a:xfrm>
            <a:custGeom>
              <a:avLst/>
              <a:gdLst>
                <a:gd name="T0" fmla="*/ 0 w 24"/>
                <a:gd name="T1" fmla="*/ 14 h 19"/>
                <a:gd name="T2" fmla="*/ 5 w 24"/>
                <a:gd name="T3" fmla="*/ 19 h 19"/>
                <a:gd name="T4" fmla="*/ 24 w 24"/>
                <a:gd name="T5" fmla="*/ 0 h 19"/>
              </a:gdLst>
              <a:ahLst/>
              <a:cxnLst>
                <a:cxn ang="0">
                  <a:pos x="T0" y="T1"/>
                </a:cxn>
                <a:cxn ang="0">
                  <a:pos x="T2" y="T3"/>
                </a:cxn>
                <a:cxn ang="0">
                  <a:pos x="T4" y="T5"/>
                </a:cxn>
              </a:cxnLst>
              <a:rect l="0" t="0" r="r" b="b"/>
              <a:pathLst>
                <a:path w="24" h="19">
                  <a:moveTo>
                    <a:pt x="0" y="14"/>
                  </a:moveTo>
                  <a:lnTo>
                    <a:pt x="5" y="19"/>
                  </a:lnTo>
                  <a:lnTo>
                    <a:pt x="24"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7" name="Freeform 16">
              <a:extLst>
                <a:ext uri="{FF2B5EF4-FFF2-40B4-BE49-F238E27FC236}">
                  <a16:creationId xmlns:a16="http://schemas.microsoft.com/office/drawing/2014/main" xmlns="" id="{7EA4DE0E-17A1-5545-8B6A-D0835797A3B0}"/>
                </a:ext>
              </a:extLst>
            </p:cNvPr>
            <p:cNvSpPr>
              <a:spLocks/>
            </p:cNvSpPr>
            <p:nvPr/>
          </p:nvSpPr>
          <p:spPr bwMode="auto">
            <a:xfrm>
              <a:off x="2759075" y="3800475"/>
              <a:ext cx="38100" cy="30163"/>
            </a:xfrm>
            <a:custGeom>
              <a:avLst/>
              <a:gdLst>
                <a:gd name="T0" fmla="*/ 0 w 24"/>
                <a:gd name="T1" fmla="*/ 15 h 19"/>
                <a:gd name="T2" fmla="*/ 5 w 24"/>
                <a:gd name="T3" fmla="*/ 19 h 19"/>
                <a:gd name="T4" fmla="*/ 24 w 24"/>
                <a:gd name="T5" fmla="*/ 0 h 19"/>
              </a:gdLst>
              <a:ahLst/>
              <a:cxnLst>
                <a:cxn ang="0">
                  <a:pos x="T0" y="T1"/>
                </a:cxn>
                <a:cxn ang="0">
                  <a:pos x="T2" y="T3"/>
                </a:cxn>
                <a:cxn ang="0">
                  <a:pos x="T4" y="T5"/>
                </a:cxn>
              </a:cxnLst>
              <a:rect l="0" t="0" r="r" b="b"/>
              <a:pathLst>
                <a:path w="24" h="19">
                  <a:moveTo>
                    <a:pt x="0" y="15"/>
                  </a:moveTo>
                  <a:lnTo>
                    <a:pt x="5" y="19"/>
                  </a:lnTo>
                  <a:lnTo>
                    <a:pt x="24"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8" name="Freeform 17">
              <a:extLst>
                <a:ext uri="{FF2B5EF4-FFF2-40B4-BE49-F238E27FC236}">
                  <a16:creationId xmlns:a16="http://schemas.microsoft.com/office/drawing/2014/main" xmlns="" id="{3F646A96-E533-1347-9880-1815BB593586}"/>
                </a:ext>
              </a:extLst>
            </p:cNvPr>
            <p:cNvSpPr>
              <a:spLocks/>
            </p:cNvSpPr>
            <p:nvPr/>
          </p:nvSpPr>
          <p:spPr bwMode="auto">
            <a:xfrm>
              <a:off x="2984500" y="3702050"/>
              <a:ext cx="44450" cy="265113"/>
            </a:xfrm>
            <a:custGeom>
              <a:avLst/>
              <a:gdLst>
                <a:gd name="T0" fmla="*/ 12 w 12"/>
                <a:gd name="T1" fmla="*/ 64 h 70"/>
                <a:gd name="T2" fmla="*/ 6 w 12"/>
                <a:gd name="T3" fmla="*/ 70 h 70"/>
                <a:gd name="T4" fmla="*/ 0 w 12"/>
                <a:gd name="T5" fmla="*/ 64 h 70"/>
                <a:gd name="T6" fmla="*/ 0 w 12"/>
                <a:gd name="T7" fmla="*/ 6 h 70"/>
                <a:gd name="T8" fmla="*/ 6 w 12"/>
                <a:gd name="T9" fmla="*/ 0 h 70"/>
                <a:gd name="T10" fmla="*/ 12 w 12"/>
                <a:gd name="T11" fmla="*/ 6 h 70"/>
                <a:gd name="T12" fmla="*/ 12 w 12"/>
                <a:gd name="T13" fmla="*/ 64 h 70"/>
              </a:gdLst>
              <a:ahLst/>
              <a:cxnLst>
                <a:cxn ang="0">
                  <a:pos x="T0" y="T1"/>
                </a:cxn>
                <a:cxn ang="0">
                  <a:pos x="T2" y="T3"/>
                </a:cxn>
                <a:cxn ang="0">
                  <a:pos x="T4" y="T5"/>
                </a:cxn>
                <a:cxn ang="0">
                  <a:pos x="T6" y="T7"/>
                </a:cxn>
                <a:cxn ang="0">
                  <a:pos x="T8" y="T9"/>
                </a:cxn>
                <a:cxn ang="0">
                  <a:pos x="T10" y="T11"/>
                </a:cxn>
                <a:cxn ang="0">
                  <a:pos x="T12" y="T13"/>
                </a:cxn>
              </a:cxnLst>
              <a:rect l="0" t="0" r="r" b="b"/>
              <a:pathLst>
                <a:path w="12" h="70">
                  <a:moveTo>
                    <a:pt x="12" y="64"/>
                  </a:moveTo>
                  <a:cubicBezTo>
                    <a:pt x="12" y="67"/>
                    <a:pt x="9" y="70"/>
                    <a:pt x="6" y="70"/>
                  </a:cubicBezTo>
                  <a:cubicBezTo>
                    <a:pt x="3" y="70"/>
                    <a:pt x="0" y="67"/>
                    <a:pt x="0" y="64"/>
                  </a:cubicBezTo>
                  <a:cubicBezTo>
                    <a:pt x="0" y="6"/>
                    <a:pt x="0" y="6"/>
                    <a:pt x="0" y="6"/>
                  </a:cubicBezTo>
                  <a:cubicBezTo>
                    <a:pt x="0" y="3"/>
                    <a:pt x="3" y="0"/>
                    <a:pt x="6" y="0"/>
                  </a:cubicBezTo>
                  <a:cubicBezTo>
                    <a:pt x="9" y="0"/>
                    <a:pt x="12" y="3"/>
                    <a:pt x="12" y="6"/>
                  </a:cubicBezTo>
                  <a:lnTo>
                    <a:pt x="12" y="64"/>
                  </a:lnTo>
                  <a:close/>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19" name="Line 14">
              <a:extLst>
                <a:ext uri="{FF2B5EF4-FFF2-40B4-BE49-F238E27FC236}">
                  <a16:creationId xmlns:a16="http://schemas.microsoft.com/office/drawing/2014/main" xmlns="" id="{3042381B-03B0-2340-BBD9-8B4BC5232F8A}"/>
                </a:ext>
              </a:extLst>
            </p:cNvPr>
            <p:cNvSpPr>
              <a:spLocks noChangeShapeType="1"/>
            </p:cNvSpPr>
            <p:nvPr/>
          </p:nvSpPr>
          <p:spPr bwMode="auto">
            <a:xfrm>
              <a:off x="2984500" y="3937000"/>
              <a:ext cx="44450"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20" name="Line 15">
              <a:extLst>
                <a:ext uri="{FF2B5EF4-FFF2-40B4-BE49-F238E27FC236}">
                  <a16:creationId xmlns:a16="http://schemas.microsoft.com/office/drawing/2014/main" xmlns="" id="{8A0CD713-A0DF-FD46-9E43-C2241B0297E8}"/>
                </a:ext>
              </a:extLst>
            </p:cNvPr>
            <p:cNvSpPr>
              <a:spLocks noChangeShapeType="1"/>
            </p:cNvSpPr>
            <p:nvPr/>
          </p:nvSpPr>
          <p:spPr bwMode="auto">
            <a:xfrm>
              <a:off x="2984500" y="3830638"/>
              <a:ext cx="44450"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sp>
          <p:nvSpPr>
            <p:cNvPr id="21" name="Freeform 20">
              <a:extLst>
                <a:ext uri="{FF2B5EF4-FFF2-40B4-BE49-F238E27FC236}">
                  <a16:creationId xmlns:a16="http://schemas.microsoft.com/office/drawing/2014/main" xmlns="" id="{BFEA82A5-A081-F346-9158-CF8B5EF97B61}"/>
                </a:ext>
              </a:extLst>
            </p:cNvPr>
            <p:cNvSpPr>
              <a:spLocks/>
            </p:cNvSpPr>
            <p:nvPr/>
          </p:nvSpPr>
          <p:spPr bwMode="auto">
            <a:xfrm>
              <a:off x="2954338" y="3717925"/>
              <a:ext cx="30163" cy="136525"/>
            </a:xfrm>
            <a:custGeom>
              <a:avLst/>
              <a:gdLst>
                <a:gd name="T0" fmla="*/ 0 w 8"/>
                <a:gd name="T1" fmla="*/ 36 h 36"/>
                <a:gd name="T2" fmla="*/ 0 w 8"/>
                <a:gd name="T3" fmla="*/ 6 h 36"/>
                <a:gd name="T4" fmla="*/ 6 w 8"/>
                <a:gd name="T5" fmla="*/ 0 h 36"/>
                <a:gd name="T6" fmla="*/ 8 w 8"/>
                <a:gd name="T7" fmla="*/ 0 h 36"/>
              </a:gdLst>
              <a:ahLst/>
              <a:cxnLst>
                <a:cxn ang="0">
                  <a:pos x="T0" y="T1"/>
                </a:cxn>
                <a:cxn ang="0">
                  <a:pos x="T2" y="T3"/>
                </a:cxn>
                <a:cxn ang="0">
                  <a:pos x="T4" y="T5"/>
                </a:cxn>
                <a:cxn ang="0">
                  <a:pos x="T6" y="T7"/>
                </a:cxn>
              </a:cxnLst>
              <a:rect l="0" t="0" r="r" b="b"/>
              <a:pathLst>
                <a:path w="8" h="36">
                  <a:moveTo>
                    <a:pt x="0" y="36"/>
                  </a:moveTo>
                  <a:cubicBezTo>
                    <a:pt x="0" y="6"/>
                    <a:pt x="0" y="6"/>
                    <a:pt x="0" y="6"/>
                  </a:cubicBezTo>
                  <a:cubicBezTo>
                    <a:pt x="0" y="3"/>
                    <a:pt x="3" y="0"/>
                    <a:pt x="6" y="0"/>
                  </a:cubicBezTo>
                  <a:cubicBezTo>
                    <a:pt x="8" y="0"/>
                    <a:pt x="8" y="0"/>
                    <a:pt x="8"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pPr defTabSz="685800" fontAlgn="auto">
                <a:spcBef>
                  <a:spcPts val="0"/>
                </a:spcBef>
                <a:spcAft>
                  <a:spcPts val="0"/>
                </a:spcAft>
              </a:pPr>
              <a:endParaRPr lang="id-ID">
                <a:solidFill>
                  <a:srgbClr val="000000"/>
                </a:solidFill>
                <a:latin typeface="Segoe UI Light"/>
              </a:endParaRPr>
            </a:p>
          </p:txBody>
        </p:sp>
      </p:grpSp>
      <p:cxnSp>
        <p:nvCxnSpPr>
          <p:cNvPr id="25" name="Straight Connector 24">
            <a:extLst>
              <a:ext uri="{FF2B5EF4-FFF2-40B4-BE49-F238E27FC236}">
                <a16:creationId xmlns:a16="http://schemas.microsoft.com/office/drawing/2014/main" xmlns="" id="{DA7E0BE5-A2F5-B142-851F-9CD8523AEDBD}"/>
              </a:ext>
            </a:extLst>
          </p:cNvPr>
          <p:cNvCxnSpPr>
            <a:cxnSpLocks/>
          </p:cNvCxnSpPr>
          <p:nvPr/>
        </p:nvCxnSpPr>
        <p:spPr>
          <a:xfrm>
            <a:off x="1939235" y="1144996"/>
            <a:ext cx="688991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23" name="Title 1">
            <a:extLst>
              <a:ext uri="{FF2B5EF4-FFF2-40B4-BE49-F238E27FC236}">
                <a16:creationId xmlns:a16="http://schemas.microsoft.com/office/drawing/2014/main" xmlns="" id="{9D199700-AD76-D343-A55C-887A70EA7D40}"/>
              </a:ext>
            </a:extLst>
          </p:cNvPr>
          <p:cNvSpPr txBox="1">
            <a:spLocks/>
          </p:cNvSpPr>
          <p:nvPr/>
        </p:nvSpPr>
        <p:spPr>
          <a:xfrm>
            <a:off x="1939235" y="490199"/>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a:solidFill>
                  <a:srgbClr val="FFFFFF"/>
                </a:solidFill>
                <a:latin typeface="Georgia"/>
              </a:rPr>
              <a:t>1</a:t>
            </a:r>
          </a:p>
        </p:txBody>
      </p:sp>
      <p:sp>
        <p:nvSpPr>
          <p:cNvPr id="27" name="Title 1">
            <a:extLst>
              <a:ext uri="{FF2B5EF4-FFF2-40B4-BE49-F238E27FC236}">
                <a16:creationId xmlns:a16="http://schemas.microsoft.com/office/drawing/2014/main" xmlns="" id="{B65BA0C7-E76F-D84D-BE32-949A534B7F81}"/>
              </a:ext>
            </a:extLst>
          </p:cNvPr>
          <p:cNvSpPr txBox="1">
            <a:spLocks/>
          </p:cNvSpPr>
          <p:nvPr/>
        </p:nvSpPr>
        <p:spPr>
          <a:xfrm>
            <a:off x="3480199" y="620043"/>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a:solidFill>
                  <a:srgbClr val="44546A"/>
                </a:solidFill>
                <a:latin typeface="Segoe UI Light"/>
                <a:cs typeface="Segoe UI" panose="020B0502040204020203" pitchFamily="34" charset="0"/>
              </a:rPr>
              <a:t>Quarterly Reporting process</a:t>
            </a:r>
          </a:p>
        </p:txBody>
      </p:sp>
      <p:cxnSp>
        <p:nvCxnSpPr>
          <p:cNvPr id="32" name="Straight Connector 31">
            <a:extLst>
              <a:ext uri="{FF2B5EF4-FFF2-40B4-BE49-F238E27FC236}">
                <a16:creationId xmlns:a16="http://schemas.microsoft.com/office/drawing/2014/main" xmlns="" id="{374B5933-1EA8-8547-81E6-E9EC6575CBFB}"/>
              </a:ext>
            </a:extLst>
          </p:cNvPr>
          <p:cNvCxnSpPr>
            <a:cxnSpLocks/>
          </p:cNvCxnSpPr>
          <p:nvPr/>
        </p:nvCxnSpPr>
        <p:spPr>
          <a:xfrm>
            <a:off x="1975055" y="2288679"/>
            <a:ext cx="688991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1" name="Title 1">
            <a:extLst>
              <a:ext uri="{FF2B5EF4-FFF2-40B4-BE49-F238E27FC236}">
                <a16:creationId xmlns:a16="http://schemas.microsoft.com/office/drawing/2014/main" xmlns="" id="{AEB55162-AE57-614A-847C-62709F243392}"/>
              </a:ext>
            </a:extLst>
          </p:cNvPr>
          <p:cNvSpPr txBox="1">
            <a:spLocks/>
          </p:cNvSpPr>
          <p:nvPr/>
        </p:nvSpPr>
        <p:spPr>
          <a:xfrm>
            <a:off x="1942534" y="1473844"/>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a:solidFill>
                  <a:srgbClr val="FFFFFF"/>
                </a:solidFill>
                <a:latin typeface="Georgia"/>
              </a:rPr>
              <a:t>2</a:t>
            </a:r>
          </a:p>
        </p:txBody>
      </p:sp>
      <p:sp>
        <p:nvSpPr>
          <p:cNvPr id="33" name="Title 1">
            <a:extLst>
              <a:ext uri="{FF2B5EF4-FFF2-40B4-BE49-F238E27FC236}">
                <a16:creationId xmlns:a16="http://schemas.microsoft.com/office/drawing/2014/main" xmlns="" id="{04FB868E-041B-D844-9F4D-49DE445F6104}"/>
              </a:ext>
            </a:extLst>
          </p:cNvPr>
          <p:cNvSpPr txBox="1">
            <a:spLocks/>
          </p:cNvSpPr>
          <p:nvPr/>
        </p:nvSpPr>
        <p:spPr>
          <a:xfrm>
            <a:off x="3480199" y="1635251"/>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smtClean="0">
                <a:solidFill>
                  <a:srgbClr val="44546A"/>
                </a:solidFill>
                <a:latin typeface="Segoe UI Light"/>
                <a:cs typeface="Segoe UI" panose="020B0502040204020203" pitchFamily="34" charset="0"/>
              </a:rPr>
              <a:t>Comparative analysis of performance</a:t>
            </a:r>
            <a:endParaRPr lang="en-US" sz="1350" b="0" dirty="0">
              <a:solidFill>
                <a:srgbClr val="44546A"/>
              </a:solidFill>
              <a:latin typeface="Segoe UI Light"/>
              <a:cs typeface="Segoe UI" panose="020B0502040204020203" pitchFamily="34" charset="0"/>
            </a:endParaRPr>
          </a:p>
        </p:txBody>
      </p:sp>
      <p:cxnSp>
        <p:nvCxnSpPr>
          <p:cNvPr id="36" name="Straight Connector 35">
            <a:extLst>
              <a:ext uri="{FF2B5EF4-FFF2-40B4-BE49-F238E27FC236}">
                <a16:creationId xmlns:a16="http://schemas.microsoft.com/office/drawing/2014/main" xmlns="" id="{62331442-37E9-CA48-9F6A-FFB146587553}"/>
              </a:ext>
            </a:extLst>
          </p:cNvPr>
          <p:cNvCxnSpPr>
            <a:cxnSpLocks/>
          </p:cNvCxnSpPr>
          <p:nvPr/>
        </p:nvCxnSpPr>
        <p:spPr>
          <a:xfrm>
            <a:off x="1924624" y="3467170"/>
            <a:ext cx="688991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5" name="Title 1">
            <a:extLst>
              <a:ext uri="{FF2B5EF4-FFF2-40B4-BE49-F238E27FC236}">
                <a16:creationId xmlns:a16="http://schemas.microsoft.com/office/drawing/2014/main" xmlns="" id="{55904E00-A980-1F44-AF5A-862EE22E7864}"/>
              </a:ext>
            </a:extLst>
          </p:cNvPr>
          <p:cNvSpPr txBox="1">
            <a:spLocks/>
          </p:cNvSpPr>
          <p:nvPr/>
        </p:nvSpPr>
        <p:spPr>
          <a:xfrm>
            <a:off x="1924624" y="2560294"/>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a:solidFill>
                  <a:srgbClr val="FFFFFF"/>
                </a:solidFill>
                <a:latin typeface="Georgia"/>
              </a:rPr>
              <a:t>3</a:t>
            </a:r>
          </a:p>
        </p:txBody>
      </p:sp>
      <p:sp>
        <p:nvSpPr>
          <p:cNvPr id="37" name="Title 1">
            <a:extLst>
              <a:ext uri="{FF2B5EF4-FFF2-40B4-BE49-F238E27FC236}">
                <a16:creationId xmlns:a16="http://schemas.microsoft.com/office/drawing/2014/main" xmlns="" id="{E425898E-E88B-EE49-80B7-274ED254A1E1}"/>
              </a:ext>
            </a:extLst>
          </p:cNvPr>
          <p:cNvSpPr txBox="1">
            <a:spLocks/>
          </p:cNvSpPr>
          <p:nvPr/>
        </p:nvSpPr>
        <p:spPr>
          <a:xfrm>
            <a:off x="3524812" y="3937346"/>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a:solidFill>
                  <a:srgbClr val="44546A"/>
                </a:solidFill>
                <a:latin typeface="Segoe UI Light"/>
                <a:cs typeface="Segoe UI" panose="020B0502040204020203" pitchFamily="34" charset="0"/>
              </a:rPr>
              <a:t>Progress on MTSF Targets</a:t>
            </a:r>
          </a:p>
        </p:txBody>
      </p:sp>
      <p:cxnSp>
        <p:nvCxnSpPr>
          <p:cNvPr id="40" name="Straight Connector 39">
            <a:extLst>
              <a:ext uri="{FF2B5EF4-FFF2-40B4-BE49-F238E27FC236}">
                <a16:creationId xmlns:a16="http://schemas.microsoft.com/office/drawing/2014/main" xmlns="" id="{00E28B30-223A-CA40-AC2A-675CD919D117}"/>
              </a:ext>
            </a:extLst>
          </p:cNvPr>
          <p:cNvCxnSpPr>
            <a:cxnSpLocks/>
          </p:cNvCxnSpPr>
          <p:nvPr/>
        </p:nvCxnSpPr>
        <p:spPr>
          <a:xfrm>
            <a:off x="1939235" y="4603143"/>
            <a:ext cx="6889912" cy="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39" name="Title 1">
            <a:extLst>
              <a:ext uri="{FF2B5EF4-FFF2-40B4-BE49-F238E27FC236}">
                <a16:creationId xmlns:a16="http://schemas.microsoft.com/office/drawing/2014/main" xmlns="" id="{4CAF1A13-F11E-704D-92A7-03AC212D71E4}"/>
              </a:ext>
            </a:extLst>
          </p:cNvPr>
          <p:cNvSpPr txBox="1">
            <a:spLocks/>
          </p:cNvSpPr>
          <p:nvPr/>
        </p:nvSpPr>
        <p:spPr>
          <a:xfrm>
            <a:off x="1919533" y="3671574"/>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a:solidFill>
                  <a:srgbClr val="FFFFFF"/>
                </a:solidFill>
                <a:latin typeface="Georgia"/>
              </a:rPr>
              <a:t>4</a:t>
            </a:r>
          </a:p>
        </p:txBody>
      </p:sp>
      <p:cxnSp>
        <p:nvCxnSpPr>
          <p:cNvPr id="44" name="Straight Connector 43">
            <a:extLst>
              <a:ext uri="{FF2B5EF4-FFF2-40B4-BE49-F238E27FC236}">
                <a16:creationId xmlns:a16="http://schemas.microsoft.com/office/drawing/2014/main" xmlns="" id="{EB5D3C42-E69D-F94F-AA59-BDE7883792D8}"/>
              </a:ext>
            </a:extLst>
          </p:cNvPr>
          <p:cNvCxnSpPr>
            <a:cxnSpLocks/>
          </p:cNvCxnSpPr>
          <p:nvPr/>
        </p:nvCxnSpPr>
        <p:spPr>
          <a:xfrm>
            <a:off x="1889531" y="5705589"/>
            <a:ext cx="6939616" cy="92330"/>
          </a:xfrm>
          <a:prstGeom prst="line">
            <a:avLst/>
          </a:prstGeom>
          <a:ln>
            <a:solidFill>
              <a:schemeClr val="accent3"/>
            </a:solidFill>
            <a:prstDash val="dash"/>
          </a:ln>
        </p:spPr>
        <p:style>
          <a:lnRef idx="1">
            <a:schemeClr val="accent1"/>
          </a:lnRef>
          <a:fillRef idx="0">
            <a:schemeClr val="accent1"/>
          </a:fillRef>
          <a:effectRef idx="0">
            <a:schemeClr val="accent1"/>
          </a:effectRef>
          <a:fontRef idx="minor">
            <a:schemeClr val="tx1"/>
          </a:fontRef>
        </p:style>
      </p:cxnSp>
      <p:sp>
        <p:nvSpPr>
          <p:cNvPr id="45" name="Title 1">
            <a:extLst>
              <a:ext uri="{FF2B5EF4-FFF2-40B4-BE49-F238E27FC236}">
                <a16:creationId xmlns:a16="http://schemas.microsoft.com/office/drawing/2014/main" xmlns="" id="{4CF1F3D9-EF39-7441-B83F-99149B966BD5}"/>
              </a:ext>
            </a:extLst>
          </p:cNvPr>
          <p:cNvSpPr txBox="1">
            <a:spLocks/>
          </p:cNvSpPr>
          <p:nvPr/>
        </p:nvSpPr>
        <p:spPr>
          <a:xfrm>
            <a:off x="3524812" y="5098333"/>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smtClean="0">
                <a:solidFill>
                  <a:srgbClr val="44546A"/>
                </a:solidFill>
                <a:latin typeface="Segoe UI Light"/>
                <a:cs typeface="Segoe UI" panose="020B0502040204020203" pitchFamily="34" charset="0"/>
              </a:rPr>
              <a:t>Performance per Programme</a:t>
            </a:r>
            <a:endParaRPr lang="en-US" sz="1350" b="0" dirty="0">
              <a:solidFill>
                <a:srgbClr val="44546A"/>
              </a:solidFill>
              <a:latin typeface="Segoe UI Light"/>
              <a:cs typeface="Segoe UI" panose="020B0502040204020203" pitchFamily="34" charset="0"/>
            </a:endParaRPr>
          </a:p>
        </p:txBody>
      </p:sp>
      <p:sp>
        <p:nvSpPr>
          <p:cNvPr id="42" name="Rectangle 41">
            <a:extLst>
              <a:ext uri="{FF2B5EF4-FFF2-40B4-BE49-F238E27FC236}">
                <a16:creationId xmlns:a16="http://schemas.microsoft.com/office/drawing/2014/main" xmlns="" id="{232FC7D8-2C69-3447-8C60-C8D12747CDF8}"/>
              </a:ext>
            </a:extLst>
          </p:cNvPr>
          <p:cNvSpPr/>
          <p:nvPr/>
        </p:nvSpPr>
        <p:spPr>
          <a:xfrm>
            <a:off x="165754" y="5739847"/>
            <a:ext cx="1119554" cy="1119554"/>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6" name="Group 45">
            <a:extLst>
              <a:ext uri="{FF2B5EF4-FFF2-40B4-BE49-F238E27FC236}">
                <a16:creationId xmlns:a16="http://schemas.microsoft.com/office/drawing/2014/main" xmlns="" id="{3754301D-7909-4E47-A8FF-76DB3A7026AC}"/>
              </a:ext>
            </a:extLst>
          </p:cNvPr>
          <p:cNvGrpSpPr/>
          <p:nvPr/>
        </p:nvGrpSpPr>
        <p:grpSpPr>
          <a:xfrm>
            <a:off x="533402" y="5886353"/>
            <a:ext cx="488832" cy="493336"/>
            <a:chOff x="2684463" y="3619500"/>
            <a:chExt cx="344487" cy="347663"/>
          </a:xfrm>
        </p:grpSpPr>
        <p:sp>
          <p:nvSpPr>
            <p:cNvPr id="48" name="Rectangle 47">
              <a:extLst>
                <a:ext uri="{FF2B5EF4-FFF2-40B4-BE49-F238E27FC236}">
                  <a16:creationId xmlns:a16="http://schemas.microsoft.com/office/drawing/2014/main" xmlns="" id="{B2D94E15-2FA1-FF47-BF7E-D9BE50FE3481}"/>
                </a:ext>
              </a:extLst>
            </p:cNvPr>
            <p:cNvSpPr>
              <a:spLocks noChangeArrowheads="1"/>
            </p:cNvSpPr>
            <p:nvPr/>
          </p:nvSpPr>
          <p:spPr bwMode="auto">
            <a:xfrm>
              <a:off x="2728913" y="3709988"/>
              <a:ext cx="180975" cy="257175"/>
            </a:xfrm>
            <a:prstGeom prst="rect">
              <a:avLst/>
            </a:pr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0" name="Freeform 49">
              <a:extLst>
                <a:ext uri="{FF2B5EF4-FFF2-40B4-BE49-F238E27FC236}">
                  <a16:creationId xmlns:a16="http://schemas.microsoft.com/office/drawing/2014/main" xmlns="" id="{21276784-E644-DE42-9D60-B45B2C1ECAF1}"/>
                </a:ext>
              </a:extLst>
            </p:cNvPr>
            <p:cNvSpPr>
              <a:spLocks/>
            </p:cNvSpPr>
            <p:nvPr/>
          </p:nvSpPr>
          <p:spPr bwMode="auto">
            <a:xfrm>
              <a:off x="2684463" y="3619500"/>
              <a:ext cx="90488" cy="241300"/>
            </a:xfrm>
            <a:custGeom>
              <a:avLst/>
              <a:gdLst>
                <a:gd name="T0" fmla="*/ 12 w 24"/>
                <a:gd name="T1" fmla="*/ 64 h 64"/>
                <a:gd name="T2" fmla="*/ 0 w 24"/>
                <a:gd name="T3" fmla="*/ 64 h 64"/>
                <a:gd name="T4" fmla="*/ 0 w 24"/>
                <a:gd name="T5" fmla="*/ 12 h 64"/>
                <a:gd name="T6" fmla="*/ 12 w 24"/>
                <a:gd name="T7" fmla="*/ 0 h 64"/>
                <a:gd name="T8" fmla="*/ 24 w 24"/>
                <a:gd name="T9" fmla="*/ 12 h 64"/>
                <a:gd name="T10" fmla="*/ 12 w 24"/>
                <a:gd name="T11" fmla="*/ 24 h 64"/>
                <a:gd name="T12" fmla="*/ 12 w 24"/>
                <a:gd name="T13" fmla="*/ 16 h 64"/>
                <a:gd name="T14" fmla="*/ 23 w 24"/>
                <a:gd name="T15" fmla="*/ 16 h 6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 h="64">
                  <a:moveTo>
                    <a:pt x="12" y="64"/>
                  </a:moveTo>
                  <a:cubicBezTo>
                    <a:pt x="0" y="64"/>
                    <a:pt x="0" y="64"/>
                    <a:pt x="0" y="64"/>
                  </a:cubicBezTo>
                  <a:cubicBezTo>
                    <a:pt x="0" y="12"/>
                    <a:pt x="0" y="12"/>
                    <a:pt x="0" y="12"/>
                  </a:cubicBezTo>
                  <a:cubicBezTo>
                    <a:pt x="0" y="5"/>
                    <a:pt x="5" y="0"/>
                    <a:pt x="12" y="0"/>
                  </a:cubicBezTo>
                  <a:cubicBezTo>
                    <a:pt x="19" y="0"/>
                    <a:pt x="24" y="5"/>
                    <a:pt x="24" y="12"/>
                  </a:cubicBezTo>
                  <a:cubicBezTo>
                    <a:pt x="24" y="19"/>
                    <a:pt x="19" y="24"/>
                    <a:pt x="12" y="24"/>
                  </a:cubicBezTo>
                  <a:cubicBezTo>
                    <a:pt x="12" y="16"/>
                    <a:pt x="12" y="16"/>
                    <a:pt x="12" y="16"/>
                  </a:cubicBezTo>
                  <a:cubicBezTo>
                    <a:pt x="23" y="16"/>
                    <a:pt x="23" y="16"/>
                    <a:pt x="23" y="16"/>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1" name="Freeform 50">
              <a:extLst>
                <a:ext uri="{FF2B5EF4-FFF2-40B4-BE49-F238E27FC236}">
                  <a16:creationId xmlns:a16="http://schemas.microsoft.com/office/drawing/2014/main" xmlns="" id="{5CE7BAA0-5111-E049-A8FC-3DA51D4A76EA}"/>
                </a:ext>
              </a:extLst>
            </p:cNvPr>
            <p:cNvSpPr>
              <a:spLocks/>
            </p:cNvSpPr>
            <p:nvPr/>
          </p:nvSpPr>
          <p:spPr bwMode="auto">
            <a:xfrm>
              <a:off x="2728913" y="3619500"/>
              <a:ext cx="225425" cy="90488"/>
            </a:xfrm>
            <a:custGeom>
              <a:avLst/>
              <a:gdLst>
                <a:gd name="T0" fmla="*/ 48 w 60"/>
                <a:gd name="T1" fmla="*/ 24 h 24"/>
                <a:gd name="T2" fmla="*/ 60 w 60"/>
                <a:gd name="T3" fmla="*/ 12 h 24"/>
                <a:gd name="T4" fmla="*/ 48 w 60"/>
                <a:gd name="T5" fmla="*/ 0 h 24"/>
                <a:gd name="T6" fmla="*/ 0 w 60"/>
                <a:gd name="T7" fmla="*/ 0 h 24"/>
              </a:gdLst>
              <a:ahLst/>
              <a:cxnLst>
                <a:cxn ang="0">
                  <a:pos x="T0" y="T1"/>
                </a:cxn>
                <a:cxn ang="0">
                  <a:pos x="T2" y="T3"/>
                </a:cxn>
                <a:cxn ang="0">
                  <a:pos x="T4" y="T5"/>
                </a:cxn>
                <a:cxn ang="0">
                  <a:pos x="T6" y="T7"/>
                </a:cxn>
              </a:cxnLst>
              <a:rect l="0" t="0" r="r" b="b"/>
              <a:pathLst>
                <a:path w="60" h="24">
                  <a:moveTo>
                    <a:pt x="48" y="24"/>
                  </a:moveTo>
                  <a:cubicBezTo>
                    <a:pt x="55" y="24"/>
                    <a:pt x="60" y="19"/>
                    <a:pt x="60" y="12"/>
                  </a:cubicBezTo>
                  <a:cubicBezTo>
                    <a:pt x="60" y="5"/>
                    <a:pt x="55" y="0"/>
                    <a:pt x="48" y="0"/>
                  </a:cubicBezTo>
                  <a:cubicBezTo>
                    <a:pt x="0" y="0"/>
                    <a:pt x="0" y="0"/>
                    <a:pt x="0"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2" name="Line 8">
              <a:extLst>
                <a:ext uri="{FF2B5EF4-FFF2-40B4-BE49-F238E27FC236}">
                  <a16:creationId xmlns:a16="http://schemas.microsoft.com/office/drawing/2014/main" xmlns="" id="{89F9E849-A05B-F24B-852B-5A761D029431}"/>
                </a:ext>
              </a:extLst>
            </p:cNvPr>
            <p:cNvSpPr>
              <a:spLocks noChangeShapeType="1"/>
            </p:cNvSpPr>
            <p:nvPr/>
          </p:nvSpPr>
          <p:spPr bwMode="auto">
            <a:xfrm>
              <a:off x="2819400" y="3770313"/>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3" name="Line 9">
              <a:extLst>
                <a:ext uri="{FF2B5EF4-FFF2-40B4-BE49-F238E27FC236}">
                  <a16:creationId xmlns:a16="http://schemas.microsoft.com/office/drawing/2014/main" xmlns="" id="{DC79CA80-B487-554E-B037-F222E432C593}"/>
                </a:ext>
              </a:extLst>
            </p:cNvPr>
            <p:cNvSpPr>
              <a:spLocks noChangeShapeType="1"/>
            </p:cNvSpPr>
            <p:nvPr/>
          </p:nvSpPr>
          <p:spPr bwMode="auto">
            <a:xfrm>
              <a:off x="2819400" y="3830638"/>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4" name="Line 10">
              <a:extLst>
                <a:ext uri="{FF2B5EF4-FFF2-40B4-BE49-F238E27FC236}">
                  <a16:creationId xmlns:a16="http://schemas.microsoft.com/office/drawing/2014/main" xmlns="" id="{51D013D5-59E6-FA4E-A68D-173782DA1217}"/>
                </a:ext>
              </a:extLst>
            </p:cNvPr>
            <p:cNvSpPr>
              <a:spLocks noChangeShapeType="1"/>
            </p:cNvSpPr>
            <p:nvPr/>
          </p:nvSpPr>
          <p:spPr bwMode="auto">
            <a:xfrm>
              <a:off x="2819400" y="3892550"/>
              <a:ext cx="60325"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5" name="Freeform 54">
              <a:extLst>
                <a:ext uri="{FF2B5EF4-FFF2-40B4-BE49-F238E27FC236}">
                  <a16:creationId xmlns:a16="http://schemas.microsoft.com/office/drawing/2014/main" xmlns="" id="{A078636B-6B87-AF47-8C90-C4128E8FD4E5}"/>
                </a:ext>
              </a:extLst>
            </p:cNvPr>
            <p:cNvSpPr>
              <a:spLocks/>
            </p:cNvSpPr>
            <p:nvPr/>
          </p:nvSpPr>
          <p:spPr bwMode="auto">
            <a:xfrm>
              <a:off x="2759075" y="3740150"/>
              <a:ext cx="38100" cy="30163"/>
            </a:xfrm>
            <a:custGeom>
              <a:avLst/>
              <a:gdLst>
                <a:gd name="T0" fmla="*/ 0 w 24"/>
                <a:gd name="T1" fmla="*/ 14 h 19"/>
                <a:gd name="T2" fmla="*/ 5 w 24"/>
                <a:gd name="T3" fmla="*/ 19 h 19"/>
                <a:gd name="T4" fmla="*/ 24 w 24"/>
                <a:gd name="T5" fmla="*/ 0 h 19"/>
              </a:gdLst>
              <a:ahLst/>
              <a:cxnLst>
                <a:cxn ang="0">
                  <a:pos x="T0" y="T1"/>
                </a:cxn>
                <a:cxn ang="0">
                  <a:pos x="T2" y="T3"/>
                </a:cxn>
                <a:cxn ang="0">
                  <a:pos x="T4" y="T5"/>
                </a:cxn>
              </a:cxnLst>
              <a:rect l="0" t="0" r="r" b="b"/>
              <a:pathLst>
                <a:path w="24" h="19">
                  <a:moveTo>
                    <a:pt x="0" y="14"/>
                  </a:moveTo>
                  <a:lnTo>
                    <a:pt x="5" y="19"/>
                  </a:lnTo>
                  <a:lnTo>
                    <a:pt x="24"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6" name="Freeform 55">
              <a:extLst>
                <a:ext uri="{FF2B5EF4-FFF2-40B4-BE49-F238E27FC236}">
                  <a16:creationId xmlns:a16="http://schemas.microsoft.com/office/drawing/2014/main" xmlns="" id="{7EA4DE0E-17A1-5545-8B6A-D0835797A3B0}"/>
                </a:ext>
              </a:extLst>
            </p:cNvPr>
            <p:cNvSpPr>
              <a:spLocks/>
            </p:cNvSpPr>
            <p:nvPr/>
          </p:nvSpPr>
          <p:spPr bwMode="auto">
            <a:xfrm>
              <a:off x="2759075" y="3800475"/>
              <a:ext cx="38100" cy="30163"/>
            </a:xfrm>
            <a:custGeom>
              <a:avLst/>
              <a:gdLst>
                <a:gd name="T0" fmla="*/ 0 w 24"/>
                <a:gd name="T1" fmla="*/ 15 h 19"/>
                <a:gd name="T2" fmla="*/ 5 w 24"/>
                <a:gd name="T3" fmla="*/ 19 h 19"/>
                <a:gd name="T4" fmla="*/ 24 w 24"/>
                <a:gd name="T5" fmla="*/ 0 h 19"/>
              </a:gdLst>
              <a:ahLst/>
              <a:cxnLst>
                <a:cxn ang="0">
                  <a:pos x="T0" y="T1"/>
                </a:cxn>
                <a:cxn ang="0">
                  <a:pos x="T2" y="T3"/>
                </a:cxn>
                <a:cxn ang="0">
                  <a:pos x="T4" y="T5"/>
                </a:cxn>
              </a:cxnLst>
              <a:rect l="0" t="0" r="r" b="b"/>
              <a:pathLst>
                <a:path w="24" h="19">
                  <a:moveTo>
                    <a:pt x="0" y="15"/>
                  </a:moveTo>
                  <a:lnTo>
                    <a:pt x="5" y="19"/>
                  </a:lnTo>
                  <a:lnTo>
                    <a:pt x="24" y="0"/>
                  </a:ln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7" name="Freeform 56">
              <a:extLst>
                <a:ext uri="{FF2B5EF4-FFF2-40B4-BE49-F238E27FC236}">
                  <a16:creationId xmlns:a16="http://schemas.microsoft.com/office/drawing/2014/main" xmlns="" id="{3F646A96-E533-1347-9880-1815BB593586}"/>
                </a:ext>
              </a:extLst>
            </p:cNvPr>
            <p:cNvSpPr>
              <a:spLocks/>
            </p:cNvSpPr>
            <p:nvPr/>
          </p:nvSpPr>
          <p:spPr bwMode="auto">
            <a:xfrm>
              <a:off x="2984500" y="3702050"/>
              <a:ext cx="44450" cy="265113"/>
            </a:xfrm>
            <a:custGeom>
              <a:avLst/>
              <a:gdLst>
                <a:gd name="T0" fmla="*/ 12 w 12"/>
                <a:gd name="T1" fmla="*/ 64 h 70"/>
                <a:gd name="T2" fmla="*/ 6 w 12"/>
                <a:gd name="T3" fmla="*/ 70 h 70"/>
                <a:gd name="T4" fmla="*/ 0 w 12"/>
                <a:gd name="T5" fmla="*/ 64 h 70"/>
                <a:gd name="T6" fmla="*/ 0 w 12"/>
                <a:gd name="T7" fmla="*/ 6 h 70"/>
                <a:gd name="T8" fmla="*/ 6 w 12"/>
                <a:gd name="T9" fmla="*/ 0 h 70"/>
                <a:gd name="T10" fmla="*/ 12 w 12"/>
                <a:gd name="T11" fmla="*/ 6 h 70"/>
                <a:gd name="T12" fmla="*/ 12 w 12"/>
                <a:gd name="T13" fmla="*/ 64 h 70"/>
              </a:gdLst>
              <a:ahLst/>
              <a:cxnLst>
                <a:cxn ang="0">
                  <a:pos x="T0" y="T1"/>
                </a:cxn>
                <a:cxn ang="0">
                  <a:pos x="T2" y="T3"/>
                </a:cxn>
                <a:cxn ang="0">
                  <a:pos x="T4" y="T5"/>
                </a:cxn>
                <a:cxn ang="0">
                  <a:pos x="T6" y="T7"/>
                </a:cxn>
                <a:cxn ang="0">
                  <a:pos x="T8" y="T9"/>
                </a:cxn>
                <a:cxn ang="0">
                  <a:pos x="T10" y="T11"/>
                </a:cxn>
                <a:cxn ang="0">
                  <a:pos x="T12" y="T13"/>
                </a:cxn>
              </a:cxnLst>
              <a:rect l="0" t="0" r="r" b="b"/>
              <a:pathLst>
                <a:path w="12" h="70">
                  <a:moveTo>
                    <a:pt x="12" y="64"/>
                  </a:moveTo>
                  <a:cubicBezTo>
                    <a:pt x="12" y="67"/>
                    <a:pt x="9" y="70"/>
                    <a:pt x="6" y="70"/>
                  </a:cubicBezTo>
                  <a:cubicBezTo>
                    <a:pt x="3" y="70"/>
                    <a:pt x="0" y="67"/>
                    <a:pt x="0" y="64"/>
                  </a:cubicBezTo>
                  <a:cubicBezTo>
                    <a:pt x="0" y="6"/>
                    <a:pt x="0" y="6"/>
                    <a:pt x="0" y="6"/>
                  </a:cubicBezTo>
                  <a:cubicBezTo>
                    <a:pt x="0" y="3"/>
                    <a:pt x="3" y="0"/>
                    <a:pt x="6" y="0"/>
                  </a:cubicBezTo>
                  <a:cubicBezTo>
                    <a:pt x="9" y="0"/>
                    <a:pt x="12" y="3"/>
                    <a:pt x="12" y="6"/>
                  </a:cubicBezTo>
                  <a:lnTo>
                    <a:pt x="12" y="64"/>
                  </a:lnTo>
                  <a:close/>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8" name="Line 14">
              <a:extLst>
                <a:ext uri="{FF2B5EF4-FFF2-40B4-BE49-F238E27FC236}">
                  <a16:creationId xmlns:a16="http://schemas.microsoft.com/office/drawing/2014/main" xmlns="" id="{3042381B-03B0-2340-BBD9-8B4BC5232F8A}"/>
                </a:ext>
              </a:extLst>
            </p:cNvPr>
            <p:cNvSpPr>
              <a:spLocks noChangeShapeType="1"/>
            </p:cNvSpPr>
            <p:nvPr/>
          </p:nvSpPr>
          <p:spPr bwMode="auto">
            <a:xfrm>
              <a:off x="2984500" y="3937000"/>
              <a:ext cx="44450"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59" name="Line 15">
              <a:extLst>
                <a:ext uri="{FF2B5EF4-FFF2-40B4-BE49-F238E27FC236}">
                  <a16:creationId xmlns:a16="http://schemas.microsoft.com/office/drawing/2014/main" xmlns="" id="{8A0CD713-A0DF-FD46-9E43-C2241B0297E8}"/>
                </a:ext>
              </a:extLst>
            </p:cNvPr>
            <p:cNvSpPr>
              <a:spLocks noChangeShapeType="1"/>
            </p:cNvSpPr>
            <p:nvPr/>
          </p:nvSpPr>
          <p:spPr bwMode="auto">
            <a:xfrm>
              <a:off x="2984500" y="3830638"/>
              <a:ext cx="44450" cy="0"/>
            </a:xfrm>
            <a:prstGeom prst="line">
              <a:avLst/>
            </a:prstGeom>
            <a:noFill/>
            <a:ln w="15875" cap="rnd">
              <a:solidFill>
                <a:schemeClr val="bg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d-ID"/>
            </a:p>
          </p:txBody>
        </p:sp>
        <p:sp>
          <p:nvSpPr>
            <p:cNvPr id="60" name="Freeform 59">
              <a:extLst>
                <a:ext uri="{FF2B5EF4-FFF2-40B4-BE49-F238E27FC236}">
                  <a16:creationId xmlns:a16="http://schemas.microsoft.com/office/drawing/2014/main" xmlns="" id="{BFEA82A5-A081-F346-9158-CF8B5EF97B61}"/>
                </a:ext>
              </a:extLst>
            </p:cNvPr>
            <p:cNvSpPr>
              <a:spLocks/>
            </p:cNvSpPr>
            <p:nvPr/>
          </p:nvSpPr>
          <p:spPr bwMode="auto">
            <a:xfrm>
              <a:off x="2954338" y="3717925"/>
              <a:ext cx="30163" cy="136525"/>
            </a:xfrm>
            <a:custGeom>
              <a:avLst/>
              <a:gdLst>
                <a:gd name="T0" fmla="*/ 0 w 8"/>
                <a:gd name="T1" fmla="*/ 36 h 36"/>
                <a:gd name="T2" fmla="*/ 0 w 8"/>
                <a:gd name="T3" fmla="*/ 6 h 36"/>
                <a:gd name="T4" fmla="*/ 6 w 8"/>
                <a:gd name="T5" fmla="*/ 0 h 36"/>
                <a:gd name="T6" fmla="*/ 8 w 8"/>
                <a:gd name="T7" fmla="*/ 0 h 36"/>
              </a:gdLst>
              <a:ahLst/>
              <a:cxnLst>
                <a:cxn ang="0">
                  <a:pos x="T0" y="T1"/>
                </a:cxn>
                <a:cxn ang="0">
                  <a:pos x="T2" y="T3"/>
                </a:cxn>
                <a:cxn ang="0">
                  <a:pos x="T4" y="T5"/>
                </a:cxn>
                <a:cxn ang="0">
                  <a:pos x="T6" y="T7"/>
                </a:cxn>
              </a:cxnLst>
              <a:rect l="0" t="0" r="r" b="b"/>
              <a:pathLst>
                <a:path w="8" h="36">
                  <a:moveTo>
                    <a:pt x="0" y="36"/>
                  </a:moveTo>
                  <a:cubicBezTo>
                    <a:pt x="0" y="6"/>
                    <a:pt x="0" y="6"/>
                    <a:pt x="0" y="6"/>
                  </a:cubicBezTo>
                  <a:cubicBezTo>
                    <a:pt x="0" y="3"/>
                    <a:pt x="3" y="0"/>
                    <a:pt x="6" y="0"/>
                  </a:cubicBezTo>
                  <a:cubicBezTo>
                    <a:pt x="8" y="0"/>
                    <a:pt x="8" y="0"/>
                    <a:pt x="8" y="0"/>
                  </a:cubicBezTo>
                </a:path>
              </a:pathLst>
            </a:custGeom>
            <a:noFill/>
            <a:ln w="15875" cap="rnd">
              <a:solidFill>
                <a:schemeClr val="bg1"/>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d-ID"/>
            </a:p>
          </p:txBody>
        </p:sp>
      </p:grpSp>
      <p:sp>
        <p:nvSpPr>
          <p:cNvPr id="62" name="Title 1">
            <a:extLst>
              <a:ext uri="{FF2B5EF4-FFF2-40B4-BE49-F238E27FC236}">
                <a16:creationId xmlns:a16="http://schemas.microsoft.com/office/drawing/2014/main" xmlns="" id="{7F818509-1AB2-2E41-A4E6-76411D9D936A}"/>
              </a:ext>
            </a:extLst>
          </p:cNvPr>
          <p:cNvSpPr txBox="1">
            <a:spLocks/>
          </p:cNvSpPr>
          <p:nvPr/>
        </p:nvSpPr>
        <p:spPr>
          <a:xfrm>
            <a:off x="1874920" y="4876483"/>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a:solidFill>
                  <a:srgbClr val="FFFFFF"/>
                </a:solidFill>
                <a:latin typeface="Georgia"/>
              </a:rPr>
              <a:t>5</a:t>
            </a:r>
          </a:p>
        </p:txBody>
      </p:sp>
      <p:sp>
        <p:nvSpPr>
          <p:cNvPr id="49" name="Title 1">
            <a:extLst>
              <a:ext uri="{FF2B5EF4-FFF2-40B4-BE49-F238E27FC236}">
                <a16:creationId xmlns:a16="http://schemas.microsoft.com/office/drawing/2014/main" xmlns="" id="{B65BA0C7-E76F-D84D-BE32-949A534B7F81}"/>
              </a:ext>
            </a:extLst>
          </p:cNvPr>
          <p:cNvSpPr txBox="1">
            <a:spLocks/>
          </p:cNvSpPr>
          <p:nvPr/>
        </p:nvSpPr>
        <p:spPr>
          <a:xfrm>
            <a:off x="3449721" y="6109597"/>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a:solidFill>
                  <a:srgbClr val="44546A"/>
                </a:solidFill>
                <a:latin typeface="Segoe UI Light"/>
                <a:cs typeface="Segoe UI" panose="020B0502040204020203" pitchFamily="34" charset="0"/>
              </a:rPr>
              <a:t>Overview of Quarter </a:t>
            </a:r>
            <a:r>
              <a:rPr lang="en-US" sz="1350" b="0" dirty="0" smtClean="0">
                <a:solidFill>
                  <a:srgbClr val="44546A"/>
                </a:solidFill>
                <a:latin typeface="Segoe UI Light"/>
                <a:cs typeface="Segoe UI" panose="020B0502040204020203" pitchFamily="34" charset="0"/>
              </a:rPr>
              <a:t>Two </a:t>
            </a:r>
            <a:r>
              <a:rPr lang="en-US" sz="1350" b="0" dirty="0">
                <a:solidFill>
                  <a:srgbClr val="44546A"/>
                </a:solidFill>
                <a:latin typeface="Segoe UI Light"/>
                <a:cs typeface="Segoe UI" panose="020B0502040204020203" pitchFamily="34" charset="0"/>
              </a:rPr>
              <a:t>Performance Report</a:t>
            </a:r>
          </a:p>
        </p:txBody>
      </p:sp>
      <p:sp>
        <p:nvSpPr>
          <p:cNvPr id="63" name="Title 1">
            <a:extLst>
              <a:ext uri="{FF2B5EF4-FFF2-40B4-BE49-F238E27FC236}">
                <a16:creationId xmlns:a16="http://schemas.microsoft.com/office/drawing/2014/main" xmlns="" id="{7F818509-1AB2-2E41-A4E6-76411D9D936A}"/>
              </a:ext>
            </a:extLst>
          </p:cNvPr>
          <p:cNvSpPr txBox="1">
            <a:spLocks/>
          </p:cNvSpPr>
          <p:nvPr/>
        </p:nvSpPr>
        <p:spPr>
          <a:xfrm>
            <a:off x="1844917" y="5945273"/>
            <a:ext cx="644111" cy="415498"/>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algn="ctr" fontAlgn="auto">
              <a:spcAft>
                <a:spcPts val="0"/>
              </a:spcAft>
            </a:pPr>
            <a:r>
              <a:rPr lang="en-US" sz="3000" i="1" dirty="0" smtClean="0">
                <a:solidFill>
                  <a:srgbClr val="FFFFFF"/>
                </a:solidFill>
                <a:latin typeface="Georgia"/>
              </a:rPr>
              <a:t>6</a:t>
            </a:r>
            <a:endParaRPr lang="en-US" sz="3000" i="1" dirty="0">
              <a:solidFill>
                <a:srgbClr val="FFFFFF"/>
              </a:solidFill>
              <a:latin typeface="Georgia"/>
            </a:endParaRPr>
          </a:p>
        </p:txBody>
      </p:sp>
      <p:sp>
        <p:nvSpPr>
          <p:cNvPr id="61" name="Title 1">
            <a:extLst>
              <a:ext uri="{FF2B5EF4-FFF2-40B4-BE49-F238E27FC236}">
                <a16:creationId xmlns:a16="http://schemas.microsoft.com/office/drawing/2014/main" xmlns="" id="{04FB868E-041B-D844-9F4D-49DE445F6104}"/>
              </a:ext>
            </a:extLst>
          </p:cNvPr>
          <p:cNvSpPr txBox="1">
            <a:spLocks/>
          </p:cNvSpPr>
          <p:nvPr/>
        </p:nvSpPr>
        <p:spPr>
          <a:xfrm>
            <a:off x="3480199" y="2788818"/>
            <a:ext cx="5145702" cy="186974"/>
          </a:xfrm>
          <a:prstGeom prst="rect">
            <a:avLst/>
          </a:prstGeom>
        </p:spPr>
        <p:txBody>
          <a:bodyPr vert="horz" wrap="square" lIns="0" tIns="0" rIns="0" bIns="0" rtlCol="0" anchor="ctr">
            <a:spAutoFit/>
          </a:bodyPr>
          <a:lstStyle>
            <a:lvl1pPr algn="l" defTabSz="914400" rtl="0" eaLnBrk="1" latinLnBrk="0" hangingPunct="1">
              <a:lnSpc>
                <a:spcPct val="90000"/>
              </a:lnSpc>
              <a:spcBef>
                <a:spcPct val="0"/>
              </a:spcBef>
              <a:buNone/>
              <a:defRPr sz="4400" b="1" kern="1200">
                <a:solidFill>
                  <a:schemeClr val="tx1"/>
                </a:solidFill>
                <a:latin typeface="Georgia" panose="02040502050405020303" pitchFamily="18" charset="0"/>
                <a:ea typeface="+mj-ea"/>
                <a:cs typeface="+mj-cs"/>
              </a:defRPr>
            </a:lvl1pPr>
          </a:lstStyle>
          <a:p>
            <a:pPr fontAlgn="auto">
              <a:spcAft>
                <a:spcPts val="0"/>
              </a:spcAft>
            </a:pPr>
            <a:r>
              <a:rPr lang="en-US" sz="1350" b="0" dirty="0">
                <a:solidFill>
                  <a:srgbClr val="44546A"/>
                </a:solidFill>
                <a:latin typeface="Segoe UI Light"/>
                <a:cs typeface="Segoe UI" panose="020B0502040204020203" pitchFamily="34" charset="0"/>
              </a:rPr>
              <a:t>Targets not achieved</a:t>
            </a:r>
          </a:p>
        </p:txBody>
      </p:sp>
    </p:spTree>
    <p:extLst>
      <p:ext uri="{BB962C8B-B14F-4D97-AF65-F5344CB8AC3E}">
        <p14:creationId xmlns:p14="http://schemas.microsoft.com/office/powerpoint/2010/main" val="71577128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7097"/>
            <a:ext cx="9144000" cy="943162"/>
          </a:xfrm>
          <a:prstGeom prst="rect">
            <a:avLst/>
          </a:prstGeom>
          <a:noFill/>
        </p:spPr>
        <p:txBody>
          <a:bodyPr/>
          <a:lstStyle/>
          <a:p>
            <a:pPr algn="ctr" defTabSz="914331" fontAlgn="auto">
              <a:lnSpc>
                <a:spcPct val="100000"/>
              </a:lnSpc>
              <a:spcBef>
                <a:spcPts val="0"/>
              </a:spcBef>
              <a:spcAft>
                <a:spcPts val="0"/>
              </a:spcAft>
              <a:defRPr/>
            </a:pPr>
            <a:r>
              <a:rPr lang="en-US" sz="3200" kern="1200" dirty="0">
                <a:solidFill>
                  <a:schemeClr val="bg1"/>
                </a:solidFill>
                <a:latin typeface="Arial Black" panose="020B0A04020102020204" pitchFamily="34" charset="0"/>
              </a:rPr>
              <a:t>INDICATORS  NOT ACHIEVED DURING </a:t>
            </a:r>
            <a:r>
              <a:rPr lang="en-US" sz="3200" kern="1200" dirty="0" smtClean="0">
                <a:solidFill>
                  <a:schemeClr val="bg1"/>
                </a:solidFill>
                <a:latin typeface="Arial Black" panose="020B0A04020102020204" pitchFamily="34" charset="0"/>
              </a:rPr>
              <a:t>Q2 SOCIAL REINTEGRATION</a:t>
            </a:r>
            <a:endParaRPr lang="en-US" sz="3200" kern="1200" dirty="0">
              <a:solidFill>
                <a:schemeClr val="bg1"/>
              </a:solidFill>
              <a:latin typeface="Arial Black" panose="020B0A04020102020204" pitchFamily="34" charset="0"/>
            </a:endParaRPr>
          </a:p>
        </p:txBody>
      </p:sp>
      <p:graphicFrame>
        <p:nvGraphicFramePr>
          <p:cNvPr id="4" name="Content Placeholder 3"/>
          <p:cNvGraphicFramePr>
            <a:graphicFrameLocks noGrp="1"/>
          </p:cNvGraphicFramePr>
          <p:nvPr>
            <p:ph idx="4294967295"/>
            <p:extLst>
              <p:ext uri="{D42A27DB-BD31-4B8C-83A1-F6EECF244321}">
                <p14:modId xmlns:p14="http://schemas.microsoft.com/office/powerpoint/2010/main" val="3441615152"/>
              </p:ext>
            </p:extLst>
          </p:nvPr>
        </p:nvGraphicFramePr>
        <p:xfrm>
          <a:off x="314698" y="1138517"/>
          <a:ext cx="8513616" cy="4276164"/>
        </p:xfrm>
        <a:graphic>
          <a:graphicData uri="http://schemas.openxmlformats.org/drawingml/2006/table">
            <a:tbl>
              <a:tblPr firstRow="1" bandRow="1">
                <a:tableStyleId>{5C22544A-7EE6-4342-B048-85BDC9FD1C3A}</a:tableStyleId>
              </a:tblPr>
              <a:tblGrid>
                <a:gridCol w="1702723"/>
                <a:gridCol w="1872996"/>
                <a:gridCol w="2639222"/>
                <a:gridCol w="2298675"/>
              </a:tblGrid>
              <a:tr h="771256">
                <a:tc>
                  <a:txBody>
                    <a:bodyPr/>
                    <a:lstStyle/>
                    <a:p>
                      <a:pPr algn="l">
                        <a:lnSpc>
                          <a:spcPct val="100000"/>
                        </a:lnSpc>
                      </a:pPr>
                      <a:r>
                        <a:rPr lang="en-US" sz="1400" dirty="0" smtClean="0"/>
                        <a:t>Sub-programme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Indicator not achieved</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Reasons for under-achievement </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c>
                  <a:txBody>
                    <a:bodyPr/>
                    <a:lstStyle/>
                    <a:p>
                      <a:pPr algn="l">
                        <a:lnSpc>
                          <a:spcPct val="100000"/>
                        </a:lnSpc>
                      </a:pPr>
                      <a:r>
                        <a:rPr lang="en-US" sz="1400" dirty="0" smtClean="0"/>
                        <a:t> Corrective action</a:t>
                      </a:r>
                      <a:endParaRPr lang="en-US" sz="1400" dirty="0"/>
                    </a:p>
                  </a:txBody>
                  <a:tcPr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lumMod val="50000"/>
                      </a:schemeClr>
                    </a:solidFill>
                  </a:tcPr>
                </a:tc>
              </a:tr>
              <a:tr h="1752454">
                <a:tc rowSpan="2">
                  <a:txBody>
                    <a:bodyPr/>
                    <a:lstStyle/>
                    <a:p>
                      <a:pPr marL="88900" indent="0" algn="l" defTabSz="914331" rtl="0" eaLnBrk="1" fontAlgn="t" latinLnBrk="0" hangingPunct="1"/>
                      <a:r>
                        <a:rPr lang="en-US" sz="1400" b="1" i="0" u="none" strike="noStrike" kern="1200" baseline="0" dirty="0" smtClean="0">
                          <a:solidFill>
                            <a:schemeClr val="tx1"/>
                          </a:solidFill>
                          <a:effectLst/>
                          <a:latin typeface="+mn-lt"/>
                          <a:ea typeface="+mn-ea"/>
                          <a:cs typeface="Calibri" pitchFamily="34" charset="0"/>
                        </a:rPr>
                        <a:t>Community Reintegration</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Percentage increase of victims participating in Restorative Justice Programme</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Due to COVID-19  Regulations Restorative Justice programmes and Imbizos remained suspended  and contact sessions with parolees/ probationers could not be conducted  effectively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Restorative Justice  processes will resume under lockdown level 2 </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752454">
                <a:tc vMerge="1">
                  <a:txBody>
                    <a:bodyPr/>
                    <a:lstStyle/>
                    <a:p>
                      <a:pPr algn="l" fontAlgn="t"/>
                      <a:endParaRPr lang="en-US" sz="1200" b="1" i="0" u="none" strike="noStrike" kern="1200" baseline="0" dirty="0" smtClean="0">
                        <a:solidFill>
                          <a:srgbClr val="000000"/>
                        </a:solidFill>
                        <a:effectLst/>
                        <a:latin typeface="+mn-lt"/>
                        <a:ea typeface="+mn-ea"/>
                        <a:cs typeface="+mn-cs"/>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Percentage increase of offenders, parolees and probationers participating in Restorative Justice Programme</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Due to COVID-19  Regulations Restorative Justice programmes and Imbizos remained suspended  and contact sessions with parolees/ probationers could not be conducted  effectively</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lnSpc>
                          <a:spcPct val="100000"/>
                        </a:lnSpc>
                      </a:pPr>
                      <a:r>
                        <a:rPr lang="en-US" sz="1400" b="0" i="0" u="none" strike="noStrike" kern="1200" baseline="0" dirty="0" smtClean="0">
                          <a:solidFill>
                            <a:schemeClr val="tx1"/>
                          </a:solidFill>
                          <a:effectLst/>
                          <a:latin typeface="+mn-lt"/>
                          <a:ea typeface="+mn-ea"/>
                          <a:cs typeface="Calibri" pitchFamily="34" charset="0"/>
                        </a:rPr>
                        <a:t>Restorative Justice  processes will resume under lockdown level 2 </a:t>
                      </a:r>
                      <a:endParaRPr lang="en-US" sz="1400" b="0" i="0" u="none" strike="noStrike" kern="1200" baseline="0" dirty="0">
                        <a:solidFill>
                          <a:schemeClr val="tx1"/>
                        </a:solidFill>
                        <a:effectLst/>
                        <a:latin typeface="+mn-lt"/>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49648731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9727885-EAA1-472D-AC46-FA364467267D}"/>
              </a:ext>
            </a:extLst>
          </p:cNvPr>
          <p:cNvSpPr txBox="1">
            <a:spLocks/>
          </p:cNvSpPr>
          <p:nvPr/>
        </p:nvSpPr>
        <p:spPr>
          <a:xfrm>
            <a:off x="740228" y="2426142"/>
            <a:ext cx="3548744" cy="159512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pPr algn="l" fontAlgn="auto">
              <a:spcAft>
                <a:spcPts val="0"/>
              </a:spcAft>
            </a:pPr>
            <a:r>
              <a:rPr lang="en-US" sz="3600" dirty="0">
                <a:solidFill>
                  <a:prstClr val="white"/>
                </a:solidFill>
              </a:rPr>
              <a:t>Value Proposition Canvas</a:t>
            </a:r>
          </a:p>
        </p:txBody>
      </p:sp>
      <p:sp>
        <p:nvSpPr>
          <p:cNvPr id="9" name="Rectangle: Rounded Corners 8">
            <a:extLst>
              <a:ext uri="{FF2B5EF4-FFF2-40B4-BE49-F238E27FC236}">
                <a16:creationId xmlns:a16="http://schemas.microsoft.com/office/drawing/2014/main" xmlns="" id="{60CEC877-F66A-4F4E-8FFB-54366BE31DBA}"/>
              </a:ext>
            </a:extLst>
          </p:cNvPr>
          <p:cNvSpPr/>
          <p:nvPr/>
        </p:nvSpPr>
        <p:spPr>
          <a:xfrm>
            <a:off x="783772" y="4196624"/>
            <a:ext cx="3505200" cy="32385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r>
              <a:rPr lang="en-US" dirty="0">
                <a:solidFill>
                  <a:prstClr val="black"/>
                </a:solidFill>
                <a:latin typeface="Arial" panose="020B0604020202020204" pitchFamily="34" charset="0"/>
                <a:cs typeface="Arial" panose="020B0604020202020204" pitchFamily="34" charset="0"/>
              </a:rPr>
              <a:t>Lorem Ipsum</a:t>
            </a:r>
          </a:p>
        </p:txBody>
      </p:sp>
      <p:pic>
        <p:nvPicPr>
          <p:cNvPr id="11" name="Picture 10" descr="A close up of a sign&#10;&#10;Description automatically generated">
            <a:extLst>
              <a:ext uri="{FF2B5EF4-FFF2-40B4-BE49-F238E27FC236}">
                <a16:creationId xmlns:a16="http://schemas.microsoft.com/office/drawing/2014/main" xmlns="" id="{045E6F6F-63E2-4CE1-AB0C-1E08F593A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29" y="1781576"/>
            <a:ext cx="950459" cy="275824"/>
          </a:xfrm>
          <a:prstGeom prst="rect">
            <a:avLst/>
          </a:prstGeom>
        </p:spPr>
      </p:pic>
      <p:cxnSp>
        <p:nvCxnSpPr>
          <p:cNvPr id="13" name="Straight Connector 12">
            <a:extLst>
              <a:ext uri="{FF2B5EF4-FFF2-40B4-BE49-F238E27FC236}">
                <a16:creationId xmlns:a16="http://schemas.microsoft.com/office/drawing/2014/main" xmlns="" id="{1960F5BB-CF73-432B-9E1C-7B63215D0ECE}"/>
              </a:ext>
            </a:extLst>
          </p:cNvPr>
          <p:cNvCxnSpPr/>
          <p:nvPr/>
        </p:nvCxnSpPr>
        <p:spPr>
          <a:xfrm>
            <a:off x="742951" y="2241770"/>
            <a:ext cx="3564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2"/>
          <p:cNvPicPr>
            <a:picLocks noChangeAspect="1"/>
          </p:cNvPicPr>
          <p:nvPr/>
        </p:nvPicPr>
        <p:blipFill rotWithShape="1">
          <a:blip r:embed="rId4" cstate="email">
            <a:extLst>
              <a:ext uri="{28A0092B-C50C-407E-A947-70E740481C1C}">
                <a14:useLocalDpi xmlns:a14="http://schemas.microsoft.com/office/drawing/2010/main"/>
              </a:ext>
            </a:extLst>
          </a:blip>
          <a:srcRect l="3883" r="5801"/>
          <a:stretch/>
        </p:blipFill>
        <p:spPr>
          <a:xfrm>
            <a:off x="-12700" y="-18164"/>
            <a:ext cx="9156700" cy="6756400"/>
          </a:xfrm>
          <a:prstGeom prst="rect">
            <a:avLst/>
          </a:prstGeom>
        </p:spPr>
      </p:pic>
      <p:sp>
        <p:nvSpPr>
          <p:cNvPr id="6" name="Rectangle 5">
            <a:extLst>
              <a:ext uri="{FF2B5EF4-FFF2-40B4-BE49-F238E27FC236}">
                <a16:creationId xmlns:a16="http://schemas.microsoft.com/office/drawing/2014/main" xmlns="" id="{CB85838F-B856-4F93-A63D-35FA79D3278C}"/>
              </a:ext>
            </a:extLst>
          </p:cNvPr>
          <p:cNvSpPr/>
          <p:nvPr/>
        </p:nvSpPr>
        <p:spPr>
          <a:xfrm>
            <a:off x="-12700" y="0"/>
            <a:ext cx="9144000" cy="6858000"/>
          </a:xfrm>
          <a:prstGeom prst="rect">
            <a:avLst/>
          </a:prstGeom>
          <a:solidFill>
            <a:srgbClr val="33993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sp>
        <p:nvSpPr>
          <p:cNvPr id="7" name="Rectangle 6">
            <a:extLst>
              <a:ext uri="{FF2B5EF4-FFF2-40B4-BE49-F238E27FC236}">
                <a16:creationId xmlns:a16="http://schemas.microsoft.com/office/drawing/2014/main" xmlns="" id="{EC712674-A4F6-4CBF-ABFE-9D83257F838F}"/>
              </a:ext>
            </a:extLst>
          </p:cNvPr>
          <p:cNvSpPr/>
          <p:nvPr/>
        </p:nvSpPr>
        <p:spPr>
          <a:xfrm>
            <a:off x="844632" y="-91577"/>
            <a:ext cx="5414682" cy="5522259"/>
          </a:xfrm>
          <a:prstGeom prst="rect">
            <a:avLst/>
          </a:prstGeom>
          <a:solidFill>
            <a:srgbClr val="33993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sp>
        <p:nvSpPr>
          <p:cNvPr id="14" name="Title 1">
            <a:extLst>
              <a:ext uri="{FF2B5EF4-FFF2-40B4-BE49-F238E27FC236}">
                <a16:creationId xmlns:a16="http://schemas.microsoft.com/office/drawing/2014/main" xmlns="" id="{29727885-EAA1-472D-AC46-FA364467267D}"/>
              </a:ext>
            </a:extLst>
          </p:cNvPr>
          <p:cNvSpPr txBox="1">
            <a:spLocks/>
          </p:cNvSpPr>
          <p:nvPr/>
        </p:nvSpPr>
        <p:spPr>
          <a:xfrm>
            <a:off x="1465518" y="1230163"/>
            <a:ext cx="4731658" cy="287878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r>
              <a:rPr lang="en-US" sz="4800" dirty="0" smtClean="0">
                <a:solidFill>
                  <a:schemeClr val="bg1"/>
                </a:solidFill>
              </a:rPr>
              <a:t>Progress on MTSF Targets</a:t>
            </a:r>
            <a:endParaRPr lang="en-US" sz="4800" dirty="0">
              <a:solidFill>
                <a:schemeClr val="bg1"/>
              </a:solidFill>
            </a:endParaRPr>
          </a:p>
        </p:txBody>
      </p:sp>
      <p:sp>
        <p:nvSpPr>
          <p:cNvPr id="15" name="Rectangle: Rounded Corners 8">
            <a:extLst>
              <a:ext uri="{FF2B5EF4-FFF2-40B4-BE49-F238E27FC236}">
                <a16:creationId xmlns:a16="http://schemas.microsoft.com/office/drawing/2014/main" xmlns="" id="{60CEC877-F66A-4F4E-8FFB-54366BE31DBA}"/>
              </a:ext>
            </a:extLst>
          </p:cNvPr>
          <p:cNvSpPr/>
          <p:nvPr/>
        </p:nvSpPr>
        <p:spPr>
          <a:xfrm>
            <a:off x="1155075" y="4358549"/>
            <a:ext cx="4793796" cy="4318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latin typeface="Arial" panose="020B0604020202020204" pitchFamily="34" charset="0"/>
                <a:cs typeface="Arial" panose="020B0604020202020204" pitchFamily="34" charset="0"/>
              </a:rPr>
              <a:t>Quarter Two</a:t>
            </a:r>
            <a:endParaRPr lang="en-US" sz="2800" dirty="0">
              <a:solidFill>
                <a:schemeClr val="tx1"/>
              </a:solidFill>
              <a:latin typeface="Arial" panose="020B0604020202020204" pitchFamily="34" charset="0"/>
              <a:cs typeface="Arial" panose="020B0604020202020204" pitchFamily="34" charset="0"/>
            </a:endParaRPr>
          </a:p>
        </p:txBody>
      </p:sp>
      <p:cxnSp>
        <p:nvCxnSpPr>
          <p:cNvPr id="16" name="Straight Connector 15">
            <a:extLst>
              <a:ext uri="{FF2B5EF4-FFF2-40B4-BE49-F238E27FC236}">
                <a16:creationId xmlns:a16="http://schemas.microsoft.com/office/drawing/2014/main" xmlns="" id="{1960F5BB-CF73-432B-9E1C-7B63215D0ECE}"/>
              </a:ext>
            </a:extLst>
          </p:cNvPr>
          <p:cNvCxnSpPr/>
          <p:nvPr/>
        </p:nvCxnSpPr>
        <p:spPr>
          <a:xfrm>
            <a:off x="1465518" y="1195007"/>
            <a:ext cx="47529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ight Triangle 16">
            <a:extLst>
              <a:ext uri="{FF2B5EF4-FFF2-40B4-BE49-F238E27FC236}">
                <a16:creationId xmlns:a16="http://schemas.microsoft.com/office/drawing/2014/main" xmlns="" id="{2C375972-9C28-4C3B-94C7-BDAC3A5EB1C4}"/>
              </a:ext>
            </a:extLst>
          </p:cNvPr>
          <p:cNvSpPr/>
          <p:nvPr/>
        </p:nvSpPr>
        <p:spPr>
          <a:xfrm>
            <a:off x="6549347" y="-2712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a:extLst>
              <a:ext uri="{FF2B5EF4-FFF2-40B4-BE49-F238E27FC236}">
                <a16:creationId xmlns:a16="http://schemas.microsoft.com/office/drawing/2014/main" xmlns="" id="{2C375972-9C28-4C3B-94C7-BDAC3A5EB1C4}"/>
              </a:ext>
            </a:extLst>
          </p:cNvPr>
          <p:cNvSpPr/>
          <p:nvPr/>
        </p:nvSpPr>
        <p:spPr>
          <a:xfrm flipH="1">
            <a:off x="963215" y="-2712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2077238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690730794"/>
              </p:ext>
            </p:extLst>
          </p:nvPr>
        </p:nvGraphicFramePr>
        <p:xfrm>
          <a:off x="291666" y="1094399"/>
          <a:ext cx="8568270" cy="5370834"/>
        </p:xfrm>
        <a:graphic>
          <a:graphicData uri="http://schemas.openxmlformats.org/drawingml/2006/table">
            <a:tbl>
              <a:tblPr firstRow="1" bandRow="1">
                <a:tableStyleId>{5C22544A-7EE6-4342-B048-85BDC9FD1C3A}</a:tableStyleId>
              </a:tblPr>
              <a:tblGrid>
                <a:gridCol w="1160616"/>
                <a:gridCol w="1391198"/>
                <a:gridCol w="1936750"/>
                <a:gridCol w="1249378"/>
                <a:gridCol w="1931051"/>
                <a:gridCol w="899277"/>
              </a:tblGrid>
              <a:tr h="625726">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415766">
                <a:tc>
                  <a:txBody>
                    <a:bodyPr/>
                    <a:lstStyle/>
                    <a:p>
                      <a:pPr marL="88900"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mn-cs"/>
                        </a:rPr>
                        <a:t>Percentage of parolees without violations per year</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indent="0" algn="l" defTabSz="914331" rtl="0" eaLnBrk="1" fontAlgn="b" latinLnBrk="0" hangingPunct="1">
                        <a:lnSpc>
                          <a:spcPct val="100000"/>
                        </a:lnSpc>
                        <a:spcBef>
                          <a:spcPts val="0"/>
                        </a:spcBef>
                        <a:spcAft>
                          <a:spcPts val="0"/>
                        </a:spcAft>
                        <a:buClrTx/>
                        <a:buSzTx/>
                        <a:buFontTx/>
                        <a:buNone/>
                        <a:tabLst/>
                        <a:defRPr/>
                      </a:pPr>
                      <a:r>
                        <a:rPr lang="en-US" sz="1400" b="1" u="none" strike="noStrike" dirty="0" smtClean="0">
                          <a:solidFill>
                            <a:schemeClr val="tx1"/>
                          </a:solidFill>
                          <a:effectLst/>
                          <a:latin typeface="Arial Narrow" panose="020B0606020202030204" pitchFamily="34" charset="0"/>
                        </a:rPr>
                        <a:t>97% </a:t>
                      </a:r>
                    </a:p>
                    <a:p>
                      <a:pPr marL="88900" marR="0" indent="0" algn="l" defTabSz="914331" rtl="0" eaLnBrk="1" fontAlgn="b" latinLnBrk="0" hangingPunct="1">
                        <a:lnSpc>
                          <a:spcPct val="100000"/>
                        </a:lnSpc>
                        <a:spcBef>
                          <a:spcPts val="0"/>
                        </a:spcBef>
                        <a:spcAft>
                          <a:spcPts val="0"/>
                        </a:spcAft>
                        <a:buClrTx/>
                        <a:buSzTx/>
                        <a:buFontTx/>
                        <a:buNone/>
                        <a:tabLst/>
                        <a:defRPr/>
                      </a:pPr>
                      <a:endParaRPr lang="en-US" sz="1400" b="1" u="none" strike="noStrike" dirty="0" smtClean="0">
                        <a:solidFill>
                          <a:schemeClr val="tx1"/>
                        </a:solidFill>
                        <a:effectLst/>
                        <a:latin typeface="Arial Narrow" panose="020B0606020202030204" pitchFamily="34" charset="0"/>
                      </a:endParaRPr>
                    </a:p>
                    <a:p>
                      <a:pPr marL="88900" marR="0" indent="0" algn="l" defTabSz="914331" rtl="0" eaLnBrk="1" fontAlgn="b" latinLnBrk="0" hangingPunct="1">
                        <a:lnSpc>
                          <a:spcPct val="100000"/>
                        </a:lnSpc>
                        <a:spcBef>
                          <a:spcPts val="0"/>
                        </a:spcBef>
                        <a:spcAft>
                          <a:spcPts val="0"/>
                        </a:spcAft>
                        <a:buClrTx/>
                        <a:buSzTx/>
                        <a:buFontTx/>
                        <a:buNone/>
                        <a:tabLst/>
                        <a:defRPr/>
                      </a:pPr>
                      <a:endParaRPr lang="en-US" sz="1400" b="1" u="none" strike="noStrike" dirty="0" smtClean="0">
                        <a:solidFill>
                          <a:schemeClr val="tx1"/>
                        </a:solidFill>
                        <a:effectLst/>
                        <a:latin typeface="Arial Narrow" panose="020B0606020202030204" pitchFamily="34" charset="0"/>
                      </a:endParaRP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LMN:  97%</a:t>
                      </a: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FSNC:97%</a:t>
                      </a: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KZN: 97%</a:t>
                      </a: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WC: 97%</a:t>
                      </a: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GP: 97%</a:t>
                      </a: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EC: 97%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99.43%</a:t>
                      </a:r>
                      <a:endParaRPr lang="en-US" sz="1400" b="0" i="0" u="none" strike="noStrike" dirty="0" smtClean="0">
                        <a:solidFill>
                          <a:schemeClr val="bg1"/>
                        </a:solidFill>
                        <a:effectLst/>
                        <a:latin typeface="Arial Narrow" panose="020B0606020202030204" pitchFamily="34" charset="0"/>
                      </a:endParaRPr>
                    </a:p>
                    <a:p>
                      <a:pPr marL="88900" indent="0" algn="l" fontAlgn="t"/>
                      <a:r>
                        <a:rPr lang="en-US" sz="1400" b="1" i="0" u="none" strike="noStrike" dirty="0" smtClean="0">
                          <a:solidFill>
                            <a:schemeClr val="bg1"/>
                          </a:solidFill>
                          <a:effectLst/>
                          <a:latin typeface="Arial Narrow" panose="020B0606020202030204" pitchFamily="34" charset="0"/>
                        </a:rPr>
                        <a:t>(53</a:t>
                      </a:r>
                      <a:r>
                        <a:rPr lang="en-US" sz="1400" b="1" i="0" u="none" strike="noStrike" baseline="0" dirty="0" smtClean="0">
                          <a:solidFill>
                            <a:schemeClr val="bg1"/>
                          </a:solidFill>
                          <a:effectLst/>
                          <a:latin typeface="Arial Narrow" panose="020B0606020202030204" pitchFamily="34" charset="0"/>
                        </a:rPr>
                        <a:t> 018/53 323</a:t>
                      </a:r>
                      <a:r>
                        <a:rPr lang="en-US" sz="1400" b="1" i="0" u="none" strike="noStrike" dirty="0" smtClean="0">
                          <a:solidFill>
                            <a:schemeClr val="bg1"/>
                          </a:solidFill>
                          <a:effectLst/>
                          <a:latin typeface="Arial Narrow" panose="020B0606020202030204" pitchFamily="34" charset="0"/>
                        </a:rPr>
                        <a:t>)</a:t>
                      </a:r>
                    </a:p>
                    <a:p>
                      <a:pPr marL="88900" indent="0" algn="l" fontAlgn="t"/>
                      <a:endParaRPr lang="en-US" sz="1400" b="1" i="0" u="none" strike="noStrike" dirty="0" smtClean="0">
                        <a:solidFill>
                          <a:schemeClr val="bg1"/>
                        </a:solidFill>
                        <a:effectLst/>
                        <a:latin typeface="Arial Narrow" panose="020B0606020202030204" pitchFamily="34" charset="0"/>
                      </a:endParaRPr>
                    </a:p>
                    <a:p>
                      <a:pPr marL="88900" indent="0" algn="l" fontAlgn="t"/>
                      <a:r>
                        <a:rPr lang="en-US" sz="1400" b="0" i="0" u="none" strike="noStrike" dirty="0" smtClean="0">
                          <a:solidFill>
                            <a:schemeClr val="bg1"/>
                          </a:solidFill>
                          <a:effectLst/>
                          <a:latin typeface="Arial Narrow" panose="020B0606020202030204" pitchFamily="34" charset="0"/>
                        </a:rPr>
                        <a:t>LMN:</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(9</a:t>
                      </a:r>
                      <a:r>
                        <a:rPr lang="en-US" sz="1400" b="0" i="0" u="none" strike="noStrike" baseline="0" dirty="0" smtClean="0">
                          <a:solidFill>
                            <a:schemeClr val="bg1"/>
                          </a:solidFill>
                          <a:effectLst/>
                          <a:latin typeface="Arial Narrow" panose="020B0606020202030204" pitchFamily="34" charset="0"/>
                        </a:rPr>
                        <a:t> 123/9 167</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99.52</a:t>
                      </a:r>
                      <a:r>
                        <a:rPr lang="en-US" sz="1400" b="0" i="0" u="none" strike="noStrike" dirty="0" smtClean="0">
                          <a:solidFill>
                            <a:schemeClr val="bg1"/>
                          </a:solidFill>
                          <a:effectLst/>
                          <a:latin typeface="Arial Narrow" panose="020B0606020202030204" pitchFamily="34" charset="0"/>
                        </a:rPr>
                        <a:t>%</a:t>
                      </a:r>
                    </a:p>
                    <a:p>
                      <a:pPr marL="88900" indent="0" algn="l" fontAlgn="t"/>
                      <a:r>
                        <a:rPr lang="en-US" sz="1400" b="0" i="0" u="none" strike="noStrike" dirty="0" smtClean="0">
                          <a:solidFill>
                            <a:schemeClr val="bg1"/>
                          </a:solidFill>
                          <a:effectLst/>
                          <a:latin typeface="Arial Narrow" panose="020B0606020202030204" pitchFamily="34" charset="0"/>
                        </a:rPr>
                        <a:t>FSNC: (6</a:t>
                      </a:r>
                      <a:r>
                        <a:rPr lang="en-US" sz="1400" b="0" i="0" u="none" strike="noStrike" baseline="0" dirty="0" smtClean="0">
                          <a:solidFill>
                            <a:schemeClr val="bg1"/>
                          </a:solidFill>
                          <a:effectLst/>
                          <a:latin typeface="Arial Narrow" panose="020B0606020202030204" pitchFamily="34" charset="0"/>
                        </a:rPr>
                        <a:t> 491/6 549) 99.11</a:t>
                      </a:r>
                      <a:r>
                        <a:rPr lang="en-US" sz="1400" b="0" i="0" u="none" strike="noStrike" dirty="0" smtClean="0">
                          <a:solidFill>
                            <a:schemeClr val="bg1"/>
                          </a:solidFill>
                          <a:effectLst/>
                          <a:latin typeface="Arial Narrow" panose="020B0606020202030204" pitchFamily="34" charset="0"/>
                        </a:rPr>
                        <a:t>%</a:t>
                      </a:r>
                    </a:p>
                    <a:p>
                      <a:pPr marL="88900" indent="0" algn="l" fontAlgn="t"/>
                      <a:r>
                        <a:rPr lang="en-US" sz="1400" b="0" i="0" u="none" strike="noStrike" dirty="0" smtClean="0">
                          <a:solidFill>
                            <a:schemeClr val="bg1"/>
                          </a:solidFill>
                          <a:effectLst/>
                          <a:latin typeface="Arial Narrow" panose="020B0606020202030204" pitchFamily="34" charset="0"/>
                        </a:rPr>
                        <a:t>KZN: (11</a:t>
                      </a:r>
                      <a:r>
                        <a:rPr lang="en-US" sz="1400" b="0" i="0" u="none" strike="noStrike" baseline="0" dirty="0" smtClean="0">
                          <a:solidFill>
                            <a:schemeClr val="bg1"/>
                          </a:solidFill>
                          <a:effectLst/>
                          <a:latin typeface="Arial Narrow" panose="020B0606020202030204" pitchFamily="34" charset="0"/>
                        </a:rPr>
                        <a:t> 690/11 706</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99.86</a:t>
                      </a:r>
                      <a:r>
                        <a:rPr lang="en-US" sz="1400" b="0" i="0" u="none" strike="noStrike" dirty="0" smtClean="0">
                          <a:solidFill>
                            <a:schemeClr val="bg1"/>
                          </a:solidFill>
                          <a:effectLst/>
                          <a:latin typeface="Arial Narrow" panose="020B0606020202030204" pitchFamily="34" charset="0"/>
                        </a:rPr>
                        <a:t>%</a:t>
                      </a:r>
                    </a:p>
                    <a:p>
                      <a:pPr marL="88900" indent="0" algn="l" fontAlgn="t"/>
                      <a:r>
                        <a:rPr lang="en-US" sz="1400" b="0" i="0" u="none" strike="noStrike" dirty="0" smtClean="0">
                          <a:solidFill>
                            <a:schemeClr val="bg1"/>
                          </a:solidFill>
                          <a:effectLst/>
                          <a:latin typeface="Arial Narrow" panose="020B0606020202030204" pitchFamily="34" charset="0"/>
                        </a:rPr>
                        <a:t>WC: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(6</a:t>
                      </a:r>
                      <a:r>
                        <a:rPr lang="en-US" sz="1400" b="0" i="0" u="none" strike="noStrike" baseline="0" dirty="0" smtClean="0">
                          <a:solidFill>
                            <a:schemeClr val="bg1"/>
                          </a:solidFill>
                          <a:effectLst/>
                          <a:latin typeface="Arial Narrow" panose="020B0606020202030204" pitchFamily="34" charset="0"/>
                        </a:rPr>
                        <a:t> 358/6 473</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98.22</a:t>
                      </a:r>
                      <a:r>
                        <a:rPr lang="en-US" sz="1400" b="0" i="0" u="none" strike="noStrike" dirty="0" smtClean="0">
                          <a:solidFill>
                            <a:schemeClr val="bg1"/>
                          </a:solidFill>
                          <a:effectLst/>
                          <a:latin typeface="Arial Narrow" panose="020B0606020202030204" pitchFamily="34" charset="0"/>
                        </a:rPr>
                        <a:t>%</a:t>
                      </a:r>
                    </a:p>
                    <a:p>
                      <a:pPr marL="88900" indent="0" algn="l" fontAlgn="t"/>
                      <a:r>
                        <a:rPr lang="en-US" sz="1400" b="0" i="0" u="none" strike="noStrike" dirty="0" smtClean="0">
                          <a:solidFill>
                            <a:schemeClr val="bg1"/>
                          </a:solidFill>
                          <a:effectLst/>
                          <a:latin typeface="Arial Narrow" panose="020B0606020202030204" pitchFamily="34" charset="0"/>
                        </a:rPr>
                        <a:t>GP:</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(10</a:t>
                      </a:r>
                      <a:r>
                        <a:rPr lang="en-US" sz="1400" b="0" i="0" u="none" strike="noStrike" baseline="0" dirty="0" smtClean="0">
                          <a:solidFill>
                            <a:schemeClr val="bg1"/>
                          </a:solidFill>
                          <a:effectLst/>
                          <a:latin typeface="Arial Narrow" panose="020B0606020202030204" pitchFamily="34" charset="0"/>
                        </a:rPr>
                        <a:t> 707/10 744</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99.66</a:t>
                      </a:r>
                      <a:r>
                        <a:rPr lang="en-US" sz="1400" b="0" i="0" u="none" strike="noStrike" dirty="0" smtClean="0">
                          <a:solidFill>
                            <a:schemeClr val="bg1"/>
                          </a:solidFill>
                          <a:effectLst/>
                          <a:latin typeface="Arial Narrow" panose="020B0606020202030204" pitchFamily="34" charset="0"/>
                        </a:rPr>
                        <a:t>%</a:t>
                      </a:r>
                    </a:p>
                    <a:p>
                      <a:pPr marL="88900" indent="0" algn="l" fontAlgn="t"/>
                      <a:r>
                        <a:rPr lang="en-US" sz="1400" b="0" i="0" u="none" strike="noStrike" dirty="0" smtClean="0">
                          <a:solidFill>
                            <a:schemeClr val="bg1"/>
                          </a:solidFill>
                          <a:effectLst/>
                          <a:latin typeface="Arial Narrow" panose="020B0606020202030204" pitchFamily="34" charset="0"/>
                        </a:rPr>
                        <a:t>EC: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(8</a:t>
                      </a:r>
                      <a:r>
                        <a:rPr lang="en-US" sz="1400" b="0" i="0" u="none" strike="noStrike" baseline="0" dirty="0" smtClean="0">
                          <a:solidFill>
                            <a:schemeClr val="bg1"/>
                          </a:solidFill>
                          <a:effectLst/>
                          <a:latin typeface="Arial Narrow" panose="020B0606020202030204" pitchFamily="34" charset="0"/>
                        </a:rPr>
                        <a:t> 649/8 684</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99.60 </a:t>
                      </a:r>
                      <a:r>
                        <a:rPr lang="en-US" sz="1400" b="0" i="0" u="none" strike="noStrike" dirty="0" smtClean="0">
                          <a:solidFill>
                            <a:schemeClr val="bg1"/>
                          </a:solidFill>
                          <a:effectLst/>
                          <a:latin typeface="Arial Narrow" panose="020B0606020202030204" pitchFamily="34" charset="0"/>
                        </a:rPr>
                        <a: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8900" indent="0" algn="l" fontAlgn="t"/>
                      <a:r>
                        <a:rPr lang="en-US" sz="1400" b="1" i="0" u="none" strike="noStrike" dirty="0" smtClean="0">
                          <a:solidFill>
                            <a:schemeClr val="tx1"/>
                          </a:solidFill>
                          <a:effectLst/>
                          <a:latin typeface="Arial Narrow" panose="020B0606020202030204" pitchFamily="34" charset="0"/>
                        </a:rPr>
                        <a:t>2.43%</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latinLnBrk="0" hangingPunct="1"/>
                      <a:r>
                        <a:rPr lang="en-US" sz="1400" b="0" i="0" u="none" strike="noStrike" kern="1200" dirty="0" smtClean="0">
                          <a:solidFill>
                            <a:srgbClr val="000000"/>
                          </a:solidFill>
                          <a:effectLst/>
                          <a:latin typeface="Arial Narrow" panose="020B0606020202030204" pitchFamily="34" charset="0"/>
                          <a:ea typeface="+mn-ea"/>
                          <a:cs typeface="+mn-cs"/>
                        </a:rPr>
                        <a:t>Parolees are sensitized to adhere to their conditions (G444/G326)</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n/a</a:t>
                      </a:r>
                      <a:endParaRPr lang="en-ZA"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175263">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Percentage of probationers without violations per year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indent="0" algn="l" defTabSz="914331" rtl="0" eaLnBrk="1" fontAlgn="b" latinLnBrk="0" hangingPunct="1">
                        <a:lnSpc>
                          <a:spcPct val="100000"/>
                        </a:lnSpc>
                        <a:spcBef>
                          <a:spcPts val="0"/>
                        </a:spcBef>
                        <a:spcAft>
                          <a:spcPts val="0"/>
                        </a:spcAft>
                        <a:buClrTx/>
                        <a:buSzTx/>
                        <a:buFontTx/>
                        <a:buNone/>
                        <a:tabLst/>
                        <a:defRPr/>
                      </a:pPr>
                      <a:r>
                        <a:rPr lang="en-US" sz="1400" b="1" u="none" strike="noStrike" dirty="0" smtClean="0">
                          <a:solidFill>
                            <a:schemeClr val="tx1"/>
                          </a:solidFill>
                          <a:effectLst/>
                          <a:latin typeface="Arial Narrow" panose="020B0606020202030204" pitchFamily="34" charset="0"/>
                        </a:rPr>
                        <a:t>97%</a:t>
                      </a:r>
                    </a:p>
                    <a:p>
                      <a:pPr marL="88900" marR="0" indent="0" algn="l" defTabSz="914331" rtl="0" eaLnBrk="1" fontAlgn="b" latinLnBrk="0" hangingPunct="1">
                        <a:lnSpc>
                          <a:spcPct val="100000"/>
                        </a:lnSpc>
                        <a:spcBef>
                          <a:spcPts val="0"/>
                        </a:spcBef>
                        <a:spcAft>
                          <a:spcPts val="0"/>
                        </a:spcAft>
                        <a:buClrTx/>
                        <a:buSzTx/>
                        <a:buFontTx/>
                        <a:buNone/>
                        <a:tabLst/>
                        <a:defRPr/>
                      </a:pPr>
                      <a:endParaRPr lang="en-US" sz="1400" b="1" u="none" strike="noStrike" dirty="0" smtClean="0">
                        <a:solidFill>
                          <a:schemeClr val="tx1"/>
                        </a:solidFill>
                        <a:effectLst/>
                        <a:latin typeface="Arial Narrow" panose="020B0606020202030204" pitchFamily="34" charset="0"/>
                      </a:endParaRPr>
                    </a:p>
                    <a:p>
                      <a:pPr marL="88900" marR="0" indent="0" algn="l" defTabSz="914331" rtl="0" eaLnBrk="1" fontAlgn="b" latinLnBrk="0" hangingPunct="1">
                        <a:lnSpc>
                          <a:spcPct val="100000"/>
                        </a:lnSpc>
                        <a:spcBef>
                          <a:spcPts val="0"/>
                        </a:spcBef>
                        <a:spcAft>
                          <a:spcPts val="0"/>
                        </a:spcAft>
                        <a:buClrTx/>
                        <a:buSzTx/>
                        <a:buFontTx/>
                        <a:buNone/>
                        <a:tabLst/>
                        <a:defRPr/>
                      </a:pPr>
                      <a:endParaRPr lang="en-US" sz="1400" b="1" u="none" strike="noStrike" dirty="0" smtClean="0">
                        <a:solidFill>
                          <a:schemeClr val="tx1"/>
                        </a:solidFill>
                        <a:effectLst/>
                        <a:latin typeface="Arial Narrow" panose="020B0606020202030204" pitchFamily="34" charset="0"/>
                      </a:endParaRP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LMN:  97%</a:t>
                      </a: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FSNC:97%</a:t>
                      </a: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KZN: 97%</a:t>
                      </a: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WC: 97%</a:t>
                      </a: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GP: 97%</a:t>
                      </a:r>
                    </a:p>
                    <a:p>
                      <a:pPr marL="88900" indent="0" algn="l" fontAlgn="t"/>
                      <a:r>
                        <a:rPr lang="en-US" sz="1400" b="0" i="0" u="none" strike="noStrike" kern="1200" dirty="0" smtClean="0">
                          <a:solidFill>
                            <a:schemeClr val="tx1"/>
                          </a:solidFill>
                          <a:effectLst/>
                          <a:latin typeface="Arial Narrow" panose="020B0606020202030204" pitchFamily="34" charset="0"/>
                          <a:ea typeface="+mn-ea"/>
                          <a:cs typeface="+mn-cs"/>
                        </a:rPr>
                        <a:t>EC: 97%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lvl="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noProof="0" dirty="0" smtClean="0">
                          <a:solidFill>
                            <a:schemeClr val="bg1"/>
                          </a:solidFill>
                          <a:effectLst/>
                          <a:latin typeface="Arial Narrow" panose="020B0606020202030204" pitchFamily="34" charset="0"/>
                          <a:ea typeface="+mn-ea"/>
                          <a:cs typeface="+mn-cs"/>
                        </a:rPr>
                        <a:t>99.12%</a:t>
                      </a:r>
                    </a:p>
                    <a:p>
                      <a:pPr marL="88900" marR="0" lvl="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noProof="0" dirty="0" smtClean="0">
                          <a:solidFill>
                            <a:schemeClr val="bg1"/>
                          </a:solidFill>
                          <a:effectLst/>
                          <a:latin typeface="Arial Narrow" panose="020B0606020202030204" pitchFamily="34" charset="0"/>
                          <a:ea typeface="+mn-ea"/>
                          <a:cs typeface="+mn-cs"/>
                        </a:rPr>
                        <a:t>(7 580/7 647)</a:t>
                      </a:r>
                    </a:p>
                    <a:p>
                      <a:pPr marL="88900" marR="0" lvl="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noProof="0" dirty="0" smtClean="0">
                        <a:solidFill>
                          <a:schemeClr val="bg1"/>
                        </a:solidFill>
                        <a:effectLst/>
                        <a:latin typeface="Arial Narrow" panose="020B0606020202030204" pitchFamily="34" charset="0"/>
                        <a:ea typeface="+mn-ea"/>
                        <a:cs typeface="+mn-cs"/>
                      </a:endParaRPr>
                    </a:p>
                    <a:p>
                      <a:pPr marL="88900" marR="0" lvl="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noProof="0" dirty="0" smtClean="0">
                          <a:solidFill>
                            <a:schemeClr val="bg1"/>
                          </a:solidFill>
                          <a:effectLst/>
                          <a:latin typeface="Arial Narrow" panose="020B0606020202030204" pitchFamily="34" charset="0"/>
                          <a:ea typeface="+mn-ea"/>
                          <a:cs typeface="+mn-cs"/>
                        </a:rPr>
                        <a:t>LMN (975/981) 99.39%</a:t>
                      </a:r>
                    </a:p>
                    <a:p>
                      <a:pPr marL="88900" marR="0" lvl="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noProof="0" dirty="0" smtClean="0">
                          <a:solidFill>
                            <a:schemeClr val="bg1"/>
                          </a:solidFill>
                          <a:effectLst/>
                          <a:latin typeface="Arial Narrow" panose="020B0606020202030204" pitchFamily="34" charset="0"/>
                          <a:ea typeface="+mn-ea"/>
                          <a:cs typeface="+mn-cs"/>
                        </a:rPr>
                        <a:t>FS/NC (1 037/1 056</a:t>
                      </a:r>
                      <a:r>
                        <a:rPr lang="en-US" sz="1400" b="0" i="0" u="none" strike="noStrike" kern="1200" dirty="0" smtClean="0">
                          <a:solidFill>
                            <a:schemeClr val="bg1"/>
                          </a:solidFill>
                          <a:effectLst/>
                          <a:latin typeface="Arial Narrow" panose="020B0606020202030204" pitchFamily="34" charset="0"/>
                          <a:ea typeface="+mn-ea"/>
                          <a:cs typeface="+mn-cs"/>
                        </a:rPr>
                        <a:t>) 98.20%</a:t>
                      </a:r>
                    </a:p>
                    <a:p>
                      <a:pPr marL="88900" marR="0" lvl="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noProof="0" dirty="0" smtClean="0">
                          <a:solidFill>
                            <a:schemeClr val="bg1"/>
                          </a:solidFill>
                          <a:effectLst/>
                          <a:latin typeface="Arial Narrow" panose="020B0606020202030204" pitchFamily="34" charset="0"/>
                          <a:ea typeface="+mn-ea"/>
                          <a:cs typeface="+mn-cs"/>
                        </a:rPr>
                        <a:t>KZN  (1 332/1 335</a:t>
                      </a:r>
                      <a:r>
                        <a:rPr lang="en-US" sz="1400" b="0" i="0" u="none" strike="noStrike" kern="1200" dirty="0" smtClean="0">
                          <a:solidFill>
                            <a:schemeClr val="bg1"/>
                          </a:solidFill>
                          <a:effectLst/>
                          <a:latin typeface="Arial Narrow" panose="020B0606020202030204" pitchFamily="34" charset="0"/>
                          <a:ea typeface="+mn-ea"/>
                          <a:cs typeface="+mn-cs"/>
                        </a:rPr>
                        <a:t>) 99.78%</a:t>
                      </a:r>
                    </a:p>
                    <a:p>
                      <a:pPr marL="88900" marR="0" lvl="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noProof="0" dirty="0" smtClean="0">
                          <a:solidFill>
                            <a:schemeClr val="bg1"/>
                          </a:solidFill>
                          <a:effectLst/>
                          <a:latin typeface="Arial Narrow" panose="020B0606020202030204" pitchFamily="34" charset="0"/>
                          <a:ea typeface="+mn-ea"/>
                          <a:cs typeface="+mn-cs"/>
                        </a:rPr>
                        <a:t>WC  (1 878/1 908</a:t>
                      </a:r>
                      <a:r>
                        <a:rPr lang="en-US" sz="1400" b="0" i="0" u="none" strike="noStrike" kern="1200" dirty="0" smtClean="0">
                          <a:solidFill>
                            <a:schemeClr val="bg1"/>
                          </a:solidFill>
                          <a:effectLst/>
                          <a:latin typeface="Arial Narrow" panose="020B0606020202030204" pitchFamily="34" charset="0"/>
                          <a:ea typeface="+mn-ea"/>
                          <a:cs typeface="+mn-cs"/>
                        </a:rPr>
                        <a:t>) 98.43%</a:t>
                      </a:r>
                    </a:p>
                    <a:p>
                      <a:pPr marL="88900" marR="0" lvl="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noProof="0" dirty="0" smtClean="0">
                          <a:solidFill>
                            <a:schemeClr val="bg1"/>
                          </a:solidFill>
                          <a:effectLst/>
                          <a:latin typeface="Arial Narrow" panose="020B0606020202030204" pitchFamily="34" charset="0"/>
                          <a:ea typeface="+mn-ea"/>
                          <a:cs typeface="+mn-cs"/>
                        </a:rPr>
                        <a:t>GP  (1 112/1 118</a:t>
                      </a:r>
                      <a:r>
                        <a:rPr lang="en-US" sz="1400" b="0" i="0" u="none" strike="noStrike" kern="1200" dirty="0" smtClean="0">
                          <a:solidFill>
                            <a:schemeClr val="bg1"/>
                          </a:solidFill>
                          <a:effectLst/>
                          <a:latin typeface="Arial Narrow" panose="020B0606020202030204" pitchFamily="34" charset="0"/>
                          <a:ea typeface="+mn-ea"/>
                          <a:cs typeface="+mn-cs"/>
                        </a:rPr>
                        <a:t>) 99.46%</a:t>
                      </a:r>
                    </a:p>
                    <a:p>
                      <a:pPr marL="88900" marR="0" lvl="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noProof="0" dirty="0" smtClean="0">
                          <a:solidFill>
                            <a:schemeClr val="bg1"/>
                          </a:solidFill>
                          <a:effectLst/>
                          <a:latin typeface="Arial Narrow" panose="020B0606020202030204" pitchFamily="34" charset="0"/>
                          <a:ea typeface="+mn-ea"/>
                          <a:cs typeface="+mn-cs"/>
                        </a:rPr>
                        <a:t>EC (1 245/1 249</a:t>
                      </a:r>
                      <a:r>
                        <a:rPr lang="en-US" sz="1400" b="0" i="0" u="none" strike="noStrike" kern="1200" dirty="0" smtClean="0">
                          <a:solidFill>
                            <a:schemeClr val="bg1"/>
                          </a:solidFill>
                          <a:effectLst/>
                          <a:latin typeface="Arial Narrow" panose="020B0606020202030204" pitchFamily="34" charset="0"/>
                          <a:ea typeface="+mn-ea"/>
                          <a:cs typeface="+mn-cs"/>
                        </a:rPr>
                        <a:t>) 99.68%</a:t>
                      </a:r>
                      <a:endParaRPr lang="en-US" sz="1400" b="0"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8900"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2.12</a:t>
                      </a:r>
                      <a:r>
                        <a:rPr lang="en-US" sz="1400" b="1" i="0" u="none" strike="noStrike" kern="1200" dirty="0" smtClean="0">
                          <a:solidFill>
                            <a:schemeClr val="tx1"/>
                          </a:solidFill>
                          <a:effectLst/>
                          <a:latin typeface="Arial Narrow" panose="020B0606020202030204" pitchFamily="34" charset="0"/>
                          <a:ea typeface="+mn-ea"/>
                          <a:cs typeface="+mn-cs"/>
                        </a:rPr>
                        <a:t>%</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latinLnBrk="0" hangingPunct="1"/>
                      <a:r>
                        <a:rPr lang="en-US" sz="1400" b="0" i="0" u="none" strike="noStrike" kern="1200" dirty="0" smtClean="0">
                          <a:solidFill>
                            <a:srgbClr val="000000"/>
                          </a:solidFill>
                          <a:effectLst/>
                          <a:latin typeface="Arial Narrow" panose="020B0606020202030204" pitchFamily="34" charset="0"/>
                          <a:ea typeface="+mn-ea"/>
                          <a:cs typeface="+mn-cs"/>
                        </a:rPr>
                        <a:t>Probationers are sensitized to adhere to their conditions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n/a</a:t>
                      </a:r>
                      <a:endParaRPr lang="en-ZA"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4" name="Title 3"/>
          <p:cNvSpPr>
            <a:spLocks noGrp="1"/>
          </p:cNvSpPr>
          <p:nvPr>
            <p:ph type="title" idx="4294967295"/>
          </p:nvPr>
        </p:nvSpPr>
        <p:spPr>
          <a:xfrm>
            <a:off x="84510" y="1"/>
            <a:ext cx="9059489" cy="932328"/>
          </a:xfrm>
          <a:prstGeom prst="rect">
            <a:avLst/>
          </a:prstGeom>
        </p:spPr>
        <p:txBody>
          <a:bodyPr anchor="ctr"/>
          <a:lstStyle/>
          <a:p>
            <a:pPr lvl="0" algn="ctr"/>
            <a:r>
              <a:rPr lang="en-US" sz="3200" kern="1200" dirty="0">
                <a:solidFill>
                  <a:schemeClr val="bg1"/>
                </a:solidFill>
                <a:latin typeface="Arial Black" panose="020B0A04020102020204" pitchFamily="34" charset="0"/>
              </a:rPr>
              <a:t>MTSF INDICATORS FOR </a:t>
            </a:r>
            <a:r>
              <a:rPr lang="en-US" sz="3200" kern="1200" dirty="0" smtClean="0">
                <a:solidFill>
                  <a:schemeClr val="bg1"/>
                </a:solidFill>
                <a:latin typeface="Arial Black" panose="020B0A04020102020204" pitchFamily="34" charset="0"/>
              </a:rPr>
              <a:t>Q2</a:t>
            </a:r>
            <a:endParaRPr lang="en-US" sz="3200"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57856468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80057566"/>
              </p:ext>
            </p:extLst>
          </p:nvPr>
        </p:nvGraphicFramePr>
        <p:xfrm>
          <a:off x="202019" y="1184044"/>
          <a:ext cx="8775004" cy="3056101"/>
        </p:xfrm>
        <a:graphic>
          <a:graphicData uri="http://schemas.openxmlformats.org/drawingml/2006/table">
            <a:tbl>
              <a:tblPr firstRow="1" bandRow="1">
                <a:tableStyleId>{5C22544A-7EE6-4342-B048-85BDC9FD1C3A}</a:tableStyleId>
              </a:tblPr>
              <a:tblGrid>
                <a:gridCol w="1250263"/>
                <a:gridCol w="851647"/>
                <a:gridCol w="2164704"/>
                <a:gridCol w="890546"/>
                <a:gridCol w="1812898"/>
                <a:gridCol w="1804946"/>
              </a:tblGrid>
              <a:tr h="976450">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79651">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Percentage increase of victims participating in Restorative Justice Programme</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mn-cs"/>
                        </a:rPr>
                        <a:t>7%</a:t>
                      </a:r>
                    </a:p>
                    <a:p>
                      <a:pPr marL="88900"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sym typeface="Wingdings" panose="05000000000000000000" pitchFamily="2" charset="2"/>
                      </a:endParaRPr>
                    </a:p>
                    <a:p>
                      <a:pPr marL="88900"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sym typeface="Wingdings" panose="05000000000000000000" pitchFamily="2" charset="2"/>
                      </a:endParaRPr>
                    </a:p>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7%</a:t>
                      </a:r>
                    </a:p>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FSNC:7%</a:t>
                      </a:r>
                    </a:p>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7%</a:t>
                      </a:r>
                    </a:p>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7%</a:t>
                      </a:r>
                    </a:p>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GP:7%</a:t>
                      </a:r>
                    </a:p>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-85.76%</a:t>
                      </a:r>
                      <a:endParaRPr lang="en-US" sz="1400" b="0" i="0" u="none" strike="noStrike" dirty="0" smtClean="0">
                        <a:solidFill>
                          <a:schemeClr val="bg1"/>
                        </a:solidFill>
                        <a:effectLst/>
                        <a:latin typeface="Arial Narrow" panose="020B0606020202030204" pitchFamily="34" charset="0"/>
                      </a:endParaRPr>
                    </a:p>
                    <a:p>
                      <a:pPr marL="88900" indent="0" algn="l" fontAlgn="t"/>
                      <a:r>
                        <a:rPr lang="en-US" sz="1400" b="1" i="0" u="none" strike="noStrike" dirty="0" smtClean="0">
                          <a:solidFill>
                            <a:schemeClr val="bg1"/>
                          </a:solidFill>
                          <a:effectLst/>
                          <a:latin typeface="Arial Narrow" panose="020B0606020202030204" pitchFamily="34" charset="0"/>
                        </a:rPr>
                        <a:t>(-</a:t>
                      </a:r>
                      <a:r>
                        <a:rPr lang="en-US" sz="1400" b="1" i="0" u="none" strike="noStrike" baseline="0" dirty="0" smtClean="0">
                          <a:solidFill>
                            <a:schemeClr val="bg1"/>
                          </a:solidFill>
                          <a:effectLst/>
                          <a:latin typeface="Arial Narrow" panose="020B0606020202030204" pitchFamily="34" charset="0"/>
                        </a:rPr>
                        <a:t>10 721/12 501</a:t>
                      </a:r>
                      <a:r>
                        <a:rPr lang="en-US" sz="1400" b="1" i="0" u="none" strike="noStrike" dirty="0" smtClean="0">
                          <a:solidFill>
                            <a:schemeClr val="bg1"/>
                          </a:solidFill>
                          <a:effectLst/>
                          <a:latin typeface="Arial Narrow" panose="020B0606020202030204" pitchFamily="34" charset="0"/>
                        </a:rPr>
                        <a:t>)</a:t>
                      </a:r>
                    </a:p>
                    <a:p>
                      <a:pPr marL="88900" indent="0" algn="l" fontAlgn="t"/>
                      <a:endParaRPr lang="en-US" sz="1400" b="1" i="0" u="none" strike="noStrike" dirty="0" smtClean="0">
                        <a:solidFill>
                          <a:schemeClr val="bg1"/>
                        </a:solidFill>
                        <a:effectLst/>
                        <a:latin typeface="Arial Narrow" panose="020B0606020202030204" pitchFamily="34" charset="0"/>
                      </a:endParaRPr>
                    </a:p>
                    <a:p>
                      <a:pPr marL="88900" indent="0" algn="l" fontAlgn="t"/>
                      <a:r>
                        <a:rPr lang="en-US" sz="1400" b="0" i="0" u="none" strike="noStrike" dirty="0" smtClean="0">
                          <a:solidFill>
                            <a:schemeClr val="bg1"/>
                          </a:solidFill>
                          <a:effectLst/>
                          <a:latin typeface="Arial Narrow" panose="020B0606020202030204" pitchFamily="34" charset="0"/>
                        </a:rPr>
                        <a:t>LMN:</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(- 1 675/1 981)</a:t>
                      </a:r>
                      <a:r>
                        <a:rPr lang="en-US" sz="1400" b="0" i="0" u="none" strike="noStrike" baseline="0" dirty="0" smtClean="0">
                          <a:solidFill>
                            <a:schemeClr val="bg1"/>
                          </a:solidFill>
                          <a:effectLst/>
                          <a:latin typeface="Arial Narrow" panose="020B0606020202030204" pitchFamily="34" charset="0"/>
                        </a:rPr>
                        <a:t> -84.55</a:t>
                      </a:r>
                      <a:r>
                        <a:rPr lang="en-US" sz="1400" b="0" i="0" u="none" strike="noStrike" dirty="0" smtClean="0">
                          <a:solidFill>
                            <a:schemeClr val="bg1"/>
                          </a:solidFill>
                          <a:effectLst/>
                          <a:latin typeface="Arial Narrow" panose="020B0606020202030204" pitchFamily="34" charset="0"/>
                        </a:rPr>
                        <a:t>%</a:t>
                      </a:r>
                    </a:p>
                    <a:p>
                      <a:pPr marL="88900" indent="0" algn="l" fontAlgn="t"/>
                      <a:r>
                        <a:rPr lang="en-US" sz="1400" b="0" i="0" u="none" strike="noStrike" dirty="0" smtClean="0">
                          <a:solidFill>
                            <a:schemeClr val="bg1"/>
                          </a:solidFill>
                          <a:effectLst/>
                          <a:latin typeface="Arial Narrow" panose="020B0606020202030204" pitchFamily="34" charset="0"/>
                        </a:rPr>
                        <a:t>FSNC: (-3</a:t>
                      </a:r>
                      <a:r>
                        <a:rPr lang="en-US" sz="1400" b="0" i="0" u="none" strike="noStrike" baseline="0" dirty="0" smtClean="0">
                          <a:solidFill>
                            <a:schemeClr val="bg1"/>
                          </a:solidFill>
                          <a:effectLst/>
                          <a:latin typeface="Arial Narrow" panose="020B0606020202030204" pitchFamily="34" charset="0"/>
                        </a:rPr>
                        <a:t> 896/ 4 249) -91.69</a:t>
                      </a:r>
                      <a:r>
                        <a:rPr lang="en-US" sz="1400" b="0" i="0" u="none" strike="noStrike" dirty="0" smtClean="0">
                          <a:solidFill>
                            <a:schemeClr val="bg1"/>
                          </a:solidFill>
                          <a:effectLst/>
                          <a:latin typeface="Arial Narrow" panose="020B0606020202030204" pitchFamily="34" charset="0"/>
                        </a:rPr>
                        <a:t>%</a:t>
                      </a:r>
                    </a:p>
                    <a:p>
                      <a:pPr marL="88900" indent="0" algn="l" fontAlgn="t"/>
                      <a:r>
                        <a:rPr lang="en-US" sz="1400" b="0" i="0" u="none" strike="noStrike" dirty="0" smtClean="0">
                          <a:solidFill>
                            <a:schemeClr val="bg1"/>
                          </a:solidFill>
                          <a:effectLst/>
                          <a:latin typeface="Arial Narrow" panose="020B0606020202030204" pitchFamily="34" charset="0"/>
                        </a:rPr>
                        <a:t>KZN: (-1</a:t>
                      </a:r>
                      <a:r>
                        <a:rPr lang="en-US" sz="1400" b="0" i="0" u="none" strike="noStrike" baseline="0" dirty="0" smtClean="0">
                          <a:solidFill>
                            <a:schemeClr val="bg1"/>
                          </a:solidFill>
                          <a:effectLst/>
                          <a:latin typeface="Arial Narrow" panose="020B0606020202030204" pitchFamily="34" charset="0"/>
                        </a:rPr>
                        <a:t> 327/1 621</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-81.86</a:t>
                      </a:r>
                      <a:r>
                        <a:rPr lang="en-US" sz="1400" b="0" i="0" u="none" strike="noStrike" dirty="0" smtClean="0">
                          <a:solidFill>
                            <a:schemeClr val="bg1"/>
                          </a:solidFill>
                          <a:effectLst/>
                          <a:latin typeface="Arial Narrow" panose="020B0606020202030204" pitchFamily="34" charset="0"/>
                        </a:rPr>
                        <a:t>%</a:t>
                      </a:r>
                    </a:p>
                    <a:p>
                      <a:pPr marL="88900" indent="0" algn="l" fontAlgn="t"/>
                      <a:r>
                        <a:rPr lang="en-US" sz="1400" b="0" i="0" u="none" strike="noStrike" dirty="0" smtClean="0">
                          <a:solidFill>
                            <a:schemeClr val="bg1"/>
                          </a:solidFill>
                          <a:effectLst/>
                          <a:latin typeface="Arial Narrow" panose="020B0606020202030204" pitchFamily="34" charset="0"/>
                        </a:rPr>
                        <a:t>WC: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(-1 064/1 073)</a:t>
                      </a:r>
                      <a:r>
                        <a:rPr lang="en-US" sz="1400" b="0" i="0" u="none" strike="noStrike" baseline="0" dirty="0" smtClean="0">
                          <a:solidFill>
                            <a:schemeClr val="bg1"/>
                          </a:solidFill>
                          <a:effectLst/>
                          <a:latin typeface="Arial Narrow" panose="020B0606020202030204" pitchFamily="34" charset="0"/>
                        </a:rPr>
                        <a:t> -99.16</a:t>
                      </a:r>
                      <a:r>
                        <a:rPr lang="en-US" sz="1400" b="0" i="0" u="none" strike="noStrike" dirty="0" smtClean="0">
                          <a:solidFill>
                            <a:schemeClr val="bg1"/>
                          </a:solidFill>
                          <a:effectLst/>
                          <a:latin typeface="Arial Narrow" panose="020B0606020202030204" pitchFamily="34" charset="0"/>
                        </a:rPr>
                        <a:t>%</a:t>
                      </a:r>
                    </a:p>
                    <a:p>
                      <a:pPr marL="88900" indent="0" algn="l" fontAlgn="t"/>
                      <a:r>
                        <a:rPr lang="en-US" sz="1400" b="0" i="0" u="none" strike="noStrike" dirty="0" smtClean="0">
                          <a:solidFill>
                            <a:schemeClr val="bg1"/>
                          </a:solidFill>
                          <a:effectLst/>
                          <a:latin typeface="Arial Narrow" panose="020B0606020202030204" pitchFamily="34" charset="0"/>
                        </a:rPr>
                        <a:t>GP:</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(-1</a:t>
                      </a:r>
                      <a:r>
                        <a:rPr lang="en-US" sz="1400" b="0" i="0" u="none" strike="noStrike" baseline="0" dirty="0" smtClean="0">
                          <a:solidFill>
                            <a:schemeClr val="bg1"/>
                          </a:solidFill>
                          <a:effectLst/>
                          <a:latin typeface="Arial Narrow" panose="020B0606020202030204" pitchFamily="34" charset="0"/>
                        </a:rPr>
                        <a:t> 473/2 027</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-72.67</a:t>
                      </a:r>
                      <a:r>
                        <a:rPr lang="en-US" sz="1400" b="0" i="0" u="none" strike="noStrike" dirty="0" smtClean="0">
                          <a:solidFill>
                            <a:schemeClr val="bg1"/>
                          </a:solidFill>
                          <a:effectLst/>
                          <a:latin typeface="Arial Narrow" panose="020B0606020202030204" pitchFamily="34" charset="0"/>
                        </a:rPr>
                        <a:t>%</a:t>
                      </a:r>
                    </a:p>
                    <a:p>
                      <a:pPr marL="88900" indent="0" algn="l" fontAlgn="t"/>
                      <a:r>
                        <a:rPr lang="en-US" sz="1400" b="0" i="0" u="none" strike="noStrike" dirty="0" smtClean="0">
                          <a:solidFill>
                            <a:schemeClr val="bg1"/>
                          </a:solidFill>
                          <a:effectLst/>
                          <a:latin typeface="Arial Narrow" panose="020B0606020202030204" pitchFamily="34" charset="0"/>
                        </a:rPr>
                        <a:t>EC: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(-1</a:t>
                      </a:r>
                      <a:r>
                        <a:rPr lang="en-US" sz="1400" b="0" i="0" u="none" strike="noStrike" baseline="0" dirty="0" smtClean="0">
                          <a:solidFill>
                            <a:schemeClr val="bg1"/>
                          </a:solidFill>
                          <a:effectLst/>
                          <a:latin typeface="Arial Narrow" panose="020B0606020202030204" pitchFamily="34" charset="0"/>
                        </a:rPr>
                        <a:t> 286/1 550</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-82.97</a:t>
                      </a:r>
                      <a:r>
                        <a:rPr lang="en-US" sz="1400" b="0" i="0" u="none" strike="noStrike" dirty="0" smtClean="0">
                          <a:solidFill>
                            <a:schemeClr val="bg1"/>
                          </a:solidFill>
                          <a:effectLst/>
                          <a:latin typeface="Arial Narrow" panose="020B0606020202030204" pitchFamily="34" charset="0"/>
                        </a:rPr>
                        <a: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8900" marR="0" indent="0" algn="l" defTabSz="914331"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-78.76%</a:t>
                      </a:r>
                      <a:endParaRPr kumimoji="0" lang="en-ZA"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Due to COVID-19  Regulations Restorative Justice programmes and Imbizos remained suspended  and contact sessions with parolees/ probationers could not be conducted  effectively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Restorative Justice  processes will resume under lockdown level 2 </a:t>
                      </a:r>
                      <a:endParaRPr lang="en-ZA" sz="14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5" name="Title 3"/>
          <p:cNvSpPr txBox="1">
            <a:spLocks/>
          </p:cNvSpPr>
          <p:nvPr/>
        </p:nvSpPr>
        <p:spPr>
          <a:xfrm>
            <a:off x="84510" y="1"/>
            <a:ext cx="9059489" cy="932328"/>
          </a:xfrm>
          <a:prstGeom prst="rect">
            <a:avLst/>
          </a:prstGeom>
        </p:spPr>
        <p:txBody>
          <a:bodyPr anchor="ctr"/>
          <a:lstStyle>
            <a:lvl1pPr algn="l" rtl="0" fontAlgn="base">
              <a:lnSpc>
                <a:spcPct val="90000"/>
              </a:lnSpc>
              <a:spcBef>
                <a:spcPct val="0"/>
              </a:spcBef>
              <a:spcAft>
                <a:spcPct val="0"/>
              </a:spcAft>
              <a:defRPr sz="2000" b="1">
                <a:solidFill>
                  <a:schemeClr val="tx1"/>
                </a:solidFill>
                <a:latin typeface="+mj-lt"/>
                <a:ea typeface="+mj-ea"/>
                <a:cs typeface="+mj-cs"/>
              </a:defRPr>
            </a:lvl1pPr>
            <a:lvl2pPr algn="l" rtl="0" fontAlgn="base">
              <a:lnSpc>
                <a:spcPct val="90000"/>
              </a:lnSpc>
              <a:spcBef>
                <a:spcPct val="0"/>
              </a:spcBef>
              <a:spcAft>
                <a:spcPct val="0"/>
              </a:spcAft>
              <a:defRPr sz="2000" b="1">
                <a:solidFill>
                  <a:schemeClr val="tx1"/>
                </a:solidFill>
                <a:latin typeface="Arial" charset="0"/>
                <a:cs typeface="Arial" charset="0"/>
              </a:defRPr>
            </a:lvl2pPr>
            <a:lvl3pPr algn="l" rtl="0" fontAlgn="base">
              <a:lnSpc>
                <a:spcPct val="90000"/>
              </a:lnSpc>
              <a:spcBef>
                <a:spcPct val="0"/>
              </a:spcBef>
              <a:spcAft>
                <a:spcPct val="0"/>
              </a:spcAft>
              <a:defRPr sz="2000" b="1">
                <a:solidFill>
                  <a:schemeClr val="tx1"/>
                </a:solidFill>
                <a:latin typeface="Arial" charset="0"/>
                <a:cs typeface="Arial" charset="0"/>
              </a:defRPr>
            </a:lvl3pPr>
            <a:lvl4pPr algn="l" rtl="0" fontAlgn="base">
              <a:lnSpc>
                <a:spcPct val="90000"/>
              </a:lnSpc>
              <a:spcBef>
                <a:spcPct val="0"/>
              </a:spcBef>
              <a:spcAft>
                <a:spcPct val="0"/>
              </a:spcAft>
              <a:defRPr sz="2000" b="1">
                <a:solidFill>
                  <a:schemeClr val="tx1"/>
                </a:solidFill>
                <a:latin typeface="Arial" charset="0"/>
                <a:cs typeface="Arial" charset="0"/>
              </a:defRPr>
            </a:lvl4pPr>
            <a:lvl5pPr algn="l" rtl="0" fontAlgn="base">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lgn="ctr" defTabSz="914400"/>
            <a:r>
              <a:rPr lang="en-US" sz="3200" kern="1200" dirty="0" smtClean="0">
                <a:solidFill>
                  <a:schemeClr val="bg1"/>
                </a:solidFill>
                <a:latin typeface="Arial Black" panose="020B0A04020102020204" pitchFamily="34" charset="0"/>
              </a:rPr>
              <a:t>MTSF INDICATORS FOR Q2</a:t>
            </a:r>
            <a:endParaRPr lang="en-US" sz="3200"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616641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pattFill prst="divot">
          <a:fgClr>
            <a:srgbClr val="92D050"/>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00D39BF-1365-4396-85E4-B282C97F2348}"/>
              </a:ext>
            </a:extLst>
          </p:cNvPr>
          <p:cNvSpPr/>
          <p:nvPr/>
        </p:nvSpPr>
        <p:spPr>
          <a:xfrm>
            <a:off x="0" y="1971520"/>
            <a:ext cx="9144000" cy="2915273"/>
          </a:xfrm>
          <a:prstGeom prst="rect">
            <a:avLst/>
          </a:prstGeom>
          <a:pattFill prst="dkUpDiag">
            <a:fgClr>
              <a:schemeClr val="tx2"/>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xmlns="" id="{4354DE71-EDF1-454A-98CB-6A5B30AE1215}"/>
              </a:ext>
            </a:extLst>
          </p:cNvPr>
          <p:cNvSpPr/>
          <p:nvPr/>
        </p:nvSpPr>
        <p:spPr>
          <a:xfrm>
            <a:off x="647700" y="1628619"/>
            <a:ext cx="2962275" cy="360045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Triangle 5">
            <a:extLst>
              <a:ext uri="{FF2B5EF4-FFF2-40B4-BE49-F238E27FC236}">
                <a16:creationId xmlns:a16="http://schemas.microsoft.com/office/drawing/2014/main" xmlns="" id="{0F414CA8-9AAD-4C2C-A88A-8A74E8E805B8}"/>
              </a:ext>
            </a:extLst>
          </p:cNvPr>
          <p:cNvSpPr/>
          <p:nvPr/>
        </p:nvSpPr>
        <p:spPr>
          <a:xfrm flipV="1">
            <a:off x="3609975" y="4886481"/>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xmlns="" id="{2C375972-9C28-4C3B-94C7-BDAC3A5EB1C4}"/>
              </a:ext>
            </a:extLst>
          </p:cNvPr>
          <p:cNvSpPr/>
          <p:nvPr/>
        </p:nvSpPr>
        <p:spPr>
          <a:xfrm>
            <a:off x="3609975" y="162861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xmlns="" id="{E32DB6D3-732C-4FB9-AA9C-FCB2162A76E6}"/>
              </a:ext>
            </a:extLst>
          </p:cNvPr>
          <p:cNvSpPr txBox="1"/>
          <p:nvPr/>
        </p:nvSpPr>
        <p:spPr>
          <a:xfrm>
            <a:off x="3981450" y="3672937"/>
            <a:ext cx="4791075" cy="461665"/>
          </a:xfrm>
          <a:prstGeom prst="rect">
            <a:avLst/>
          </a:prstGeom>
          <a:noFill/>
        </p:spPr>
        <p:txBody>
          <a:bodyPr wrap="square" lIns="0" tIns="0" rIns="0" bIns="0" rtlCol="0">
            <a:spAutoFit/>
          </a:bodyPr>
          <a:lstStyle/>
          <a:p>
            <a:r>
              <a:rPr lang="en-ZA" sz="3000" b="1" dirty="0" smtClean="0">
                <a:solidFill>
                  <a:schemeClr val="bg1"/>
                </a:solidFill>
                <a:latin typeface="+mj-lt"/>
              </a:rPr>
              <a:t>Programme One</a:t>
            </a:r>
            <a:endParaRPr lang="id-ID" sz="3000" b="1" dirty="0">
              <a:solidFill>
                <a:schemeClr val="bg1"/>
              </a:solidFill>
              <a:latin typeface="+mj-lt"/>
            </a:endParaRPr>
          </a:p>
        </p:txBody>
      </p:sp>
      <p:sp>
        <p:nvSpPr>
          <p:cNvPr id="8" name="TextBox 7">
            <a:extLst>
              <a:ext uri="{FF2B5EF4-FFF2-40B4-BE49-F238E27FC236}">
                <a16:creationId xmlns:a16="http://schemas.microsoft.com/office/drawing/2014/main" xmlns="" id="{FBA01745-9969-4F40-88EA-CE12D0423906}"/>
              </a:ext>
            </a:extLst>
          </p:cNvPr>
          <p:cNvSpPr txBox="1"/>
          <p:nvPr/>
        </p:nvSpPr>
        <p:spPr>
          <a:xfrm>
            <a:off x="3981450" y="4127670"/>
            <a:ext cx="4791075" cy="323165"/>
          </a:xfrm>
          <a:prstGeom prst="rect">
            <a:avLst/>
          </a:prstGeom>
          <a:noFill/>
        </p:spPr>
        <p:txBody>
          <a:bodyPr wrap="square" lIns="0" tIns="0" rIns="0" bIns="0" rtlCol="0">
            <a:spAutoFit/>
          </a:bodyPr>
          <a:lstStyle/>
          <a:p>
            <a:r>
              <a:rPr lang="en-US" sz="2100" dirty="0" smtClean="0">
                <a:solidFill>
                  <a:schemeClr val="bg1"/>
                </a:solidFill>
                <a:latin typeface="+mj-lt"/>
              </a:rPr>
              <a:t>Administration</a:t>
            </a:r>
            <a:endParaRPr lang="id-ID" sz="2100" dirty="0">
              <a:solidFill>
                <a:schemeClr val="bg1"/>
              </a:solidFill>
              <a:latin typeface="+mj-lt"/>
            </a:endParaRPr>
          </a:p>
        </p:txBody>
      </p:sp>
      <p:sp>
        <p:nvSpPr>
          <p:cNvPr id="2" name="Rectangle 1"/>
          <p:cNvSpPr/>
          <p:nvPr/>
        </p:nvSpPr>
        <p:spPr>
          <a:xfrm>
            <a:off x="825500" y="2204066"/>
            <a:ext cx="2667000" cy="2246769"/>
          </a:xfrm>
          <a:prstGeom prst="rect">
            <a:avLst/>
          </a:prstGeom>
        </p:spPr>
        <p:txBody>
          <a:bodyPr wrap="square">
            <a:spAutoFit/>
          </a:bodyPr>
          <a:lstStyle/>
          <a:p>
            <a:pPr lvl="0" defTabSz="914400" fontAlgn="auto">
              <a:spcBef>
                <a:spcPts val="0"/>
              </a:spcBef>
              <a:spcAft>
                <a:spcPts val="0"/>
              </a:spcAft>
            </a:pPr>
            <a:r>
              <a:rPr lang="en-ZA" sz="2800" dirty="0" smtClean="0">
                <a:solidFill>
                  <a:prstClr val="white"/>
                </a:solidFill>
                <a:latin typeface="Century Gothic"/>
              </a:rPr>
              <a:t>2020/21</a:t>
            </a:r>
          </a:p>
          <a:p>
            <a:pPr lvl="0" defTabSz="914400" fontAlgn="auto">
              <a:spcBef>
                <a:spcPts val="0"/>
              </a:spcBef>
              <a:spcAft>
                <a:spcPts val="0"/>
              </a:spcAft>
            </a:pPr>
            <a:endParaRPr lang="en-ZA" sz="2800" dirty="0">
              <a:solidFill>
                <a:prstClr val="white"/>
              </a:solidFill>
              <a:latin typeface="Century Gothic"/>
            </a:endParaRPr>
          </a:p>
          <a:p>
            <a:pPr lvl="0" defTabSz="914400" fontAlgn="auto">
              <a:spcBef>
                <a:spcPts val="0"/>
              </a:spcBef>
              <a:spcAft>
                <a:spcPts val="0"/>
              </a:spcAft>
            </a:pPr>
            <a:r>
              <a:rPr lang="en-ZA" sz="2800" dirty="0" smtClean="0">
                <a:solidFill>
                  <a:prstClr val="white"/>
                </a:solidFill>
                <a:latin typeface="Century Gothic"/>
              </a:rPr>
              <a:t>Quarter Two Performance Report </a:t>
            </a:r>
            <a:endParaRPr lang="id-ID" sz="2800" b="1" dirty="0">
              <a:solidFill>
                <a:prstClr val="white"/>
              </a:solidFill>
              <a:latin typeface="Century Gothic"/>
            </a:endParaRPr>
          </a:p>
        </p:txBody>
      </p:sp>
    </p:spTree>
    <p:extLst>
      <p:ext uri="{BB962C8B-B14F-4D97-AF65-F5344CB8AC3E}">
        <p14:creationId xmlns:p14="http://schemas.microsoft.com/office/powerpoint/2010/main" val="11984797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304382773"/>
              </p:ext>
            </p:extLst>
          </p:nvPr>
        </p:nvGraphicFramePr>
        <p:xfrm>
          <a:off x="216807" y="1051507"/>
          <a:ext cx="8680452" cy="5558104"/>
        </p:xfrm>
        <a:graphic>
          <a:graphicData uri="http://schemas.openxmlformats.org/drawingml/2006/table">
            <a:tbl>
              <a:tblPr firstRow="1" bandRow="1">
                <a:tableStyleId>{5C22544A-7EE6-4342-B048-85BDC9FD1C3A}</a:tableStyleId>
              </a:tblPr>
              <a:tblGrid>
                <a:gridCol w="1746472"/>
                <a:gridCol w="938254"/>
                <a:gridCol w="1351722"/>
                <a:gridCol w="1160890"/>
                <a:gridCol w="2136276"/>
                <a:gridCol w="1346838"/>
              </a:tblGrid>
              <a:tr h="677118">
                <a:tc>
                  <a:txBody>
                    <a:body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823620">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Number of ethics, fraud prevention and anti-corruption awareness workshops conducted</a:t>
                      </a:r>
                      <a:endParaRPr lang="en-US" sz="1400" b="1"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10</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a:r>
                        <a:rPr lang="en-ZA" sz="1400" b="1" i="0" u="none" strike="noStrike" kern="1200" dirty="0" smtClean="0">
                          <a:solidFill>
                            <a:schemeClr val="bg1"/>
                          </a:solidFill>
                          <a:effectLst/>
                          <a:latin typeface="Arial Narrow" panose="020B0606020202030204" pitchFamily="34" charset="0"/>
                          <a:ea typeface="+mn-ea"/>
                          <a:cs typeface="+mn-cs"/>
                        </a:rPr>
                        <a:t>0</a:t>
                      </a:r>
                      <a:endParaRPr lang="en-ZA"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tx1"/>
                          </a:solidFill>
                          <a:effectLst/>
                          <a:latin typeface="Arial Narrow" panose="020B0606020202030204" pitchFamily="34" charset="0"/>
                          <a:ea typeface="+mn-ea"/>
                          <a:cs typeface="+mn-cs"/>
                        </a:rPr>
                        <a:t>10</a:t>
                      </a:r>
                      <a:endParaRPr lang="en-ZA" sz="1400" b="1"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US" sz="1400" b="0" i="0" u="none" strike="noStrike" kern="1200" dirty="0">
                          <a:solidFill>
                            <a:schemeClr val="tx1"/>
                          </a:solidFill>
                          <a:effectLst/>
                          <a:latin typeface="Arial Narrow" panose="020B0606020202030204" pitchFamily="34" charset="0"/>
                          <a:ea typeface="+mn-ea"/>
                          <a:cs typeface="+mn-cs"/>
                        </a:rPr>
                        <a:t>Officials at the region have to perform their duties physically at the post they are assigned at. The 50/50 staff rotation as a measure to curb the spread of COVID-19 has negatively impacted the availability of officials to attend the workshops.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8900" indent="0" algn="l" defTabSz="914331" rtl="0" eaLnBrk="1" fontAlgn="t" latinLnBrk="0" hangingPunct="1"/>
                      <a:r>
                        <a:rPr lang="en-US" sz="1400" b="0" i="0" u="none" strike="noStrike" kern="1200" dirty="0">
                          <a:solidFill>
                            <a:schemeClr val="tx1"/>
                          </a:solidFill>
                          <a:effectLst/>
                          <a:latin typeface="Arial Narrow" panose="020B0606020202030204" pitchFamily="34" charset="0"/>
                          <a:ea typeface="+mn-ea"/>
                          <a:cs typeface="+mn-cs"/>
                        </a:rPr>
                        <a:t>Workshops will be considered for head office officials through physical session with consideration to COVID-19 regulations.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r>
              <a:tr h="978195">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Percentage of investigations completed for reported allegations </a:t>
                      </a:r>
                      <a:endParaRPr lang="en-US" sz="1400" b="1"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a:solidFill>
                            <a:schemeClr val="tx1"/>
                          </a:solidFill>
                          <a:effectLst/>
                          <a:latin typeface="Arial Narrow" panose="020B0606020202030204" pitchFamily="34" charset="0"/>
                          <a:ea typeface="+mn-ea"/>
                          <a:cs typeface="+mn-cs"/>
                        </a:rPr>
                        <a:t>16.67%</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fontAlgn="ctr"/>
                      <a:r>
                        <a:rPr lang="en-ZA" sz="1400" b="1" i="0" u="none" strike="noStrike" kern="1200" dirty="0" smtClean="0">
                          <a:solidFill>
                            <a:schemeClr val="bg1"/>
                          </a:solidFill>
                          <a:effectLst/>
                          <a:latin typeface="Arial Narrow" panose="020B0606020202030204" pitchFamily="34" charset="0"/>
                          <a:ea typeface="+mn-ea"/>
                          <a:cs typeface="+mn-cs"/>
                        </a:rPr>
                        <a:t>16.99%</a:t>
                      </a:r>
                    </a:p>
                    <a:p>
                      <a:pPr marL="87313" indent="0" algn="l" fontAlgn="ctr"/>
                      <a:r>
                        <a:rPr lang="en-ZA" sz="1400" b="1" i="0" u="none" strike="noStrike" kern="1200" dirty="0" smtClean="0">
                          <a:solidFill>
                            <a:schemeClr val="bg1"/>
                          </a:solidFill>
                          <a:effectLst/>
                          <a:latin typeface="Arial Narrow" panose="020B0606020202030204" pitchFamily="34" charset="0"/>
                          <a:ea typeface="+mn-ea"/>
                          <a:cs typeface="+mn-cs"/>
                        </a:rPr>
                        <a:t>(113/665)</a:t>
                      </a:r>
                      <a:endParaRPr lang="en-ZA" sz="1400" b="1" i="0" u="none" strike="noStrike" kern="1200" dirty="0">
                        <a:solidFill>
                          <a:schemeClr val="bg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0.32%</a:t>
                      </a:r>
                      <a:endParaRPr lang="en-ZA" sz="1400" b="1"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ZA" sz="1400" b="0" i="0" u="none" strike="noStrike" kern="1200" dirty="0">
                          <a:solidFill>
                            <a:schemeClr val="tx1"/>
                          </a:solidFill>
                          <a:effectLst/>
                          <a:latin typeface="Arial Narrow" panose="020B0606020202030204" pitchFamily="34" charset="0"/>
                          <a:ea typeface="+mn-ea"/>
                          <a:cs typeface="+mn-cs"/>
                        </a:rPr>
                        <a:t>None</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n/a </a:t>
                      </a:r>
                      <a:endParaRPr lang="en-US"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032805">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Percentage of officials charged and found guilty for corrupt activities </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tx1"/>
                          </a:solidFill>
                          <a:effectLst/>
                          <a:latin typeface="Arial Narrow" panose="020B0606020202030204" pitchFamily="34" charset="0"/>
                          <a:ea typeface="+mn-ea"/>
                          <a:cs typeface="+mn-cs"/>
                        </a:rPr>
                        <a:t>95%</a:t>
                      </a:r>
                      <a:endParaRPr lang="en-ZA" sz="1400" b="1"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ctr" latinLnBrk="0" hangingPunct="1"/>
                      <a:r>
                        <a:rPr lang="en-ZA" sz="1400" b="1" i="0" u="none" strike="noStrike" kern="1200" dirty="0">
                          <a:solidFill>
                            <a:schemeClr val="bg1"/>
                          </a:solidFill>
                          <a:effectLst/>
                          <a:latin typeface="Arial Narrow" panose="020B0606020202030204" pitchFamily="34" charset="0"/>
                          <a:ea typeface="+mn-ea"/>
                          <a:cs typeface="+mn-cs"/>
                        </a:rPr>
                        <a:t>100</a:t>
                      </a:r>
                      <a:r>
                        <a:rPr lang="en-ZA" sz="1400" b="1" i="0" u="none" strike="noStrike" kern="1200" dirty="0" smtClean="0">
                          <a:solidFill>
                            <a:schemeClr val="bg1"/>
                          </a:solidFill>
                          <a:effectLst/>
                          <a:latin typeface="Arial Narrow" panose="020B0606020202030204" pitchFamily="34" charset="0"/>
                          <a:ea typeface="+mn-ea"/>
                          <a:cs typeface="+mn-cs"/>
                        </a:rPr>
                        <a:t>%</a:t>
                      </a:r>
                    </a:p>
                    <a:p>
                      <a:pPr marL="87313" indent="0" algn="l" defTabSz="914331" rtl="0" eaLnBrk="1" fontAlgn="ctr" latinLnBrk="0" hangingPunct="1"/>
                      <a:r>
                        <a:rPr lang="en-ZA" sz="1400" b="1" i="0" u="none" strike="noStrike" kern="1200" dirty="0" smtClean="0">
                          <a:solidFill>
                            <a:schemeClr val="bg1"/>
                          </a:solidFill>
                          <a:effectLst/>
                          <a:latin typeface="Arial Narrow" panose="020B0606020202030204" pitchFamily="34" charset="0"/>
                          <a:ea typeface="+mn-ea"/>
                          <a:cs typeface="+mn-cs"/>
                        </a:rPr>
                        <a:t>(21/21)</a:t>
                      </a:r>
                      <a:endParaRPr lang="en-ZA" sz="1400" b="1" i="0" u="none" strike="noStrike" kern="1200" dirty="0">
                        <a:solidFill>
                          <a:schemeClr val="bg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tx1"/>
                          </a:solidFill>
                          <a:effectLst/>
                          <a:latin typeface="Arial Narrow" panose="020B0606020202030204" pitchFamily="34" charset="0"/>
                          <a:ea typeface="+mn-ea"/>
                          <a:cs typeface="+mn-cs"/>
                        </a:rPr>
                        <a:t>5%</a:t>
                      </a:r>
                      <a:endParaRPr lang="en-ZA" sz="1400" b="1"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US" sz="1400" b="0" i="0" u="none" strike="noStrike" kern="1200" dirty="0">
                          <a:solidFill>
                            <a:schemeClr val="tx1"/>
                          </a:solidFill>
                          <a:effectLst/>
                          <a:latin typeface="Arial Narrow" panose="020B0606020202030204" pitchFamily="34" charset="0"/>
                          <a:ea typeface="+mn-ea"/>
                          <a:cs typeface="+mn-cs"/>
                        </a:rPr>
                        <a:t>Evaluation of cases before prosecution to ensure good prospects of success in hearings.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ZA" sz="1400" b="0" i="0" u="none" strike="noStrike" kern="1200" dirty="0" smtClean="0">
                          <a:solidFill>
                            <a:schemeClr val="tx1"/>
                          </a:solidFill>
                          <a:effectLst/>
                          <a:latin typeface="Arial Narrow" panose="020B0606020202030204" pitchFamily="34" charset="0"/>
                          <a:ea typeface="+mn-ea"/>
                          <a:cs typeface="+mn-cs"/>
                        </a:rPr>
                        <a:t>n/a</a:t>
                      </a:r>
                      <a:endParaRPr lang="en-ZA" sz="1400" b="0"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943396">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a:solidFill>
                            <a:schemeClr val="tx1"/>
                          </a:solidFill>
                          <a:effectLst/>
                          <a:latin typeface="Arial Narrow" panose="020B0606020202030204" pitchFamily="34" charset="0"/>
                          <a:ea typeface="+mn-ea"/>
                          <a:cs typeface="+mn-cs"/>
                        </a:rPr>
                        <a:t>Number of COVID-19 awareness communique issued</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dirty="0" smtClean="0">
                          <a:solidFill>
                            <a:schemeClr val="tx1"/>
                          </a:solidFill>
                          <a:effectLst/>
                          <a:latin typeface="Arial Narrow" panose="020B0606020202030204" pitchFamily="34" charset="0"/>
                          <a:ea typeface="+mn-ea"/>
                          <a:cs typeface="+mn-cs"/>
                        </a:rPr>
                        <a:t>60</a:t>
                      </a:r>
                      <a:endParaRPr lang="en-ZA" sz="1400" b="1"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ctr" latinLnBrk="0" hangingPunct="1"/>
                      <a:r>
                        <a:rPr lang="en-ZA" sz="1400" b="1" i="0" u="none" strike="noStrike" kern="1200" dirty="0" smtClean="0">
                          <a:solidFill>
                            <a:schemeClr val="bg1"/>
                          </a:solidFill>
                          <a:effectLst/>
                          <a:latin typeface="Arial Narrow" panose="020B0606020202030204" pitchFamily="34" charset="0"/>
                          <a:ea typeface="+mn-ea"/>
                          <a:cs typeface="+mn-cs"/>
                        </a:rPr>
                        <a:t>414</a:t>
                      </a:r>
                      <a:endParaRPr lang="en-ZA" sz="1400" b="1" i="0" u="none" strike="noStrike" kern="1200" dirty="0">
                        <a:solidFill>
                          <a:schemeClr val="bg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8900"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354</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US" sz="1400" b="0" i="0" u="none" strike="noStrike" kern="1200" dirty="0">
                          <a:solidFill>
                            <a:schemeClr val="tx1"/>
                          </a:solidFill>
                          <a:effectLst/>
                          <a:latin typeface="Arial Narrow" panose="020B0606020202030204" pitchFamily="34" charset="0"/>
                          <a:ea typeface="+mn-ea"/>
                          <a:cs typeface="+mn-cs"/>
                        </a:rPr>
                        <a:t>Over achievement was due to intensified communications to prevent rapid spread of Covid-19</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8900" indent="0" algn="l" defTabSz="914331" rtl="0" eaLnBrk="1" fontAlgn="t" latinLnBrk="0" hangingPunct="1"/>
                      <a:r>
                        <a:rPr lang="en-ZA" sz="1400" b="0" i="0" u="none" strike="noStrike" kern="1200" dirty="0" smtClean="0">
                          <a:solidFill>
                            <a:schemeClr val="tx1"/>
                          </a:solidFill>
                          <a:effectLst/>
                          <a:latin typeface="Arial Narrow" panose="020B0606020202030204" pitchFamily="34" charset="0"/>
                          <a:ea typeface="+mn-ea"/>
                          <a:cs typeface="+mn-cs"/>
                        </a:rPr>
                        <a:t>n/a</a:t>
                      </a:r>
                      <a:endParaRPr lang="en-ZA" sz="1400" b="0"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29523"/>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1: </a:t>
            </a:r>
            <a:r>
              <a:rPr lang="en-US" sz="3000" b="1" kern="1200" dirty="0" smtClean="0">
                <a:solidFill>
                  <a:schemeClr val="bg1"/>
                </a:solidFill>
                <a:latin typeface="Arial Black" panose="020B0A04020102020204" pitchFamily="34" charset="0"/>
              </a:rPr>
              <a:t>ADMINISTRATION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MANAGEMENT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3289947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577269137"/>
              </p:ext>
            </p:extLst>
          </p:nvPr>
        </p:nvGraphicFramePr>
        <p:xfrm>
          <a:off x="127591" y="972483"/>
          <a:ext cx="8878185" cy="5661942"/>
        </p:xfrm>
        <a:graphic>
          <a:graphicData uri="http://schemas.openxmlformats.org/drawingml/2006/table">
            <a:tbl>
              <a:tblPr firstRow="1" bandRow="1">
                <a:tableStyleId>{5C22544A-7EE6-4342-B048-85BDC9FD1C3A}</a:tableStyleId>
              </a:tblPr>
              <a:tblGrid>
                <a:gridCol w="1517152"/>
                <a:gridCol w="1109343"/>
                <a:gridCol w="1807028"/>
                <a:gridCol w="968829"/>
                <a:gridCol w="1894114"/>
                <a:gridCol w="1581719"/>
              </a:tblGrid>
              <a:tr h="769231">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317673">
                <a:tc>
                  <a:txBody>
                    <a:bodyPr/>
                    <a:lstStyle/>
                    <a:p>
                      <a:pPr marL="87313" indent="0" algn="l" fontAlgn="t"/>
                      <a:r>
                        <a:rPr lang="en-US" sz="1300" b="1" i="0" u="none" strike="noStrike" dirty="0" smtClean="0">
                          <a:solidFill>
                            <a:schemeClr val="tx1"/>
                          </a:solidFill>
                          <a:effectLst/>
                          <a:latin typeface="Arial Narrow" panose="020B0606020202030204" pitchFamily="34" charset="0"/>
                        </a:rPr>
                        <a:t>Approved Integrated Human Resource Strategy</a:t>
                      </a:r>
                      <a:endParaRPr lang="en-US" sz="1300" b="1" i="0" u="none" strike="noStrike" dirty="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300" b="0" i="0" u="none" strike="noStrike" kern="1200" baseline="0" dirty="0" smtClean="0">
                          <a:solidFill>
                            <a:schemeClr val="tx1"/>
                          </a:solidFill>
                          <a:effectLst/>
                          <a:latin typeface="Arial Narrow" panose="020B0606020202030204" pitchFamily="34" charset="0"/>
                          <a:ea typeface="+mn-ea"/>
                          <a:cs typeface="+mn-cs"/>
                        </a:rPr>
                        <a:t>Draft Strategy</a:t>
                      </a:r>
                      <a:endParaRPr lang="en-US" sz="1300" b="0" i="0" u="none" strike="noStrike" kern="1200" baseline="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300" b="1" i="0" u="none" strike="noStrike" kern="1200" baseline="0" dirty="0" smtClean="0">
                          <a:solidFill>
                            <a:schemeClr val="bg1"/>
                          </a:solidFill>
                          <a:effectLst/>
                          <a:latin typeface="Arial Narrow" panose="020B0606020202030204" pitchFamily="34" charset="0"/>
                          <a:ea typeface="+mn-ea"/>
                          <a:cs typeface="+mn-cs"/>
                        </a:rPr>
                        <a:t>Master plans of each Chief Directorate developed</a:t>
                      </a:r>
                      <a:r>
                        <a:rPr lang="en-US" sz="1300" b="0" i="0" u="none" strike="noStrike" kern="1200" baseline="0" dirty="0" smtClean="0">
                          <a:solidFill>
                            <a:schemeClr val="bg1"/>
                          </a:solidFill>
                          <a:effectLst/>
                          <a:latin typeface="Arial Narrow" panose="020B0606020202030204" pitchFamily="34" charset="0"/>
                          <a:ea typeface="+mn-ea"/>
                          <a:cs typeface="+mn-cs"/>
                        </a:rPr>
                        <a:t>.</a:t>
                      </a:r>
                      <a:endParaRPr lang="en-US" sz="1300" b="0" i="0" u="none" strike="noStrike" kern="1200" baseline="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lgn="l" fontAlgn="t"/>
                      <a:r>
                        <a:rPr lang="en-US" sz="1300" b="0" i="0" u="none" strike="noStrike" dirty="0" smtClean="0">
                          <a:solidFill>
                            <a:srgbClr val="000000"/>
                          </a:solidFill>
                          <a:effectLst/>
                          <a:latin typeface="Arial Narrow" panose="020B0606020202030204" pitchFamily="34" charset="0"/>
                        </a:rPr>
                        <a:t>Draft Strategy</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300" b="0" i="0" u="none" strike="noStrike" dirty="0">
                          <a:solidFill>
                            <a:srgbClr val="000000"/>
                          </a:solidFill>
                          <a:effectLst/>
                          <a:latin typeface="Arial Narrow" pitchFamily="34" charset="0"/>
                        </a:rPr>
                        <a:t>Resources were directed to manage the impact of Covid-19 and implementation of response strategies. Master plans for each Chief Directorate have been developed and will be consolidated for the draft strategy.</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300" b="0" i="0" u="none" strike="noStrike" dirty="0">
                          <a:solidFill>
                            <a:srgbClr val="000000"/>
                          </a:solidFill>
                          <a:effectLst/>
                          <a:latin typeface="Arial Narrow" pitchFamily="34" charset="0"/>
                        </a:rPr>
                        <a:t>Process will be accelerated to ensure that draft is concluded and consultations are done by end of 3rd quarter.</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625757">
                <a:tc>
                  <a:txBody>
                    <a:bodyPr/>
                    <a:lstStyle/>
                    <a:p>
                      <a:pPr marL="87313" indent="0" algn="l" fontAlgn="t"/>
                      <a:r>
                        <a:rPr lang="en-US" sz="1300" b="1" i="0" u="none" strike="noStrike" dirty="0">
                          <a:solidFill>
                            <a:srgbClr val="000000"/>
                          </a:solidFill>
                          <a:effectLst/>
                          <a:latin typeface="Arial Narrow" pitchFamily="34" charset="0"/>
                        </a:rPr>
                        <a:t>Approved shift pattern system for all correctional </a:t>
                      </a:r>
                      <a:r>
                        <a:rPr lang="en-US" sz="1300" b="1" i="0" u="none" strike="noStrike" dirty="0" smtClean="0">
                          <a:solidFill>
                            <a:srgbClr val="000000"/>
                          </a:solidFill>
                          <a:effectLst/>
                          <a:latin typeface="Arial Narrow" pitchFamily="34" charset="0"/>
                        </a:rPr>
                        <a:t>facilities</a:t>
                      </a:r>
                      <a:endParaRPr lang="en-US" sz="1300" b="1"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300" b="0" i="0" u="none" strike="noStrike" kern="1200" noProof="0" dirty="0" smtClean="0">
                          <a:solidFill>
                            <a:schemeClr val="tx1"/>
                          </a:solidFill>
                          <a:effectLst/>
                          <a:latin typeface="Arial Narrow" panose="020B0606020202030204" pitchFamily="34" charset="0"/>
                          <a:ea typeface="+mn-ea"/>
                          <a:cs typeface="+mn-cs"/>
                        </a:rPr>
                        <a:t>No target</a:t>
                      </a:r>
                      <a:endParaRPr lang="en-US" sz="1300" b="0"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300" b="1" i="0" u="none" strike="noStrike" kern="1200" baseline="0" dirty="0" smtClean="0">
                          <a:solidFill>
                            <a:schemeClr val="tx1"/>
                          </a:solidFill>
                          <a:effectLst/>
                          <a:latin typeface="Arial Narrow" panose="020B0606020202030204" pitchFamily="34" charset="0"/>
                          <a:ea typeface="+mn-ea"/>
                          <a:cs typeface="+mn-cs"/>
                        </a:rPr>
                        <a:t>The memorandum to obtain the mandate is en-route for approval </a:t>
                      </a:r>
                      <a:endParaRPr lang="en-US" sz="1300" b="1" i="0" u="none" strike="noStrike" kern="1200" baseline="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7313" indent="0" algn="l" fontAlgn="t"/>
                      <a:r>
                        <a:rPr lang="en-ZA" sz="1300" b="0" i="0" u="none" strike="noStrike" dirty="0" smtClean="0">
                          <a:solidFill>
                            <a:srgbClr val="000000"/>
                          </a:solidFill>
                          <a:effectLst/>
                          <a:latin typeface="Arial Narrow" pitchFamily="34" charset="0"/>
                        </a:rPr>
                        <a:t>Target measures annually</a:t>
                      </a:r>
                      <a:endParaRPr lang="en-ZA" sz="1300" b="0" i="0" u="none" strike="noStrike" dirty="0">
                        <a:solidFill>
                          <a:srgbClr val="000000"/>
                        </a:solidFill>
                        <a:effectLst/>
                        <a:latin typeface="Arial Narrow"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300" b="0" i="0" u="none" strike="noStrike" dirty="0" smtClean="0">
                          <a:solidFill>
                            <a:srgbClr val="000000"/>
                          </a:solidFill>
                          <a:effectLst/>
                          <a:latin typeface="Arial Narrow" pitchFamily="34" charset="0"/>
                        </a:rPr>
                        <a:t>Target measures annually</a:t>
                      </a:r>
                      <a:endParaRPr lang="en-ZA" sz="13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300" b="0" i="0" u="none" strike="noStrike" dirty="0" smtClean="0">
                          <a:solidFill>
                            <a:srgbClr val="000000"/>
                          </a:solidFill>
                          <a:effectLst/>
                          <a:latin typeface="Arial Narrow" pitchFamily="34" charset="0"/>
                        </a:rPr>
                        <a:t>Target measures annually</a:t>
                      </a:r>
                      <a:endParaRPr lang="en-ZA" sz="1300" b="0" i="0" u="none" strike="noStrike" dirty="0">
                        <a:solidFill>
                          <a:srgbClr val="000000"/>
                        </a:solidFill>
                        <a:effectLst/>
                        <a:latin typeface="Arial Narrow"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378757">
                <a:tc>
                  <a:txBody>
                    <a:bodyPr/>
                    <a:lstStyle/>
                    <a:p>
                      <a:pPr marL="87313" indent="0" algn="l" fontAlgn="t"/>
                      <a:r>
                        <a:rPr lang="en-US" sz="1300" b="1" i="0" u="none" strike="noStrike" dirty="0" smtClean="0">
                          <a:solidFill>
                            <a:srgbClr val="000000"/>
                          </a:solidFill>
                          <a:effectLst/>
                          <a:latin typeface="Arial Narrow" panose="020B0606020202030204" pitchFamily="34" charset="0"/>
                        </a:rPr>
                        <a:t>Percentage of youth employed within the Department </a:t>
                      </a:r>
                      <a:endParaRPr lang="en-US" sz="1300" b="1" i="0" u="none" strike="noStrike" dirty="0">
                        <a:solidFill>
                          <a:srgbClr val="000000"/>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rPr>
                        <a:t>20 %</a:t>
                      </a:r>
                    </a:p>
                    <a:p>
                      <a:pPr marL="87313" indent="0" algn="l" fontAlgn="t"/>
                      <a:endPar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endPar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NHO: 20%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20 %</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FSNC:20 %</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20 %</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20 %</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20 %</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20 %</a:t>
                      </a:r>
                    </a:p>
                    <a:p>
                      <a:pPr marL="87313" indent="0" algn="l" fontAlgn="t"/>
                      <a:endPar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15.65 %</a:t>
                      </a:r>
                    </a:p>
                    <a:p>
                      <a:pPr marL="87313" indent="0" algn="l" fontAlgn="t"/>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(6</a:t>
                      </a:r>
                      <a:r>
                        <a:rPr lang="en-US"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 072/ 38 808)</a:t>
                      </a:r>
                      <a:endPar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endParaRPr>
                    </a:p>
                    <a:p>
                      <a:pPr marL="87313" indent="0" algn="l" fontAlgn="t"/>
                      <a:endPar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endParaRPr>
                    </a:p>
                    <a:p>
                      <a:pPr marL="87313" indent="0" algn="l" fontAlgn="t"/>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NHO :(134/ 1</a:t>
                      </a:r>
                      <a:r>
                        <a:rPr lang="en-US"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 052)</a:t>
                      </a:r>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12.74%</a:t>
                      </a:r>
                      <a:r>
                        <a:rPr lang="en-US"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 </a:t>
                      </a:r>
                      <a:endPar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endParaRPr>
                    </a:p>
                    <a:p>
                      <a:pPr marL="87313" indent="0" algn="l" fontAlgn="t"/>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LMN</a:t>
                      </a:r>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sym typeface="Wingdings" pitchFamily="2" charset="2"/>
                        </a:rPr>
                        <a:t>:(</a:t>
                      </a:r>
                      <a:r>
                        <a:rPr lang="en-US"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sym typeface="Wingdings" pitchFamily="2" charset="2"/>
                        </a:rPr>
                        <a:t>1 103/5 856)</a:t>
                      </a:r>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18.84 %</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FSNC:(810/5 219) 15.52 %</a:t>
                      </a:r>
                    </a:p>
                    <a:p>
                      <a:pPr marL="87313" indent="0" algn="l" fontAlgn="t"/>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KZN:(1 016/6 391)15.90 %</a:t>
                      </a:r>
                    </a:p>
                    <a:p>
                      <a:pPr marL="87313" indent="0" algn="l" fontAlgn="t"/>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WC : (1 035/6 845)15.12 %</a:t>
                      </a:r>
                    </a:p>
                    <a:p>
                      <a:pPr marL="87313" indent="0" algn="l" fontAlgn="t"/>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GP</a:t>
                      </a:r>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sym typeface="Wingdings" pitchFamily="2" charset="2"/>
                        </a:rPr>
                        <a:t>:(1</a:t>
                      </a:r>
                      <a:r>
                        <a:rPr lang="en-US"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sym typeface="Wingdings" pitchFamily="2" charset="2"/>
                        </a:rPr>
                        <a:t> 339/8 437)</a:t>
                      </a:r>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15.87</a:t>
                      </a:r>
                      <a:r>
                        <a:rPr lang="en-US"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 </a:t>
                      </a:r>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a:t>
                      </a:r>
                    </a:p>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EC</a:t>
                      </a:r>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sym typeface="Wingdings" pitchFamily="2" charset="2"/>
                        </a:rPr>
                        <a:t>:</a:t>
                      </a:r>
                      <a:r>
                        <a:rPr lang="en-US"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sym typeface="Wingdings" pitchFamily="2" charset="2"/>
                        </a:rPr>
                        <a:t>( 635/ 5 008)</a:t>
                      </a:r>
                      <a:r>
                        <a:rPr lang="en-US" sz="1300" b="1" i="0" u="none" strike="noStrike" kern="1200" dirty="0" smtClean="0">
                          <a:solidFill>
                            <a:schemeClr val="bg1"/>
                          </a:solidFill>
                          <a:effectLst/>
                          <a:latin typeface="Arial Narrow" panose="020B0606020202030204" pitchFamily="34" charset="0"/>
                          <a:ea typeface="+mn-ea"/>
                          <a:cs typeface="Arial" panose="020B0604020202020204" pitchFamily="34" charset="0"/>
                        </a:rPr>
                        <a:t>12.68%</a:t>
                      </a:r>
                    </a:p>
                    <a:p>
                      <a:pPr marL="87313" indent="0" algn="l" fontAlgn="t"/>
                      <a:endParaRPr lang="en-US" sz="1300" b="1" i="0" u="none" strike="noStrike" kern="1200" baseline="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lgn="l" fontAlgn="t"/>
                      <a:r>
                        <a:rPr lang="en-US" sz="1300" b="1" i="0" u="none" strike="noStrike" dirty="0" smtClean="0">
                          <a:solidFill>
                            <a:srgbClr val="000000"/>
                          </a:solidFill>
                          <a:effectLst/>
                          <a:latin typeface="Arial Narrow" panose="020B0606020202030204" pitchFamily="34" charset="0"/>
                        </a:rPr>
                        <a:t>4.35%</a:t>
                      </a:r>
                      <a:endParaRPr lang="en-US" sz="1300" b="1" i="0" u="none" strike="noStrike" dirty="0">
                        <a:solidFill>
                          <a:srgbClr val="000000"/>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300" b="0" i="0" u="none" strike="noStrike" dirty="0">
                          <a:solidFill>
                            <a:srgbClr val="000000"/>
                          </a:solidFill>
                          <a:effectLst/>
                          <a:latin typeface="Arial Narrow" pitchFamily="34" charset="0"/>
                        </a:rPr>
                        <a:t>There was no recruitment processes during level 5-3 lockdown as per </a:t>
                      </a:r>
                      <a:r>
                        <a:rPr lang="en-US" sz="1300" b="0" i="0" u="none" strike="noStrike" dirty="0" smtClean="0">
                          <a:solidFill>
                            <a:srgbClr val="000000"/>
                          </a:solidFill>
                          <a:effectLst/>
                          <a:latin typeface="Arial Narrow" pitchFamily="34" charset="0"/>
                        </a:rPr>
                        <a:t>regulations. </a:t>
                      </a:r>
                      <a:r>
                        <a:rPr lang="en-US" sz="1300" b="0" i="0" u="none" strike="noStrike" dirty="0">
                          <a:solidFill>
                            <a:srgbClr val="000000"/>
                          </a:solidFill>
                          <a:effectLst/>
                          <a:latin typeface="Arial Narrow" pitchFamily="34" charset="0"/>
                        </a:rPr>
                        <a:t>This created a backlog on the recruitment processes. The Directive from DPSA to proceed with recruitment processes was received in </a:t>
                      </a:r>
                      <a:r>
                        <a:rPr lang="en-US" sz="1300" b="0" i="0" u="none" strike="noStrike" dirty="0" smtClean="0">
                          <a:solidFill>
                            <a:srgbClr val="000000"/>
                          </a:solidFill>
                          <a:effectLst/>
                          <a:latin typeface="Arial Narrow" pitchFamily="34" charset="0"/>
                        </a:rPr>
                        <a:t>July </a:t>
                      </a:r>
                      <a:r>
                        <a:rPr lang="en-US" sz="1300" b="0" i="0" u="none" strike="noStrike" dirty="0">
                          <a:solidFill>
                            <a:srgbClr val="000000"/>
                          </a:solidFill>
                          <a:effectLst/>
                          <a:latin typeface="Arial Narrow" pitchFamily="34" charset="0"/>
                        </a:rPr>
                        <a:t>2020 to advertise only critical and </a:t>
                      </a:r>
                      <a:r>
                        <a:rPr lang="en-US" sz="1300" b="0" i="0" u="none" strike="noStrike" dirty="0" smtClean="0">
                          <a:solidFill>
                            <a:srgbClr val="000000"/>
                          </a:solidFill>
                          <a:effectLst/>
                          <a:latin typeface="Arial Narrow" pitchFamily="34" charset="0"/>
                        </a:rPr>
                        <a:t>essential </a:t>
                      </a:r>
                      <a:r>
                        <a:rPr lang="en-US" sz="1300" b="0" i="0" u="none" strike="noStrike" dirty="0">
                          <a:solidFill>
                            <a:srgbClr val="000000"/>
                          </a:solidFill>
                          <a:effectLst/>
                          <a:latin typeface="Arial Narrow" pitchFamily="34" charset="0"/>
                        </a:rPr>
                        <a:t>posts.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300" b="0" i="0" u="none" strike="noStrike" dirty="0">
                          <a:solidFill>
                            <a:srgbClr val="000000"/>
                          </a:solidFill>
                          <a:effectLst/>
                          <a:latin typeface="Arial Narrow" pitchFamily="34" charset="0"/>
                        </a:rPr>
                        <a:t>The Department has signed an </a:t>
                      </a:r>
                      <a:r>
                        <a:rPr lang="en-US" sz="1300" b="0" i="0" u="none" strike="noStrike" dirty="0" err="1">
                          <a:solidFill>
                            <a:srgbClr val="000000"/>
                          </a:solidFill>
                          <a:effectLst/>
                          <a:latin typeface="Arial Narrow" pitchFamily="34" charset="0"/>
                        </a:rPr>
                        <a:t>MoU</a:t>
                      </a:r>
                      <a:r>
                        <a:rPr lang="en-US" sz="1300" b="0" i="0" u="none" strike="noStrike" dirty="0">
                          <a:solidFill>
                            <a:srgbClr val="000000"/>
                          </a:solidFill>
                          <a:effectLst/>
                          <a:latin typeface="Arial Narrow" pitchFamily="34" charset="0"/>
                        </a:rPr>
                        <a:t> with SADF to absorb their reservist, regions have started training them and some of them are already appointed. The eased </a:t>
                      </a:r>
                      <a:r>
                        <a:rPr lang="en-US" sz="1300" b="0" i="0" u="none" strike="noStrike" dirty="0" smtClean="0">
                          <a:solidFill>
                            <a:srgbClr val="000000"/>
                          </a:solidFill>
                          <a:effectLst/>
                          <a:latin typeface="Arial Narrow" pitchFamily="34" charset="0"/>
                        </a:rPr>
                        <a:t>lockdown</a:t>
                      </a:r>
                      <a:r>
                        <a:rPr lang="en-US" sz="1300" b="0" i="0" u="none" strike="noStrike" baseline="0" dirty="0" smtClean="0">
                          <a:solidFill>
                            <a:srgbClr val="000000"/>
                          </a:solidFill>
                          <a:effectLst/>
                          <a:latin typeface="Arial Narrow" pitchFamily="34" charset="0"/>
                        </a:rPr>
                        <a:t> </a:t>
                      </a:r>
                      <a:r>
                        <a:rPr lang="en-US" sz="1300" b="0" i="0" u="none" strike="noStrike" dirty="0" smtClean="0">
                          <a:solidFill>
                            <a:srgbClr val="000000"/>
                          </a:solidFill>
                          <a:effectLst/>
                          <a:latin typeface="Arial Narrow" pitchFamily="34" charset="0"/>
                        </a:rPr>
                        <a:t>regulations </a:t>
                      </a:r>
                      <a:r>
                        <a:rPr lang="en-US" sz="1300" b="0" i="0" u="none" strike="noStrike" dirty="0">
                          <a:solidFill>
                            <a:srgbClr val="000000"/>
                          </a:solidFill>
                          <a:effectLst/>
                          <a:latin typeface="Arial Narrow" pitchFamily="34" charset="0"/>
                        </a:rPr>
                        <a:t>permits the normal recruitment processes to be undertaken.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26910"/>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1: </a:t>
            </a:r>
            <a:r>
              <a:rPr lang="en-US" sz="3000" b="1" kern="1200" dirty="0" smtClean="0">
                <a:solidFill>
                  <a:schemeClr val="bg1"/>
                </a:solidFill>
                <a:latin typeface="Arial Black" panose="020B0A04020102020204" pitchFamily="34" charset="0"/>
              </a:rPr>
              <a:t>ADMINISTRATION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HUMAN RESOURCES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00541441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974437893"/>
              </p:ext>
            </p:extLst>
          </p:nvPr>
        </p:nvGraphicFramePr>
        <p:xfrm>
          <a:off x="338515" y="1084195"/>
          <a:ext cx="8638510" cy="4886705"/>
        </p:xfrm>
        <a:graphic>
          <a:graphicData uri="http://schemas.openxmlformats.org/drawingml/2006/table">
            <a:tbl>
              <a:tblPr firstRow="1" bandRow="1">
                <a:tableStyleId>{5C22544A-7EE6-4342-B048-85BDC9FD1C3A}</a:tableStyleId>
              </a:tblPr>
              <a:tblGrid>
                <a:gridCol w="1197238"/>
                <a:gridCol w="1425161"/>
                <a:gridCol w="2220686"/>
                <a:gridCol w="1023257"/>
                <a:gridCol w="1530238"/>
                <a:gridCol w="1241930"/>
              </a:tblGrid>
              <a:tr h="759435">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Q2 Performance</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56106">
                <a:tc>
                  <a:txBody>
                    <a:bodyPr/>
                    <a:lstStyle/>
                    <a:p>
                      <a:pPr marL="87313" indent="0" algn="l" fontAlgn="t"/>
                      <a:r>
                        <a:rPr lang="en-US" sz="1200" b="1" i="0" u="none" strike="noStrike" kern="1200" dirty="0" smtClean="0">
                          <a:solidFill>
                            <a:srgbClr val="000000"/>
                          </a:solidFill>
                          <a:effectLst/>
                          <a:latin typeface="Arial Narrow" pitchFamily="34" charset="0"/>
                          <a:ea typeface="+mn-ea"/>
                          <a:cs typeface="+mn-cs"/>
                        </a:rPr>
                        <a:t>Percentage compliance to the EE plan in the  filling of positions</a:t>
                      </a:r>
                      <a:endParaRPr lang="en-US" sz="1200" b="1" i="0" u="none" strike="noStrike" kern="1200" dirty="0">
                        <a:solidFill>
                          <a:srgbClr val="000000"/>
                        </a:solidFill>
                        <a:effectLst/>
                        <a:latin typeface="Arial Narrow"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nSpc>
                          <a:spcPct val="115000"/>
                        </a:lnSpc>
                        <a:spcAft>
                          <a:spcPts val="0"/>
                        </a:spcAft>
                      </a:pPr>
                      <a:r>
                        <a:rPr lang="en-ZA" sz="1200" b="1" i="0" u="none" strike="noStrike" kern="1200" dirty="0" smtClean="0">
                          <a:solidFill>
                            <a:srgbClr val="000000"/>
                          </a:solidFill>
                          <a:effectLst/>
                          <a:latin typeface="Arial Narrow" pitchFamily="34" charset="0"/>
                          <a:ea typeface="+mn-ea"/>
                          <a:cs typeface="+mn-cs"/>
                        </a:rPr>
                        <a:t>50% </a:t>
                      </a:r>
                    </a:p>
                    <a:p>
                      <a:pPr marL="87313" indent="0">
                        <a:lnSpc>
                          <a:spcPct val="115000"/>
                        </a:lnSpc>
                        <a:spcAft>
                          <a:spcPts val="0"/>
                        </a:spcAft>
                      </a:pPr>
                      <a:endParaRPr lang="en-ZA" sz="1200" b="1" i="0" u="none" strike="noStrike" kern="1200" dirty="0" smtClean="0">
                        <a:solidFill>
                          <a:srgbClr val="000000"/>
                        </a:solidFill>
                        <a:effectLst/>
                        <a:latin typeface="Arial Narrow" pitchFamily="34" charset="0"/>
                        <a:ea typeface="+mn-ea"/>
                        <a:cs typeface="+mn-cs"/>
                      </a:endParaRPr>
                    </a:p>
                    <a:p>
                      <a:pPr marL="87313" indent="0">
                        <a:lnSpc>
                          <a:spcPct val="115000"/>
                        </a:lnSpc>
                        <a:spcAft>
                          <a:spcPts val="0"/>
                        </a:spcAft>
                      </a:pPr>
                      <a:endParaRPr lang="en-ZA" sz="1200" b="1" i="0" u="none" strike="noStrike" kern="1200" dirty="0" smtClean="0">
                        <a:solidFill>
                          <a:srgbClr val="000000"/>
                        </a:solidFill>
                        <a:effectLst/>
                        <a:latin typeface="Arial Narrow" pitchFamily="34" charset="0"/>
                        <a:ea typeface="+mn-ea"/>
                        <a:cs typeface="+mn-cs"/>
                      </a:endParaRPr>
                    </a:p>
                    <a:p>
                      <a:pPr marL="87313" indent="0">
                        <a:lnSpc>
                          <a:spcPct val="115000"/>
                        </a:lnSpc>
                        <a:spcAft>
                          <a:spcPts val="0"/>
                        </a:spcAft>
                      </a:pPr>
                      <a:r>
                        <a:rPr lang="en-ZA" sz="1200" b="1" i="0" u="none" strike="noStrike" kern="1200" dirty="0" smtClean="0">
                          <a:solidFill>
                            <a:srgbClr val="000000"/>
                          </a:solidFill>
                          <a:effectLst/>
                          <a:latin typeface="Arial Narrow" pitchFamily="34" charset="0"/>
                          <a:ea typeface="+mn-ea"/>
                          <a:cs typeface="+mn-cs"/>
                        </a:rPr>
                        <a:t>FEMALE SMS = 50 % </a:t>
                      </a:r>
                    </a:p>
                    <a:p>
                      <a:pPr marL="87313" indent="0">
                        <a:lnSpc>
                          <a:spcPct val="115000"/>
                        </a:lnSpc>
                        <a:spcAft>
                          <a:spcPts val="0"/>
                        </a:spcAft>
                      </a:pPr>
                      <a:r>
                        <a:rPr lang="en-ZA" sz="1200" b="1" i="0" u="none" strike="noStrike" kern="1200" dirty="0" smtClean="0">
                          <a:solidFill>
                            <a:srgbClr val="000000"/>
                          </a:solidFill>
                          <a:effectLst/>
                          <a:latin typeface="Arial Narrow" pitchFamily="34" charset="0"/>
                          <a:ea typeface="+mn-ea"/>
                          <a:cs typeface="+mn-cs"/>
                        </a:rPr>
                        <a:t>MALE SMS  = 50% </a:t>
                      </a:r>
                    </a:p>
                    <a:p>
                      <a:pPr marL="87313" indent="0">
                        <a:lnSpc>
                          <a:spcPct val="115000"/>
                        </a:lnSpc>
                        <a:spcAft>
                          <a:spcPts val="0"/>
                        </a:spcAft>
                      </a:pPr>
                      <a:r>
                        <a:rPr lang="en-ZA" sz="1200" b="1" i="0" u="none" strike="noStrike" kern="1200" dirty="0" smtClean="0">
                          <a:solidFill>
                            <a:srgbClr val="000000"/>
                          </a:solidFill>
                          <a:effectLst/>
                          <a:latin typeface="Arial Narrow" pitchFamily="34" charset="0"/>
                          <a:ea typeface="+mn-ea"/>
                          <a:cs typeface="+mn-cs"/>
                        </a:rPr>
                        <a:t>FEMALE MMS = 50% </a:t>
                      </a:r>
                    </a:p>
                    <a:p>
                      <a:pPr marL="87313" indent="0">
                        <a:lnSpc>
                          <a:spcPct val="115000"/>
                        </a:lnSpc>
                        <a:spcAft>
                          <a:spcPts val="0"/>
                        </a:spcAft>
                      </a:pPr>
                      <a:r>
                        <a:rPr lang="en-ZA" sz="1200" b="1" i="0" u="none" strike="noStrike" kern="1200" dirty="0" smtClean="0">
                          <a:solidFill>
                            <a:srgbClr val="000000"/>
                          </a:solidFill>
                          <a:effectLst/>
                          <a:latin typeface="Arial Narrow" pitchFamily="34" charset="0"/>
                          <a:ea typeface="+mn-ea"/>
                          <a:cs typeface="+mn-cs"/>
                        </a:rPr>
                        <a:t>MALE MMS= 50 % </a:t>
                      </a:r>
                    </a:p>
                    <a:p>
                      <a:pPr marL="87313" indent="0">
                        <a:lnSpc>
                          <a:spcPct val="115000"/>
                        </a:lnSpc>
                        <a:spcAft>
                          <a:spcPts val="0"/>
                        </a:spcAft>
                      </a:pPr>
                      <a:r>
                        <a:rPr lang="en-ZA" sz="1200" b="1" i="0" u="none" strike="noStrike" kern="1200" dirty="0" smtClean="0">
                          <a:solidFill>
                            <a:srgbClr val="000000"/>
                          </a:solidFill>
                          <a:effectLst/>
                          <a:latin typeface="Arial Narrow" pitchFamily="34" charset="0"/>
                          <a:ea typeface="+mn-ea"/>
                          <a:cs typeface="+mn-cs"/>
                        </a:rPr>
                        <a:t>PWD= 2%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nSpc>
                          <a:spcPct val="115000"/>
                        </a:lnSpc>
                        <a:spcAft>
                          <a:spcPts val="0"/>
                        </a:spcAft>
                      </a:pPr>
                      <a:r>
                        <a:rPr lang="en-ZA" sz="1200" b="1" dirty="0" smtClean="0">
                          <a:solidFill>
                            <a:schemeClr val="bg1"/>
                          </a:solidFill>
                          <a:effectLst/>
                          <a:latin typeface="Arial Narrow" pitchFamily="34" charset="0"/>
                          <a:ea typeface="Times New Roman"/>
                          <a:cs typeface="Calibri"/>
                        </a:rPr>
                        <a:t>2.86% </a:t>
                      </a:r>
                    </a:p>
                    <a:p>
                      <a:pPr marL="87313" indent="0">
                        <a:lnSpc>
                          <a:spcPct val="115000"/>
                        </a:lnSpc>
                        <a:spcAft>
                          <a:spcPts val="0"/>
                        </a:spcAft>
                      </a:pPr>
                      <a:r>
                        <a:rPr lang="en-ZA" sz="1200" b="1" dirty="0" smtClean="0">
                          <a:solidFill>
                            <a:schemeClr val="bg1"/>
                          </a:solidFill>
                          <a:effectLst/>
                          <a:latin typeface="Arial Narrow" pitchFamily="34" charset="0"/>
                          <a:ea typeface="Times New Roman"/>
                          <a:cs typeface="Calibri"/>
                        </a:rPr>
                        <a:t>(1 160/40 530)</a:t>
                      </a:r>
                    </a:p>
                    <a:p>
                      <a:pPr marL="87313" indent="0">
                        <a:lnSpc>
                          <a:spcPct val="115000"/>
                        </a:lnSpc>
                        <a:spcAft>
                          <a:spcPts val="0"/>
                        </a:spcAft>
                      </a:pPr>
                      <a:endParaRPr lang="en-ZA" sz="1200" b="1" dirty="0" smtClean="0">
                        <a:solidFill>
                          <a:schemeClr val="bg1"/>
                        </a:solidFill>
                        <a:effectLst/>
                        <a:latin typeface="Arial Narrow" pitchFamily="34" charset="0"/>
                        <a:ea typeface="Times New Roman"/>
                        <a:cs typeface="Calibri"/>
                      </a:endParaRPr>
                    </a:p>
                    <a:p>
                      <a:pPr marL="87313" indent="0">
                        <a:lnSpc>
                          <a:spcPct val="115000"/>
                        </a:lnSpc>
                        <a:spcAft>
                          <a:spcPts val="0"/>
                        </a:spcAft>
                      </a:pPr>
                      <a:r>
                        <a:rPr lang="en-ZA" sz="1200" b="1" dirty="0" smtClean="0">
                          <a:solidFill>
                            <a:schemeClr val="bg1"/>
                          </a:solidFill>
                          <a:effectLst/>
                          <a:latin typeface="Arial Narrow" pitchFamily="34" charset="0"/>
                          <a:ea typeface="Times New Roman"/>
                          <a:cs typeface="Calibri"/>
                        </a:rPr>
                        <a:t>FEMALE SMS = (73/156) 46.79% </a:t>
                      </a:r>
                      <a:endParaRPr lang="en-ZA" sz="1200" dirty="0" smtClean="0">
                        <a:solidFill>
                          <a:schemeClr val="bg1"/>
                        </a:solidFill>
                        <a:effectLst/>
                        <a:latin typeface="Arial Narrow" pitchFamily="34" charset="0"/>
                        <a:ea typeface="Calibri"/>
                        <a:cs typeface="Times New Roman"/>
                      </a:endParaRPr>
                    </a:p>
                    <a:p>
                      <a:pPr marL="87313" indent="0">
                        <a:lnSpc>
                          <a:spcPct val="115000"/>
                        </a:lnSpc>
                        <a:spcAft>
                          <a:spcPts val="0"/>
                        </a:spcAft>
                      </a:pPr>
                      <a:r>
                        <a:rPr lang="en-ZA" sz="1200" b="1" dirty="0" smtClean="0">
                          <a:solidFill>
                            <a:schemeClr val="bg1"/>
                          </a:solidFill>
                          <a:effectLst/>
                          <a:latin typeface="Arial Narrow" pitchFamily="34" charset="0"/>
                          <a:ea typeface="Times New Roman"/>
                          <a:cs typeface="Calibri"/>
                        </a:rPr>
                        <a:t>MALE SMS = ( 83/156)</a:t>
                      </a:r>
                      <a:r>
                        <a:rPr lang="en-ZA" sz="1200" b="1" baseline="0" dirty="0" smtClean="0">
                          <a:solidFill>
                            <a:schemeClr val="bg1"/>
                          </a:solidFill>
                          <a:effectLst/>
                          <a:latin typeface="Arial Narrow" pitchFamily="34" charset="0"/>
                          <a:ea typeface="Times New Roman"/>
                          <a:cs typeface="Calibri"/>
                        </a:rPr>
                        <a:t> </a:t>
                      </a:r>
                      <a:r>
                        <a:rPr lang="en-ZA" sz="1200" b="1" dirty="0" smtClean="0">
                          <a:solidFill>
                            <a:schemeClr val="bg1"/>
                          </a:solidFill>
                          <a:effectLst/>
                          <a:latin typeface="Arial Narrow" pitchFamily="34" charset="0"/>
                          <a:ea typeface="Times New Roman"/>
                          <a:cs typeface="Calibri"/>
                        </a:rPr>
                        <a:t>53.21</a:t>
                      </a:r>
                      <a:r>
                        <a:rPr lang="en-ZA" sz="1200" b="1" baseline="0" dirty="0" smtClean="0">
                          <a:solidFill>
                            <a:schemeClr val="bg1"/>
                          </a:solidFill>
                          <a:effectLst/>
                          <a:latin typeface="Arial Narrow" pitchFamily="34" charset="0"/>
                          <a:ea typeface="Times New Roman"/>
                          <a:cs typeface="Calibri"/>
                        </a:rPr>
                        <a:t> </a:t>
                      </a:r>
                      <a:r>
                        <a:rPr lang="en-ZA" sz="1200" b="1" dirty="0" smtClean="0">
                          <a:solidFill>
                            <a:schemeClr val="bg1"/>
                          </a:solidFill>
                          <a:effectLst/>
                          <a:latin typeface="Arial Narrow" pitchFamily="34" charset="0"/>
                          <a:ea typeface="Times New Roman"/>
                          <a:cs typeface="Calibri"/>
                        </a:rPr>
                        <a:t>% </a:t>
                      </a:r>
                      <a:endParaRPr lang="en-ZA" sz="1200" dirty="0" smtClean="0">
                        <a:solidFill>
                          <a:schemeClr val="bg1"/>
                        </a:solidFill>
                        <a:effectLst/>
                        <a:latin typeface="Arial Narrow" pitchFamily="34" charset="0"/>
                        <a:ea typeface="Calibri"/>
                        <a:cs typeface="Times New Roman"/>
                      </a:endParaRPr>
                    </a:p>
                    <a:p>
                      <a:pPr marL="87313" indent="0">
                        <a:lnSpc>
                          <a:spcPct val="115000"/>
                        </a:lnSpc>
                        <a:spcAft>
                          <a:spcPts val="0"/>
                        </a:spcAft>
                      </a:pPr>
                      <a:r>
                        <a:rPr lang="en-ZA" sz="1200" b="1" dirty="0" smtClean="0">
                          <a:solidFill>
                            <a:schemeClr val="bg1"/>
                          </a:solidFill>
                          <a:effectLst/>
                          <a:latin typeface="Arial Narrow" pitchFamily="34" charset="0"/>
                          <a:ea typeface="Times New Roman"/>
                          <a:cs typeface="Calibri"/>
                        </a:rPr>
                        <a:t>FEMALE MMS = ( 356/705) 50.50% </a:t>
                      </a:r>
                      <a:endParaRPr lang="en-ZA" sz="1200" dirty="0" smtClean="0">
                        <a:solidFill>
                          <a:schemeClr val="bg1"/>
                        </a:solidFill>
                        <a:effectLst/>
                        <a:latin typeface="Arial Narrow" pitchFamily="34" charset="0"/>
                        <a:ea typeface="Calibri"/>
                        <a:cs typeface="Times New Roman"/>
                      </a:endParaRPr>
                    </a:p>
                    <a:p>
                      <a:pPr marL="87313" indent="0">
                        <a:lnSpc>
                          <a:spcPct val="115000"/>
                        </a:lnSpc>
                        <a:spcAft>
                          <a:spcPts val="0"/>
                        </a:spcAft>
                      </a:pPr>
                      <a:r>
                        <a:rPr lang="en-ZA" sz="1200" b="1" dirty="0" smtClean="0">
                          <a:solidFill>
                            <a:schemeClr val="bg1"/>
                          </a:solidFill>
                          <a:effectLst/>
                          <a:latin typeface="Arial Narrow" pitchFamily="34" charset="0"/>
                          <a:ea typeface="Times New Roman"/>
                          <a:cs typeface="Calibri"/>
                        </a:rPr>
                        <a:t>MALE MMS=</a:t>
                      </a:r>
                      <a:r>
                        <a:rPr lang="en-ZA" sz="1200" b="1" baseline="0" dirty="0" smtClean="0">
                          <a:solidFill>
                            <a:schemeClr val="bg1"/>
                          </a:solidFill>
                          <a:effectLst/>
                          <a:latin typeface="Arial Narrow" pitchFamily="34" charset="0"/>
                          <a:ea typeface="Times New Roman"/>
                          <a:cs typeface="Calibri"/>
                        </a:rPr>
                        <a:t> ( 349/705) 49.50% </a:t>
                      </a:r>
                      <a:endParaRPr lang="en-ZA" sz="1200" dirty="0" smtClean="0">
                        <a:solidFill>
                          <a:schemeClr val="bg1"/>
                        </a:solidFill>
                        <a:effectLst/>
                        <a:latin typeface="Arial Narrow" pitchFamily="34" charset="0"/>
                        <a:ea typeface="Calibri"/>
                        <a:cs typeface="Times New Roman"/>
                      </a:endParaRPr>
                    </a:p>
                    <a:p>
                      <a:pPr marL="87313" indent="0">
                        <a:lnSpc>
                          <a:spcPct val="115000"/>
                        </a:lnSpc>
                        <a:spcAft>
                          <a:spcPts val="0"/>
                        </a:spcAft>
                      </a:pPr>
                      <a:r>
                        <a:rPr lang="en-ZA" sz="1200" b="1" dirty="0" smtClean="0">
                          <a:solidFill>
                            <a:schemeClr val="bg1"/>
                          </a:solidFill>
                          <a:effectLst/>
                          <a:latin typeface="Arial Narrow" pitchFamily="34" charset="0"/>
                          <a:ea typeface="Times New Roman"/>
                          <a:cs typeface="Calibri"/>
                        </a:rPr>
                        <a:t>PWD=</a:t>
                      </a:r>
                      <a:r>
                        <a:rPr lang="en-ZA" sz="1200" b="1" baseline="0" dirty="0" smtClean="0">
                          <a:solidFill>
                            <a:schemeClr val="bg1"/>
                          </a:solidFill>
                          <a:effectLst/>
                          <a:latin typeface="Arial Narrow" pitchFamily="34" charset="0"/>
                          <a:ea typeface="Times New Roman"/>
                          <a:cs typeface="Calibri"/>
                        </a:rPr>
                        <a:t> (299/ 38 808) 0.77% </a:t>
                      </a:r>
                      <a:endParaRPr lang="en-ZA" sz="1200" dirty="0" smtClean="0">
                        <a:solidFill>
                          <a:schemeClr val="bg1"/>
                        </a:solidFill>
                        <a:effectLst/>
                        <a:latin typeface="Arial Narrow" pitchFamily="34" charset="0"/>
                        <a:ea typeface="Calibri"/>
                        <a:cs typeface="Times New Roman"/>
                      </a:endParaRPr>
                    </a:p>
                    <a:p>
                      <a:pPr marL="87313" indent="0">
                        <a:lnSpc>
                          <a:spcPct val="115000"/>
                        </a:lnSpc>
                        <a:spcAft>
                          <a:spcPts val="0"/>
                        </a:spcAft>
                      </a:pPr>
                      <a:endParaRPr lang="en-ZA" sz="1200" dirty="0" smtClean="0">
                        <a:solidFill>
                          <a:schemeClr val="bg1"/>
                        </a:solidFill>
                        <a:effectLst/>
                        <a:latin typeface="Arial Narrow" pitchFamily="34" charset="0"/>
                        <a:ea typeface="Calibri"/>
                        <a:cs typeface="Times New Roman"/>
                      </a:endParaRPr>
                    </a:p>
                  </a:txBody>
                  <a:tcPr marL="68580" marR="6858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lgn="l"/>
                      <a:r>
                        <a:rPr lang="en-ZA" sz="1200" b="1" kern="1200" dirty="0" smtClean="0">
                          <a:solidFill>
                            <a:schemeClr val="dk1"/>
                          </a:solidFill>
                          <a:effectLst/>
                          <a:latin typeface="Arial Narrow" pitchFamily="34" charset="0"/>
                          <a:ea typeface="Times New Roman"/>
                          <a:cs typeface="Calibri"/>
                        </a:rPr>
                        <a:t>47.14%</a:t>
                      </a:r>
                      <a:endParaRPr lang="en-ZA" sz="1200" b="1" kern="1200" dirty="0">
                        <a:solidFill>
                          <a:schemeClr val="dk1"/>
                        </a:solidFill>
                        <a:effectLst/>
                        <a:latin typeface="Arial Narrow" pitchFamily="34" charset="0"/>
                        <a:ea typeface="Times New Roman"/>
                        <a:cs typeface="Calibri"/>
                      </a:endParaRPr>
                    </a:p>
                  </a:txBody>
                  <a:tcPr marL="68580" marR="6858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US" sz="1200" b="0" i="0" u="none" strike="noStrike" dirty="0">
                          <a:solidFill>
                            <a:srgbClr val="000000"/>
                          </a:solidFill>
                          <a:effectLst/>
                          <a:latin typeface="Arial Narrow" pitchFamily="34" charset="0"/>
                        </a:rPr>
                        <a:t>Monitoring by the Directorate Gender and EE, reveals that there are delays in filling vacant SMS positions and inconsistent compliance to EE targets set by Cabinet.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US" sz="1200" b="0" i="0" u="none" strike="noStrike" dirty="0">
                          <a:solidFill>
                            <a:srgbClr val="000000"/>
                          </a:solidFill>
                          <a:effectLst/>
                          <a:latin typeface="Arial Narrow" pitchFamily="34" charset="0"/>
                        </a:rPr>
                        <a:t>Delegated Authority should comply consistently with EE targets when filling vacant positions.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920620">
                <a:tc>
                  <a:txBody>
                    <a:bodyPr/>
                    <a:lstStyle/>
                    <a:p>
                      <a:pPr marL="87313" indent="0" algn="l" defTabSz="914331" rtl="0" eaLnBrk="1" fontAlgn="t" latinLnBrk="0" hangingPunct="1">
                        <a:lnSpc>
                          <a:spcPct val="115000"/>
                        </a:lnSpc>
                        <a:spcAft>
                          <a:spcPts val="0"/>
                        </a:spcAft>
                      </a:pPr>
                      <a:r>
                        <a:rPr lang="en-US" sz="1200" b="1" kern="1200" dirty="0" smtClean="0">
                          <a:solidFill>
                            <a:schemeClr val="dk1"/>
                          </a:solidFill>
                          <a:effectLst/>
                          <a:latin typeface="Arial Narrow" pitchFamily="34" charset="0"/>
                          <a:ea typeface="Times New Roman"/>
                          <a:cs typeface="Calibri"/>
                        </a:rPr>
                        <a:t>Number of COVID-19 awareness sessions conducted for officials</a:t>
                      </a:r>
                      <a:endParaRPr lang="en-US" sz="1200" b="1" kern="1200" dirty="0">
                        <a:solidFill>
                          <a:schemeClr val="dk1"/>
                        </a:solidFill>
                        <a:effectLst/>
                        <a:latin typeface="Arial Narrow" pitchFamily="34" charset="0"/>
                        <a:ea typeface="Times New Roman"/>
                        <a:cs typeface="Calibri"/>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lnSpc>
                          <a:spcPct val="115000"/>
                        </a:lnSpc>
                        <a:spcAft>
                          <a:spcPts val="0"/>
                        </a:spcAft>
                      </a:pPr>
                      <a:r>
                        <a:rPr lang="en-US" sz="1200" b="1" kern="1200" dirty="0" smtClean="0">
                          <a:solidFill>
                            <a:schemeClr val="dk1"/>
                          </a:solidFill>
                          <a:effectLst/>
                          <a:latin typeface="Arial Narrow" pitchFamily="34" charset="0"/>
                          <a:ea typeface="Times New Roman"/>
                          <a:cs typeface="Calibri"/>
                        </a:rPr>
                        <a:t>576</a:t>
                      </a:r>
                    </a:p>
                    <a:p>
                      <a:pPr marL="87313" indent="0" algn="l" defTabSz="914331" rtl="0" eaLnBrk="1" fontAlgn="t" latinLnBrk="0" hangingPunct="1">
                        <a:lnSpc>
                          <a:spcPct val="115000"/>
                        </a:lnSpc>
                        <a:spcAft>
                          <a:spcPts val="0"/>
                        </a:spcAft>
                      </a:pPr>
                      <a:endParaRPr lang="en-US" sz="1200" b="1" kern="1200" dirty="0" smtClean="0">
                        <a:solidFill>
                          <a:schemeClr val="dk1"/>
                        </a:solidFill>
                        <a:effectLst/>
                        <a:latin typeface="Arial Narrow" pitchFamily="34" charset="0"/>
                        <a:ea typeface="Times New Roman"/>
                        <a:cs typeface="Calibri"/>
                      </a:endParaRP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dk1"/>
                          </a:solidFill>
                          <a:effectLst/>
                          <a:latin typeface="Arial Narrow" pitchFamily="34" charset="0"/>
                          <a:ea typeface="Times New Roman"/>
                          <a:cs typeface="Calibri"/>
                        </a:rPr>
                        <a:t>NHO : 24</a:t>
                      </a: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dk1"/>
                          </a:solidFill>
                          <a:effectLst/>
                          <a:latin typeface="Arial Narrow" pitchFamily="34" charset="0"/>
                          <a:ea typeface="Times New Roman"/>
                          <a:cs typeface="Calibri"/>
                        </a:rPr>
                        <a:t>LMN:  96</a:t>
                      </a: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dk1"/>
                          </a:solidFill>
                          <a:effectLst/>
                          <a:latin typeface="Arial Narrow" pitchFamily="34" charset="0"/>
                          <a:ea typeface="Times New Roman"/>
                          <a:cs typeface="Calibri"/>
                        </a:rPr>
                        <a:t>FSNC :84</a:t>
                      </a:r>
                    </a:p>
                    <a:p>
                      <a:pPr marL="87313" indent="0" algn="l" defTabSz="914331" rtl="0" eaLnBrk="1" fontAlgn="t" latinLnBrk="0" hangingPunct="1">
                        <a:lnSpc>
                          <a:spcPct val="115000"/>
                        </a:lnSpc>
                        <a:spcAft>
                          <a:spcPts val="0"/>
                        </a:spcAft>
                      </a:pPr>
                      <a:r>
                        <a:rPr lang="en-US" sz="1200" b="1" kern="1200" dirty="0" smtClean="0">
                          <a:solidFill>
                            <a:schemeClr val="dk1"/>
                          </a:solidFill>
                          <a:effectLst/>
                          <a:latin typeface="Arial Narrow" pitchFamily="34" charset="0"/>
                          <a:ea typeface="Times New Roman"/>
                          <a:cs typeface="Calibri"/>
                        </a:rPr>
                        <a:t>KZN:84 </a:t>
                      </a: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dk1"/>
                          </a:solidFill>
                          <a:effectLst/>
                          <a:latin typeface="Arial Narrow" pitchFamily="34" charset="0"/>
                          <a:ea typeface="Times New Roman"/>
                          <a:cs typeface="Calibri"/>
                        </a:rPr>
                        <a:t>WC:120</a:t>
                      </a: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dk1"/>
                          </a:solidFill>
                          <a:effectLst/>
                          <a:latin typeface="Arial Narrow" pitchFamily="34" charset="0"/>
                          <a:ea typeface="Times New Roman"/>
                          <a:cs typeface="Calibri"/>
                        </a:rPr>
                        <a:t>GP: 96</a:t>
                      </a: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dk1"/>
                          </a:solidFill>
                          <a:effectLst/>
                          <a:latin typeface="Arial Narrow" pitchFamily="34" charset="0"/>
                          <a:ea typeface="Times New Roman"/>
                          <a:cs typeface="Calibri"/>
                        </a:rPr>
                        <a:t>EC: 72</a:t>
                      </a:r>
                      <a:endParaRPr lang="en-US" sz="1200" b="1" kern="1200" dirty="0">
                        <a:solidFill>
                          <a:schemeClr val="dk1"/>
                        </a:solidFill>
                        <a:effectLst/>
                        <a:latin typeface="Arial Narrow" pitchFamily="34" charset="0"/>
                        <a:ea typeface="Times New Roman"/>
                        <a:cs typeface="Calibri"/>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lnSpc>
                          <a:spcPct val="115000"/>
                        </a:lnSpc>
                        <a:spcAft>
                          <a:spcPts val="0"/>
                        </a:spcAft>
                      </a:pPr>
                      <a:r>
                        <a:rPr lang="en-US" sz="1200" b="1" kern="1200" dirty="0" smtClean="0">
                          <a:solidFill>
                            <a:schemeClr val="bg1"/>
                          </a:solidFill>
                          <a:effectLst/>
                          <a:latin typeface="Arial Narrow" pitchFamily="34" charset="0"/>
                          <a:ea typeface="Times New Roman"/>
                          <a:cs typeface="Calibri"/>
                        </a:rPr>
                        <a:t>1076</a:t>
                      </a:r>
                    </a:p>
                    <a:p>
                      <a:pPr marL="87313" indent="0" algn="l" defTabSz="914331" rtl="0" eaLnBrk="1" fontAlgn="t" latinLnBrk="0" hangingPunct="1">
                        <a:lnSpc>
                          <a:spcPct val="115000"/>
                        </a:lnSpc>
                        <a:spcAft>
                          <a:spcPts val="0"/>
                        </a:spcAft>
                      </a:pPr>
                      <a:endParaRPr lang="en-US" sz="1200" b="1" kern="1200" dirty="0" smtClean="0">
                        <a:solidFill>
                          <a:schemeClr val="bg1"/>
                        </a:solidFill>
                        <a:effectLst/>
                        <a:latin typeface="Arial Narrow" pitchFamily="34" charset="0"/>
                        <a:ea typeface="Times New Roman"/>
                        <a:cs typeface="Calibri"/>
                      </a:endParaRP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bg1"/>
                          </a:solidFill>
                          <a:effectLst/>
                          <a:latin typeface="Arial Narrow" pitchFamily="34" charset="0"/>
                          <a:ea typeface="Times New Roman"/>
                          <a:cs typeface="Calibri"/>
                        </a:rPr>
                        <a:t>NHO : 54</a:t>
                      </a:r>
                    </a:p>
                    <a:p>
                      <a:pPr marL="87313" indent="0" algn="l" defTabSz="914331" rtl="0" eaLnBrk="1" fontAlgn="t" latinLnBrk="0" hangingPunct="1">
                        <a:lnSpc>
                          <a:spcPct val="115000"/>
                        </a:lnSpc>
                        <a:spcAft>
                          <a:spcPts val="0"/>
                        </a:spcAft>
                      </a:pPr>
                      <a:r>
                        <a:rPr lang="en-US" sz="1200" b="1" kern="1200" dirty="0" smtClean="0">
                          <a:solidFill>
                            <a:schemeClr val="bg1"/>
                          </a:solidFill>
                          <a:effectLst/>
                          <a:latin typeface="Arial Narrow" pitchFamily="34" charset="0"/>
                          <a:ea typeface="Times New Roman"/>
                          <a:cs typeface="Calibri"/>
                        </a:rPr>
                        <a:t>LMN:  55</a:t>
                      </a: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bg1"/>
                          </a:solidFill>
                          <a:effectLst/>
                          <a:latin typeface="Arial Narrow" pitchFamily="34" charset="0"/>
                          <a:ea typeface="Times New Roman"/>
                          <a:cs typeface="Calibri"/>
                        </a:rPr>
                        <a:t>FSNC: 51</a:t>
                      </a: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bg1"/>
                          </a:solidFill>
                          <a:effectLst/>
                          <a:latin typeface="Arial Narrow" pitchFamily="34" charset="0"/>
                          <a:ea typeface="Times New Roman"/>
                          <a:cs typeface="Calibri"/>
                        </a:rPr>
                        <a:t>KZN: 152</a:t>
                      </a: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bg1"/>
                          </a:solidFill>
                          <a:effectLst/>
                          <a:latin typeface="Arial Narrow" pitchFamily="34" charset="0"/>
                          <a:ea typeface="Times New Roman"/>
                          <a:cs typeface="Calibri"/>
                        </a:rPr>
                        <a:t>WC: 437</a:t>
                      </a:r>
                    </a:p>
                    <a:p>
                      <a:pPr marL="87313" marR="0" indent="0" algn="l" defTabSz="914331" rtl="0" eaLnBrk="1" fontAlgn="t" latinLnBrk="0" hangingPunct="1">
                        <a:lnSpc>
                          <a:spcPct val="115000"/>
                        </a:lnSpc>
                        <a:spcBef>
                          <a:spcPts val="0"/>
                        </a:spcBef>
                        <a:spcAft>
                          <a:spcPts val="0"/>
                        </a:spcAft>
                        <a:buClrTx/>
                        <a:buSzTx/>
                        <a:buFontTx/>
                        <a:buNone/>
                        <a:tabLst/>
                        <a:defRPr/>
                      </a:pPr>
                      <a:r>
                        <a:rPr lang="en-US" sz="1200" b="1" kern="1200" dirty="0" smtClean="0">
                          <a:solidFill>
                            <a:schemeClr val="bg1"/>
                          </a:solidFill>
                          <a:effectLst/>
                          <a:latin typeface="Arial Narrow" pitchFamily="34" charset="0"/>
                          <a:ea typeface="Times New Roman"/>
                          <a:cs typeface="Calibri"/>
                        </a:rPr>
                        <a:t>GP: 307</a:t>
                      </a:r>
                    </a:p>
                    <a:p>
                      <a:pPr marL="87313" indent="0" algn="l" defTabSz="914331" rtl="0" eaLnBrk="1" fontAlgn="t" latinLnBrk="0" hangingPunct="1">
                        <a:lnSpc>
                          <a:spcPct val="115000"/>
                        </a:lnSpc>
                        <a:spcAft>
                          <a:spcPts val="0"/>
                        </a:spcAft>
                      </a:pPr>
                      <a:r>
                        <a:rPr lang="en-US" sz="1200" b="1" kern="1200" dirty="0" smtClean="0">
                          <a:solidFill>
                            <a:schemeClr val="bg1"/>
                          </a:solidFill>
                          <a:effectLst/>
                          <a:latin typeface="Arial Narrow" pitchFamily="34" charset="0"/>
                          <a:ea typeface="Times New Roman"/>
                          <a:cs typeface="Calibri"/>
                        </a:rPr>
                        <a:t>EC: 20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defTabSz="914331" rtl="0" eaLnBrk="1" latinLnBrk="0" hangingPunct="1">
                        <a:lnSpc>
                          <a:spcPct val="115000"/>
                        </a:lnSpc>
                        <a:spcAft>
                          <a:spcPts val="0"/>
                        </a:spcAft>
                      </a:pPr>
                      <a:r>
                        <a:rPr lang="en-ZA" sz="1200" b="1" kern="1200" dirty="0" smtClean="0">
                          <a:solidFill>
                            <a:schemeClr val="dk1"/>
                          </a:solidFill>
                          <a:effectLst/>
                          <a:latin typeface="Arial Narrow" pitchFamily="34" charset="0"/>
                          <a:ea typeface="Times New Roman"/>
                          <a:cs typeface="Calibri"/>
                        </a:rPr>
                        <a:t>500</a:t>
                      </a:r>
                      <a:endParaRPr lang="en-ZA" sz="1200" b="1" kern="1200" dirty="0">
                        <a:solidFill>
                          <a:schemeClr val="dk1"/>
                        </a:solidFill>
                        <a:effectLst/>
                        <a:latin typeface="Arial Narrow" pitchFamily="34" charset="0"/>
                        <a:ea typeface="Times New Roman"/>
                        <a:cs typeface="Calibri"/>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lnSpc>
                          <a:spcPct val="115000"/>
                        </a:lnSpc>
                        <a:spcAft>
                          <a:spcPts val="0"/>
                        </a:spcAft>
                      </a:pPr>
                      <a:r>
                        <a:rPr lang="en-US" sz="1200" b="0" kern="1200" dirty="0">
                          <a:solidFill>
                            <a:schemeClr val="dk1"/>
                          </a:solidFill>
                          <a:effectLst/>
                          <a:latin typeface="Arial Narrow" pitchFamily="34" charset="0"/>
                          <a:ea typeface="Times New Roman"/>
                          <a:cs typeface="Calibri"/>
                        </a:rPr>
                        <a:t>Target achieved.  </a:t>
                      </a:r>
                      <a:br>
                        <a:rPr lang="en-US" sz="1200" b="0" kern="1200" dirty="0">
                          <a:solidFill>
                            <a:schemeClr val="dk1"/>
                          </a:solidFill>
                          <a:effectLst/>
                          <a:latin typeface="Arial Narrow" pitchFamily="34" charset="0"/>
                          <a:ea typeface="Times New Roman"/>
                          <a:cs typeface="Calibri"/>
                        </a:rPr>
                      </a:br>
                      <a:r>
                        <a:rPr lang="en-US" sz="1200" b="0" kern="1200" dirty="0">
                          <a:solidFill>
                            <a:schemeClr val="dk1"/>
                          </a:solidFill>
                          <a:effectLst/>
                          <a:latin typeface="Arial Narrow" pitchFamily="34" charset="0"/>
                          <a:ea typeface="Times New Roman"/>
                          <a:cs typeface="Calibri"/>
                        </a:rPr>
                        <a:t>Demand for training exceed the plan</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lnSpc>
                          <a:spcPct val="115000"/>
                        </a:lnSpc>
                        <a:spcAft>
                          <a:spcPts val="0"/>
                        </a:spcAft>
                      </a:pPr>
                      <a:r>
                        <a:rPr lang="en-ZA" sz="1200" b="0" kern="1200" dirty="0" smtClean="0">
                          <a:solidFill>
                            <a:schemeClr val="dk1"/>
                          </a:solidFill>
                          <a:effectLst/>
                          <a:latin typeface="Arial Narrow" pitchFamily="34" charset="0"/>
                          <a:ea typeface="Times New Roman"/>
                          <a:cs typeface="Calibri"/>
                        </a:rPr>
                        <a:t>n/a</a:t>
                      </a:r>
                      <a:endParaRPr lang="en-ZA" sz="1200" b="0" kern="1200" dirty="0">
                        <a:solidFill>
                          <a:schemeClr val="dk1"/>
                        </a:solidFill>
                        <a:effectLst/>
                        <a:latin typeface="Arial Narrow" pitchFamily="34" charset="0"/>
                        <a:ea typeface="Times New Roman"/>
                        <a:cs typeface="Calibri"/>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26910"/>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1: </a:t>
            </a:r>
            <a:r>
              <a:rPr lang="en-US" sz="3000" b="1" kern="1200" dirty="0" smtClean="0">
                <a:solidFill>
                  <a:schemeClr val="bg1"/>
                </a:solidFill>
                <a:latin typeface="Arial Black" panose="020B0A04020102020204" pitchFamily="34" charset="0"/>
              </a:rPr>
              <a:t>ADMINISTRATION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HUMAN RESOURCES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0522913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064376936"/>
              </p:ext>
            </p:extLst>
          </p:nvPr>
        </p:nvGraphicFramePr>
        <p:xfrm>
          <a:off x="145867" y="1055559"/>
          <a:ext cx="8803095" cy="5521278"/>
        </p:xfrm>
        <a:graphic>
          <a:graphicData uri="http://schemas.openxmlformats.org/drawingml/2006/table">
            <a:tbl>
              <a:tblPr firstRow="1" bandRow="1">
                <a:tableStyleId>{5C22544A-7EE6-4342-B048-85BDC9FD1C3A}</a:tableStyleId>
              </a:tblPr>
              <a:tblGrid>
                <a:gridCol w="1505493"/>
                <a:gridCol w="1412850"/>
                <a:gridCol w="1156930"/>
                <a:gridCol w="1213945"/>
                <a:gridCol w="1813034"/>
                <a:gridCol w="1700843"/>
              </a:tblGrid>
              <a:tr h="630118">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824620">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mn-cs"/>
                        </a:rPr>
                        <a:t>Number of audit </a:t>
                      </a:r>
                      <a:r>
                        <a:rPr lang="en-US" sz="1400" b="1" i="0" u="none" strike="noStrike" kern="1200" dirty="0">
                          <a:solidFill>
                            <a:schemeClr val="tx1"/>
                          </a:solidFill>
                          <a:effectLst/>
                          <a:latin typeface="Arial Narrow" panose="020B0606020202030204" pitchFamily="34" charset="0"/>
                          <a:ea typeface="+mn-ea"/>
                          <a:cs typeface="+mn-cs"/>
                        </a:rPr>
                        <a:t>qualifications</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noProof="0" dirty="0" smtClean="0">
                          <a:solidFill>
                            <a:schemeClr val="tx1"/>
                          </a:solidFill>
                          <a:effectLst/>
                          <a:latin typeface="Arial Narrow" panose="020B0606020202030204" pitchFamily="34" charset="0"/>
                          <a:ea typeface="+mn-ea"/>
                          <a:cs typeface="+mn-cs"/>
                        </a:rPr>
                        <a:t>No target</a:t>
                      </a:r>
                      <a:endParaRPr lang="en-US"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1" i="0" u="none" strike="noStrike" kern="1200" dirty="0" smtClean="0">
                          <a:solidFill>
                            <a:schemeClr val="tx1"/>
                          </a:solidFill>
                          <a:effectLst/>
                          <a:latin typeface="Arial Narrow" panose="020B0606020202030204" pitchFamily="34" charset="0"/>
                          <a:ea typeface="+mn-ea"/>
                          <a:cs typeface="+mn-cs"/>
                        </a:rPr>
                        <a:t>Target measured annually</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chemeClr val="tx1"/>
                          </a:solidFill>
                          <a:effectLst/>
                          <a:latin typeface="Arial Narrow" panose="020B0606020202030204" pitchFamily="34" charset="0"/>
                          <a:ea typeface="+mn-ea"/>
                          <a:cs typeface="+mn-cs"/>
                        </a:rPr>
                        <a:t>Target measured annually</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chemeClr val="tx1"/>
                          </a:solidFill>
                          <a:effectLst/>
                          <a:latin typeface="Arial Narrow" panose="020B0606020202030204" pitchFamily="34" charset="0"/>
                          <a:ea typeface="+mn-ea"/>
                          <a:cs typeface="+mn-cs"/>
                        </a:rPr>
                        <a:t>Target measured annually</a:t>
                      </a:r>
                      <a:endParaRPr lang="en-US"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chemeClr val="tx1"/>
                          </a:solidFill>
                          <a:effectLst/>
                          <a:latin typeface="Arial Narrow" panose="020B0606020202030204" pitchFamily="34" charset="0"/>
                          <a:ea typeface="+mn-ea"/>
                          <a:cs typeface="+mn-cs"/>
                        </a:rPr>
                        <a:t>Target measured annually</a:t>
                      </a:r>
                      <a:endParaRPr lang="en-US"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252534">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mn-cs"/>
                        </a:rPr>
                        <a:t>Approved Integrated finance and SCM strategy</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chemeClr val="tx1"/>
                          </a:solidFill>
                          <a:effectLst/>
                          <a:latin typeface="Arial Narrow" panose="020B0606020202030204" pitchFamily="34" charset="0"/>
                          <a:ea typeface="+mn-ea"/>
                          <a:cs typeface="+mn-cs"/>
                        </a:rPr>
                        <a:t>Consultation on draft integrated finance and SCM strategy</a:t>
                      </a:r>
                      <a:endParaRPr lang="en-US"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1" i="0" u="none" strike="noStrike" kern="1200" dirty="0" smtClean="0">
                          <a:solidFill>
                            <a:schemeClr val="bg1"/>
                          </a:solidFill>
                          <a:effectLst/>
                          <a:latin typeface="Arial Narrow" panose="020B0606020202030204" pitchFamily="34" charset="0"/>
                          <a:ea typeface="+mn-ea"/>
                          <a:cs typeface="+mn-cs"/>
                        </a:rPr>
                        <a:t>Consultation on draft integrated finance and SCM strategy not carried out</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chemeClr val="tx1"/>
                          </a:solidFill>
                          <a:effectLst/>
                          <a:latin typeface="Arial Narrow" panose="020B0606020202030204" pitchFamily="34" charset="0"/>
                          <a:ea typeface="+mn-ea"/>
                          <a:cs typeface="+mn-cs"/>
                        </a:rPr>
                        <a:t>Consultation on draft integrated finance and SCM strategy</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The development of an integrated Finance ad SCM strategy was meant to have been pursued through appointment of consultants. Due to COVID19 </a:t>
                      </a:r>
                      <a:r>
                        <a:rPr lang="en-US" sz="1400" b="0" i="0" u="none" strike="noStrike" dirty="0" smtClean="0">
                          <a:solidFill>
                            <a:srgbClr val="000000"/>
                          </a:solidFill>
                          <a:effectLst/>
                          <a:latin typeface="Arial Narrow" pitchFamily="34" charset="0"/>
                        </a:rPr>
                        <a:t>lockdown regulations , </a:t>
                      </a:r>
                      <a:r>
                        <a:rPr lang="en-US" sz="1400" b="0" i="0" u="none" strike="noStrike" dirty="0">
                          <a:solidFill>
                            <a:srgbClr val="000000"/>
                          </a:solidFill>
                          <a:effectLst/>
                          <a:latin typeface="Arial Narrow" pitchFamily="34" charset="0"/>
                        </a:rPr>
                        <a:t>advertisement of bids could not take place resulting in the non-achievement of the target.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In order to </a:t>
                      </a:r>
                      <a:r>
                        <a:rPr lang="en-US" sz="1400" b="0" i="0" u="none" strike="noStrike" dirty="0" smtClean="0">
                          <a:solidFill>
                            <a:srgbClr val="000000"/>
                          </a:solidFill>
                          <a:effectLst/>
                          <a:latin typeface="Arial Narrow" pitchFamily="34" charset="0"/>
                        </a:rPr>
                        <a:t>accelerate </a:t>
                      </a:r>
                      <a:r>
                        <a:rPr lang="en-US" sz="1400" b="0" i="0" u="none" strike="noStrike" dirty="0">
                          <a:solidFill>
                            <a:srgbClr val="000000"/>
                          </a:solidFill>
                          <a:effectLst/>
                          <a:latin typeface="Arial Narrow" pitchFamily="34" charset="0"/>
                        </a:rPr>
                        <a:t>on lost time, the appointment of consultants for all strategies will be pursued in the third quarter.</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108598">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mn-cs"/>
                        </a:rPr>
                        <a:t>Percentage of tenders above R30 million awarded to designated groups</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noProof="0" dirty="0" smtClean="0">
                          <a:solidFill>
                            <a:schemeClr val="tx1"/>
                          </a:solidFill>
                          <a:effectLst/>
                          <a:latin typeface="Arial Narrow" panose="020B0606020202030204" pitchFamily="34" charset="0"/>
                          <a:ea typeface="+mn-ea"/>
                          <a:cs typeface="+mn-cs"/>
                        </a:rPr>
                        <a:t>No target</a:t>
                      </a: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endParaRPr lang="en-US" sz="1400" b="0" i="0" u="none" strike="noStrike" kern="1200" dirty="0">
                        <a:solidFill>
                          <a:srgbClr val="FF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1" i="0" u="none" strike="noStrike" kern="1200" dirty="0" smtClean="0">
                          <a:solidFill>
                            <a:schemeClr val="tx1"/>
                          </a:solidFill>
                          <a:effectLst/>
                          <a:latin typeface="Arial Narrow" panose="020B0606020202030204" pitchFamily="34" charset="0"/>
                          <a:ea typeface="+mn-ea"/>
                          <a:cs typeface="+mn-cs"/>
                        </a:rPr>
                        <a:t>0%</a:t>
                      </a:r>
                      <a:endParaRPr lang="en-US"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dirty="0" smtClean="0">
                          <a:solidFill>
                            <a:schemeClr val="tx1"/>
                          </a:solidFill>
                          <a:effectLst/>
                          <a:latin typeface="Arial Narrow" panose="020B0606020202030204" pitchFamily="34" charset="0"/>
                          <a:ea typeface="+mn-ea"/>
                          <a:cs typeface="+mn-cs"/>
                        </a:rPr>
                        <a:t>Target measured annually</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Due to COVID-19 </a:t>
                      </a:r>
                      <a:r>
                        <a:rPr lang="en-US" sz="1400" b="0" i="0" u="none" strike="noStrike" dirty="0" smtClean="0">
                          <a:solidFill>
                            <a:srgbClr val="000000"/>
                          </a:solidFill>
                          <a:effectLst/>
                          <a:latin typeface="Arial Narrow" pitchFamily="34" charset="0"/>
                        </a:rPr>
                        <a:t>lockdown regulations, </a:t>
                      </a:r>
                      <a:r>
                        <a:rPr lang="en-US" sz="1400" b="0" i="0" u="none" strike="noStrike" dirty="0">
                          <a:solidFill>
                            <a:srgbClr val="000000"/>
                          </a:solidFill>
                          <a:effectLst/>
                          <a:latin typeface="Arial Narrow" pitchFamily="34" charset="0"/>
                        </a:rPr>
                        <a:t>advertisement of bids was suspended, thereby resulting in no awards which meet the applicable targets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Advertisement of bids have resumed. The main bids which will contribute towards this target is on strategic procurement for nutrition services.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71814"/>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1: </a:t>
            </a:r>
            <a:r>
              <a:rPr lang="en-US" sz="3000" b="1" kern="1200" dirty="0" smtClean="0">
                <a:solidFill>
                  <a:schemeClr val="bg1"/>
                </a:solidFill>
                <a:latin typeface="Arial Black" panose="020B0A04020102020204" pitchFamily="34" charset="0"/>
              </a:rPr>
              <a:t>ADMINISTRATION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FINANCE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54785919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419364980"/>
              </p:ext>
            </p:extLst>
          </p:nvPr>
        </p:nvGraphicFramePr>
        <p:xfrm>
          <a:off x="251011" y="1069544"/>
          <a:ext cx="8643521" cy="5168320"/>
        </p:xfrm>
        <a:graphic>
          <a:graphicData uri="http://schemas.openxmlformats.org/drawingml/2006/table">
            <a:tbl>
              <a:tblPr firstRow="1" bandRow="1">
                <a:tableStyleId>{5C22544A-7EE6-4342-B048-85BDC9FD1C3A}</a:tableStyleId>
              </a:tblPr>
              <a:tblGrid>
                <a:gridCol w="1783142"/>
                <a:gridCol w="1434889"/>
                <a:gridCol w="1493542"/>
                <a:gridCol w="1124173"/>
                <a:gridCol w="1670197"/>
                <a:gridCol w="1137578"/>
              </a:tblGrid>
              <a:tr h="504814">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033670">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itchFamily="34" charset="0"/>
                          <a:ea typeface="+mn-ea"/>
                          <a:cs typeface="+mn-cs"/>
                        </a:rPr>
                        <a:t>Approved Master Information System and Security Technology Plan (MISSTP)</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itchFamily="34" charset="0"/>
                          <a:ea typeface="+mn-ea"/>
                          <a:cs typeface="+mn-cs"/>
                        </a:rPr>
                        <a:t>Draft Master Information System and Security Technology Plan (MISSTP)</a:t>
                      </a:r>
                      <a:endParaRPr lang="en-US" sz="1400" b="0" i="0" u="none" strike="noStrike" kern="1200" dirty="0">
                        <a:solidFill>
                          <a:schemeClr val="tx1"/>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itchFamily="34" charset="0"/>
                          <a:ea typeface="+mn-ea"/>
                          <a:cs typeface="+mn-cs"/>
                        </a:rPr>
                        <a:t>Draft Master Information System and Security Technology Plan (MISSTP) developed</a:t>
                      </a:r>
                      <a:endParaRPr lang="en-ZA" sz="1400" b="1" i="0" u="none" strike="noStrike" kern="1200" dirty="0" smtClean="0">
                        <a:solidFill>
                          <a:schemeClr val="bg1"/>
                        </a:solidFill>
                        <a:effectLst/>
                        <a:latin typeface="Arial Narrow" pitchFamily="34" charset="0"/>
                        <a:ea typeface="+mn-ea"/>
                        <a:cs typeface="+mn-cs"/>
                      </a:endParaRPr>
                    </a:p>
                    <a:p>
                      <a:pPr marL="87313" indent="0" algn="l" defTabSz="914331" rtl="0" eaLnBrk="1" fontAlgn="t" latinLnBrk="0" hangingPunct="1"/>
                      <a:endParaRPr lang="en-ZA" sz="1400" b="1" i="0" u="none" strike="noStrike" kern="1200" dirty="0" smtClean="0">
                        <a:solidFill>
                          <a:schemeClr val="bg1"/>
                        </a:solidFill>
                        <a:effectLst/>
                        <a:latin typeface="Arial Narrow"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defTabSz="914331" rtl="0" eaLnBrk="1" fontAlgn="t" latinLnBrk="0" hangingPunct="1"/>
                      <a:r>
                        <a:rPr lang="en-ZA" sz="1400" b="0" i="0" u="none" strike="noStrike" kern="1200" dirty="0" smtClean="0">
                          <a:solidFill>
                            <a:schemeClr val="tx1"/>
                          </a:solidFill>
                          <a:effectLst/>
                          <a:latin typeface="Arial Narrow" pitchFamily="34" charset="0"/>
                          <a:ea typeface="+mn-ea"/>
                          <a:cs typeface="+mn-cs"/>
                        </a:rPr>
                        <a:t>None</a:t>
                      </a:r>
                      <a:endParaRPr lang="en-ZA" sz="1400" b="0" i="0" u="none" strike="noStrike" kern="1200" dirty="0">
                        <a:solidFill>
                          <a:schemeClr val="tx1"/>
                        </a:solidFill>
                        <a:effectLst/>
                        <a:latin typeface="Arial Narrow"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noProof="0" dirty="0" smtClean="0">
                          <a:solidFill>
                            <a:schemeClr val="tx1"/>
                          </a:solidFill>
                          <a:effectLst/>
                          <a:latin typeface="Arial Narrow" pitchFamily="34" charset="0"/>
                          <a:ea typeface="+mn-ea"/>
                          <a:cs typeface="+mn-cs"/>
                        </a:rPr>
                        <a:t>None </a:t>
                      </a:r>
                      <a:endParaRPr lang="en-US" sz="1400" b="0" i="0" u="none" strike="noStrike" kern="1200" noProof="0" dirty="0">
                        <a:solidFill>
                          <a:schemeClr val="tx1"/>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noProof="0" dirty="0" smtClean="0">
                          <a:solidFill>
                            <a:schemeClr val="tx1"/>
                          </a:solidFill>
                          <a:effectLst/>
                          <a:latin typeface="Arial Narrow" pitchFamily="34" charset="0"/>
                          <a:ea typeface="+mn-ea"/>
                          <a:cs typeface="+mn-cs"/>
                        </a:rPr>
                        <a:t>n/a </a:t>
                      </a:r>
                      <a:endParaRPr lang="en-US" sz="1400" b="0" i="0" u="none" strike="noStrike" kern="1200" noProof="0" dirty="0">
                        <a:solidFill>
                          <a:schemeClr val="tx1"/>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302440">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itchFamily="34" charset="0"/>
                          <a:ea typeface="+mn-ea"/>
                          <a:cs typeface="+mn-cs"/>
                        </a:rPr>
                        <a:t>Number of sites where Body Scanners are installed</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itchFamily="34" charset="0"/>
                          <a:ea typeface="+mn-ea"/>
                          <a:cs typeface="+mn-cs"/>
                        </a:rPr>
                        <a:t>1</a:t>
                      </a:r>
                      <a:endParaRPr lang="en-US" sz="1400" b="0" i="0" u="none" strike="noStrike" kern="1200" dirty="0">
                        <a:solidFill>
                          <a:schemeClr val="tx1"/>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ZA" sz="1400" b="1" i="0" u="none" strike="noStrike" kern="1200" dirty="0">
                          <a:solidFill>
                            <a:schemeClr val="bg1"/>
                          </a:solidFill>
                          <a:effectLst/>
                          <a:latin typeface="Arial Narrow" pitchFamily="34" charset="0"/>
                          <a:ea typeface="+mn-ea"/>
                          <a:cs typeface="+mn-cs"/>
                        </a:rPr>
                        <a:t>2</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defTabSz="914331" rtl="0" eaLnBrk="1" fontAlgn="t" latinLnBrk="0" hangingPunct="1"/>
                      <a:r>
                        <a:rPr lang="en-ZA" sz="1400" b="1" i="0" u="none" strike="noStrike" kern="1200" dirty="0" smtClean="0">
                          <a:solidFill>
                            <a:schemeClr val="tx1"/>
                          </a:solidFill>
                          <a:effectLst/>
                          <a:latin typeface="Arial Narrow" pitchFamily="34" charset="0"/>
                          <a:ea typeface="+mn-ea"/>
                          <a:cs typeface="+mn-cs"/>
                        </a:rPr>
                        <a:t>1</a:t>
                      </a:r>
                      <a:endParaRPr lang="en-ZA" sz="1400" b="1" i="0" u="none" strike="noStrike" kern="1200" dirty="0">
                        <a:solidFill>
                          <a:schemeClr val="tx1"/>
                        </a:solidFill>
                        <a:effectLst/>
                        <a:latin typeface="Arial Narrow"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a:solidFill>
                            <a:schemeClr val="tx1"/>
                          </a:solidFill>
                          <a:effectLst/>
                          <a:latin typeface="Arial Narrow" pitchFamily="34" charset="0"/>
                          <a:ea typeface="+mn-ea"/>
                          <a:cs typeface="+mn-cs"/>
                        </a:rPr>
                        <a:t>One </a:t>
                      </a:r>
                      <a:r>
                        <a:rPr lang="en-US" sz="1400" b="0" i="0" u="none" strike="noStrike" kern="1200" dirty="0" smtClean="0">
                          <a:solidFill>
                            <a:schemeClr val="tx1"/>
                          </a:solidFill>
                          <a:effectLst/>
                          <a:latin typeface="Arial Narrow" pitchFamily="34" charset="0"/>
                          <a:ea typeface="+mn-ea"/>
                          <a:cs typeface="+mn-cs"/>
                        </a:rPr>
                        <a:t>License </a:t>
                      </a:r>
                      <a:r>
                        <a:rPr lang="en-US" sz="1400" b="0" i="0" u="none" strike="noStrike" kern="1200" dirty="0">
                          <a:solidFill>
                            <a:schemeClr val="tx1"/>
                          </a:solidFill>
                          <a:effectLst/>
                          <a:latin typeface="Arial Narrow" pitchFamily="34" charset="0"/>
                          <a:ea typeface="+mn-ea"/>
                          <a:cs typeface="+mn-cs"/>
                        </a:rPr>
                        <a:t>was issued ahead of time as training was already conducted to officials on the use of the equipment.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ZA" sz="1400" b="0" i="0" u="none" strike="noStrike" kern="1200" dirty="0">
                          <a:solidFill>
                            <a:schemeClr val="tx1"/>
                          </a:solidFill>
                          <a:effectLst/>
                          <a:latin typeface="Arial Narrow" pitchFamily="34" charset="0"/>
                          <a:ea typeface="+mn-ea"/>
                          <a:cs typeface="+mn-cs"/>
                        </a:rPr>
                        <a:t>n/a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299883">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a:solidFill>
                            <a:schemeClr val="tx1"/>
                          </a:solidFill>
                          <a:effectLst/>
                          <a:latin typeface="Arial Narrow" pitchFamily="34" charset="0"/>
                          <a:ea typeface="+mn-ea"/>
                          <a:cs typeface="+mn-cs"/>
                        </a:rPr>
                        <a:t>Number of sites where Mesh network and integrated security system are installed (ISS)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chemeClr val="tx1"/>
                          </a:solidFill>
                          <a:effectLst/>
                          <a:latin typeface="Arial Narrow" pitchFamily="34" charset="0"/>
                          <a:ea typeface="+mn-ea"/>
                          <a:cs typeface="+mn-cs"/>
                        </a:rPr>
                        <a:t>1</a:t>
                      </a:r>
                      <a:endParaRPr lang="en-US" sz="1400" b="0" i="0" u="none" strike="noStrike" kern="1200" dirty="0">
                        <a:solidFill>
                          <a:schemeClr val="tx1"/>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ZA" sz="1400" b="1" i="0" u="none" strike="noStrike" kern="1200" dirty="0">
                          <a:solidFill>
                            <a:schemeClr val="bg1"/>
                          </a:solidFill>
                          <a:effectLst/>
                          <a:latin typeface="Arial Narrow" pitchFamily="34" charset="0"/>
                          <a:ea typeface="+mn-ea"/>
                          <a:cs typeface="+mn-cs"/>
                        </a:rPr>
                        <a:t>0</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lgn="l" defTabSz="914331" rtl="0" eaLnBrk="1" fontAlgn="t" latinLnBrk="0" hangingPunct="1"/>
                      <a:r>
                        <a:rPr lang="en-ZA" sz="1400" b="1" i="0" u="none" strike="noStrike" kern="1200" dirty="0" smtClean="0">
                          <a:solidFill>
                            <a:schemeClr val="tx1"/>
                          </a:solidFill>
                          <a:effectLst/>
                          <a:latin typeface="Arial Narrow" pitchFamily="34" charset="0"/>
                          <a:ea typeface="+mn-ea"/>
                          <a:cs typeface="+mn-cs"/>
                        </a:rPr>
                        <a:t>1</a:t>
                      </a:r>
                      <a:endParaRPr lang="en-ZA" sz="1400" b="1" i="0" u="none" strike="noStrike" kern="1200" dirty="0">
                        <a:solidFill>
                          <a:schemeClr val="tx1"/>
                        </a:solidFill>
                        <a:effectLst/>
                        <a:latin typeface="Arial Narrow"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a:solidFill>
                            <a:schemeClr val="tx1"/>
                          </a:solidFill>
                          <a:effectLst/>
                          <a:latin typeface="Arial Narrow" pitchFamily="34" charset="0"/>
                          <a:ea typeface="+mn-ea"/>
                          <a:cs typeface="+mn-cs"/>
                        </a:rPr>
                        <a:t>The lockdown regulations presented delays in the procurement through SITA of the MESH network and integrated security system,</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a:solidFill>
                            <a:schemeClr val="tx1"/>
                          </a:solidFill>
                          <a:effectLst/>
                          <a:latin typeface="Arial Narrow" pitchFamily="34" charset="0"/>
                          <a:ea typeface="+mn-ea"/>
                          <a:cs typeface="+mn-cs"/>
                        </a:rPr>
                        <a:t>Request will be re-issued </a:t>
                      </a:r>
                      <a:r>
                        <a:rPr lang="en-US" sz="1400" b="0" i="0" u="none" strike="noStrike" kern="1200" dirty="0" smtClean="0">
                          <a:solidFill>
                            <a:schemeClr val="tx1"/>
                          </a:solidFill>
                          <a:effectLst/>
                          <a:latin typeface="Arial Narrow" pitchFamily="34" charset="0"/>
                          <a:ea typeface="+mn-ea"/>
                          <a:cs typeface="+mn-cs"/>
                        </a:rPr>
                        <a:t>to expedite </a:t>
                      </a:r>
                      <a:r>
                        <a:rPr lang="en-US" sz="1400" b="0" i="0" u="none" strike="noStrike" kern="1200" dirty="0">
                          <a:solidFill>
                            <a:schemeClr val="tx1"/>
                          </a:solidFill>
                          <a:effectLst/>
                          <a:latin typeface="Arial Narrow" pitchFamily="34" charset="0"/>
                          <a:ea typeface="+mn-ea"/>
                          <a:cs typeface="+mn-cs"/>
                        </a:rPr>
                        <a:t>the process by making constant </a:t>
                      </a:r>
                      <a:r>
                        <a:rPr lang="en-US" sz="1400" b="0" i="0" u="none" strike="noStrike" kern="1200" dirty="0" smtClean="0">
                          <a:solidFill>
                            <a:schemeClr val="tx1"/>
                          </a:solidFill>
                          <a:effectLst/>
                          <a:latin typeface="Arial Narrow" pitchFamily="34" charset="0"/>
                          <a:ea typeface="+mn-ea"/>
                          <a:cs typeface="+mn-cs"/>
                        </a:rPr>
                        <a:t>follow-ups </a:t>
                      </a:r>
                      <a:r>
                        <a:rPr lang="en-US" sz="1400" b="0" i="0" u="none" strike="noStrike" kern="1200" dirty="0">
                          <a:solidFill>
                            <a:schemeClr val="tx1"/>
                          </a:solidFill>
                          <a:effectLst/>
                          <a:latin typeface="Arial Narrow" pitchFamily="34" charset="0"/>
                          <a:ea typeface="+mn-ea"/>
                          <a:cs typeface="+mn-cs"/>
                        </a:rPr>
                        <a:t>with stakeholders.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9524"/>
            <a:ext cx="9144000" cy="931769"/>
          </a:xfrm>
          <a:prstGeom prst="rect">
            <a:avLst/>
          </a:prstGeom>
        </p:spPr>
        <p:txBody>
          <a:bodyPr anchor="ctr"/>
          <a:lstStyle/>
          <a:p>
            <a:pPr lvl="0" algn="ctr">
              <a:lnSpc>
                <a:spcPct val="110000"/>
              </a:lnSpc>
              <a:spcAft>
                <a:spcPts val="1800"/>
              </a:spcAft>
            </a:pPr>
            <a:r>
              <a:rPr lang="en-US" sz="3000" kern="1200" dirty="0">
                <a:solidFill>
                  <a:schemeClr val="bg1"/>
                </a:solidFill>
                <a:latin typeface="Arial Black" panose="020B0A04020102020204" pitchFamily="34" charset="0"/>
              </a:rPr>
              <a:t>PROGRAMME 1: </a:t>
            </a:r>
            <a:r>
              <a:rPr lang="en-US" sz="3000" kern="1200" dirty="0" smtClean="0">
                <a:solidFill>
                  <a:schemeClr val="bg1"/>
                </a:solidFill>
                <a:latin typeface="Arial Black" panose="020B0A04020102020204" pitchFamily="34" charset="0"/>
              </a:rPr>
              <a:t>ADMINISTRATION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INFORMATION TECHNOLOGY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72135295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 xmlns:a16="http://schemas.microsoft.com/office/drawing/2014/main" id="{29727885-EAA1-472D-AC46-FA364467267D}"/>
              </a:ext>
            </a:extLst>
          </p:cNvPr>
          <p:cNvSpPr txBox="1">
            <a:spLocks/>
          </p:cNvSpPr>
          <p:nvPr/>
        </p:nvSpPr>
        <p:spPr>
          <a:xfrm>
            <a:off x="740228" y="2426142"/>
            <a:ext cx="3548744" cy="159512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pPr algn="l" fontAlgn="auto">
              <a:spcAft>
                <a:spcPts val="0"/>
              </a:spcAft>
            </a:pPr>
            <a:r>
              <a:rPr lang="en-US" sz="3600" dirty="0">
                <a:solidFill>
                  <a:prstClr val="white"/>
                </a:solidFill>
              </a:rPr>
              <a:t>Value Proposition Canvas</a:t>
            </a:r>
          </a:p>
        </p:txBody>
      </p:sp>
      <p:sp>
        <p:nvSpPr>
          <p:cNvPr id="9" name="Rectangle: Rounded Corners 8">
            <a:extLst>
              <a:ext uri="{FF2B5EF4-FFF2-40B4-BE49-F238E27FC236}">
                <a16:creationId xmlns="" xmlns:a16="http://schemas.microsoft.com/office/drawing/2014/main" id="{60CEC877-F66A-4F4E-8FFB-54366BE31DBA}"/>
              </a:ext>
            </a:extLst>
          </p:cNvPr>
          <p:cNvSpPr/>
          <p:nvPr/>
        </p:nvSpPr>
        <p:spPr>
          <a:xfrm>
            <a:off x="783772" y="4196624"/>
            <a:ext cx="3505200" cy="32385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r>
              <a:rPr lang="en-US" dirty="0">
                <a:solidFill>
                  <a:prstClr val="black"/>
                </a:solidFill>
                <a:latin typeface="Arial" panose="020B0604020202020204" pitchFamily="34" charset="0"/>
                <a:cs typeface="Arial" panose="020B0604020202020204" pitchFamily="34" charset="0"/>
              </a:rPr>
              <a:t>Lorem Ipsum</a:t>
            </a:r>
          </a:p>
        </p:txBody>
      </p:sp>
      <p:pic>
        <p:nvPicPr>
          <p:cNvPr id="11" name="Picture 10" descr="A close up of a sign&#10;&#10;Description automatically generated">
            <a:extLst>
              <a:ext uri="{FF2B5EF4-FFF2-40B4-BE49-F238E27FC236}">
                <a16:creationId xmlns="" xmlns:a16="http://schemas.microsoft.com/office/drawing/2014/main" id="{045E6F6F-63E2-4CE1-AB0C-1E08F593A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29" y="1781576"/>
            <a:ext cx="950459" cy="275824"/>
          </a:xfrm>
          <a:prstGeom prst="rect">
            <a:avLst/>
          </a:prstGeom>
        </p:spPr>
      </p:pic>
      <p:cxnSp>
        <p:nvCxnSpPr>
          <p:cNvPr id="13" name="Straight Connector 12">
            <a:extLst>
              <a:ext uri="{FF2B5EF4-FFF2-40B4-BE49-F238E27FC236}">
                <a16:creationId xmlns="" xmlns:a16="http://schemas.microsoft.com/office/drawing/2014/main" id="{1960F5BB-CF73-432B-9E1C-7B63215D0ECE}"/>
              </a:ext>
            </a:extLst>
          </p:cNvPr>
          <p:cNvCxnSpPr/>
          <p:nvPr/>
        </p:nvCxnSpPr>
        <p:spPr>
          <a:xfrm>
            <a:off x="742951" y="2241770"/>
            <a:ext cx="3564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2" name="Picture 1"/>
          <p:cNvPicPr>
            <a:picLocks noChangeAspect="1"/>
          </p:cNvPicPr>
          <p:nvPr/>
        </p:nvPicPr>
        <p:blipFill rotWithShape="1">
          <a:blip r:embed="rId4" cstate="email">
            <a:extLst>
              <a:ext uri="{28A0092B-C50C-407E-A947-70E740481C1C}">
                <a14:useLocalDpi xmlns:a14="http://schemas.microsoft.com/office/drawing/2010/main"/>
              </a:ext>
            </a:extLst>
          </a:blip>
          <a:srcRect l="-1" r="-195"/>
          <a:stretch/>
        </p:blipFill>
        <p:spPr>
          <a:xfrm>
            <a:off x="17929" y="0"/>
            <a:ext cx="9179859" cy="6858000"/>
          </a:xfrm>
          <a:prstGeom prst="rect">
            <a:avLst/>
          </a:prstGeom>
        </p:spPr>
      </p:pic>
      <p:sp>
        <p:nvSpPr>
          <p:cNvPr id="6" name="Rectangle 5">
            <a:extLst>
              <a:ext uri="{FF2B5EF4-FFF2-40B4-BE49-F238E27FC236}">
                <a16:creationId xmlns="" xmlns:a16="http://schemas.microsoft.com/office/drawing/2014/main" id="{CB85838F-B856-4F93-A63D-35FA79D3278C}"/>
              </a:ext>
            </a:extLst>
          </p:cNvPr>
          <p:cNvSpPr/>
          <p:nvPr/>
        </p:nvSpPr>
        <p:spPr>
          <a:xfrm>
            <a:off x="12807" y="18164"/>
            <a:ext cx="9144000" cy="6858000"/>
          </a:xfrm>
          <a:prstGeom prst="rect">
            <a:avLst/>
          </a:prstGeom>
          <a:solidFill>
            <a:srgbClr val="33993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sp>
        <p:nvSpPr>
          <p:cNvPr id="7" name="Rectangle 6">
            <a:extLst>
              <a:ext uri="{FF2B5EF4-FFF2-40B4-BE49-F238E27FC236}">
                <a16:creationId xmlns="" xmlns:a16="http://schemas.microsoft.com/office/drawing/2014/main" id="{EC712674-A4F6-4CBF-ABFE-9D83257F838F}"/>
              </a:ext>
            </a:extLst>
          </p:cNvPr>
          <p:cNvSpPr/>
          <p:nvPr/>
        </p:nvSpPr>
        <p:spPr>
          <a:xfrm>
            <a:off x="1111893" y="-18164"/>
            <a:ext cx="5414682" cy="5522259"/>
          </a:xfrm>
          <a:prstGeom prst="rect">
            <a:avLst/>
          </a:prstGeom>
          <a:solidFill>
            <a:srgbClr val="33993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sp>
        <p:nvSpPr>
          <p:cNvPr id="17" name="Right Triangle 16">
            <a:extLst>
              <a:ext uri="{FF2B5EF4-FFF2-40B4-BE49-F238E27FC236}">
                <a16:creationId xmlns="" xmlns:a16="http://schemas.microsoft.com/office/drawing/2014/main" id="{2C375972-9C28-4C3B-94C7-BDAC3A5EB1C4}"/>
              </a:ext>
            </a:extLst>
          </p:cNvPr>
          <p:cNvSpPr/>
          <p:nvPr/>
        </p:nvSpPr>
        <p:spPr>
          <a:xfrm>
            <a:off x="6525335" y="-18350"/>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8" name="Right Triangle 17">
            <a:extLst>
              <a:ext uri="{FF2B5EF4-FFF2-40B4-BE49-F238E27FC236}">
                <a16:creationId xmlns="" xmlns:a16="http://schemas.microsoft.com/office/drawing/2014/main" id="{2C375972-9C28-4C3B-94C7-BDAC3A5EB1C4}"/>
              </a:ext>
            </a:extLst>
          </p:cNvPr>
          <p:cNvSpPr/>
          <p:nvPr/>
        </p:nvSpPr>
        <p:spPr>
          <a:xfrm flipH="1">
            <a:off x="939203" y="-2712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Title 1">
            <a:extLst>
              <a:ext uri="{FF2B5EF4-FFF2-40B4-BE49-F238E27FC236}">
                <a16:creationId xmlns="" xmlns:a16="http://schemas.microsoft.com/office/drawing/2014/main" id="{29727885-EAA1-472D-AC46-FA364467267D}"/>
              </a:ext>
            </a:extLst>
          </p:cNvPr>
          <p:cNvSpPr txBox="1">
            <a:spLocks/>
          </p:cNvSpPr>
          <p:nvPr/>
        </p:nvSpPr>
        <p:spPr>
          <a:xfrm>
            <a:off x="1452165" y="1195007"/>
            <a:ext cx="4731658" cy="287878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r>
              <a:rPr lang="en-US" sz="4800" dirty="0" smtClean="0">
                <a:solidFill>
                  <a:srgbClr val="FFFFFF"/>
                </a:solidFill>
              </a:rPr>
              <a:t>Quarterly Reporting process</a:t>
            </a:r>
            <a:endParaRPr lang="en-US" sz="4800" dirty="0">
              <a:solidFill>
                <a:srgbClr val="FFFFFF"/>
              </a:solidFill>
            </a:endParaRPr>
          </a:p>
        </p:txBody>
      </p:sp>
      <p:sp>
        <p:nvSpPr>
          <p:cNvPr id="15" name="Rectangle: Rounded Corners 8">
            <a:extLst>
              <a:ext uri="{FF2B5EF4-FFF2-40B4-BE49-F238E27FC236}">
                <a16:creationId xmlns="" xmlns:a16="http://schemas.microsoft.com/office/drawing/2014/main" id="{60CEC877-F66A-4F4E-8FFB-54366BE31DBA}"/>
              </a:ext>
            </a:extLst>
          </p:cNvPr>
          <p:cNvSpPr/>
          <p:nvPr/>
        </p:nvSpPr>
        <p:spPr>
          <a:xfrm>
            <a:off x="1390027" y="4444455"/>
            <a:ext cx="4793796" cy="4318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rgbClr val="000000"/>
                </a:solidFill>
                <a:latin typeface="Arial" panose="020B0604020202020204" pitchFamily="34" charset="0"/>
                <a:cs typeface="Arial" panose="020B0604020202020204" pitchFamily="34" charset="0"/>
              </a:rPr>
              <a:t>2020/21</a:t>
            </a:r>
            <a:endParaRPr lang="en-US" sz="2800" dirty="0">
              <a:solidFill>
                <a:srgbClr val="000000"/>
              </a:solidFill>
              <a:latin typeface="Arial" panose="020B0604020202020204" pitchFamily="34" charset="0"/>
              <a:cs typeface="Arial" panose="020B0604020202020204" pitchFamily="34" charset="0"/>
            </a:endParaRPr>
          </a:p>
        </p:txBody>
      </p:sp>
      <p:cxnSp>
        <p:nvCxnSpPr>
          <p:cNvPr id="16" name="Straight Connector 15">
            <a:extLst>
              <a:ext uri="{FF2B5EF4-FFF2-40B4-BE49-F238E27FC236}">
                <a16:creationId xmlns="" xmlns:a16="http://schemas.microsoft.com/office/drawing/2014/main" id="{1960F5BB-CF73-432B-9E1C-7B63215D0ECE}"/>
              </a:ext>
            </a:extLst>
          </p:cNvPr>
          <p:cNvCxnSpPr/>
          <p:nvPr/>
        </p:nvCxnSpPr>
        <p:spPr>
          <a:xfrm>
            <a:off x="1410437" y="1129598"/>
            <a:ext cx="47529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12309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240687927"/>
              </p:ext>
            </p:extLst>
          </p:nvPr>
        </p:nvGraphicFramePr>
        <p:xfrm>
          <a:off x="250370" y="1132297"/>
          <a:ext cx="8591480" cy="5072560"/>
        </p:xfrm>
        <a:graphic>
          <a:graphicData uri="http://schemas.openxmlformats.org/drawingml/2006/table">
            <a:tbl>
              <a:tblPr firstRow="1" bandRow="1">
                <a:tableStyleId>{5C22544A-7EE6-4342-B048-85BDC9FD1C3A}</a:tableStyleId>
              </a:tblPr>
              <a:tblGrid>
                <a:gridCol w="1641492"/>
                <a:gridCol w="1450428"/>
                <a:gridCol w="1166100"/>
                <a:gridCol w="1246024"/>
                <a:gridCol w="1592317"/>
                <a:gridCol w="1495119"/>
              </a:tblGrid>
              <a:tr h="616575">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113698">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a:solidFill>
                            <a:srgbClr val="000000"/>
                          </a:solidFill>
                          <a:effectLst/>
                          <a:latin typeface="Arial Narrow" panose="020B0606020202030204" pitchFamily="34" charset="0"/>
                          <a:ea typeface="+mn-ea"/>
                          <a:cs typeface="+mn-cs"/>
                        </a:rPr>
                        <a:t>Number of sites where sensing and surveillance system are installed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kern="1200" dirty="0" smtClean="0">
                          <a:solidFill>
                            <a:srgbClr val="000000"/>
                          </a:solidFill>
                          <a:effectLst/>
                          <a:latin typeface="Arial Narrow" pitchFamily="34" charset="0"/>
                          <a:ea typeface="+mn-ea"/>
                          <a:cs typeface="+mn-cs"/>
                        </a:rPr>
                        <a:t>1</a:t>
                      </a:r>
                      <a:endParaRPr lang="en-US" sz="1400" b="1" i="0" u="none" strike="noStrike" kern="1200" dirty="0">
                        <a:solidFill>
                          <a:srgbClr val="000000"/>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1" i="0" u="none" strike="noStrike" kern="1200" dirty="0" smtClean="0">
                          <a:solidFill>
                            <a:schemeClr val="bg1"/>
                          </a:solidFill>
                          <a:effectLst/>
                          <a:latin typeface="Arial Narrow" pitchFamily="34" charset="0"/>
                          <a:ea typeface="+mn-ea"/>
                          <a:cs typeface="+mn-cs"/>
                        </a:rPr>
                        <a:t>1</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ZA" sz="1400" b="1" i="0" u="none" strike="noStrike" kern="1200" dirty="0" smtClean="0">
                          <a:solidFill>
                            <a:srgbClr val="000000"/>
                          </a:solidFill>
                          <a:effectLst/>
                          <a:latin typeface="Arial Narrow" pitchFamily="34" charset="0"/>
                          <a:ea typeface="+mn-ea"/>
                          <a:cs typeface="+mn-cs"/>
                        </a:rPr>
                        <a:t>0</a:t>
                      </a:r>
                      <a:endParaRPr lang="en-ZA" sz="1400" b="1" i="0" u="none" strike="noStrike" kern="1200" dirty="0">
                        <a:solidFill>
                          <a:srgbClr val="000000"/>
                        </a:solidFill>
                        <a:effectLst/>
                        <a:latin typeface="Arial Narrow"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smtClean="0">
                          <a:solidFill>
                            <a:srgbClr val="000000"/>
                          </a:solidFill>
                          <a:effectLst/>
                          <a:latin typeface="Arial Narrow" pitchFamily="34" charset="0"/>
                        </a:rPr>
                        <a:t>None</a:t>
                      </a:r>
                      <a:endParaRPr lang="en-ZA"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a:solidFill>
                            <a:srgbClr val="000000"/>
                          </a:solidFill>
                          <a:effectLst/>
                          <a:latin typeface="Arial Narrow" pitchFamily="34" charset="0"/>
                        </a:rPr>
                        <a:t>n/a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973851">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a:solidFill>
                            <a:srgbClr val="000000"/>
                          </a:solidFill>
                          <a:effectLst/>
                          <a:latin typeface="Arial Narrow" panose="020B0606020202030204" pitchFamily="34" charset="0"/>
                          <a:ea typeface="+mn-ea"/>
                          <a:cs typeface="+mn-cs"/>
                        </a:rPr>
                        <a:t>Number of sites where Inmate Communications systems are installed</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kern="1200" dirty="0" smtClean="0">
                          <a:solidFill>
                            <a:srgbClr val="000000"/>
                          </a:solidFill>
                          <a:effectLst/>
                          <a:latin typeface="Arial Narrow" pitchFamily="34" charset="0"/>
                          <a:ea typeface="+mn-ea"/>
                          <a:cs typeface="+mn-cs"/>
                        </a:rPr>
                        <a:t>1</a:t>
                      </a:r>
                      <a:endParaRPr lang="en-US" sz="1400" b="1" i="0" u="none" strike="noStrike" kern="1200" dirty="0">
                        <a:solidFill>
                          <a:srgbClr val="000000"/>
                        </a:solidFill>
                        <a:effectLst/>
                        <a:latin typeface="Arial Narrow"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kern="1200" dirty="0" smtClean="0">
                          <a:solidFill>
                            <a:schemeClr val="bg1"/>
                          </a:solidFill>
                          <a:effectLst/>
                          <a:latin typeface="Arial Narrow" pitchFamily="34" charset="0"/>
                          <a:ea typeface="+mn-ea"/>
                          <a:cs typeface="+mn-cs"/>
                        </a:rPr>
                        <a:t>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lgn="l" fontAlgn="t"/>
                      <a:r>
                        <a:rPr lang="en-ZA" sz="1400" b="1" i="0" u="none" strike="noStrike" kern="1200" dirty="0" smtClean="0">
                          <a:solidFill>
                            <a:srgbClr val="000000"/>
                          </a:solidFill>
                          <a:effectLst/>
                          <a:latin typeface="Arial Narrow" pitchFamily="34" charset="0"/>
                          <a:ea typeface="+mn-ea"/>
                          <a:cs typeface="+mn-cs"/>
                        </a:rPr>
                        <a:t>1</a:t>
                      </a:r>
                      <a:endParaRPr lang="en-ZA" sz="1400" b="1" i="0" u="none" strike="noStrike" kern="1200" dirty="0">
                        <a:solidFill>
                          <a:srgbClr val="000000"/>
                        </a:solidFill>
                        <a:effectLst/>
                        <a:latin typeface="Arial Narrow"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The RFP (Request for proposal) for the inmate communication system received were not in line with the </a:t>
                      </a:r>
                      <a:r>
                        <a:rPr lang="en-US" sz="1400" b="0" i="0" u="none" strike="noStrike" dirty="0" smtClean="0">
                          <a:solidFill>
                            <a:srgbClr val="000000"/>
                          </a:solidFill>
                          <a:effectLst/>
                          <a:latin typeface="Arial Narrow" pitchFamily="34" charset="0"/>
                        </a:rPr>
                        <a:t>specification </a:t>
                      </a:r>
                      <a:r>
                        <a:rPr lang="en-US" sz="1400" b="0" i="0" u="none" strike="noStrike" dirty="0">
                          <a:solidFill>
                            <a:srgbClr val="000000"/>
                          </a:solidFill>
                          <a:effectLst/>
                          <a:latin typeface="Arial Narrow" pitchFamily="34" charset="0"/>
                        </a:rPr>
                        <a:t>of the service,</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Review requirements and request for alternative solution,</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335406">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a:solidFill>
                            <a:srgbClr val="000000"/>
                          </a:solidFill>
                          <a:effectLst/>
                          <a:latin typeface="Arial Narrow" panose="020B0606020202030204" pitchFamily="34" charset="0"/>
                          <a:ea typeface="+mn-ea"/>
                          <a:cs typeface="+mn-cs"/>
                        </a:rPr>
                        <a:t>Percentage of sites installed with network infrastructure</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ZA" sz="1400" b="1" i="0" u="none" strike="noStrike" dirty="0">
                          <a:solidFill>
                            <a:srgbClr val="000000"/>
                          </a:solidFill>
                          <a:effectLst/>
                          <a:latin typeface="Arial Narrow" pitchFamily="34" charset="0"/>
                        </a:rPr>
                        <a:t>43.0%</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ZA" sz="1400" b="1" i="0" u="none" strike="noStrike" dirty="0" smtClean="0">
                          <a:solidFill>
                            <a:schemeClr val="bg1"/>
                          </a:solidFill>
                          <a:effectLst/>
                          <a:latin typeface="Arial Narrow" pitchFamily="34" charset="0"/>
                        </a:rPr>
                        <a:t>43.06%</a:t>
                      </a:r>
                    </a:p>
                    <a:p>
                      <a:pPr marL="87313" indent="0" algn="l" fontAlgn="ctr"/>
                      <a:r>
                        <a:rPr lang="en-ZA" sz="1400" b="1" i="0" u="none" strike="noStrike" dirty="0" smtClean="0">
                          <a:solidFill>
                            <a:schemeClr val="bg1"/>
                          </a:solidFill>
                          <a:effectLst/>
                          <a:latin typeface="Arial Narrow" pitchFamily="34" charset="0"/>
                        </a:rPr>
                        <a:t>(155/360)</a:t>
                      </a:r>
                    </a:p>
                    <a:p>
                      <a:pPr marL="87313" indent="0" algn="l" fontAlgn="ctr"/>
                      <a:endParaRPr lang="en-ZA" sz="1400" b="1" i="0" u="none" strike="noStrike" dirty="0">
                        <a:solidFill>
                          <a:schemeClr val="bg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400" b="1" i="0" u="none" strike="noStrike" kern="1200" dirty="0" smtClean="0">
                          <a:solidFill>
                            <a:srgbClr val="000000"/>
                          </a:solidFill>
                          <a:effectLst/>
                          <a:latin typeface="Arial Narrow" panose="020B0606020202030204" pitchFamily="34" charset="0"/>
                          <a:ea typeface="+mn-ea"/>
                          <a:cs typeface="+mn-cs"/>
                        </a:rPr>
                        <a:t>0%</a:t>
                      </a:r>
                      <a:endParaRPr lang="en-ZA" sz="1400" b="1" i="0" u="none" strike="noStrike" kern="1200" dirty="0">
                        <a:solidFill>
                          <a:srgbClr val="00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a:solidFill>
                            <a:srgbClr val="000000"/>
                          </a:solidFill>
                          <a:effectLst/>
                          <a:latin typeface="Arial Narrow" pitchFamily="34" charset="0"/>
                        </a:rPr>
                        <a:t>N</a:t>
                      </a:r>
                      <a:r>
                        <a:rPr lang="en-ZA" sz="1400" b="0" i="0" u="none" strike="noStrike" dirty="0" smtClean="0">
                          <a:solidFill>
                            <a:srgbClr val="000000"/>
                          </a:solidFill>
                          <a:effectLst/>
                          <a:latin typeface="Arial Narrow" pitchFamily="34" charset="0"/>
                        </a:rPr>
                        <a:t>one</a:t>
                      </a:r>
                      <a:endParaRPr lang="en-ZA"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a:solidFill>
                            <a:srgbClr val="000000"/>
                          </a:solidFill>
                          <a:effectLst/>
                          <a:latin typeface="Arial Narrow" pitchFamily="34" charset="0"/>
                        </a:rPr>
                        <a:t>n/a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40715"/>
            <a:ext cx="9144000" cy="891614"/>
          </a:xfrm>
          <a:prstGeom prst="rect">
            <a:avLst/>
          </a:prstGeom>
        </p:spPr>
        <p:txBody>
          <a:bodyPr anchor="ctr"/>
          <a:lstStyle/>
          <a:p>
            <a:pPr lvl="0" algn="ctr">
              <a:lnSpc>
                <a:spcPct val="110000"/>
              </a:lnSpc>
              <a:spcAft>
                <a:spcPts val="1800"/>
              </a:spcAft>
            </a:pPr>
            <a:r>
              <a:rPr lang="en-US" sz="3000" kern="1200" dirty="0">
                <a:solidFill>
                  <a:schemeClr val="bg1"/>
                </a:solidFill>
                <a:latin typeface="Arial Black" panose="020B0A04020102020204" pitchFamily="34" charset="0"/>
              </a:rPr>
              <a:t>PROGRAMME 1: </a:t>
            </a:r>
            <a:r>
              <a:rPr lang="en-US" sz="3000" kern="1200" dirty="0" smtClean="0">
                <a:solidFill>
                  <a:schemeClr val="bg1"/>
                </a:solidFill>
                <a:latin typeface="Arial Black" panose="020B0A04020102020204" pitchFamily="34" charset="0"/>
              </a:rPr>
              <a:t>ADMINISTRATION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INFORMATION TECHNOLOGY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5158169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994807439"/>
              </p:ext>
            </p:extLst>
          </p:nvPr>
        </p:nvGraphicFramePr>
        <p:xfrm>
          <a:off x="250370" y="1132297"/>
          <a:ext cx="8591480" cy="5086570"/>
        </p:xfrm>
        <a:graphic>
          <a:graphicData uri="http://schemas.openxmlformats.org/drawingml/2006/table">
            <a:tbl>
              <a:tblPr firstRow="1" bandRow="1">
                <a:tableStyleId>{5C22544A-7EE6-4342-B048-85BDC9FD1C3A}</a:tableStyleId>
              </a:tblPr>
              <a:tblGrid>
                <a:gridCol w="1641492"/>
                <a:gridCol w="1450428"/>
                <a:gridCol w="1166100"/>
                <a:gridCol w="1246024"/>
                <a:gridCol w="1592317"/>
                <a:gridCol w="1495119"/>
              </a:tblGrid>
              <a:tr h="731819">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017644">
                <a:tc>
                  <a:txBody>
                    <a:bodyPr/>
                    <a:lstStyle/>
                    <a:p>
                      <a:pPr marL="87313" indent="0" algn="l" fontAlgn="t"/>
                      <a:r>
                        <a:rPr lang="en-US" sz="1200" b="1" i="0" u="none" strike="noStrike" dirty="0">
                          <a:solidFill>
                            <a:srgbClr val="000000"/>
                          </a:solidFill>
                          <a:effectLst/>
                          <a:latin typeface="Arial Narrow" pitchFamily="34" charset="0"/>
                        </a:rPr>
                        <a:t>Number of sites Implemented with Health (COVID-19) Screening APP with tracking, tracing and plotting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200" b="1" i="0" u="none" strike="noStrike" kern="1200" dirty="0" smtClean="0">
                          <a:solidFill>
                            <a:srgbClr val="000000"/>
                          </a:solidFill>
                          <a:effectLst/>
                          <a:latin typeface="Arial Narrow" panose="020B0606020202030204" pitchFamily="34" charset="0"/>
                          <a:ea typeface="+mn-ea"/>
                          <a:cs typeface="+mn-cs"/>
                        </a:rPr>
                        <a:t>57</a:t>
                      </a:r>
                      <a:endParaRPr lang="en-US" sz="1200" b="1" i="0" u="none" strike="noStrike" kern="1200" dirty="0">
                        <a:solidFill>
                          <a:srgbClr val="000000"/>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200" b="1" i="0" u="none" strike="noStrike" kern="1200" dirty="0" smtClean="0">
                          <a:solidFill>
                            <a:schemeClr val="bg1"/>
                          </a:solidFill>
                          <a:effectLst/>
                          <a:latin typeface="Arial Narrow" panose="020B0606020202030204" pitchFamily="34" charset="0"/>
                          <a:ea typeface="+mn-ea"/>
                          <a:cs typeface="+mn-cs"/>
                        </a:rPr>
                        <a:t>57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ZA" sz="1200" b="1" i="0" u="none" strike="noStrike" kern="1200" dirty="0" smtClean="0">
                          <a:solidFill>
                            <a:schemeClr val="tx1"/>
                          </a:solidFill>
                          <a:effectLst/>
                          <a:latin typeface="Arial Narrow" panose="020B0606020202030204" pitchFamily="34" charset="0"/>
                          <a:ea typeface="+mn-ea"/>
                          <a:cs typeface="+mn-cs"/>
                        </a:rPr>
                        <a:t>0</a:t>
                      </a:r>
                      <a:endParaRPr lang="en-ZA" sz="12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noProof="0" dirty="0" smtClean="0">
                          <a:solidFill>
                            <a:schemeClr val="tx1"/>
                          </a:solidFill>
                          <a:effectLst/>
                          <a:latin typeface="Arial Narrow" panose="020B0606020202030204" pitchFamily="34" charset="0"/>
                          <a:ea typeface="+mn-ea"/>
                          <a:cs typeface="+mn-cs"/>
                        </a:rPr>
                        <a:t>None</a:t>
                      </a:r>
                      <a:endParaRPr lang="en-US" sz="1200" b="0" i="0" u="none" strike="noStrike" kern="1200" noProof="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noProof="0" dirty="0" smtClean="0">
                          <a:solidFill>
                            <a:schemeClr val="tx1"/>
                          </a:solidFill>
                          <a:effectLst/>
                          <a:latin typeface="Arial Narrow" panose="020B0606020202030204" pitchFamily="34" charset="0"/>
                          <a:ea typeface="+mn-ea"/>
                          <a:cs typeface="+mn-cs"/>
                        </a:rPr>
                        <a:t> n/a </a:t>
                      </a:r>
                      <a:endParaRPr lang="en-US" sz="1200" b="0" i="0" u="none" strike="noStrike" kern="1200" noProof="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929726">
                <a:tc>
                  <a:txBody>
                    <a:bodyPr/>
                    <a:lstStyle/>
                    <a:p>
                      <a:pPr marL="87313" indent="0" algn="l" fontAlgn="t"/>
                      <a:r>
                        <a:rPr lang="en-US" sz="1200" b="1" i="0" u="none" strike="noStrike" dirty="0">
                          <a:solidFill>
                            <a:srgbClr val="000000"/>
                          </a:solidFill>
                          <a:effectLst/>
                          <a:latin typeface="Arial Narrow" pitchFamily="34" charset="0"/>
                        </a:rPr>
                        <a:t>Percentage of Information Systems (IIMS) implemented as per MISSTP</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ZA" sz="1200" b="1" i="0" u="none" strike="noStrike" dirty="0" smtClean="0">
                          <a:solidFill>
                            <a:srgbClr val="000000"/>
                          </a:solidFill>
                          <a:effectLst/>
                          <a:latin typeface="Arial Narrow" pitchFamily="34" charset="0"/>
                        </a:rPr>
                        <a:t>6%</a:t>
                      </a:r>
                      <a:endParaRPr lang="en-ZA" sz="1200" b="1"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ctr" latinLnBrk="0" hangingPunct="1">
                        <a:lnSpc>
                          <a:spcPct val="100000"/>
                        </a:lnSpc>
                        <a:spcBef>
                          <a:spcPts val="0"/>
                        </a:spcBef>
                        <a:spcAft>
                          <a:spcPts val="0"/>
                        </a:spcAft>
                        <a:buClrTx/>
                        <a:buSzTx/>
                        <a:buFontTx/>
                        <a:buNone/>
                        <a:tabLst/>
                        <a:defRPr/>
                      </a:pPr>
                      <a:r>
                        <a:rPr lang="en-ZA" sz="1200" b="1" i="0" u="none" strike="noStrike" dirty="0" smtClean="0">
                          <a:solidFill>
                            <a:schemeClr val="bg1"/>
                          </a:solidFill>
                          <a:effectLst/>
                          <a:latin typeface="Arial Narrow" pitchFamily="34" charset="0"/>
                        </a:rPr>
                        <a:t>2.39%</a:t>
                      </a:r>
                    </a:p>
                    <a:p>
                      <a:pPr marL="87313" indent="0" algn="l" fontAlgn="ctr"/>
                      <a:r>
                        <a:rPr lang="en-ZA" sz="1200" b="1" i="0" u="none" strike="noStrike" dirty="0" smtClean="0">
                          <a:solidFill>
                            <a:schemeClr val="bg1"/>
                          </a:solidFill>
                          <a:effectLst/>
                          <a:latin typeface="Arial Narrow" pitchFamily="34" charset="0"/>
                        </a:rPr>
                        <a:t>(11/461)</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lgn="l" fontAlgn="t"/>
                      <a:r>
                        <a:rPr lang="en-ZA" sz="1200" b="1" i="0" u="none" strike="noStrike" kern="1200" dirty="0" smtClean="0">
                          <a:solidFill>
                            <a:srgbClr val="000000"/>
                          </a:solidFill>
                          <a:effectLst/>
                          <a:latin typeface="Arial Narrow" pitchFamily="34" charset="0"/>
                          <a:ea typeface="+mn-ea"/>
                          <a:cs typeface="+mn-cs"/>
                        </a:rPr>
                        <a:t>3.61%</a:t>
                      </a:r>
                      <a:endParaRPr lang="en-ZA" sz="1200" b="1" i="0" u="none" strike="noStrike" kern="1200" dirty="0">
                        <a:solidFill>
                          <a:srgbClr val="000000"/>
                        </a:solidFill>
                        <a:effectLst/>
                        <a:latin typeface="Arial Narrow"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200" b="0" i="0" u="none" strike="noStrike" dirty="0">
                          <a:solidFill>
                            <a:srgbClr val="000000"/>
                          </a:solidFill>
                          <a:effectLst/>
                          <a:latin typeface="Arial Narrow" pitchFamily="34" charset="0"/>
                        </a:rPr>
                        <a:t>The lockdown regulations between level 5 - 4 did not permit travel to regions and management areas which created a backlog. In addition the 50/50 working arrangement limited the capacity to implement in the required time frames</a:t>
                      </a:r>
                      <a:r>
                        <a:rPr lang="en-US" sz="1200" b="0" i="0" u="none" strike="noStrike" dirty="0" smtClean="0">
                          <a:solidFill>
                            <a:srgbClr val="000000"/>
                          </a:solidFill>
                          <a:effectLst/>
                          <a:latin typeface="Arial Narrow" pitchFamily="34" charset="0"/>
                        </a:rPr>
                        <a:t>.</a:t>
                      </a:r>
                      <a:endParaRPr lang="en-US" sz="12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200" b="0" i="0" u="none" strike="noStrike" dirty="0">
                          <a:solidFill>
                            <a:srgbClr val="000000"/>
                          </a:solidFill>
                          <a:effectLst/>
                          <a:latin typeface="Arial Narrow" pitchFamily="34" charset="0"/>
                        </a:rPr>
                        <a:t>There will be an increase on human resource capacity of two officials for deployment, local sites will be prioritized and the </a:t>
                      </a:r>
                      <a:r>
                        <a:rPr lang="en-US" sz="1200" b="0" i="0" u="none" strike="noStrike" dirty="0" smtClean="0">
                          <a:solidFill>
                            <a:srgbClr val="000000"/>
                          </a:solidFill>
                          <a:effectLst/>
                          <a:latin typeface="Arial Narrow" pitchFamily="34" charset="0"/>
                        </a:rPr>
                        <a:t>employment </a:t>
                      </a:r>
                      <a:r>
                        <a:rPr lang="en-US" sz="1200" b="0" i="0" u="none" strike="noStrike" dirty="0">
                          <a:solidFill>
                            <a:srgbClr val="000000"/>
                          </a:solidFill>
                          <a:effectLst/>
                          <a:latin typeface="Arial Narrow" pitchFamily="34" charset="0"/>
                        </a:rPr>
                        <a:t>period will be reduced to from 4 weeks to 2 weeks.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407381">
                <a:tc>
                  <a:txBody>
                    <a:bodyPr/>
                    <a:lstStyle/>
                    <a:p>
                      <a:pPr marL="87313" indent="0" algn="l" defTabSz="914331" rtl="0" eaLnBrk="1" fontAlgn="t" latinLnBrk="0" hangingPunct="1"/>
                      <a:r>
                        <a:rPr lang="en-US" sz="1200" b="1" i="0" u="none" strike="noStrike" kern="1200" dirty="0" smtClean="0">
                          <a:solidFill>
                            <a:srgbClr val="000000"/>
                          </a:solidFill>
                          <a:effectLst/>
                          <a:latin typeface="Arial Narrow" pitchFamily="34" charset="0"/>
                          <a:ea typeface="+mn-ea"/>
                          <a:cs typeface="+mn-cs"/>
                        </a:rPr>
                        <a:t>Percentage of correctional facilities and PPP's facilities inspected on the conditions and treatment of inmates </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200" b="1" i="0" u="none" strike="noStrike" kern="1200" dirty="0" smtClean="0">
                          <a:solidFill>
                            <a:schemeClr val="tx1"/>
                          </a:solidFill>
                          <a:effectLst/>
                          <a:latin typeface="Arial Narrow" panose="020B0606020202030204" pitchFamily="34" charset="0"/>
                          <a:ea typeface="+mn-ea"/>
                          <a:cs typeface="+mn-cs"/>
                        </a:rPr>
                        <a:t>28%  </a:t>
                      </a:r>
                    </a:p>
                    <a:p>
                      <a:pPr marL="87313" indent="0" algn="l" defTabSz="914331" rtl="0" eaLnBrk="1" fontAlgn="t" latinLnBrk="0" hangingPunct="1"/>
                      <a:r>
                        <a:rPr lang="en-US" sz="1200" b="1" i="0" u="none" strike="noStrike" kern="1200" dirty="0" smtClean="0">
                          <a:solidFill>
                            <a:schemeClr val="tx1"/>
                          </a:solidFill>
                          <a:effectLst/>
                          <a:latin typeface="Arial Narrow" panose="020B0606020202030204" pitchFamily="34" charset="0"/>
                          <a:ea typeface="+mn-ea"/>
                          <a:cs typeface="+mn-cs"/>
                        </a:rPr>
                        <a:t>	</a:t>
                      </a: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ZA" sz="1200" b="1" i="0" u="none" strike="noStrike" kern="1200" dirty="0" smtClean="0">
                          <a:solidFill>
                            <a:schemeClr val="bg1"/>
                          </a:solidFill>
                          <a:effectLst/>
                          <a:latin typeface="Arial Narrow" panose="020B0606020202030204" pitchFamily="34" charset="0"/>
                          <a:ea typeface="+mn-ea"/>
                          <a:cs typeface="+mn-cs"/>
                        </a:rPr>
                        <a:t>3.09%</a:t>
                      </a:r>
                    </a:p>
                    <a:p>
                      <a:pPr marL="87313" indent="0" algn="l" defTabSz="914331" rtl="0" eaLnBrk="1" fontAlgn="t" latinLnBrk="0" hangingPunct="1"/>
                      <a:r>
                        <a:rPr lang="en-ZA" sz="1200" b="1" i="0" u="none" strike="noStrike" kern="1200" dirty="0" smtClean="0">
                          <a:solidFill>
                            <a:schemeClr val="bg1"/>
                          </a:solidFill>
                          <a:effectLst/>
                          <a:latin typeface="Arial Narrow" panose="020B0606020202030204" pitchFamily="34" charset="0"/>
                          <a:ea typeface="+mn-ea"/>
                          <a:cs typeface="+mn-cs"/>
                        </a:rPr>
                        <a:t>(30/972)</a:t>
                      </a:r>
                      <a:endParaRPr lang="en-ZA" sz="12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lgn="l" defTabSz="914331" rtl="0" eaLnBrk="1" fontAlgn="t" latinLnBrk="0" hangingPunct="1"/>
                      <a:r>
                        <a:rPr lang="en-ZA" sz="1200" b="1" i="0" u="none" strike="noStrike" kern="1200" dirty="0" smtClean="0">
                          <a:solidFill>
                            <a:srgbClr val="000000"/>
                          </a:solidFill>
                          <a:effectLst/>
                          <a:latin typeface="Arial Narrow" panose="020B0606020202030204" pitchFamily="34" charset="0"/>
                          <a:ea typeface="+mn-ea"/>
                          <a:cs typeface="+mn-cs"/>
                        </a:rPr>
                        <a:t>24.91%</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200" b="0" i="0" u="none" strike="noStrike" dirty="0">
                          <a:solidFill>
                            <a:srgbClr val="000000"/>
                          </a:solidFill>
                          <a:effectLst/>
                          <a:latin typeface="Arial Narrow" pitchFamily="34" charset="0"/>
                        </a:rPr>
                        <a:t>Due to the high </a:t>
                      </a:r>
                      <a:r>
                        <a:rPr lang="en-US" sz="1200" b="0" i="0" u="none" strike="noStrike" dirty="0" smtClean="0">
                          <a:solidFill>
                            <a:srgbClr val="000000"/>
                          </a:solidFill>
                          <a:effectLst/>
                          <a:latin typeface="Arial Narrow" pitchFamily="34" charset="0"/>
                        </a:rPr>
                        <a:t>prevalence </a:t>
                      </a:r>
                      <a:r>
                        <a:rPr lang="en-US" sz="1200" b="0" i="0" u="none" strike="noStrike" dirty="0">
                          <a:solidFill>
                            <a:srgbClr val="000000"/>
                          </a:solidFill>
                          <a:effectLst/>
                          <a:latin typeface="Arial Narrow" pitchFamily="34" charset="0"/>
                        </a:rPr>
                        <a:t>of Covid-19 cases in the Western Cape, it was deemed that the inspector should not go into the correctional centres for inspections.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200" b="0" i="0" u="none" strike="noStrike" dirty="0">
                          <a:solidFill>
                            <a:srgbClr val="000000"/>
                          </a:solidFill>
                          <a:effectLst/>
                          <a:latin typeface="Arial Narrow" pitchFamily="34" charset="0"/>
                        </a:rPr>
                        <a:t>JICS compiled a catch-up plan to ensure that the inspections scheduled for Q1 &amp; 2 gets finalised by Q3 of the financial year.</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40715"/>
            <a:ext cx="9144000" cy="891614"/>
          </a:xfrm>
          <a:prstGeom prst="rect">
            <a:avLst/>
          </a:prstGeom>
        </p:spPr>
        <p:txBody>
          <a:bodyPr anchor="ctr"/>
          <a:lstStyle/>
          <a:p>
            <a:pPr lvl="0" algn="ctr">
              <a:lnSpc>
                <a:spcPct val="110000"/>
              </a:lnSpc>
              <a:spcAft>
                <a:spcPts val="1800"/>
              </a:spcAft>
            </a:pPr>
            <a:r>
              <a:rPr lang="en-US" sz="3000" kern="1200" dirty="0">
                <a:solidFill>
                  <a:schemeClr val="bg1"/>
                </a:solidFill>
                <a:latin typeface="Arial Black" panose="020B0A04020102020204" pitchFamily="34" charset="0"/>
              </a:rPr>
              <a:t>PROGRAMME 1: </a:t>
            </a:r>
            <a:r>
              <a:rPr lang="en-US" sz="3000" kern="1200" dirty="0" smtClean="0">
                <a:solidFill>
                  <a:schemeClr val="bg1"/>
                </a:solidFill>
                <a:latin typeface="Arial Black" panose="020B0A04020102020204" pitchFamily="34" charset="0"/>
              </a:rPr>
              <a:t>ADMINISTRATION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INFORMATION TECHNOLOGY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4173409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pattFill prst="divot">
          <a:fgClr>
            <a:srgbClr val="92D050"/>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00D39BF-1365-4396-85E4-B282C97F2348}"/>
              </a:ext>
            </a:extLst>
          </p:cNvPr>
          <p:cNvSpPr/>
          <p:nvPr/>
        </p:nvSpPr>
        <p:spPr>
          <a:xfrm>
            <a:off x="0" y="1971520"/>
            <a:ext cx="9144000" cy="2915273"/>
          </a:xfrm>
          <a:prstGeom prst="rect">
            <a:avLst/>
          </a:prstGeom>
          <a:pattFill prst="dkUpDiag">
            <a:fgClr>
              <a:schemeClr val="tx2"/>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xmlns="" id="{4354DE71-EDF1-454A-98CB-6A5B30AE1215}"/>
              </a:ext>
            </a:extLst>
          </p:cNvPr>
          <p:cNvSpPr/>
          <p:nvPr/>
        </p:nvSpPr>
        <p:spPr>
          <a:xfrm>
            <a:off x="647700" y="1628619"/>
            <a:ext cx="2962275" cy="360045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Triangle 5">
            <a:extLst>
              <a:ext uri="{FF2B5EF4-FFF2-40B4-BE49-F238E27FC236}">
                <a16:creationId xmlns:a16="http://schemas.microsoft.com/office/drawing/2014/main" xmlns="" id="{0F414CA8-9AAD-4C2C-A88A-8A74E8E805B8}"/>
              </a:ext>
            </a:extLst>
          </p:cNvPr>
          <p:cNvSpPr/>
          <p:nvPr/>
        </p:nvSpPr>
        <p:spPr>
          <a:xfrm flipV="1">
            <a:off x="3609975" y="4886481"/>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Triangle 8">
            <a:extLst>
              <a:ext uri="{FF2B5EF4-FFF2-40B4-BE49-F238E27FC236}">
                <a16:creationId xmlns:a16="http://schemas.microsoft.com/office/drawing/2014/main" xmlns="" id="{2C375972-9C28-4C3B-94C7-BDAC3A5EB1C4}"/>
              </a:ext>
            </a:extLst>
          </p:cNvPr>
          <p:cNvSpPr/>
          <p:nvPr/>
        </p:nvSpPr>
        <p:spPr>
          <a:xfrm>
            <a:off x="3609975" y="162861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xmlns="" id="{E32DB6D3-732C-4FB9-AA9C-FCB2162A76E6}"/>
              </a:ext>
            </a:extLst>
          </p:cNvPr>
          <p:cNvSpPr txBox="1"/>
          <p:nvPr/>
        </p:nvSpPr>
        <p:spPr>
          <a:xfrm>
            <a:off x="3981450" y="3672937"/>
            <a:ext cx="4791075" cy="461665"/>
          </a:xfrm>
          <a:prstGeom prst="rect">
            <a:avLst/>
          </a:prstGeom>
          <a:noFill/>
        </p:spPr>
        <p:txBody>
          <a:bodyPr wrap="square" lIns="0" tIns="0" rIns="0" bIns="0" rtlCol="0">
            <a:spAutoFit/>
          </a:bodyPr>
          <a:lstStyle/>
          <a:p>
            <a:r>
              <a:rPr lang="en-ZA" sz="3000" b="1" dirty="0" smtClean="0">
                <a:solidFill>
                  <a:schemeClr val="bg1"/>
                </a:solidFill>
                <a:latin typeface="+mj-lt"/>
              </a:rPr>
              <a:t>Programme Two</a:t>
            </a:r>
            <a:endParaRPr lang="id-ID" sz="3000" b="1" dirty="0">
              <a:solidFill>
                <a:schemeClr val="bg1"/>
              </a:solidFill>
              <a:latin typeface="+mj-lt"/>
            </a:endParaRPr>
          </a:p>
        </p:txBody>
      </p:sp>
      <p:sp>
        <p:nvSpPr>
          <p:cNvPr id="8" name="TextBox 7">
            <a:extLst>
              <a:ext uri="{FF2B5EF4-FFF2-40B4-BE49-F238E27FC236}">
                <a16:creationId xmlns:a16="http://schemas.microsoft.com/office/drawing/2014/main" xmlns="" id="{FBA01745-9969-4F40-88EA-CE12D0423906}"/>
              </a:ext>
            </a:extLst>
          </p:cNvPr>
          <p:cNvSpPr txBox="1"/>
          <p:nvPr/>
        </p:nvSpPr>
        <p:spPr>
          <a:xfrm>
            <a:off x="3981450" y="4127670"/>
            <a:ext cx="4791075" cy="323165"/>
          </a:xfrm>
          <a:prstGeom prst="rect">
            <a:avLst/>
          </a:prstGeom>
          <a:noFill/>
        </p:spPr>
        <p:txBody>
          <a:bodyPr wrap="square" lIns="0" tIns="0" rIns="0" bIns="0" rtlCol="0">
            <a:spAutoFit/>
          </a:bodyPr>
          <a:lstStyle/>
          <a:p>
            <a:r>
              <a:rPr lang="en-US" sz="2100" dirty="0" smtClean="0">
                <a:solidFill>
                  <a:schemeClr val="bg1"/>
                </a:solidFill>
                <a:latin typeface="+mj-lt"/>
              </a:rPr>
              <a:t>Incarceration</a:t>
            </a:r>
            <a:endParaRPr lang="id-ID" sz="2100" dirty="0">
              <a:solidFill>
                <a:schemeClr val="bg1"/>
              </a:solidFill>
              <a:latin typeface="+mj-lt"/>
            </a:endParaRPr>
          </a:p>
        </p:txBody>
      </p:sp>
      <p:sp>
        <p:nvSpPr>
          <p:cNvPr id="2" name="Rectangle 1"/>
          <p:cNvSpPr/>
          <p:nvPr/>
        </p:nvSpPr>
        <p:spPr>
          <a:xfrm>
            <a:off x="825500" y="2204066"/>
            <a:ext cx="2667000" cy="2246769"/>
          </a:xfrm>
          <a:prstGeom prst="rect">
            <a:avLst/>
          </a:prstGeom>
        </p:spPr>
        <p:txBody>
          <a:bodyPr wrap="square">
            <a:spAutoFit/>
          </a:bodyPr>
          <a:lstStyle/>
          <a:p>
            <a:pPr lvl="0" defTabSz="914400" fontAlgn="auto">
              <a:spcBef>
                <a:spcPts val="0"/>
              </a:spcBef>
              <a:spcAft>
                <a:spcPts val="0"/>
              </a:spcAft>
            </a:pPr>
            <a:r>
              <a:rPr lang="en-ZA" sz="2800" dirty="0" smtClean="0">
                <a:solidFill>
                  <a:prstClr val="white"/>
                </a:solidFill>
                <a:latin typeface="Century Gothic"/>
              </a:rPr>
              <a:t>2020/21</a:t>
            </a:r>
          </a:p>
          <a:p>
            <a:pPr lvl="0" defTabSz="914400" fontAlgn="auto">
              <a:spcBef>
                <a:spcPts val="0"/>
              </a:spcBef>
              <a:spcAft>
                <a:spcPts val="0"/>
              </a:spcAft>
            </a:pPr>
            <a:endParaRPr lang="en-ZA" sz="2800" dirty="0">
              <a:solidFill>
                <a:prstClr val="white"/>
              </a:solidFill>
              <a:latin typeface="Century Gothic"/>
            </a:endParaRPr>
          </a:p>
          <a:p>
            <a:pPr lvl="0" defTabSz="914400" fontAlgn="auto">
              <a:spcBef>
                <a:spcPts val="0"/>
              </a:spcBef>
              <a:spcAft>
                <a:spcPts val="0"/>
              </a:spcAft>
            </a:pPr>
            <a:r>
              <a:rPr lang="en-ZA" sz="2800" dirty="0" smtClean="0">
                <a:solidFill>
                  <a:prstClr val="white"/>
                </a:solidFill>
                <a:latin typeface="Century Gothic"/>
              </a:rPr>
              <a:t>Quarter Two Performance Report </a:t>
            </a:r>
            <a:endParaRPr lang="id-ID" sz="2800" b="1" dirty="0">
              <a:solidFill>
                <a:prstClr val="white"/>
              </a:solidFill>
              <a:latin typeface="Century Gothic"/>
            </a:endParaRPr>
          </a:p>
        </p:txBody>
      </p:sp>
    </p:spTree>
    <p:extLst>
      <p:ext uri="{BB962C8B-B14F-4D97-AF65-F5344CB8AC3E}">
        <p14:creationId xmlns:p14="http://schemas.microsoft.com/office/powerpoint/2010/main" val="418080330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3303369209"/>
              </p:ext>
            </p:extLst>
          </p:nvPr>
        </p:nvGraphicFramePr>
        <p:xfrm>
          <a:off x="320988" y="1167563"/>
          <a:ext cx="8607563" cy="4931087"/>
        </p:xfrm>
        <a:graphic>
          <a:graphicData uri="http://schemas.openxmlformats.org/drawingml/2006/table">
            <a:tbl>
              <a:tblPr firstRow="1" bandRow="1">
                <a:tableStyleId>{5C22544A-7EE6-4342-B048-85BDC9FD1C3A}</a:tableStyleId>
              </a:tblPr>
              <a:tblGrid>
                <a:gridCol w="1247836"/>
                <a:gridCol w="1309548"/>
                <a:gridCol w="1844703"/>
                <a:gridCol w="1152939"/>
                <a:gridCol w="1637969"/>
                <a:gridCol w="1414568"/>
              </a:tblGrid>
              <a:tr h="1162338">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3768749">
                <a:tc>
                  <a:txBody>
                    <a:bodyPr/>
                    <a:lstStyle/>
                    <a:p>
                      <a:pPr marL="87313" indent="0" algn="l" defTabSz="914331" rtl="0" eaLnBrk="1" fontAlgn="t" latinLnBrk="0" hangingPunct="1"/>
                      <a:r>
                        <a:rPr lang="en-US" sz="1400" b="1" i="0" u="none" strike="noStrike" kern="1200" dirty="0" smtClean="0">
                          <a:solidFill>
                            <a:srgbClr val="000000"/>
                          </a:solidFill>
                          <a:effectLst/>
                          <a:latin typeface="Arial Narrow" panose="020B0606020202030204" pitchFamily="34" charset="0"/>
                          <a:ea typeface="+mn-ea"/>
                          <a:cs typeface="+mn-cs"/>
                        </a:rPr>
                        <a:t>Percentage of inmates who escaped from Correctional Facilities </a:t>
                      </a:r>
                      <a:endParaRPr lang="en-US" sz="1400" b="1" i="0" u="none" strike="noStrike" kern="1200" dirty="0">
                        <a:solidFill>
                          <a:srgbClr val="00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itchFamily="34" charset="0"/>
                          <a:ea typeface="+mn-ea"/>
                          <a:cs typeface="Calibri" pitchFamily="34" charset="0"/>
                        </a:rPr>
                        <a:t>0.016%</a:t>
                      </a:r>
                    </a:p>
                    <a:p>
                      <a:pPr marL="87313" indent="0" algn="l" defTabSz="914331" rtl="0" eaLnBrk="1" fontAlgn="t" latinLnBrk="0" hangingPunct="1"/>
                      <a:endParaRPr lang="en-US" sz="1400" b="0" i="0" u="none" strike="noStrike" kern="1200" dirty="0" smtClean="0">
                        <a:solidFill>
                          <a:schemeClr val="tx1"/>
                        </a:solidFill>
                        <a:effectLst/>
                        <a:latin typeface="Arial Narrow" pitchFamily="34" charset="0"/>
                        <a:ea typeface="+mn-ea"/>
                        <a:cs typeface="Calibri" pitchFamily="34" charset="0"/>
                      </a:endParaRPr>
                    </a:p>
                    <a:p>
                      <a:pPr marL="87313" indent="0" algn="l" defTabSz="914331" rtl="0" eaLnBrk="1" fontAlgn="t" latinLnBrk="0" hangingPunct="1"/>
                      <a:endParaRPr lang="en-US" sz="1400" b="1" i="0" u="none" strike="noStrike" kern="1200" dirty="0" smtClean="0">
                        <a:solidFill>
                          <a:schemeClr val="tx1"/>
                        </a:solidFill>
                        <a:effectLst/>
                        <a:latin typeface="Arial Narrow" pitchFamily="34" charset="0"/>
                        <a:ea typeface="+mn-ea"/>
                        <a:cs typeface="Calibri" pitchFamily="34" charset="0"/>
                      </a:endParaRPr>
                    </a:p>
                    <a:p>
                      <a:pPr marL="87313" indent="0" algn="l" defTabSz="914331" rtl="0" eaLnBrk="1" fontAlgn="t" latinLnBrk="0" hangingPunct="1"/>
                      <a:r>
                        <a:rPr lang="en-US" sz="1400" b="1" i="0" u="none" strike="noStrike" kern="1200" dirty="0" smtClean="0">
                          <a:solidFill>
                            <a:schemeClr val="tx1"/>
                          </a:solidFill>
                          <a:effectLst/>
                          <a:latin typeface="Arial Narrow" pitchFamily="34" charset="0"/>
                          <a:ea typeface="+mn-ea"/>
                          <a:cs typeface="Calibri" pitchFamily="34" charset="0"/>
                        </a:rPr>
                        <a:t>LMN: 0.016%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itchFamily="34" charset="0"/>
                          <a:ea typeface="+mn-ea"/>
                          <a:cs typeface="Calibri" pitchFamily="34" charset="0"/>
                        </a:rPr>
                        <a:t>FSNC:0.016%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itchFamily="34" charset="0"/>
                          <a:ea typeface="+mn-ea"/>
                          <a:cs typeface="Calibri" pitchFamily="34" charset="0"/>
                        </a:rPr>
                        <a:t>KZN: 0.016%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itchFamily="34" charset="0"/>
                          <a:ea typeface="+mn-ea"/>
                          <a:cs typeface="Calibri" pitchFamily="34" charset="0"/>
                        </a:rPr>
                        <a:t>WC: 0.016%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itchFamily="34" charset="0"/>
                          <a:ea typeface="+mn-ea"/>
                          <a:cs typeface="Calibri" pitchFamily="34" charset="0"/>
                        </a:rPr>
                        <a:t>GP: 0.016%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itchFamily="34" charset="0"/>
                          <a:ea typeface="+mn-ea"/>
                          <a:cs typeface="Calibri" pitchFamily="34" charset="0"/>
                        </a:rPr>
                        <a:t>EC: 0.016%</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r>
                        <a:rPr lang="en-ZA" sz="1400" b="1" i="0" u="none" strike="noStrike" kern="1200" dirty="0" smtClean="0">
                          <a:solidFill>
                            <a:schemeClr val="bg1"/>
                          </a:solidFill>
                          <a:effectLst/>
                          <a:latin typeface="Arial Narrow" pitchFamily="34" charset="0"/>
                          <a:ea typeface="+mn-ea"/>
                          <a:cs typeface="+mn-cs"/>
                        </a:rPr>
                        <a:t>0.075%</a:t>
                      </a:r>
                    </a:p>
                    <a:p>
                      <a:pPr marL="87313" indent="0"/>
                      <a:r>
                        <a:rPr lang="en-ZA" sz="1400" b="1" i="0" u="none" strike="noStrike" kern="1200" dirty="0" smtClean="0">
                          <a:solidFill>
                            <a:schemeClr val="bg1"/>
                          </a:solidFill>
                          <a:effectLst/>
                          <a:latin typeface="Arial Narrow" pitchFamily="34" charset="0"/>
                          <a:ea typeface="+mn-ea"/>
                          <a:cs typeface="+mn-cs"/>
                        </a:rPr>
                        <a:t>(104/138</a:t>
                      </a:r>
                      <a:r>
                        <a:rPr lang="en-ZA" sz="1400" b="1" i="0" u="none" strike="noStrike" kern="1200" baseline="0" dirty="0" smtClean="0">
                          <a:solidFill>
                            <a:schemeClr val="bg1"/>
                          </a:solidFill>
                          <a:effectLst/>
                          <a:latin typeface="Arial Narrow" pitchFamily="34" charset="0"/>
                          <a:ea typeface="+mn-ea"/>
                          <a:cs typeface="+mn-cs"/>
                        </a:rPr>
                        <a:t> 885</a:t>
                      </a:r>
                      <a:r>
                        <a:rPr lang="en-ZA" sz="1400" b="1" i="0" u="none" strike="noStrike" kern="1200" dirty="0" smtClean="0">
                          <a:solidFill>
                            <a:schemeClr val="bg1"/>
                          </a:solidFill>
                          <a:effectLst/>
                          <a:latin typeface="Arial Narrow" pitchFamily="34" charset="0"/>
                          <a:ea typeface="+mn-ea"/>
                          <a:cs typeface="+mn-cs"/>
                        </a:rPr>
                        <a:t>)	</a:t>
                      </a:r>
                    </a:p>
                    <a:p>
                      <a:pPr marL="87313" indent="0"/>
                      <a:endParaRPr lang="en-ZA" sz="1400" b="1" i="0" u="none" strike="noStrike" kern="1200" dirty="0" smtClean="0">
                        <a:solidFill>
                          <a:schemeClr val="bg1"/>
                        </a:solidFill>
                        <a:effectLst/>
                        <a:latin typeface="Arial Narrow" pitchFamily="34" charset="0"/>
                        <a:ea typeface="+mn-ea"/>
                        <a:cs typeface="+mn-cs"/>
                      </a:endParaRPr>
                    </a:p>
                    <a:p>
                      <a:pPr marL="87313" indent="0"/>
                      <a:r>
                        <a:rPr lang="en-ZA" sz="1400" b="1" i="0" u="none" strike="noStrike" kern="1200" dirty="0" smtClean="0">
                          <a:solidFill>
                            <a:schemeClr val="bg1"/>
                          </a:solidFill>
                          <a:effectLst/>
                          <a:latin typeface="Arial Narrow" pitchFamily="34" charset="0"/>
                          <a:ea typeface="+mn-ea"/>
                          <a:cs typeface="+mn-cs"/>
                        </a:rPr>
                        <a:t>LMN : (3/21 203) 0.014%</a:t>
                      </a:r>
                    </a:p>
                    <a:p>
                      <a:pPr marL="87313" indent="0"/>
                      <a:r>
                        <a:rPr lang="en-ZA" sz="1400" b="1" i="0" u="none" strike="noStrike" kern="1200" dirty="0" smtClean="0">
                          <a:solidFill>
                            <a:schemeClr val="bg1"/>
                          </a:solidFill>
                          <a:effectLst/>
                          <a:latin typeface="Arial Narrow" pitchFamily="34" charset="0"/>
                          <a:ea typeface="+mn-ea"/>
                          <a:cs typeface="+mn-cs"/>
                        </a:rPr>
                        <a:t>FS/NC: (9/18 628) 0.048%</a:t>
                      </a:r>
                    </a:p>
                    <a:p>
                      <a:pPr marL="87313" indent="0"/>
                      <a:r>
                        <a:rPr lang="en-ZA" sz="1400" b="1" i="0" u="none" strike="noStrike" kern="1200" dirty="0" smtClean="0">
                          <a:solidFill>
                            <a:schemeClr val="bg1"/>
                          </a:solidFill>
                          <a:effectLst/>
                          <a:latin typeface="Arial Narrow" pitchFamily="34" charset="0"/>
                          <a:ea typeface="+mn-ea"/>
                          <a:cs typeface="+mn-cs"/>
                        </a:rPr>
                        <a:t>KZN: (2/22 009) 0.009%</a:t>
                      </a:r>
                    </a:p>
                    <a:p>
                      <a:pPr marL="87313" indent="0"/>
                      <a:r>
                        <a:rPr lang="en-ZA" sz="1400" b="1" i="0" u="none" strike="noStrike" kern="1200" dirty="0" smtClean="0">
                          <a:solidFill>
                            <a:schemeClr val="bg1"/>
                          </a:solidFill>
                          <a:effectLst/>
                          <a:latin typeface="Arial Narrow" pitchFamily="34" charset="0"/>
                          <a:ea typeface="+mn-ea"/>
                          <a:cs typeface="+mn-cs"/>
                        </a:rPr>
                        <a:t>WC : (73/24 228) 0.301%</a:t>
                      </a:r>
                    </a:p>
                    <a:p>
                      <a:pPr marL="87313" indent="0"/>
                      <a:r>
                        <a:rPr lang="en-ZA" sz="1400" b="1" i="0" u="none" strike="noStrike" kern="1200" dirty="0" smtClean="0">
                          <a:solidFill>
                            <a:schemeClr val="bg1"/>
                          </a:solidFill>
                          <a:effectLst/>
                          <a:latin typeface="Arial Narrow" pitchFamily="34" charset="0"/>
                          <a:ea typeface="+mn-ea"/>
                          <a:cs typeface="+mn-cs"/>
                        </a:rPr>
                        <a:t>GP: (10/34 108) 0.029%</a:t>
                      </a:r>
                    </a:p>
                    <a:p>
                      <a:pPr marL="87313" indent="0"/>
                      <a:r>
                        <a:rPr lang="en-ZA" sz="1400" b="1" i="0" u="none" strike="noStrike" kern="1200" dirty="0" smtClean="0">
                          <a:solidFill>
                            <a:schemeClr val="bg1"/>
                          </a:solidFill>
                          <a:effectLst/>
                          <a:latin typeface="Arial Narrow" pitchFamily="34" charset="0"/>
                          <a:ea typeface="+mn-ea"/>
                          <a:cs typeface="+mn-cs"/>
                        </a:rPr>
                        <a:t>EC: (7/18 709) 0.037%</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r>
                        <a:rPr lang="en-US" sz="1400" b="1" i="0" u="none" strike="noStrike" kern="1200" dirty="0" smtClean="0">
                          <a:solidFill>
                            <a:srgbClr val="000000"/>
                          </a:solidFill>
                          <a:effectLst/>
                          <a:latin typeface="Arial Narrow" pitchFamily="34" charset="0"/>
                          <a:ea typeface="+mn-ea"/>
                          <a:cs typeface="+mn-cs"/>
                        </a:rPr>
                        <a:t>0.059%</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Overcrowding and inadequate capacity and staff supervision as a result of  the shift pattern system </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Security systems are not adequately </a:t>
                      </a:r>
                      <a:r>
                        <a:rPr lang="en-US" sz="1400" b="0" i="0" u="none" strike="noStrike" dirty="0" smtClean="0">
                          <a:solidFill>
                            <a:srgbClr val="000000"/>
                          </a:solidFill>
                          <a:effectLst/>
                          <a:latin typeface="Arial Narrow" pitchFamily="34" charset="0"/>
                        </a:rPr>
                        <a:t>maintained/functioning</a:t>
                      </a:r>
                      <a:r>
                        <a:rPr lang="en-US" sz="1400" b="0" i="0" u="none" strike="noStrike" dirty="0">
                          <a:solidFill>
                            <a:srgbClr val="000000"/>
                          </a:solidFill>
                          <a:effectLst/>
                          <a:latin typeface="Arial Narrow" pitchFamily="34" charset="0"/>
                        </a:rPr>
                        <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Investigations point to non-adherence to basic security measures as a common cause for escapes.</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
                      </a:r>
                      <a:br>
                        <a:rPr lang="en-US" sz="1400" b="0" i="0" u="none" strike="noStrike" dirty="0">
                          <a:solidFill>
                            <a:srgbClr val="000000"/>
                          </a:solidFill>
                          <a:effectLst/>
                          <a:latin typeface="Arial Narrow" pitchFamily="34" charset="0"/>
                        </a:rPr>
                      </a:br>
                      <a:endParaRPr lang="en-US"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Continuous monitoring of implementation of policies and procedures.</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Immediate action must be implemented where necessary</a:t>
                      </a:r>
                      <a:br>
                        <a:rPr lang="en-US" sz="1400" b="0" i="0" u="none" strike="noStrike" dirty="0">
                          <a:solidFill>
                            <a:srgbClr val="000000"/>
                          </a:solidFill>
                          <a:effectLst/>
                          <a:latin typeface="Arial Narrow" pitchFamily="34" charset="0"/>
                        </a:rPr>
                      </a:br>
                      <a:r>
                        <a:rPr lang="en-US" sz="1400" b="0" i="0" u="none" strike="noStrike" dirty="0">
                          <a:solidFill>
                            <a:srgbClr val="FF0000"/>
                          </a:solidFill>
                          <a:effectLst/>
                          <a:latin typeface="Arial Narrow" pitchFamily="34" charset="0"/>
                        </a:rPr>
                        <a:t/>
                      </a:r>
                      <a:br>
                        <a:rPr lang="en-US" sz="1400" b="0" i="0" u="none" strike="noStrike" dirty="0">
                          <a:solidFill>
                            <a:srgbClr val="FF0000"/>
                          </a:solidFill>
                          <a:effectLst/>
                          <a:latin typeface="Arial Narrow" pitchFamily="34" charset="0"/>
                        </a:rPr>
                      </a:br>
                      <a:endParaRPr lang="en-US"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Content Placeholder 4"/>
          <p:cNvSpPr>
            <a:spLocks noGrp="1"/>
          </p:cNvSpPr>
          <p:nvPr>
            <p:ph idx="4294967295"/>
          </p:nvPr>
        </p:nvSpPr>
        <p:spPr>
          <a:xfrm>
            <a:off x="0" y="-1"/>
            <a:ext cx="9144000" cy="846386"/>
          </a:xfrm>
        </p:spPr>
        <p:txBody>
          <a:bodyP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a:t>
            </a:r>
            <a:r>
              <a:rPr lang="en-US" sz="3000" b="1" kern="1200" dirty="0" smtClean="0">
                <a:solidFill>
                  <a:schemeClr val="bg1"/>
                </a:solidFill>
                <a:latin typeface="Arial Black" panose="020B0A04020102020204" pitchFamily="34" charset="0"/>
              </a:rPr>
              <a:t>2: INCARCERATION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SECURITY OPERATIONS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3566105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853342762"/>
              </p:ext>
            </p:extLst>
          </p:nvPr>
        </p:nvGraphicFramePr>
        <p:xfrm>
          <a:off x="243737" y="873428"/>
          <a:ext cx="8677626" cy="5835716"/>
        </p:xfrm>
        <a:graphic>
          <a:graphicData uri="http://schemas.openxmlformats.org/drawingml/2006/table">
            <a:tbl>
              <a:tblPr firstRow="1" bandRow="1">
                <a:tableStyleId>{5C22544A-7EE6-4342-B048-85BDC9FD1C3A}</a:tableStyleId>
              </a:tblPr>
              <a:tblGrid>
                <a:gridCol w="1131839"/>
                <a:gridCol w="930302"/>
                <a:gridCol w="1820849"/>
                <a:gridCol w="763325"/>
                <a:gridCol w="2695492"/>
                <a:gridCol w="1335819"/>
              </a:tblGrid>
              <a:tr h="941071">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3065845">
                <a:tc>
                  <a:txBody>
                    <a:bodyPr/>
                    <a:lstStyle/>
                    <a:p>
                      <a:pPr marL="87313" indent="0" algn="l" fontAlgn="t"/>
                      <a:r>
                        <a:rPr lang="en-US" sz="1200" b="1" i="0" u="none" strike="noStrike" dirty="0" smtClean="0">
                          <a:solidFill>
                            <a:srgbClr val="000000"/>
                          </a:solidFill>
                          <a:effectLst/>
                          <a:latin typeface="Arial Narrow" pitchFamily="34" charset="0"/>
                          <a:cs typeface="Calibri" pitchFamily="34" charset="0"/>
                        </a:rPr>
                        <a:t>Percentage of inmates injured as a result of reported assaults in Correctional Facilities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200" b="1" i="0" u="none" strike="noStrike" kern="1200" dirty="0" smtClean="0">
                          <a:solidFill>
                            <a:schemeClr val="tx1"/>
                          </a:solidFill>
                          <a:effectLst/>
                          <a:latin typeface="Arial Narrow" pitchFamily="34" charset="0"/>
                          <a:ea typeface="+mn-ea"/>
                          <a:cs typeface="Calibri" pitchFamily="34" charset="0"/>
                        </a:rPr>
                        <a:t>2.33%</a:t>
                      </a:r>
                    </a:p>
                    <a:p>
                      <a:pPr marL="87313" indent="0" algn="l" defTabSz="914331" rtl="0" eaLnBrk="1" fontAlgn="t" latinLnBrk="0" hangingPunct="1"/>
                      <a:endParaRPr lang="en-US" sz="1200" b="1" i="0" u="none" strike="noStrike" kern="1200" dirty="0" smtClean="0">
                        <a:solidFill>
                          <a:schemeClr val="tx1"/>
                        </a:solidFill>
                        <a:effectLst/>
                        <a:latin typeface="Arial Narrow" pitchFamily="34" charset="0"/>
                        <a:ea typeface="+mn-ea"/>
                        <a:cs typeface="Calibri" pitchFamily="34" charset="0"/>
                      </a:endParaRPr>
                    </a:p>
                    <a:p>
                      <a:pPr marL="87313" indent="0" algn="l" defTabSz="914331" rtl="0" eaLnBrk="1" fontAlgn="t" latinLnBrk="0" hangingPunct="1"/>
                      <a:endParaRPr lang="en-US" sz="1200" b="1" i="0" u="none" strike="noStrike" kern="1200" dirty="0" smtClean="0">
                        <a:solidFill>
                          <a:schemeClr val="tx1"/>
                        </a:solidFill>
                        <a:effectLst/>
                        <a:latin typeface="Arial Narrow" pitchFamily="34" charset="0"/>
                        <a:ea typeface="+mn-ea"/>
                        <a:cs typeface="Calibri" pitchFamily="34" charset="0"/>
                      </a:endParaRPr>
                    </a:p>
                    <a:p>
                      <a:pPr marL="87313" indent="0" algn="l" defTabSz="914331" rtl="0" eaLnBrk="1" fontAlgn="t" latinLnBrk="0" hangingPunct="1"/>
                      <a:r>
                        <a:rPr lang="en-US" sz="1200" b="0" i="0" u="none" strike="noStrike" kern="1200" dirty="0" smtClean="0">
                          <a:solidFill>
                            <a:schemeClr val="tx1"/>
                          </a:solidFill>
                          <a:effectLst/>
                          <a:latin typeface="Arial Narrow" pitchFamily="34" charset="0"/>
                          <a:ea typeface="+mn-ea"/>
                          <a:cs typeface="Calibri" pitchFamily="34" charset="0"/>
                        </a:rPr>
                        <a:t>LMN: 2.33%</a:t>
                      </a:r>
                    </a:p>
                    <a:p>
                      <a:pPr marL="87313" indent="0" algn="l" defTabSz="914331" rtl="0" eaLnBrk="1" fontAlgn="t" latinLnBrk="0" hangingPunct="1"/>
                      <a:r>
                        <a:rPr lang="en-US" sz="1200" b="0" i="0" u="none" strike="noStrike" kern="1200" dirty="0" smtClean="0">
                          <a:solidFill>
                            <a:schemeClr val="tx1"/>
                          </a:solidFill>
                          <a:effectLst/>
                          <a:latin typeface="Arial Narrow" pitchFamily="34" charset="0"/>
                          <a:ea typeface="+mn-ea"/>
                          <a:cs typeface="Calibri" pitchFamily="34" charset="0"/>
                        </a:rPr>
                        <a:t>FSNC:2.33%</a:t>
                      </a:r>
                    </a:p>
                    <a:p>
                      <a:pPr marL="87313" marR="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itchFamily="34" charset="0"/>
                          <a:ea typeface="+mn-ea"/>
                          <a:cs typeface="Calibri" pitchFamily="34" charset="0"/>
                        </a:rPr>
                        <a:t>KZN: 2.33%</a:t>
                      </a:r>
                    </a:p>
                    <a:p>
                      <a:pPr marL="87313" indent="0" algn="l" defTabSz="914331" rtl="0" eaLnBrk="1" fontAlgn="t" latinLnBrk="0" hangingPunct="1"/>
                      <a:r>
                        <a:rPr lang="en-US" sz="1200" b="0" i="0" u="none" strike="noStrike" kern="1200" dirty="0" smtClean="0">
                          <a:solidFill>
                            <a:schemeClr val="tx1"/>
                          </a:solidFill>
                          <a:effectLst/>
                          <a:latin typeface="Arial Narrow" pitchFamily="34" charset="0"/>
                          <a:ea typeface="+mn-ea"/>
                          <a:cs typeface="Calibri" pitchFamily="34" charset="0"/>
                        </a:rPr>
                        <a:t>WC:</a:t>
                      </a:r>
                      <a:r>
                        <a:rPr lang="en-US" sz="1200" b="0" i="0" u="none" strike="noStrike" kern="1200" baseline="0" dirty="0" smtClean="0">
                          <a:solidFill>
                            <a:schemeClr val="tx1"/>
                          </a:solidFill>
                          <a:effectLst/>
                          <a:latin typeface="Arial Narrow" pitchFamily="34" charset="0"/>
                          <a:ea typeface="+mn-ea"/>
                          <a:cs typeface="Calibri" pitchFamily="34" charset="0"/>
                        </a:rPr>
                        <a:t> </a:t>
                      </a:r>
                      <a:r>
                        <a:rPr lang="en-US" sz="1200" b="0" i="0" u="none" strike="noStrike" kern="1200" dirty="0" smtClean="0">
                          <a:solidFill>
                            <a:schemeClr val="tx1"/>
                          </a:solidFill>
                          <a:effectLst/>
                          <a:latin typeface="Arial Narrow" pitchFamily="34" charset="0"/>
                          <a:ea typeface="+mn-ea"/>
                          <a:cs typeface="Calibri" pitchFamily="34" charset="0"/>
                        </a:rPr>
                        <a:t>2.33%</a:t>
                      </a:r>
                    </a:p>
                    <a:p>
                      <a:pPr marL="87313" indent="0" algn="l" defTabSz="914331" rtl="0" eaLnBrk="1" fontAlgn="t" latinLnBrk="0" hangingPunct="1"/>
                      <a:r>
                        <a:rPr lang="en-US" sz="1200" b="0" i="0" u="none" strike="noStrike" kern="1200" dirty="0" smtClean="0">
                          <a:solidFill>
                            <a:schemeClr val="tx1"/>
                          </a:solidFill>
                          <a:effectLst/>
                          <a:latin typeface="Arial Narrow" pitchFamily="34" charset="0"/>
                          <a:ea typeface="+mn-ea"/>
                          <a:cs typeface="Calibri" pitchFamily="34" charset="0"/>
                        </a:rPr>
                        <a:t>GP: 2.33%</a:t>
                      </a:r>
                    </a:p>
                    <a:p>
                      <a:pPr marL="87313" indent="0" algn="l" defTabSz="914331" rtl="0" eaLnBrk="1" fontAlgn="t" latinLnBrk="0" hangingPunct="1"/>
                      <a:r>
                        <a:rPr lang="en-US" sz="1200" b="0" i="0" u="none" strike="noStrike" kern="1200" dirty="0" smtClean="0">
                          <a:solidFill>
                            <a:schemeClr val="tx1"/>
                          </a:solidFill>
                          <a:effectLst/>
                          <a:latin typeface="Arial Narrow" pitchFamily="34" charset="0"/>
                          <a:ea typeface="+mn-ea"/>
                          <a:cs typeface="Calibri" pitchFamily="34" charset="0"/>
                        </a:rPr>
                        <a:t>EC: 2.33%</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200" b="1" i="0" u="none" strike="noStrike" kern="1200" dirty="0" smtClean="0">
                          <a:solidFill>
                            <a:schemeClr val="bg1"/>
                          </a:solidFill>
                          <a:effectLst/>
                          <a:latin typeface="Arial Narrow" pitchFamily="34" charset="0"/>
                          <a:ea typeface="+mn-ea"/>
                          <a:cs typeface="Calibri" pitchFamily="34" charset="0"/>
                        </a:rPr>
                        <a:t>2.42%</a:t>
                      </a:r>
                    </a:p>
                    <a:p>
                      <a:pPr marL="87313" indent="0" algn="l" defTabSz="914331" rtl="0" eaLnBrk="1" fontAlgn="t" latinLnBrk="0" hangingPunct="1"/>
                      <a:r>
                        <a:rPr lang="en-ZA" sz="1200" b="1" i="0" u="none" strike="noStrike" kern="1200" dirty="0" smtClean="0">
                          <a:solidFill>
                            <a:schemeClr val="bg1"/>
                          </a:solidFill>
                          <a:effectLst/>
                          <a:latin typeface="Arial Narrow" pitchFamily="34" charset="0"/>
                          <a:ea typeface="+mn-ea"/>
                          <a:cs typeface="Calibri" pitchFamily="34" charset="0"/>
                        </a:rPr>
                        <a:t>(3 359/138 885)</a:t>
                      </a:r>
                    </a:p>
                    <a:p>
                      <a:pPr marL="87313" indent="0" algn="l" defTabSz="914331" rtl="0" eaLnBrk="1" fontAlgn="t" latinLnBrk="0" hangingPunct="1"/>
                      <a:r>
                        <a:rPr lang="en-ZA" sz="1200" b="0" i="0" u="none" strike="noStrike" kern="1200" dirty="0" smtClean="0">
                          <a:solidFill>
                            <a:schemeClr val="bg1"/>
                          </a:solidFill>
                          <a:effectLst/>
                          <a:latin typeface="Arial Narrow" pitchFamily="34" charset="0"/>
                          <a:ea typeface="+mn-ea"/>
                          <a:cs typeface="Calibri" pitchFamily="34" charset="0"/>
                        </a:rPr>
                        <a:t>	</a:t>
                      </a:r>
                    </a:p>
                    <a:p>
                      <a:pPr marL="87313" indent="0" algn="l" defTabSz="914331" rtl="0" eaLnBrk="1" fontAlgn="t" latinLnBrk="0" hangingPunct="1"/>
                      <a:r>
                        <a:rPr lang="en-ZA" sz="1200" b="0" i="0" u="none" strike="noStrike" kern="1200" dirty="0" smtClean="0">
                          <a:solidFill>
                            <a:schemeClr val="bg1"/>
                          </a:solidFill>
                          <a:effectLst/>
                          <a:latin typeface="Arial Narrow" pitchFamily="34" charset="0"/>
                          <a:ea typeface="+mn-ea"/>
                          <a:cs typeface="Calibri" pitchFamily="34" charset="0"/>
                        </a:rPr>
                        <a:t>LMN : (346/21 203)1.63%</a:t>
                      </a:r>
                    </a:p>
                    <a:p>
                      <a:pPr marL="87313" indent="0" algn="l" defTabSz="914331" rtl="0" eaLnBrk="1" fontAlgn="t" latinLnBrk="0" hangingPunct="1"/>
                      <a:r>
                        <a:rPr lang="en-ZA" sz="1200" b="0" i="0" u="none" strike="noStrike" kern="1200" dirty="0" smtClean="0">
                          <a:solidFill>
                            <a:schemeClr val="bg1"/>
                          </a:solidFill>
                          <a:effectLst/>
                          <a:latin typeface="Arial Narrow" pitchFamily="34" charset="0"/>
                          <a:ea typeface="+mn-ea"/>
                          <a:cs typeface="Calibri" pitchFamily="34" charset="0"/>
                        </a:rPr>
                        <a:t>FS/NC: (539/18 628)2.89%</a:t>
                      </a:r>
                    </a:p>
                    <a:p>
                      <a:pPr marL="87313" indent="0" algn="l" defTabSz="914331" rtl="0" eaLnBrk="1" fontAlgn="t" latinLnBrk="0" hangingPunct="1"/>
                      <a:r>
                        <a:rPr lang="en-ZA" sz="1200" b="0" i="0" u="none" strike="noStrike" kern="1200" dirty="0" smtClean="0">
                          <a:solidFill>
                            <a:schemeClr val="bg1"/>
                          </a:solidFill>
                          <a:effectLst/>
                          <a:latin typeface="Arial Narrow" pitchFamily="34" charset="0"/>
                          <a:ea typeface="+mn-ea"/>
                          <a:cs typeface="Calibri" pitchFamily="34" charset="0"/>
                        </a:rPr>
                        <a:t>KZN:</a:t>
                      </a:r>
                      <a:r>
                        <a:rPr lang="en-ZA" sz="1200" b="0" i="0" u="none" strike="noStrike" kern="1200" baseline="0" dirty="0" smtClean="0">
                          <a:solidFill>
                            <a:schemeClr val="bg1"/>
                          </a:solidFill>
                          <a:effectLst/>
                          <a:latin typeface="Arial Narrow" pitchFamily="34" charset="0"/>
                          <a:ea typeface="+mn-ea"/>
                          <a:cs typeface="Calibri" pitchFamily="34" charset="0"/>
                        </a:rPr>
                        <a:t> </a:t>
                      </a:r>
                      <a:r>
                        <a:rPr lang="en-ZA" sz="1200" b="0" i="0" u="none" strike="noStrike" kern="1200" dirty="0" smtClean="0">
                          <a:solidFill>
                            <a:schemeClr val="bg1"/>
                          </a:solidFill>
                          <a:effectLst/>
                          <a:latin typeface="Arial Narrow" pitchFamily="34" charset="0"/>
                          <a:ea typeface="+mn-ea"/>
                          <a:cs typeface="Calibri" pitchFamily="34" charset="0"/>
                        </a:rPr>
                        <a:t>(537/22 009)2.44%</a:t>
                      </a:r>
                    </a:p>
                    <a:p>
                      <a:pPr marL="87313" indent="0" algn="l" defTabSz="914331" rtl="0" eaLnBrk="1" fontAlgn="t" latinLnBrk="0" hangingPunct="1"/>
                      <a:r>
                        <a:rPr lang="en-ZA" sz="1200" b="0" i="0" u="none" strike="noStrike" kern="1200" dirty="0" smtClean="0">
                          <a:solidFill>
                            <a:schemeClr val="bg1"/>
                          </a:solidFill>
                          <a:effectLst/>
                          <a:latin typeface="Arial Narrow" pitchFamily="34" charset="0"/>
                          <a:ea typeface="+mn-ea"/>
                          <a:cs typeface="Calibri" pitchFamily="34" charset="0"/>
                        </a:rPr>
                        <a:t>WC: (603/24 228)2.49%</a:t>
                      </a:r>
                    </a:p>
                    <a:p>
                      <a:pPr marL="87313" indent="0" algn="l" defTabSz="914331" rtl="0" eaLnBrk="1" fontAlgn="t" latinLnBrk="0" hangingPunct="1"/>
                      <a:r>
                        <a:rPr lang="en-ZA" sz="1200" b="0" i="0" u="none" strike="noStrike" kern="1200" dirty="0" smtClean="0">
                          <a:solidFill>
                            <a:schemeClr val="bg1"/>
                          </a:solidFill>
                          <a:effectLst/>
                          <a:latin typeface="Arial Narrow" pitchFamily="34" charset="0"/>
                          <a:ea typeface="+mn-ea"/>
                          <a:cs typeface="Calibri" pitchFamily="34" charset="0"/>
                        </a:rPr>
                        <a:t>GP : (839/34 108)2.46%</a:t>
                      </a:r>
                    </a:p>
                    <a:p>
                      <a:pPr marL="87313" indent="0" algn="l" defTabSz="914331" rtl="0" eaLnBrk="1" fontAlgn="t" latinLnBrk="0" hangingPunct="1"/>
                      <a:r>
                        <a:rPr lang="en-ZA" sz="1200" b="0" i="0" u="none" strike="noStrike" kern="1200" dirty="0" smtClean="0">
                          <a:solidFill>
                            <a:schemeClr val="bg1"/>
                          </a:solidFill>
                          <a:effectLst/>
                          <a:latin typeface="Arial Narrow" pitchFamily="34" charset="0"/>
                          <a:ea typeface="+mn-ea"/>
                          <a:cs typeface="Calibri" pitchFamily="34" charset="0"/>
                        </a:rPr>
                        <a:t>EC: (495/18 709) 2.65%</a:t>
                      </a:r>
                      <a:endParaRPr lang="en-ZA" sz="1200" b="0" i="0" u="none" strike="noStrike" kern="1200" dirty="0">
                        <a:solidFill>
                          <a:schemeClr val="bg1"/>
                        </a:solidFill>
                        <a:effectLst/>
                        <a:latin typeface="Arial Narrow" pitchFamily="34" charset="0"/>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r>
                        <a:rPr lang="en-ZA" sz="1200" b="1" dirty="0" smtClean="0">
                          <a:latin typeface="Arial Narrow" pitchFamily="34" charset="0"/>
                          <a:cs typeface="Calibri" pitchFamily="34" charset="0"/>
                        </a:rPr>
                        <a:t>0.09%</a:t>
                      </a:r>
                      <a:endParaRPr lang="en-ZA" sz="1200" b="1" dirty="0">
                        <a:latin typeface="Arial Narrow" pitchFamily="34" charset="0"/>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fontAlgn="t"/>
                      <a:r>
                        <a:rPr lang="en-US" sz="1200" b="0" i="0" u="none" strike="noStrike" dirty="0">
                          <a:solidFill>
                            <a:srgbClr val="000000"/>
                          </a:solidFill>
                          <a:effectLst/>
                          <a:latin typeface="Arial Narrow" pitchFamily="34" charset="0"/>
                          <a:cs typeface="Calibri" pitchFamily="34" charset="0"/>
                        </a:rPr>
                        <a:t> High levels of violence in Correctional Centres  contributed to injuries . </a:t>
                      </a:r>
                      <a:br>
                        <a:rPr lang="en-US" sz="1200" b="0" i="0" u="none" strike="noStrike" dirty="0">
                          <a:solidFill>
                            <a:srgbClr val="000000"/>
                          </a:solidFill>
                          <a:effectLst/>
                          <a:latin typeface="Arial Narrow" pitchFamily="34" charset="0"/>
                          <a:cs typeface="Calibri" pitchFamily="34" charset="0"/>
                        </a:rPr>
                      </a:br>
                      <a:r>
                        <a:rPr lang="en-US" sz="1200" b="0" i="0" u="none" strike="noStrike" dirty="0">
                          <a:solidFill>
                            <a:srgbClr val="000000"/>
                          </a:solidFill>
                          <a:effectLst/>
                          <a:latin typeface="Arial Narrow" pitchFamily="34" charset="0"/>
                          <a:cs typeface="Calibri" pitchFamily="34" charset="0"/>
                        </a:rPr>
                        <a:t/>
                      </a:r>
                      <a:br>
                        <a:rPr lang="en-US" sz="1200" b="0" i="0" u="none" strike="noStrike" dirty="0">
                          <a:solidFill>
                            <a:srgbClr val="000000"/>
                          </a:solidFill>
                          <a:effectLst/>
                          <a:latin typeface="Arial Narrow" pitchFamily="34" charset="0"/>
                          <a:cs typeface="Calibri" pitchFamily="34" charset="0"/>
                        </a:rPr>
                      </a:br>
                      <a:r>
                        <a:rPr lang="en-US" sz="1200" b="0" i="0" u="none" strike="noStrike" dirty="0">
                          <a:solidFill>
                            <a:srgbClr val="000000"/>
                          </a:solidFill>
                          <a:effectLst/>
                          <a:latin typeface="Arial Narrow" pitchFamily="34" charset="0"/>
                          <a:cs typeface="Calibri" pitchFamily="34" charset="0"/>
                        </a:rPr>
                        <a:t>The main common factors identified are the combination of overcrowding, poorly maintained infrastructure and lack of adequate life skills on Inmates. </a:t>
                      </a:r>
                      <a:br>
                        <a:rPr lang="en-US" sz="1200" b="0" i="0" u="none" strike="noStrike" dirty="0">
                          <a:solidFill>
                            <a:srgbClr val="000000"/>
                          </a:solidFill>
                          <a:effectLst/>
                          <a:latin typeface="Arial Narrow" pitchFamily="34" charset="0"/>
                          <a:cs typeface="Calibri" pitchFamily="34" charset="0"/>
                        </a:rPr>
                      </a:br>
                      <a:r>
                        <a:rPr lang="en-US" sz="1200" b="0" i="0" u="none" strike="noStrike" dirty="0">
                          <a:solidFill>
                            <a:srgbClr val="000000"/>
                          </a:solidFill>
                          <a:effectLst/>
                          <a:latin typeface="Arial Narrow" pitchFamily="34" charset="0"/>
                          <a:cs typeface="Calibri" pitchFamily="34" charset="0"/>
                        </a:rPr>
                        <a:t/>
                      </a:r>
                      <a:br>
                        <a:rPr lang="en-US" sz="1200" b="0" i="0" u="none" strike="noStrike" dirty="0">
                          <a:solidFill>
                            <a:srgbClr val="000000"/>
                          </a:solidFill>
                          <a:effectLst/>
                          <a:latin typeface="Arial Narrow" pitchFamily="34" charset="0"/>
                          <a:cs typeface="Calibri" pitchFamily="34" charset="0"/>
                        </a:rPr>
                      </a:br>
                      <a:r>
                        <a:rPr lang="en-US" sz="1200" b="0" i="0" u="none" strike="noStrike" dirty="0">
                          <a:solidFill>
                            <a:srgbClr val="000000"/>
                          </a:solidFill>
                          <a:effectLst/>
                          <a:latin typeface="Arial Narrow" pitchFamily="34" charset="0"/>
                          <a:cs typeface="Calibri" pitchFamily="34" charset="0"/>
                        </a:rPr>
                        <a:t>Gang activity at some  centres also played  a role in increasing levels of violence. </a:t>
                      </a:r>
                      <a:br>
                        <a:rPr lang="en-US" sz="1200" b="0" i="0" u="none" strike="noStrike" dirty="0">
                          <a:solidFill>
                            <a:srgbClr val="000000"/>
                          </a:solidFill>
                          <a:effectLst/>
                          <a:latin typeface="Arial Narrow" pitchFamily="34" charset="0"/>
                          <a:cs typeface="Calibri" pitchFamily="34" charset="0"/>
                        </a:rPr>
                      </a:br>
                      <a:r>
                        <a:rPr lang="en-US" sz="1200" b="0" i="0" u="none" strike="noStrike" dirty="0">
                          <a:solidFill>
                            <a:srgbClr val="000000"/>
                          </a:solidFill>
                          <a:effectLst/>
                          <a:latin typeface="Arial Narrow" pitchFamily="34" charset="0"/>
                          <a:cs typeface="Calibri" pitchFamily="34" charset="0"/>
                        </a:rPr>
                        <a:t/>
                      </a:r>
                      <a:br>
                        <a:rPr lang="en-US" sz="1200" b="0" i="0" u="none" strike="noStrike" dirty="0">
                          <a:solidFill>
                            <a:srgbClr val="000000"/>
                          </a:solidFill>
                          <a:effectLst/>
                          <a:latin typeface="Arial Narrow" pitchFamily="34" charset="0"/>
                          <a:cs typeface="Calibri" pitchFamily="34" charset="0"/>
                        </a:rPr>
                      </a:br>
                      <a:r>
                        <a:rPr lang="en-US" sz="1200" b="0" i="0" u="none" strike="noStrike" dirty="0">
                          <a:solidFill>
                            <a:srgbClr val="000000"/>
                          </a:solidFill>
                          <a:effectLst/>
                          <a:latin typeface="Arial Narrow" pitchFamily="34" charset="0"/>
                          <a:cs typeface="Calibri" pitchFamily="34" charset="0"/>
                        </a:rPr>
                        <a:t>Under the circumstances of  the COVID -19 outbreak , inmates also experienced high levels of irritation and frustration which culminated into aggression towards each other and also towards staff during the period.</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fontAlgn="t"/>
                      <a:r>
                        <a:rPr lang="en-US" sz="1200" b="0" i="0" u="none" strike="noStrike" dirty="0">
                          <a:solidFill>
                            <a:srgbClr val="000000"/>
                          </a:solidFill>
                          <a:effectLst/>
                          <a:latin typeface="Arial Narrow" pitchFamily="34" charset="0"/>
                          <a:cs typeface="Calibri" pitchFamily="34" charset="0"/>
                        </a:rPr>
                        <a:t>Continuous monitoring of implementation of Policies and procedures.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r>
              <a:tr h="1647522">
                <a:tc>
                  <a:txBody>
                    <a:bodyPr/>
                    <a:lstStyle/>
                    <a:p>
                      <a:pPr marL="87313" indent="0" algn="l" defTabSz="914331" rtl="0" eaLnBrk="1" fontAlgn="t" latinLnBrk="0" hangingPunct="1"/>
                      <a:r>
                        <a:rPr lang="en-US" sz="1200" b="1" i="0" u="none" strike="noStrike" kern="1200" dirty="0" smtClean="0">
                          <a:solidFill>
                            <a:srgbClr val="000000"/>
                          </a:solidFill>
                          <a:effectLst/>
                          <a:latin typeface="Arial Narrow" pitchFamily="34" charset="0"/>
                          <a:ea typeface="+mn-ea"/>
                          <a:cs typeface="Calibri" pitchFamily="34" charset="0"/>
                        </a:rPr>
                        <a:t>Percentage of confirmed unnatural deaths in Correctional Facilities </a:t>
                      </a:r>
                      <a:endParaRPr lang="en-US" sz="1200" b="1" i="0" u="none" strike="noStrike" kern="1200" dirty="0">
                        <a:solidFill>
                          <a:srgbClr val="000000"/>
                        </a:solidFill>
                        <a:effectLst/>
                        <a:latin typeface="Arial Narrow" pitchFamily="34" charset="0"/>
                        <a:ea typeface="+mn-ea"/>
                        <a:cs typeface="Calibri"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200" b="0" i="0" u="none" strike="noStrike" kern="1200" noProof="0" dirty="0" smtClean="0">
                          <a:solidFill>
                            <a:schemeClr val="tx1"/>
                          </a:solidFill>
                          <a:effectLst/>
                          <a:latin typeface="Arial Narrow" panose="020B0606020202030204" pitchFamily="34" charset="0"/>
                          <a:ea typeface="+mn-ea"/>
                          <a:cs typeface="+mn-cs"/>
                        </a:rPr>
                        <a:t>No target</a:t>
                      </a:r>
                      <a:endParaRPr lang="en-US" sz="12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tx1"/>
                          </a:solidFill>
                          <a:effectLst/>
                          <a:latin typeface="Arial Narrow" pitchFamily="34" charset="0"/>
                          <a:ea typeface="+mn-ea"/>
                          <a:cs typeface="Calibri" pitchFamily="34" charset="0"/>
                        </a:rPr>
                        <a:t>0.015%</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tx1"/>
                          </a:solidFill>
                          <a:effectLst/>
                          <a:latin typeface="Arial Narrow" pitchFamily="34" charset="0"/>
                          <a:ea typeface="+mn-ea"/>
                          <a:cs typeface="Calibri" pitchFamily="34" charset="0"/>
                        </a:rPr>
                        <a:t>21/138 885)</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tx1"/>
                          </a:solidFill>
                          <a:effectLst/>
                          <a:latin typeface="Arial Narrow" pitchFamily="34" charset="0"/>
                          <a:ea typeface="+mn-ea"/>
                          <a:cs typeface="Calibri" pitchFamily="34" charset="0"/>
                        </a:rPr>
                        <a:t>	</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itchFamily="34" charset="0"/>
                          <a:ea typeface="+mn-ea"/>
                          <a:cs typeface="Calibri" pitchFamily="34" charset="0"/>
                        </a:rPr>
                        <a:t>LMN : (5/21 203)0.024%</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itchFamily="34" charset="0"/>
                          <a:ea typeface="+mn-ea"/>
                          <a:cs typeface="Calibri" pitchFamily="34" charset="0"/>
                        </a:rPr>
                        <a:t>FS/NC: (3/18 628)0.016%</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itchFamily="34" charset="0"/>
                          <a:ea typeface="+mn-ea"/>
                          <a:cs typeface="Calibri" pitchFamily="34" charset="0"/>
                        </a:rPr>
                        <a:t>KZN: (5/22 009)0.023%</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itchFamily="34" charset="0"/>
                          <a:ea typeface="+mn-ea"/>
                          <a:cs typeface="Calibri" pitchFamily="34" charset="0"/>
                        </a:rPr>
                        <a:t>WC: (3/24 228)0.012%</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itchFamily="34" charset="0"/>
                          <a:ea typeface="+mn-ea"/>
                          <a:cs typeface="Calibri" pitchFamily="34" charset="0"/>
                        </a:rPr>
                        <a:t>GP : (2/34 108)0.006%</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itchFamily="34" charset="0"/>
                          <a:ea typeface="+mn-ea"/>
                          <a:cs typeface="Calibri" pitchFamily="34" charset="0"/>
                        </a:rPr>
                        <a:t>EC: (3/18 709) 0.016%</a:t>
                      </a:r>
                    </a:p>
                    <a:p>
                      <a:pPr marL="87313" marR="0" lvl="0" indent="0" algn="l" defTabSz="914331" rtl="0" eaLnBrk="1" fontAlgn="t" latinLnBrk="0" hangingPunct="1">
                        <a:lnSpc>
                          <a:spcPct val="100000"/>
                        </a:lnSpc>
                        <a:spcBef>
                          <a:spcPts val="0"/>
                        </a:spcBef>
                        <a:spcAft>
                          <a:spcPts val="0"/>
                        </a:spcAft>
                        <a:buClrTx/>
                        <a:buSzTx/>
                        <a:buFontTx/>
                        <a:buNone/>
                        <a:tabLst/>
                        <a:defRPr/>
                      </a:pPr>
                      <a:endParaRPr lang="en-US" sz="1200" b="1" i="0" u="none" strike="noStrike" kern="1200" dirty="0" smtClean="0">
                        <a:solidFill>
                          <a:schemeClr val="tx1"/>
                        </a:solidFill>
                        <a:effectLst/>
                        <a:latin typeface="Arial Narrow" pitchFamily="34" charset="0"/>
                        <a:ea typeface="+mn-ea"/>
                        <a:cs typeface="Calibri"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1" i="0" u="none" strike="noStrike" kern="1200" dirty="0" smtClean="0">
                          <a:solidFill>
                            <a:schemeClr val="tx1"/>
                          </a:solidFill>
                          <a:effectLst/>
                          <a:latin typeface="Arial Narrow" pitchFamily="34" charset="0"/>
                          <a:ea typeface="+mn-ea"/>
                          <a:cs typeface="Calibri" pitchFamily="34" charset="0"/>
                        </a:rPr>
                        <a:t>None</a:t>
                      </a:r>
                    </a:p>
                  </a:txBody>
                  <a:tcPr marL="114300" marR="11430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itchFamily="34" charset="0"/>
                          <a:ea typeface="+mn-ea"/>
                          <a:cs typeface="Calibri" pitchFamily="34" charset="0"/>
                        </a:rPr>
                        <a:t>Target Measured Annually</a:t>
                      </a:r>
                    </a:p>
                    <a:p>
                      <a:pPr marL="87313" marR="0" lvl="0" indent="0" algn="l" defTabSz="914331" rtl="0" eaLnBrk="1" fontAlgn="t" latinLnBrk="0" hangingPunct="1">
                        <a:lnSpc>
                          <a:spcPct val="100000"/>
                        </a:lnSpc>
                        <a:spcBef>
                          <a:spcPts val="0"/>
                        </a:spcBef>
                        <a:spcAft>
                          <a:spcPts val="0"/>
                        </a:spcAft>
                        <a:buClrTx/>
                        <a:buSzTx/>
                        <a:buFontTx/>
                        <a:buNone/>
                        <a:tabLst/>
                        <a:defRPr/>
                      </a:pPr>
                      <a:endParaRPr lang="en-US" sz="1200" b="0" i="0" u="none" strike="noStrike" kern="1200" dirty="0" smtClean="0">
                        <a:solidFill>
                          <a:schemeClr val="tx1"/>
                        </a:solidFill>
                        <a:effectLst/>
                        <a:latin typeface="Arial Narrow" pitchFamily="34" charset="0"/>
                        <a:ea typeface="+mn-ea"/>
                        <a:cs typeface="Calibri"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200" b="0" i="0" u="none" strike="noStrike" kern="1200" dirty="0" smtClean="0">
                          <a:solidFill>
                            <a:schemeClr val="tx1"/>
                          </a:solidFill>
                          <a:effectLst/>
                          <a:latin typeface="Arial Narrow" pitchFamily="34" charset="0"/>
                          <a:ea typeface="+mn-ea"/>
                          <a:cs typeface="Calibri" pitchFamily="34" charset="0"/>
                        </a:rPr>
                        <a:t>Target Measured Annually</a:t>
                      </a:r>
                    </a:p>
                    <a:p>
                      <a:pPr marL="87313" marR="0" lvl="0" indent="0" algn="l" defTabSz="914331" rtl="0" eaLnBrk="1" fontAlgn="t" latinLnBrk="0" hangingPunct="1">
                        <a:lnSpc>
                          <a:spcPct val="100000"/>
                        </a:lnSpc>
                        <a:spcBef>
                          <a:spcPts val="0"/>
                        </a:spcBef>
                        <a:spcAft>
                          <a:spcPts val="0"/>
                        </a:spcAft>
                        <a:buClrTx/>
                        <a:buSzTx/>
                        <a:buFontTx/>
                        <a:buNone/>
                        <a:tabLst/>
                        <a:defRPr/>
                      </a:pPr>
                      <a:endParaRPr lang="en-US" sz="1200" b="0" i="0" u="none" strike="noStrike" kern="1200" dirty="0" smtClean="0">
                        <a:solidFill>
                          <a:schemeClr val="tx1"/>
                        </a:solidFill>
                        <a:effectLst/>
                        <a:latin typeface="Arial Narrow" pitchFamily="34" charset="0"/>
                        <a:ea typeface="+mn-ea"/>
                        <a:cs typeface="Calibri"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r>
            </a:tbl>
          </a:graphicData>
        </a:graphic>
      </p:graphicFrame>
      <p:sp>
        <p:nvSpPr>
          <p:cNvPr id="6" name="Content Placeholder 4"/>
          <p:cNvSpPr>
            <a:spLocks noGrp="1"/>
          </p:cNvSpPr>
          <p:nvPr>
            <p:ph idx="4294967295"/>
          </p:nvPr>
        </p:nvSpPr>
        <p:spPr>
          <a:xfrm>
            <a:off x="0" y="16530"/>
            <a:ext cx="9144000" cy="846386"/>
          </a:xfrm>
        </p:spPr>
        <p:txBody>
          <a:bodyPr anchor="ctr"/>
          <a:lstStyle/>
          <a:p>
            <a:pPr marL="0" lvl="0" indent="0" algn="ctr" defTabSz="914331" eaLnBrk="1" fontAlgn="auto" hangingPunct="1">
              <a:lnSpc>
                <a:spcPct val="110000"/>
              </a:lnSpc>
              <a:spcBef>
                <a:spcPts val="0"/>
              </a:spcBef>
              <a:spcAft>
                <a:spcPts val="0"/>
              </a:spcAft>
              <a:buClrTx/>
              <a:buNone/>
              <a:defRPr/>
            </a:pPr>
            <a:r>
              <a:rPr lang="en-US" sz="3000" b="1" kern="1200" dirty="0">
                <a:solidFill>
                  <a:schemeClr val="bg1"/>
                </a:solidFill>
                <a:latin typeface="Arial Black" panose="020B0A04020102020204" pitchFamily="34" charset="0"/>
              </a:rPr>
              <a:t>PROGRAMME </a:t>
            </a:r>
            <a:r>
              <a:rPr lang="en-US" sz="3000" b="1" kern="1200" dirty="0" smtClean="0">
                <a:solidFill>
                  <a:schemeClr val="bg1"/>
                </a:solidFill>
                <a:latin typeface="Arial Black" panose="020B0A04020102020204" pitchFamily="34" charset="0"/>
              </a:rPr>
              <a:t>2: INCARCERATION</a:t>
            </a:r>
          </a:p>
          <a:p>
            <a:pPr marL="0" lvl="0" indent="0" algn="ctr" defTabSz="914331" eaLnBrk="1" fontAlgn="auto" hangingPunct="1">
              <a:lnSpc>
                <a:spcPct val="110000"/>
              </a:lnSpc>
              <a:spcBef>
                <a:spcPts val="0"/>
              </a:spcBef>
              <a:spcAft>
                <a:spcPts val="0"/>
              </a:spcAft>
              <a:buClrTx/>
              <a:buNone/>
              <a:defRPr/>
            </a:pPr>
            <a:r>
              <a:rPr lang="en-US" sz="2000" b="1" kern="1200" dirty="0" smtClean="0">
                <a:solidFill>
                  <a:schemeClr val="bg1"/>
                </a:solidFill>
                <a:latin typeface="Arial Black" panose="020B0A04020102020204" pitchFamily="34" charset="0"/>
              </a:rPr>
              <a:t>SECURITY OPERATIONS </a:t>
            </a:r>
            <a:endParaRPr lang="en-US" sz="2000" b="1" kern="12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72311669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943236132"/>
              </p:ext>
            </p:extLst>
          </p:nvPr>
        </p:nvGraphicFramePr>
        <p:xfrm>
          <a:off x="361833" y="1031631"/>
          <a:ext cx="8527726" cy="5447719"/>
        </p:xfrm>
        <a:graphic>
          <a:graphicData uri="http://schemas.openxmlformats.org/drawingml/2006/table">
            <a:tbl>
              <a:tblPr firstRow="1" bandRow="1">
                <a:tableStyleId>{5C22544A-7EE6-4342-B048-85BDC9FD1C3A}</a:tableStyleId>
              </a:tblPr>
              <a:tblGrid>
                <a:gridCol w="1228428"/>
                <a:gridCol w="1001864"/>
                <a:gridCol w="2003729"/>
                <a:gridCol w="1319916"/>
                <a:gridCol w="1693628"/>
                <a:gridCol w="1280161"/>
              </a:tblGrid>
              <a:tr h="617438">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860741">
                <a:tc>
                  <a:txBody>
                    <a:bodyPr/>
                    <a:lstStyle/>
                    <a:p>
                      <a:pPr marL="87313" indent="0" algn="l" fontAlgn="t"/>
                      <a:r>
                        <a:rPr lang="en-US" sz="1400" b="1" i="0" u="none" strike="noStrike" dirty="0" smtClean="0">
                          <a:solidFill>
                            <a:srgbClr val="000000"/>
                          </a:solidFill>
                          <a:effectLst/>
                          <a:latin typeface="Arial Narrow" panose="020B0606020202030204" pitchFamily="34" charset="0"/>
                          <a:cs typeface="Arial" panose="020B0604020202020204" pitchFamily="34" charset="0"/>
                        </a:rPr>
                        <a:t>Number of infrastructure projects completed</a:t>
                      </a:r>
                      <a:endParaRPr lang="en-US" sz="1400" b="1" i="0" u="none" strike="noStrike" baseline="0" dirty="0" smtClean="0">
                        <a:solidFill>
                          <a:srgbClr val="000000"/>
                        </a:solidFill>
                        <a:effectLst/>
                        <a:latin typeface="Arial Narrow" panose="020B0606020202030204" pitchFamily="34" charset="0"/>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noProof="0" dirty="0" smtClean="0">
                          <a:solidFill>
                            <a:schemeClr val="tx1"/>
                          </a:solidFill>
                          <a:effectLst/>
                          <a:latin typeface="Arial Narrow" panose="020B0606020202030204" pitchFamily="34" charset="0"/>
                          <a:ea typeface="+mn-ea"/>
                          <a:cs typeface="+mn-cs"/>
                        </a:rPr>
                        <a:t>No target</a:t>
                      </a:r>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400" b="0" i="0" u="none" strike="noStrike" dirty="0">
                        <a:solidFill>
                          <a:srgbClr val="000000"/>
                        </a:solidFill>
                        <a:effectLst/>
                        <a:latin typeface="Arial Narrow" panose="020B0606020202030204" pitchFamily="34" charset="0"/>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dirty="0" smtClean="0">
                          <a:solidFill>
                            <a:srgbClr val="000000"/>
                          </a:solidFill>
                          <a:effectLst/>
                          <a:latin typeface="Arial Narrow" panose="020B0606020202030204" pitchFamily="34" charset="0"/>
                          <a:cs typeface="Arial" panose="020B0604020202020204" pitchFamily="34" charset="0"/>
                        </a:rPr>
                        <a:t>Progress of projects in the 2nd quarter of 2020/2021: </a:t>
                      </a:r>
                    </a:p>
                    <a:p>
                      <a:pPr marL="87313" indent="0" algn="l" fontAlgn="t"/>
                      <a:r>
                        <a:rPr lang="en-US" sz="1400" b="1" i="0" u="none" strike="noStrike" dirty="0" smtClean="0">
                          <a:solidFill>
                            <a:srgbClr val="000000"/>
                          </a:solidFill>
                          <a:effectLst/>
                          <a:latin typeface="Arial Narrow" panose="020B0606020202030204" pitchFamily="34" charset="0"/>
                          <a:cs typeface="Arial" panose="020B0604020202020204" pitchFamily="34" charset="0"/>
                        </a:rPr>
                        <a:t>Tzaneen Correctional Center has achieved first delivery, final delivery will be undertaken in the 3rd quarter of 2020/2021.</a:t>
                      </a:r>
                    </a:p>
                    <a:p>
                      <a:pPr marL="87313" indent="0" algn="l" fontAlgn="t"/>
                      <a:endParaRPr lang="en-US" sz="1400" b="1" i="0" u="none" strike="noStrike" dirty="0" smtClean="0">
                        <a:solidFill>
                          <a:srgbClr val="000000"/>
                        </a:solidFill>
                        <a:effectLst/>
                        <a:latin typeface="Arial Narrow" panose="020B0606020202030204" pitchFamily="34" charset="0"/>
                        <a:cs typeface="Arial" panose="020B0604020202020204" pitchFamily="34" charset="0"/>
                      </a:endParaRPr>
                    </a:p>
                    <a:p>
                      <a:pPr marL="87313" indent="0" algn="l" fontAlgn="t"/>
                      <a:r>
                        <a:rPr lang="en-US" sz="1400" b="1" i="0" u="none" strike="noStrike" dirty="0" smtClean="0">
                          <a:solidFill>
                            <a:srgbClr val="000000"/>
                          </a:solidFill>
                          <a:effectLst/>
                          <a:latin typeface="Arial Narrow" panose="020B0606020202030204" pitchFamily="34" charset="0"/>
                          <a:cs typeface="Arial" panose="020B0604020202020204" pitchFamily="34" charset="0"/>
                        </a:rPr>
                        <a:t>Parys Correctional Centre is at 40% of completion of construction progress. The upgrading of Burgersfort CC is at tender stage.</a:t>
                      </a:r>
                      <a:endParaRPr lang="en-US" sz="1400" b="1" i="0" u="none" strike="noStrike" dirty="0">
                        <a:solidFill>
                          <a:srgbClr val="000000"/>
                        </a:solidFill>
                        <a:effectLst/>
                        <a:latin typeface="Arial Narrow" panose="020B0606020202030204" pitchFamily="34" charset="0"/>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7313" indent="0" algn="l" fontAlgn="t"/>
                      <a:r>
                        <a:rPr lang="en-US" sz="1400" b="0" i="0" u="none" strike="noStrike" dirty="0" smtClean="0">
                          <a:solidFill>
                            <a:srgbClr val="000000"/>
                          </a:solidFill>
                          <a:effectLst/>
                          <a:latin typeface="Arial Narrow" panose="020B0606020202030204" pitchFamily="34" charset="0"/>
                          <a:cs typeface="Arial" panose="020B0604020202020204" pitchFamily="34" charset="0"/>
                        </a:rPr>
                        <a:t>Target Measured Annually</a:t>
                      </a:r>
                      <a:endParaRPr lang="en-US" sz="1400" b="0" i="0" u="none" strike="noStrike" dirty="0">
                        <a:solidFill>
                          <a:srgbClr val="000000"/>
                        </a:solidFill>
                        <a:effectLst/>
                        <a:latin typeface="Arial Narrow" panose="020B0606020202030204" pitchFamily="34" charset="0"/>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rgbClr val="000000"/>
                          </a:solidFill>
                          <a:effectLst/>
                          <a:latin typeface="Arial Narrow" panose="020B0606020202030204" pitchFamily="34" charset="0"/>
                          <a:cs typeface="Arial" panose="020B0604020202020204" pitchFamily="34" charset="0"/>
                        </a:rPr>
                        <a:t>Target Measured Annually</a:t>
                      </a:r>
                    </a:p>
                    <a:p>
                      <a:pPr marL="87313" indent="0" algn="l" fontAlgn="t"/>
                      <a:endParaRPr lang="en-US" sz="1400" b="0" i="0" u="none" strike="noStrike" dirty="0">
                        <a:solidFill>
                          <a:srgbClr val="000000"/>
                        </a:solidFill>
                        <a:effectLst/>
                        <a:latin typeface="Arial Narrow" panose="020B0606020202030204" pitchFamily="34" charset="0"/>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smtClean="0">
                          <a:solidFill>
                            <a:srgbClr val="000000"/>
                          </a:solidFill>
                          <a:effectLst/>
                          <a:latin typeface="Arial Narrow" panose="020B0606020202030204" pitchFamily="34" charset="0"/>
                          <a:cs typeface="Arial" panose="020B0604020202020204" pitchFamily="34" charset="0"/>
                        </a:rPr>
                        <a:t>Target Measured Annually</a:t>
                      </a:r>
                      <a:endParaRPr lang="en-US" sz="1400" b="0" i="0" u="none" strike="noStrike" dirty="0">
                        <a:solidFill>
                          <a:srgbClr val="000000"/>
                        </a:solidFill>
                        <a:effectLst/>
                        <a:latin typeface="Arial Narrow" panose="020B0606020202030204" pitchFamily="34" charset="0"/>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024434">
                <a:tc>
                  <a:txBody>
                    <a:bodyPr/>
                    <a:lstStyle/>
                    <a:p>
                      <a:pPr marL="87313" indent="0" algn="l" fontAlgn="t"/>
                      <a:r>
                        <a:rPr lang="en-US" sz="1400" b="1" i="0" u="none" strike="noStrike" dirty="0" smtClean="0">
                          <a:solidFill>
                            <a:schemeClr val="tx1"/>
                          </a:solidFill>
                          <a:effectLst/>
                          <a:latin typeface="Arial Narrow" panose="020B0606020202030204" pitchFamily="34" charset="0"/>
                        </a:rPr>
                        <a:t>Percentage of Remand Detainees (RDs) subjected to Continuous Risk Assessment (CRA)</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40%</a:t>
                      </a:r>
                    </a:p>
                    <a:p>
                      <a:pPr marL="87313" indent="0" algn="l" fontAlgn="t"/>
                      <a:r>
                        <a:rPr lang="en-US" sz="1400" b="1" i="0" u="none" strike="noStrike" kern="1200" dirty="0">
                          <a:solidFill>
                            <a:schemeClr val="tx1"/>
                          </a:solidFill>
                          <a:effectLst/>
                          <a:latin typeface="Arial Narrow" panose="020B0606020202030204" pitchFamily="34" charset="0"/>
                          <a:ea typeface="+mn-ea"/>
                          <a:cs typeface="+mn-cs"/>
                        </a:rPr>
                        <a:t/>
                      </a:r>
                      <a:br>
                        <a:rPr lang="en-US" sz="1400" b="1" i="0" u="none" strike="noStrike" kern="1200" dirty="0">
                          <a:solidFill>
                            <a:schemeClr val="tx1"/>
                          </a:solidFill>
                          <a:effectLst/>
                          <a:latin typeface="Arial Narrow" panose="020B0606020202030204" pitchFamily="34" charset="0"/>
                          <a:ea typeface="+mn-ea"/>
                          <a:cs typeface="+mn-cs"/>
                        </a:rPr>
                      </a:br>
                      <a:endParaRPr lang="en-US" sz="1400" b="1"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59.20%</a:t>
                      </a:r>
                    </a:p>
                    <a:p>
                      <a:pPr marL="87313" indent="0" algn="l" fontAlgn="t"/>
                      <a:r>
                        <a:rPr lang="en-US" sz="1400" b="1" i="0" u="none" strike="noStrike" kern="1200" dirty="0" smtClean="0">
                          <a:solidFill>
                            <a:schemeClr val="bg1"/>
                          </a:solidFill>
                          <a:effectLst/>
                          <a:latin typeface="Arial Narrow" panose="020B0606020202030204" pitchFamily="34" charset="0"/>
                          <a:ea typeface="+mn-ea"/>
                          <a:cs typeface="+mn-cs"/>
                        </a:rPr>
                        <a:t>(28 649/48 393)</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19.20%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200" b="0" i="0" u="none" strike="noStrike" dirty="0">
                          <a:solidFill>
                            <a:srgbClr val="000000"/>
                          </a:solidFill>
                          <a:effectLst/>
                          <a:latin typeface="Arial Narrow" pitchFamily="34" charset="0"/>
                        </a:rPr>
                        <a:t>Gradual migration to different alert levels have brought improvement with the gradual increase in the number of personnel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200" b="0" i="0" u="none" strike="noStrike" dirty="0" smtClean="0">
                          <a:solidFill>
                            <a:srgbClr val="000000"/>
                          </a:solidFill>
                          <a:effectLst/>
                          <a:latin typeface="Arial Narrow" pitchFamily="34" charset="0"/>
                        </a:rPr>
                        <a:t>n/a</a:t>
                      </a:r>
                      <a:endParaRPr lang="en-ZA" sz="12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59224"/>
          </a:xfrm>
          <a:prstGeom prst="rect">
            <a:avLst/>
          </a:prstGeom>
        </p:spPr>
        <p:txBody>
          <a:bodyPr anchor="ctr"/>
          <a:lstStyle/>
          <a:p>
            <a:pPr lvl="0" algn="ctr">
              <a:lnSpc>
                <a:spcPct val="110000"/>
              </a:lnSpc>
            </a:pPr>
            <a:r>
              <a:rPr lang="en-US" sz="3000" kern="1200" dirty="0">
                <a:solidFill>
                  <a:schemeClr val="bg1"/>
                </a:solidFill>
                <a:latin typeface="Arial Black" panose="020B0A04020102020204" pitchFamily="34" charset="0"/>
              </a:rPr>
              <a:t>PROGRAMME </a:t>
            </a:r>
            <a:r>
              <a:rPr lang="en-US" sz="3000" kern="1200" dirty="0" smtClean="0">
                <a:solidFill>
                  <a:schemeClr val="bg1"/>
                </a:solidFill>
                <a:latin typeface="Arial Black" panose="020B0A04020102020204" pitchFamily="34" charset="0"/>
              </a:rPr>
              <a:t>2: INCARCERATION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FACILITIES</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960899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81878134"/>
              </p:ext>
            </p:extLst>
          </p:nvPr>
        </p:nvGraphicFramePr>
        <p:xfrm>
          <a:off x="238838" y="957804"/>
          <a:ext cx="8767260" cy="5260116"/>
        </p:xfrm>
        <a:graphic>
          <a:graphicData uri="http://schemas.openxmlformats.org/drawingml/2006/table">
            <a:tbl>
              <a:tblPr firstRow="1" bandRow="1">
                <a:tableStyleId>{5C22544A-7EE6-4342-B048-85BDC9FD1C3A}</a:tableStyleId>
              </a:tblPr>
              <a:tblGrid>
                <a:gridCol w="1428273"/>
                <a:gridCol w="1709465"/>
                <a:gridCol w="2067339"/>
                <a:gridCol w="898497"/>
                <a:gridCol w="1362402"/>
                <a:gridCol w="1301284"/>
              </a:tblGrid>
              <a:tr h="1030022">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605572">
                <a:tc>
                  <a:txBody>
                    <a:bodyPr/>
                    <a:lstStyle/>
                    <a:p>
                      <a:pPr marL="87313" indent="0" algn="l" fontAlgn="t"/>
                      <a:r>
                        <a:rPr lang="en-US" sz="1200" b="1" i="0" u="none" strike="noStrike" kern="1200" dirty="0" smtClean="0">
                          <a:solidFill>
                            <a:srgbClr val="000000"/>
                          </a:solidFill>
                          <a:effectLst/>
                          <a:latin typeface="Arial Narrow" panose="020B0606020202030204" pitchFamily="34" charset="0"/>
                          <a:ea typeface="+mn-ea"/>
                          <a:cs typeface="+mn-cs"/>
                        </a:rPr>
                        <a:t>Percentage of overcrowding in correctional facilities in excess of approved  bedspace capacity</a:t>
                      </a:r>
                      <a:endParaRPr lang="en-US" sz="1200" b="1" i="0" u="none" strike="noStrike" kern="1200" dirty="0">
                        <a:solidFill>
                          <a:srgbClr val="000000"/>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38%</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LMN:38%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FSNC:38%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KZN: 38%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WC: 38%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GP: 38%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EC: 38%</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15.20%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1"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(18 332/120 567)</a:t>
                      </a:r>
                      <a:r>
                        <a:rPr kumimoji="0" lang="en-ZA" sz="12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	</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LMN: (2 274/18 929)   12.01%</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FS/NC: (-2 957/21 585)  -13.70%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KZN : (731/21 278) 3.44%</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WC: (3 503/20 725) 16.90%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GP: (8 904/25 204) 35.33%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EC: ( 5 863/12 846) 45.64%</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22.80%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Arial Narrow" panose="020B0606020202030204" pitchFamily="34" charset="0"/>
                          <a:ea typeface="+mn-ea"/>
                          <a:cs typeface="+mn-cs"/>
                        </a:rPr>
                        <a:t>Target was achieved due to </a:t>
                      </a: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implementation </a:t>
                      </a:r>
                      <a:r>
                        <a:rPr kumimoji="0" lang="en-US" sz="1200" b="0" i="0" u="none" strike="noStrike" kern="1200" cap="none" spc="0" normalizeH="0" baseline="0" dirty="0">
                          <a:ln>
                            <a:noFill/>
                          </a:ln>
                          <a:solidFill>
                            <a:schemeClr val="tx1"/>
                          </a:solidFill>
                          <a:effectLst/>
                          <a:uLnTx/>
                          <a:uFillTx/>
                          <a:latin typeface="Arial Narrow" panose="020B0606020202030204" pitchFamily="34" charset="0"/>
                          <a:ea typeface="+mn-ea"/>
                          <a:cs typeface="+mn-cs"/>
                        </a:rPr>
                        <a:t>of special parole dispensation in response to  COVID-19 pandemic outbreak.</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smtClean="0">
                          <a:ln>
                            <a:noFill/>
                          </a:ln>
                          <a:solidFill>
                            <a:schemeClr val="tx1"/>
                          </a:solidFill>
                          <a:effectLst/>
                          <a:uLnTx/>
                          <a:uFillTx/>
                          <a:latin typeface="Arial Narrow" panose="020B0606020202030204" pitchFamily="34" charset="0"/>
                          <a:ea typeface="+mn-ea"/>
                          <a:cs typeface="+mn-cs"/>
                        </a:rPr>
                        <a:t>n/a</a:t>
                      </a:r>
                      <a:endParaRPr kumimoji="0" lang="en-ZA" sz="12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391769">
                <a:tc>
                  <a:txBody>
                    <a:bodyPr/>
                    <a:lstStyle/>
                    <a:p>
                      <a:pPr marL="87313" indent="0" algn="l" defTabSz="914331" rtl="0" eaLnBrk="1" fontAlgn="t" latinLnBrk="0" hangingPunct="1"/>
                      <a:r>
                        <a:rPr lang="en-US" sz="1200" b="1" i="0" u="none" strike="noStrike" kern="1200" dirty="0" smtClean="0">
                          <a:solidFill>
                            <a:srgbClr val="000000"/>
                          </a:solidFill>
                          <a:effectLst/>
                          <a:latin typeface="Arial Narrow" panose="020B0606020202030204" pitchFamily="34" charset="0"/>
                          <a:ea typeface="+mn-ea"/>
                          <a:cs typeface="+mn-cs"/>
                        </a:rPr>
                        <a:t>Percentage of offenders’ profiles approved for placement by the Correctional Supervision and Parole Boards (CSPBs)</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53%</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           </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LMN:  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FSNC: 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KZN: 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WC:  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GP:  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EC:  53%</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68.60%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1"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(14 336/20 897)	</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ZA" sz="12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LMN: (2 067/3 203)   64.53%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FS/NC (2 333/4 032) 57.86%</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KZN : (2 861/3 703) 77.6%</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WC:  (2 630/3 558)  73.92%</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GP : (2 446/3 544) 69.02%</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EC: (1 999/2 857)  69.97%</a:t>
                      </a:r>
                      <a:endParaRPr kumimoji="0" lang="en-ZA" sz="1200" b="0" i="0" u="none" strike="noStrike" kern="1200" cap="none" spc="0" normalizeH="0" baseline="0" dirty="0">
                        <a:ln>
                          <a:noFill/>
                        </a:ln>
                        <a:solidFill>
                          <a:schemeClr val="bg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15.60%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200" b="0" i="0" u="none" strike="noStrike" kern="1200" cap="none" spc="0" normalizeH="0" baseline="0" dirty="0">
                          <a:ln>
                            <a:noFill/>
                          </a:ln>
                          <a:solidFill>
                            <a:schemeClr val="tx1"/>
                          </a:solidFill>
                          <a:effectLst/>
                          <a:uLnTx/>
                          <a:uFillTx/>
                          <a:latin typeface="Arial Narrow" panose="020B0606020202030204" pitchFamily="34" charset="0"/>
                          <a:ea typeface="+mn-ea"/>
                          <a:cs typeface="+mn-cs"/>
                        </a:rPr>
                        <a:t>Effective case management processes which resulted  in submission of prolife reports to CSPBs with relevant documents such as support systems, reports on therapeutic and non-therapeutic programmes.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2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n/a</a:t>
                      </a:r>
                      <a:endParaRPr kumimoji="0" lang="en-ZA" sz="12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50259"/>
          </a:xfrm>
          <a:prstGeom prst="rect">
            <a:avLst/>
          </a:prstGeom>
        </p:spPr>
        <p:txBody>
          <a:bodyPr/>
          <a:lstStyle/>
          <a:p>
            <a:pPr lvl="0" algn="ctr">
              <a:lnSpc>
                <a:spcPct val="110000"/>
              </a:lnSpc>
            </a:pPr>
            <a:r>
              <a:rPr lang="en-US" sz="3000" kern="1200" dirty="0" smtClean="0">
                <a:solidFill>
                  <a:schemeClr val="bg1"/>
                </a:solidFill>
                <a:latin typeface="Arial Black" panose="020B0A04020102020204" pitchFamily="34" charset="0"/>
              </a:rPr>
              <a:t>PROGRAMME 2: INCARCERATION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OFFENDER </a:t>
            </a:r>
            <a:r>
              <a:rPr lang="en-US" kern="1200" dirty="0" smtClean="0">
                <a:solidFill>
                  <a:schemeClr val="bg1"/>
                </a:solidFill>
                <a:latin typeface="Arial Black" panose="020B0A04020102020204" pitchFamily="34" charset="0"/>
              </a:rPr>
              <a:t>MANAGEMENT</a:t>
            </a:r>
            <a:endParaRPr lang="en-US" sz="30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41761850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pattFill prst="divot">
          <a:fgClr>
            <a:srgbClr val="92D050"/>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00D39BF-1365-4396-85E4-B282C97F2348}"/>
              </a:ext>
            </a:extLst>
          </p:cNvPr>
          <p:cNvSpPr/>
          <p:nvPr/>
        </p:nvSpPr>
        <p:spPr>
          <a:xfrm>
            <a:off x="0" y="1971520"/>
            <a:ext cx="9144000" cy="2915273"/>
          </a:xfrm>
          <a:prstGeom prst="rect">
            <a:avLst/>
          </a:prstGeom>
          <a:pattFill prst="dkUpDiag">
            <a:fgClr>
              <a:schemeClr val="tx2"/>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4354DE71-EDF1-454A-98CB-6A5B30AE1215}"/>
              </a:ext>
            </a:extLst>
          </p:cNvPr>
          <p:cNvSpPr/>
          <p:nvPr/>
        </p:nvSpPr>
        <p:spPr>
          <a:xfrm>
            <a:off x="647700" y="1628619"/>
            <a:ext cx="2962275" cy="360045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Triangle 5">
            <a:extLst>
              <a:ext uri="{FF2B5EF4-FFF2-40B4-BE49-F238E27FC236}">
                <a16:creationId xmlns:a16="http://schemas.microsoft.com/office/drawing/2014/main" xmlns="" id="{0F414CA8-9AAD-4C2C-A88A-8A74E8E805B8}"/>
              </a:ext>
            </a:extLst>
          </p:cNvPr>
          <p:cNvSpPr/>
          <p:nvPr/>
        </p:nvSpPr>
        <p:spPr>
          <a:xfrm flipV="1">
            <a:off x="3609975" y="4886481"/>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xmlns="" id="{2C375972-9C28-4C3B-94C7-BDAC3A5EB1C4}"/>
              </a:ext>
            </a:extLst>
          </p:cNvPr>
          <p:cNvSpPr/>
          <p:nvPr/>
        </p:nvSpPr>
        <p:spPr>
          <a:xfrm>
            <a:off x="3609975" y="162861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xmlns="" id="{E32DB6D3-732C-4FB9-AA9C-FCB2162A76E6}"/>
              </a:ext>
            </a:extLst>
          </p:cNvPr>
          <p:cNvSpPr txBox="1"/>
          <p:nvPr/>
        </p:nvSpPr>
        <p:spPr>
          <a:xfrm>
            <a:off x="3981450" y="3672937"/>
            <a:ext cx="4791075" cy="461665"/>
          </a:xfrm>
          <a:prstGeom prst="rect">
            <a:avLst/>
          </a:prstGeom>
          <a:noFill/>
        </p:spPr>
        <p:txBody>
          <a:bodyPr wrap="square" lIns="0" tIns="0" rIns="0" bIns="0" rtlCol="0">
            <a:spAutoFit/>
          </a:bodyPr>
          <a:lstStyle/>
          <a:p>
            <a:r>
              <a:rPr lang="en-ZA" sz="3000" b="1" dirty="0" smtClean="0">
                <a:solidFill>
                  <a:schemeClr val="bg1"/>
                </a:solidFill>
                <a:latin typeface="+mj-lt"/>
              </a:rPr>
              <a:t>Programme Three</a:t>
            </a:r>
            <a:endParaRPr lang="id-ID" sz="3000" b="1" dirty="0">
              <a:solidFill>
                <a:schemeClr val="bg1"/>
              </a:solidFill>
              <a:latin typeface="+mj-lt"/>
            </a:endParaRPr>
          </a:p>
        </p:txBody>
      </p:sp>
      <p:sp>
        <p:nvSpPr>
          <p:cNvPr id="8" name="TextBox 7">
            <a:extLst>
              <a:ext uri="{FF2B5EF4-FFF2-40B4-BE49-F238E27FC236}">
                <a16:creationId xmlns:a16="http://schemas.microsoft.com/office/drawing/2014/main" xmlns="" id="{FBA01745-9969-4F40-88EA-CE12D0423906}"/>
              </a:ext>
            </a:extLst>
          </p:cNvPr>
          <p:cNvSpPr txBox="1"/>
          <p:nvPr/>
        </p:nvSpPr>
        <p:spPr>
          <a:xfrm>
            <a:off x="3981450" y="4127670"/>
            <a:ext cx="4791075" cy="323165"/>
          </a:xfrm>
          <a:prstGeom prst="rect">
            <a:avLst/>
          </a:prstGeom>
          <a:noFill/>
        </p:spPr>
        <p:txBody>
          <a:bodyPr wrap="square" lIns="0" tIns="0" rIns="0" bIns="0" rtlCol="0">
            <a:spAutoFit/>
          </a:bodyPr>
          <a:lstStyle/>
          <a:p>
            <a:r>
              <a:rPr lang="en-US" sz="2100" dirty="0" smtClean="0">
                <a:solidFill>
                  <a:schemeClr val="bg1"/>
                </a:solidFill>
                <a:latin typeface="+mj-lt"/>
              </a:rPr>
              <a:t>Rehabilitation</a:t>
            </a:r>
            <a:endParaRPr lang="id-ID" sz="2100" dirty="0">
              <a:solidFill>
                <a:schemeClr val="bg1"/>
              </a:solidFill>
              <a:latin typeface="+mj-lt"/>
            </a:endParaRPr>
          </a:p>
        </p:txBody>
      </p:sp>
      <p:sp>
        <p:nvSpPr>
          <p:cNvPr id="2" name="Rectangle 1"/>
          <p:cNvSpPr/>
          <p:nvPr/>
        </p:nvSpPr>
        <p:spPr>
          <a:xfrm>
            <a:off x="825500" y="2204066"/>
            <a:ext cx="2667000" cy="2246769"/>
          </a:xfrm>
          <a:prstGeom prst="rect">
            <a:avLst/>
          </a:prstGeom>
        </p:spPr>
        <p:txBody>
          <a:bodyPr wrap="square">
            <a:spAutoFit/>
          </a:bodyPr>
          <a:lstStyle/>
          <a:p>
            <a:pPr lvl="0" defTabSz="914400" fontAlgn="auto">
              <a:spcBef>
                <a:spcPts val="0"/>
              </a:spcBef>
              <a:spcAft>
                <a:spcPts val="0"/>
              </a:spcAft>
            </a:pPr>
            <a:r>
              <a:rPr lang="en-ZA" sz="2800" dirty="0" smtClean="0">
                <a:solidFill>
                  <a:prstClr val="white"/>
                </a:solidFill>
                <a:latin typeface="Century Gothic"/>
              </a:rPr>
              <a:t>2020/21</a:t>
            </a:r>
          </a:p>
          <a:p>
            <a:pPr lvl="0" defTabSz="914400" fontAlgn="auto">
              <a:spcBef>
                <a:spcPts val="0"/>
              </a:spcBef>
              <a:spcAft>
                <a:spcPts val="0"/>
              </a:spcAft>
            </a:pPr>
            <a:endParaRPr lang="en-ZA" sz="2800" dirty="0">
              <a:solidFill>
                <a:prstClr val="white"/>
              </a:solidFill>
              <a:latin typeface="Century Gothic"/>
            </a:endParaRPr>
          </a:p>
          <a:p>
            <a:pPr lvl="0" defTabSz="914400" fontAlgn="auto">
              <a:spcBef>
                <a:spcPts val="0"/>
              </a:spcBef>
              <a:spcAft>
                <a:spcPts val="0"/>
              </a:spcAft>
            </a:pPr>
            <a:r>
              <a:rPr lang="en-ZA" sz="2800" dirty="0" smtClean="0">
                <a:solidFill>
                  <a:prstClr val="white"/>
                </a:solidFill>
                <a:latin typeface="Century Gothic"/>
              </a:rPr>
              <a:t>Quarter Two Performance Report </a:t>
            </a:r>
            <a:endParaRPr lang="id-ID" sz="2800" b="1" dirty="0">
              <a:solidFill>
                <a:prstClr val="white"/>
              </a:solidFill>
              <a:latin typeface="Century Gothic"/>
            </a:endParaRPr>
          </a:p>
        </p:txBody>
      </p:sp>
    </p:spTree>
    <p:extLst>
      <p:ext uri="{BB962C8B-B14F-4D97-AF65-F5344CB8AC3E}">
        <p14:creationId xmlns:p14="http://schemas.microsoft.com/office/powerpoint/2010/main" val="206606666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874248145"/>
              </p:ext>
            </p:extLst>
          </p:nvPr>
        </p:nvGraphicFramePr>
        <p:xfrm>
          <a:off x="215151" y="1132971"/>
          <a:ext cx="8619462" cy="3262499"/>
        </p:xfrm>
        <a:graphic>
          <a:graphicData uri="http://schemas.openxmlformats.org/drawingml/2006/table">
            <a:tbl>
              <a:tblPr firstRow="1" bandRow="1">
                <a:tableStyleId>{5C22544A-7EE6-4342-B048-85BDC9FD1C3A}</a:tableStyleId>
              </a:tblPr>
              <a:tblGrid>
                <a:gridCol w="1203552"/>
                <a:gridCol w="1382249"/>
                <a:gridCol w="2250260"/>
                <a:gridCol w="1378464"/>
                <a:gridCol w="1473063"/>
                <a:gridCol w="931874"/>
              </a:tblGrid>
              <a:tr h="695829">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203553">
                <a:tc>
                  <a:txBody>
                    <a:bodyPr/>
                    <a:lstStyle/>
                    <a:p>
                      <a:pPr marL="87313" indent="0" algn="l" fontAlgn="t"/>
                      <a:r>
                        <a:rPr lang="en-US" sz="1400" b="1" i="0" u="none" strike="noStrike" kern="1200" dirty="0">
                          <a:solidFill>
                            <a:schemeClr val="tx1"/>
                          </a:solidFill>
                          <a:effectLst/>
                          <a:latin typeface="Arial Narrow" panose="020B0606020202030204" pitchFamily="34" charset="0"/>
                          <a:ea typeface="+mn-ea"/>
                          <a:cs typeface="+mn-cs"/>
                        </a:rPr>
                        <a:t>Percentage of sentenced offenders subjected to correctional programmes per year</a:t>
                      </a:r>
                      <a:r>
                        <a:rPr lang="en-US" sz="1400" b="1" i="0" u="none" strike="noStrike" kern="1200" dirty="0" smtClean="0">
                          <a:solidFill>
                            <a:schemeClr val="tx1"/>
                          </a:solidFill>
                          <a:effectLst/>
                          <a:latin typeface="Arial Narrow" panose="020B0606020202030204" pitchFamily="34" charset="0"/>
                          <a:ea typeface="+mn-ea"/>
                          <a:cs typeface="+mn-cs"/>
                        </a:rPr>
                        <a:t>.</a:t>
                      </a: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10%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10%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10%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10%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10%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10%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10%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37.76%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(31 263/82 793)</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LMN: (5 204/14 309) 36.37%</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FS/NC:(4 452/12 990) 34.27%</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KZN (5 265/13 967) 37.70%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WC: (4 554/11 483) 39.66%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GP  (7 301/18 428) 39.62%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EC: (4 487/11 616) 38.63%</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27.76%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chemeClr val="tx1"/>
                          </a:solidFill>
                          <a:effectLst/>
                          <a:latin typeface="Arial Narrow" pitchFamily="34" charset="0"/>
                        </a:rPr>
                        <a:t>More offenders were subjected to correctional programmes during lockdown level 3,2 and 1. </a:t>
                      </a:r>
                      <a:br>
                        <a:rPr lang="en-US" sz="1400" b="0" i="0" u="none" strike="noStrike" dirty="0">
                          <a:solidFill>
                            <a:schemeClr val="tx1"/>
                          </a:solidFill>
                          <a:effectLst/>
                          <a:latin typeface="Arial Narrow" pitchFamily="34" charset="0"/>
                        </a:rPr>
                      </a:br>
                      <a:r>
                        <a:rPr lang="en-US" sz="1400" b="0" i="0" u="none" strike="noStrike" dirty="0">
                          <a:solidFill>
                            <a:schemeClr val="tx1"/>
                          </a:solidFill>
                          <a:effectLst/>
                          <a:latin typeface="Arial Narrow" pitchFamily="34" charset="0"/>
                        </a:rPr>
                        <a:t/>
                      </a:r>
                      <a:br>
                        <a:rPr lang="en-US" sz="1400" b="0" i="0" u="none" strike="noStrike" dirty="0">
                          <a:solidFill>
                            <a:schemeClr val="tx1"/>
                          </a:solidFill>
                          <a:effectLst/>
                          <a:latin typeface="Arial Narrow" pitchFamily="34" charset="0"/>
                        </a:rPr>
                      </a:br>
                      <a:r>
                        <a:rPr lang="en-US" sz="1400" b="0" i="0" u="none" strike="noStrike" dirty="0">
                          <a:solidFill>
                            <a:schemeClr val="tx1"/>
                          </a:solidFill>
                          <a:effectLst/>
                          <a:latin typeface="Arial Narrow" pitchFamily="34" charset="0"/>
                        </a:rPr>
                        <a:t>Custodial officials were also available to facilitate correctional programmes.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27454"/>
            <a:ext cx="9144000" cy="913840"/>
          </a:xfrm>
          <a:prstGeom prst="rect">
            <a:avLst/>
          </a:prstGeom>
        </p:spPr>
        <p:txBody>
          <a:bodyPr anchor="ctr"/>
          <a:lstStyle/>
          <a:p>
            <a:pPr lvl="0" algn="ctr">
              <a:lnSpc>
                <a:spcPct val="110000"/>
              </a:lnSpc>
            </a:pPr>
            <a:r>
              <a:rPr lang="en-US" sz="3000" kern="1200" dirty="0">
                <a:solidFill>
                  <a:schemeClr val="bg1"/>
                </a:solidFill>
                <a:latin typeface="Arial Black" panose="020B0A04020102020204" pitchFamily="34" charset="0"/>
              </a:rPr>
              <a:t>PROGRAMME </a:t>
            </a:r>
            <a:r>
              <a:rPr lang="en-US" sz="3000" kern="1200" dirty="0" smtClean="0">
                <a:solidFill>
                  <a:schemeClr val="bg1"/>
                </a:solidFill>
                <a:latin typeface="Arial Black" panose="020B0A04020102020204" pitchFamily="34" charset="0"/>
              </a:rPr>
              <a:t>3: REHABILITATION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CORRECTIONAL PROGRAMMES</a:t>
            </a:r>
          </a:p>
        </p:txBody>
      </p:sp>
    </p:spTree>
    <p:extLst>
      <p:ext uri="{BB962C8B-B14F-4D97-AF65-F5344CB8AC3E}">
        <p14:creationId xmlns:p14="http://schemas.microsoft.com/office/powerpoint/2010/main" val="1873757801"/>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441826635"/>
              </p:ext>
            </p:extLst>
          </p:nvPr>
        </p:nvGraphicFramePr>
        <p:xfrm>
          <a:off x="369239" y="1105249"/>
          <a:ext cx="8591739" cy="4858762"/>
        </p:xfrm>
        <a:graphic>
          <a:graphicData uri="http://schemas.openxmlformats.org/drawingml/2006/table">
            <a:tbl>
              <a:tblPr firstRow="1" bandRow="1">
                <a:tableStyleId>{5C22544A-7EE6-4342-B048-85BDC9FD1C3A}</a:tableStyleId>
              </a:tblPr>
              <a:tblGrid>
                <a:gridCol w="1140737"/>
                <a:gridCol w="1157398"/>
                <a:gridCol w="1928480"/>
                <a:gridCol w="1241679"/>
                <a:gridCol w="1656784"/>
                <a:gridCol w="1466661"/>
              </a:tblGrid>
              <a:tr h="619170">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66032">
                <a:tc>
                  <a:txBody>
                    <a:bodyPr/>
                    <a:lstStyle/>
                    <a:p>
                      <a:pPr marL="87313" indent="0" algn="l" fontAlgn="t"/>
                      <a:r>
                        <a:rPr lang="en-US" sz="1400" b="1" i="0" u="none" strike="noStrike" dirty="0" smtClean="0">
                          <a:solidFill>
                            <a:schemeClr val="tx1"/>
                          </a:solidFill>
                          <a:effectLst/>
                          <a:latin typeface="Arial Narrow" panose="020B0606020202030204" pitchFamily="34" charset="0"/>
                        </a:rPr>
                        <a:t>Percentage of offenders participating in Long  Occupational Skills Programmes</a:t>
                      </a:r>
                    </a:p>
                    <a:p>
                      <a:pPr marL="87313" indent="0" algn="l" fontAlgn="t"/>
                      <a:endParaRPr lang="en-US" sz="1400" b="1" i="0" u="none" strike="noStrike" dirty="0" smtClean="0">
                        <a:solidFill>
                          <a:schemeClr val="accent5"/>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80%</a:t>
                      </a:r>
                    </a:p>
                    <a:p>
                      <a:pPr marL="87313" marR="0" lvl="0" indent="0" algn="l" defTabSz="914331" rtl="0" eaLnBrk="1" fontAlgn="auto"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80%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latin typeface="Arial Narrow" panose="020B0606020202030204" pitchFamily="34" charset="0"/>
                        </a:rPr>
                        <a:t>93.69%</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latin typeface="Arial Narrow" panose="020B0606020202030204" pitchFamily="34" charset="0"/>
                        </a:rPr>
                        <a:t>(2 120/2 263)	</a:t>
                      </a:r>
                    </a:p>
                    <a:p>
                      <a:pPr marL="87313" marR="0" indent="0" algn="l" defTabSz="914331" rtl="0" eaLnBrk="1" fontAlgn="auto" latinLnBrk="0" hangingPunct="1">
                        <a:lnSpc>
                          <a:spcPct val="100000"/>
                        </a:lnSpc>
                        <a:spcBef>
                          <a:spcPts val="0"/>
                        </a:spcBef>
                        <a:spcAft>
                          <a:spcPts val="0"/>
                        </a:spcAft>
                        <a:buClrTx/>
                        <a:buSzTx/>
                        <a:buFontTx/>
                        <a:buNone/>
                        <a:tabLst/>
                        <a:defRPr/>
                      </a:pPr>
                      <a:endParaRPr lang="en-US" sz="1400" b="1" dirty="0" smtClean="0">
                        <a:solidFill>
                          <a:schemeClr val="bg1"/>
                        </a:solidFill>
                        <a:latin typeface="Arial Narrow" panose="020B0606020202030204" pitchFamily="34" charset="0"/>
                      </a:endParaRP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LMN: (745/837)88.97%</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FS/NC: (295/308) 95.78%</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KZN: (139/165)84.24%</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WC: (262/274)</a:t>
                      </a:r>
                      <a:r>
                        <a:rPr lang="en-US" sz="1400" b="0" baseline="0" dirty="0" smtClean="0">
                          <a:solidFill>
                            <a:schemeClr val="bg1"/>
                          </a:solidFill>
                          <a:latin typeface="Arial Narrow" panose="020B0606020202030204" pitchFamily="34" charset="0"/>
                        </a:rPr>
                        <a:t> </a:t>
                      </a:r>
                      <a:r>
                        <a:rPr lang="en-US" sz="1400" b="0" dirty="0" smtClean="0">
                          <a:solidFill>
                            <a:schemeClr val="bg1"/>
                          </a:solidFill>
                          <a:latin typeface="Arial Narrow" panose="020B0606020202030204" pitchFamily="34" charset="0"/>
                        </a:rPr>
                        <a:t>95.86%</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GP: (178/178) 100%</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EC: (501/501)</a:t>
                      </a:r>
                      <a:r>
                        <a:rPr lang="en-US" sz="1400" b="0" baseline="0" dirty="0" smtClean="0">
                          <a:solidFill>
                            <a:schemeClr val="bg1"/>
                          </a:solidFill>
                          <a:latin typeface="Arial Narrow" panose="020B0606020202030204" pitchFamily="34" charset="0"/>
                        </a:rPr>
                        <a:t> </a:t>
                      </a:r>
                      <a:r>
                        <a:rPr lang="en-US" sz="1400" b="0" dirty="0" smtClean="0">
                          <a:solidFill>
                            <a:schemeClr val="bg1"/>
                          </a:solidFill>
                          <a:latin typeface="Arial Narrow" panose="020B0606020202030204" pitchFamily="34" charset="0"/>
                        </a:rPr>
                        <a:t>100%</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dirty="0" smtClean="0">
                          <a:solidFill>
                            <a:schemeClr val="tx1"/>
                          </a:solidFill>
                          <a:latin typeface="Arial Narrow" panose="020B0606020202030204" pitchFamily="34" charset="0"/>
                        </a:rPr>
                        <a:t>13.69%</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fontAlgn="ctr"/>
                      <a:r>
                        <a:rPr lang="en-US" sz="1400" b="0" i="0" u="none" strike="noStrike" dirty="0">
                          <a:solidFill>
                            <a:schemeClr val="tx1"/>
                          </a:solidFill>
                          <a:effectLst/>
                          <a:latin typeface="Arial Narrow" pitchFamily="34" charset="0"/>
                        </a:rPr>
                        <a:t>Target achieved. Skills training resumed with improved learner attendance</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ZA" sz="1400" b="0" i="0" u="none" strike="noStrike"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808261">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tx1"/>
                          </a:solidFill>
                          <a:effectLst/>
                          <a:latin typeface="Arial Narrow" panose="020B0606020202030204" pitchFamily="34" charset="0"/>
                        </a:rPr>
                        <a:t>Percentage of offenders participating in Short Occupational Skills Programmes</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80%</a:t>
                      </a:r>
                    </a:p>
                    <a:p>
                      <a:pPr marL="87313" indent="0" algn="l" defTabSz="914331" rtl="0" eaLnBrk="1" fontAlgn="t" latinLnBrk="0" hangingPunct="1"/>
                      <a:endParaRPr lang="en-ZA"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80%</a:t>
                      </a:r>
                    </a:p>
                    <a:p>
                      <a:pPr marL="87313" indent="0" algn="l" defTabSz="914331" rtl="0" eaLnBrk="1" fontAlgn="t" latinLnBrk="0" hangingPunct="1"/>
                      <a:endParaRPr lang="en-ZA"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99.72%</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(1 406/1 410)</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ZA" sz="1400" b="1"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a:t>
                      </a:r>
                      <a:r>
                        <a:rPr kumimoji="0" lang="en-ZA" sz="14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390/390) 100%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(438/440) 99,55%</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(210/210) 100%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(281/281) 100%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(50/50) 100%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(37/39) 94,87%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19.72%</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fontAlgn="ctr"/>
                      <a:r>
                        <a:rPr lang="en-US" sz="1400" b="0" i="0" u="none" strike="noStrike" dirty="0">
                          <a:solidFill>
                            <a:schemeClr val="tx1"/>
                          </a:solidFill>
                          <a:effectLst/>
                          <a:latin typeface="Arial Narrow" pitchFamily="34" charset="0"/>
                        </a:rPr>
                        <a:t>Improved attendance of learners registered and NSF funded training contributed to overachievement</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ctr"/>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68188"/>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OFFENDER DEVELOPMENT</a:t>
            </a:r>
          </a:p>
        </p:txBody>
      </p:sp>
    </p:spTree>
    <p:extLst>
      <p:ext uri="{BB962C8B-B14F-4D97-AF65-F5344CB8AC3E}">
        <p14:creationId xmlns:p14="http://schemas.microsoft.com/office/powerpoint/2010/main" val="12260494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 y="6317632"/>
            <a:ext cx="1470476" cy="44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ontent Placeholder 2"/>
          <p:cNvSpPr>
            <a:spLocks noGrp="1"/>
          </p:cNvSpPr>
          <p:nvPr>
            <p:ph idx="1"/>
          </p:nvPr>
        </p:nvSpPr>
        <p:spPr>
          <a:xfrm>
            <a:off x="59872" y="230832"/>
            <a:ext cx="9084128" cy="461665"/>
          </a:xfrm>
        </p:spPr>
        <p:txBody>
          <a:bodyPr/>
          <a:lstStyle/>
          <a:p>
            <a:pPr marL="0" lvl="0" indent="0" algn="ctr" eaLnBrk="0" hangingPunct="0">
              <a:lnSpc>
                <a:spcPct val="100000"/>
              </a:lnSpc>
              <a:spcBef>
                <a:spcPct val="20000"/>
              </a:spcBef>
              <a:buClr>
                <a:srgbClr val="FFCC00"/>
              </a:buClr>
              <a:buNone/>
              <a:defRPr/>
            </a:pPr>
            <a:r>
              <a:rPr lang="en-US" sz="3000" kern="1200" dirty="0" smtClean="0">
                <a:solidFill>
                  <a:schemeClr val="bg1"/>
                </a:solidFill>
                <a:latin typeface="Arial Black" panose="020B0A04020102020204" pitchFamily="34" charset="0"/>
                <a:ea typeface="+mj-ea"/>
                <a:cs typeface="+mj-cs"/>
              </a:rPr>
              <a:t>THE </a:t>
            </a:r>
            <a:r>
              <a:rPr lang="en-US" sz="3000" kern="1200" dirty="0">
                <a:solidFill>
                  <a:schemeClr val="bg1"/>
                </a:solidFill>
                <a:latin typeface="Arial Black" panose="020B0A04020102020204" pitchFamily="34" charset="0"/>
                <a:ea typeface="+mj-ea"/>
                <a:cs typeface="+mj-cs"/>
              </a:rPr>
              <a:t>REPORTING PROCESS FOR </a:t>
            </a:r>
            <a:r>
              <a:rPr lang="en-US" sz="3000" kern="1200" dirty="0" smtClean="0">
                <a:solidFill>
                  <a:schemeClr val="bg1"/>
                </a:solidFill>
                <a:latin typeface="Arial Black" panose="020B0A04020102020204" pitchFamily="34" charset="0"/>
                <a:ea typeface="+mj-ea"/>
                <a:cs typeface="+mj-cs"/>
              </a:rPr>
              <a:t>Q2</a:t>
            </a:r>
            <a:endParaRPr lang="en-US" sz="3000" kern="1200" dirty="0">
              <a:solidFill>
                <a:schemeClr val="bg1"/>
              </a:solidFill>
              <a:latin typeface="Arial Black" panose="020B0A04020102020204" pitchFamily="34" charset="0"/>
              <a:ea typeface="+mj-ea"/>
              <a:cs typeface="+mj-cs"/>
            </a:endParaRPr>
          </a:p>
        </p:txBody>
      </p:sp>
      <p:sp>
        <p:nvSpPr>
          <p:cNvPr id="4" name="Content Placeholder 2"/>
          <p:cNvSpPr txBox="1">
            <a:spLocks/>
          </p:cNvSpPr>
          <p:nvPr/>
        </p:nvSpPr>
        <p:spPr bwMode="auto">
          <a:xfrm>
            <a:off x="391043" y="1008486"/>
            <a:ext cx="8495294" cy="5309146"/>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lvl1pPr marL="266700" indent="-266700" algn="l" rtl="0" fontAlgn="base">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fontAlgn="base">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fontAlgn="base">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fontAlgn="base">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fontAlgn="base">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a:lstStyle>
          <a:p>
            <a:pPr marL="358775" lvl="0" indent="-358775" algn="just" defTabSz="914400" eaLnBrk="0" hangingPunct="0">
              <a:lnSpc>
                <a:spcPct val="100000"/>
              </a:lnSpc>
              <a:spcBef>
                <a:spcPts val="1800"/>
              </a:spcBef>
              <a:buClrTx/>
              <a:defRPr/>
            </a:pPr>
            <a:r>
              <a:rPr kumimoji="1" lang="en-US" sz="1500" dirty="0" smtClean="0">
                <a:solidFill>
                  <a:prstClr val="black"/>
                </a:solidFill>
                <a:cs typeface="Calibri" pitchFamily="34" charset="0"/>
              </a:rPr>
              <a:t>In line with the DPME timelines, the due date for submission of the Q2 Performance Report was 31 October 2020.</a:t>
            </a:r>
          </a:p>
          <a:p>
            <a:pPr marL="358775" lvl="0" indent="-358775" algn="just" defTabSz="914400" eaLnBrk="0" hangingPunct="0">
              <a:lnSpc>
                <a:spcPct val="100000"/>
              </a:lnSpc>
              <a:spcBef>
                <a:spcPts val="1800"/>
              </a:spcBef>
              <a:buClrTx/>
              <a:defRPr/>
            </a:pPr>
            <a:r>
              <a:rPr kumimoji="1" lang="en-US" sz="1500" dirty="0" smtClean="0">
                <a:solidFill>
                  <a:prstClr val="black"/>
                </a:solidFill>
                <a:cs typeface="Calibri" pitchFamily="34" charset="0"/>
              </a:rPr>
              <a:t>The Department conducted its M&amp;E Committee meeting with Branches and Regions from 28 to 29 October 2020.</a:t>
            </a:r>
          </a:p>
          <a:p>
            <a:pPr marL="358775" lvl="0" indent="-358775" algn="just" defTabSz="914400" eaLnBrk="0" hangingPunct="0">
              <a:lnSpc>
                <a:spcPct val="100000"/>
              </a:lnSpc>
              <a:spcBef>
                <a:spcPts val="1800"/>
              </a:spcBef>
              <a:buClrTx/>
              <a:defRPr/>
            </a:pPr>
            <a:r>
              <a:rPr kumimoji="1" lang="en-US" sz="1500" dirty="0" smtClean="0">
                <a:solidFill>
                  <a:prstClr val="black"/>
                </a:solidFill>
                <a:cs typeface="Calibri" pitchFamily="34" charset="0"/>
              </a:rPr>
              <a:t>This </a:t>
            </a:r>
            <a:r>
              <a:rPr kumimoji="1" lang="en-US" sz="1500" dirty="0">
                <a:solidFill>
                  <a:prstClr val="black"/>
                </a:solidFill>
                <a:cs typeface="Calibri" pitchFamily="34" charset="0"/>
              </a:rPr>
              <a:t>intervention was introduced as an additional control </a:t>
            </a:r>
            <a:r>
              <a:rPr kumimoji="1" lang="en-US" sz="1500" dirty="0" smtClean="0">
                <a:solidFill>
                  <a:prstClr val="black"/>
                </a:solidFill>
                <a:cs typeface="Calibri" pitchFamily="34" charset="0"/>
              </a:rPr>
              <a:t>measure to ensure credibility of </a:t>
            </a:r>
            <a:r>
              <a:rPr kumimoji="1" lang="en-US" sz="1500" dirty="0">
                <a:solidFill>
                  <a:prstClr val="black"/>
                </a:solidFill>
                <a:cs typeface="Calibri" pitchFamily="34" charset="0"/>
              </a:rPr>
              <a:t>the reported performance </a:t>
            </a:r>
            <a:r>
              <a:rPr kumimoji="1" lang="en-US" sz="1500" dirty="0" smtClean="0">
                <a:solidFill>
                  <a:prstClr val="black"/>
                </a:solidFill>
                <a:cs typeface="Calibri" pitchFamily="34" charset="0"/>
              </a:rPr>
              <a:t>information.  This will ultimately contribute to the </a:t>
            </a:r>
            <a:r>
              <a:rPr kumimoji="1" lang="en-US" sz="1500" dirty="0">
                <a:solidFill>
                  <a:prstClr val="black"/>
                </a:solidFill>
                <a:cs typeface="Calibri" pitchFamily="34" charset="0"/>
              </a:rPr>
              <a:t>accuracy, completeness and validity of reported </a:t>
            </a:r>
            <a:r>
              <a:rPr kumimoji="1" lang="en-US" sz="1500" dirty="0" smtClean="0">
                <a:solidFill>
                  <a:prstClr val="black"/>
                </a:solidFill>
                <a:cs typeface="Calibri" pitchFamily="34" charset="0"/>
              </a:rPr>
              <a:t>annual performance </a:t>
            </a:r>
            <a:r>
              <a:rPr kumimoji="1" lang="en-US" sz="1500" dirty="0">
                <a:solidFill>
                  <a:prstClr val="black"/>
                </a:solidFill>
                <a:cs typeface="Calibri" pitchFamily="34" charset="0"/>
              </a:rPr>
              <a:t>in line with </a:t>
            </a:r>
            <a:r>
              <a:rPr kumimoji="1" lang="en-US" sz="1500" dirty="0" smtClean="0">
                <a:solidFill>
                  <a:prstClr val="black"/>
                </a:solidFill>
                <a:cs typeface="Calibri" pitchFamily="34" charset="0"/>
              </a:rPr>
              <a:t>audit evidence as </a:t>
            </a:r>
            <a:r>
              <a:rPr kumimoji="1" lang="en-US" sz="1500" dirty="0">
                <a:solidFill>
                  <a:prstClr val="black"/>
                </a:solidFill>
                <a:cs typeface="Calibri" pitchFamily="34" charset="0"/>
              </a:rPr>
              <a:t>prescribed in the Technical Indicator Descriptions (TIDs).</a:t>
            </a:r>
            <a:endParaRPr kumimoji="1" lang="en-US" sz="1500" dirty="0" smtClean="0">
              <a:solidFill>
                <a:prstClr val="black"/>
              </a:solidFill>
              <a:cs typeface="Calibri" pitchFamily="34" charset="0"/>
            </a:endParaRPr>
          </a:p>
          <a:p>
            <a:pPr marL="358775" lvl="0" indent="-358775" algn="just" defTabSz="914400" eaLnBrk="0" hangingPunct="0">
              <a:lnSpc>
                <a:spcPct val="100000"/>
              </a:lnSpc>
              <a:spcBef>
                <a:spcPts val="1800"/>
              </a:spcBef>
              <a:buClrTx/>
              <a:defRPr/>
            </a:pPr>
            <a:r>
              <a:rPr kumimoji="1" lang="en-US" sz="1500" dirty="0" smtClean="0">
                <a:cs typeface="Calibri" pitchFamily="34" charset="0"/>
              </a:rPr>
              <a:t>The session was not attended by all </a:t>
            </a:r>
            <a:r>
              <a:rPr kumimoji="1" lang="en-US" sz="1500" dirty="0" err="1" smtClean="0">
                <a:cs typeface="Calibri" pitchFamily="34" charset="0"/>
              </a:rPr>
              <a:t>Programme</a:t>
            </a:r>
            <a:r>
              <a:rPr kumimoji="1" lang="en-US" sz="1500" dirty="0" smtClean="0">
                <a:cs typeface="Calibri" pitchFamily="34" charset="0"/>
              </a:rPr>
              <a:t> Managers and Regions which will affect the accuracy of the QPR.</a:t>
            </a:r>
            <a:endParaRPr kumimoji="1" lang="en-US" sz="1500" dirty="0">
              <a:cs typeface="Calibri" pitchFamily="34" charset="0"/>
            </a:endParaRPr>
          </a:p>
          <a:p>
            <a:pPr marL="358775" indent="-358775" algn="just" defTabSz="914400" eaLnBrk="0" hangingPunct="0">
              <a:lnSpc>
                <a:spcPct val="100000"/>
              </a:lnSpc>
              <a:spcBef>
                <a:spcPts val="1800"/>
              </a:spcBef>
              <a:buClrTx/>
              <a:defRPr/>
            </a:pPr>
            <a:r>
              <a:rPr kumimoji="1" lang="en-US" sz="1500" dirty="0" smtClean="0">
                <a:solidFill>
                  <a:prstClr val="black"/>
                </a:solidFill>
                <a:cs typeface="Calibri" pitchFamily="34" charset="0"/>
              </a:rPr>
              <a:t>Branches and Regions received support during the session to update and correct the QPR Reporting Template which will ensure fewer discrepancies going forward.</a:t>
            </a:r>
          </a:p>
          <a:p>
            <a:pPr marL="358775" indent="-358775" algn="just" defTabSz="914400" eaLnBrk="0" hangingPunct="0">
              <a:lnSpc>
                <a:spcPct val="100000"/>
              </a:lnSpc>
              <a:spcBef>
                <a:spcPts val="1800"/>
              </a:spcBef>
              <a:buClrTx/>
              <a:defRPr/>
            </a:pPr>
            <a:r>
              <a:rPr kumimoji="1" lang="en-US" sz="1500" dirty="0" smtClean="0">
                <a:solidFill>
                  <a:prstClr val="black"/>
                </a:solidFill>
                <a:cs typeface="Calibri" pitchFamily="34" charset="0"/>
              </a:rPr>
              <a:t>Changes that are made after the submission of the QPR (30 October 2020) to stakeholders can only be updated during the annual reporting process.</a:t>
            </a:r>
          </a:p>
          <a:p>
            <a:pPr marL="358775" indent="-358775" algn="just" defTabSz="914400" eaLnBrk="0" hangingPunct="0">
              <a:lnSpc>
                <a:spcPct val="100000"/>
              </a:lnSpc>
              <a:spcBef>
                <a:spcPts val="1800"/>
              </a:spcBef>
              <a:buClrTx/>
              <a:defRPr/>
            </a:pPr>
            <a:r>
              <a:rPr kumimoji="1" lang="en-US" sz="1500" dirty="0" smtClean="0">
                <a:solidFill>
                  <a:prstClr val="black"/>
                </a:solidFill>
                <a:cs typeface="Calibri" pitchFamily="34" charset="0"/>
              </a:rPr>
              <a:t>Branches / Regions that received audit findings during the 2019/20 AOPO must ensure that the weaknesses identified are addressed during Q3 and Q4 to avoid recurring findings in the upcoming audit.</a:t>
            </a:r>
          </a:p>
        </p:txBody>
      </p:sp>
    </p:spTree>
    <p:extLst>
      <p:ext uri="{BB962C8B-B14F-4D97-AF65-F5344CB8AC3E}">
        <p14:creationId xmlns:p14="http://schemas.microsoft.com/office/powerpoint/2010/main" val="199386195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2575165113"/>
              </p:ext>
            </p:extLst>
          </p:nvPr>
        </p:nvGraphicFramePr>
        <p:xfrm>
          <a:off x="218409" y="1065094"/>
          <a:ext cx="8671150" cy="5422064"/>
        </p:xfrm>
        <a:graphic>
          <a:graphicData uri="http://schemas.openxmlformats.org/drawingml/2006/table">
            <a:tbl>
              <a:tblPr firstRow="1" bandRow="1">
                <a:tableStyleId>{5C22544A-7EE6-4342-B048-85BDC9FD1C3A}</a:tableStyleId>
              </a:tblPr>
              <a:tblGrid>
                <a:gridCol w="1530878"/>
                <a:gridCol w="1337945"/>
                <a:gridCol w="1937992"/>
                <a:gridCol w="1013437"/>
                <a:gridCol w="1419662"/>
                <a:gridCol w="1431236"/>
              </a:tblGrid>
              <a:tr h="783707">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091828">
                <a:tc>
                  <a:txBody>
                    <a:bodyPr/>
                    <a:lstStyle/>
                    <a:p>
                      <a:pPr marL="87313" indent="0" algn="l" fontAlgn="t"/>
                      <a:r>
                        <a:rPr lang="en-US" sz="1400" b="1" i="0" u="none" strike="noStrike" dirty="0" smtClean="0">
                          <a:solidFill>
                            <a:schemeClr val="tx1"/>
                          </a:solidFill>
                          <a:effectLst/>
                          <a:latin typeface="Arial Narrow" panose="020B0606020202030204" pitchFamily="34" charset="0"/>
                        </a:rPr>
                        <a:t>Percentage of offenders participating in TVET College Programmes </a:t>
                      </a:r>
                    </a:p>
                    <a:p>
                      <a:pPr marL="87313" indent="0" algn="l" fontAlgn="t"/>
                      <a:endParaRPr lang="en-US" sz="1400" b="1" i="0" u="none" strike="noStrike" dirty="0" smtClean="0">
                        <a:solidFill>
                          <a:srgbClr val="FF0000"/>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80%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EC:  80%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97.85%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(1 716/1 753)</a:t>
                      </a:r>
                      <a:r>
                        <a:rPr lang="en-US" sz="1400" b="0" i="0" u="none" strike="noStrike" kern="1200" dirty="0" smtClean="0">
                          <a:solidFill>
                            <a:schemeClr val="bg1"/>
                          </a:solidFill>
                          <a:effectLst/>
                          <a:latin typeface="Arial Narrow" panose="020B0606020202030204" pitchFamily="34" charset="0"/>
                          <a:ea typeface="+mn-ea"/>
                          <a:cs typeface="+mn-cs"/>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(403/414)</a:t>
                      </a:r>
                      <a:r>
                        <a:rPr lang="en-US" sz="1400" b="0" i="0" u="none" strike="noStrike" kern="1200" baseline="0" dirty="0" smtClean="0">
                          <a:solidFill>
                            <a:schemeClr val="bg1"/>
                          </a:solidFill>
                          <a:effectLst/>
                          <a:latin typeface="Arial Narrow" panose="020B0606020202030204" pitchFamily="34" charset="0"/>
                          <a:ea typeface="+mn-ea"/>
                          <a:cs typeface="+mn-cs"/>
                        </a:rPr>
                        <a:t> </a:t>
                      </a:r>
                      <a:r>
                        <a:rPr lang="en-US" sz="1400" b="0" i="0" u="none" strike="noStrike" kern="1200" dirty="0" smtClean="0">
                          <a:solidFill>
                            <a:schemeClr val="bg1"/>
                          </a:solidFill>
                          <a:effectLst/>
                          <a:latin typeface="Arial Narrow" panose="020B0606020202030204" pitchFamily="34" charset="0"/>
                          <a:ea typeface="+mn-ea"/>
                          <a:cs typeface="+mn-cs"/>
                        </a:rPr>
                        <a:t>97.42%</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(277/277) 100%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(128/155) 82.54%</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(59/59) 100%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(706/706)100%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(143/143)100%</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17.85%</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a:solidFill>
                            <a:schemeClr val="tx1"/>
                          </a:solidFill>
                          <a:effectLst/>
                          <a:latin typeface="Arial Narrow" panose="020B0606020202030204" pitchFamily="34" charset="0"/>
                          <a:ea typeface="+mn-ea"/>
                          <a:cs typeface="+mn-cs"/>
                        </a:rPr>
                        <a:t>TVET College programmes resumed with improved learner attendance</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dirty="0" smtClean="0">
                          <a:solidFill>
                            <a:schemeClr val="tx1"/>
                          </a:solidFill>
                          <a:effectLst/>
                          <a:latin typeface="Arial Narrow" panose="020B0606020202030204" pitchFamily="34" charset="0"/>
                          <a:ea typeface="+mn-ea"/>
                          <a:cs typeface="+mn-cs"/>
                        </a:rPr>
                        <a:t>n/a</a:t>
                      </a:r>
                      <a:endParaRPr lang="en-ZA" sz="1400" b="0" i="0" u="none" strike="noStrike" kern="1200" dirty="0">
                        <a:solidFill>
                          <a:schemeClr val="tx1"/>
                        </a:solidFill>
                        <a:effectLst/>
                        <a:latin typeface="Arial Narrow" panose="020B0606020202030204"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2467271">
                <a:tc>
                  <a:txBody>
                    <a:bodyPr/>
                    <a:lstStyle/>
                    <a:p>
                      <a:pPr marL="87313" indent="0" algn="l" fontAlgn="t"/>
                      <a:r>
                        <a:rPr lang="en-US" sz="1400" b="1" i="0" u="none" strike="noStrike" dirty="0" smtClean="0">
                          <a:solidFill>
                            <a:schemeClr val="tx1"/>
                          </a:solidFill>
                          <a:effectLst/>
                          <a:latin typeface="Arial Narrow" panose="020B0606020202030204" pitchFamily="34" charset="0"/>
                        </a:rPr>
                        <a:t>Percentage of offenders participating in GET per academic year</a:t>
                      </a:r>
                      <a:endParaRPr lang="en-US" sz="1400" b="1" i="0" u="none" strike="noStrike" dirty="0" smtClean="0">
                        <a:solidFill>
                          <a:srgbClr val="FF0000"/>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80%</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80%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74.49%</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(1 158/1 555)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(385/446) 86.26%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(329/329) 100%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(125/238) 52.31%</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(516/526) 98.10%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(521/741) 70.31%</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rPr>
                        <a:t>(64/488) 13.11%</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5.51%</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Schools were closed as per the President's announcement on declaring COVID-19 as a National pandemic and the subsequent DCS Disaster Management Response Plan.</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kern="1200" dirty="0">
                          <a:solidFill>
                            <a:srgbClr val="000000"/>
                          </a:solidFill>
                          <a:effectLst/>
                          <a:latin typeface="Arial Narrow" pitchFamily="34" charset="0"/>
                          <a:ea typeface="+mn-ea"/>
                          <a:cs typeface="+mn-cs"/>
                        </a:rPr>
                        <a:t>Amendment of the Risk Adjusted Strategy to phase in </a:t>
                      </a:r>
                      <a:r>
                        <a:rPr lang="en-US" sz="1400" b="0" i="0" u="none" strike="noStrike" kern="1200" dirty="0" smtClean="0">
                          <a:solidFill>
                            <a:srgbClr val="000000"/>
                          </a:solidFill>
                          <a:effectLst/>
                          <a:latin typeface="Arial Narrow" pitchFamily="34" charset="0"/>
                          <a:ea typeface="+mn-ea"/>
                          <a:cs typeface="+mn-cs"/>
                        </a:rPr>
                        <a:t>AET </a:t>
                      </a:r>
                      <a:r>
                        <a:rPr lang="en-US" sz="1400" b="0" i="0" u="none" strike="noStrike" kern="1200" dirty="0">
                          <a:solidFill>
                            <a:srgbClr val="000000"/>
                          </a:solidFill>
                          <a:effectLst/>
                          <a:latin typeface="Arial Narrow" pitchFamily="34" charset="0"/>
                          <a:ea typeface="+mn-ea"/>
                          <a:cs typeface="+mn-cs"/>
                        </a:rPr>
                        <a:t>Level </a:t>
                      </a:r>
                      <a:r>
                        <a:rPr lang="en-US" sz="1400" b="0" i="0" u="none" strike="noStrike" kern="1200" dirty="0" smtClean="0">
                          <a:solidFill>
                            <a:srgbClr val="000000"/>
                          </a:solidFill>
                          <a:effectLst/>
                          <a:latin typeface="Arial Narrow" pitchFamily="34" charset="0"/>
                          <a:ea typeface="+mn-ea"/>
                          <a:cs typeface="+mn-cs"/>
                        </a:rPr>
                        <a:t>1 to 4 going forward.</a:t>
                      </a:r>
                      <a:endParaRPr lang="en-US" sz="1400" b="0" i="0" u="none" strike="noStrike" kern="1200" dirty="0">
                        <a:solidFill>
                          <a:srgbClr val="000000"/>
                        </a:solidFill>
                        <a:effectLst/>
                        <a:latin typeface="Arial Narrow" pitchFamily="34" charset="0"/>
                        <a:ea typeface="+mn-ea"/>
                        <a:cs typeface="+mn-cs"/>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1"/>
            <a:ext cx="9144000" cy="950259"/>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OFFENDER DEVELOPMENT</a:t>
            </a:r>
          </a:p>
        </p:txBody>
      </p:sp>
    </p:spTree>
    <p:extLst>
      <p:ext uri="{BB962C8B-B14F-4D97-AF65-F5344CB8AC3E}">
        <p14:creationId xmlns:p14="http://schemas.microsoft.com/office/powerpoint/2010/main" val="928614938"/>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3223168255"/>
              </p:ext>
            </p:extLst>
          </p:nvPr>
        </p:nvGraphicFramePr>
        <p:xfrm>
          <a:off x="218409" y="1095000"/>
          <a:ext cx="8671150" cy="4940368"/>
        </p:xfrm>
        <a:graphic>
          <a:graphicData uri="http://schemas.openxmlformats.org/drawingml/2006/table">
            <a:tbl>
              <a:tblPr firstRow="1" bandRow="1">
                <a:tableStyleId>{5C22544A-7EE6-4342-B048-85BDC9FD1C3A}</a:tableStyleId>
              </a:tblPr>
              <a:tblGrid>
                <a:gridCol w="1530878"/>
                <a:gridCol w="1337945"/>
                <a:gridCol w="1937992"/>
                <a:gridCol w="1013437"/>
                <a:gridCol w="1680576"/>
                <a:gridCol w="1170322"/>
              </a:tblGrid>
              <a:tr h="814482">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284680">
                <a:tc>
                  <a:txBody>
                    <a:bodyPr/>
                    <a:lstStyle/>
                    <a:p>
                      <a:pPr marL="87313" indent="0" algn="l" fontAlgn="t"/>
                      <a:r>
                        <a:rPr lang="en-US" sz="1400" b="1" i="0" u="none" strike="noStrike" dirty="0" smtClean="0">
                          <a:solidFill>
                            <a:schemeClr val="tx1"/>
                          </a:solidFill>
                          <a:effectLst/>
                          <a:latin typeface="Arial Narrow" panose="020B0606020202030204" pitchFamily="34" charset="0"/>
                        </a:rPr>
                        <a:t>Percentage of offenders participating in FET per academic year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80%</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indent="0" algn="l" defTabSz="914331" rtl="0" eaLnBrk="1" fontAlgn="t" latinLnBrk="0" hangingPunct="1"/>
                      <a:r>
                        <a:rPr lang="en-US" sz="1400" b="0" i="0" u="none" strike="noStrike" kern="1200" dirty="0" smtClean="0">
                          <a:solidFill>
                            <a:schemeClr val="tx1"/>
                          </a:solidFill>
                          <a:effectLst/>
                          <a:latin typeface="Arial Narrow" panose="020B0606020202030204" pitchFamily="34" charset="0"/>
                          <a:ea typeface="+mn-ea"/>
                          <a:cs typeface="+mn-cs"/>
                        </a:rPr>
                        <a:t>EC:  80%</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87.26%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(151/173)</a:t>
                      </a:r>
                      <a:r>
                        <a:rPr lang="en-US" sz="1400" b="0" i="0" u="none" strike="noStrike" kern="1200" dirty="0" smtClean="0">
                          <a:solidFill>
                            <a:schemeClr val="bg1"/>
                          </a:solidFill>
                          <a:effectLst/>
                          <a:latin typeface="Arial Narrow" panose="020B0606020202030204" pitchFamily="34" charset="0"/>
                          <a:ea typeface="+mn-ea"/>
                          <a:cs typeface="+mn-cs"/>
                        </a:rPr>
                        <a:t>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(45/81) 55.56%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(87/87) 100%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(58/68) 85.29%</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(67/67) 100%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(47/47) 100%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(31/31) 100%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7.26%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smtClean="0">
                          <a:solidFill>
                            <a:srgbClr val="000000"/>
                          </a:solidFill>
                          <a:effectLst/>
                          <a:latin typeface="Arial Narrow" pitchFamily="34" charset="0"/>
                        </a:rPr>
                        <a:t>Phased in approach of learners resulted in increased school attendance.</a:t>
                      </a:r>
                      <a:endParaRPr lang="en-US"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smtClean="0">
                          <a:solidFill>
                            <a:srgbClr val="000000"/>
                          </a:solidFill>
                          <a:effectLst/>
                          <a:latin typeface="Arial Narrow" pitchFamily="34" charset="0"/>
                        </a:rPr>
                        <a:t>n/a</a:t>
                      </a:r>
                      <a:endParaRPr lang="en-US"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085450">
                <a:tc>
                  <a:txBody>
                    <a:bodyPr/>
                    <a:lstStyle/>
                    <a:p>
                      <a:pPr marL="87313" indent="0" algn="l" fontAlgn="t"/>
                      <a:r>
                        <a:rPr lang="en-US" sz="1400" b="1" i="0" u="none" strike="noStrike" dirty="0">
                          <a:solidFill>
                            <a:schemeClr val="tx1"/>
                          </a:solidFill>
                          <a:effectLst/>
                          <a:latin typeface="Arial Narrow" panose="020B0606020202030204" pitchFamily="34" charset="0"/>
                        </a:rPr>
                        <a:t>Grade 12 pass rate obtained per academic year</a:t>
                      </a:r>
                      <a:r>
                        <a:rPr lang="en-US" sz="1400" b="1" i="0" u="none" strike="noStrike" dirty="0" smtClean="0">
                          <a:solidFill>
                            <a:schemeClr val="tx1"/>
                          </a:solidFill>
                          <a:effectLst/>
                          <a:latin typeface="Arial Narrow" panose="020B0606020202030204" pitchFamily="34" charset="0"/>
                        </a:rPr>
                        <a: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noProof="0" dirty="0" smtClean="0">
                          <a:solidFill>
                            <a:schemeClr val="tx1"/>
                          </a:solidFill>
                          <a:effectLst/>
                          <a:latin typeface="Arial Narrow" panose="020B0606020202030204" pitchFamily="34" charset="0"/>
                          <a:ea typeface="+mn-ea"/>
                          <a:cs typeface="+mn-cs"/>
                        </a:rPr>
                        <a:t>No target</a:t>
                      </a:r>
                      <a:endParaRPr lang="en-US"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Target measured per academic year</a:t>
                      </a:r>
                      <a:endParaRPr lang="en-ZA" sz="14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Target measured per academic year</a:t>
                      </a:r>
                      <a:endParaRPr lang="en-ZA"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Target measured per academic year</a:t>
                      </a:r>
                      <a:endParaRPr lang="en-ZA"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Target measured per academic year</a:t>
                      </a:r>
                      <a:endParaRPr lang="en-ZA"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848828">
                <a:tc>
                  <a:txBody>
                    <a:bodyPr/>
                    <a:lstStyle/>
                    <a:p>
                      <a:pPr marL="87313" indent="0" algn="l" fontAlgn="t"/>
                      <a:r>
                        <a:rPr lang="en-US" sz="1400" b="1" i="0" u="none" strike="noStrike" dirty="0" smtClean="0">
                          <a:solidFill>
                            <a:schemeClr val="tx1"/>
                          </a:solidFill>
                          <a:effectLst/>
                          <a:latin typeface="Arial Narrow" panose="020B0606020202030204" pitchFamily="34" charset="0"/>
                        </a:rPr>
                        <a:t>Approved self-sufficiency strategy</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400" b="0" i="0" u="none" strike="noStrike" kern="1200" noProof="0" dirty="0" smtClean="0">
                          <a:solidFill>
                            <a:schemeClr val="tx1"/>
                          </a:solidFill>
                          <a:effectLst/>
                          <a:latin typeface="Arial Narrow" panose="020B0606020202030204" pitchFamily="34" charset="0"/>
                          <a:ea typeface="+mn-ea"/>
                          <a:cs typeface="+mn-cs"/>
                        </a:rPr>
                        <a:t>No target</a:t>
                      </a:r>
                      <a:endParaRPr lang="en-US" sz="14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Target measured </a:t>
                      </a:r>
                      <a:r>
                        <a:rPr kumimoji="0" lang="en-ZA" sz="1400" b="1"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annually</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Target measured </a:t>
                      </a:r>
                      <a:r>
                        <a:rPr kumimoji="0" lang="en-ZA"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annually</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Target measured </a:t>
                      </a:r>
                      <a:r>
                        <a:rPr kumimoji="0" lang="en-ZA"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annually</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Target measured </a:t>
                      </a:r>
                      <a:r>
                        <a:rPr kumimoji="0" lang="en-ZA" sz="1400" b="0" i="0" u="none" strike="noStrike" kern="1200" cap="none" spc="0" normalizeH="0" baseline="0" noProof="0" dirty="0" smtClean="0">
                          <a:ln>
                            <a:noFill/>
                          </a:ln>
                          <a:solidFill>
                            <a:prstClr val="black"/>
                          </a:solidFill>
                          <a:effectLst/>
                          <a:uLnTx/>
                          <a:uFillTx/>
                          <a:latin typeface="Arial Narrow" panose="020B0606020202030204" pitchFamily="34" charset="0"/>
                          <a:ea typeface="+mn-ea"/>
                          <a:cs typeface="+mn-cs"/>
                        </a:rPr>
                        <a:t>annually</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16995"/>
            <a:ext cx="9144000" cy="933263"/>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OFFENDER DEVELOPMENT</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95357931"/>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684124896"/>
              </p:ext>
            </p:extLst>
          </p:nvPr>
        </p:nvGraphicFramePr>
        <p:xfrm>
          <a:off x="218409" y="1173951"/>
          <a:ext cx="8671150" cy="4496435"/>
        </p:xfrm>
        <a:graphic>
          <a:graphicData uri="http://schemas.openxmlformats.org/drawingml/2006/table">
            <a:tbl>
              <a:tblPr firstRow="1" bandRow="1">
                <a:tableStyleId>{5C22544A-7EE6-4342-B048-85BDC9FD1C3A}</a:tableStyleId>
              </a:tblPr>
              <a:tblGrid>
                <a:gridCol w="1530878"/>
                <a:gridCol w="993913"/>
                <a:gridCol w="2282024"/>
                <a:gridCol w="1013437"/>
                <a:gridCol w="1419662"/>
                <a:gridCol w="1431236"/>
              </a:tblGrid>
              <a:tr h="783707">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691814">
                <a:tc>
                  <a:txBody>
                    <a:bodyPr/>
                    <a:lstStyle/>
                    <a:p>
                      <a:pPr marL="87313" indent="0" algn="l" defTabSz="914331" rtl="0" eaLnBrk="1" fontAlgn="t" latinLnBrk="0" hangingPunct="1"/>
                      <a:r>
                        <a:rPr lang="en-US" sz="1400" b="1" i="0" u="none" strike="noStrike" kern="1200" dirty="0">
                          <a:solidFill>
                            <a:schemeClr val="tx1"/>
                          </a:solidFill>
                          <a:effectLst/>
                          <a:latin typeface="Arial Narrow" panose="020B0606020202030204" pitchFamily="34" charset="0"/>
                          <a:ea typeface="+mn-ea"/>
                          <a:cs typeface="+mn-cs"/>
                        </a:rPr>
                        <a:t>Percentage of cloth face masks manufactured for inmates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80%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LMN: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FSNC: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KZN: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WC: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GP:  80%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mn-cs"/>
                        </a:rPr>
                        <a:t>EC:  80%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50.14%</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(99 043/197 541)</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(8 190/7 141) 114.69%</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(21 180/24 290)</a:t>
                      </a:r>
                      <a:r>
                        <a:rPr lang="en-US" sz="1400" b="0" i="0" u="none" strike="noStrike" kern="1200" baseline="0" dirty="0" smtClean="0">
                          <a:solidFill>
                            <a:schemeClr val="bg1"/>
                          </a:solidFill>
                          <a:effectLst/>
                          <a:latin typeface="Arial Narrow" panose="020B0606020202030204" pitchFamily="34" charset="0"/>
                          <a:ea typeface="+mn-ea"/>
                          <a:cs typeface="+mn-cs"/>
                        </a:rPr>
                        <a:t> </a:t>
                      </a:r>
                      <a:r>
                        <a:rPr lang="en-US" sz="1400" b="0" i="0" u="none" strike="noStrike" kern="1200" dirty="0" smtClean="0">
                          <a:solidFill>
                            <a:schemeClr val="bg1"/>
                          </a:solidFill>
                          <a:effectLst/>
                          <a:latin typeface="Arial Narrow" panose="020B0606020202030204" pitchFamily="34" charset="0"/>
                          <a:ea typeface="+mn-ea"/>
                          <a:cs typeface="+mn-cs"/>
                        </a:rPr>
                        <a:t>87.20%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(22 995/14 500)</a:t>
                      </a:r>
                      <a:r>
                        <a:rPr lang="en-US" sz="1400" b="0" i="0" u="none" strike="noStrike" kern="1200" baseline="0" dirty="0" smtClean="0">
                          <a:solidFill>
                            <a:schemeClr val="bg1"/>
                          </a:solidFill>
                          <a:effectLst/>
                          <a:latin typeface="Arial Narrow" panose="020B0606020202030204" pitchFamily="34" charset="0"/>
                          <a:ea typeface="+mn-ea"/>
                          <a:cs typeface="+mn-cs"/>
                        </a:rPr>
                        <a:t> </a:t>
                      </a:r>
                      <a:r>
                        <a:rPr lang="en-US" sz="1400" b="0" i="0" u="none" strike="noStrike" kern="1200" dirty="0" smtClean="0">
                          <a:solidFill>
                            <a:schemeClr val="bg1"/>
                          </a:solidFill>
                          <a:effectLst/>
                          <a:latin typeface="Arial Narrow" panose="020B0606020202030204" pitchFamily="34" charset="0"/>
                          <a:ea typeface="+mn-ea"/>
                          <a:cs typeface="+mn-cs"/>
                        </a:rPr>
                        <a:t>158.59%</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12 625/12 625)</a:t>
                      </a:r>
                      <a:r>
                        <a:rPr lang="en-US" sz="1400" b="0" i="0" u="none" strike="noStrike" kern="1200" baseline="0" dirty="0" smtClean="0">
                          <a:solidFill>
                            <a:schemeClr val="bg1"/>
                          </a:solidFill>
                          <a:effectLst/>
                          <a:latin typeface="Arial Narrow" panose="020B0606020202030204" pitchFamily="34" charset="0"/>
                          <a:ea typeface="+mn-ea"/>
                          <a:cs typeface="+mn-cs"/>
                        </a:rPr>
                        <a:t> </a:t>
                      </a:r>
                      <a:r>
                        <a:rPr lang="en-US" sz="1400" b="0" i="0" u="none" strike="noStrike" kern="1200" dirty="0" smtClean="0">
                          <a:solidFill>
                            <a:schemeClr val="bg1"/>
                          </a:solidFill>
                          <a:effectLst/>
                          <a:latin typeface="Arial Narrow" panose="020B0606020202030204" pitchFamily="34" charset="0"/>
                          <a:ea typeface="+mn-ea"/>
                          <a:cs typeface="+mn-cs"/>
                        </a:rPr>
                        <a:t>100.00%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(18 705/30 085) 62.17%</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bg1"/>
                          </a:solidFill>
                          <a:effectLst/>
                          <a:latin typeface="Arial Narrow" panose="020B0606020202030204" pitchFamily="34" charset="0"/>
                          <a:ea typeface="+mn-ea"/>
                          <a:cs typeface="+mn-cs"/>
                        </a:rPr>
                        <a:t>(15 348/108 900) 14.09%</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kern="1200" dirty="0" smtClean="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29.86%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The large number of orders placed in July in the EC has resulted in the overall average under performance nationally.</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 The region was </a:t>
                      </a:r>
                      <a:r>
                        <a:rPr lang="en-US" sz="1400" b="0" i="0" u="none" strike="noStrike" dirty="0" smtClean="0">
                          <a:solidFill>
                            <a:srgbClr val="000000"/>
                          </a:solidFill>
                          <a:effectLst/>
                          <a:latin typeface="Arial Narrow" pitchFamily="34" charset="0"/>
                        </a:rPr>
                        <a:t>sensitized </a:t>
                      </a:r>
                      <a:r>
                        <a:rPr lang="en-US" sz="1400" b="0" i="0" u="none" strike="noStrike" dirty="0">
                          <a:solidFill>
                            <a:srgbClr val="000000"/>
                          </a:solidFill>
                          <a:effectLst/>
                          <a:latin typeface="Arial Narrow" pitchFamily="34" charset="0"/>
                        </a:rPr>
                        <a:t>to evaluate orders placed, prior to accepting such large quantities.  </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All Regions to evaluate orders prior to accepting them. In addition, regions to continue assisting each other with the provision of masks where necessary.</a:t>
                      </a:r>
                      <a:br>
                        <a:rPr lang="en-US" sz="1400" b="0" i="0" u="none" strike="noStrike" dirty="0">
                          <a:solidFill>
                            <a:srgbClr val="000000"/>
                          </a:solidFill>
                          <a:effectLst/>
                          <a:latin typeface="Arial Narrow" pitchFamily="34" charset="0"/>
                        </a:rPr>
                      </a:br>
                      <a:endParaRPr lang="en-US"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1"/>
            <a:ext cx="9144000" cy="950259"/>
          </a:xfrm>
          <a:prstGeom prst="rect">
            <a:avLst/>
          </a:prstGeom>
        </p:spPr>
        <p:txBody>
          <a:bodyPr anchor="ctr"/>
          <a:lstStyle/>
          <a:p>
            <a:pPr lvl="0" algn="ctr">
              <a:lnSpc>
                <a:spcPct val="110000"/>
              </a:lnSpc>
            </a:pPr>
            <a:r>
              <a:rPr lang="en-US" sz="3000" kern="1200" dirty="0" smtClean="0">
                <a:solidFill>
                  <a:schemeClr val="bg1"/>
                </a:solidFill>
                <a:latin typeface="Arial Black" panose="020B0A04020102020204" pitchFamily="34" charset="0"/>
              </a:rPr>
              <a:t>PROGRAMME 3: REHABILITATION</a:t>
            </a:r>
            <a:br>
              <a:rPr lang="en-US" sz="3000" kern="1200" dirty="0" smtClean="0">
                <a:solidFill>
                  <a:schemeClr val="bg1"/>
                </a:solidFill>
                <a:latin typeface="Arial Black" panose="020B0A04020102020204" pitchFamily="34" charset="0"/>
              </a:rPr>
            </a:br>
            <a:r>
              <a:rPr lang="en-US" kern="1200" dirty="0">
                <a:solidFill>
                  <a:schemeClr val="bg1"/>
                </a:solidFill>
                <a:latin typeface="Arial Black" panose="020B0A04020102020204" pitchFamily="34" charset="0"/>
              </a:rPr>
              <a:t>OFFENDER DEVELOPMENT</a:t>
            </a:r>
          </a:p>
        </p:txBody>
      </p:sp>
    </p:spTree>
    <p:extLst>
      <p:ext uri="{BB962C8B-B14F-4D97-AF65-F5344CB8AC3E}">
        <p14:creationId xmlns:p14="http://schemas.microsoft.com/office/powerpoint/2010/main" val="305644097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48665141"/>
              </p:ext>
            </p:extLst>
          </p:nvPr>
        </p:nvGraphicFramePr>
        <p:xfrm>
          <a:off x="201321" y="922351"/>
          <a:ext cx="8575126" cy="5543061"/>
        </p:xfrm>
        <a:graphic>
          <a:graphicData uri="http://schemas.openxmlformats.org/drawingml/2006/table">
            <a:tbl>
              <a:tblPr firstRow="1" bandRow="1">
                <a:tableStyleId>{5C22544A-7EE6-4342-B048-85BDC9FD1C3A}</a:tableStyleId>
              </a:tblPr>
              <a:tblGrid>
                <a:gridCol w="1783638"/>
                <a:gridCol w="1179660"/>
                <a:gridCol w="1932167"/>
                <a:gridCol w="1168842"/>
                <a:gridCol w="1479346"/>
                <a:gridCol w="1031473"/>
              </a:tblGrid>
              <a:tr h="791984">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556392">
                <a:tc>
                  <a:txBody>
                    <a:bodyPr/>
                    <a:lstStyle/>
                    <a:p>
                      <a:pPr marL="87313" indent="0" algn="l" fontAlgn="t"/>
                      <a:r>
                        <a:rPr lang="en-US" sz="1100" b="1" i="0" u="none" strike="noStrike" kern="1200" dirty="0" smtClean="0">
                          <a:solidFill>
                            <a:schemeClr val="tx1"/>
                          </a:solidFill>
                          <a:effectLst/>
                          <a:latin typeface="Arial Narrow" panose="020B0606020202030204" pitchFamily="34" charset="0"/>
                          <a:ea typeface="+mn-ea"/>
                          <a:cs typeface="+mn-cs"/>
                        </a:rPr>
                        <a:t>Percentage of incarcerated offenders, probationers and parolees who are involved in Social Work services per year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100" b="1" i="0" u="none" strike="noStrike" kern="1200" dirty="0" smtClean="0">
                          <a:solidFill>
                            <a:schemeClr val="tx1"/>
                          </a:solidFill>
                          <a:effectLst/>
                          <a:latin typeface="Arial Narrow" panose="020B0606020202030204" pitchFamily="34" charset="0"/>
                          <a:ea typeface="+mn-ea"/>
                          <a:cs typeface="+mn-cs"/>
                        </a:rPr>
                        <a:t>27%</a:t>
                      </a:r>
                    </a:p>
                    <a:p>
                      <a:pPr marL="87313" indent="0" algn="l" fontAlgn="t"/>
                      <a:endParaRPr lang="en-US" sz="1100" b="0" i="0" u="none" strike="noStrike" kern="1200" dirty="0" smtClean="0">
                        <a:solidFill>
                          <a:schemeClr val="tx1"/>
                        </a:solidFill>
                        <a:effectLst/>
                        <a:latin typeface="Arial Narrow" panose="020B0606020202030204" pitchFamily="34" charset="0"/>
                        <a:ea typeface="+mn-ea"/>
                        <a:cs typeface="+mn-cs"/>
                      </a:endParaRPr>
                    </a:p>
                    <a:p>
                      <a:pPr marL="87313" indent="0" algn="l" fontAlgn="t"/>
                      <a:endParaRPr lang="en-US" sz="11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100" b="0" i="0" u="none" strike="noStrike" kern="1200" dirty="0" smtClean="0">
                          <a:solidFill>
                            <a:schemeClr val="tx1"/>
                          </a:solidFill>
                          <a:effectLst/>
                          <a:latin typeface="Arial Narrow" panose="020B0606020202030204" pitchFamily="34" charset="0"/>
                          <a:ea typeface="+mn-ea"/>
                          <a:cs typeface="+mn-cs"/>
                        </a:rPr>
                        <a:t>LMN:  27%</a:t>
                      </a:r>
                    </a:p>
                    <a:p>
                      <a:pPr marL="87313" marR="0" indent="0" algn="l" defTabSz="914331" rtl="0" eaLnBrk="1" fontAlgn="t" latinLnBrk="0" hangingPunct="1">
                        <a:lnSpc>
                          <a:spcPct val="100000"/>
                        </a:lnSpc>
                        <a:spcBef>
                          <a:spcPts val="0"/>
                        </a:spcBef>
                        <a:spcAft>
                          <a:spcPts val="0"/>
                        </a:spcAft>
                        <a:buClrTx/>
                        <a:buSzTx/>
                        <a:buFontTx/>
                        <a:buNone/>
                        <a:tabLst/>
                        <a:defRPr/>
                      </a:pPr>
                      <a:r>
                        <a:rPr lang="en-US" sz="1100" b="0" i="0" u="none" strike="noStrike" kern="1200" dirty="0" smtClean="0">
                          <a:solidFill>
                            <a:schemeClr val="tx1"/>
                          </a:solidFill>
                          <a:effectLst/>
                          <a:latin typeface="Arial Narrow" panose="020B0606020202030204" pitchFamily="34" charset="0"/>
                          <a:ea typeface="+mn-ea"/>
                          <a:cs typeface="+mn-cs"/>
                        </a:rPr>
                        <a:t>FSNC:27%</a:t>
                      </a:r>
                    </a:p>
                    <a:p>
                      <a:pPr marL="87313" marR="0" indent="0" algn="l" defTabSz="914331" rtl="0" eaLnBrk="1" fontAlgn="t" latinLnBrk="0" hangingPunct="1">
                        <a:lnSpc>
                          <a:spcPct val="100000"/>
                        </a:lnSpc>
                        <a:spcBef>
                          <a:spcPts val="0"/>
                        </a:spcBef>
                        <a:spcAft>
                          <a:spcPts val="0"/>
                        </a:spcAft>
                        <a:buClrTx/>
                        <a:buSzTx/>
                        <a:buFontTx/>
                        <a:buNone/>
                        <a:tabLst/>
                        <a:defRPr/>
                      </a:pPr>
                      <a:r>
                        <a:rPr lang="en-US" sz="1100" b="0" i="0" u="none" strike="noStrike" kern="1200" dirty="0" smtClean="0">
                          <a:solidFill>
                            <a:schemeClr val="tx1"/>
                          </a:solidFill>
                          <a:effectLst/>
                          <a:latin typeface="Arial Narrow" panose="020B0606020202030204" pitchFamily="34" charset="0"/>
                          <a:ea typeface="+mn-ea"/>
                          <a:cs typeface="+mn-cs"/>
                        </a:rPr>
                        <a:t>KZN: 27%</a:t>
                      </a:r>
                    </a:p>
                    <a:p>
                      <a:pPr marL="87313" marR="0" indent="0" algn="l" defTabSz="914331" rtl="0" eaLnBrk="1" fontAlgn="t" latinLnBrk="0" hangingPunct="1">
                        <a:lnSpc>
                          <a:spcPct val="100000"/>
                        </a:lnSpc>
                        <a:spcBef>
                          <a:spcPts val="0"/>
                        </a:spcBef>
                        <a:spcAft>
                          <a:spcPts val="0"/>
                        </a:spcAft>
                        <a:buClrTx/>
                        <a:buSzTx/>
                        <a:buFontTx/>
                        <a:buNone/>
                        <a:tabLst/>
                        <a:defRPr/>
                      </a:pPr>
                      <a:r>
                        <a:rPr lang="en-US" sz="1100" b="0" i="0" u="none" strike="noStrike" kern="1200" dirty="0" smtClean="0">
                          <a:solidFill>
                            <a:schemeClr val="tx1"/>
                          </a:solidFill>
                          <a:effectLst/>
                          <a:latin typeface="Arial Narrow" panose="020B0606020202030204" pitchFamily="34" charset="0"/>
                          <a:ea typeface="+mn-ea"/>
                          <a:cs typeface="+mn-cs"/>
                        </a:rPr>
                        <a:t>WC: 27%</a:t>
                      </a:r>
                    </a:p>
                    <a:p>
                      <a:pPr marL="87313" marR="0" indent="0" algn="l" defTabSz="914331" rtl="0" eaLnBrk="1" fontAlgn="t" latinLnBrk="0" hangingPunct="1">
                        <a:lnSpc>
                          <a:spcPct val="100000"/>
                        </a:lnSpc>
                        <a:spcBef>
                          <a:spcPts val="0"/>
                        </a:spcBef>
                        <a:spcAft>
                          <a:spcPts val="0"/>
                        </a:spcAft>
                        <a:buClrTx/>
                        <a:buSzTx/>
                        <a:buFontTx/>
                        <a:buNone/>
                        <a:tabLst/>
                        <a:defRPr/>
                      </a:pPr>
                      <a:r>
                        <a:rPr lang="en-US" sz="1100" b="0" i="0" u="none" strike="noStrike" kern="1200" dirty="0" smtClean="0">
                          <a:solidFill>
                            <a:schemeClr val="tx1"/>
                          </a:solidFill>
                          <a:effectLst/>
                          <a:latin typeface="Arial Narrow" panose="020B0606020202030204" pitchFamily="34" charset="0"/>
                          <a:ea typeface="+mn-ea"/>
                          <a:cs typeface="+mn-cs"/>
                        </a:rPr>
                        <a:t>GP: 27%</a:t>
                      </a:r>
                    </a:p>
                    <a:p>
                      <a:pPr marL="87313" marR="0" indent="0" algn="l" defTabSz="914331" rtl="0" eaLnBrk="1" fontAlgn="t" latinLnBrk="0" hangingPunct="1">
                        <a:lnSpc>
                          <a:spcPct val="100000"/>
                        </a:lnSpc>
                        <a:spcBef>
                          <a:spcPts val="0"/>
                        </a:spcBef>
                        <a:spcAft>
                          <a:spcPts val="0"/>
                        </a:spcAft>
                        <a:buClrTx/>
                        <a:buSzTx/>
                        <a:buFontTx/>
                        <a:buNone/>
                        <a:tabLst/>
                        <a:defRPr/>
                      </a:pPr>
                      <a:r>
                        <a:rPr lang="en-US" sz="1100" b="0" i="0" u="none" strike="noStrike" kern="1200" dirty="0" smtClean="0">
                          <a:solidFill>
                            <a:schemeClr val="tx1"/>
                          </a:solidFill>
                          <a:effectLst/>
                          <a:latin typeface="Arial Narrow" panose="020B0606020202030204" pitchFamily="34" charset="0"/>
                          <a:ea typeface="+mn-ea"/>
                          <a:cs typeface="+mn-cs"/>
                        </a:rPr>
                        <a:t>EC: 27%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defTabSz="914331" rtl="0" eaLnBrk="1" latinLnBrk="0" hangingPunct="1"/>
                      <a:r>
                        <a:rPr lang="en-ZA" sz="1100" b="1" kern="1200" dirty="0" smtClean="0">
                          <a:solidFill>
                            <a:schemeClr val="bg1"/>
                          </a:solidFill>
                          <a:latin typeface="Arial Narrow" panose="020B0606020202030204" pitchFamily="34" charset="0"/>
                          <a:ea typeface="+mn-ea"/>
                          <a:cs typeface="+mn-cs"/>
                        </a:rPr>
                        <a:t>32.67%</a:t>
                      </a:r>
                    </a:p>
                    <a:p>
                      <a:pPr marL="87313" indent="0" algn="l" defTabSz="914331" rtl="0" eaLnBrk="1" latinLnBrk="0" hangingPunct="1"/>
                      <a:r>
                        <a:rPr lang="en-ZA" sz="1100" b="1" kern="1200" dirty="0" smtClean="0">
                          <a:solidFill>
                            <a:schemeClr val="bg1"/>
                          </a:solidFill>
                          <a:latin typeface="Arial Narrow" panose="020B0606020202030204" pitchFamily="34" charset="0"/>
                          <a:ea typeface="+mn-ea"/>
                          <a:cs typeface="+mn-cs"/>
                        </a:rPr>
                        <a:t>(48 748/149 195)</a:t>
                      </a:r>
                    </a:p>
                    <a:p>
                      <a:pPr marL="87313" indent="0"/>
                      <a:endParaRPr lang="en-US" sz="1100" b="0" dirty="0" smtClean="0">
                        <a:solidFill>
                          <a:schemeClr val="bg1"/>
                        </a:solidFill>
                        <a:latin typeface="Arial Narrow" panose="020B0606020202030204" pitchFamily="34" charset="0"/>
                      </a:endParaRPr>
                    </a:p>
                    <a:p>
                      <a:pPr marL="87313" indent="0" algn="l" defTabSz="914331" rtl="0" eaLnBrk="1" latinLnBrk="0" hangingPunct="1"/>
                      <a:r>
                        <a:rPr lang="en-US" sz="1100" b="0" dirty="0" smtClean="0">
                          <a:solidFill>
                            <a:schemeClr val="bg1"/>
                          </a:solidFill>
                          <a:latin typeface="Arial Narrow" panose="020B0606020202030204" pitchFamily="34" charset="0"/>
                        </a:rPr>
                        <a:t>LMN: </a:t>
                      </a:r>
                      <a:r>
                        <a:rPr lang="en-ZA" sz="1100" b="0" kern="1200" dirty="0" smtClean="0">
                          <a:solidFill>
                            <a:schemeClr val="bg1"/>
                          </a:solidFill>
                          <a:latin typeface="Arial Narrow" panose="020B0606020202030204" pitchFamily="34" charset="0"/>
                          <a:ea typeface="+mn-ea"/>
                          <a:cs typeface="+mn-cs"/>
                        </a:rPr>
                        <a:t>(8 369/26 114) 32.05%</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100" b="0" dirty="0" smtClean="0">
                          <a:solidFill>
                            <a:schemeClr val="bg1"/>
                          </a:solidFill>
                          <a:latin typeface="Arial Narrow" panose="020B0606020202030204" pitchFamily="34" charset="0"/>
                        </a:rPr>
                        <a:t>FSNC: </a:t>
                      </a:r>
                      <a:r>
                        <a:rPr lang="en-ZA" sz="1100" b="0" kern="1200" dirty="0" smtClean="0">
                          <a:solidFill>
                            <a:schemeClr val="bg1"/>
                          </a:solidFill>
                          <a:latin typeface="Arial Narrow" panose="020B0606020202030204" pitchFamily="34" charset="0"/>
                          <a:ea typeface="+mn-ea"/>
                          <a:cs typeface="+mn-cs"/>
                        </a:rPr>
                        <a:t>(6 018/21 349)  28.19%</a:t>
                      </a:r>
                    </a:p>
                    <a:p>
                      <a:pPr marL="87313" indent="0" algn="l" defTabSz="914331" rtl="0" eaLnBrk="1" latinLnBrk="0" hangingPunct="1"/>
                      <a:r>
                        <a:rPr lang="en-US" sz="1100" b="0" dirty="0" smtClean="0">
                          <a:solidFill>
                            <a:schemeClr val="bg1"/>
                          </a:solidFill>
                          <a:latin typeface="Arial Narrow" panose="020B0606020202030204" pitchFamily="34" charset="0"/>
                        </a:rPr>
                        <a:t>KZN: (</a:t>
                      </a:r>
                      <a:r>
                        <a:rPr lang="en-ZA" sz="1100" b="0" kern="1200" dirty="0" smtClean="0">
                          <a:solidFill>
                            <a:schemeClr val="bg1"/>
                          </a:solidFill>
                          <a:latin typeface="Arial Narrow" panose="020B0606020202030204" pitchFamily="34" charset="0"/>
                          <a:ea typeface="+mn-ea"/>
                          <a:cs typeface="+mn-cs"/>
                        </a:rPr>
                        <a:t>9 655/28 615)   33.74%</a:t>
                      </a:r>
                    </a:p>
                    <a:p>
                      <a:pPr marL="87313" indent="0" algn="l" defTabSz="914331" rtl="0" eaLnBrk="1" latinLnBrk="0" hangingPunct="1"/>
                      <a:r>
                        <a:rPr lang="en-US" sz="1100" b="0" dirty="0" smtClean="0">
                          <a:solidFill>
                            <a:schemeClr val="bg1"/>
                          </a:solidFill>
                          <a:latin typeface="Arial Narrow" panose="020B0606020202030204" pitchFamily="34" charset="0"/>
                        </a:rPr>
                        <a:t>WC: </a:t>
                      </a:r>
                      <a:r>
                        <a:rPr lang="en-ZA" sz="1100" b="0" kern="1200" dirty="0" smtClean="0">
                          <a:solidFill>
                            <a:schemeClr val="bg1"/>
                          </a:solidFill>
                          <a:latin typeface="Arial Narrow" panose="020B0606020202030204" pitchFamily="34" charset="0"/>
                          <a:ea typeface="+mn-ea"/>
                          <a:cs typeface="+mn-cs"/>
                        </a:rPr>
                        <a:t>(7 667/18 752)  40.89%</a:t>
                      </a:r>
                    </a:p>
                    <a:p>
                      <a:pPr marL="87313" indent="0" algn="l" defTabSz="914331" rtl="0" eaLnBrk="1" latinLnBrk="0" hangingPunct="1"/>
                      <a:r>
                        <a:rPr lang="en-US" sz="1100" b="0" dirty="0" smtClean="0">
                          <a:solidFill>
                            <a:schemeClr val="bg1"/>
                          </a:solidFill>
                          <a:latin typeface="Arial Narrow" panose="020B0606020202030204" pitchFamily="34" charset="0"/>
                        </a:rPr>
                        <a:t>GP: </a:t>
                      </a:r>
                      <a:r>
                        <a:rPr lang="en-ZA" sz="1100" b="0" kern="1200" dirty="0" smtClean="0">
                          <a:solidFill>
                            <a:schemeClr val="bg1"/>
                          </a:solidFill>
                          <a:latin typeface="Arial Narrow" panose="020B0606020202030204" pitchFamily="34" charset="0"/>
                          <a:ea typeface="+mn-ea"/>
                          <a:cs typeface="+mn-cs"/>
                        </a:rPr>
                        <a:t>(9 802/31 518)</a:t>
                      </a:r>
                      <a:r>
                        <a:rPr lang="en-ZA" sz="1100" b="0" kern="1200" baseline="0" dirty="0" smtClean="0">
                          <a:solidFill>
                            <a:schemeClr val="bg1"/>
                          </a:solidFill>
                          <a:latin typeface="Arial Narrow" panose="020B0606020202030204" pitchFamily="34" charset="0"/>
                          <a:ea typeface="+mn-ea"/>
                          <a:cs typeface="+mn-cs"/>
                        </a:rPr>
                        <a:t>   </a:t>
                      </a:r>
                      <a:r>
                        <a:rPr lang="en-ZA" sz="1100" b="0" kern="1200" dirty="0" smtClean="0">
                          <a:solidFill>
                            <a:schemeClr val="bg1"/>
                          </a:solidFill>
                          <a:latin typeface="Arial Narrow" panose="020B0606020202030204" pitchFamily="34" charset="0"/>
                          <a:ea typeface="+mn-ea"/>
                          <a:cs typeface="+mn-cs"/>
                        </a:rPr>
                        <a:t>31.10%</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100" b="0" dirty="0" smtClean="0">
                          <a:solidFill>
                            <a:schemeClr val="bg1"/>
                          </a:solidFill>
                          <a:latin typeface="Arial Narrow" panose="020B0606020202030204" pitchFamily="34" charset="0"/>
                        </a:rPr>
                        <a:t>EC: </a:t>
                      </a:r>
                      <a:r>
                        <a:rPr lang="en-ZA" sz="1100" b="0" kern="1200" dirty="0" smtClean="0">
                          <a:solidFill>
                            <a:schemeClr val="bg1"/>
                          </a:solidFill>
                          <a:latin typeface="Arial Narrow" panose="020B0606020202030204" pitchFamily="34" charset="0"/>
                          <a:ea typeface="+mn-ea"/>
                          <a:cs typeface="+mn-cs"/>
                        </a:rPr>
                        <a:t>(7 237/22 847)  31.68%</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r>
                        <a:rPr lang="en-US" sz="1100" b="1" dirty="0" smtClean="0">
                          <a:solidFill>
                            <a:schemeClr val="tx1"/>
                          </a:solidFill>
                          <a:latin typeface="Arial Narrow" panose="020B0606020202030204" pitchFamily="34" charset="0"/>
                        </a:rPr>
                        <a:t>5.67%</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100" b="0" i="0" u="none" strike="noStrike" kern="1200" dirty="0">
                          <a:solidFill>
                            <a:schemeClr val="tx1"/>
                          </a:solidFill>
                          <a:effectLst/>
                          <a:latin typeface="Arial Narrow" pitchFamily="34" charset="0"/>
                          <a:ea typeface="+mn-ea"/>
                          <a:cs typeface="Calibri" pitchFamily="34" charset="0"/>
                        </a:rPr>
                        <a:t>Target  achieved  due to effective marketing and willingness of offenders, parolees and probationers to attend social work programmes amidst the Covid-19 regulations and lockdown level protocol</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ctr" latinLnBrk="0" hangingPunct="1">
                        <a:lnSpc>
                          <a:spcPct val="100000"/>
                        </a:lnSpc>
                        <a:spcBef>
                          <a:spcPts val="0"/>
                        </a:spcBef>
                        <a:spcAft>
                          <a:spcPts val="0"/>
                        </a:spcAft>
                        <a:buClrTx/>
                        <a:buSzTx/>
                        <a:buFontTx/>
                        <a:buNone/>
                        <a:tabLst/>
                        <a:defRPr/>
                      </a:pPr>
                      <a:r>
                        <a:rPr lang="en-ZA" sz="1100" b="0" i="0" u="none" strike="noStrike" dirty="0" smtClean="0">
                          <a:solidFill>
                            <a:srgbClr val="000000"/>
                          </a:solidFill>
                          <a:effectLst/>
                          <a:latin typeface="Arial Narrow" pitchFamily="34" charset="0"/>
                          <a:cs typeface="Calibri" pitchFamily="34" charset="0"/>
                        </a:rPr>
                        <a:t>None</a:t>
                      </a:r>
                    </a:p>
                    <a:p>
                      <a:pPr marL="87313" indent="0" algn="l" fontAlgn="ctr"/>
                      <a:endParaRPr lang="en-ZA" sz="1100" b="0" i="0" u="none" strike="noStrike" kern="1200" dirty="0">
                        <a:solidFill>
                          <a:srgbClr val="000000"/>
                        </a:solidFill>
                        <a:effectLst/>
                        <a:latin typeface="Arial Narrow" pitchFamily="34" charset="0"/>
                        <a:ea typeface="+mn-ea"/>
                        <a:cs typeface="Calibri" pitchFamily="34" charset="0"/>
                      </a:endParaRPr>
                    </a:p>
                  </a:txBody>
                  <a:tcPr marL="6350" marR="6350" marT="6350" marB="0" anchor="ct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410017">
                <a:tc>
                  <a:txBody>
                    <a:bodyPr/>
                    <a:lstStyle/>
                    <a:p>
                      <a:pPr marL="87313" indent="0" algn="l" fontAlgn="t"/>
                      <a:r>
                        <a:rPr lang="en-US" sz="1100" b="1" i="0" u="none" strike="noStrike" dirty="0" smtClean="0">
                          <a:solidFill>
                            <a:schemeClr val="tx1"/>
                          </a:solidFill>
                          <a:effectLst/>
                          <a:latin typeface="Arial Narrow" panose="020B0606020202030204" pitchFamily="34" charset="0"/>
                        </a:rPr>
                        <a:t>Percentage of inmates receiving spiritual care services </a:t>
                      </a:r>
                      <a:r>
                        <a:rPr lang="en-US" sz="1100" b="1" i="0" u="none" strike="noStrike" dirty="0">
                          <a:solidFill>
                            <a:schemeClr val="tx1"/>
                          </a:solidFill>
                          <a:effectLst/>
                          <a:latin typeface="Arial Narrow" panose="020B0606020202030204" pitchFamily="34" charset="0"/>
                        </a:rPr>
                        <a:t/>
                      </a:r>
                      <a:br>
                        <a:rPr lang="en-US" sz="1100" b="1" i="0" u="none" strike="noStrike" dirty="0">
                          <a:solidFill>
                            <a:schemeClr val="tx1"/>
                          </a:solidFill>
                          <a:effectLst/>
                          <a:latin typeface="Arial Narrow" panose="020B0606020202030204" pitchFamily="34" charset="0"/>
                        </a:rPr>
                      </a:br>
                      <a:r>
                        <a:rPr lang="en-US" sz="1100" b="1" i="0" u="none" strike="noStrike" dirty="0">
                          <a:solidFill>
                            <a:schemeClr val="tx1"/>
                          </a:solidFill>
                          <a:effectLst/>
                          <a:latin typeface="Arial Narrow" panose="020B0606020202030204" pitchFamily="34" charset="0"/>
                        </a:rPr>
                        <a:t/>
                      </a:r>
                      <a:br>
                        <a:rPr lang="en-US" sz="1100" b="1" i="0" u="none" strike="noStrike" dirty="0">
                          <a:solidFill>
                            <a:schemeClr val="tx1"/>
                          </a:solidFill>
                          <a:effectLst/>
                          <a:latin typeface="Arial Narrow" panose="020B0606020202030204" pitchFamily="34" charset="0"/>
                        </a:rPr>
                      </a:br>
                      <a:endParaRPr lang="en-US" sz="1100" b="1" i="0" u="none" strike="noStrike" dirty="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100" b="1" i="0" u="none" strike="noStrike" kern="1200" dirty="0" smtClean="0">
                          <a:solidFill>
                            <a:schemeClr val="tx1"/>
                          </a:solidFill>
                          <a:effectLst/>
                          <a:latin typeface="Arial Narrow" panose="020B0606020202030204" pitchFamily="34" charset="0"/>
                          <a:ea typeface="+mn-ea"/>
                          <a:cs typeface="+mn-cs"/>
                        </a:rPr>
                        <a:t>40%</a:t>
                      </a:r>
                    </a:p>
                    <a:p>
                      <a:pPr marL="87313" indent="0" algn="l" defTabSz="914331" rtl="0" eaLnBrk="1" fontAlgn="t" latinLnBrk="0" hangingPunct="1"/>
                      <a:endParaRPr lang="en-US" sz="1100" b="1"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endParaRPr lang="en-US" sz="11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LMN: 40%</a:t>
                      </a: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FSNC:40 %</a:t>
                      </a: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KZN: 40 %</a:t>
                      </a: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WC: </a:t>
                      </a:r>
                      <a:r>
                        <a:rPr lang="en-US" sz="1100" b="0" i="0" u="none" strike="noStrike" kern="1200" baseline="0" dirty="0" smtClean="0">
                          <a:solidFill>
                            <a:schemeClr val="tx1"/>
                          </a:solidFill>
                          <a:effectLst/>
                          <a:latin typeface="Arial Narrow" panose="020B0606020202030204" pitchFamily="34" charset="0"/>
                          <a:ea typeface="+mn-ea"/>
                          <a:cs typeface="+mn-cs"/>
                        </a:rPr>
                        <a:t> 40</a:t>
                      </a:r>
                      <a:r>
                        <a:rPr lang="en-US" sz="1100" b="0" i="0" u="none" strike="noStrike" kern="1200" dirty="0" smtClean="0">
                          <a:solidFill>
                            <a:schemeClr val="tx1"/>
                          </a:solidFill>
                          <a:effectLst/>
                          <a:latin typeface="Arial Narrow" panose="020B0606020202030204" pitchFamily="34" charset="0"/>
                          <a:ea typeface="+mn-ea"/>
                          <a:cs typeface="+mn-cs"/>
                        </a:rPr>
                        <a:t>%</a:t>
                      </a: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GP:  40%</a:t>
                      </a: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EC:  40%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100" b="1" i="0" u="none" strike="noStrike" kern="1200" dirty="0" smtClean="0">
                          <a:solidFill>
                            <a:schemeClr val="bg1"/>
                          </a:solidFill>
                          <a:effectLst/>
                          <a:latin typeface="Arial Narrow" panose="020B0606020202030204" pitchFamily="34" charset="0"/>
                          <a:ea typeface="+mn-ea"/>
                          <a:cs typeface="+mn-cs"/>
                        </a:rPr>
                        <a:t>20.41%</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1" i="0" u="none" strike="noStrike" kern="1200" dirty="0" smtClean="0">
                          <a:solidFill>
                            <a:schemeClr val="bg1"/>
                          </a:solidFill>
                          <a:effectLst/>
                          <a:latin typeface="Arial Narrow" panose="020B0606020202030204" pitchFamily="34" charset="0"/>
                          <a:ea typeface="+mn-ea"/>
                          <a:cs typeface="+mn-cs"/>
                        </a:rPr>
                        <a:t>(28 353/138 885)</a:t>
                      </a:r>
                    </a:p>
                    <a:p>
                      <a:pPr marL="87313" marR="0" indent="0" algn="ctr" defTabSz="914331" rtl="0" eaLnBrk="1" fontAlgn="t" latinLnBrk="0" hangingPunct="1">
                        <a:lnSpc>
                          <a:spcPct val="100000"/>
                        </a:lnSpc>
                        <a:spcBef>
                          <a:spcPts val="0"/>
                        </a:spcBef>
                        <a:spcAft>
                          <a:spcPts val="0"/>
                        </a:spcAft>
                        <a:buClrTx/>
                        <a:buSzTx/>
                        <a:buFontTx/>
                        <a:buNone/>
                        <a:tabLst/>
                        <a:defRPr/>
                      </a:pPr>
                      <a:endParaRPr lang="en-ZA" sz="1100" b="0"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LMN: (5 272/21 203)  24.86%</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FS/NC: (3 675/18 628)</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19.73%</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KZN: (5 143/22 009)</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23.37%</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WC: (3 716/24 228)</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15.34%</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GP:</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(6 457/34 108)</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18.93%</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EC: (4 090/18 709)</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21.86%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r>
                        <a:rPr lang="en-US" sz="1100" b="1" dirty="0" smtClean="0">
                          <a:solidFill>
                            <a:schemeClr val="tx1"/>
                          </a:solidFill>
                          <a:latin typeface="Arial Narrow" panose="020B0606020202030204" pitchFamily="34" charset="0"/>
                        </a:rPr>
                        <a:t>19.59%</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100" b="0" i="0" u="none" strike="noStrike" kern="1200" dirty="0">
                          <a:solidFill>
                            <a:schemeClr val="tx1"/>
                          </a:solidFill>
                          <a:effectLst/>
                          <a:latin typeface="Arial Narrow" pitchFamily="34" charset="0"/>
                          <a:ea typeface="+mn-ea"/>
                          <a:cs typeface="Calibri" pitchFamily="34" charset="0"/>
                        </a:rPr>
                        <a:t>Spiritual Workers were not allowed to render any programmes to inmates due to Covid 19 regulations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100" b="0" i="0" u="none" strike="noStrike" kern="1200" dirty="0">
                          <a:solidFill>
                            <a:schemeClr val="tx1"/>
                          </a:solidFill>
                          <a:effectLst/>
                          <a:latin typeface="Arial Narrow" pitchFamily="34" charset="0"/>
                          <a:ea typeface="+mn-ea"/>
                          <a:cs typeface="Calibri" pitchFamily="34" charset="0"/>
                        </a:rPr>
                        <a:t>Encourage participation in spiritual care services once Lock down regulations have been relaxed</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504784">
                <a:tc>
                  <a:txBody>
                    <a:bodyPr/>
                    <a:lstStyle/>
                    <a:p>
                      <a:pPr marL="87313" indent="0" algn="l" defTabSz="914331" rtl="0" eaLnBrk="1" fontAlgn="t" latinLnBrk="0" hangingPunct="1"/>
                      <a:r>
                        <a:rPr lang="en-US" sz="1100" b="1" i="0" u="none" strike="noStrike" kern="1200" dirty="0" smtClean="0">
                          <a:solidFill>
                            <a:schemeClr val="tx1"/>
                          </a:solidFill>
                          <a:effectLst/>
                          <a:latin typeface="Arial Narrow" panose="020B0606020202030204" pitchFamily="34" charset="0"/>
                          <a:ea typeface="+mn-ea"/>
                          <a:cs typeface="+mn-cs"/>
                        </a:rPr>
                        <a:t>Percentage of inmates receiving psychological care services</a:t>
                      </a:r>
                      <a:r>
                        <a:rPr lang="en-US" sz="1100" b="1" i="0" u="none" strike="noStrike" kern="1200" dirty="0">
                          <a:solidFill>
                            <a:schemeClr val="tx1"/>
                          </a:solidFill>
                          <a:effectLst/>
                          <a:latin typeface="Arial Narrow" panose="020B0606020202030204" pitchFamily="34" charset="0"/>
                          <a:ea typeface="+mn-ea"/>
                          <a:cs typeface="+mn-cs"/>
                        </a:rPr>
                        <a:t/>
                      </a:r>
                      <a:br>
                        <a:rPr lang="en-US" sz="1100" b="1" i="0" u="none" strike="noStrike" kern="1200" dirty="0">
                          <a:solidFill>
                            <a:schemeClr val="tx1"/>
                          </a:solidFill>
                          <a:effectLst/>
                          <a:latin typeface="Arial Narrow" panose="020B0606020202030204" pitchFamily="34" charset="0"/>
                          <a:ea typeface="+mn-ea"/>
                          <a:cs typeface="+mn-cs"/>
                        </a:rPr>
                      </a:br>
                      <a:r>
                        <a:rPr lang="en-US" sz="1100" b="0" i="0" u="none" strike="noStrike" kern="1200" dirty="0">
                          <a:solidFill>
                            <a:schemeClr val="tx1"/>
                          </a:solidFill>
                          <a:effectLst/>
                          <a:latin typeface="Arial Narrow" panose="020B0606020202030204" pitchFamily="34" charset="0"/>
                          <a:ea typeface="+mn-ea"/>
                          <a:cs typeface="+mn-cs"/>
                        </a:rPr>
                        <a:t/>
                      </a:r>
                      <a:br>
                        <a:rPr lang="en-US" sz="1100" b="0" i="0" u="none" strike="noStrike" kern="1200" dirty="0">
                          <a:solidFill>
                            <a:schemeClr val="tx1"/>
                          </a:solidFill>
                          <a:effectLst/>
                          <a:latin typeface="Arial Narrow" panose="020B0606020202030204" pitchFamily="34" charset="0"/>
                          <a:ea typeface="+mn-ea"/>
                          <a:cs typeface="+mn-cs"/>
                        </a:rPr>
                      </a:br>
                      <a:endParaRPr lang="en-US" sz="11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100" b="1" i="0" u="none" strike="noStrike" kern="1200" dirty="0" smtClean="0">
                          <a:solidFill>
                            <a:schemeClr val="tx1"/>
                          </a:solidFill>
                          <a:effectLst/>
                          <a:latin typeface="Arial Narrow" panose="020B0606020202030204" pitchFamily="34" charset="0"/>
                          <a:ea typeface="+mn-ea"/>
                          <a:cs typeface="+mn-cs"/>
                        </a:rPr>
                        <a:t>10%</a:t>
                      </a:r>
                    </a:p>
                    <a:p>
                      <a:pPr marL="87313" indent="0" algn="l" defTabSz="914331" rtl="0" eaLnBrk="1" fontAlgn="t" latinLnBrk="0" hangingPunct="1"/>
                      <a:r>
                        <a:rPr lang="en-US" sz="1100" b="1" i="0" u="none" strike="noStrike" kern="1200" dirty="0" smtClean="0">
                          <a:solidFill>
                            <a:schemeClr val="tx1"/>
                          </a:solidFill>
                          <a:effectLst/>
                          <a:latin typeface="Arial Narrow" panose="020B0606020202030204" pitchFamily="34" charset="0"/>
                          <a:ea typeface="+mn-ea"/>
                          <a:cs typeface="+mn-cs"/>
                        </a:rPr>
                        <a:t> </a:t>
                      </a:r>
                    </a:p>
                    <a:p>
                      <a:pPr marL="87313" indent="0" algn="l" defTabSz="914331" rtl="0" eaLnBrk="1" fontAlgn="t" latinLnBrk="0" hangingPunct="1"/>
                      <a:endParaRPr lang="en-US" sz="1100" b="0" i="0" u="none" strike="noStrike" kern="1200" dirty="0" smtClean="0">
                        <a:solidFill>
                          <a:schemeClr val="tx1"/>
                        </a:solidFill>
                        <a:effectLst/>
                        <a:latin typeface="Arial Narrow" panose="020B0606020202030204" pitchFamily="34" charset="0"/>
                        <a:ea typeface="+mn-ea"/>
                        <a:cs typeface="+mn-cs"/>
                      </a:endParaRP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LMN:  10%</a:t>
                      </a: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FSNC: 10%</a:t>
                      </a: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KZN:  10%</a:t>
                      </a: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WC: </a:t>
                      </a:r>
                      <a:r>
                        <a:rPr lang="en-US" sz="1100" b="0" i="0" u="none" strike="noStrike" kern="1200" baseline="0" dirty="0" smtClean="0">
                          <a:solidFill>
                            <a:schemeClr val="tx1"/>
                          </a:solidFill>
                          <a:effectLst/>
                          <a:latin typeface="Arial Narrow" panose="020B0606020202030204" pitchFamily="34" charset="0"/>
                          <a:ea typeface="+mn-ea"/>
                          <a:cs typeface="+mn-cs"/>
                        </a:rPr>
                        <a:t> </a:t>
                      </a:r>
                      <a:r>
                        <a:rPr lang="en-US" sz="1100" b="0" i="0" u="none" strike="noStrike" kern="1200" dirty="0" smtClean="0">
                          <a:solidFill>
                            <a:schemeClr val="tx1"/>
                          </a:solidFill>
                          <a:effectLst/>
                          <a:latin typeface="Arial Narrow" panose="020B0606020202030204" pitchFamily="34" charset="0"/>
                          <a:ea typeface="+mn-ea"/>
                          <a:cs typeface="+mn-cs"/>
                        </a:rPr>
                        <a:t>10%</a:t>
                      </a: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GP:  10%</a:t>
                      </a:r>
                    </a:p>
                    <a:p>
                      <a:pPr marL="87313" indent="0" algn="l" defTabSz="914331" rtl="0" eaLnBrk="1" fontAlgn="t" latinLnBrk="0" hangingPunct="1"/>
                      <a:r>
                        <a:rPr lang="en-US" sz="1100" b="0" i="0" u="none" strike="noStrike" kern="1200" dirty="0" smtClean="0">
                          <a:solidFill>
                            <a:schemeClr val="tx1"/>
                          </a:solidFill>
                          <a:effectLst/>
                          <a:latin typeface="Arial Narrow" panose="020B0606020202030204" pitchFamily="34" charset="0"/>
                          <a:ea typeface="+mn-ea"/>
                          <a:cs typeface="+mn-cs"/>
                        </a:rPr>
                        <a:t>EC: 10%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100" b="1" i="0" u="none" strike="noStrike" kern="1200" dirty="0" smtClean="0">
                          <a:solidFill>
                            <a:schemeClr val="bg1"/>
                          </a:solidFill>
                          <a:effectLst/>
                          <a:latin typeface="Arial Narrow" panose="020B0606020202030204" pitchFamily="34" charset="0"/>
                          <a:ea typeface="+mn-ea"/>
                          <a:cs typeface="+mn-cs"/>
                        </a:rPr>
                        <a:t>10.58%</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1" i="0" u="none" strike="noStrike" kern="1200" dirty="0" smtClean="0">
                          <a:solidFill>
                            <a:schemeClr val="bg1"/>
                          </a:solidFill>
                          <a:effectLst/>
                          <a:latin typeface="Arial Narrow" panose="020B0606020202030204" pitchFamily="34" charset="0"/>
                          <a:ea typeface="+mn-ea"/>
                          <a:cs typeface="+mn-cs"/>
                        </a:rPr>
                        <a:t>(14 699/138 885)	</a:t>
                      </a:r>
                    </a:p>
                    <a:p>
                      <a:pPr marL="87313" marR="0" indent="0" algn="ctr" defTabSz="914331" rtl="0" eaLnBrk="1" fontAlgn="t" latinLnBrk="0" hangingPunct="1">
                        <a:lnSpc>
                          <a:spcPct val="100000"/>
                        </a:lnSpc>
                        <a:spcBef>
                          <a:spcPts val="0"/>
                        </a:spcBef>
                        <a:spcAft>
                          <a:spcPts val="0"/>
                        </a:spcAft>
                        <a:buClrTx/>
                        <a:buSzTx/>
                        <a:buFontTx/>
                        <a:buNone/>
                        <a:tabLst/>
                        <a:defRPr/>
                      </a:pPr>
                      <a:endParaRPr lang="en-ZA" sz="1100" b="1" i="0" u="none" strike="noStrike" kern="1200" dirty="0" smtClean="0">
                        <a:solidFill>
                          <a:schemeClr val="bg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LMN: (2 094/21 203)  9.88%</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FS/NC (1 210/18 628)   6.50%</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KZN:</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(1 649/22 009)  7.49%</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WC:</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(4 462/24 228)</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18.42%</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GP: (3 934/34 108)</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11.53%</a:t>
                      </a:r>
                    </a:p>
                    <a:p>
                      <a:pPr marL="87313" marR="0" indent="0" algn="l" defTabSz="914331" rtl="0" eaLnBrk="1" fontAlgn="t" latinLnBrk="0" hangingPunct="1">
                        <a:lnSpc>
                          <a:spcPct val="100000"/>
                        </a:lnSpc>
                        <a:spcBef>
                          <a:spcPts val="0"/>
                        </a:spcBef>
                        <a:spcAft>
                          <a:spcPts val="0"/>
                        </a:spcAft>
                        <a:buClrTx/>
                        <a:buSzTx/>
                        <a:buFontTx/>
                        <a:buNone/>
                        <a:tabLst/>
                        <a:defRPr/>
                      </a:pPr>
                      <a:r>
                        <a:rPr lang="en-ZA" sz="1100" b="0" i="0" u="none" strike="noStrike" kern="1200" dirty="0" smtClean="0">
                          <a:solidFill>
                            <a:schemeClr val="bg1"/>
                          </a:solidFill>
                          <a:effectLst/>
                          <a:latin typeface="Arial Narrow" panose="020B0606020202030204" pitchFamily="34" charset="0"/>
                          <a:ea typeface="+mn-ea"/>
                          <a:cs typeface="+mn-cs"/>
                        </a:rPr>
                        <a:t>EC: (1 350/18 709)</a:t>
                      </a:r>
                      <a:r>
                        <a:rPr lang="en-ZA" sz="1100" b="0" i="0" u="none" strike="noStrike" kern="1200" baseline="0" dirty="0" smtClean="0">
                          <a:solidFill>
                            <a:schemeClr val="bg1"/>
                          </a:solidFill>
                          <a:effectLst/>
                          <a:latin typeface="Arial Narrow" panose="020B0606020202030204" pitchFamily="34" charset="0"/>
                          <a:ea typeface="+mn-ea"/>
                          <a:cs typeface="+mn-cs"/>
                        </a:rPr>
                        <a:t> </a:t>
                      </a:r>
                      <a:r>
                        <a:rPr lang="en-ZA" sz="1100" b="0" i="0" u="none" strike="noStrike" kern="1200" dirty="0" smtClean="0">
                          <a:solidFill>
                            <a:schemeClr val="bg1"/>
                          </a:solidFill>
                          <a:effectLst/>
                          <a:latin typeface="Arial Narrow" panose="020B0606020202030204" pitchFamily="34" charset="0"/>
                          <a:ea typeface="+mn-ea"/>
                          <a:cs typeface="+mn-cs"/>
                        </a:rPr>
                        <a:t>7.22%</a:t>
                      </a:r>
                    </a:p>
                    <a:p>
                      <a:pPr marL="87313" indent="0" algn="ctr"/>
                      <a:endParaRPr lang="en-US" sz="1100" dirty="0">
                        <a:solidFill>
                          <a:schemeClr val="bg1"/>
                        </a:solidFill>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r>
                        <a:rPr lang="en-US" sz="1100" b="1" dirty="0" smtClean="0">
                          <a:solidFill>
                            <a:schemeClr val="tx1"/>
                          </a:solidFill>
                          <a:latin typeface="Arial Narrow" panose="020B0606020202030204" pitchFamily="34" charset="0"/>
                        </a:rPr>
                        <a:t>0.58%</a:t>
                      </a:r>
                      <a:endParaRPr lang="en-US" sz="1100" b="1" dirty="0">
                        <a:solidFill>
                          <a:schemeClr val="tx1"/>
                        </a:solidFill>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100" b="0" i="0" u="none" strike="noStrike" dirty="0">
                          <a:solidFill>
                            <a:schemeClr val="tx1"/>
                          </a:solidFill>
                          <a:effectLst/>
                          <a:latin typeface="Arial Narrow" pitchFamily="34" charset="0"/>
                          <a:cs typeface="Calibri" pitchFamily="34" charset="0"/>
                        </a:rPr>
                        <a:t>Target achieved due to support given by psychologists</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100" b="0" i="0" u="none" strike="noStrike" dirty="0">
                          <a:solidFill>
                            <a:srgbClr val="000000"/>
                          </a:solidFill>
                          <a:effectLst/>
                          <a:latin typeface="Arial Narrow" pitchFamily="34" charset="0"/>
                          <a:cs typeface="Calibri" pitchFamily="34" charset="0"/>
                        </a:rPr>
                        <a:t>None</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5" name="Title 3"/>
          <p:cNvSpPr>
            <a:spLocks noGrp="1"/>
          </p:cNvSpPr>
          <p:nvPr>
            <p:ph type="title" idx="4294967295"/>
          </p:nvPr>
        </p:nvSpPr>
        <p:spPr>
          <a:xfrm>
            <a:off x="0" y="0"/>
            <a:ext cx="9144000" cy="950259"/>
          </a:xfrm>
          <a:prstGeom prst="rect">
            <a:avLst/>
          </a:prstGeom>
        </p:spPr>
        <p:txBody>
          <a:bodyPr anchor="ctr"/>
          <a:lstStyle/>
          <a:p>
            <a:pPr lvl="0" algn="ctr">
              <a:lnSpc>
                <a:spcPct val="110000"/>
              </a:lnSpc>
              <a:spcBef>
                <a:spcPct val="90000"/>
              </a:spcBef>
              <a:buClr>
                <a:srgbClr val="7D0900"/>
              </a:buClr>
            </a:pPr>
            <a:r>
              <a:rPr lang="en-US" sz="3000" kern="1200" dirty="0">
                <a:solidFill>
                  <a:schemeClr val="bg1"/>
                </a:solidFill>
                <a:latin typeface="Arial Black" panose="020B0A04020102020204" pitchFamily="34" charset="0"/>
              </a:rPr>
              <a:t>PROGRAMME 3: REHABILITATION</a:t>
            </a:r>
            <a:r>
              <a:rPr lang="en-US" sz="1600" kern="1200" dirty="0">
                <a:solidFill>
                  <a:schemeClr val="bg1"/>
                </a:solidFill>
                <a:latin typeface="Arial Black" panose="020B0A04020102020204" pitchFamily="34" charset="0"/>
              </a:rPr>
              <a:t/>
            </a:r>
            <a:br>
              <a:rPr lang="en-US" sz="1600" kern="1200" dirty="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PSYCHOLOGICAL, SOCIAL WORK AND SPIRITUAL SERVICES</a:t>
            </a:r>
            <a:endParaRPr lang="en-US" sz="28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589819982"/>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pattFill prst="divot">
          <a:fgClr>
            <a:srgbClr val="92D050"/>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00D39BF-1365-4396-85E4-B282C97F2348}"/>
              </a:ext>
            </a:extLst>
          </p:cNvPr>
          <p:cNvSpPr/>
          <p:nvPr/>
        </p:nvSpPr>
        <p:spPr>
          <a:xfrm>
            <a:off x="0" y="1971520"/>
            <a:ext cx="9144000" cy="2915273"/>
          </a:xfrm>
          <a:prstGeom prst="rect">
            <a:avLst/>
          </a:prstGeom>
          <a:pattFill prst="dkUpDiag">
            <a:fgClr>
              <a:schemeClr val="tx2"/>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5" name="Rectangle 4">
            <a:extLst>
              <a:ext uri="{FF2B5EF4-FFF2-40B4-BE49-F238E27FC236}">
                <a16:creationId xmlns:a16="http://schemas.microsoft.com/office/drawing/2014/main" xmlns="" id="{4354DE71-EDF1-454A-98CB-6A5B30AE1215}"/>
              </a:ext>
            </a:extLst>
          </p:cNvPr>
          <p:cNvSpPr/>
          <p:nvPr/>
        </p:nvSpPr>
        <p:spPr>
          <a:xfrm>
            <a:off x="647700" y="1628619"/>
            <a:ext cx="2962275" cy="360045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6" name="Right Triangle 5">
            <a:extLst>
              <a:ext uri="{FF2B5EF4-FFF2-40B4-BE49-F238E27FC236}">
                <a16:creationId xmlns:a16="http://schemas.microsoft.com/office/drawing/2014/main" xmlns="" id="{0F414CA8-9AAD-4C2C-A88A-8A74E8E805B8}"/>
              </a:ext>
            </a:extLst>
          </p:cNvPr>
          <p:cNvSpPr/>
          <p:nvPr/>
        </p:nvSpPr>
        <p:spPr>
          <a:xfrm flipV="1">
            <a:off x="3609975" y="4886481"/>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9" name="Right Triangle 8">
            <a:extLst>
              <a:ext uri="{FF2B5EF4-FFF2-40B4-BE49-F238E27FC236}">
                <a16:creationId xmlns:a16="http://schemas.microsoft.com/office/drawing/2014/main" xmlns="" id="{2C375972-9C28-4C3B-94C7-BDAC3A5EB1C4}"/>
              </a:ext>
            </a:extLst>
          </p:cNvPr>
          <p:cNvSpPr/>
          <p:nvPr/>
        </p:nvSpPr>
        <p:spPr>
          <a:xfrm>
            <a:off x="3609975" y="162861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7" name="TextBox 6">
            <a:extLst>
              <a:ext uri="{FF2B5EF4-FFF2-40B4-BE49-F238E27FC236}">
                <a16:creationId xmlns:a16="http://schemas.microsoft.com/office/drawing/2014/main" xmlns="" id="{E32DB6D3-732C-4FB9-AA9C-FCB2162A76E6}"/>
              </a:ext>
            </a:extLst>
          </p:cNvPr>
          <p:cNvSpPr txBox="1"/>
          <p:nvPr/>
        </p:nvSpPr>
        <p:spPr>
          <a:xfrm>
            <a:off x="3981450" y="3672937"/>
            <a:ext cx="4791075" cy="461665"/>
          </a:xfrm>
          <a:prstGeom prst="rect">
            <a:avLst/>
          </a:prstGeom>
          <a:noFill/>
        </p:spPr>
        <p:txBody>
          <a:bodyPr wrap="square" lIns="0" tIns="0" rIns="0" bIns="0" rtlCol="0">
            <a:spAutoFit/>
          </a:bodyPr>
          <a:lstStyle/>
          <a:p>
            <a:r>
              <a:rPr lang="en-ZA" sz="3000" b="1" dirty="0" smtClean="0">
                <a:solidFill>
                  <a:prstClr val="white"/>
                </a:solidFill>
                <a:latin typeface="Arial"/>
              </a:rPr>
              <a:t>Programme Four</a:t>
            </a:r>
            <a:endParaRPr lang="id-ID" sz="3000" b="1" dirty="0">
              <a:solidFill>
                <a:prstClr val="white"/>
              </a:solidFill>
              <a:latin typeface="Arial"/>
            </a:endParaRPr>
          </a:p>
        </p:txBody>
      </p:sp>
      <p:sp>
        <p:nvSpPr>
          <p:cNvPr id="8" name="TextBox 7">
            <a:extLst>
              <a:ext uri="{FF2B5EF4-FFF2-40B4-BE49-F238E27FC236}">
                <a16:creationId xmlns:a16="http://schemas.microsoft.com/office/drawing/2014/main" xmlns="" id="{FBA01745-9969-4F40-88EA-CE12D0423906}"/>
              </a:ext>
            </a:extLst>
          </p:cNvPr>
          <p:cNvSpPr txBox="1"/>
          <p:nvPr/>
        </p:nvSpPr>
        <p:spPr>
          <a:xfrm>
            <a:off x="3981450" y="4127670"/>
            <a:ext cx="4791075" cy="323165"/>
          </a:xfrm>
          <a:prstGeom prst="rect">
            <a:avLst/>
          </a:prstGeom>
          <a:noFill/>
        </p:spPr>
        <p:txBody>
          <a:bodyPr wrap="square" lIns="0" tIns="0" rIns="0" bIns="0" rtlCol="0">
            <a:spAutoFit/>
          </a:bodyPr>
          <a:lstStyle/>
          <a:p>
            <a:r>
              <a:rPr lang="en-US" sz="2100" dirty="0" smtClean="0">
                <a:solidFill>
                  <a:prstClr val="white"/>
                </a:solidFill>
                <a:latin typeface="Arial"/>
              </a:rPr>
              <a:t>Care</a:t>
            </a:r>
            <a:endParaRPr lang="id-ID" sz="2100" dirty="0">
              <a:solidFill>
                <a:prstClr val="white"/>
              </a:solidFill>
              <a:latin typeface="Arial"/>
            </a:endParaRPr>
          </a:p>
        </p:txBody>
      </p:sp>
      <p:sp>
        <p:nvSpPr>
          <p:cNvPr id="2" name="Rectangle 1"/>
          <p:cNvSpPr/>
          <p:nvPr/>
        </p:nvSpPr>
        <p:spPr>
          <a:xfrm>
            <a:off x="825500" y="2204066"/>
            <a:ext cx="2667000" cy="2246769"/>
          </a:xfrm>
          <a:prstGeom prst="rect">
            <a:avLst/>
          </a:prstGeom>
        </p:spPr>
        <p:txBody>
          <a:bodyPr wrap="square">
            <a:spAutoFit/>
          </a:bodyPr>
          <a:lstStyle/>
          <a:p>
            <a:pPr defTabSz="914400" fontAlgn="auto">
              <a:spcBef>
                <a:spcPts val="0"/>
              </a:spcBef>
              <a:spcAft>
                <a:spcPts val="0"/>
              </a:spcAft>
            </a:pPr>
            <a:r>
              <a:rPr lang="en-ZA" sz="2800" dirty="0" smtClean="0">
                <a:solidFill>
                  <a:prstClr val="white"/>
                </a:solidFill>
                <a:latin typeface="Century Gothic"/>
              </a:rPr>
              <a:t>2020/21</a:t>
            </a:r>
          </a:p>
          <a:p>
            <a:pPr defTabSz="914400" fontAlgn="auto">
              <a:spcBef>
                <a:spcPts val="0"/>
              </a:spcBef>
              <a:spcAft>
                <a:spcPts val="0"/>
              </a:spcAft>
            </a:pPr>
            <a:endParaRPr lang="en-ZA" sz="2800" dirty="0">
              <a:solidFill>
                <a:prstClr val="white"/>
              </a:solidFill>
              <a:latin typeface="Century Gothic"/>
            </a:endParaRPr>
          </a:p>
          <a:p>
            <a:pPr defTabSz="914400" fontAlgn="auto">
              <a:spcBef>
                <a:spcPts val="0"/>
              </a:spcBef>
              <a:spcAft>
                <a:spcPts val="0"/>
              </a:spcAft>
            </a:pPr>
            <a:r>
              <a:rPr lang="en-ZA" sz="2800" dirty="0" smtClean="0">
                <a:solidFill>
                  <a:prstClr val="white"/>
                </a:solidFill>
                <a:latin typeface="Century Gothic"/>
              </a:rPr>
              <a:t>Quarter Two Performance Report </a:t>
            </a:r>
            <a:endParaRPr lang="id-ID" sz="2800" b="1" dirty="0">
              <a:solidFill>
                <a:prstClr val="white"/>
              </a:solidFill>
              <a:latin typeface="Century Gothic"/>
            </a:endParaRPr>
          </a:p>
        </p:txBody>
      </p:sp>
    </p:spTree>
    <p:extLst>
      <p:ext uri="{BB962C8B-B14F-4D97-AF65-F5344CB8AC3E}">
        <p14:creationId xmlns:p14="http://schemas.microsoft.com/office/powerpoint/2010/main" val="4019835016"/>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426936244"/>
              </p:ext>
            </p:extLst>
          </p:nvPr>
        </p:nvGraphicFramePr>
        <p:xfrm>
          <a:off x="267547" y="1174751"/>
          <a:ext cx="8532421" cy="5292090"/>
        </p:xfrm>
        <a:graphic>
          <a:graphicData uri="http://schemas.openxmlformats.org/drawingml/2006/table">
            <a:tbl>
              <a:tblPr firstRow="1" bandRow="1">
                <a:tableStyleId>{5C22544A-7EE6-4342-B048-85BDC9FD1C3A}</a:tableStyleId>
              </a:tblPr>
              <a:tblGrid>
                <a:gridCol w="1372994"/>
                <a:gridCol w="1192306"/>
                <a:gridCol w="1666725"/>
                <a:gridCol w="959668"/>
                <a:gridCol w="1506103"/>
                <a:gridCol w="1834625"/>
              </a:tblGrid>
              <a:tr h="806449">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209800">
                <a:tc>
                  <a:txBody>
                    <a:bodyPr/>
                    <a:lstStyle/>
                    <a:p>
                      <a:pPr marL="87313" indent="0" algn="l" defTabSz="914331" rtl="0" eaLnBrk="1" fontAlgn="t" latinLnBrk="0" hangingPunct="1"/>
                      <a:r>
                        <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rPr>
                        <a:t>Offenders Viral load suppression rate (at 12 months)</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90%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90%</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defTabSz="914331" rtl="0" eaLnBrk="1" fontAlgn="t" latinLnBrk="0" hangingPunct="1"/>
                      <a:r>
                        <a:rPr lang="en-ZA"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89.18%</a:t>
                      </a:r>
                    </a:p>
                    <a:p>
                      <a:pPr marL="87313" indent="0" algn="l" defTabSz="914331" rtl="0" eaLnBrk="1" fontAlgn="t" latinLnBrk="0" hangingPunct="1"/>
                      <a:r>
                        <a:rPr lang="en-ZA"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(1 047/1 174)</a:t>
                      </a:r>
                    </a:p>
                    <a:p>
                      <a:pPr marL="87313" indent="0" algn="l" defTabSz="914331" rtl="0" eaLnBrk="1" fontAlgn="t" latinLnBrk="0" hangingPunct="1"/>
                      <a:endParaRPr lang="en-ZA" sz="13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p>
                      <a:pPr marL="87313" indent="0" algn="l" defTabSz="914331" rtl="0" eaLnBrk="1" fontAlgn="t" latinLnBrk="0" hangingPunct="1"/>
                      <a:r>
                        <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LMN : (325/366)  88.80%</a:t>
                      </a:r>
                    </a:p>
                    <a:p>
                      <a:pPr marL="87313" indent="0" algn="l" defTabSz="914331" rtl="0" eaLnBrk="1" fontAlgn="t" latinLnBrk="0" hangingPunct="1"/>
                      <a:r>
                        <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FS\NC:  (80/101)  79.21%</a:t>
                      </a:r>
                    </a:p>
                    <a:p>
                      <a:pPr marL="87313" indent="0" algn="l" defTabSz="914331" rtl="0" eaLnBrk="1" fontAlgn="t" latinLnBrk="0" hangingPunct="1"/>
                      <a:r>
                        <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KZN : (402/423)  95.04%</a:t>
                      </a:r>
                    </a:p>
                    <a:p>
                      <a:pPr marL="87313" indent="0" algn="l" defTabSz="914331" rtl="0" eaLnBrk="1" fontAlgn="t" latinLnBrk="0" hangingPunct="1"/>
                      <a:r>
                        <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WC: (39/55)  70.91%</a:t>
                      </a:r>
                    </a:p>
                    <a:p>
                      <a:pPr marL="87313" indent="0" algn="l" defTabSz="914331" rtl="0" eaLnBrk="1" fontAlgn="t" latinLnBrk="0" hangingPunct="1"/>
                      <a:r>
                        <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GP: (80/92) 86.96%</a:t>
                      </a:r>
                    </a:p>
                    <a:p>
                      <a:pPr marL="87313" indent="0" algn="l" defTabSz="914331" rtl="0" eaLnBrk="1" fontAlgn="t" latinLnBrk="0" hangingPunct="1"/>
                      <a:r>
                        <a:rPr lang="en-ZA" sz="13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EC: (121/137)  88.32%</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indent="0" algn="l" fontAlgn="t"/>
                      <a:r>
                        <a:rPr lang="en-US" sz="1300" b="1" i="0" u="none" strike="noStrike" dirty="0" smtClean="0">
                          <a:solidFill>
                            <a:schemeClr val="tx1"/>
                          </a:solidFill>
                          <a:effectLst/>
                          <a:latin typeface="Arial Narrow" panose="020B0606020202030204" pitchFamily="34" charset="0"/>
                          <a:cs typeface="Arial" panose="020B0604020202020204" pitchFamily="34" charset="0"/>
                        </a:rPr>
                        <a:t>0.82%</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Patients  not adhering to treatment.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Strengthening  continuous adherence to </a:t>
                      </a:r>
                      <a:r>
                        <a:rPr lang="en-US" sz="1400" b="0" i="0" u="none" strike="noStrike" dirty="0" smtClean="0">
                          <a:solidFill>
                            <a:srgbClr val="000000"/>
                          </a:solidFill>
                          <a:effectLst/>
                          <a:latin typeface="Arial Narrow" pitchFamily="34" charset="0"/>
                        </a:rPr>
                        <a:t>counseling </a:t>
                      </a:r>
                      <a:r>
                        <a:rPr lang="en-US" sz="1400" b="0" i="0" u="none" strike="noStrike" dirty="0">
                          <a:solidFill>
                            <a:srgbClr val="000000"/>
                          </a:solidFill>
                          <a:effectLst/>
                          <a:latin typeface="Arial Narrow" pitchFamily="34" charset="0"/>
                        </a:rPr>
                        <a:t>and reference  to MDT for comprehensive </a:t>
                      </a:r>
                      <a:r>
                        <a:rPr lang="en-US" sz="1400" b="0" i="0" u="none" strike="noStrike" dirty="0" smtClean="0">
                          <a:solidFill>
                            <a:srgbClr val="000000"/>
                          </a:solidFill>
                          <a:effectLst/>
                          <a:latin typeface="Arial Narrow" pitchFamily="34" charset="0"/>
                        </a:rPr>
                        <a:t>counseling. </a:t>
                      </a:r>
                      <a:r>
                        <a:rPr lang="en-US" sz="1400" b="0" i="0" u="none" strike="noStrike" dirty="0">
                          <a:solidFill>
                            <a:srgbClr val="000000"/>
                          </a:solidFill>
                          <a:effectLst/>
                          <a:latin typeface="Arial Narrow" pitchFamily="34" charset="0"/>
                        </a:rPr>
                        <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
                      </a:r>
                      <a:br>
                        <a:rPr lang="en-US" sz="1400" b="0" i="0" u="none" strike="noStrike" dirty="0">
                          <a:solidFill>
                            <a:srgbClr val="000000"/>
                          </a:solidFill>
                          <a:effectLst/>
                          <a:latin typeface="Arial Narrow" pitchFamily="34" charset="0"/>
                        </a:rPr>
                      </a:br>
                      <a:r>
                        <a:rPr lang="en-US" sz="1400" b="0" i="0" u="none" strike="noStrike" dirty="0">
                          <a:solidFill>
                            <a:srgbClr val="000000"/>
                          </a:solidFill>
                          <a:effectLst/>
                          <a:latin typeface="Arial Narrow" pitchFamily="34" charset="0"/>
                        </a:rPr>
                        <a:t>Effective monitoring of offenders on ART</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864659">
                <a:tc>
                  <a:txBody>
                    <a:bodyPr/>
                    <a:lstStyle/>
                    <a:p>
                      <a:pPr marL="87313" indent="0" algn="l" fontAlgn="t"/>
                      <a:r>
                        <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rPr>
                        <a:t>Offenders TB (new Pulmonary) Cure Rate </a:t>
                      </a:r>
                    </a:p>
                    <a:p>
                      <a:pPr marL="87313" indent="0" algn="l" fontAlgn="t"/>
                      <a:endPar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300" b="1"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300" b="1" i="0" u="none" strike="noStrike" kern="1200" dirty="0">
                          <a:solidFill>
                            <a:srgbClr val="000000"/>
                          </a:solidFill>
                          <a:effectLst/>
                          <a:latin typeface="Arial Narrow" panose="020B0606020202030204" pitchFamily="34" charset="0"/>
                          <a:ea typeface="+mn-ea"/>
                          <a:cs typeface="Arial" panose="020B0604020202020204" pitchFamily="34" charset="0"/>
                        </a:rPr>
                      </a:br>
                      <a:r>
                        <a:rPr lang="en-US" sz="1300" b="0"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300" b="0" i="0" u="none" strike="noStrike" kern="1200" dirty="0">
                          <a:solidFill>
                            <a:srgbClr val="000000"/>
                          </a:solidFill>
                          <a:effectLst/>
                          <a:latin typeface="Arial Narrow" panose="020B0606020202030204" pitchFamily="34" charset="0"/>
                          <a:ea typeface="+mn-ea"/>
                          <a:cs typeface="Arial" panose="020B0604020202020204" pitchFamily="34" charset="0"/>
                        </a:rPr>
                      </a:br>
                      <a:endParaRPr lang="en-US" sz="1300" b="0" i="0" u="none" strike="noStrike" kern="1200" dirty="0">
                        <a:solidFill>
                          <a:srgbClr val="000000"/>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rPr>
                        <a:t>90%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90%</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90%</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300" b="1"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mn-cs"/>
                        </a:rPr>
                        <a:t>91.96%</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bg1"/>
                          </a:solidFill>
                          <a:effectLst/>
                          <a:latin typeface="Arial Narrow" panose="020B0606020202030204" pitchFamily="34" charset="0"/>
                          <a:ea typeface="+mn-ea"/>
                          <a:cs typeface="+mn-cs"/>
                        </a:rPr>
                        <a:t>(103 /112)	</a:t>
                      </a:r>
                    </a:p>
                    <a:p>
                      <a:pPr marL="87313" marR="0" lvl="0" indent="0" algn="l" defTabSz="914331" rtl="0" eaLnBrk="1" fontAlgn="t" latinLnBrk="0" hangingPunct="1">
                        <a:lnSpc>
                          <a:spcPct val="100000"/>
                        </a:lnSpc>
                        <a:spcBef>
                          <a:spcPts val="0"/>
                        </a:spcBef>
                        <a:spcAft>
                          <a:spcPts val="0"/>
                        </a:spcAft>
                        <a:buClrTx/>
                        <a:buSzTx/>
                        <a:buFontTx/>
                        <a:buNone/>
                        <a:tabLst/>
                        <a:defRPr/>
                      </a:pPr>
                      <a:endParaRPr lang="en-US" sz="1300" b="0" i="0" u="none" strike="noStrike" kern="1200" dirty="0" smtClean="0">
                        <a:solidFill>
                          <a:schemeClr val="bg1"/>
                        </a:solidFill>
                        <a:effectLst/>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LMN : (3/4) </a:t>
                      </a:r>
                      <a:r>
                        <a:rPr lang="en-US" sz="1300" b="0" i="0" u="none" strike="noStrike" kern="1200" baseline="0" dirty="0" smtClean="0">
                          <a:solidFill>
                            <a:schemeClr val="bg1"/>
                          </a:solidFill>
                          <a:effectLst/>
                          <a:latin typeface="Arial Narrow" panose="020B0606020202030204" pitchFamily="34" charset="0"/>
                          <a:ea typeface="+mn-ea"/>
                          <a:cs typeface="+mn-cs"/>
                        </a:rPr>
                        <a:t> </a:t>
                      </a:r>
                      <a:r>
                        <a:rPr lang="en-US" sz="1300" b="0" i="0" u="none" strike="noStrike" kern="1200" dirty="0" smtClean="0">
                          <a:solidFill>
                            <a:schemeClr val="bg1"/>
                          </a:solidFill>
                          <a:effectLst/>
                          <a:latin typeface="Arial Narrow" panose="020B0606020202030204" pitchFamily="34" charset="0"/>
                          <a:ea typeface="+mn-ea"/>
                          <a:cs typeface="+mn-cs"/>
                        </a:rPr>
                        <a:t>75.00%</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FS/NC : (10/10) 100%</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KZN : (18/19)  94.74%</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WC : (22/25)  88.00%</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GP : (9/9)  100%</a:t>
                      </a:r>
                    </a:p>
                    <a:p>
                      <a:pPr marL="87313" marR="0" lvl="0" indent="0" algn="l" defTabSz="914331" rtl="0" eaLnBrk="1" fontAlgn="t" latinLnBrk="0" hangingPunct="1">
                        <a:lnSpc>
                          <a:spcPct val="100000"/>
                        </a:lnSpc>
                        <a:spcBef>
                          <a:spcPts val="0"/>
                        </a:spcBef>
                        <a:spcAft>
                          <a:spcPts val="0"/>
                        </a:spcAft>
                        <a:buClrTx/>
                        <a:buSzTx/>
                        <a:buFontTx/>
                        <a:buNone/>
                        <a:tabLst/>
                        <a:defRPr/>
                      </a:pPr>
                      <a:r>
                        <a:rPr lang="en-US" sz="1300" b="0" i="0" u="none" strike="noStrike" kern="1200" dirty="0" smtClean="0">
                          <a:solidFill>
                            <a:schemeClr val="bg1"/>
                          </a:solidFill>
                          <a:effectLst/>
                          <a:latin typeface="Arial Narrow" panose="020B0606020202030204" pitchFamily="34" charset="0"/>
                          <a:ea typeface="+mn-ea"/>
                          <a:cs typeface="+mn-cs"/>
                        </a:rPr>
                        <a:t>EC : (41/45)  91.11%</a:t>
                      </a:r>
                      <a:endParaRPr lang="en-US" sz="1300" b="0" i="0" u="none" strike="noStrike" kern="1200" dirty="0">
                        <a:solidFill>
                          <a:schemeClr val="bg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dirty="0" smtClean="0">
                          <a:solidFill>
                            <a:schemeClr val="tx1"/>
                          </a:solidFill>
                          <a:effectLst/>
                          <a:latin typeface="Arial Narrow" panose="020B0606020202030204" pitchFamily="34" charset="0"/>
                          <a:cs typeface="Arial" panose="020B0604020202020204" pitchFamily="34" charset="0"/>
                        </a:rPr>
                        <a:t>1.96%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chemeClr val="tx1"/>
                          </a:solidFill>
                          <a:effectLst/>
                          <a:latin typeface="Arial Narrow" pitchFamily="34" charset="0"/>
                        </a:rPr>
                        <a:t>Effective  monitoring of patients initiated on treatment</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smtClean="0">
                          <a:solidFill>
                            <a:srgbClr val="000000"/>
                          </a:solidFill>
                          <a:effectLst/>
                          <a:latin typeface="Arial Narrow" pitchFamily="34" charset="0"/>
                        </a:rPr>
                        <a:t>n/a</a:t>
                      </a:r>
                      <a:endParaRPr lang="en-ZA"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68188"/>
          </a:xfrm>
          <a:prstGeom prst="rect">
            <a:avLst/>
          </a:prstGeom>
        </p:spPr>
        <p:txBody>
          <a:bodyPr anchor="ctr"/>
          <a:lstStyle/>
          <a:p>
            <a:pPr algn="ctr">
              <a:lnSpc>
                <a:spcPct val="110000"/>
              </a:lnSpc>
            </a:pPr>
            <a:r>
              <a:rPr lang="en-US" sz="3000" kern="1200" dirty="0" smtClean="0">
                <a:solidFill>
                  <a:schemeClr val="bg1"/>
                </a:solidFill>
                <a:latin typeface="Arial Black" panose="020B0A04020102020204" pitchFamily="34" charset="0"/>
              </a:rPr>
              <a:t>PROGRAMME 4: CARE</a:t>
            </a:r>
            <a:br>
              <a:rPr lang="en-US" sz="3000" kern="12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HEALTH AND HYGIENE SERVICES </a:t>
            </a:r>
            <a:r>
              <a:rPr lang="en-US" kern="1200" dirty="0" smtClean="0">
                <a:solidFill>
                  <a:schemeClr val="bg1"/>
                </a:solidFill>
                <a:latin typeface="Arial Black" panose="020B0A04020102020204" pitchFamily="34" charset="0"/>
              </a:rPr>
              <a:t>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263885549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260283074"/>
              </p:ext>
            </p:extLst>
          </p:nvPr>
        </p:nvGraphicFramePr>
        <p:xfrm>
          <a:off x="267547" y="1103034"/>
          <a:ext cx="8532421" cy="5206651"/>
        </p:xfrm>
        <a:graphic>
          <a:graphicData uri="http://schemas.openxmlformats.org/drawingml/2006/table">
            <a:tbl>
              <a:tblPr firstRow="1" bandRow="1">
                <a:tableStyleId>{5C22544A-7EE6-4342-B048-85BDC9FD1C3A}</a:tableStyleId>
              </a:tblPr>
              <a:tblGrid>
                <a:gridCol w="1139912"/>
                <a:gridCol w="1267708"/>
                <a:gridCol w="2014528"/>
                <a:gridCol w="1830375"/>
                <a:gridCol w="1248354"/>
                <a:gridCol w="1031544"/>
              </a:tblGrid>
              <a:tr h="780195">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283331">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rPr>
                        <a:t>Percentage of inmates screened for diabetes</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22.50%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22.50%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51.12%</a:t>
                      </a:r>
                      <a:endPar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a:t>
                      </a: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14 609/28 578)	</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LMN: (2 789/4 834) 57.70%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FS/NC: (1 969/3 967)  49.64%</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KZN: (2 598/4 589)  56.61%</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WC: (1 634/4 374)   37.35%</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GP : (3 231/7 185)  44.97%</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EC (2 388/3 629)  65.80%</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400" b="1" i="0" u="none" strike="noStrike" dirty="0" smtClean="0">
                          <a:solidFill>
                            <a:schemeClr val="tx1"/>
                          </a:solidFill>
                          <a:effectLst/>
                          <a:latin typeface="Arial Narrow" panose="020B0606020202030204" pitchFamily="34" charset="0"/>
                          <a:cs typeface="Arial" panose="020B0604020202020204" pitchFamily="34" charset="0"/>
                        </a:rPr>
                        <a:t>28.62%</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rgbClr val="000000"/>
                          </a:solidFill>
                          <a:effectLst/>
                          <a:latin typeface="Arial Narrow" pitchFamily="34" charset="0"/>
                        </a:rPr>
                        <a:t>Program well managed and will continuously be monitored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smtClean="0">
                          <a:solidFill>
                            <a:srgbClr val="000000"/>
                          </a:solidFill>
                          <a:effectLst/>
                          <a:latin typeface="Arial Narrow" pitchFamily="34" charset="0"/>
                        </a:rPr>
                        <a:t>n/a</a:t>
                      </a:r>
                      <a:endParaRPr lang="en-ZA"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744644">
                <a:tc>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rPr>
                        <a:t>Percentage of inmates screened for hypertension</a:t>
                      </a:r>
                    </a:p>
                    <a:p>
                      <a:pPr marL="87313" indent="0" algn="l" fontAlgn="t"/>
                      <a:r>
                        <a:rPr lang="en-US" sz="1400" b="1"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400" b="1" i="0" u="none" strike="noStrike" kern="1200" dirty="0">
                          <a:solidFill>
                            <a:srgbClr val="000000"/>
                          </a:solidFill>
                          <a:effectLst/>
                          <a:latin typeface="Arial Narrow" panose="020B0606020202030204" pitchFamily="34" charset="0"/>
                          <a:ea typeface="+mn-ea"/>
                          <a:cs typeface="Arial" panose="020B0604020202020204" pitchFamily="34" charset="0"/>
                        </a:rPr>
                      </a:br>
                      <a:r>
                        <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rPr>
                      </a:br>
                      <a:endPar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22.50%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22.50%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22.50%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67.79%</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1"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(17 923/26 439)	</a:t>
                      </a:r>
                    </a:p>
                    <a:p>
                      <a:pPr marL="87313" marR="0" indent="0" algn="l" defTabSz="914331" rtl="0" eaLnBrk="1" fontAlgn="t" latinLnBrk="0" hangingPunct="1">
                        <a:lnSpc>
                          <a:spcPct val="100000"/>
                        </a:lnSpc>
                        <a:spcBef>
                          <a:spcPts val="0"/>
                        </a:spcBef>
                        <a:spcAft>
                          <a:spcPts val="0"/>
                        </a:spcAft>
                        <a:buClrTx/>
                        <a:buSzTx/>
                        <a:buFontTx/>
                        <a:buNone/>
                        <a:tabLst/>
                        <a:defRPr/>
                      </a:pPr>
                      <a:endPar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LMN: (3 055/4 359)  70.08%</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FS/NC: (2 397/3 287)  72.93%</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KZN: (3 944/4 234)  93.15%</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WC: (1 735/4 338)  40.00%</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GP: (3 385/6 592)  51.35%</a:t>
                      </a:r>
                    </a:p>
                    <a:p>
                      <a:pPr marL="87313" marR="0" indent="0" algn="l" defTabSz="914331" rtl="0" eaLnBrk="1" fontAlgn="t" latinLnBrk="0" hangingPunct="1">
                        <a:lnSpc>
                          <a:spcPct val="100000"/>
                        </a:lnSpc>
                        <a:spcBef>
                          <a:spcPts val="0"/>
                        </a:spcBef>
                        <a:spcAft>
                          <a:spcPts val="0"/>
                        </a:spcAft>
                        <a:buClrTx/>
                        <a:buSzTx/>
                        <a:buFontTx/>
                        <a:buNone/>
                        <a:tabLst/>
                        <a:defRPr/>
                      </a:pPr>
                      <a:r>
                        <a:rPr lang="en-ZA" sz="1400" b="0" i="0" u="none" strike="noStrike" kern="1200" baseline="0" dirty="0" smtClean="0">
                          <a:solidFill>
                            <a:schemeClr val="bg1"/>
                          </a:solidFill>
                          <a:effectLst/>
                          <a:latin typeface="Arial Narrow" panose="020B0606020202030204" pitchFamily="34" charset="0"/>
                          <a:ea typeface="+mn-ea"/>
                          <a:cs typeface="Arial" panose="020B0604020202020204" pitchFamily="34" charset="0"/>
                        </a:rPr>
                        <a:t>EC: (3 407/3 629)  93.88%</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baseline="0" dirty="0" smtClean="0">
                          <a:solidFill>
                            <a:schemeClr val="tx1"/>
                          </a:solidFill>
                          <a:effectLst/>
                          <a:latin typeface="Arial Narrow" panose="020B0606020202030204" pitchFamily="34" charset="0"/>
                          <a:ea typeface="+mn-ea"/>
                          <a:cs typeface="Arial" panose="020B0604020202020204" pitchFamily="34" charset="0"/>
                        </a:rPr>
                        <a:t>45.29%</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chemeClr val="tx1"/>
                          </a:solidFill>
                          <a:effectLst/>
                          <a:latin typeface="Arial Narrow" pitchFamily="34" charset="0"/>
                        </a:rPr>
                        <a:t>All inmates who were supposed to have been screened for hypertension were screened</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22412"/>
            <a:ext cx="9144000" cy="963706"/>
          </a:xfrm>
          <a:prstGeom prst="rect">
            <a:avLst/>
          </a:prstGeom>
        </p:spPr>
        <p:txBody>
          <a:bodyPr/>
          <a:lstStyle/>
          <a:p>
            <a:pPr algn="ctr">
              <a:lnSpc>
                <a:spcPct val="110000"/>
              </a:lnSpc>
            </a:pPr>
            <a:r>
              <a:rPr lang="en-US" sz="3000" kern="1200" dirty="0" smtClean="0">
                <a:solidFill>
                  <a:schemeClr val="bg1"/>
                </a:solidFill>
                <a:latin typeface="Arial Black" panose="020B0A04020102020204" pitchFamily="34" charset="0"/>
              </a:rPr>
              <a:t>PROGRAMME 4: CARE</a:t>
            </a:r>
            <a:br>
              <a:rPr lang="en-US" sz="3000" kern="12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HEALTH AND HYGIENE SERVICES </a:t>
            </a:r>
            <a:br>
              <a:rPr lang="en-US" dirty="0" smtClean="0">
                <a:solidFill>
                  <a:schemeClr val="bg1"/>
                </a:solidFill>
                <a:latin typeface="Arial Black" panose="020B0A04020102020204" pitchFamily="34" charset="0"/>
              </a:rPr>
            </a:br>
            <a:r>
              <a:rPr lang="en-US" sz="3000" kern="1200" dirty="0" smtClean="0">
                <a:solidFill>
                  <a:schemeClr val="bg1"/>
                </a:solidFill>
                <a:latin typeface="Arial Black" panose="020B0A04020102020204" pitchFamily="34" charset="0"/>
              </a:rPr>
              <a:t> </a:t>
            </a:r>
            <a:endParaRPr lang="en-US" sz="30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46771084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603134550"/>
              </p:ext>
            </p:extLst>
          </p:nvPr>
        </p:nvGraphicFramePr>
        <p:xfrm>
          <a:off x="267547" y="1103034"/>
          <a:ext cx="8532421" cy="5183194"/>
        </p:xfrm>
        <a:graphic>
          <a:graphicData uri="http://schemas.openxmlformats.org/drawingml/2006/table">
            <a:tbl>
              <a:tblPr firstRow="1" bandRow="1">
                <a:tableStyleId>{5C22544A-7EE6-4342-B048-85BDC9FD1C3A}</a:tableStyleId>
              </a:tblPr>
              <a:tblGrid>
                <a:gridCol w="1139912"/>
                <a:gridCol w="1267708"/>
                <a:gridCol w="2014528"/>
                <a:gridCol w="1506281"/>
                <a:gridCol w="1353140"/>
                <a:gridCol w="1250852"/>
              </a:tblGrid>
              <a:tr h="693109">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809114">
                <a:tc>
                  <a:txBody>
                    <a:bodyPr/>
                    <a:lstStyle/>
                    <a:p>
                      <a:pPr marL="87313" indent="0" algn="l" defTabSz="914331" rtl="0" eaLnBrk="1" fontAlgn="t" latinLnBrk="0" hangingPunct="1"/>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rPr>
                        <a:t>Percentage of identified inmates tested  for COVID-19</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 </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100%</a:t>
                      </a:r>
                      <a:endPar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cs typeface="Arial" panose="020B0604020202020204" pitchFamily="34" charset="0"/>
                        </a:rPr>
                        <a:t>98.54%</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cs typeface="Arial" panose="020B0604020202020204" pitchFamily="34" charset="0"/>
                        </a:rPr>
                        <a:t>(24 580/24 943)</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LM:</a:t>
                      </a:r>
                      <a:r>
                        <a:rPr lang="en-US" sz="1400" b="0" i="0" u="none" strike="noStrike" baseline="0" dirty="0" smtClean="0">
                          <a:solidFill>
                            <a:schemeClr val="bg1"/>
                          </a:solidFill>
                          <a:effectLst/>
                          <a:latin typeface="Arial Narrow" panose="020B0606020202030204" pitchFamily="34" charset="0"/>
                          <a:cs typeface="Arial" panose="020B0604020202020204" pitchFamily="34" charset="0"/>
                        </a:rPr>
                        <a:t> </a:t>
                      </a:r>
                      <a:r>
                        <a:rPr lang="en-US" sz="1400" b="0" i="0" u="none" strike="noStrike" dirty="0" smtClean="0">
                          <a:solidFill>
                            <a:schemeClr val="bg1"/>
                          </a:solidFill>
                          <a:effectLst/>
                          <a:latin typeface="Arial Narrow" panose="020B0606020202030204" pitchFamily="34" charset="0"/>
                          <a:cs typeface="Arial" panose="020B0604020202020204" pitchFamily="34" charset="0"/>
                        </a:rPr>
                        <a:t>(172/172)  100.00%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FS/NC:</a:t>
                      </a:r>
                      <a:r>
                        <a:rPr lang="en-US" sz="1400" b="0" i="0" u="none" strike="noStrike" baseline="0" dirty="0" smtClean="0">
                          <a:solidFill>
                            <a:schemeClr val="bg1"/>
                          </a:solidFill>
                          <a:effectLst/>
                          <a:latin typeface="Arial Narrow" panose="020B0606020202030204" pitchFamily="34" charset="0"/>
                          <a:cs typeface="Arial" panose="020B0604020202020204" pitchFamily="34" charset="0"/>
                        </a:rPr>
                        <a:t> </a:t>
                      </a:r>
                      <a:r>
                        <a:rPr lang="en-US" sz="1400" b="0" i="0" u="none" strike="noStrike" dirty="0" smtClean="0">
                          <a:solidFill>
                            <a:schemeClr val="bg1"/>
                          </a:solidFill>
                          <a:effectLst/>
                          <a:latin typeface="Arial Narrow" panose="020B0606020202030204" pitchFamily="34" charset="0"/>
                          <a:cs typeface="Arial" panose="020B0604020202020204" pitchFamily="34" charset="0"/>
                        </a:rPr>
                        <a:t>(835/835)  100.00%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KZN: (373/736)  50.68%</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WC: (1 321/1 321)</a:t>
                      </a:r>
                      <a:r>
                        <a:rPr lang="en-US" sz="1400" b="0" i="0" u="none" strike="noStrike" baseline="0" dirty="0" smtClean="0">
                          <a:solidFill>
                            <a:schemeClr val="bg1"/>
                          </a:solidFill>
                          <a:effectLst/>
                          <a:latin typeface="Arial Narrow" panose="020B0606020202030204" pitchFamily="34" charset="0"/>
                          <a:cs typeface="Arial" panose="020B0604020202020204" pitchFamily="34" charset="0"/>
                        </a:rPr>
                        <a:t>  </a:t>
                      </a:r>
                      <a:r>
                        <a:rPr lang="en-US" sz="1400" b="0" i="0" u="none" strike="noStrike" dirty="0" smtClean="0">
                          <a:solidFill>
                            <a:schemeClr val="bg1"/>
                          </a:solidFill>
                          <a:effectLst/>
                          <a:latin typeface="Arial Narrow" panose="020B0606020202030204" pitchFamily="34" charset="0"/>
                          <a:cs typeface="Arial" panose="020B0604020202020204" pitchFamily="34" charset="0"/>
                        </a:rPr>
                        <a:t>100.00%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GP: (16 579/16 579) 100.00%</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EC: (5 300/5 300)</a:t>
                      </a:r>
                      <a:r>
                        <a:rPr lang="en-US" sz="1400" b="0" i="0" u="none" strike="noStrike" baseline="0" dirty="0" smtClean="0">
                          <a:solidFill>
                            <a:schemeClr val="bg1"/>
                          </a:solidFill>
                          <a:effectLst/>
                          <a:latin typeface="Arial Narrow" panose="020B0606020202030204" pitchFamily="34" charset="0"/>
                          <a:cs typeface="Arial" panose="020B0604020202020204" pitchFamily="34" charset="0"/>
                        </a:rPr>
                        <a:t>  </a:t>
                      </a:r>
                      <a:r>
                        <a:rPr lang="en-US" sz="1400" b="0" i="0" u="none" strike="noStrike" dirty="0" smtClean="0">
                          <a:solidFill>
                            <a:schemeClr val="bg1"/>
                          </a:solidFill>
                          <a:effectLst/>
                          <a:latin typeface="Arial Narrow" panose="020B0606020202030204" pitchFamily="34" charset="0"/>
                          <a:cs typeface="Arial" panose="020B0604020202020204" pitchFamily="34" charset="0"/>
                        </a:rPr>
                        <a:t>100.00%</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400" b="1" i="0" u="none" strike="noStrike" dirty="0" smtClean="0">
                          <a:solidFill>
                            <a:schemeClr val="tx1"/>
                          </a:solidFill>
                          <a:effectLst/>
                          <a:latin typeface="Arial Narrow" panose="020B0606020202030204" pitchFamily="34" charset="0"/>
                          <a:cs typeface="Arial" panose="020B0604020202020204" pitchFamily="34" charset="0"/>
                        </a:rPr>
                        <a:t>1.46%</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a:solidFill>
                            <a:schemeClr val="tx1"/>
                          </a:solidFill>
                          <a:effectLst/>
                          <a:latin typeface="Arial Narrow" pitchFamily="34" charset="0"/>
                        </a:rPr>
                        <a:t>Regions ensured that identified inmates in correctional facilities were tested for COVID-19.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744644">
                <a:tc>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rPr>
                        <a:t>Percentage of inmates who have recovered from Coronavirus Disease 2019 (COVID-19)</a:t>
                      </a:r>
                      <a:r>
                        <a:rPr lang="en-US" sz="1400" b="1"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400" b="1" i="0" u="none" strike="noStrike" kern="1200" dirty="0">
                          <a:solidFill>
                            <a:srgbClr val="000000"/>
                          </a:solidFill>
                          <a:effectLst/>
                          <a:latin typeface="Arial Narrow" panose="020B0606020202030204" pitchFamily="34" charset="0"/>
                          <a:ea typeface="+mn-ea"/>
                          <a:cs typeface="Arial" panose="020B0604020202020204" pitchFamily="34" charset="0"/>
                        </a:rPr>
                      </a:br>
                      <a:r>
                        <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rPr>
                        <a:t/>
                      </a:r>
                      <a:br>
                        <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rPr>
                      </a:br>
                      <a:endParaRPr lang="en-US" sz="1400" b="0" i="0" u="none" strike="noStrike" kern="1200" dirty="0">
                        <a:solidFill>
                          <a:srgbClr val="000000"/>
                        </a:solidFill>
                        <a:effectLst/>
                        <a:latin typeface="Arial Narrow" panose="020B0606020202030204" pitchFamily="34" charset="0"/>
                        <a:ea typeface="+mn-ea"/>
                        <a:cs typeface="Arial" panose="020B060402020202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LMN: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FSNC:</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KZN: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WC: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GP: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rPr>
                        <a:t>EC: </a:t>
                      </a:r>
                      <a:r>
                        <a:rPr lang="en-US" sz="1400" b="0"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rPr>
                        <a:t>85%</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cs typeface="Arial" panose="020B0604020202020204" pitchFamily="34" charset="0"/>
                        </a:rPr>
                        <a:t>97.55%</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cs typeface="Arial" panose="020B0604020202020204" pitchFamily="34" charset="0"/>
                        </a:rPr>
                        <a:t>(1 434/1 470)	</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cs typeface="Arial" panose="020B0604020202020204" pitchFamily="34" charset="0"/>
                      </a:endParaRP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LMN: (74/107)  69.16%</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FS/NC: (133/130)  102.31%</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KZN: (196/177)  110.73%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WC: (184/140)   131.43%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GP: (344/375)   91.73%</a:t>
                      </a:r>
                    </a:p>
                    <a:p>
                      <a:pPr marL="87313" marR="0" indent="0" algn="l" defTabSz="914331" rtl="0" eaLnBrk="1" fontAlgn="t" latinLnBrk="0" hangingPunct="1">
                        <a:lnSpc>
                          <a:spcPct val="100000"/>
                        </a:lnSpc>
                        <a:spcBef>
                          <a:spcPts val="0"/>
                        </a:spcBef>
                        <a:spcAft>
                          <a:spcPts val="0"/>
                        </a:spcAft>
                        <a:buClrTx/>
                        <a:buSzTx/>
                        <a:buFontTx/>
                        <a:buNone/>
                        <a:tabLst/>
                        <a:defRPr/>
                      </a:pPr>
                      <a:r>
                        <a:rPr lang="en-US" sz="1400" b="0" i="0" u="none" strike="noStrike" dirty="0" smtClean="0">
                          <a:solidFill>
                            <a:schemeClr val="bg1"/>
                          </a:solidFill>
                          <a:effectLst/>
                          <a:latin typeface="Arial Narrow" panose="020B0606020202030204" pitchFamily="34" charset="0"/>
                          <a:cs typeface="Arial" panose="020B0604020202020204" pitchFamily="34" charset="0"/>
                        </a:rPr>
                        <a:t>EC: (503/541)    92.98%</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0" i="0" u="none" strike="noStrike" dirty="0" smtClean="0">
                        <a:solidFill>
                          <a:schemeClr val="bg1"/>
                        </a:solidFill>
                        <a:effectLst/>
                        <a:latin typeface="Arial Narrow" panose="020B0606020202030204" pitchFamily="34" charset="0"/>
                        <a:cs typeface="Arial" panose="020B060402020202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tx1"/>
                          </a:solidFill>
                          <a:effectLst/>
                          <a:latin typeface="Arial Narrow" panose="020B0606020202030204" pitchFamily="34" charset="0"/>
                          <a:cs typeface="Arial" panose="020B0604020202020204" pitchFamily="34" charset="0"/>
                        </a:rPr>
                        <a:t>12.55%</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0" i="0" u="none" strike="noStrike" dirty="0" smtClean="0">
                          <a:solidFill>
                            <a:srgbClr val="000000"/>
                          </a:solidFill>
                          <a:effectLst/>
                          <a:latin typeface="Arial Narrow" pitchFamily="34" charset="0"/>
                        </a:rPr>
                        <a:t>All </a:t>
                      </a:r>
                      <a:r>
                        <a:rPr lang="en-US" sz="1400" b="0" i="0" u="none" strike="noStrike" dirty="0">
                          <a:solidFill>
                            <a:srgbClr val="000000"/>
                          </a:solidFill>
                          <a:effectLst/>
                          <a:latin typeface="Arial Narrow" pitchFamily="34" charset="0"/>
                        </a:rPr>
                        <a:t>inmates who have tested positive for COVID-19 were monitored and reported as recovered</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smtClean="0">
                          <a:solidFill>
                            <a:srgbClr val="000000"/>
                          </a:solidFill>
                          <a:effectLst/>
                          <a:latin typeface="Arial Narrow" pitchFamily="34" charset="0"/>
                        </a:rPr>
                        <a:t>n/a</a:t>
                      </a:r>
                      <a:endParaRPr lang="en-ZA" sz="1400" b="0" i="0" u="none" strike="noStrike" dirty="0">
                        <a:solidFill>
                          <a:srgbClr val="000000"/>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22412"/>
            <a:ext cx="9144000" cy="963706"/>
          </a:xfrm>
          <a:prstGeom prst="rect">
            <a:avLst/>
          </a:prstGeom>
        </p:spPr>
        <p:txBody>
          <a:bodyPr/>
          <a:lstStyle/>
          <a:p>
            <a:pPr algn="ctr">
              <a:lnSpc>
                <a:spcPct val="110000"/>
              </a:lnSpc>
            </a:pPr>
            <a:r>
              <a:rPr lang="en-US" sz="3000" kern="1200" dirty="0" smtClean="0">
                <a:solidFill>
                  <a:schemeClr val="bg1"/>
                </a:solidFill>
                <a:latin typeface="Arial Black" panose="020B0A04020102020204" pitchFamily="34" charset="0"/>
              </a:rPr>
              <a:t>PROGRAMME 4: CARE</a:t>
            </a:r>
            <a:br>
              <a:rPr lang="en-US" sz="3000" kern="12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HEALTH AND HYGIENE SERVICES </a:t>
            </a:r>
            <a:br>
              <a:rPr lang="en-US" dirty="0" smtClean="0">
                <a:solidFill>
                  <a:schemeClr val="bg1"/>
                </a:solidFill>
                <a:latin typeface="Arial Black" panose="020B0A04020102020204" pitchFamily="34" charset="0"/>
              </a:rPr>
            </a:br>
            <a:endParaRPr lang="en-US" sz="30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67218412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4185583175"/>
              </p:ext>
            </p:extLst>
          </p:nvPr>
        </p:nvGraphicFramePr>
        <p:xfrm>
          <a:off x="425168" y="1210235"/>
          <a:ext cx="8437375" cy="3176708"/>
        </p:xfrm>
        <a:graphic>
          <a:graphicData uri="http://schemas.openxmlformats.org/drawingml/2006/table">
            <a:tbl>
              <a:tblPr firstRow="1" bandRow="1">
                <a:tableStyleId>{5C22544A-7EE6-4342-B048-85BDC9FD1C3A}</a:tableStyleId>
              </a:tblPr>
              <a:tblGrid>
                <a:gridCol w="1188479"/>
                <a:gridCol w="1121602"/>
                <a:gridCol w="1963972"/>
                <a:gridCol w="1601192"/>
                <a:gridCol w="1165862"/>
                <a:gridCol w="1396268"/>
              </a:tblGrid>
              <a:tr h="640336">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527103">
                <a:tc>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Percentage of therapeutic diets prescribed  for inmates</a:t>
                      </a: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tx1"/>
                          </a:solidFill>
                          <a:effectLst/>
                          <a:latin typeface="Arial Narrow" panose="020B0606020202030204" pitchFamily="34" charset="0"/>
                          <a:ea typeface="+mn-ea"/>
                          <a:cs typeface="+mn-cs"/>
                        </a:rPr>
                        <a:t>12%</a:t>
                      </a: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mn-cs"/>
                      </a:endParaRPr>
                    </a:p>
                    <a:p>
                      <a:pPr marL="87313" marR="0" indent="0" algn="l" defTabSz="914331" rtl="0" eaLnBrk="1" fontAlgn="t" latinLnBrk="0" hangingPunct="1">
                        <a:lnSpc>
                          <a:spcPct val="100000"/>
                        </a:lnSpc>
                        <a:spcBef>
                          <a:spcPts val="0"/>
                        </a:spcBef>
                        <a:spcAft>
                          <a:spcPts val="0"/>
                        </a:spcAft>
                        <a:buClrTx/>
                        <a:buSzTx/>
                        <a:buFontTx/>
                        <a:buNone/>
                        <a:tabLst/>
                        <a:defRPr/>
                      </a:pPr>
                      <a:endParaRPr lang="en-US" sz="1400" b="1" i="0" u="none" strike="noStrike" kern="1200" dirty="0" smtClean="0">
                        <a:solidFill>
                          <a:schemeClr val="tx1"/>
                        </a:solidFill>
                        <a:effectLst/>
                        <a:latin typeface="Arial Narrow" panose="020B0606020202030204" pitchFamily="34" charset="0"/>
                        <a:ea typeface="+mn-ea"/>
                        <a:cs typeface="+mn-cs"/>
                      </a:endParaRPr>
                    </a:p>
                    <a:p>
                      <a:pPr marL="87313" indent="0" algn="l" fontAlgn="t"/>
                      <a:r>
                        <a:rPr lang="en-US" sz="1400" b="0" kern="1200" dirty="0" smtClean="0">
                          <a:solidFill>
                            <a:schemeClr val="tx1"/>
                          </a:solidFill>
                          <a:latin typeface="Arial Narrow" panose="020B0606020202030204" pitchFamily="34" charset="0"/>
                          <a:ea typeface="+mn-ea"/>
                          <a:cs typeface="+mn-cs"/>
                        </a:rPr>
                        <a:t>LMN:  12%</a:t>
                      </a:r>
                    </a:p>
                    <a:p>
                      <a:pPr marL="87313" indent="0" algn="l" fontAlgn="t"/>
                      <a:r>
                        <a:rPr lang="en-US" sz="1400" b="0" kern="1200" dirty="0" smtClean="0">
                          <a:solidFill>
                            <a:schemeClr val="tx1"/>
                          </a:solidFill>
                          <a:latin typeface="Arial Narrow" panose="020B0606020202030204" pitchFamily="34" charset="0"/>
                          <a:ea typeface="+mn-ea"/>
                          <a:cs typeface="+mn-cs"/>
                        </a:rPr>
                        <a:t>FSNC:12%</a:t>
                      </a:r>
                    </a:p>
                    <a:p>
                      <a:pPr marL="87313" indent="0" algn="l" fontAlgn="t"/>
                      <a:r>
                        <a:rPr lang="en-US" sz="1400" b="0" kern="1200" dirty="0" smtClean="0">
                          <a:solidFill>
                            <a:schemeClr val="tx1"/>
                          </a:solidFill>
                          <a:latin typeface="Arial Narrow" panose="020B0606020202030204" pitchFamily="34" charset="0"/>
                          <a:ea typeface="+mn-ea"/>
                          <a:cs typeface="+mn-cs"/>
                        </a:rPr>
                        <a:t>KZN: 12%</a:t>
                      </a:r>
                    </a:p>
                    <a:p>
                      <a:pPr marL="87313" indent="0" algn="l" fontAlgn="t"/>
                      <a:r>
                        <a:rPr lang="en-US" sz="1400" b="0" kern="1200" dirty="0" smtClean="0">
                          <a:solidFill>
                            <a:schemeClr val="tx1"/>
                          </a:solidFill>
                          <a:latin typeface="Arial Narrow" panose="020B0606020202030204" pitchFamily="34" charset="0"/>
                          <a:ea typeface="+mn-ea"/>
                          <a:cs typeface="+mn-cs"/>
                        </a:rPr>
                        <a:t>WC: 12%</a:t>
                      </a:r>
                    </a:p>
                    <a:p>
                      <a:pPr marL="87313" indent="0" algn="l" fontAlgn="t"/>
                      <a:r>
                        <a:rPr lang="en-US" sz="1400" b="0" kern="1200" dirty="0" smtClean="0">
                          <a:solidFill>
                            <a:schemeClr val="tx1"/>
                          </a:solidFill>
                          <a:latin typeface="Arial Narrow" panose="020B0606020202030204" pitchFamily="34" charset="0"/>
                          <a:ea typeface="+mn-ea"/>
                          <a:cs typeface="+mn-cs"/>
                        </a:rPr>
                        <a:t>GP: 12%</a:t>
                      </a:r>
                    </a:p>
                    <a:p>
                      <a:pPr marL="87313" indent="0" algn="l" fontAlgn="t"/>
                      <a:r>
                        <a:rPr lang="en-US" sz="1400" b="0" kern="1200" dirty="0" smtClean="0">
                          <a:solidFill>
                            <a:schemeClr val="tx1"/>
                          </a:solidFill>
                          <a:latin typeface="Arial Narrow" panose="020B0606020202030204" pitchFamily="34" charset="0"/>
                          <a:ea typeface="+mn-ea"/>
                          <a:cs typeface="+mn-cs"/>
                        </a:rPr>
                        <a:t>EC: 12%</a:t>
                      </a:r>
                    </a:p>
                    <a:p>
                      <a:pPr marL="87313" indent="0" algn="l" fontAlgn="t"/>
                      <a:endParaRPr lang="en-US" sz="1400" b="0" i="0" u="none" strike="noStrike" kern="1200" dirty="0" smtClean="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latin typeface="Arial Narrow" panose="020B0606020202030204" pitchFamily="34" charset="0"/>
                        </a:rPr>
                        <a:t>6.47%</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1" dirty="0" smtClean="0">
                          <a:solidFill>
                            <a:schemeClr val="bg1"/>
                          </a:solidFill>
                          <a:latin typeface="Arial Narrow" panose="020B0606020202030204" pitchFamily="34" charset="0"/>
                        </a:rPr>
                        <a:t>(8 994/138 885)</a:t>
                      </a:r>
                    </a:p>
                    <a:p>
                      <a:pPr marL="87313" marR="0" indent="0" algn="l" defTabSz="914331" rtl="0" eaLnBrk="1" fontAlgn="auto" latinLnBrk="0" hangingPunct="1">
                        <a:lnSpc>
                          <a:spcPct val="100000"/>
                        </a:lnSpc>
                        <a:spcBef>
                          <a:spcPts val="0"/>
                        </a:spcBef>
                        <a:spcAft>
                          <a:spcPts val="0"/>
                        </a:spcAft>
                        <a:buClrTx/>
                        <a:buSzTx/>
                        <a:buFontTx/>
                        <a:buNone/>
                        <a:tabLst/>
                        <a:defRPr/>
                      </a:pPr>
                      <a:endParaRPr lang="en-US" sz="1400" b="1" dirty="0" smtClean="0">
                        <a:solidFill>
                          <a:schemeClr val="bg1"/>
                        </a:solidFill>
                        <a:latin typeface="Arial Narrow" panose="020B0606020202030204" pitchFamily="34" charset="0"/>
                      </a:endParaRP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LMN: (1 378/21 203) 6.50%</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FS/NC:(1 055/18 628)  5.66%</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KZN: (1 418/22 009)  6.44%</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WC: (1 739/4 228)  7.18%</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GP: (2 138/34108)   6.26%</a:t>
                      </a:r>
                    </a:p>
                    <a:p>
                      <a:pPr marL="87313" marR="0" indent="0" algn="l" defTabSz="914331" rtl="0" eaLnBrk="1" fontAlgn="auto" latinLnBrk="0" hangingPunct="1">
                        <a:lnSpc>
                          <a:spcPct val="100000"/>
                        </a:lnSpc>
                        <a:spcBef>
                          <a:spcPts val="0"/>
                        </a:spcBef>
                        <a:spcAft>
                          <a:spcPts val="0"/>
                        </a:spcAft>
                        <a:buClrTx/>
                        <a:buSzTx/>
                        <a:buFontTx/>
                        <a:buNone/>
                        <a:tabLst/>
                        <a:defRPr/>
                      </a:pPr>
                      <a:r>
                        <a:rPr lang="en-US" sz="1400" b="0" dirty="0" smtClean="0">
                          <a:solidFill>
                            <a:schemeClr val="bg1"/>
                          </a:solidFill>
                          <a:latin typeface="Arial Narrow" panose="020B0606020202030204" pitchFamily="34" charset="0"/>
                        </a:rPr>
                        <a:t>EC: (1 266/18 709)  6.77%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r>
                        <a:rPr lang="fr-FR" sz="1400" b="1" i="0" u="none" strike="noStrike" kern="1200" dirty="0" smtClean="0">
                          <a:solidFill>
                            <a:schemeClr val="tx1"/>
                          </a:solidFill>
                          <a:effectLst/>
                          <a:latin typeface="Arial Narrow" panose="020B0606020202030204" pitchFamily="34" charset="0"/>
                          <a:ea typeface="+mn-ea"/>
                          <a:cs typeface="+mn-cs"/>
                        </a:rPr>
                        <a:t>5.53%</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lgn="l" fontAlgn="t"/>
                      <a:r>
                        <a:rPr lang="en-US" sz="1400" b="0" i="0" u="none" strike="noStrike" dirty="0">
                          <a:solidFill>
                            <a:schemeClr val="tx1"/>
                          </a:solidFill>
                          <a:effectLst/>
                          <a:latin typeface="Arial Narrow" pitchFamily="34" charset="0"/>
                        </a:rPr>
                        <a:t>Review of prescribed diets scripts </a:t>
                      </a: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ZA" sz="1400" b="0" i="0" u="none" strike="noStrike" dirty="0" smtClean="0">
                          <a:solidFill>
                            <a:schemeClr val="tx1"/>
                          </a:solidFill>
                          <a:effectLst/>
                          <a:latin typeface="Arial Narrow" pitchFamily="34" charset="0"/>
                        </a:rPr>
                        <a:t>n/a</a:t>
                      </a:r>
                      <a:endParaRPr lang="en-ZA" sz="1400" b="0" i="0" u="none" strike="noStrike" dirty="0">
                        <a:solidFill>
                          <a:schemeClr val="tx1"/>
                        </a:solidFill>
                        <a:effectLst/>
                        <a:latin typeface="Arial Narrow" pitchFamily="34" charset="0"/>
                      </a:endParaRPr>
                    </a:p>
                  </a:txBody>
                  <a:tcPr marL="6350" marR="6350" marT="635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txBox="1">
            <a:spLocks/>
          </p:cNvSpPr>
          <p:nvPr/>
        </p:nvSpPr>
        <p:spPr bwMode="auto">
          <a:xfrm>
            <a:off x="-112716" y="72525"/>
            <a:ext cx="9256715" cy="829330"/>
          </a:xfrm>
          <a:prstGeom prst="rect">
            <a:avLst/>
          </a:prstGeom>
          <a:noFill/>
          <a:ln w="12700">
            <a:noFill/>
            <a:miter lim="800000"/>
            <a:headEnd/>
            <a:tailEnd/>
          </a:ln>
        </p:spPr>
        <p:txBody>
          <a:bodyPr vert="horz" wrap="square" lIns="0" tIns="0" rIns="0" bIns="0" numCol="1" anchor="t" anchorCtr="0" compatLnSpc="1">
            <a:prstTxWarp prst="textNoShape">
              <a:avLst/>
            </a:prstTxWarp>
            <a:spAutoFit/>
          </a:bodyPr>
          <a:lstStyle>
            <a:lvl1pPr algn="l" rtl="0" eaLnBrk="0" fontAlgn="base" hangingPunct="0">
              <a:lnSpc>
                <a:spcPct val="90000"/>
              </a:lnSpc>
              <a:spcBef>
                <a:spcPct val="0"/>
              </a:spcBef>
              <a:spcAft>
                <a:spcPct val="0"/>
              </a:spcAft>
              <a:defRPr sz="2000" b="1">
                <a:solidFill>
                  <a:schemeClr val="tx1"/>
                </a:solidFill>
                <a:latin typeface="+mj-lt"/>
                <a:ea typeface="+mj-ea"/>
                <a:cs typeface="+mj-cs"/>
              </a:defRPr>
            </a:lvl1pPr>
            <a:lvl2pPr algn="l" rtl="0" eaLnBrk="0" fontAlgn="base" hangingPunct="0">
              <a:lnSpc>
                <a:spcPct val="90000"/>
              </a:lnSpc>
              <a:spcBef>
                <a:spcPct val="0"/>
              </a:spcBef>
              <a:spcAft>
                <a:spcPct val="0"/>
              </a:spcAft>
              <a:defRPr sz="2000" b="1">
                <a:solidFill>
                  <a:schemeClr val="tx1"/>
                </a:solidFill>
                <a:latin typeface="Arial" charset="0"/>
                <a:cs typeface="Arial" charset="0"/>
              </a:defRPr>
            </a:lvl2pPr>
            <a:lvl3pPr algn="l" rtl="0" eaLnBrk="0" fontAlgn="base" hangingPunct="0">
              <a:lnSpc>
                <a:spcPct val="90000"/>
              </a:lnSpc>
              <a:spcBef>
                <a:spcPct val="0"/>
              </a:spcBef>
              <a:spcAft>
                <a:spcPct val="0"/>
              </a:spcAft>
              <a:defRPr sz="2000" b="1">
                <a:solidFill>
                  <a:schemeClr val="tx1"/>
                </a:solidFill>
                <a:latin typeface="Arial" charset="0"/>
                <a:cs typeface="Arial" charset="0"/>
              </a:defRPr>
            </a:lvl3pPr>
            <a:lvl4pPr algn="l" rtl="0" eaLnBrk="0" fontAlgn="base" hangingPunct="0">
              <a:lnSpc>
                <a:spcPct val="90000"/>
              </a:lnSpc>
              <a:spcBef>
                <a:spcPct val="0"/>
              </a:spcBef>
              <a:spcAft>
                <a:spcPct val="0"/>
              </a:spcAft>
              <a:defRPr sz="2000" b="1">
                <a:solidFill>
                  <a:schemeClr val="tx1"/>
                </a:solidFill>
                <a:latin typeface="Arial" charset="0"/>
                <a:cs typeface="Arial" charset="0"/>
              </a:defRPr>
            </a:lvl4pPr>
            <a:lvl5pPr algn="l" rtl="0" eaLnBrk="0" fontAlgn="base" hangingPunct="0">
              <a:lnSpc>
                <a:spcPct val="90000"/>
              </a:lnSpc>
              <a:spcBef>
                <a:spcPct val="0"/>
              </a:spcBef>
              <a:spcAft>
                <a:spcPct val="0"/>
              </a:spcAft>
              <a:defRPr sz="2000" b="1">
                <a:solidFill>
                  <a:schemeClr val="tx1"/>
                </a:solidFill>
                <a:latin typeface="Arial" charset="0"/>
                <a:cs typeface="Arial" charset="0"/>
              </a:defRPr>
            </a:lvl5pPr>
            <a:lvl6pPr marL="457165" algn="l" rtl="0" eaLnBrk="1" fontAlgn="base" hangingPunct="1">
              <a:lnSpc>
                <a:spcPct val="90000"/>
              </a:lnSpc>
              <a:spcBef>
                <a:spcPct val="0"/>
              </a:spcBef>
              <a:spcAft>
                <a:spcPct val="0"/>
              </a:spcAft>
              <a:defRPr sz="2400" b="1">
                <a:solidFill>
                  <a:schemeClr val="tx1"/>
                </a:solidFill>
                <a:latin typeface="Arial" charset="0"/>
                <a:cs typeface="Arial" charset="0"/>
              </a:defRPr>
            </a:lvl6pPr>
            <a:lvl7pPr marL="914331" algn="l" rtl="0" eaLnBrk="1" fontAlgn="base" hangingPunct="1">
              <a:lnSpc>
                <a:spcPct val="90000"/>
              </a:lnSpc>
              <a:spcBef>
                <a:spcPct val="0"/>
              </a:spcBef>
              <a:spcAft>
                <a:spcPct val="0"/>
              </a:spcAft>
              <a:defRPr sz="2400" b="1">
                <a:solidFill>
                  <a:schemeClr val="tx1"/>
                </a:solidFill>
                <a:latin typeface="Arial" charset="0"/>
                <a:cs typeface="Arial" charset="0"/>
              </a:defRPr>
            </a:lvl7pPr>
            <a:lvl8pPr marL="1371495" algn="l" rtl="0" eaLnBrk="1" fontAlgn="base" hangingPunct="1">
              <a:lnSpc>
                <a:spcPct val="90000"/>
              </a:lnSpc>
              <a:spcBef>
                <a:spcPct val="0"/>
              </a:spcBef>
              <a:spcAft>
                <a:spcPct val="0"/>
              </a:spcAft>
              <a:defRPr sz="2400" b="1">
                <a:solidFill>
                  <a:schemeClr val="tx1"/>
                </a:solidFill>
                <a:latin typeface="Arial" charset="0"/>
                <a:cs typeface="Arial" charset="0"/>
              </a:defRPr>
            </a:lvl8pPr>
            <a:lvl9pPr marL="1828660" algn="l" rtl="0" eaLnBrk="1" fontAlgn="base" hangingPunct="1">
              <a:lnSpc>
                <a:spcPct val="90000"/>
              </a:lnSpc>
              <a:spcBef>
                <a:spcPct val="0"/>
              </a:spcBef>
              <a:spcAft>
                <a:spcPct val="0"/>
              </a:spcAft>
              <a:defRPr sz="2400" b="1">
                <a:solidFill>
                  <a:schemeClr val="tx1"/>
                </a:solidFill>
                <a:latin typeface="Arial" charset="0"/>
                <a:cs typeface="Arial" charset="0"/>
              </a:defRPr>
            </a:lvl9pPr>
          </a:lstStyle>
          <a:p>
            <a:pPr algn="ctr" defTabSz="914400">
              <a:lnSpc>
                <a:spcPct val="110000"/>
              </a:lnSpc>
            </a:pPr>
            <a:r>
              <a:rPr lang="en-US" sz="3000" dirty="0" smtClean="0">
                <a:solidFill>
                  <a:schemeClr val="bg1"/>
                </a:solidFill>
                <a:latin typeface="Arial Black" panose="020B0A04020102020204" pitchFamily="34" charset="0"/>
              </a:rPr>
              <a:t>PROGRAMME 4: CARE</a:t>
            </a:r>
            <a:br>
              <a:rPr lang="en-US" sz="3000" dirty="0" smtClean="0">
                <a:solidFill>
                  <a:schemeClr val="bg1"/>
                </a:solidFill>
                <a:latin typeface="Arial Black" panose="020B0A04020102020204" pitchFamily="34" charset="0"/>
              </a:rPr>
            </a:br>
            <a:r>
              <a:rPr lang="en-US" dirty="0" smtClean="0">
                <a:solidFill>
                  <a:schemeClr val="bg1"/>
                </a:solidFill>
                <a:latin typeface="Arial Black" panose="020B0A04020102020204" pitchFamily="34" charset="0"/>
              </a:rPr>
              <a:t>NUTRITIONAL SERVICES</a:t>
            </a:r>
            <a:endParaRPr lang="en-US" kern="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3898424081"/>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pattFill prst="divot">
          <a:fgClr>
            <a:srgbClr val="92D050"/>
          </a:fgClr>
          <a:bgClr>
            <a:schemeClr val="bg1"/>
          </a:bgClr>
        </a:patt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800D39BF-1365-4396-85E4-B282C97F2348}"/>
              </a:ext>
            </a:extLst>
          </p:cNvPr>
          <p:cNvSpPr/>
          <p:nvPr/>
        </p:nvSpPr>
        <p:spPr>
          <a:xfrm>
            <a:off x="0" y="1971520"/>
            <a:ext cx="9144000" cy="2915273"/>
          </a:xfrm>
          <a:prstGeom prst="rect">
            <a:avLst/>
          </a:prstGeom>
          <a:pattFill prst="dkUpDiag">
            <a:fgClr>
              <a:schemeClr val="tx2"/>
            </a:fgClr>
            <a:bgClr>
              <a:schemeClr val="tx2">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a:extLst>
              <a:ext uri="{FF2B5EF4-FFF2-40B4-BE49-F238E27FC236}">
                <a16:creationId xmlns:a16="http://schemas.microsoft.com/office/drawing/2014/main" xmlns="" id="{4354DE71-EDF1-454A-98CB-6A5B30AE1215}"/>
              </a:ext>
            </a:extLst>
          </p:cNvPr>
          <p:cNvSpPr/>
          <p:nvPr/>
        </p:nvSpPr>
        <p:spPr>
          <a:xfrm>
            <a:off x="647700" y="1628619"/>
            <a:ext cx="2962275" cy="3600450"/>
          </a:xfrm>
          <a:prstGeom prst="rect">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ight Triangle 5">
            <a:extLst>
              <a:ext uri="{FF2B5EF4-FFF2-40B4-BE49-F238E27FC236}">
                <a16:creationId xmlns:a16="http://schemas.microsoft.com/office/drawing/2014/main" xmlns="" id="{0F414CA8-9AAD-4C2C-A88A-8A74E8E805B8}"/>
              </a:ext>
            </a:extLst>
          </p:cNvPr>
          <p:cNvSpPr/>
          <p:nvPr/>
        </p:nvSpPr>
        <p:spPr>
          <a:xfrm flipV="1">
            <a:off x="3609975" y="4886481"/>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ight Triangle 8">
            <a:extLst>
              <a:ext uri="{FF2B5EF4-FFF2-40B4-BE49-F238E27FC236}">
                <a16:creationId xmlns:a16="http://schemas.microsoft.com/office/drawing/2014/main" xmlns="" id="{2C375972-9C28-4C3B-94C7-BDAC3A5EB1C4}"/>
              </a:ext>
            </a:extLst>
          </p:cNvPr>
          <p:cNvSpPr/>
          <p:nvPr/>
        </p:nvSpPr>
        <p:spPr>
          <a:xfrm>
            <a:off x="3609975" y="162861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xmlns="" id="{E32DB6D3-732C-4FB9-AA9C-FCB2162A76E6}"/>
              </a:ext>
            </a:extLst>
          </p:cNvPr>
          <p:cNvSpPr txBox="1"/>
          <p:nvPr/>
        </p:nvSpPr>
        <p:spPr>
          <a:xfrm>
            <a:off x="3981450" y="3672937"/>
            <a:ext cx="4791075" cy="461665"/>
          </a:xfrm>
          <a:prstGeom prst="rect">
            <a:avLst/>
          </a:prstGeom>
          <a:noFill/>
        </p:spPr>
        <p:txBody>
          <a:bodyPr wrap="square" lIns="0" tIns="0" rIns="0" bIns="0" rtlCol="0">
            <a:spAutoFit/>
          </a:bodyPr>
          <a:lstStyle/>
          <a:p>
            <a:r>
              <a:rPr lang="en-ZA" sz="3000" b="1" dirty="0" smtClean="0">
                <a:solidFill>
                  <a:schemeClr val="bg1"/>
                </a:solidFill>
                <a:latin typeface="+mj-lt"/>
              </a:rPr>
              <a:t>Programme Five</a:t>
            </a:r>
            <a:endParaRPr lang="id-ID" sz="3000" b="1" dirty="0">
              <a:solidFill>
                <a:schemeClr val="bg1"/>
              </a:solidFill>
              <a:latin typeface="+mj-lt"/>
            </a:endParaRPr>
          </a:p>
        </p:txBody>
      </p:sp>
      <p:sp>
        <p:nvSpPr>
          <p:cNvPr id="8" name="TextBox 7">
            <a:extLst>
              <a:ext uri="{FF2B5EF4-FFF2-40B4-BE49-F238E27FC236}">
                <a16:creationId xmlns:a16="http://schemas.microsoft.com/office/drawing/2014/main" xmlns="" id="{FBA01745-9969-4F40-88EA-CE12D0423906}"/>
              </a:ext>
            </a:extLst>
          </p:cNvPr>
          <p:cNvSpPr txBox="1"/>
          <p:nvPr/>
        </p:nvSpPr>
        <p:spPr>
          <a:xfrm>
            <a:off x="3981450" y="4127670"/>
            <a:ext cx="4791075" cy="323165"/>
          </a:xfrm>
          <a:prstGeom prst="rect">
            <a:avLst/>
          </a:prstGeom>
          <a:noFill/>
        </p:spPr>
        <p:txBody>
          <a:bodyPr wrap="square" lIns="0" tIns="0" rIns="0" bIns="0" rtlCol="0">
            <a:spAutoFit/>
          </a:bodyPr>
          <a:lstStyle/>
          <a:p>
            <a:r>
              <a:rPr lang="en-US" sz="2100" dirty="0" smtClean="0">
                <a:solidFill>
                  <a:schemeClr val="bg1"/>
                </a:solidFill>
                <a:latin typeface="+mj-lt"/>
              </a:rPr>
              <a:t>Social Reintegration</a:t>
            </a:r>
            <a:endParaRPr lang="id-ID" sz="2100" dirty="0">
              <a:solidFill>
                <a:schemeClr val="bg1"/>
              </a:solidFill>
              <a:latin typeface="+mj-lt"/>
            </a:endParaRPr>
          </a:p>
        </p:txBody>
      </p:sp>
      <p:sp>
        <p:nvSpPr>
          <p:cNvPr id="2" name="Rectangle 1"/>
          <p:cNvSpPr/>
          <p:nvPr/>
        </p:nvSpPr>
        <p:spPr>
          <a:xfrm>
            <a:off x="825500" y="2204066"/>
            <a:ext cx="2667000" cy="2246769"/>
          </a:xfrm>
          <a:prstGeom prst="rect">
            <a:avLst/>
          </a:prstGeom>
        </p:spPr>
        <p:txBody>
          <a:bodyPr wrap="square">
            <a:spAutoFit/>
          </a:bodyPr>
          <a:lstStyle/>
          <a:p>
            <a:pPr lvl="0" defTabSz="914400" fontAlgn="auto">
              <a:spcBef>
                <a:spcPts val="0"/>
              </a:spcBef>
              <a:spcAft>
                <a:spcPts val="0"/>
              </a:spcAft>
            </a:pPr>
            <a:r>
              <a:rPr lang="en-ZA" sz="2800" dirty="0" smtClean="0">
                <a:solidFill>
                  <a:prstClr val="white"/>
                </a:solidFill>
                <a:latin typeface="Century Gothic"/>
              </a:rPr>
              <a:t>2020/21</a:t>
            </a:r>
          </a:p>
          <a:p>
            <a:pPr lvl="0" defTabSz="914400" fontAlgn="auto">
              <a:spcBef>
                <a:spcPts val="0"/>
              </a:spcBef>
              <a:spcAft>
                <a:spcPts val="0"/>
              </a:spcAft>
            </a:pPr>
            <a:endParaRPr lang="en-ZA" sz="2800" dirty="0">
              <a:solidFill>
                <a:prstClr val="white"/>
              </a:solidFill>
              <a:latin typeface="Century Gothic"/>
            </a:endParaRPr>
          </a:p>
          <a:p>
            <a:pPr lvl="0" defTabSz="914400" fontAlgn="auto">
              <a:spcBef>
                <a:spcPts val="0"/>
              </a:spcBef>
              <a:spcAft>
                <a:spcPts val="0"/>
              </a:spcAft>
            </a:pPr>
            <a:r>
              <a:rPr lang="en-ZA" sz="2800" dirty="0" smtClean="0">
                <a:solidFill>
                  <a:prstClr val="white"/>
                </a:solidFill>
                <a:latin typeface="Century Gothic"/>
              </a:rPr>
              <a:t>Quarter Two Performance Report </a:t>
            </a:r>
            <a:endParaRPr lang="id-ID" sz="2800" b="1" dirty="0">
              <a:solidFill>
                <a:prstClr val="white"/>
              </a:solidFill>
              <a:latin typeface="Century Gothic"/>
            </a:endParaRPr>
          </a:p>
        </p:txBody>
      </p:sp>
    </p:spTree>
    <p:extLst>
      <p:ext uri="{BB962C8B-B14F-4D97-AF65-F5344CB8AC3E}">
        <p14:creationId xmlns:p14="http://schemas.microsoft.com/office/powerpoint/2010/main" val="18382001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 y="6317632"/>
            <a:ext cx="1470476" cy="4482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Content Placeholder 3"/>
          <p:cNvGraphicFramePr>
            <a:graphicFrameLocks noGrp="1"/>
          </p:cNvGraphicFramePr>
          <p:nvPr>
            <p:ph idx="1"/>
            <p:extLst>
              <p:ext uri="{D42A27DB-BD31-4B8C-83A1-F6EECF244321}">
                <p14:modId xmlns:p14="http://schemas.microsoft.com/office/powerpoint/2010/main" val="3466391205"/>
              </p:ext>
            </p:extLst>
          </p:nvPr>
        </p:nvGraphicFramePr>
        <p:xfrm>
          <a:off x="246062" y="1028991"/>
          <a:ext cx="8669337" cy="5058046"/>
        </p:xfrm>
        <a:graphic>
          <a:graphicData uri="http://schemas.openxmlformats.org/drawingml/2006/table">
            <a:tbl>
              <a:tblPr firstRow="1" bandRow="1">
                <a:tableStyleId>{00A15C55-8517-42AA-B614-E9B94910E393}</a:tableStyleId>
              </a:tblPr>
              <a:tblGrid>
                <a:gridCol w="3636063"/>
                <a:gridCol w="5033274"/>
              </a:tblGrid>
              <a:tr h="407287">
                <a:tc>
                  <a:txBody>
                    <a:bodyPr/>
                    <a:lstStyle/>
                    <a:p>
                      <a:r>
                        <a:rPr lang="en-ZA" dirty="0" smtClean="0"/>
                        <a:t>Reporting Period</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ZA" dirty="0" smtClean="0"/>
                        <a:t>Schedule Dates </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875233">
                <a:tc>
                  <a:txBody>
                    <a:bodyPr/>
                    <a:lstStyle/>
                    <a:p>
                      <a:r>
                        <a:rPr lang="en-ZA" dirty="0" smtClean="0"/>
                        <a:t>Q1: Quarter ending 30 June 2020</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US" dirty="0" smtClean="0"/>
                        <a:t>Opening: 01 July 2020 Closing: 31 July 2020  (Q1-Actual performance) </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875233">
                <a:tc>
                  <a:txBody>
                    <a:bodyPr/>
                    <a:lstStyle/>
                    <a:p>
                      <a:r>
                        <a:rPr lang="en-ZA" dirty="0" smtClean="0"/>
                        <a:t>2019/20 Audited Annual Output</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US" dirty="0" smtClean="0"/>
                        <a:t>Opening: 01 September 2020 Closing: 30 September 2020 (2019/20 Audited Annual Performance Report) </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727526">
                <a:tc>
                  <a:txBody>
                    <a:bodyPr/>
                    <a:lstStyle/>
                    <a:p>
                      <a:r>
                        <a:rPr lang="en-ZA" dirty="0" smtClean="0"/>
                        <a:t>Q2: Quarter ending 30 September 2020 </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US" dirty="0" smtClean="0"/>
                        <a:t>Opening: 01 October 2020 Closing: 31 October 2020 (Q2-Actual Performance) </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699247">
                <a:tc>
                  <a:txBody>
                    <a:bodyPr/>
                    <a:lstStyle/>
                    <a:p>
                      <a:r>
                        <a:rPr lang="da-DK" dirty="0" smtClean="0"/>
                        <a:t>Q3: Quarter ending 31 December 2020 </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US" dirty="0" smtClean="0"/>
                        <a:t>Opening: 01 January 2021 Closing: 31 January 2021 (Q3- Actual Performance)</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744070">
                <a:tc>
                  <a:txBody>
                    <a:bodyPr/>
                    <a:lstStyle/>
                    <a:p>
                      <a:r>
                        <a:rPr lang="en-US" dirty="0" smtClean="0"/>
                        <a:t>Q4: Quarter ending 31 March 2021</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r>
                        <a:rPr lang="en-US" dirty="0" smtClean="0"/>
                        <a:t>Opening: 01 April 2021 Closing: 30 April 2021 (Q4 -Actual Performance) </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r h="690283">
                <a:tc>
                  <a:txBody>
                    <a:bodyPr/>
                    <a:lstStyle/>
                    <a:p>
                      <a:r>
                        <a:rPr lang="en-ZA" dirty="0" smtClean="0"/>
                        <a:t>2020/21 Pre-Audited Annual Reporting </a:t>
                      </a:r>
                      <a:endParaRPr lang="en-ZA" dirty="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c>
                  <a:txBody>
                    <a:bodyPr/>
                    <a:lstStyle/>
                    <a:p>
                      <a:pPr marL="0" marR="0" indent="0" algn="l" defTabSz="914331" rtl="0" eaLnBrk="1" fontAlgn="auto" latinLnBrk="0" hangingPunct="1">
                        <a:lnSpc>
                          <a:spcPct val="100000"/>
                        </a:lnSpc>
                        <a:spcBef>
                          <a:spcPts val="0"/>
                        </a:spcBef>
                        <a:spcAft>
                          <a:spcPts val="0"/>
                        </a:spcAft>
                        <a:buClrTx/>
                        <a:buSzTx/>
                        <a:buFontTx/>
                        <a:buNone/>
                        <a:tabLst/>
                        <a:defRPr/>
                      </a:pPr>
                      <a:r>
                        <a:rPr lang="en-US" dirty="0" smtClean="0"/>
                        <a:t>Opening: 01 May 2021 Closing: 31 May 2021 (Actual Pre-Audited Annual reporting) </a:t>
                      </a:r>
                      <a:endParaRPr lang="en-ZA" dirty="0" smtClean="0"/>
                    </a:p>
                  </a:txBody>
                  <a:tcPr>
                    <a:lnL w="57150" cap="flat" cmpd="sng" algn="ctr">
                      <a:solidFill>
                        <a:schemeClr val="bg1"/>
                      </a:solidFill>
                      <a:prstDash val="solid"/>
                      <a:round/>
                      <a:headEnd type="none" w="med" len="med"/>
                      <a:tailEnd type="none" w="med" len="med"/>
                    </a:lnL>
                    <a:lnR w="57150" cap="flat" cmpd="sng" algn="ctr">
                      <a:solidFill>
                        <a:schemeClr val="bg1"/>
                      </a:solidFill>
                      <a:prstDash val="solid"/>
                      <a:round/>
                      <a:headEnd type="none" w="med" len="med"/>
                      <a:tailEnd type="none" w="med" len="med"/>
                    </a:lnR>
                    <a:lnT w="57150" cap="flat" cmpd="sng" algn="ctr">
                      <a:solidFill>
                        <a:schemeClr val="bg1"/>
                      </a:solidFill>
                      <a:prstDash val="solid"/>
                      <a:round/>
                      <a:headEnd type="none" w="med" len="med"/>
                      <a:tailEnd type="none" w="med" len="med"/>
                    </a:lnT>
                    <a:lnB w="57150" cap="flat" cmpd="sng" algn="ctr">
                      <a:solidFill>
                        <a:schemeClr val="bg1"/>
                      </a:solidFill>
                      <a:prstDash val="solid"/>
                      <a:round/>
                      <a:headEnd type="none" w="med" len="med"/>
                      <a:tailEnd type="none" w="med" len="med"/>
                    </a:lnB>
                  </a:tcPr>
                </a:tc>
              </a:tr>
            </a:tbl>
          </a:graphicData>
        </a:graphic>
      </p:graphicFrame>
      <p:sp>
        <p:nvSpPr>
          <p:cNvPr id="5" name="Content Placeholder 2"/>
          <p:cNvSpPr txBox="1">
            <a:spLocks/>
          </p:cNvSpPr>
          <p:nvPr/>
        </p:nvSpPr>
        <p:spPr bwMode="auto">
          <a:xfrm>
            <a:off x="59872" y="246221"/>
            <a:ext cx="9084128" cy="461665"/>
          </a:xfrm>
          <a:prstGeom prst="rect">
            <a:avLst/>
          </a:prstGeom>
          <a:noFill/>
          <a:ln w="12700" algn="ctr">
            <a:noFill/>
            <a:miter lim="800000"/>
            <a:headEnd/>
            <a:tailEnd/>
          </a:ln>
        </p:spPr>
        <p:txBody>
          <a:bodyPr vert="horz" wrap="square" lIns="0" tIns="0" rIns="0" bIns="0" numCol="1" anchor="t" anchorCtr="0" compatLnSpc="1">
            <a:prstTxWarp prst="textNoShape">
              <a:avLst/>
            </a:prstTxWarp>
            <a:spAutoFit/>
          </a:bodyPr>
          <a:lstStyle>
            <a:lvl1pPr marL="266700" indent="-266700" algn="l" rtl="0" fontAlgn="base">
              <a:lnSpc>
                <a:spcPct val="90000"/>
              </a:lnSpc>
              <a:spcBef>
                <a:spcPct val="90000"/>
              </a:spcBef>
              <a:spcAft>
                <a:spcPct val="0"/>
              </a:spcAft>
              <a:buClr>
                <a:schemeClr val="bg2"/>
              </a:buClr>
              <a:buFont typeface="Wingdings" pitchFamily="2" charset="2"/>
              <a:buChar char="n"/>
              <a:defRPr sz="1600">
                <a:solidFill>
                  <a:schemeClr val="tx1"/>
                </a:solidFill>
                <a:latin typeface="+mn-lt"/>
                <a:ea typeface="+mn-ea"/>
                <a:cs typeface="+mn-cs"/>
              </a:defRPr>
            </a:lvl1pPr>
            <a:lvl2pPr marL="458788" indent="-188913" algn="l" rtl="0" fontAlgn="base">
              <a:lnSpc>
                <a:spcPct val="90000"/>
              </a:lnSpc>
              <a:spcBef>
                <a:spcPct val="50000"/>
              </a:spcBef>
              <a:spcAft>
                <a:spcPct val="0"/>
              </a:spcAft>
              <a:buClr>
                <a:schemeClr val="bg2"/>
              </a:buClr>
              <a:buFont typeface="Arial" charset="0"/>
              <a:buChar char="•"/>
              <a:defRPr sz="1600">
                <a:solidFill>
                  <a:schemeClr val="tx1"/>
                </a:solidFill>
                <a:latin typeface="+mn-lt"/>
                <a:cs typeface="+mn-cs"/>
              </a:defRPr>
            </a:lvl2pPr>
            <a:lvl3pPr marL="623888" indent="-161925" algn="l" rtl="0" fontAlgn="base">
              <a:lnSpc>
                <a:spcPct val="90000"/>
              </a:lnSpc>
              <a:spcBef>
                <a:spcPct val="30000"/>
              </a:spcBef>
              <a:spcAft>
                <a:spcPct val="0"/>
              </a:spcAft>
              <a:buClr>
                <a:schemeClr val="bg2"/>
              </a:buClr>
              <a:buFont typeface="Arial" charset="0"/>
              <a:buChar char="–"/>
              <a:defRPr sz="1600">
                <a:solidFill>
                  <a:schemeClr val="tx1"/>
                </a:solidFill>
                <a:latin typeface="+mn-lt"/>
                <a:cs typeface="+mn-cs"/>
              </a:defRPr>
            </a:lvl3pPr>
            <a:lvl4pPr marL="793750" indent="-166688" algn="l" rtl="0" fontAlgn="base">
              <a:lnSpc>
                <a:spcPct val="90000"/>
              </a:lnSpc>
              <a:spcBef>
                <a:spcPct val="10000"/>
              </a:spcBef>
              <a:spcAft>
                <a:spcPct val="0"/>
              </a:spcAft>
              <a:buClr>
                <a:schemeClr val="bg2"/>
              </a:buClr>
              <a:buFont typeface="Arial" charset="0"/>
              <a:buChar char="-"/>
              <a:defRPr sz="1600">
                <a:solidFill>
                  <a:schemeClr val="tx1"/>
                </a:solidFill>
                <a:latin typeface="+mn-lt"/>
                <a:cs typeface="+mn-cs"/>
              </a:defRPr>
            </a:lvl4pPr>
            <a:lvl5pPr marL="955675" indent="-158750" algn="l" rtl="0" fontAlgn="base">
              <a:lnSpc>
                <a:spcPct val="90000"/>
              </a:lnSpc>
              <a:spcBef>
                <a:spcPct val="0"/>
              </a:spcBef>
              <a:spcAft>
                <a:spcPct val="0"/>
              </a:spcAft>
              <a:buClr>
                <a:schemeClr val="bg2"/>
              </a:buClr>
              <a:buFont typeface="Arial" charset="0"/>
              <a:buChar char="­"/>
              <a:defRPr sz="1600">
                <a:solidFill>
                  <a:schemeClr val="tx1"/>
                </a:solidFill>
                <a:latin typeface="+mn-lt"/>
                <a:cs typeface="+mn-cs"/>
              </a:defRPr>
            </a:lvl5pPr>
            <a:lvl6pPr marL="1414356"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6pPr>
            <a:lvl7pPr marL="1871520"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7pPr>
            <a:lvl8pPr marL="2328685"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8pPr>
            <a:lvl9pPr marL="2785851" indent="-160326" algn="l" rtl="0" eaLnBrk="1" fontAlgn="base" hangingPunct="1">
              <a:lnSpc>
                <a:spcPct val="90000"/>
              </a:lnSpc>
              <a:spcBef>
                <a:spcPct val="0"/>
              </a:spcBef>
              <a:spcAft>
                <a:spcPct val="0"/>
              </a:spcAft>
              <a:buClr>
                <a:schemeClr val="bg2"/>
              </a:buClr>
              <a:buFont typeface="Arial" charset="0"/>
              <a:buChar char="­"/>
              <a:defRPr sz="1600">
                <a:solidFill>
                  <a:schemeClr val="tx1"/>
                </a:solidFill>
                <a:latin typeface="+mn-lt"/>
                <a:cs typeface="+mn-cs"/>
              </a:defRPr>
            </a:lvl9pPr>
          </a:lstStyle>
          <a:p>
            <a:pPr marL="0" indent="0" algn="ctr" defTabSz="914400" eaLnBrk="0" hangingPunct="0">
              <a:lnSpc>
                <a:spcPct val="100000"/>
              </a:lnSpc>
              <a:spcBef>
                <a:spcPct val="20000"/>
              </a:spcBef>
              <a:buClr>
                <a:srgbClr val="FFCC00"/>
              </a:buClr>
              <a:buFont typeface="Wingdings" pitchFamily="2" charset="2"/>
              <a:buNone/>
              <a:defRPr/>
            </a:pPr>
            <a:r>
              <a:rPr lang="en-US" sz="3000" dirty="0" smtClean="0">
                <a:solidFill>
                  <a:prstClr val="white"/>
                </a:solidFill>
                <a:latin typeface="Arial Black" panose="020B0A04020102020204" pitchFamily="34" charset="0"/>
              </a:rPr>
              <a:t>2020/21 REPORTING TIMELINES</a:t>
            </a:r>
            <a:endParaRPr lang="en-US" sz="3000" dirty="0">
              <a:solidFill>
                <a:prstClr val="white"/>
              </a:solidFill>
              <a:latin typeface="Arial Black" panose="020B0A04020102020204" pitchFamily="34" charset="0"/>
            </a:endParaRPr>
          </a:p>
        </p:txBody>
      </p:sp>
    </p:spTree>
    <p:extLst>
      <p:ext uri="{BB962C8B-B14F-4D97-AF65-F5344CB8AC3E}">
        <p14:creationId xmlns:p14="http://schemas.microsoft.com/office/powerpoint/2010/main" val="25690980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547450832"/>
              </p:ext>
            </p:extLst>
          </p:nvPr>
        </p:nvGraphicFramePr>
        <p:xfrm>
          <a:off x="234058" y="1076052"/>
          <a:ext cx="8727541" cy="5386524"/>
        </p:xfrm>
        <a:graphic>
          <a:graphicData uri="http://schemas.openxmlformats.org/drawingml/2006/table">
            <a:tbl>
              <a:tblPr firstRow="1" bandRow="1">
                <a:tableStyleId>{5C22544A-7EE6-4342-B048-85BDC9FD1C3A}</a:tableStyleId>
              </a:tblPr>
              <a:tblGrid>
                <a:gridCol w="1110647"/>
                <a:gridCol w="1279468"/>
                <a:gridCol w="2038362"/>
                <a:gridCol w="1086415"/>
                <a:gridCol w="1747319"/>
                <a:gridCol w="1465330"/>
              </a:tblGrid>
              <a:tr h="725854">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1942780">
                <a:tc>
                  <a:txBody>
                    <a:bodyPr/>
                    <a:lstStyle/>
                    <a:p>
                      <a:pPr marL="87313" indent="0" algn="l" fontAlgn="t"/>
                      <a:r>
                        <a:rPr lang="en-US" sz="1300" b="1" i="0" u="none" strike="noStrike" kern="1200" dirty="0" smtClean="0">
                          <a:solidFill>
                            <a:schemeClr val="tx1"/>
                          </a:solidFill>
                          <a:effectLst/>
                          <a:latin typeface="Arial Narrow" panose="020B0606020202030204" pitchFamily="34" charset="0"/>
                          <a:ea typeface="+mn-ea"/>
                          <a:cs typeface="+mn-cs"/>
                        </a:rPr>
                        <a:t>Percentage of parolees without violations per year</a:t>
                      </a:r>
                      <a:endParaRPr lang="en-US" sz="1300" b="1"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1" u="none" strike="noStrike" dirty="0" smtClean="0">
                          <a:solidFill>
                            <a:schemeClr val="tx1"/>
                          </a:solidFill>
                          <a:effectLst/>
                          <a:latin typeface="Arial Narrow" panose="020B0606020202030204" pitchFamily="34" charset="0"/>
                        </a:rPr>
                        <a:t>97% </a:t>
                      </a:r>
                    </a:p>
                    <a:p>
                      <a:pPr marL="87313" marR="0" indent="0" algn="l" defTabSz="914331" rtl="0" eaLnBrk="1" fontAlgn="b" latinLnBrk="0" hangingPunct="1">
                        <a:lnSpc>
                          <a:spcPct val="100000"/>
                        </a:lnSpc>
                        <a:spcBef>
                          <a:spcPts val="0"/>
                        </a:spcBef>
                        <a:spcAft>
                          <a:spcPts val="0"/>
                        </a:spcAft>
                        <a:buClrTx/>
                        <a:buSzTx/>
                        <a:buFontTx/>
                        <a:buNone/>
                        <a:tabLst/>
                        <a:defRPr/>
                      </a:pPr>
                      <a:endParaRPr lang="en-US" sz="1300" b="1" u="none" strike="noStrike" dirty="0" smtClean="0">
                        <a:solidFill>
                          <a:schemeClr val="tx1"/>
                        </a:solidFill>
                        <a:effectLst/>
                        <a:latin typeface="Arial Narrow" panose="020B0606020202030204" pitchFamily="34" charset="0"/>
                      </a:endParaRPr>
                    </a:p>
                    <a:p>
                      <a:pPr marL="87313" marR="0" indent="0" algn="l" defTabSz="914331" rtl="0" eaLnBrk="1" fontAlgn="b" latinLnBrk="0" hangingPunct="1">
                        <a:lnSpc>
                          <a:spcPct val="100000"/>
                        </a:lnSpc>
                        <a:spcBef>
                          <a:spcPts val="0"/>
                        </a:spcBef>
                        <a:spcAft>
                          <a:spcPts val="0"/>
                        </a:spcAft>
                        <a:buClrTx/>
                        <a:buSzTx/>
                        <a:buFontTx/>
                        <a:buNone/>
                        <a:tabLst/>
                        <a:defRPr/>
                      </a:pPr>
                      <a:endParaRPr lang="en-US" sz="1300" b="1" u="none" strike="noStrike" dirty="0" smtClean="0">
                        <a:solidFill>
                          <a:schemeClr val="tx1"/>
                        </a:solidFill>
                        <a:effectLst/>
                        <a:latin typeface="Arial Narrow" panose="020B0606020202030204" pitchFamily="34" charset="0"/>
                      </a:endParaRP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LMN: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FSNC:97%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KZN: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WC: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GP: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EC: 97%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dirty="0" smtClean="0">
                          <a:solidFill>
                            <a:schemeClr val="bg1"/>
                          </a:solidFill>
                          <a:effectLst/>
                          <a:latin typeface="Arial Narrow" panose="020B0606020202030204" pitchFamily="34" charset="0"/>
                        </a:rPr>
                        <a:t>99.43%</a:t>
                      </a:r>
                      <a:endParaRPr lang="en-US" sz="1300" b="0" i="0" u="none" strike="noStrike" dirty="0" smtClean="0">
                        <a:solidFill>
                          <a:schemeClr val="bg1"/>
                        </a:solidFill>
                        <a:effectLst/>
                        <a:latin typeface="Arial Narrow" panose="020B0606020202030204" pitchFamily="34" charset="0"/>
                      </a:endParaRPr>
                    </a:p>
                    <a:p>
                      <a:pPr marL="87313" indent="0" algn="l" fontAlgn="t"/>
                      <a:r>
                        <a:rPr lang="en-US" sz="1300" b="1" i="0" u="none" strike="noStrike" dirty="0" smtClean="0">
                          <a:solidFill>
                            <a:schemeClr val="bg1"/>
                          </a:solidFill>
                          <a:effectLst/>
                          <a:latin typeface="Arial Narrow" panose="020B0606020202030204" pitchFamily="34" charset="0"/>
                        </a:rPr>
                        <a:t>(53</a:t>
                      </a:r>
                      <a:r>
                        <a:rPr lang="en-US" sz="1300" b="1" i="0" u="none" strike="noStrike" baseline="0" dirty="0" smtClean="0">
                          <a:solidFill>
                            <a:schemeClr val="bg1"/>
                          </a:solidFill>
                          <a:effectLst/>
                          <a:latin typeface="Arial Narrow" panose="020B0606020202030204" pitchFamily="34" charset="0"/>
                        </a:rPr>
                        <a:t> 018/53 323</a:t>
                      </a:r>
                      <a:r>
                        <a:rPr lang="en-US" sz="1300" b="1" i="0" u="none" strike="noStrike" dirty="0" smtClean="0">
                          <a:solidFill>
                            <a:schemeClr val="bg1"/>
                          </a:solidFill>
                          <a:effectLst/>
                          <a:latin typeface="Arial Narrow" panose="020B0606020202030204" pitchFamily="34" charset="0"/>
                        </a:rPr>
                        <a:t>)</a:t>
                      </a:r>
                    </a:p>
                    <a:p>
                      <a:pPr marL="87313" indent="0" algn="l" fontAlgn="t"/>
                      <a:endParaRPr lang="en-US" sz="1300" b="1" i="0" u="none" strike="noStrike" dirty="0" smtClean="0">
                        <a:solidFill>
                          <a:schemeClr val="bg1"/>
                        </a:solidFill>
                        <a:effectLst/>
                        <a:latin typeface="Arial Narrow" panose="020B0606020202030204" pitchFamily="34" charset="0"/>
                      </a:endParaRPr>
                    </a:p>
                    <a:p>
                      <a:pPr marL="87313" indent="0" algn="l" fontAlgn="t"/>
                      <a:r>
                        <a:rPr lang="en-US" sz="1300" b="0" i="0" u="none" strike="noStrike" dirty="0" smtClean="0">
                          <a:solidFill>
                            <a:schemeClr val="bg1"/>
                          </a:solidFill>
                          <a:effectLst/>
                          <a:latin typeface="Arial Narrow" panose="020B0606020202030204" pitchFamily="34" charset="0"/>
                        </a:rPr>
                        <a:t>LMN:</a:t>
                      </a:r>
                      <a:r>
                        <a:rPr lang="en-US" sz="1300" b="0" i="0" u="none" strike="noStrike" baseline="0" dirty="0" smtClean="0">
                          <a:solidFill>
                            <a:schemeClr val="bg1"/>
                          </a:solidFill>
                          <a:effectLst/>
                          <a:latin typeface="Arial Narrow" panose="020B0606020202030204" pitchFamily="34" charset="0"/>
                        </a:rPr>
                        <a:t> </a:t>
                      </a:r>
                      <a:r>
                        <a:rPr lang="en-US" sz="1300" b="0" i="0" u="none" strike="noStrike" dirty="0" smtClean="0">
                          <a:solidFill>
                            <a:schemeClr val="bg1"/>
                          </a:solidFill>
                          <a:effectLst/>
                          <a:latin typeface="Arial Narrow" panose="020B0606020202030204" pitchFamily="34" charset="0"/>
                        </a:rPr>
                        <a:t>(9</a:t>
                      </a:r>
                      <a:r>
                        <a:rPr lang="en-US" sz="1300" b="0" i="0" u="none" strike="noStrike" baseline="0" dirty="0" smtClean="0">
                          <a:solidFill>
                            <a:schemeClr val="bg1"/>
                          </a:solidFill>
                          <a:effectLst/>
                          <a:latin typeface="Arial Narrow" panose="020B0606020202030204" pitchFamily="34" charset="0"/>
                        </a:rPr>
                        <a:t> 123/9 167</a:t>
                      </a:r>
                      <a:r>
                        <a:rPr lang="en-US" sz="1300" b="0" i="0" u="none" strike="noStrike" dirty="0" smtClean="0">
                          <a:solidFill>
                            <a:schemeClr val="bg1"/>
                          </a:solidFill>
                          <a:effectLst/>
                          <a:latin typeface="Arial Narrow" panose="020B0606020202030204" pitchFamily="34" charset="0"/>
                        </a:rPr>
                        <a:t>)</a:t>
                      </a:r>
                      <a:r>
                        <a:rPr lang="en-US" sz="1300" b="0" i="0" u="none" strike="noStrike" baseline="0" dirty="0" smtClean="0">
                          <a:solidFill>
                            <a:schemeClr val="bg1"/>
                          </a:solidFill>
                          <a:effectLst/>
                          <a:latin typeface="Arial Narrow" panose="020B0606020202030204" pitchFamily="34" charset="0"/>
                        </a:rPr>
                        <a:t> 99.52</a:t>
                      </a:r>
                      <a:r>
                        <a:rPr lang="en-US" sz="1300" b="0" i="0" u="none" strike="noStrike" dirty="0" smtClean="0">
                          <a:solidFill>
                            <a:schemeClr val="bg1"/>
                          </a:solidFill>
                          <a:effectLst/>
                          <a:latin typeface="Arial Narrow" panose="020B0606020202030204" pitchFamily="34" charset="0"/>
                        </a:rPr>
                        <a:t>%</a:t>
                      </a:r>
                    </a:p>
                    <a:p>
                      <a:pPr marL="87313" indent="0" algn="l" fontAlgn="t"/>
                      <a:r>
                        <a:rPr lang="en-US" sz="1300" b="0" i="0" u="none" strike="noStrike" dirty="0" smtClean="0">
                          <a:solidFill>
                            <a:schemeClr val="bg1"/>
                          </a:solidFill>
                          <a:effectLst/>
                          <a:latin typeface="Arial Narrow" panose="020B0606020202030204" pitchFamily="34" charset="0"/>
                        </a:rPr>
                        <a:t>FSNC: (6</a:t>
                      </a:r>
                      <a:r>
                        <a:rPr lang="en-US" sz="1300" b="0" i="0" u="none" strike="noStrike" baseline="0" dirty="0" smtClean="0">
                          <a:solidFill>
                            <a:schemeClr val="bg1"/>
                          </a:solidFill>
                          <a:effectLst/>
                          <a:latin typeface="Arial Narrow" panose="020B0606020202030204" pitchFamily="34" charset="0"/>
                        </a:rPr>
                        <a:t> 491/6 549 )99.11</a:t>
                      </a:r>
                      <a:r>
                        <a:rPr lang="en-US" sz="1300" b="0" i="0" u="none" strike="noStrike" dirty="0" smtClean="0">
                          <a:solidFill>
                            <a:schemeClr val="bg1"/>
                          </a:solidFill>
                          <a:effectLst/>
                          <a:latin typeface="Arial Narrow" panose="020B0606020202030204" pitchFamily="34" charset="0"/>
                        </a:rPr>
                        <a:t>%</a:t>
                      </a:r>
                    </a:p>
                    <a:p>
                      <a:pPr marL="87313" indent="0" algn="l" fontAlgn="t"/>
                      <a:r>
                        <a:rPr lang="en-US" sz="1300" b="0" i="0" u="none" strike="noStrike" dirty="0" smtClean="0">
                          <a:solidFill>
                            <a:schemeClr val="bg1"/>
                          </a:solidFill>
                          <a:effectLst/>
                          <a:latin typeface="Arial Narrow" panose="020B0606020202030204" pitchFamily="34" charset="0"/>
                        </a:rPr>
                        <a:t>KZN: (11</a:t>
                      </a:r>
                      <a:r>
                        <a:rPr lang="en-US" sz="1300" b="0" i="0" u="none" strike="noStrike" baseline="0" dirty="0" smtClean="0">
                          <a:solidFill>
                            <a:schemeClr val="bg1"/>
                          </a:solidFill>
                          <a:effectLst/>
                          <a:latin typeface="Arial Narrow" panose="020B0606020202030204" pitchFamily="34" charset="0"/>
                        </a:rPr>
                        <a:t> 690/11 706</a:t>
                      </a:r>
                      <a:r>
                        <a:rPr lang="en-US" sz="1300" b="0" i="0" u="none" strike="noStrike" dirty="0" smtClean="0">
                          <a:solidFill>
                            <a:schemeClr val="bg1"/>
                          </a:solidFill>
                          <a:effectLst/>
                          <a:latin typeface="Arial Narrow" panose="020B0606020202030204" pitchFamily="34" charset="0"/>
                        </a:rPr>
                        <a:t>)</a:t>
                      </a:r>
                      <a:r>
                        <a:rPr lang="en-US" sz="1300" b="0" i="0" u="none" strike="noStrike" baseline="0" dirty="0" smtClean="0">
                          <a:solidFill>
                            <a:schemeClr val="bg1"/>
                          </a:solidFill>
                          <a:effectLst/>
                          <a:latin typeface="Arial Narrow" panose="020B0606020202030204" pitchFamily="34" charset="0"/>
                        </a:rPr>
                        <a:t> 99.86</a:t>
                      </a:r>
                      <a:r>
                        <a:rPr lang="en-US" sz="1300" b="0" i="0" u="none" strike="noStrike" dirty="0" smtClean="0">
                          <a:solidFill>
                            <a:schemeClr val="bg1"/>
                          </a:solidFill>
                          <a:effectLst/>
                          <a:latin typeface="Arial Narrow" panose="020B0606020202030204" pitchFamily="34" charset="0"/>
                        </a:rPr>
                        <a:t>%</a:t>
                      </a:r>
                    </a:p>
                    <a:p>
                      <a:pPr marL="87313" indent="0" algn="l" fontAlgn="t"/>
                      <a:r>
                        <a:rPr lang="en-US" sz="1300" b="0" i="0" u="none" strike="noStrike" dirty="0" smtClean="0">
                          <a:solidFill>
                            <a:schemeClr val="bg1"/>
                          </a:solidFill>
                          <a:effectLst/>
                          <a:latin typeface="Arial Narrow" panose="020B0606020202030204" pitchFamily="34" charset="0"/>
                        </a:rPr>
                        <a:t>WC:</a:t>
                      </a:r>
                      <a:r>
                        <a:rPr lang="en-US" sz="1300" b="0" i="0" u="none" strike="noStrike" baseline="0" dirty="0" smtClean="0">
                          <a:solidFill>
                            <a:schemeClr val="bg1"/>
                          </a:solidFill>
                          <a:effectLst/>
                          <a:latin typeface="Arial Narrow" panose="020B0606020202030204" pitchFamily="34" charset="0"/>
                        </a:rPr>
                        <a:t> </a:t>
                      </a:r>
                      <a:r>
                        <a:rPr lang="en-US" sz="1300" b="0" i="0" u="none" strike="noStrike" dirty="0" smtClean="0">
                          <a:solidFill>
                            <a:schemeClr val="bg1"/>
                          </a:solidFill>
                          <a:effectLst/>
                          <a:latin typeface="Arial Narrow" panose="020B0606020202030204" pitchFamily="34" charset="0"/>
                        </a:rPr>
                        <a:t>(6</a:t>
                      </a:r>
                      <a:r>
                        <a:rPr lang="en-US" sz="1300" b="0" i="0" u="none" strike="noStrike" baseline="0" dirty="0" smtClean="0">
                          <a:solidFill>
                            <a:schemeClr val="bg1"/>
                          </a:solidFill>
                          <a:effectLst/>
                          <a:latin typeface="Arial Narrow" panose="020B0606020202030204" pitchFamily="34" charset="0"/>
                        </a:rPr>
                        <a:t> 358/6 473</a:t>
                      </a:r>
                      <a:r>
                        <a:rPr lang="en-US" sz="1300" b="0" i="0" u="none" strike="noStrike" dirty="0" smtClean="0">
                          <a:solidFill>
                            <a:schemeClr val="bg1"/>
                          </a:solidFill>
                          <a:effectLst/>
                          <a:latin typeface="Arial Narrow" panose="020B0606020202030204" pitchFamily="34" charset="0"/>
                        </a:rPr>
                        <a:t>)</a:t>
                      </a:r>
                      <a:r>
                        <a:rPr lang="en-US" sz="1300" b="0" i="0" u="none" strike="noStrike" baseline="0" dirty="0" smtClean="0">
                          <a:solidFill>
                            <a:schemeClr val="bg1"/>
                          </a:solidFill>
                          <a:effectLst/>
                          <a:latin typeface="Arial Narrow" panose="020B0606020202030204" pitchFamily="34" charset="0"/>
                        </a:rPr>
                        <a:t> 98.22</a:t>
                      </a:r>
                      <a:r>
                        <a:rPr lang="en-US" sz="1300" b="0" i="0" u="none" strike="noStrike" dirty="0" smtClean="0">
                          <a:solidFill>
                            <a:schemeClr val="bg1"/>
                          </a:solidFill>
                          <a:effectLst/>
                          <a:latin typeface="Arial Narrow" panose="020B0606020202030204" pitchFamily="34" charset="0"/>
                        </a:rPr>
                        <a:t>%</a:t>
                      </a:r>
                    </a:p>
                    <a:p>
                      <a:pPr marL="87313" indent="0" algn="l" fontAlgn="t"/>
                      <a:r>
                        <a:rPr lang="en-US" sz="1300" b="0" i="0" u="none" strike="noStrike" dirty="0" smtClean="0">
                          <a:solidFill>
                            <a:schemeClr val="bg1"/>
                          </a:solidFill>
                          <a:effectLst/>
                          <a:latin typeface="Arial Narrow" panose="020B0606020202030204" pitchFamily="34" charset="0"/>
                        </a:rPr>
                        <a:t>GP:</a:t>
                      </a:r>
                      <a:r>
                        <a:rPr lang="en-US" sz="1300" b="0" i="0" u="none" strike="noStrike" baseline="0" dirty="0" smtClean="0">
                          <a:solidFill>
                            <a:schemeClr val="bg1"/>
                          </a:solidFill>
                          <a:effectLst/>
                          <a:latin typeface="Arial Narrow" panose="020B0606020202030204" pitchFamily="34" charset="0"/>
                        </a:rPr>
                        <a:t> </a:t>
                      </a:r>
                      <a:r>
                        <a:rPr lang="en-US" sz="1300" b="0" i="0" u="none" strike="noStrike" dirty="0" smtClean="0">
                          <a:solidFill>
                            <a:schemeClr val="bg1"/>
                          </a:solidFill>
                          <a:effectLst/>
                          <a:latin typeface="Arial Narrow" panose="020B0606020202030204" pitchFamily="34" charset="0"/>
                        </a:rPr>
                        <a:t>(10</a:t>
                      </a:r>
                      <a:r>
                        <a:rPr lang="en-US" sz="1300" b="0" i="0" u="none" strike="noStrike" baseline="0" dirty="0" smtClean="0">
                          <a:solidFill>
                            <a:schemeClr val="bg1"/>
                          </a:solidFill>
                          <a:effectLst/>
                          <a:latin typeface="Arial Narrow" panose="020B0606020202030204" pitchFamily="34" charset="0"/>
                        </a:rPr>
                        <a:t> 707/10 744</a:t>
                      </a:r>
                      <a:r>
                        <a:rPr lang="en-US" sz="1300" b="0" i="0" u="none" strike="noStrike" dirty="0" smtClean="0">
                          <a:solidFill>
                            <a:schemeClr val="bg1"/>
                          </a:solidFill>
                          <a:effectLst/>
                          <a:latin typeface="Arial Narrow" panose="020B0606020202030204" pitchFamily="34" charset="0"/>
                        </a:rPr>
                        <a:t>)</a:t>
                      </a:r>
                      <a:r>
                        <a:rPr lang="en-US" sz="1300" b="0" i="0" u="none" strike="noStrike" baseline="0" dirty="0" smtClean="0">
                          <a:solidFill>
                            <a:schemeClr val="bg1"/>
                          </a:solidFill>
                          <a:effectLst/>
                          <a:latin typeface="Arial Narrow" panose="020B0606020202030204" pitchFamily="34" charset="0"/>
                        </a:rPr>
                        <a:t> 99.66</a:t>
                      </a:r>
                      <a:r>
                        <a:rPr lang="en-US" sz="1300" b="0" i="0" u="none" strike="noStrike" dirty="0" smtClean="0">
                          <a:solidFill>
                            <a:schemeClr val="bg1"/>
                          </a:solidFill>
                          <a:effectLst/>
                          <a:latin typeface="Arial Narrow" panose="020B0606020202030204" pitchFamily="34" charset="0"/>
                        </a:rPr>
                        <a:t>%</a:t>
                      </a:r>
                    </a:p>
                    <a:p>
                      <a:pPr marL="87313" indent="0" algn="l" fontAlgn="t"/>
                      <a:r>
                        <a:rPr lang="en-US" sz="1300" b="0" i="0" u="none" strike="noStrike" dirty="0" smtClean="0">
                          <a:solidFill>
                            <a:schemeClr val="bg1"/>
                          </a:solidFill>
                          <a:effectLst/>
                          <a:latin typeface="Arial Narrow" panose="020B0606020202030204" pitchFamily="34" charset="0"/>
                        </a:rPr>
                        <a:t>EC:</a:t>
                      </a:r>
                      <a:r>
                        <a:rPr lang="en-US" sz="1300" b="0" i="0" u="none" strike="noStrike" baseline="0" dirty="0" smtClean="0">
                          <a:solidFill>
                            <a:schemeClr val="bg1"/>
                          </a:solidFill>
                          <a:effectLst/>
                          <a:latin typeface="Arial Narrow" panose="020B0606020202030204" pitchFamily="34" charset="0"/>
                        </a:rPr>
                        <a:t> </a:t>
                      </a:r>
                      <a:r>
                        <a:rPr lang="en-US" sz="1300" b="0" i="0" u="none" strike="noStrike" dirty="0" smtClean="0">
                          <a:solidFill>
                            <a:schemeClr val="bg1"/>
                          </a:solidFill>
                          <a:effectLst/>
                          <a:latin typeface="Arial Narrow" panose="020B0606020202030204" pitchFamily="34" charset="0"/>
                        </a:rPr>
                        <a:t>(8</a:t>
                      </a:r>
                      <a:r>
                        <a:rPr lang="en-US" sz="1300" b="0" i="0" u="none" strike="noStrike" baseline="0" dirty="0" smtClean="0">
                          <a:solidFill>
                            <a:schemeClr val="bg1"/>
                          </a:solidFill>
                          <a:effectLst/>
                          <a:latin typeface="Arial Narrow" panose="020B0606020202030204" pitchFamily="34" charset="0"/>
                        </a:rPr>
                        <a:t> 649/8 684</a:t>
                      </a:r>
                      <a:r>
                        <a:rPr lang="en-US" sz="1300" b="0" i="0" u="none" strike="noStrike" dirty="0" smtClean="0">
                          <a:solidFill>
                            <a:schemeClr val="bg1"/>
                          </a:solidFill>
                          <a:effectLst/>
                          <a:latin typeface="Arial Narrow" panose="020B0606020202030204" pitchFamily="34" charset="0"/>
                        </a:rPr>
                        <a:t>)</a:t>
                      </a:r>
                      <a:r>
                        <a:rPr lang="en-US" sz="1300" b="0" i="0" u="none" strike="noStrike" baseline="0" dirty="0" smtClean="0">
                          <a:solidFill>
                            <a:schemeClr val="bg1"/>
                          </a:solidFill>
                          <a:effectLst/>
                          <a:latin typeface="Arial Narrow" panose="020B0606020202030204" pitchFamily="34" charset="0"/>
                        </a:rPr>
                        <a:t> 99.60 </a:t>
                      </a:r>
                      <a:r>
                        <a:rPr lang="en-US" sz="1300" b="0" i="0" u="none" strike="noStrike" dirty="0" smtClean="0">
                          <a:solidFill>
                            <a:schemeClr val="bg1"/>
                          </a:solidFill>
                          <a:effectLst/>
                          <a:latin typeface="Arial Narrow" panose="020B0606020202030204" pitchFamily="34" charset="0"/>
                        </a:rPr>
                        <a: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indent="0" algn="l" fontAlgn="t"/>
                      <a:r>
                        <a:rPr lang="en-US" sz="1300" b="1" i="0" u="none" strike="noStrike" dirty="0" smtClean="0">
                          <a:solidFill>
                            <a:schemeClr val="tx1"/>
                          </a:solidFill>
                          <a:effectLst/>
                          <a:latin typeface="Arial Narrow" panose="020B0606020202030204" pitchFamily="34" charset="0"/>
                        </a:rPr>
                        <a:t>2.43%</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r>
                        <a:rPr lang="en-US" sz="1300" b="0" i="0" u="none" strike="noStrike" dirty="0" smtClean="0">
                          <a:solidFill>
                            <a:srgbClr val="000000"/>
                          </a:solidFill>
                          <a:effectLst/>
                          <a:latin typeface="Arial Narrow" panose="020B0606020202030204" pitchFamily="34" charset="0"/>
                        </a:rPr>
                        <a:t>Parolees are sensitized to adhere to their conditions (G444/G326)</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300" b="0" i="0" u="none" strike="noStrike" kern="1200" dirty="0" smtClean="0">
                          <a:solidFill>
                            <a:schemeClr val="tx1"/>
                          </a:solidFill>
                          <a:effectLst/>
                          <a:latin typeface="Arial Narrow" panose="020B0606020202030204" pitchFamily="34" charset="0"/>
                          <a:ea typeface="+mn-ea"/>
                          <a:cs typeface="+mn-cs"/>
                        </a:rPr>
                        <a:t>n/a</a:t>
                      </a:r>
                      <a:endParaRPr lang="en-ZA" sz="1300" b="0" i="0" u="none" strike="noStrike" kern="1200" dirty="0">
                        <a:solidFill>
                          <a:schemeClr val="tx1"/>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915885">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tx1"/>
                          </a:solidFill>
                          <a:effectLst/>
                          <a:latin typeface="Arial Narrow" panose="020B0606020202030204" pitchFamily="34" charset="0"/>
                          <a:ea typeface="+mn-ea"/>
                          <a:cs typeface="+mn-cs"/>
                        </a:rPr>
                        <a:t>Percentage of probationers without violations per year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1" u="none" strike="noStrike" dirty="0" smtClean="0">
                          <a:solidFill>
                            <a:schemeClr val="tx1"/>
                          </a:solidFill>
                          <a:effectLst/>
                          <a:latin typeface="Arial Narrow" panose="020B0606020202030204" pitchFamily="34" charset="0"/>
                        </a:rPr>
                        <a:t>97%</a:t>
                      </a:r>
                    </a:p>
                    <a:p>
                      <a:pPr marL="87313" marR="0" indent="0" algn="l" defTabSz="914331" rtl="0" eaLnBrk="1" fontAlgn="b" latinLnBrk="0" hangingPunct="1">
                        <a:lnSpc>
                          <a:spcPct val="100000"/>
                        </a:lnSpc>
                        <a:spcBef>
                          <a:spcPts val="0"/>
                        </a:spcBef>
                        <a:spcAft>
                          <a:spcPts val="0"/>
                        </a:spcAft>
                        <a:buClrTx/>
                        <a:buSzTx/>
                        <a:buFontTx/>
                        <a:buNone/>
                        <a:tabLst/>
                        <a:defRPr/>
                      </a:pPr>
                      <a:endParaRPr lang="en-US" sz="1300" b="1" u="none" strike="noStrike" dirty="0" smtClean="0">
                        <a:solidFill>
                          <a:schemeClr val="tx1"/>
                        </a:solidFill>
                        <a:effectLst/>
                        <a:latin typeface="Arial Narrow" panose="020B0606020202030204" pitchFamily="34" charset="0"/>
                      </a:endParaRPr>
                    </a:p>
                    <a:p>
                      <a:pPr marL="87313" marR="0" indent="0" algn="l" defTabSz="914331" rtl="0" eaLnBrk="1" fontAlgn="b" latinLnBrk="0" hangingPunct="1">
                        <a:lnSpc>
                          <a:spcPct val="100000"/>
                        </a:lnSpc>
                        <a:spcBef>
                          <a:spcPts val="0"/>
                        </a:spcBef>
                        <a:spcAft>
                          <a:spcPts val="0"/>
                        </a:spcAft>
                        <a:buClrTx/>
                        <a:buSzTx/>
                        <a:buFontTx/>
                        <a:buNone/>
                        <a:tabLst/>
                        <a:defRPr/>
                      </a:pPr>
                      <a:endParaRPr lang="en-US" sz="1300" b="1" u="none" strike="noStrike" dirty="0" smtClean="0">
                        <a:solidFill>
                          <a:schemeClr val="tx1"/>
                        </a:solidFill>
                        <a:effectLst/>
                        <a:latin typeface="Arial Narrow" panose="020B0606020202030204" pitchFamily="34" charset="0"/>
                      </a:endParaRP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LMN: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FSNC:97%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KZN: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WC: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GP: 97%</a:t>
                      </a:r>
                    </a:p>
                    <a:p>
                      <a:pPr marL="87313" indent="0" algn="l" fontAlgn="t"/>
                      <a:r>
                        <a:rPr lang="en-US" sz="1300" b="0" i="0" u="none" strike="noStrike" kern="1200" dirty="0" smtClean="0">
                          <a:solidFill>
                            <a:schemeClr val="tx1"/>
                          </a:solidFill>
                          <a:effectLst/>
                          <a:latin typeface="Arial Narrow" panose="020B0606020202030204" pitchFamily="34" charset="0"/>
                          <a:ea typeface="+mn-ea"/>
                          <a:cs typeface="+mn-cs"/>
                        </a:rPr>
                        <a:t>EC: 97%</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1"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99.12%</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(7 580/7 647)</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ZA" sz="1300" b="1"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LMN (975/981) 99.39%</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FS/NC (1 037/1 056</a:t>
                      </a: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 98.20%</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KZN  ( 1 332/1 335</a:t>
                      </a: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 99.78%</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WC  (1 878/1 908</a:t>
                      </a: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 98.43%</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GP  (1 112/1 118</a:t>
                      </a: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 99.46%</a:t>
                      </a:r>
                    </a:p>
                    <a:p>
                      <a:pPr marL="87313" marR="0" lvl="0" indent="0" algn="l" defTabSz="914331" rtl="0" eaLnBrk="1" fontAlgn="t" latinLnBrk="0" hangingPunct="1">
                        <a:lnSpc>
                          <a:spcPct val="100000"/>
                        </a:lnSpc>
                        <a:spcBef>
                          <a:spcPts val="0"/>
                        </a:spcBef>
                        <a:spcAft>
                          <a:spcPts val="0"/>
                        </a:spcAft>
                        <a:buClrTx/>
                        <a:buSzTx/>
                        <a:buFontTx/>
                        <a:buNone/>
                        <a:tabLst/>
                        <a:defRPr/>
                      </a:pPr>
                      <a:r>
                        <a:rPr kumimoji="0" lang="en-ZA" sz="1300" b="0" i="0" u="none" strike="noStrike" kern="1200" cap="none" spc="0" normalizeH="0" baseline="0" noProof="0" dirty="0" smtClean="0">
                          <a:ln>
                            <a:noFill/>
                          </a:ln>
                          <a:solidFill>
                            <a:schemeClr val="bg1"/>
                          </a:solidFill>
                          <a:effectLst/>
                          <a:uLnTx/>
                          <a:uFillTx/>
                          <a:latin typeface="Arial Narrow" panose="020B0606020202030204" pitchFamily="34" charset="0"/>
                          <a:ea typeface="+mn-ea"/>
                          <a:cs typeface="+mn-cs"/>
                        </a:rPr>
                        <a:t>EC (1 245/1 249</a:t>
                      </a:r>
                      <a:r>
                        <a:rPr kumimoji="0" lang="en-US" sz="1300" b="0" i="0" u="none" strike="noStrike" kern="1200" cap="none" spc="0" normalizeH="0" baseline="0" dirty="0" smtClean="0">
                          <a:ln>
                            <a:noFill/>
                          </a:ln>
                          <a:solidFill>
                            <a:schemeClr val="bg1"/>
                          </a:solidFill>
                          <a:effectLst/>
                          <a:uLnTx/>
                          <a:uFillTx/>
                          <a:latin typeface="Arial Narrow" panose="020B0606020202030204" pitchFamily="34" charset="0"/>
                          <a:ea typeface="+mn-ea"/>
                          <a:cs typeface="+mn-cs"/>
                        </a:rPr>
                        <a:t>) 99.68%</a:t>
                      </a:r>
                      <a:endParaRPr kumimoji="0" lang="en-US" sz="1300" b="0" i="0" u="none" strike="noStrike" kern="1200" cap="none" spc="0" normalizeH="0" baseline="0" dirty="0">
                        <a:ln>
                          <a:noFill/>
                        </a:ln>
                        <a:solidFill>
                          <a:schemeClr val="bg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339933"/>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1"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2.12%</a:t>
                      </a:r>
                      <a:endParaRPr kumimoji="0" lang="en-US" sz="1300" b="1"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indent="0"/>
                      <a:r>
                        <a:rPr lang="en-US" sz="1300" b="0" i="0" u="none" strike="noStrike" dirty="0" smtClean="0">
                          <a:solidFill>
                            <a:srgbClr val="000000"/>
                          </a:solidFill>
                          <a:effectLst/>
                          <a:latin typeface="Arial Narrow" panose="020B0606020202030204" pitchFamily="34" charset="0"/>
                        </a:rPr>
                        <a:t>Probationers are sensitized to adhere to their conditions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n/a</a:t>
                      </a:r>
                      <a:endParaRPr kumimoji="0" lang="en-ZA" sz="1300" b="0" i="0" u="none" strike="noStrike" kern="1200" cap="none" spc="0" normalizeH="0" baseline="0" noProof="0" dirty="0">
                        <a:ln>
                          <a:noFill/>
                        </a:ln>
                        <a:solidFill>
                          <a:schemeClr val="tx1"/>
                        </a:solidFill>
                        <a:effectLst/>
                        <a:uLnTx/>
                        <a:uFillTx/>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778598">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300" b="1" i="0" u="none" strike="noStrike" kern="1200" dirty="0" smtClean="0">
                          <a:solidFill>
                            <a:schemeClr val="tx1"/>
                          </a:solidFill>
                          <a:effectLst/>
                          <a:latin typeface="Arial Narrow" panose="020B0606020202030204" pitchFamily="34" charset="0"/>
                          <a:ea typeface="+mn-ea"/>
                          <a:cs typeface="+mn-cs"/>
                        </a:rPr>
                        <a:t>Approved Social Reintegration Framework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0" i="0" u="none" strike="noStrike" dirty="0" smtClean="0">
                          <a:solidFill>
                            <a:schemeClr val="tx1"/>
                          </a:solidFill>
                          <a:effectLst/>
                          <a:latin typeface="Arial Narrow" panose="020B0606020202030204" pitchFamily="34" charset="0"/>
                        </a:rPr>
                        <a:t>No target</a:t>
                      </a:r>
                      <a:endParaRPr lang="en-US" sz="1300" b="0" i="0" u="none" strike="noStrike" dirty="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300" b="0" i="0" u="none" strike="noStrike" kern="1200" cap="none" spc="0" normalizeH="0" baseline="0" dirty="0" smtClean="0">
                          <a:ln>
                            <a:noFill/>
                          </a:ln>
                          <a:solidFill>
                            <a:schemeClr val="tx1"/>
                          </a:solidFill>
                          <a:effectLst/>
                          <a:uLnTx/>
                          <a:uFillTx/>
                          <a:latin typeface="Arial Narrow" panose="020B0606020202030204" pitchFamily="34" charset="0"/>
                          <a:ea typeface="+mn-ea"/>
                          <a:cs typeface="+mn-cs"/>
                        </a:rPr>
                        <a:t>Desktop research done. Draft document  complied and discussed within the branch</a:t>
                      </a:r>
                      <a:endParaRPr kumimoji="0" lang="en-US" sz="1300" b="0" i="0" u="none" strike="noStrike" kern="1200" cap="none" spc="0" normalizeH="0" baseline="0" dirty="0">
                        <a:ln>
                          <a:noFill/>
                        </a:ln>
                        <a:solidFill>
                          <a:schemeClr val="tx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0" i="0" u="none" strike="noStrike" smtClean="0">
                          <a:solidFill>
                            <a:schemeClr val="tx1"/>
                          </a:solidFill>
                          <a:effectLst/>
                          <a:latin typeface="Arial Narrow" panose="020B0606020202030204" pitchFamily="34" charset="0"/>
                        </a:rPr>
                        <a:t>Target measured annually</a:t>
                      </a:r>
                      <a:endParaRPr lang="en-US" sz="1300" b="0" i="0" u="none" strike="noStrike" dirty="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0" i="0" u="none" strike="noStrike" dirty="0" smtClean="0">
                          <a:solidFill>
                            <a:schemeClr val="tx1"/>
                          </a:solidFill>
                          <a:effectLst/>
                          <a:latin typeface="Arial Narrow" panose="020B0606020202030204" pitchFamily="34" charset="0"/>
                        </a:rPr>
                        <a:t>Target measured annually</a:t>
                      </a:r>
                      <a:endParaRPr lang="en-US" sz="1300" b="0" i="0" u="none" strike="noStrike" dirty="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b" latinLnBrk="0" hangingPunct="1">
                        <a:lnSpc>
                          <a:spcPct val="100000"/>
                        </a:lnSpc>
                        <a:spcBef>
                          <a:spcPts val="0"/>
                        </a:spcBef>
                        <a:spcAft>
                          <a:spcPts val="0"/>
                        </a:spcAft>
                        <a:buClrTx/>
                        <a:buSzTx/>
                        <a:buFontTx/>
                        <a:buNone/>
                        <a:tabLst/>
                        <a:defRPr/>
                      </a:pPr>
                      <a:r>
                        <a:rPr lang="en-US" sz="1300" b="0" i="0" u="none" strike="noStrike" dirty="0" smtClean="0">
                          <a:solidFill>
                            <a:schemeClr val="tx1"/>
                          </a:solidFill>
                          <a:effectLst/>
                          <a:latin typeface="Arial Narrow" panose="020B0606020202030204" pitchFamily="34" charset="0"/>
                        </a:rPr>
                        <a:t>Target measured annually</a:t>
                      </a:r>
                      <a:endParaRPr lang="en-US" sz="1300" b="0" i="0" u="none" strike="noStrike" dirty="0">
                        <a:solidFill>
                          <a:schemeClr val="tx1"/>
                        </a:solidFill>
                        <a:effectLst/>
                        <a:latin typeface="Arial Narrow" panose="020B0606020202030204" pitchFamily="34" charset="0"/>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7" name="Title 3"/>
          <p:cNvSpPr>
            <a:spLocks noGrp="1"/>
          </p:cNvSpPr>
          <p:nvPr>
            <p:ph type="title" idx="4294967295"/>
          </p:nvPr>
        </p:nvSpPr>
        <p:spPr>
          <a:xfrm>
            <a:off x="0" y="0"/>
            <a:ext cx="9144000" cy="907863"/>
          </a:xfrm>
          <a:prstGeom prst="rect">
            <a:avLst/>
          </a:prstGeom>
        </p:spPr>
        <p:txBody>
          <a:bodyPr/>
          <a:lstStyle/>
          <a:p>
            <a:pPr lvl="0" algn="ctr">
              <a:lnSpc>
                <a:spcPct val="110000"/>
              </a:lnSpc>
            </a:pPr>
            <a:r>
              <a:rPr lang="en-US" sz="3000" kern="1200" dirty="0">
                <a:solidFill>
                  <a:schemeClr val="bg1"/>
                </a:solidFill>
                <a:latin typeface="Arial Black" panose="020B0A04020102020204" pitchFamily="34" charset="0"/>
              </a:rPr>
              <a:t>PROGRAMME </a:t>
            </a:r>
            <a:r>
              <a:rPr lang="en-US" sz="3000" kern="1200" dirty="0" smtClean="0">
                <a:solidFill>
                  <a:schemeClr val="bg1"/>
                </a:solidFill>
                <a:latin typeface="Arial Black" panose="020B0A04020102020204" pitchFamily="34" charset="0"/>
              </a:rPr>
              <a:t>5: SOCIAL REINTEGRATION </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SUPERVISION</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45738177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1029998495"/>
              </p:ext>
            </p:extLst>
          </p:nvPr>
        </p:nvGraphicFramePr>
        <p:xfrm>
          <a:off x="295835" y="1125504"/>
          <a:ext cx="8542273" cy="5110650"/>
        </p:xfrm>
        <a:graphic>
          <a:graphicData uri="http://schemas.openxmlformats.org/drawingml/2006/table">
            <a:tbl>
              <a:tblPr firstRow="1" bandRow="1">
                <a:tableStyleId>{5C22544A-7EE6-4342-B048-85BDC9FD1C3A}</a:tableStyleId>
              </a:tblPr>
              <a:tblGrid>
                <a:gridCol w="1487698"/>
                <a:gridCol w="1003870"/>
                <a:gridCol w="2092415"/>
                <a:gridCol w="1113576"/>
                <a:gridCol w="1872423"/>
                <a:gridCol w="972291"/>
              </a:tblGrid>
              <a:tr h="719199">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248326">
                <a:tc>
                  <a:txBody>
                    <a:bodyPr/>
                    <a:lstStyle/>
                    <a:p>
                      <a:pPr marL="87313" indent="0" algn="l" fontAlgn="t"/>
                      <a:r>
                        <a:rPr lang="en-US" sz="1400" b="1" i="0" u="none" strike="noStrike" kern="1200" dirty="0" smtClean="0">
                          <a:solidFill>
                            <a:schemeClr val="tx1"/>
                          </a:solidFill>
                          <a:effectLst/>
                          <a:latin typeface="Arial Narrow" panose="020B0606020202030204" pitchFamily="34" charset="0"/>
                          <a:ea typeface="+mn-ea"/>
                          <a:cs typeface="+mn-cs"/>
                        </a:rPr>
                        <a:t>Percentage increase of victims participating in Restorative Justice Programme</a:t>
                      </a:r>
                    </a:p>
                    <a:p>
                      <a:pPr marL="87313" indent="0" algn="l" fontAlgn="t"/>
                      <a:endParaRPr lang="en-US" sz="1400" b="1" i="0" u="none" strike="noStrike" kern="1200" dirty="0" smtClean="0">
                        <a:solidFill>
                          <a:schemeClr val="bg2">
                            <a:lumMod val="60000"/>
                            <a:lumOff val="40000"/>
                          </a:schemeClr>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dirty="0" smtClean="0">
                          <a:solidFill>
                            <a:schemeClr val="tx1"/>
                          </a:solidFill>
                          <a:effectLst/>
                          <a:latin typeface="Arial Narrow" panose="020B0606020202030204" pitchFamily="34" charset="0"/>
                        </a:rPr>
                        <a:t>7%</a:t>
                      </a: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endParaRPr lang="en-US" sz="1400" b="1" i="0" u="none" strike="noStrike" kern="1200" dirty="0" smtClean="0">
                        <a:solidFill>
                          <a:schemeClr val="tx1"/>
                        </a:solidFill>
                        <a:effectLst/>
                        <a:latin typeface="Arial Narrow" panose="020B0606020202030204" pitchFamily="34" charset="0"/>
                        <a:ea typeface="+mn-ea"/>
                        <a:cs typeface="Arial" panose="020B0604020202020204" pitchFamily="34" charset="0"/>
                        <a:sym typeface="Wingdings" panose="05000000000000000000" pitchFamily="2" charset="2"/>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LMN: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FSNC:7%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KZN: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WC: 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GP:7%</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EC: 7%</a:t>
                      </a:r>
                    </a:p>
                    <a:p>
                      <a:pPr marL="87313" indent="0" algn="l" fontAlgn="t"/>
                      <a:endParaRPr lang="en-US" sz="1400" b="0" i="0" u="none" strike="noStrike" kern="1200" dirty="0" smtClean="0">
                        <a:solidFill>
                          <a:srgbClr val="FF0000"/>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-85.76%</a:t>
                      </a:r>
                      <a:endParaRPr lang="en-US" sz="1400" b="0" i="0" u="none" strike="noStrike" dirty="0" smtClean="0">
                        <a:solidFill>
                          <a:schemeClr val="bg1"/>
                        </a:solidFill>
                        <a:effectLst/>
                        <a:latin typeface="Arial Narrow" panose="020B0606020202030204" pitchFamily="34" charset="0"/>
                      </a:endParaRPr>
                    </a:p>
                    <a:p>
                      <a:pPr marL="87313" indent="0" algn="l" fontAlgn="t"/>
                      <a:r>
                        <a:rPr lang="en-US" sz="1400" b="1" i="0" u="none" strike="noStrike" dirty="0" smtClean="0">
                          <a:solidFill>
                            <a:schemeClr val="bg1"/>
                          </a:solidFill>
                          <a:effectLst/>
                          <a:latin typeface="Arial Narrow" panose="020B0606020202030204" pitchFamily="34" charset="0"/>
                        </a:rPr>
                        <a:t>(-</a:t>
                      </a:r>
                      <a:r>
                        <a:rPr lang="en-US" sz="1400" b="1" i="0" u="none" strike="noStrike" baseline="0" dirty="0" smtClean="0">
                          <a:solidFill>
                            <a:schemeClr val="bg1"/>
                          </a:solidFill>
                          <a:effectLst/>
                          <a:latin typeface="Arial Narrow" panose="020B0606020202030204" pitchFamily="34" charset="0"/>
                        </a:rPr>
                        <a:t>10 721/12 501</a:t>
                      </a:r>
                      <a:r>
                        <a:rPr lang="en-US" sz="1400" b="1" i="0" u="none" strike="noStrike" dirty="0" smtClean="0">
                          <a:solidFill>
                            <a:schemeClr val="bg1"/>
                          </a:solidFill>
                          <a:effectLst/>
                          <a:latin typeface="Arial Narrow" panose="020B0606020202030204" pitchFamily="34" charset="0"/>
                        </a:rPr>
                        <a:t>)</a:t>
                      </a:r>
                    </a:p>
                    <a:p>
                      <a:pPr marL="87313" indent="0" algn="l" fontAlgn="t"/>
                      <a:endParaRPr lang="en-US" sz="1400" b="1" i="0" u="none" strike="noStrike" dirty="0" smtClean="0">
                        <a:solidFill>
                          <a:schemeClr val="bg1"/>
                        </a:solidFill>
                        <a:effectLst/>
                        <a:latin typeface="Arial Narrow" panose="020B0606020202030204" pitchFamily="34" charset="0"/>
                      </a:endParaRPr>
                    </a:p>
                    <a:p>
                      <a:pPr marL="87313" indent="0" algn="l" fontAlgn="t"/>
                      <a:r>
                        <a:rPr lang="en-US" sz="1400" b="0" i="0" u="none" strike="noStrike" dirty="0" smtClean="0">
                          <a:solidFill>
                            <a:schemeClr val="bg1"/>
                          </a:solidFill>
                          <a:effectLst/>
                          <a:latin typeface="Arial Narrow" panose="020B0606020202030204" pitchFamily="34" charset="0"/>
                        </a:rPr>
                        <a:t>LMN:</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(- 1 675/1 981)</a:t>
                      </a:r>
                      <a:r>
                        <a:rPr lang="en-US" sz="1400" b="0" i="0" u="none" strike="noStrike" baseline="0" dirty="0" smtClean="0">
                          <a:solidFill>
                            <a:schemeClr val="bg1"/>
                          </a:solidFill>
                          <a:effectLst/>
                          <a:latin typeface="Arial Narrow" panose="020B0606020202030204" pitchFamily="34" charset="0"/>
                        </a:rPr>
                        <a:t> -84.55</a:t>
                      </a:r>
                      <a:r>
                        <a:rPr lang="en-US" sz="1400" b="0" i="0" u="none" strike="noStrike" dirty="0" smtClean="0">
                          <a:solidFill>
                            <a:schemeClr val="bg1"/>
                          </a:solidFill>
                          <a:effectLst/>
                          <a:latin typeface="Arial Narrow" panose="020B0606020202030204" pitchFamily="34" charset="0"/>
                        </a:rPr>
                        <a:t>%</a:t>
                      </a:r>
                    </a:p>
                    <a:p>
                      <a:pPr marL="87313" indent="0" algn="l" fontAlgn="t"/>
                      <a:r>
                        <a:rPr lang="en-US" sz="1400" b="0" i="0" u="none" strike="noStrike" dirty="0" smtClean="0">
                          <a:solidFill>
                            <a:schemeClr val="bg1"/>
                          </a:solidFill>
                          <a:effectLst/>
                          <a:latin typeface="Arial Narrow" panose="020B0606020202030204" pitchFamily="34" charset="0"/>
                        </a:rPr>
                        <a:t>FSNC: (-3</a:t>
                      </a:r>
                      <a:r>
                        <a:rPr lang="en-US" sz="1400" b="0" i="0" u="none" strike="noStrike" baseline="0" dirty="0" smtClean="0">
                          <a:solidFill>
                            <a:schemeClr val="bg1"/>
                          </a:solidFill>
                          <a:effectLst/>
                          <a:latin typeface="Arial Narrow" panose="020B0606020202030204" pitchFamily="34" charset="0"/>
                        </a:rPr>
                        <a:t> 896/ 4 249) -91.69</a:t>
                      </a:r>
                      <a:r>
                        <a:rPr lang="en-US" sz="1400" b="0" i="0" u="none" strike="noStrike" dirty="0" smtClean="0">
                          <a:solidFill>
                            <a:schemeClr val="bg1"/>
                          </a:solidFill>
                          <a:effectLst/>
                          <a:latin typeface="Arial Narrow" panose="020B0606020202030204" pitchFamily="34" charset="0"/>
                        </a:rPr>
                        <a:t>%</a:t>
                      </a:r>
                    </a:p>
                    <a:p>
                      <a:pPr marL="87313" indent="0" algn="l" fontAlgn="t"/>
                      <a:r>
                        <a:rPr lang="en-US" sz="1400" b="0" i="0" u="none" strike="noStrike" dirty="0" smtClean="0">
                          <a:solidFill>
                            <a:schemeClr val="bg1"/>
                          </a:solidFill>
                          <a:effectLst/>
                          <a:latin typeface="Arial Narrow" panose="020B0606020202030204" pitchFamily="34" charset="0"/>
                        </a:rPr>
                        <a:t>KZN: (-1</a:t>
                      </a:r>
                      <a:r>
                        <a:rPr lang="en-US" sz="1400" b="0" i="0" u="none" strike="noStrike" baseline="0" dirty="0" smtClean="0">
                          <a:solidFill>
                            <a:schemeClr val="bg1"/>
                          </a:solidFill>
                          <a:effectLst/>
                          <a:latin typeface="Arial Narrow" panose="020B0606020202030204" pitchFamily="34" charset="0"/>
                        </a:rPr>
                        <a:t> 327/1 621</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-81.86</a:t>
                      </a:r>
                      <a:r>
                        <a:rPr lang="en-US" sz="1400" b="0" i="0" u="none" strike="noStrike" dirty="0" smtClean="0">
                          <a:solidFill>
                            <a:schemeClr val="bg1"/>
                          </a:solidFill>
                          <a:effectLst/>
                          <a:latin typeface="Arial Narrow" panose="020B0606020202030204" pitchFamily="34" charset="0"/>
                        </a:rPr>
                        <a:t>%</a:t>
                      </a:r>
                    </a:p>
                    <a:p>
                      <a:pPr marL="87313" indent="0" algn="l" fontAlgn="t"/>
                      <a:r>
                        <a:rPr lang="en-US" sz="1400" b="0" i="0" u="none" strike="noStrike" dirty="0" smtClean="0">
                          <a:solidFill>
                            <a:schemeClr val="bg1"/>
                          </a:solidFill>
                          <a:effectLst/>
                          <a:latin typeface="Arial Narrow" panose="020B0606020202030204" pitchFamily="34" charset="0"/>
                        </a:rPr>
                        <a:t>WC: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(-1 064/1 073)</a:t>
                      </a:r>
                      <a:r>
                        <a:rPr lang="en-US" sz="1400" b="0" i="0" u="none" strike="noStrike" baseline="0" dirty="0" smtClean="0">
                          <a:solidFill>
                            <a:schemeClr val="bg1"/>
                          </a:solidFill>
                          <a:effectLst/>
                          <a:latin typeface="Arial Narrow" panose="020B0606020202030204" pitchFamily="34" charset="0"/>
                        </a:rPr>
                        <a:t> -99.16</a:t>
                      </a:r>
                      <a:r>
                        <a:rPr lang="en-US" sz="1400" b="0" i="0" u="none" strike="noStrike" dirty="0" smtClean="0">
                          <a:solidFill>
                            <a:schemeClr val="bg1"/>
                          </a:solidFill>
                          <a:effectLst/>
                          <a:latin typeface="Arial Narrow" panose="020B0606020202030204" pitchFamily="34" charset="0"/>
                        </a:rPr>
                        <a:t>%</a:t>
                      </a:r>
                    </a:p>
                    <a:p>
                      <a:pPr marL="87313" indent="0" algn="l" fontAlgn="t"/>
                      <a:r>
                        <a:rPr lang="en-US" sz="1400" b="0" i="0" u="none" strike="noStrike" dirty="0" smtClean="0">
                          <a:solidFill>
                            <a:schemeClr val="bg1"/>
                          </a:solidFill>
                          <a:effectLst/>
                          <a:latin typeface="Arial Narrow" panose="020B0606020202030204" pitchFamily="34" charset="0"/>
                        </a:rPr>
                        <a:t>GP:</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(-1</a:t>
                      </a:r>
                      <a:r>
                        <a:rPr lang="en-US" sz="1400" b="0" i="0" u="none" strike="noStrike" baseline="0" dirty="0" smtClean="0">
                          <a:solidFill>
                            <a:schemeClr val="bg1"/>
                          </a:solidFill>
                          <a:effectLst/>
                          <a:latin typeface="Arial Narrow" panose="020B0606020202030204" pitchFamily="34" charset="0"/>
                        </a:rPr>
                        <a:t> 473/2 027</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-72.67</a:t>
                      </a:r>
                      <a:r>
                        <a:rPr lang="en-US" sz="1400" b="0" i="0" u="none" strike="noStrike" dirty="0" smtClean="0">
                          <a:solidFill>
                            <a:schemeClr val="bg1"/>
                          </a:solidFill>
                          <a:effectLst/>
                          <a:latin typeface="Arial Narrow" panose="020B0606020202030204" pitchFamily="34" charset="0"/>
                        </a:rPr>
                        <a:t>%</a:t>
                      </a:r>
                    </a:p>
                    <a:p>
                      <a:pPr marL="87313" indent="0" algn="l" fontAlgn="t"/>
                      <a:r>
                        <a:rPr lang="en-US" sz="1400" b="0" i="0" u="none" strike="noStrike" dirty="0" smtClean="0">
                          <a:solidFill>
                            <a:schemeClr val="bg1"/>
                          </a:solidFill>
                          <a:effectLst/>
                          <a:latin typeface="Arial Narrow" panose="020B0606020202030204" pitchFamily="34" charset="0"/>
                        </a:rPr>
                        <a:t>EC: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(-1</a:t>
                      </a:r>
                      <a:r>
                        <a:rPr lang="en-US" sz="1400" b="0" i="0" u="none" strike="noStrike" baseline="0" dirty="0" smtClean="0">
                          <a:solidFill>
                            <a:schemeClr val="bg1"/>
                          </a:solidFill>
                          <a:effectLst/>
                          <a:latin typeface="Arial Narrow" panose="020B0606020202030204" pitchFamily="34" charset="0"/>
                        </a:rPr>
                        <a:t> 286/1 550</a:t>
                      </a:r>
                      <a:r>
                        <a:rPr lang="en-US" sz="1400" b="0" i="0" u="none" strike="noStrike" dirty="0" smtClean="0">
                          <a:solidFill>
                            <a:schemeClr val="bg1"/>
                          </a:solidFill>
                          <a:effectLst/>
                          <a:latin typeface="Arial Narrow" panose="020B0606020202030204" pitchFamily="34" charset="0"/>
                        </a:rPr>
                        <a:t>)</a:t>
                      </a:r>
                      <a:r>
                        <a:rPr lang="en-US" sz="1400" b="0" i="0" u="none" strike="noStrike" baseline="0" dirty="0" smtClean="0">
                          <a:solidFill>
                            <a:schemeClr val="bg1"/>
                          </a:solidFill>
                          <a:effectLst/>
                          <a:latin typeface="Arial Narrow" panose="020B0606020202030204" pitchFamily="34" charset="0"/>
                        </a:rPr>
                        <a:t> -82.97</a:t>
                      </a:r>
                      <a:r>
                        <a:rPr lang="en-US" sz="1400" b="0" i="0" u="none" strike="noStrike" dirty="0" smtClean="0">
                          <a:solidFill>
                            <a:schemeClr val="bg1"/>
                          </a:solidFill>
                          <a:effectLst/>
                          <a:latin typeface="Arial Narrow" panose="020B0606020202030204" pitchFamily="34" charset="0"/>
                        </a:rPr>
                        <a: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-78.76%</a:t>
                      </a:r>
                      <a:endParaRPr kumimoji="0" lang="en-ZA"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rgbClr val="000000"/>
                          </a:solidFill>
                          <a:effectLst/>
                          <a:latin typeface="Arial Narrow" panose="020B0606020202030204" pitchFamily="34" charset="0"/>
                          <a:ea typeface="+mn-ea"/>
                          <a:cs typeface="+mn-cs"/>
                        </a:rPr>
                        <a:t>Due to COVID-19  Regulations Restorative Justice programmes and Imbizos remained suspended  and contact sessions with parolees/ probationers could not be conducted  effectively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rgbClr val="000000"/>
                          </a:solidFill>
                          <a:effectLst/>
                          <a:latin typeface="Arial Narrow" panose="020B0606020202030204" pitchFamily="34" charset="0"/>
                          <a:ea typeface="+mn-ea"/>
                          <a:cs typeface="+mn-cs"/>
                        </a:rPr>
                        <a:t>Restorative Justice  processes will resume under lockdown level 2 </a:t>
                      </a:r>
                      <a:endParaRPr lang="en-ZA" sz="1400" b="0" i="0" u="none" strike="noStrike" kern="1200" dirty="0">
                        <a:solidFill>
                          <a:srgbClr val="000000"/>
                        </a:solidFill>
                        <a:effectLst/>
                        <a:latin typeface="Arial Narrow" panose="020B0606020202030204" pitchFamily="34" charset="0"/>
                        <a:ea typeface="+mn-ea"/>
                        <a:cs typeface="+mn-cs"/>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737700">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Percentage increase of offenders, parolees and probationers participating in Restorative Justice Programme</a:t>
                      </a: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p>
                      <a:pPr marL="87313" marR="0" lvl="0" indent="0" algn="l" defTabSz="914331" rtl="0" eaLnBrk="1" fontAlgn="t" latinLnBrk="0" hangingPunct="1">
                        <a:lnSpc>
                          <a:spcPct val="100000"/>
                        </a:lnSpc>
                        <a:spcBef>
                          <a:spcPts val="0"/>
                        </a:spcBef>
                        <a:spcAft>
                          <a:spcPts val="0"/>
                        </a:spcAft>
                        <a:buClrTx/>
                        <a:buSzTx/>
                        <a:buFontTx/>
                        <a:buNone/>
                        <a:tabLst/>
                        <a:defRPr/>
                      </a:pPr>
                      <a:endPar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400" b="1" i="0" u="none" strike="noStrike" dirty="0" smtClean="0">
                          <a:solidFill>
                            <a:schemeClr val="tx1"/>
                          </a:solidFill>
                          <a:effectLst/>
                          <a:latin typeface="Arial Narrow" panose="020B0606020202030204" pitchFamily="34" charset="0"/>
                        </a:rPr>
                        <a:t>3%</a:t>
                      </a:r>
                    </a:p>
                    <a:p>
                      <a:pPr marL="87313" indent="0" algn="l" fontAlgn="t"/>
                      <a:endParaRPr lang="en-US" sz="1400" b="1" i="0" u="none" strike="noStrike" dirty="0" smtClean="0">
                        <a:solidFill>
                          <a:schemeClr val="tx1"/>
                        </a:solidFill>
                        <a:effectLst/>
                        <a:latin typeface="Arial Narrow" panose="020B0606020202030204" pitchFamily="34" charset="0"/>
                      </a:endParaRPr>
                    </a:p>
                    <a:p>
                      <a:pPr marL="87313" indent="0" algn="l" fontAlgn="t"/>
                      <a:endParaRPr lang="en-US" sz="1400" b="1" i="0" u="none" strike="noStrike" dirty="0" smtClean="0">
                        <a:solidFill>
                          <a:schemeClr val="tx1"/>
                        </a:solidFill>
                        <a:effectLst/>
                        <a:latin typeface="Arial Narrow" panose="020B0606020202030204" pitchFamily="34" charset="0"/>
                      </a:endParaRP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LMN:  3%</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FSNC:3%</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KZN: 3%</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WC: 3%</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GP: 3%</a:t>
                      </a:r>
                    </a:p>
                    <a:p>
                      <a:pPr marL="87313" indent="0" algn="l" fontAlgn="t"/>
                      <a:r>
                        <a:rPr lang="en-US" sz="1400" b="0" i="0" u="none" strike="noStrike" kern="1200" dirty="0" smtClean="0">
                          <a:solidFill>
                            <a:schemeClr val="tx1"/>
                          </a:solidFill>
                          <a:effectLst/>
                          <a:latin typeface="Arial Narrow" panose="020B0606020202030204" pitchFamily="34" charset="0"/>
                          <a:ea typeface="+mn-ea"/>
                          <a:cs typeface="+mn-cs"/>
                        </a:rPr>
                        <a:t>EC: 3%</a:t>
                      </a:r>
                    </a:p>
                    <a:p>
                      <a:pPr marL="87313" indent="0" algn="l" fontAlgn="t"/>
                      <a:endParaRPr lang="en-US" sz="1400" b="1" i="0" u="none" strike="noStrike" dirty="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chemeClr val="bg1"/>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dirty="0" smtClean="0">
                          <a:solidFill>
                            <a:schemeClr val="bg1"/>
                          </a:solidFill>
                          <a:effectLst/>
                          <a:latin typeface="Arial Narrow" panose="020B0606020202030204" pitchFamily="34" charset="0"/>
                        </a:rPr>
                        <a:t>-74.38%</a:t>
                      </a:r>
                      <a:endParaRPr lang="en-US" sz="1400" b="0" i="0" u="none" strike="noStrike" dirty="0" smtClean="0">
                        <a:solidFill>
                          <a:schemeClr val="bg1"/>
                        </a:solidFill>
                        <a:effectLst/>
                        <a:latin typeface="Arial Narrow" panose="020B0606020202030204" pitchFamily="34" charset="0"/>
                      </a:endParaRPr>
                    </a:p>
                    <a:p>
                      <a:pPr marL="87313" indent="0" algn="l" fontAlgn="t"/>
                      <a:r>
                        <a:rPr lang="en-US" sz="1400" b="1" i="0" u="none" strike="noStrike" dirty="0" smtClean="0">
                          <a:solidFill>
                            <a:schemeClr val="bg1"/>
                          </a:solidFill>
                          <a:effectLst/>
                          <a:latin typeface="Arial Narrow" panose="020B0606020202030204" pitchFamily="34" charset="0"/>
                        </a:rPr>
                        <a:t>(-3</a:t>
                      </a:r>
                      <a:r>
                        <a:rPr lang="en-US" sz="1400" b="1" i="0" u="none" strike="noStrike" baseline="0" dirty="0" smtClean="0">
                          <a:solidFill>
                            <a:schemeClr val="bg1"/>
                          </a:solidFill>
                          <a:effectLst/>
                          <a:latin typeface="Arial Narrow" panose="020B0606020202030204" pitchFamily="34" charset="0"/>
                        </a:rPr>
                        <a:t> 016/4 055</a:t>
                      </a:r>
                      <a:r>
                        <a:rPr lang="en-US" sz="1400" b="1" i="0" u="none" strike="noStrike" dirty="0" smtClean="0">
                          <a:solidFill>
                            <a:schemeClr val="bg1"/>
                          </a:solidFill>
                          <a:effectLst/>
                          <a:latin typeface="Arial Narrow" panose="020B0606020202030204" pitchFamily="34" charset="0"/>
                        </a:rPr>
                        <a:t>)</a:t>
                      </a:r>
                    </a:p>
                    <a:p>
                      <a:pPr marL="87313" indent="0" algn="l" fontAlgn="t"/>
                      <a:endParaRPr lang="en-US" sz="1400" b="1" i="0" u="none" strike="noStrike" dirty="0" smtClean="0">
                        <a:solidFill>
                          <a:schemeClr val="bg1"/>
                        </a:solidFill>
                        <a:effectLst/>
                        <a:latin typeface="Arial Narrow" panose="020B0606020202030204" pitchFamily="34" charset="0"/>
                      </a:endParaRPr>
                    </a:p>
                    <a:p>
                      <a:pPr marL="87313" indent="0" algn="l" fontAlgn="t"/>
                      <a:r>
                        <a:rPr lang="en-US" sz="1400" b="0" i="0" u="none" strike="noStrike" dirty="0" smtClean="0">
                          <a:solidFill>
                            <a:schemeClr val="bg1"/>
                          </a:solidFill>
                          <a:effectLst/>
                          <a:latin typeface="Arial Narrow" panose="020B0606020202030204" pitchFamily="34" charset="0"/>
                        </a:rPr>
                        <a:t>LMN:</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(-473/832)</a:t>
                      </a:r>
                      <a:r>
                        <a:rPr lang="en-US" sz="1400" b="0" i="0" u="none" strike="noStrike" baseline="0" dirty="0" smtClean="0">
                          <a:solidFill>
                            <a:schemeClr val="bg1"/>
                          </a:solidFill>
                          <a:effectLst/>
                          <a:latin typeface="Arial Narrow" panose="020B0606020202030204" pitchFamily="34" charset="0"/>
                        </a:rPr>
                        <a:t> -56.85</a:t>
                      </a:r>
                      <a:r>
                        <a:rPr lang="en-US" sz="1400" b="0" i="0" u="none" strike="noStrike" dirty="0" smtClean="0">
                          <a:solidFill>
                            <a:schemeClr val="bg1"/>
                          </a:solidFill>
                          <a:effectLst/>
                          <a:latin typeface="Arial Narrow" panose="020B0606020202030204" pitchFamily="34" charset="0"/>
                        </a:rPr>
                        <a:t>%</a:t>
                      </a:r>
                    </a:p>
                    <a:p>
                      <a:pPr marL="87313" indent="0" algn="l" fontAlgn="t"/>
                      <a:r>
                        <a:rPr lang="en-US" sz="1400" b="0" i="0" u="none" strike="noStrike" dirty="0" smtClean="0">
                          <a:solidFill>
                            <a:schemeClr val="bg1"/>
                          </a:solidFill>
                          <a:effectLst/>
                          <a:latin typeface="Arial Narrow" panose="020B0606020202030204" pitchFamily="34" charset="0"/>
                        </a:rPr>
                        <a:t>FSNC: (-788/1</a:t>
                      </a:r>
                      <a:r>
                        <a:rPr lang="en-US" sz="1400" b="0" i="0" u="none" strike="noStrike" baseline="0" dirty="0" smtClean="0">
                          <a:solidFill>
                            <a:schemeClr val="bg1"/>
                          </a:solidFill>
                          <a:effectLst/>
                          <a:latin typeface="Arial Narrow" panose="020B0606020202030204" pitchFamily="34" charset="0"/>
                        </a:rPr>
                        <a:t> 047) -75.26</a:t>
                      </a:r>
                      <a:r>
                        <a:rPr lang="en-US" sz="1400" b="0" i="0" u="none" strike="noStrike" dirty="0" smtClean="0">
                          <a:solidFill>
                            <a:schemeClr val="bg1"/>
                          </a:solidFill>
                          <a:effectLst/>
                          <a:latin typeface="Arial Narrow" panose="020B0606020202030204" pitchFamily="34" charset="0"/>
                        </a:rPr>
                        <a:t>%</a:t>
                      </a:r>
                    </a:p>
                    <a:p>
                      <a:pPr marL="87313" indent="0" algn="l" fontAlgn="t"/>
                      <a:r>
                        <a:rPr lang="en-US" sz="1400" b="0" i="0" u="none" strike="noStrike" dirty="0" smtClean="0">
                          <a:solidFill>
                            <a:schemeClr val="bg1"/>
                          </a:solidFill>
                          <a:effectLst/>
                          <a:latin typeface="Arial Narrow" panose="020B0606020202030204" pitchFamily="34" charset="0"/>
                        </a:rPr>
                        <a:t>KZN: (-326/410)</a:t>
                      </a:r>
                      <a:r>
                        <a:rPr lang="en-US" sz="1400" b="0" i="0" u="none" strike="noStrike" baseline="0" dirty="0" smtClean="0">
                          <a:solidFill>
                            <a:schemeClr val="bg1"/>
                          </a:solidFill>
                          <a:effectLst/>
                          <a:latin typeface="Arial Narrow" panose="020B0606020202030204" pitchFamily="34" charset="0"/>
                        </a:rPr>
                        <a:t> -79.51</a:t>
                      </a:r>
                      <a:r>
                        <a:rPr lang="en-US" sz="1400" b="0" i="0" u="none" strike="noStrike" dirty="0" smtClean="0">
                          <a:solidFill>
                            <a:schemeClr val="bg1"/>
                          </a:solidFill>
                          <a:effectLst/>
                          <a:latin typeface="Arial Narrow" panose="020B0606020202030204" pitchFamily="34" charset="0"/>
                        </a:rPr>
                        <a:t>%</a:t>
                      </a:r>
                    </a:p>
                    <a:p>
                      <a:pPr marL="87313" indent="0" algn="l" fontAlgn="t"/>
                      <a:r>
                        <a:rPr lang="en-US" sz="1400" b="0" i="0" u="none" strike="noStrike" dirty="0" smtClean="0">
                          <a:solidFill>
                            <a:schemeClr val="bg1"/>
                          </a:solidFill>
                          <a:effectLst/>
                          <a:latin typeface="Arial Narrow" panose="020B0606020202030204" pitchFamily="34" charset="0"/>
                        </a:rPr>
                        <a:t>WC: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(-515/520)</a:t>
                      </a:r>
                      <a:r>
                        <a:rPr lang="en-US" sz="1400" b="0" i="0" u="none" strike="noStrike" baseline="0" dirty="0" smtClean="0">
                          <a:solidFill>
                            <a:schemeClr val="bg1"/>
                          </a:solidFill>
                          <a:effectLst/>
                          <a:latin typeface="Arial Narrow" panose="020B0606020202030204" pitchFamily="34" charset="0"/>
                        </a:rPr>
                        <a:t> -99.04</a:t>
                      </a:r>
                      <a:r>
                        <a:rPr lang="en-US" sz="1400" b="0" i="0" u="none" strike="noStrike" dirty="0" smtClean="0">
                          <a:solidFill>
                            <a:schemeClr val="bg1"/>
                          </a:solidFill>
                          <a:effectLst/>
                          <a:latin typeface="Arial Narrow" panose="020B0606020202030204" pitchFamily="34" charset="0"/>
                        </a:rPr>
                        <a:t>%</a:t>
                      </a:r>
                    </a:p>
                    <a:p>
                      <a:pPr marL="87313" indent="0" algn="l" fontAlgn="t"/>
                      <a:r>
                        <a:rPr lang="en-US" sz="1400" b="0" i="0" u="none" strike="noStrike" dirty="0" smtClean="0">
                          <a:solidFill>
                            <a:schemeClr val="bg1"/>
                          </a:solidFill>
                          <a:effectLst/>
                          <a:latin typeface="Arial Narrow" panose="020B0606020202030204" pitchFamily="34" charset="0"/>
                        </a:rPr>
                        <a:t>GP:</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(-405/609)</a:t>
                      </a:r>
                      <a:r>
                        <a:rPr lang="en-US" sz="1400" b="0" i="0" u="none" strike="noStrike" baseline="0" dirty="0" smtClean="0">
                          <a:solidFill>
                            <a:schemeClr val="bg1"/>
                          </a:solidFill>
                          <a:effectLst/>
                          <a:latin typeface="Arial Narrow" panose="020B0606020202030204" pitchFamily="34" charset="0"/>
                        </a:rPr>
                        <a:t> -66.50</a:t>
                      </a:r>
                      <a:r>
                        <a:rPr lang="en-US" sz="1400" b="0" i="0" u="none" strike="noStrike" dirty="0" smtClean="0">
                          <a:solidFill>
                            <a:schemeClr val="bg1"/>
                          </a:solidFill>
                          <a:effectLst/>
                          <a:latin typeface="Arial Narrow" panose="020B0606020202030204" pitchFamily="34" charset="0"/>
                        </a:rPr>
                        <a:t>%</a:t>
                      </a:r>
                    </a:p>
                    <a:p>
                      <a:pPr marL="87313" indent="0" algn="l" fontAlgn="t"/>
                      <a:r>
                        <a:rPr lang="en-US" sz="1400" b="0" i="0" u="none" strike="noStrike" dirty="0" smtClean="0">
                          <a:solidFill>
                            <a:schemeClr val="bg1"/>
                          </a:solidFill>
                          <a:effectLst/>
                          <a:latin typeface="Arial Narrow" panose="020B0606020202030204" pitchFamily="34" charset="0"/>
                        </a:rPr>
                        <a:t>EC:</a:t>
                      </a:r>
                      <a:r>
                        <a:rPr lang="en-US" sz="1400" b="0" i="0" u="none" strike="noStrike" baseline="0" dirty="0" smtClean="0">
                          <a:solidFill>
                            <a:schemeClr val="bg1"/>
                          </a:solidFill>
                          <a:effectLst/>
                          <a:latin typeface="Arial Narrow" panose="020B0606020202030204" pitchFamily="34" charset="0"/>
                        </a:rPr>
                        <a:t> </a:t>
                      </a:r>
                      <a:r>
                        <a:rPr lang="en-US" sz="1400" b="0" i="0" u="none" strike="noStrike" dirty="0" smtClean="0">
                          <a:solidFill>
                            <a:schemeClr val="bg1"/>
                          </a:solidFill>
                          <a:effectLst/>
                          <a:latin typeface="Arial Narrow" panose="020B0606020202030204" pitchFamily="34" charset="0"/>
                        </a:rPr>
                        <a:t>(-509/637)</a:t>
                      </a:r>
                      <a:r>
                        <a:rPr lang="en-US" sz="1400" b="0" i="0" u="none" strike="noStrike" baseline="0" dirty="0" smtClean="0">
                          <a:solidFill>
                            <a:schemeClr val="bg1"/>
                          </a:solidFill>
                          <a:effectLst/>
                          <a:latin typeface="Arial Narrow" panose="020B0606020202030204" pitchFamily="34" charset="0"/>
                        </a:rPr>
                        <a:t> -79.91</a:t>
                      </a:r>
                      <a:r>
                        <a:rPr lang="en-US" sz="1400" b="0" i="0" u="none" strike="noStrike" dirty="0" smtClean="0">
                          <a:solidFill>
                            <a:schemeClr val="bg1"/>
                          </a:solidFill>
                          <a:effectLst/>
                          <a:latin typeface="Arial Narrow" panose="020B0606020202030204" pitchFamily="34" charset="0"/>
                        </a:rPr>
                        <a: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C00000"/>
                    </a:solidFill>
                  </a:tcPr>
                </a:tc>
                <a:tc>
                  <a:txBody>
                    <a:bodyPr/>
                    <a:lstStyle/>
                    <a:p>
                      <a:pPr marL="87313" marR="0" indent="0" algn="l" defTabSz="914331"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-71.38%</a:t>
                      </a:r>
                      <a:endParaRPr kumimoji="0" lang="en-ZA" sz="14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endParaRPr>
                    </a:p>
                  </a:txBody>
                  <a:tcPr marL="114300" marR="11430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rgbClr val="000000"/>
                          </a:solidFill>
                          <a:effectLst/>
                          <a:latin typeface="Arial Narrow" panose="020B0606020202030204" pitchFamily="34" charset="0"/>
                          <a:ea typeface="+mn-ea"/>
                          <a:cs typeface="+mn-cs"/>
                        </a:rPr>
                        <a:t>Due to COVID-19  Regulations Restorative Justice programmes and Imbizos remained suspended  and contact sessions with parolees/ probationers could not be conducted  effectively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defTabSz="914331" rtl="0" eaLnBrk="1" fontAlgn="t" latinLnBrk="0" hangingPunct="1"/>
                      <a:r>
                        <a:rPr lang="en-US" sz="1400" b="0" i="0" u="none" strike="noStrike" kern="1200" dirty="0" smtClean="0">
                          <a:solidFill>
                            <a:srgbClr val="000000"/>
                          </a:solidFill>
                          <a:effectLst/>
                          <a:latin typeface="Arial Narrow" panose="020B0606020202030204" pitchFamily="34" charset="0"/>
                          <a:ea typeface="+mn-ea"/>
                          <a:cs typeface="+mn-cs"/>
                        </a:rPr>
                        <a:t>Restorative Justice  processes will resume under lockdown level 2 </a:t>
                      </a: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0"/>
            <a:ext cx="9144000" cy="968188"/>
          </a:xfrm>
          <a:prstGeom prst="rect">
            <a:avLst/>
          </a:prstGeom>
        </p:spPr>
        <p:txBody>
          <a:bodyPr anchor="ctr"/>
          <a:lstStyle/>
          <a:p>
            <a:pPr lvl="0" algn="ctr">
              <a:lnSpc>
                <a:spcPct val="110000"/>
              </a:lnSpc>
            </a:pPr>
            <a:r>
              <a:rPr lang="en-US" sz="3000" kern="1200" dirty="0">
                <a:solidFill>
                  <a:schemeClr val="bg1"/>
                </a:solidFill>
                <a:latin typeface="Arial Black" panose="020B0A04020102020204" pitchFamily="34" charset="0"/>
              </a:rPr>
              <a:t>PROGRAMME 5: SOCIAL </a:t>
            </a:r>
            <a:r>
              <a:rPr lang="en-US" sz="3000" kern="1200" dirty="0" smtClean="0">
                <a:solidFill>
                  <a:schemeClr val="bg1"/>
                </a:solidFill>
                <a:latin typeface="Arial Black" panose="020B0A04020102020204" pitchFamily="34" charset="0"/>
              </a:rPr>
              <a:t>REINTEGRATION</a:t>
            </a:r>
            <a:br>
              <a:rPr lang="en-US" sz="30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COMMUNITY REINTEGRATION </a:t>
            </a:r>
            <a:endParaRPr lang="en-US" sz="3000"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15242500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Table 2"/>
          <p:cNvGraphicFramePr>
            <a:graphicFrameLocks noGrp="1"/>
          </p:cNvGraphicFramePr>
          <p:nvPr>
            <p:extLst>
              <p:ext uri="{D42A27DB-BD31-4B8C-83A1-F6EECF244321}">
                <p14:modId xmlns:p14="http://schemas.microsoft.com/office/powerpoint/2010/main" val="713321129"/>
              </p:ext>
            </p:extLst>
          </p:nvPr>
        </p:nvGraphicFramePr>
        <p:xfrm>
          <a:off x="295835" y="1234441"/>
          <a:ext cx="8542273" cy="4829718"/>
        </p:xfrm>
        <a:graphic>
          <a:graphicData uri="http://schemas.openxmlformats.org/drawingml/2006/table">
            <a:tbl>
              <a:tblPr firstRow="1" bandRow="1">
                <a:tableStyleId>{5C22544A-7EE6-4342-B048-85BDC9FD1C3A}</a:tableStyleId>
              </a:tblPr>
              <a:tblGrid>
                <a:gridCol w="1585432"/>
                <a:gridCol w="1449344"/>
                <a:gridCol w="1321806"/>
                <a:gridCol w="1729211"/>
                <a:gridCol w="1484189"/>
                <a:gridCol w="972291"/>
              </a:tblGrid>
              <a:tr h="612528">
                <a:tc>
                  <a:txBody>
                    <a:body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Performance Indicator</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lvl1pPr marL="0" algn="l" defTabSz="914331" rtl="0" eaLnBrk="1" latinLnBrk="0" hangingPunct="1">
                        <a:defRPr sz="1800" b="1" kern="1200">
                          <a:solidFill>
                            <a:schemeClr val="lt1"/>
                          </a:solidFill>
                          <a:latin typeface="Arial"/>
                          <a:cs typeface="Arial"/>
                        </a:defRPr>
                      </a:lvl1pPr>
                      <a:lvl2pPr marL="457165" algn="l" defTabSz="914331" rtl="0" eaLnBrk="1" latinLnBrk="0" hangingPunct="1">
                        <a:defRPr sz="1800" b="1" kern="1200">
                          <a:solidFill>
                            <a:schemeClr val="lt1"/>
                          </a:solidFill>
                          <a:latin typeface="Arial"/>
                          <a:cs typeface="Arial"/>
                        </a:defRPr>
                      </a:lvl2pPr>
                      <a:lvl3pPr marL="914331" algn="l" defTabSz="914331" rtl="0" eaLnBrk="1" latinLnBrk="0" hangingPunct="1">
                        <a:defRPr sz="1800" b="1" kern="1200">
                          <a:solidFill>
                            <a:schemeClr val="lt1"/>
                          </a:solidFill>
                          <a:latin typeface="Arial"/>
                          <a:cs typeface="Arial"/>
                        </a:defRPr>
                      </a:lvl3pPr>
                      <a:lvl4pPr marL="1371495" algn="l" defTabSz="914331" rtl="0" eaLnBrk="1" latinLnBrk="0" hangingPunct="1">
                        <a:defRPr sz="1800" b="1" kern="1200">
                          <a:solidFill>
                            <a:schemeClr val="lt1"/>
                          </a:solidFill>
                          <a:latin typeface="Arial"/>
                          <a:cs typeface="Arial"/>
                        </a:defRPr>
                      </a:lvl4pPr>
                      <a:lvl5pPr marL="1828660" algn="l" defTabSz="914331" rtl="0" eaLnBrk="1" latinLnBrk="0" hangingPunct="1">
                        <a:defRPr sz="1800" b="1" kern="1200">
                          <a:solidFill>
                            <a:schemeClr val="lt1"/>
                          </a:solidFill>
                          <a:latin typeface="Arial"/>
                          <a:cs typeface="Arial"/>
                        </a:defRPr>
                      </a:lvl5pPr>
                      <a:lvl6pPr marL="2285826" algn="l" defTabSz="914331" rtl="0" eaLnBrk="1" latinLnBrk="0" hangingPunct="1">
                        <a:defRPr sz="1800" b="1" kern="1200">
                          <a:solidFill>
                            <a:schemeClr val="lt1"/>
                          </a:solidFill>
                          <a:latin typeface="Arial"/>
                          <a:cs typeface="Arial"/>
                        </a:defRPr>
                      </a:lvl6pPr>
                      <a:lvl7pPr marL="2742990" algn="l" defTabSz="914331" rtl="0" eaLnBrk="1" latinLnBrk="0" hangingPunct="1">
                        <a:defRPr sz="1800" b="1" kern="1200">
                          <a:solidFill>
                            <a:schemeClr val="lt1"/>
                          </a:solidFill>
                          <a:latin typeface="Arial"/>
                          <a:cs typeface="Arial"/>
                        </a:defRPr>
                      </a:lvl7pPr>
                      <a:lvl8pPr marL="3200156" algn="l" defTabSz="914331" rtl="0" eaLnBrk="1" latinLnBrk="0" hangingPunct="1">
                        <a:defRPr sz="1800" b="1" kern="1200">
                          <a:solidFill>
                            <a:schemeClr val="lt1"/>
                          </a:solidFill>
                          <a:latin typeface="Arial"/>
                          <a:cs typeface="Arial"/>
                        </a:defRPr>
                      </a:lvl8pPr>
                      <a:lvl9pPr marL="3657321" algn="l" defTabSz="914331" rtl="0" eaLnBrk="1" latinLnBrk="0" hangingPunct="1">
                        <a:defRPr sz="1800" b="1" kern="1200">
                          <a:solidFill>
                            <a:schemeClr val="lt1"/>
                          </a:solidFill>
                          <a:latin typeface="Arial"/>
                          <a:cs typeface="Arial"/>
                        </a:defRPr>
                      </a:lvl9pPr>
                    </a:lstStyle>
                    <a:p>
                      <a:pPr marL="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Target 2020/21 </a:t>
                      </a:r>
                      <a:endParaRPr lang="en-US" sz="1400" b="1" i="0" u="none" strike="noStrike" kern="1200" dirty="0">
                        <a:solidFill>
                          <a:schemeClr val="bg1"/>
                        </a:solidFill>
                        <a:effectLst/>
                        <a:latin typeface="Arial Narrow" panose="020B0606020202030204" pitchFamily="34" charset="0"/>
                        <a:ea typeface="+mn-ea"/>
                        <a:cs typeface="+mn-cs"/>
                      </a:endParaRPr>
                    </a:p>
                  </a:txBody>
                  <a:tcPr>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indent="0" algn="l" defTabSz="914331" rtl="0" eaLnBrk="1" fontAlgn="t" latinLnBrk="0" hangingPunct="1"/>
                      <a:r>
                        <a:rPr lang="en-US" sz="1400" b="1" i="0" u="none" strike="noStrike" kern="1200" dirty="0" smtClean="0">
                          <a:solidFill>
                            <a:schemeClr val="bg1"/>
                          </a:solidFill>
                          <a:effectLst/>
                          <a:latin typeface="Arial Narrow" panose="020B0606020202030204" pitchFamily="34" charset="0"/>
                          <a:ea typeface="+mn-ea"/>
                          <a:cs typeface="+mn-cs"/>
                        </a:rPr>
                        <a:t>Q2 Performance</a:t>
                      </a:r>
                      <a:endParaRPr lang="en-US" sz="1400" b="1" i="0" u="none" strike="noStrike" kern="1200" dirty="0">
                        <a:solidFill>
                          <a:schemeClr val="bg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Deviation from planned  target</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Reasons for over/under achievement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400" b="1" i="0" u="none" strike="noStrike" kern="1200" dirty="0" smtClean="0">
                          <a:solidFill>
                            <a:schemeClr val="bg1"/>
                          </a:solidFill>
                          <a:effectLst/>
                          <a:latin typeface="Arial Narrow" panose="020B0606020202030204" pitchFamily="34" charset="0"/>
                          <a:ea typeface="+mn-ea"/>
                          <a:cs typeface="+mn-cs"/>
                        </a:rPr>
                        <a:t>Corrective action</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545D70"/>
                    </a:solidFill>
                  </a:tcPr>
                </a:tc>
              </a:tr>
              <a:tr h="2219868">
                <a:tc>
                  <a:txBody>
                    <a:bodyPr/>
                    <a:lstStyle/>
                    <a:p>
                      <a:pPr marL="87313" indent="0" algn="l" fontAlgn="t"/>
                      <a:r>
                        <a:rPr lang="en-US" sz="1600" b="1" i="0" u="none" strike="noStrike" kern="1200" dirty="0" smtClean="0">
                          <a:solidFill>
                            <a:schemeClr val="tx1"/>
                          </a:solidFill>
                          <a:effectLst/>
                          <a:latin typeface="Arial Narrow" panose="020B0606020202030204" pitchFamily="34" charset="0"/>
                          <a:ea typeface="+mn-ea"/>
                          <a:cs typeface="+mn-cs"/>
                        </a:rPr>
                        <a:t>Number of economic opportunities facilitated for offenders, parolees and probationers</a:t>
                      </a:r>
                      <a:endParaRPr lang="en-US" sz="1600" b="1" i="0" u="none" strike="noStrike" kern="1200" dirty="0" smtClean="0">
                        <a:solidFill>
                          <a:schemeClr val="bg2">
                            <a:lumMod val="60000"/>
                            <a:lumOff val="40000"/>
                          </a:schemeClr>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600" b="0" i="0" u="none" strike="noStrike" kern="1200" noProof="0" dirty="0" smtClean="0">
                          <a:solidFill>
                            <a:schemeClr val="tx1"/>
                          </a:solidFill>
                          <a:effectLst/>
                          <a:latin typeface="Arial Narrow" panose="020B0606020202030204" pitchFamily="34" charset="0"/>
                          <a:ea typeface="+mn-ea"/>
                          <a:cs typeface="+mn-cs"/>
                        </a:rPr>
                        <a:t>No target</a:t>
                      </a:r>
                      <a:endParaRPr lang="en-US" sz="16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dirty="0" smtClean="0">
                          <a:solidFill>
                            <a:schemeClr val="tx1"/>
                          </a:solidFill>
                          <a:effectLst/>
                          <a:latin typeface="Arial Narrow" panose="020B0606020202030204" pitchFamily="34" charset="0"/>
                        </a:rPr>
                        <a:t>124</a:t>
                      </a:r>
                    </a:p>
                    <a:p>
                      <a:pPr marL="87313" indent="0" algn="l" fontAlgn="t"/>
                      <a:endParaRPr lang="en-US" sz="1600" b="1" i="0" u="none" strike="noStrike" dirty="0" smtClean="0">
                        <a:solidFill>
                          <a:schemeClr val="tx1"/>
                        </a:solidFill>
                        <a:effectLst/>
                        <a:latin typeface="Arial Narrow" panose="020B0606020202030204" pitchFamily="34" charset="0"/>
                      </a:endParaRPr>
                    </a:p>
                    <a:p>
                      <a:pPr marL="87313" indent="0" algn="l" fontAlgn="t"/>
                      <a:r>
                        <a:rPr lang="en-US" sz="1600" b="0" i="0" u="none" strike="noStrike" dirty="0" smtClean="0">
                          <a:solidFill>
                            <a:schemeClr val="tx1"/>
                          </a:solidFill>
                          <a:effectLst/>
                          <a:latin typeface="Arial Narrow" panose="020B0606020202030204" pitchFamily="34" charset="0"/>
                        </a:rPr>
                        <a:t>LMN:</a:t>
                      </a:r>
                      <a:r>
                        <a:rPr lang="en-US" sz="1600" b="0" i="0" u="none" strike="noStrike" baseline="0" dirty="0" smtClean="0">
                          <a:solidFill>
                            <a:schemeClr val="tx1"/>
                          </a:solidFill>
                          <a:effectLst/>
                          <a:latin typeface="Arial Narrow" panose="020B0606020202030204" pitchFamily="34" charset="0"/>
                        </a:rPr>
                        <a:t> 6</a:t>
                      </a:r>
                      <a:endParaRPr lang="en-US" sz="1600" b="0" i="0" u="none" strike="noStrike" dirty="0" smtClean="0">
                        <a:solidFill>
                          <a:schemeClr val="tx1"/>
                        </a:solidFill>
                        <a:effectLst/>
                        <a:latin typeface="Arial Narrow" panose="020B0606020202030204" pitchFamily="34" charset="0"/>
                      </a:endParaRPr>
                    </a:p>
                    <a:p>
                      <a:pPr marL="87313" indent="0" algn="l" fontAlgn="t"/>
                      <a:r>
                        <a:rPr lang="en-US" sz="1600" b="0" i="0" u="none" strike="noStrike" dirty="0" smtClean="0">
                          <a:solidFill>
                            <a:schemeClr val="tx1"/>
                          </a:solidFill>
                          <a:effectLst/>
                          <a:latin typeface="Arial Narrow" panose="020B0606020202030204" pitchFamily="34" charset="0"/>
                        </a:rPr>
                        <a:t>FSNC: 1</a:t>
                      </a:r>
                    </a:p>
                    <a:p>
                      <a:pPr marL="87313" indent="0" algn="l" fontAlgn="t"/>
                      <a:r>
                        <a:rPr lang="en-US" sz="1600" b="0" i="0" u="none" strike="noStrike" dirty="0" smtClean="0">
                          <a:solidFill>
                            <a:schemeClr val="tx1"/>
                          </a:solidFill>
                          <a:effectLst/>
                          <a:latin typeface="Arial Narrow" panose="020B0606020202030204" pitchFamily="34" charset="0"/>
                        </a:rPr>
                        <a:t>KZN: 3</a:t>
                      </a:r>
                    </a:p>
                    <a:p>
                      <a:pPr marL="87313" indent="0" algn="l" fontAlgn="t"/>
                      <a:r>
                        <a:rPr lang="en-US" sz="1600" b="0" i="0" u="none" strike="noStrike" dirty="0" smtClean="0">
                          <a:solidFill>
                            <a:schemeClr val="tx1"/>
                          </a:solidFill>
                          <a:effectLst/>
                          <a:latin typeface="Arial Narrow" panose="020B0606020202030204" pitchFamily="34" charset="0"/>
                        </a:rPr>
                        <a:t>WC:</a:t>
                      </a:r>
                      <a:r>
                        <a:rPr lang="en-US" sz="1600" b="0" i="0" u="none" strike="noStrike" baseline="0" dirty="0" smtClean="0">
                          <a:solidFill>
                            <a:schemeClr val="tx1"/>
                          </a:solidFill>
                          <a:effectLst/>
                          <a:latin typeface="Arial Narrow" panose="020B0606020202030204" pitchFamily="34" charset="0"/>
                        </a:rPr>
                        <a:t> 49</a:t>
                      </a:r>
                      <a:endParaRPr lang="en-US" sz="1600" b="0" i="0" u="none" strike="noStrike" dirty="0" smtClean="0">
                        <a:solidFill>
                          <a:schemeClr val="tx1"/>
                        </a:solidFill>
                        <a:effectLst/>
                        <a:latin typeface="Arial Narrow" panose="020B0606020202030204" pitchFamily="34" charset="0"/>
                      </a:endParaRPr>
                    </a:p>
                    <a:p>
                      <a:pPr marL="87313" indent="0" algn="l" fontAlgn="t"/>
                      <a:r>
                        <a:rPr lang="en-US" sz="1600" b="0" i="0" u="none" strike="noStrike" dirty="0" smtClean="0">
                          <a:solidFill>
                            <a:schemeClr val="tx1"/>
                          </a:solidFill>
                          <a:effectLst/>
                          <a:latin typeface="Arial Narrow" panose="020B0606020202030204" pitchFamily="34" charset="0"/>
                        </a:rPr>
                        <a:t>GP:</a:t>
                      </a:r>
                      <a:r>
                        <a:rPr lang="en-US" sz="1600" b="0" i="0" u="none" strike="noStrike" baseline="0" dirty="0" smtClean="0">
                          <a:solidFill>
                            <a:schemeClr val="tx1"/>
                          </a:solidFill>
                          <a:effectLst/>
                          <a:latin typeface="Arial Narrow" panose="020B0606020202030204" pitchFamily="34" charset="0"/>
                        </a:rPr>
                        <a:t> 6</a:t>
                      </a:r>
                      <a:endParaRPr lang="en-US" sz="1600" b="0" i="0" u="none" strike="noStrike" dirty="0" smtClean="0">
                        <a:solidFill>
                          <a:schemeClr val="tx1"/>
                        </a:solidFill>
                        <a:effectLst/>
                        <a:latin typeface="Arial Narrow" panose="020B0606020202030204" pitchFamily="34" charset="0"/>
                      </a:endParaRPr>
                    </a:p>
                    <a:p>
                      <a:pPr marL="87313" indent="0" algn="l" fontAlgn="t"/>
                      <a:r>
                        <a:rPr lang="en-US" sz="1600" b="0" i="0" u="none" strike="noStrike" dirty="0" smtClean="0">
                          <a:solidFill>
                            <a:schemeClr val="tx1"/>
                          </a:solidFill>
                          <a:effectLst/>
                          <a:latin typeface="Arial Narrow" panose="020B0606020202030204" pitchFamily="34" charset="0"/>
                        </a:rPr>
                        <a:t>EC:</a:t>
                      </a:r>
                      <a:r>
                        <a:rPr lang="en-US" sz="1600" b="0" i="0" u="none" strike="noStrike" baseline="0" dirty="0" smtClean="0">
                          <a:solidFill>
                            <a:schemeClr val="tx1"/>
                          </a:solidFill>
                          <a:effectLst/>
                          <a:latin typeface="Arial Narrow" panose="020B0606020202030204" pitchFamily="34" charset="0"/>
                        </a:rPr>
                        <a:t> 59</a:t>
                      </a:r>
                      <a:endParaRPr lang="en-US" sz="1600" b="0" i="0" u="none" strike="noStrike" dirty="0" smtClean="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7313" indent="0" algn="l" fontAlgn="t"/>
                      <a:r>
                        <a:rPr lang="en-US" sz="1600" b="0" i="0" u="none" strike="noStrike" kern="1200" baseline="0" smtClean="0">
                          <a:solidFill>
                            <a:srgbClr val="000000"/>
                          </a:solidFill>
                          <a:effectLst/>
                          <a:latin typeface="Arial Narrow" panose="020B0606020202030204" pitchFamily="34" charset="0"/>
                          <a:ea typeface="+mn-ea"/>
                          <a:cs typeface="+mn-cs"/>
                          <a:sym typeface="Wingdings" panose="05000000000000000000" pitchFamily="2" charset="2"/>
                        </a:rPr>
                        <a:t>Target measured annually</a:t>
                      </a:r>
                      <a:endParaRPr lang="en-US" sz="1600" b="0" i="0" u="none" strike="noStrike" kern="1200" dirty="0" smtClean="0">
                        <a:solidFill>
                          <a:srgbClr val="000000"/>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600" b="0" i="0" u="none" strike="noStrike" kern="1200" baseline="0" smtClean="0">
                          <a:solidFill>
                            <a:srgbClr val="000000"/>
                          </a:solidFill>
                          <a:effectLst/>
                          <a:latin typeface="Arial Narrow" panose="020B0606020202030204" pitchFamily="34" charset="0"/>
                          <a:ea typeface="+mn-ea"/>
                          <a:cs typeface="+mn-cs"/>
                          <a:sym typeface="Wingdings" panose="05000000000000000000" pitchFamily="2" charset="2"/>
                        </a:rPr>
                        <a:t>Target measured annually</a:t>
                      </a:r>
                      <a:endParaRPr lang="en-US" sz="1600" b="0" i="0" u="none" strike="noStrike" kern="1200" dirty="0" smtClean="0">
                        <a:solidFill>
                          <a:srgbClr val="000000"/>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600" b="0" i="0" u="none" strike="noStrike" kern="1200" baseline="0" dirty="0" smtClean="0">
                          <a:solidFill>
                            <a:srgbClr val="000000"/>
                          </a:solidFill>
                          <a:effectLst/>
                          <a:latin typeface="Arial Narrow" panose="020B0606020202030204" pitchFamily="34" charset="0"/>
                          <a:ea typeface="+mn-ea"/>
                          <a:cs typeface="+mn-cs"/>
                          <a:sym typeface="Wingdings" panose="05000000000000000000" pitchFamily="2" charset="2"/>
                        </a:rPr>
                        <a:t>Target measured annually</a:t>
                      </a:r>
                      <a:endParaRPr lang="en-US" sz="1600" b="0" i="0" u="none" strike="noStrike" kern="1200" dirty="0" smtClean="0">
                        <a:solidFill>
                          <a:srgbClr val="000000"/>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r h="1368140">
                <a:tc>
                  <a:txBody>
                    <a:bodyPr/>
                    <a:lstStyle/>
                    <a:p>
                      <a:pPr marL="87313" marR="0" lvl="0" indent="0" algn="l" defTabSz="914331" rtl="0" eaLnBrk="1" fontAlgn="t"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smtClean="0">
                          <a:ln>
                            <a:noFill/>
                          </a:ln>
                          <a:solidFill>
                            <a:schemeClr val="tx1"/>
                          </a:solidFill>
                          <a:effectLst/>
                          <a:uLnTx/>
                          <a:uFillTx/>
                          <a:latin typeface="Arial Narrow" panose="020B0606020202030204" pitchFamily="34" charset="0"/>
                          <a:ea typeface="+mn-ea"/>
                          <a:cs typeface="+mn-cs"/>
                        </a:rPr>
                        <a:t>Number of parolees and probationers participating in community initiatives </a:t>
                      </a: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lvl="0" indent="0" algn="l" defTabSz="914331" rtl="0" eaLnBrk="1" fontAlgn="t" latinLnBrk="0" hangingPunct="1">
                        <a:lnSpc>
                          <a:spcPct val="100000"/>
                        </a:lnSpc>
                        <a:spcBef>
                          <a:spcPts val="0"/>
                        </a:spcBef>
                        <a:spcAft>
                          <a:spcPct val="0"/>
                        </a:spcAft>
                        <a:buClr>
                          <a:srgbClr val="7D0900"/>
                        </a:buClr>
                        <a:buSzTx/>
                        <a:buFont typeface="Wingdings" pitchFamily="2" charset="2"/>
                        <a:buNone/>
                        <a:tabLst/>
                        <a:defRPr/>
                      </a:pPr>
                      <a:r>
                        <a:rPr lang="en-US" sz="1600" b="0" i="0" u="none" strike="noStrike" kern="1200" noProof="0" dirty="0" smtClean="0">
                          <a:solidFill>
                            <a:schemeClr val="tx1"/>
                          </a:solidFill>
                          <a:effectLst/>
                          <a:latin typeface="Arial Narrow" panose="020B0606020202030204" pitchFamily="34" charset="0"/>
                          <a:ea typeface="+mn-ea"/>
                          <a:cs typeface="+mn-cs"/>
                        </a:rPr>
                        <a:t>No target</a:t>
                      </a:r>
                      <a:endParaRPr lang="en-US" sz="1600" b="0" i="0" u="none" strike="noStrike" kern="1200" dirty="0">
                        <a:solidFill>
                          <a:schemeClr val="tx1"/>
                        </a:solidFill>
                        <a:effectLst/>
                        <a:latin typeface="Arial Narrow" panose="020B0606020202030204" pitchFamily="34" charset="0"/>
                        <a:ea typeface="+mn-ea"/>
                        <a:cs typeface="+mn-cs"/>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marR="0" indent="0" algn="l" defTabSz="914331" rtl="0" eaLnBrk="1" fontAlgn="t" latinLnBrk="0" hangingPunct="1">
                        <a:lnSpc>
                          <a:spcPct val="100000"/>
                        </a:lnSpc>
                        <a:spcBef>
                          <a:spcPts val="0"/>
                        </a:spcBef>
                        <a:spcAft>
                          <a:spcPts val="0"/>
                        </a:spcAft>
                        <a:buClrTx/>
                        <a:buSzTx/>
                        <a:buFontTx/>
                        <a:buNone/>
                        <a:tabLst/>
                        <a:defRPr/>
                      </a:pPr>
                      <a:r>
                        <a:rPr lang="en-US" sz="1600" b="1" i="0" u="none" strike="noStrike" dirty="0" smtClean="0">
                          <a:solidFill>
                            <a:schemeClr val="tx1"/>
                          </a:solidFill>
                          <a:effectLst/>
                          <a:latin typeface="Arial Narrow" panose="020B0606020202030204" pitchFamily="34" charset="0"/>
                        </a:rPr>
                        <a:t>181</a:t>
                      </a:r>
                    </a:p>
                    <a:p>
                      <a:pPr marL="87313" indent="0" algn="l" fontAlgn="t"/>
                      <a:endParaRPr lang="en-US" sz="1600" b="1" i="0" u="none" strike="noStrike" dirty="0" smtClean="0">
                        <a:solidFill>
                          <a:schemeClr val="tx1"/>
                        </a:solidFill>
                        <a:effectLst/>
                        <a:latin typeface="Arial Narrow" panose="020B0606020202030204" pitchFamily="34" charset="0"/>
                      </a:endParaRPr>
                    </a:p>
                    <a:p>
                      <a:pPr marL="87313" indent="0" algn="l" fontAlgn="t"/>
                      <a:r>
                        <a:rPr lang="en-US" sz="1600" b="0" i="0" u="none" strike="noStrike" dirty="0" smtClean="0">
                          <a:solidFill>
                            <a:schemeClr val="tx1"/>
                          </a:solidFill>
                          <a:effectLst/>
                          <a:latin typeface="Arial Narrow" panose="020B0606020202030204" pitchFamily="34" charset="0"/>
                        </a:rPr>
                        <a:t>LMN:</a:t>
                      </a:r>
                      <a:r>
                        <a:rPr lang="en-US" sz="1600" b="0" i="0" u="none" strike="noStrike" baseline="0" dirty="0" smtClean="0">
                          <a:solidFill>
                            <a:schemeClr val="tx1"/>
                          </a:solidFill>
                          <a:effectLst/>
                          <a:latin typeface="Arial Narrow" panose="020B0606020202030204" pitchFamily="34" charset="0"/>
                        </a:rPr>
                        <a:t> 104</a:t>
                      </a:r>
                      <a:endParaRPr lang="en-US" sz="1600" b="0" i="0" u="none" strike="noStrike" dirty="0" smtClean="0">
                        <a:solidFill>
                          <a:schemeClr val="tx1"/>
                        </a:solidFill>
                        <a:effectLst/>
                        <a:latin typeface="Arial Narrow" panose="020B0606020202030204" pitchFamily="34" charset="0"/>
                      </a:endParaRPr>
                    </a:p>
                    <a:p>
                      <a:pPr marL="87313" indent="0" algn="l" fontAlgn="t"/>
                      <a:r>
                        <a:rPr lang="en-US" sz="1600" b="0" i="0" u="none" strike="noStrike" dirty="0" smtClean="0">
                          <a:solidFill>
                            <a:schemeClr val="tx1"/>
                          </a:solidFill>
                          <a:effectLst/>
                          <a:latin typeface="Arial Narrow" panose="020B0606020202030204" pitchFamily="34" charset="0"/>
                        </a:rPr>
                        <a:t>FSNC: 0</a:t>
                      </a:r>
                    </a:p>
                    <a:p>
                      <a:pPr marL="87313" indent="0" algn="l" fontAlgn="t"/>
                      <a:r>
                        <a:rPr lang="en-US" sz="1600" b="0" i="0" u="none" strike="noStrike" dirty="0" smtClean="0">
                          <a:solidFill>
                            <a:schemeClr val="tx1"/>
                          </a:solidFill>
                          <a:effectLst/>
                          <a:latin typeface="Arial Narrow" panose="020B0606020202030204" pitchFamily="34" charset="0"/>
                        </a:rPr>
                        <a:t>KZN: 13</a:t>
                      </a:r>
                    </a:p>
                    <a:p>
                      <a:pPr marL="87313" indent="0" algn="l" fontAlgn="t"/>
                      <a:r>
                        <a:rPr lang="en-US" sz="1600" b="0" i="0" u="none" strike="noStrike" dirty="0" smtClean="0">
                          <a:solidFill>
                            <a:schemeClr val="tx1"/>
                          </a:solidFill>
                          <a:effectLst/>
                          <a:latin typeface="Arial Narrow" panose="020B0606020202030204" pitchFamily="34" charset="0"/>
                        </a:rPr>
                        <a:t>WC:</a:t>
                      </a:r>
                      <a:r>
                        <a:rPr lang="en-US" sz="1600" b="0" i="0" u="none" strike="noStrike" baseline="0" dirty="0" smtClean="0">
                          <a:solidFill>
                            <a:schemeClr val="tx1"/>
                          </a:solidFill>
                          <a:effectLst/>
                          <a:latin typeface="Arial Narrow" panose="020B0606020202030204" pitchFamily="34" charset="0"/>
                        </a:rPr>
                        <a:t> 14</a:t>
                      </a:r>
                      <a:endParaRPr lang="en-US" sz="1600" b="0" i="0" u="none" strike="noStrike" dirty="0" smtClean="0">
                        <a:solidFill>
                          <a:schemeClr val="tx1"/>
                        </a:solidFill>
                        <a:effectLst/>
                        <a:latin typeface="Arial Narrow" panose="020B0606020202030204" pitchFamily="34" charset="0"/>
                      </a:endParaRPr>
                    </a:p>
                    <a:p>
                      <a:pPr marL="87313" indent="0" algn="l" fontAlgn="t"/>
                      <a:r>
                        <a:rPr lang="en-US" sz="1600" b="0" i="0" u="none" strike="noStrike" dirty="0" smtClean="0">
                          <a:solidFill>
                            <a:schemeClr val="tx1"/>
                          </a:solidFill>
                          <a:effectLst/>
                          <a:latin typeface="Arial Narrow" panose="020B0606020202030204" pitchFamily="34" charset="0"/>
                        </a:rPr>
                        <a:t>GP:</a:t>
                      </a:r>
                      <a:r>
                        <a:rPr lang="en-US" sz="1600" b="0" i="0" u="none" strike="noStrike" baseline="0" dirty="0" smtClean="0">
                          <a:solidFill>
                            <a:schemeClr val="tx1"/>
                          </a:solidFill>
                          <a:effectLst/>
                          <a:latin typeface="Arial Narrow" panose="020B0606020202030204" pitchFamily="34" charset="0"/>
                        </a:rPr>
                        <a:t> 50</a:t>
                      </a:r>
                      <a:endParaRPr lang="en-US" sz="1600" b="0" i="0" u="none" strike="noStrike" dirty="0" smtClean="0">
                        <a:solidFill>
                          <a:schemeClr val="tx1"/>
                        </a:solidFill>
                        <a:effectLst/>
                        <a:latin typeface="Arial Narrow" panose="020B0606020202030204" pitchFamily="34" charset="0"/>
                      </a:endParaRPr>
                    </a:p>
                    <a:p>
                      <a:pPr marL="87313" indent="0" algn="l" fontAlgn="t"/>
                      <a:r>
                        <a:rPr lang="en-US" sz="1600" b="0" i="0" u="none" strike="noStrike" dirty="0" smtClean="0">
                          <a:solidFill>
                            <a:schemeClr val="tx1"/>
                          </a:solidFill>
                          <a:effectLst/>
                          <a:latin typeface="Arial Narrow" panose="020B0606020202030204" pitchFamily="34" charset="0"/>
                        </a:rPr>
                        <a:t>EC:</a:t>
                      </a:r>
                      <a:r>
                        <a:rPr lang="en-US" sz="1600" b="0" i="0" u="none" strike="noStrike" baseline="0" dirty="0" smtClean="0">
                          <a:solidFill>
                            <a:schemeClr val="tx1"/>
                          </a:solidFill>
                          <a:effectLst/>
                          <a:latin typeface="Arial Narrow" panose="020B0606020202030204" pitchFamily="34" charset="0"/>
                        </a:rPr>
                        <a:t> 0</a:t>
                      </a:r>
                      <a:endParaRPr lang="en-US" sz="1600" b="0" i="0" u="none" strike="noStrike" dirty="0" smtClean="0">
                        <a:solidFill>
                          <a:schemeClr val="tx1"/>
                        </a:solidFill>
                        <a:effectLst/>
                        <a:latin typeface="Arial Narrow" panose="020B0606020202030204" pitchFamily="34" charset="0"/>
                      </a:endParaRPr>
                    </a:p>
                  </a:txBody>
                  <a:tcPr marL="9525" marR="9525" marT="9525"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solidFill>
                      <a:srgbClr val="FFFF00"/>
                    </a:solidFill>
                  </a:tcPr>
                </a:tc>
                <a:tc>
                  <a:txBody>
                    <a:bodyPr/>
                    <a:lstStyle/>
                    <a:p>
                      <a:pPr marL="87313" indent="0" algn="l" fontAlgn="t"/>
                      <a:r>
                        <a:rPr lang="en-US" sz="1600" b="0" i="0" u="none" strike="noStrike" kern="1200" baseline="0" dirty="0" smtClean="0">
                          <a:solidFill>
                            <a:srgbClr val="000000"/>
                          </a:solidFill>
                          <a:effectLst/>
                          <a:latin typeface="Arial Narrow" panose="020B0606020202030204" pitchFamily="34" charset="0"/>
                          <a:ea typeface="+mn-ea"/>
                          <a:cs typeface="+mn-cs"/>
                          <a:sym typeface="Wingdings" panose="05000000000000000000" pitchFamily="2" charset="2"/>
                        </a:rPr>
                        <a:t>Target measured annually</a:t>
                      </a:r>
                      <a:endParaRPr lang="en-US" sz="1600" b="0" i="0" u="none" strike="noStrike" kern="1200" dirty="0" smtClean="0">
                        <a:solidFill>
                          <a:srgbClr val="000000"/>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114300" marR="11430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600" b="0" i="0" u="none" strike="noStrike" kern="1200" baseline="0" dirty="0" smtClean="0">
                          <a:solidFill>
                            <a:srgbClr val="000000"/>
                          </a:solidFill>
                          <a:effectLst/>
                          <a:latin typeface="Arial Narrow" panose="020B0606020202030204" pitchFamily="34" charset="0"/>
                          <a:ea typeface="+mn-ea"/>
                          <a:cs typeface="+mn-cs"/>
                          <a:sym typeface="Wingdings" panose="05000000000000000000" pitchFamily="2" charset="2"/>
                        </a:rPr>
                        <a:t>Target measured annually</a:t>
                      </a:r>
                      <a:endParaRPr lang="en-US" sz="1600" b="0" i="0" u="none" strike="noStrike" kern="1200" dirty="0" smtClean="0">
                        <a:solidFill>
                          <a:srgbClr val="000000"/>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c>
                  <a:txBody>
                    <a:bodyPr/>
                    <a:lstStyle/>
                    <a:p>
                      <a:pPr marL="87313" indent="0" algn="l" fontAlgn="t"/>
                      <a:r>
                        <a:rPr lang="en-US" sz="1600" b="0" i="0" u="none" strike="noStrike" kern="1200" baseline="0" dirty="0" smtClean="0">
                          <a:solidFill>
                            <a:srgbClr val="000000"/>
                          </a:solidFill>
                          <a:effectLst/>
                          <a:latin typeface="Arial Narrow" panose="020B0606020202030204" pitchFamily="34" charset="0"/>
                          <a:ea typeface="+mn-ea"/>
                          <a:cs typeface="+mn-cs"/>
                          <a:sym typeface="Wingdings" panose="05000000000000000000" pitchFamily="2" charset="2"/>
                        </a:rPr>
                        <a:t>Target measured annually</a:t>
                      </a:r>
                      <a:endParaRPr lang="en-US" sz="1600" b="0" i="0" u="none" strike="noStrike" kern="1200" dirty="0" smtClean="0">
                        <a:solidFill>
                          <a:srgbClr val="000000"/>
                        </a:solidFill>
                        <a:effectLst/>
                        <a:latin typeface="Arial Narrow" panose="020B0606020202030204" pitchFamily="34" charset="0"/>
                        <a:ea typeface="+mn-ea"/>
                        <a:cs typeface="Arial" panose="020B0604020202020204" pitchFamily="34" charset="0"/>
                        <a:sym typeface="Wingdings" panose="05000000000000000000" pitchFamily="2" charset="2"/>
                      </a:endParaRPr>
                    </a:p>
                  </a:txBody>
                  <a:tcPr marL="0" marR="0" marT="0" marB="0">
                    <a:lnL w="3175" cap="flat" cmpd="sng" algn="ctr">
                      <a:solidFill>
                        <a:schemeClr val="tx1"/>
                      </a:solidFill>
                      <a:prstDash val="solid"/>
                      <a:round/>
                      <a:headEnd type="none" w="med" len="med"/>
                      <a:tailEnd type="none" w="med" len="med"/>
                    </a:lnL>
                    <a:lnR w="3175" cap="flat" cmpd="sng" algn="ctr">
                      <a:solidFill>
                        <a:schemeClr val="tx1"/>
                      </a:solidFill>
                      <a:prstDash val="solid"/>
                      <a:round/>
                      <a:headEnd type="none" w="med" len="med"/>
                      <a:tailEnd type="none" w="med" len="med"/>
                    </a:lnR>
                    <a:lnT w="3175" cap="flat" cmpd="sng" algn="ctr">
                      <a:solidFill>
                        <a:schemeClr val="tx1"/>
                      </a:solidFill>
                      <a:prstDash val="solid"/>
                      <a:round/>
                      <a:headEnd type="none" w="med" len="med"/>
                      <a:tailEnd type="none" w="med" len="med"/>
                    </a:lnT>
                    <a:lnB w="3175" cap="flat" cmpd="sng" algn="ctr">
                      <a:solidFill>
                        <a:schemeClr val="tx1"/>
                      </a:solidFill>
                      <a:prstDash val="solid"/>
                      <a:round/>
                      <a:headEnd type="none" w="med" len="med"/>
                      <a:tailEnd type="none" w="med" len="med"/>
                    </a:lnB>
                    <a:noFill/>
                  </a:tcPr>
                </a:tc>
              </a:tr>
            </a:tbl>
          </a:graphicData>
        </a:graphic>
      </p:graphicFrame>
      <p:sp>
        <p:nvSpPr>
          <p:cNvPr id="6" name="Title 3"/>
          <p:cNvSpPr>
            <a:spLocks noGrp="1"/>
          </p:cNvSpPr>
          <p:nvPr>
            <p:ph type="title" idx="4294967295"/>
          </p:nvPr>
        </p:nvSpPr>
        <p:spPr>
          <a:xfrm>
            <a:off x="0" y="-1"/>
            <a:ext cx="9144000" cy="932329"/>
          </a:xfrm>
          <a:prstGeom prst="rect">
            <a:avLst/>
          </a:prstGeom>
        </p:spPr>
        <p:txBody>
          <a:bodyPr anchor="ctr"/>
          <a:lstStyle/>
          <a:p>
            <a:pPr lvl="0" algn="ctr">
              <a:lnSpc>
                <a:spcPct val="110000"/>
              </a:lnSpc>
            </a:pPr>
            <a:r>
              <a:rPr lang="en-US" sz="3000" kern="1200" dirty="0">
                <a:solidFill>
                  <a:schemeClr val="bg1"/>
                </a:solidFill>
                <a:latin typeface="Arial Black" panose="020B0A04020102020204" pitchFamily="34" charset="0"/>
              </a:rPr>
              <a:t>PROGRAMME 5: SOCIAL </a:t>
            </a:r>
            <a:r>
              <a:rPr lang="en-US" sz="3000" kern="1200" dirty="0" smtClean="0">
                <a:solidFill>
                  <a:schemeClr val="bg1"/>
                </a:solidFill>
                <a:latin typeface="Arial Black" panose="020B0A04020102020204" pitchFamily="34" charset="0"/>
              </a:rPr>
              <a:t>REINTEGRATION</a:t>
            </a:r>
            <a:r>
              <a:rPr lang="en-US" sz="2400" kern="1200" dirty="0" smtClean="0">
                <a:solidFill>
                  <a:schemeClr val="bg1"/>
                </a:solidFill>
                <a:latin typeface="Arial Black" panose="020B0A04020102020204" pitchFamily="34" charset="0"/>
              </a:rPr>
              <a:t/>
            </a:r>
            <a:br>
              <a:rPr lang="en-US" sz="2400" kern="1200" dirty="0" smtClean="0">
                <a:solidFill>
                  <a:schemeClr val="bg1"/>
                </a:solidFill>
                <a:latin typeface="Arial Black" panose="020B0A04020102020204" pitchFamily="34" charset="0"/>
              </a:rPr>
            </a:br>
            <a:r>
              <a:rPr lang="en-US" kern="1200" dirty="0" smtClean="0">
                <a:solidFill>
                  <a:schemeClr val="bg1"/>
                </a:solidFill>
                <a:latin typeface="Arial Black" panose="020B0A04020102020204" pitchFamily="34" charset="0"/>
              </a:rPr>
              <a:t>COMMUNITY REINTEGRATION </a:t>
            </a:r>
            <a:endParaRPr lang="en-US" dirty="0">
              <a:solidFill>
                <a:schemeClr val="bg1"/>
              </a:solidFill>
              <a:latin typeface="Arial Black" panose="020B0A04020102020204" pitchFamily="34" charset="0"/>
            </a:endParaRPr>
          </a:p>
        </p:txBody>
      </p:sp>
    </p:spTree>
    <p:extLst>
      <p:ext uri="{BB962C8B-B14F-4D97-AF65-F5344CB8AC3E}">
        <p14:creationId xmlns:p14="http://schemas.microsoft.com/office/powerpoint/2010/main" val="67712165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6000" r="-6000"/>
          </a:stretch>
        </a:blipFill>
        <a:effectLst/>
      </p:bgPr>
    </p:bg>
    <p:spTree>
      <p:nvGrpSpPr>
        <p:cNvPr id="1" name=""/>
        <p:cNvGrpSpPr/>
        <p:nvPr/>
      </p:nvGrpSpPr>
      <p:grpSpPr>
        <a:xfrm>
          <a:off x="0" y="0"/>
          <a:ext cx="0" cy="0"/>
          <a:chOff x="0" y="0"/>
          <a:chExt cx="0" cy="0"/>
        </a:xfrm>
      </p:grpSpPr>
      <p:sp>
        <p:nvSpPr>
          <p:cNvPr id="2" name="Rectangle 1"/>
          <p:cNvSpPr/>
          <p:nvPr/>
        </p:nvSpPr>
        <p:spPr>
          <a:xfrm>
            <a:off x="0" y="10880"/>
            <a:ext cx="9144000" cy="6858003"/>
          </a:xfrm>
          <a:prstGeom prst="rect">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ZA"/>
          </a:p>
        </p:txBody>
      </p:sp>
      <p:grpSp>
        <p:nvGrpSpPr>
          <p:cNvPr id="6" name="Group 5">
            <a:extLst>
              <a:ext uri="{FF2B5EF4-FFF2-40B4-BE49-F238E27FC236}">
                <a16:creationId xmlns:a16="http://schemas.microsoft.com/office/drawing/2014/main" xmlns="" id="{AE2A3745-C6D2-4E91-8176-3384E632447B}"/>
              </a:ext>
            </a:extLst>
          </p:cNvPr>
          <p:cNvGrpSpPr/>
          <p:nvPr/>
        </p:nvGrpSpPr>
        <p:grpSpPr>
          <a:xfrm>
            <a:off x="0" y="1496170"/>
            <a:ext cx="9231086" cy="3882303"/>
            <a:chOff x="0" y="1447800"/>
            <a:chExt cx="12308115" cy="5176404"/>
          </a:xfrm>
        </p:grpSpPr>
        <p:sp>
          <p:nvSpPr>
            <p:cNvPr id="4" name="Rectangle 3">
              <a:extLst>
                <a:ext uri="{FF2B5EF4-FFF2-40B4-BE49-F238E27FC236}">
                  <a16:creationId xmlns:a16="http://schemas.microsoft.com/office/drawing/2014/main" xmlns="" id="{81127C15-6540-4B80-A44D-518CF9108CBC}"/>
                </a:ext>
              </a:extLst>
            </p:cNvPr>
            <p:cNvSpPr/>
            <p:nvPr/>
          </p:nvSpPr>
          <p:spPr>
            <a:xfrm>
              <a:off x="0" y="1447800"/>
              <a:ext cx="12192000" cy="6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dirty="0">
                <a:solidFill>
                  <a:prstClr val="white"/>
                </a:solidFill>
              </a:endParaRPr>
            </a:p>
          </p:txBody>
        </p:sp>
        <p:sp>
          <p:nvSpPr>
            <p:cNvPr id="5" name="Rectangle 4">
              <a:extLst>
                <a:ext uri="{FF2B5EF4-FFF2-40B4-BE49-F238E27FC236}">
                  <a16:creationId xmlns:a16="http://schemas.microsoft.com/office/drawing/2014/main" xmlns="" id="{6D01CC6F-ED22-47AB-9095-06CAC7881C24}"/>
                </a:ext>
              </a:extLst>
            </p:cNvPr>
            <p:cNvSpPr/>
            <p:nvPr/>
          </p:nvSpPr>
          <p:spPr>
            <a:xfrm>
              <a:off x="0" y="6563245"/>
              <a:ext cx="12308115" cy="609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grpSp>
      <p:sp>
        <p:nvSpPr>
          <p:cNvPr id="9" name="Rectangle 8">
            <a:extLst>
              <a:ext uri="{FF2B5EF4-FFF2-40B4-BE49-F238E27FC236}">
                <a16:creationId xmlns:a16="http://schemas.microsoft.com/office/drawing/2014/main" xmlns="" id="{28D8E245-71A4-4861-8D99-1B324D6EEE25}"/>
              </a:ext>
            </a:extLst>
          </p:cNvPr>
          <p:cNvSpPr/>
          <p:nvPr/>
        </p:nvSpPr>
        <p:spPr>
          <a:xfrm>
            <a:off x="2086899" y="1546356"/>
            <a:ext cx="7057101" cy="3787053"/>
          </a:xfrm>
          <a:prstGeom prst="rect">
            <a:avLst/>
          </a:prstGeom>
          <a:solidFill>
            <a:srgbClr val="00B050">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sp>
        <p:nvSpPr>
          <p:cNvPr id="13" name="Rectangle 12">
            <a:extLst>
              <a:ext uri="{FF2B5EF4-FFF2-40B4-BE49-F238E27FC236}">
                <a16:creationId xmlns:a16="http://schemas.microsoft.com/office/drawing/2014/main" xmlns="" id="{6D716DC1-81C6-4E96-AB36-1B94848BED6A}"/>
              </a:ext>
            </a:extLst>
          </p:cNvPr>
          <p:cNvSpPr/>
          <p:nvPr/>
        </p:nvSpPr>
        <p:spPr>
          <a:xfrm rot="5400000" flipV="1">
            <a:off x="-1367587" y="3417022"/>
            <a:ext cx="6858002"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sp>
        <p:nvSpPr>
          <p:cNvPr id="11" name="TextBox 10"/>
          <p:cNvSpPr txBox="1"/>
          <p:nvPr/>
        </p:nvSpPr>
        <p:spPr>
          <a:xfrm>
            <a:off x="1999813" y="1526040"/>
            <a:ext cx="7102821" cy="3500958"/>
          </a:xfrm>
          <a:prstGeom prst="rect">
            <a:avLst/>
          </a:prstGeom>
          <a:noFill/>
        </p:spPr>
        <p:txBody>
          <a:bodyPr wrap="square" rtlCol="0">
            <a:spAutoFit/>
          </a:bodyPr>
          <a:lstStyle/>
          <a:p>
            <a:pPr marL="0" marR="0" lvl="0" indent="0" algn="ctr" defTabSz="914400" eaLnBrk="1" fontAlgn="auto" latinLnBrk="0" hangingPunct="1">
              <a:lnSpc>
                <a:spcPct val="115000"/>
              </a:lnSpc>
              <a:spcBef>
                <a:spcPts val="500"/>
              </a:spcBef>
              <a:spcAft>
                <a:spcPts val="1000"/>
              </a:spcAft>
              <a:buClrTx/>
              <a:buSzTx/>
              <a:buFontTx/>
              <a:buNone/>
              <a:tabLst/>
              <a:defRPr/>
            </a:pP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t>
            </a:r>
            <a:endParaRPr kumimoji="0" lang="en-ZA" sz="1600" b="0" i="0" u="none" strike="noStrike" kern="0" cap="none" spc="0" normalizeH="0" baseline="0" noProof="0" dirty="0" smtClean="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500"/>
              </a:spcBef>
              <a:spcAft>
                <a:spcPts val="1000"/>
              </a:spcAft>
              <a:buClrTx/>
              <a:buSzTx/>
              <a:buFontTx/>
              <a:buNone/>
              <a:tabLst/>
              <a:defRPr/>
            </a:pP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Department of Correctional Services (DCS)</a:t>
            </a:r>
            <a:endParaRPr kumimoji="0" lang="en-ZA" sz="1600" b="0" i="0" u="none" strike="noStrike" kern="0" cap="none" spc="0" normalizeH="0" baseline="0" noProof="0" dirty="0" smtClean="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500"/>
              </a:spcBef>
              <a:spcAft>
                <a:spcPts val="1000"/>
              </a:spcAft>
              <a:buClrTx/>
              <a:buSzTx/>
              <a:buFontTx/>
              <a:buNone/>
              <a:tabLst/>
              <a:defRPr/>
            </a:pP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Head Office: Correctional Services</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124 WF </a:t>
            </a:r>
            <a:r>
              <a:rPr kumimoji="0" lang="en-ZA" sz="1600" b="1" i="0" u="none" strike="noStrike" kern="0" cap="none" spc="0" normalizeH="0" baseline="0" noProof="0" dirty="0" err="1" smtClean="0">
                <a:ln>
                  <a:noFill/>
                </a:ln>
                <a:solidFill>
                  <a:prstClr val="white"/>
                </a:solidFill>
                <a:effectLst/>
                <a:uLnTx/>
                <a:uFillTx/>
                <a:latin typeface="Arial" panose="020B0604020202020204" pitchFamily="34" charset="0"/>
                <a:ea typeface="MyriadPro-Regular"/>
                <a:cs typeface="Times New Roman" panose="02020603050405020304" pitchFamily="18" charset="0"/>
              </a:rPr>
              <a:t>Nkomo</a:t>
            </a: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Street</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WF </a:t>
            </a:r>
            <a:r>
              <a:rPr kumimoji="0" lang="en-ZA" sz="1600" b="1" i="0" u="none" strike="noStrike" kern="0" cap="none" spc="0" normalizeH="0" baseline="0" noProof="0" dirty="0" err="1" smtClean="0">
                <a:ln>
                  <a:noFill/>
                </a:ln>
                <a:solidFill>
                  <a:prstClr val="white"/>
                </a:solidFill>
                <a:effectLst/>
                <a:uLnTx/>
                <a:uFillTx/>
                <a:latin typeface="Arial" panose="020B0604020202020204" pitchFamily="34" charset="0"/>
                <a:ea typeface="MyriadPro-Regular"/>
                <a:cs typeface="Times New Roman" panose="02020603050405020304" pitchFamily="18" charset="0"/>
              </a:rPr>
              <a:t>Nkomo</a:t>
            </a: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&amp; Sophie De </a:t>
            </a:r>
            <a:r>
              <a:rPr kumimoji="0" lang="en-ZA" sz="1600" b="1" i="0" u="none" strike="noStrike" kern="0" cap="none" spc="0" normalizeH="0" baseline="0" noProof="0" dirty="0" err="1" smtClean="0">
                <a:ln>
                  <a:noFill/>
                </a:ln>
                <a:solidFill>
                  <a:prstClr val="white"/>
                </a:solidFill>
                <a:effectLst/>
                <a:uLnTx/>
                <a:uFillTx/>
                <a:latin typeface="Arial" panose="020B0604020202020204" pitchFamily="34" charset="0"/>
                <a:ea typeface="MyriadPro-Regular"/>
                <a:cs typeface="Times New Roman" panose="02020603050405020304" pitchFamily="18" charset="0"/>
              </a:rPr>
              <a:t>Bruyn</a:t>
            </a: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Streets</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Pretoria Central</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Private Bag X</a:t>
            </a:r>
            <a:r>
              <a:rPr kumimoji="0" lang="en-US" sz="1600" b="1" i="0" u="none" strike="noStrike" kern="0" cap="none" spc="0" normalizeH="0" baseline="0" noProof="0" dirty="0" smtClean="0">
                <a:ln>
                  <a:noFill/>
                </a:ln>
                <a:solidFill>
                  <a:prstClr val="white"/>
                </a:solidFill>
                <a:effectLst/>
                <a:uLnTx/>
                <a:uFillTx/>
                <a:latin typeface="Arial" panose="020B0604020202020204" pitchFamily="34" charset="0"/>
                <a:ea typeface="Calibri" panose="020F0502020204030204" pitchFamily="34" charset="0"/>
                <a:cs typeface="Times New Roman" panose="02020603050405020304" pitchFamily="18" charset="0"/>
              </a:rPr>
              <a:t>136</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Pretoria</a:t>
            </a:r>
            <a: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
            </a:r>
            <a:br>
              <a:rPr kumimoji="0" lang="en-ZA" sz="1600" b="0"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b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0001</a:t>
            </a:r>
            <a:endParaRPr kumimoji="0" lang="en-ZA" sz="1600" b="0" i="0" u="none" strike="noStrike" kern="0" cap="none" spc="0" normalizeH="0" baseline="0" noProof="0" dirty="0" smtClean="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ctr" defTabSz="914400" eaLnBrk="1" fontAlgn="auto" latinLnBrk="0" hangingPunct="1">
              <a:lnSpc>
                <a:spcPct val="115000"/>
              </a:lnSpc>
              <a:spcBef>
                <a:spcPts val="500"/>
              </a:spcBef>
              <a:spcAft>
                <a:spcPts val="1000"/>
              </a:spcAft>
              <a:buClrTx/>
              <a:buSzTx/>
              <a:buFontTx/>
              <a:buNone/>
              <a:tabLst/>
              <a:defRPr/>
            </a:pPr>
            <a:r>
              <a:rPr kumimoji="0" lang="en-ZA" sz="1600" b="1" i="0" u="none"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rPr>
              <a:t>Website: </a:t>
            </a:r>
            <a:r>
              <a:rPr kumimoji="0" lang="en-ZA" sz="1600" b="1" i="0" u="sng" strike="noStrike" kern="0" cap="none" spc="0" normalizeH="0" baseline="0" noProof="0" dirty="0" smtClean="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hlinkClick r:id="rId4"/>
              </a:rPr>
              <a:t>h</a:t>
            </a:r>
            <a:r>
              <a:rPr kumimoji="0" lang="en-ZA" sz="1600" b="1" i="0" u="sng"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hlinkClick r:id="rId4"/>
              </a:rPr>
              <a:t>ttp://</a:t>
            </a:r>
            <a:r>
              <a:rPr kumimoji="0" lang="en-ZA" sz="1600" b="1" i="0" u="sng" strike="noStrike" kern="0" cap="none" spc="0" normalizeH="0" baseline="0" noProof="0" dirty="0" smtClean="0">
                <a:ln>
                  <a:noFill/>
                </a:ln>
                <a:solidFill>
                  <a:prstClr val="white"/>
                </a:solidFill>
                <a:effectLst/>
                <a:uLnTx/>
                <a:uFillTx/>
                <a:latin typeface="Arial" panose="020B0604020202020204" pitchFamily="34" charset="0"/>
                <a:ea typeface="MyriadPro-Regular"/>
                <a:cs typeface="Times New Roman" panose="02020603050405020304" pitchFamily="18" charset="0"/>
                <a:hlinkClick r:id="rId5"/>
              </a:rPr>
              <a:t>www.dcs.gov.za</a:t>
            </a:r>
            <a:endParaRPr kumimoji="0" lang="en-ZA" sz="1600" b="0" i="0" u="none" strike="noStrike" kern="0" cap="none" spc="0" normalizeH="0" baseline="0" noProof="0" dirty="0" smtClean="0">
              <a:ln>
                <a:noFill/>
              </a:ln>
              <a:solidFill>
                <a:prstClr val="white"/>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31698283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xmlns="" id="{29727885-EAA1-472D-AC46-FA364467267D}"/>
              </a:ext>
            </a:extLst>
          </p:cNvPr>
          <p:cNvSpPr txBox="1">
            <a:spLocks/>
          </p:cNvSpPr>
          <p:nvPr/>
        </p:nvSpPr>
        <p:spPr>
          <a:xfrm>
            <a:off x="740228" y="2426142"/>
            <a:ext cx="3548744" cy="1595120"/>
          </a:xfrm>
          <a:prstGeom prst="rect">
            <a:avLst/>
          </a:prstGeom>
        </p:spPr>
        <p:txBody>
          <a:bodyPr vert="horz" lIns="68580" tIns="34290" rIns="68580" bIns="34290" rtlCol="0" anchor="b">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pPr algn="l" fontAlgn="auto">
              <a:spcAft>
                <a:spcPts val="0"/>
              </a:spcAft>
            </a:pPr>
            <a:r>
              <a:rPr lang="en-US" sz="3600" dirty="0">
                <a:solidFill>
                  <a:prstClr val="white"/>
                </a:solidFill>
              </a:rPr>
              <a:t>Value Proposition Canvas</a:t>
            </a:r>
          </a:p>
        </p:txBody>
      </p:sp>
      <p:sp>
        <p:nvSpPr>
          <p:cNvPr id="9" name="Rectangle: Rounded Corners 8">
            <a:extLst>
              <a:ext uri="{FF2B5EF4-FFF2-40B4-BE49-F238E27FC236}">
                <a16:creationId xmlns:a16="http://schemas.microsoft.com/office/drawing/2014/main" xmlns="" id="{60CEC877-F66A-4F4E-8FFB-54366BE31DBA}"/>
              </a:ext>
            </a:extLst>
          </p:cNvPr>
          <p:cNvSpPr/>
          <p:nvPr/>
        </p:nvSpPr>
        <p:spPr>
          <a:xfrm>
            <a:off x="783772" y="4196624"/>
            <a:ext cx="3505200" cy="32385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r>
              <a:rPr lang="en-US" dirty="0">
                <a:solidFill>
                  <a:prstClr val="black"/>
                </a:solidFill>
                <a:latin typeface="Arial" panose="020B0604020202020204" pitchFamily="34" charset="0"/>
                <a:cs typeface="Arial" panose="020B0604020202020204" pitchFamily="34" charset="0"/>
              </a:rPr>
              <a:t>Lorem Ipsum</a:t>
            </a:r>
          </a:p>
        </p:txBody>
      </p:sp>
      <p:pic>
        <p:nvPicPr>
          <p:cNvPr id="11" name="Picture 10" descr="A close up of a sign&#10;&#10;Description automatically generated">
            <a:extLst>
              <a:ext uri="{FF2B5EF4-FFF2-40B4-BE49-F238E27FC236}">
                <a16:creationId xmlns:a16="http://schemas.microsoft.com/office/drawing/2014/main" xmlns="" id="{045E6F6F-63E2-4CE1-AB0C-1E08F593A9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229" y="1781576"/>
            <a:ext cx="950459" cy="275824"/>
          </a:xfrm>
          <a:prstGeom prst="rect">
            <a:avLst/>
          </a:prstGeom>
        </p:spPr>
      </p:pic>
      <p:cxnSp>
        <p:nvCxnSpPr>
          <p:cNvPr id="13" name="Straight Connector 12">
            <a:extLst>
              <a:ext uri="{FF2B5EF4-FFF2-40B4-BE49-F238E27FC236}">
                <a16:creationId xmlns:a16="http://schemas.microsoft.com/office/drawing/2014/main" xmlns="" id="{1960F5BB-CF73-432B-9E1C-7B63215D0ECE}"/>
              </a:ext>
            </a:extLst>
          </p:cNvPr>
          <p:cNvCxnSpPr/>
          <p:nvPr/>
        </p:nvCxnSpPr>
        <p:spPr>
          <a:xfrm>
            <a:off x="742951" y="2241770"/>
            <a:ext cx="3564731"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0" y="0"/>
            <a:ext cx="9144000" cy="6858000"/>
            <a:chOff x="0" y="0"/>
            <a:chExt cx="9144000" cy="6858000"/>
          </a:xfrm>
        </p:grpSpPr>
        <p:pic>
          <p:nvPicPr>
            <p:cNvPr id="4" name="Picture 3"/>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a:off x="0" y="0"/>
              <a:ext cx="9144000" cy="6804752"/>
            </a:xfrm>
            <a:prstGeom prst="rect">
              <a:avLst/>
            </a:prstGeom>
          </p:spPr>
        </p:pic>
        <p:sp>
          <p:nvSpPr>
            <p:cNvPr id="6" name="Rectangle 5">
              <a:extLst>
                <a:ext uri="{FF2B5EF4-FFF2-40B4-BE49-F238E27FC236}">
                  <a16:creationId xmlns:a16="http://schemas.microsoft.com/office/drawing/2014/main" xmlns="" id="{CB85838F-B856-4F93-A63D-35FA79D3278C}"/>
                </a:ext>
              </a:extLst>
            </p:cNvPr>
            <p:cNvSpPr/>
            <p:nvPr/>
          </p:nvSpPr>
          <p:spPr>
            <a:xfrm>
              <a:off x="0" y="0"/>
              <a:ext cx="9144000" cy="6858000"/>
            </a:xfrm>
            <a:prstGeom prst="rect">
              <a:avLst/>
            </a:prstGeom>
            <a:solidFill>
              <a:srgbClr val="33993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sp>
          <p:nvSpPr>
            <p:cNvPr id="7" name="Rectangle 6">
              <a:extLst>
                <a:ext uri="{FF2B5EF4-FFF2-40B4-BE49-F238E27FC236}">
                  <a16:creationId xmlns:a16="http://schemas.microsoft.com/office/drawing/2014/main" xmlns="" id="{EC712674-A4F6-4CBF-ABFE-9D83257F838F}"/>
                </a:ext>
              </a:extLst>
            </p:cNvPr>
            <p:cNvSpPr/>
            <p:nvPr/>
          </p:nvSpPr>
          <p:spPr>
            <a:xfrm>
              <a:off x="1110653" y="1"/>
              <a:ext cx="5414682" cy="5522259"/>
            </a:xfrm>
            <a:prstGeom prst="rect">
              <a:avLst/>
            </a:prstGeom>
            <a:solidFill>
              <a:srgbClr val="339933">
                <a:alpha val="9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fontAlgn="auto">
                <a:spcBef>
                  <a:spcPts val="0"/>
                </a:spcBef>
                <a:spcAft>
                  <a:spcPts val="0"/>
                </a:spcAft>
              </a:pPr>
              <a:endParaRPr lang="en-US">
                <a:solidFill>
                  <a:prstClr val="white"/>
                </a:solidFill>
              </a:endParaRPr>
            </a:p>
          </p:txBody>
        </p:sp>
      </p:grpSp>
      <p:sp>
        <p:nvSpPr>
          <p:cNvPr id="14" name="Title 1">
            <a:extLst>
              <a:ext uri="{FF2B5EF4-FFF2-40B4-BE49-F238E27FC236}">
                <a16:creationId xmlns:a16="http://schemas.microsoft.com/office/drawing/2014/main" xmlns="" id="{29727885-EAA1-472D-AC46-FA364467267D}"/>
              </a:ext>
            </a:extLst>
          </p:cNvPr>
          <p:cNvSpPr txBox="1">
            <a:spLocks/>
          </p:cNvSpPr>
          <p:nvPr/>
        </p:nvSpPr>
        <p:spPr>
          <a:xfrm>
            <a:off x="1441506" y="1424638"/>
            <a:ext cx="4731658" cy="2878780"/>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lumMod val="75000"/>
                    <a:lumOff val="25000"/>
                  </a:schemeClr>
                </a:solidFill>
                <a:latin typeface="Arial Black" panose="020B0A04020102020204" pitchFamily="34" charset="0"/>
                <a:ea typeface="+mj-ea"/>
                <a:cs typeface="+mj-cs"/>
              </a:defRPr>
            </a:lvl1pPr>
          </a:lstStyle>
          <a:p>
            <a:r>
              <a:rPr lang="en-US" sz="4800" dirty="0" smtClean="0">
                <a:solidFill>
                  <a:schemeClr val="bg1"/>
                </a:solidFill>
              </a:rPr>
              <a:t>2020/21 Quarter Two Performance Report </a:t>
            </a:r>
            <a:endParaRPr lang="en-US" sz="4800" dirty="0">
              <a:solidFill>
                <a:schemeClr val="bg1"/>
              </a:solidFill>
            </a:endParaRPr>
          </a:p>
        </p:txBody>
      </p:sp>
      <p:sp>
        <p:nvSpPr>
          <p:cNvPr id="15" name="Rectangle: Rounded Corners 8">
            <a:extLst>
              <a:ext uri="{FF2B5EF4-FFF2-40B4-BE49-F238E27FC236}">
                <a16:creationId xmlns:a16="http://schemas.microsoft.com/office/drawing/2014/main" xmlns="" id="{60CEC877-F66A-4F4E-8FFB-54366BE31DBA}"/>
              </a:ext>
            </a:extLst>
          </p:cNvPr>
          <p:cNvSpPr/>
          <p:nvPr/>
        </p:nvSpPr>
        <p:spPr>
          <a:xfrm>
            <a:off x="1441506" y="4696147"/>
            <a:ext cx="4793796" cy="431801"/>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smtClean="0">
                <a:solidFill>
                  <a:schemeClr val="tx1"/>
                </a:solidFill>
                <a:latin typeface="Arial" panose="020B0604020202020204" pitchFamily="34" charset="0"/>
                <a:cs typeface="Arial" panose="020B0604020202020204" pitchFamily="34" charset="0"/>
              </a:rPr>
              <a:t>Overview</a:t>
            </a:r>
            <a:endParaRPr lang="en-US" sz="2800" dirty="0">
              <a:solidFill>
                <a:schemeClr val="tx1"/>
              </a:solidFill>
              <a:latin typeface="Arial" panose="020B0604020202020204" pitchFamily="34" charset="0"/>
              <a:cs typeface="Arial" panose="020B0604020202020204" pitchFamily="34" charset="0"/>
            </a:endParaRPr>
          </a:p>
        </p:txBody>
      </p:sp>
      <p:cxnSp>
        <p:nvCxnSpPr>
          <p:cNvPr id="16" name="Straight Connector 15">
            <a:extLst>
              <a:ext uri="{FF2B5EF4-FFF2-40B4-BE49-F238E27FC236}">
                <a16:creationId xmlns:a16="http://schemas.microsoft.com/office/drawing/2014/main" xmlns="" id="{1960F5BB-CF73-432B-9E1C-7B63215D0ECE}"/>
              </a:ext>
            </a:extLst>
          </p:cNvPr>
          <p:cNvCxnSpPr/>
          <p:nvPr/>
        </p:nvCxnSpPr>
        <p:spPr>
          <a:xfrm>
            <a:off x="1441506" y="1084027"/>
            <a:ext cx="475297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7" name="Right Triangle 16">
            <a:extLst>
              <a:ext uri="{FF2B5EF4-FFF2-40B4-BE49-F238E27FC236}">
                <a16:creationId xmlns:a16="http://schemas.microsoft.com/office/drawing/2014/main" xmlns="" id="{2C375972-9C28-4C3B-94C7-BDAC3A5EB1C4}"/>
              </a:ext>
            </a:extLst>
          </p:cNvPr>
          <p:cNvSpPr/>
          <p:nvPr/>
        </p:nvSpPr>
        <p:spPr>
          <a:xfrm>
            <a:off x="6525335" y="-420"/>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a:extLst>
              <a:ext uri="{FF2B5EF4-FFF2-40B4-BE49-F238E27FC236}">
                <a16:creationId xmlns:a16="http://schemas.microsoft.com/office/drawing/2014/main" xmlns="" id="{2C375972-9C28-4C3B-94C7-BDAC3A5EB1C4}"/>
              </a:ext>
            </a:extLst>
          </p:cNvPr>
          <p:cNvSpPr/>
          <p:nvPr/>
        </p:nvSpPr>
        <p:spPr>
          <a:xfrm flipH="1">
            <a:off x="939203" y="-9199"/>
            <a:ext cx="171450" cy="342900"/>
          </a:xfrm>
          <a:prstGeom prst="rtTriangle">
            <a:avLst/>
          </a:prstGeom>
          <a:solidFill>
            <a:srgbClr val="33993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573373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itle 2"/>
          <p:cNvSpPr>
            <a:spLocks noGrp="1"/>
          </p:cNvSpPr>
          <p:nvPr>
            <p:ph type="title" idx="4294967295"/>
          </p:nvPr>
        </p:nvSpPr>
        <p:spPr>
          <a:xfrm>
            <a:off x="-30163" y="0"/>
            <a:ext cx="9174163" cy="884238"/>
          </a:xfrm>
          <a:prstGeom prst="rect">
            <a:avLst/>
          </a:prstGeom>
        </p:spPr>
        <p:txBody>
          <a:bodyPr anchor="ctr"/>
          <a:lstStyle/>
          <a:p>
            <a:pPr algn="ctr"/>
            <a:r>
              <a:rPr lang="en-ZA" sz="3000" kern="1200" dirty="0">
                <a:solidFill>
                  <a:schemeClr val="bg1"/>
                </a:solidFill>
                <a:latin typeface="Arial Black" panose="020B0A04020102020204" pitchFamily="34" charset="0"/>
              </a:rPr>
              <a:t>OVERALL QUARTER </a:t>
            </a:r>
            <a:r>
              <a:rPr lang="en-ZA" sz="3000" kern="1200" dirty="0" smtClean="0">
                <a:solidFill>
                  <a:schemeClr val="bg1"/>
                </a:solidFill>
                <a:latin typeface="Arial Black" panose="020B0A04020102020204" pitchFamily="34" charset="0"/>
              </a:rPr>
              <a:t>TWO PERFORMANCE</a:t>
            </a:r>
            <a:endParaRPr lang="en-ZA" sz="3000" kern="1200" dirty="0">
              <a:solidFill>
                <a:schemeClr val="bg1"/>
              </a:solidFill>
              <a:latin typeface="Arial Black" panose="020B0A04020102020204" pitchFamily="34" charset="0"/>
            </a:endParaRPr>
          </a:p>
        </p:txBody>
      </p:sp>
      <p:graphicFrame>
        <p:nvGraphicFramePr>
          <p:cNvPr id="31" name="Table 30">
            <a:extLst>
              <a:ext uri="{FF2B5EF4-FFF2-40B4-BE49-F238E27FC236}">
                <a16:creationId xmlns="" xmlns:a16="http://schemas.microsoft.com/office/drawing/2014/main" id="{127EDD55-11E4-4AC6-ADAB-3087A724F798}"/>
              </a:ext>
            </a:extLst>
          </p:cNvPr>
          <p:cNvGraphicFramePr>
            <a:graphicFrameLocks noGrp="1"/>
          </p:cNvGraphicFramePr>
          <p:nvPr>
            <p:extLst>
              <p:ext uri="{D42A27DB-BD31-4B8C-83A1-F6EECF244321}">
                <p14:modId xmlns:p14="http://schemas.microsoft.com/office/powerpoint/2010/main" val="2891274403"/>
              </p:ext>
            </p:extLst>
          </p:nvPr>
        </p:nvGraphicFramePr>
        <p:xfrm>
          <a:off x="313764" y="1147482"/>
          <a:ext cx="8560010" cy="5247062"/>
        </p:xfrm>
        <a:graphic>
          <a:graphicData uri="http://schemas.openxmlformats.org/drawingml/2006/table">
            <a:tbl>
              <a:tblPr firstRow="1" bandRow="1">
                <a:tableStyleId>{F5AB1C69-6EDB-4FF4-983F-18BD219EF322}</a:tableStyleId>
              </a:tblPr>
              <a:tblGrid>
                <a:gridCol w="1371601">
                  <a:extLst>
                    <a:ext uri="{9D8B030D-6E8A-4147-A177-3AD203B41FA5}">
                      <a16:colId xmlns="" xmlns:a16="http://schemas.microsoft.com/office/drawing/2014/main" val="2564411398"/>
                    </a:ext>
                  </a:extLst>
                </a:gridCol>
                <a:gridCol w="1297699">
                  <a:extLst>
                    <a:ext uri="{9D8B030D-6E8A-4147-A177-3AD203B41FA5}">
                      <a16:colId xmlns="" xmlns:a16="http://schemas.microsoft.com/office/drawing/2014/main" val="2851696159"/>
                    </a:ext>
                  </a:extLst>
                </a:gridCol>
                <a:gridCol w="1178142">
                  <a:extLst>
                    <a:ext uri="{9D8B030D-6E8A-4147-A177-3AD203B41FA5}">
                      <a16:colId xmlns="" xmlns:a16="http://schemas.microsoft.com/office/drawing/2014/main" val="1005280288"/>
                    </a:ext>
                  </a:extLst>
                </a:gridCol>
                <a:gridCol w="1178142">
                  <a:extLst>
                    <a:ext uri="{9D8B030D-6E8A-4147-A177-3AD203B41FA5}">
                      <a16:colId xmlns="" xmlns:a16="http://schemas.microsoft.com/office/drawing/2014/main" val="796509677"/>
                    </a:ext>
                  </a:extLst>
                </a:gridCol>
                <a:gridCol w="1178142">
                  <a:extLst>
                    <a:ext uri="{9D8B030D-6E8A-4147-A177-3AD203B41FA5}">
                      <a16:colId xmlns="" xmlns:a16="http://schemas.microsoft.com/office/drawing/2014/main" val="576146675"/>
                    </a:ext>
                  </a:extLst>
                </a:gridCol>
                <a:gridCol w="1178142">
                  <a:extLst>
                    <a:ext uri="{9D8B030D-6E8A-4147-A177-3AD203B41FA5}">
                      <a16:colId xmlns="" xmlns:a16="http://schemas.microsoft.com/office/drawing/2014/main" val="1204493047"/>
                    </a:ext>
                  </a:extLst>
                </a:gridCol>
                <a:gridCol w="1178142">
                  <a:extLst>
                    <a:ext uri="{9D8B030D-6E8A-4147-A177-3AD203B41FA5}">
                      <a16:colId xmlns="" xmlns:a16="http://schemas.microsoft.com/office/drawing/2014/main" val="4047152836"/>
                    </a:ext>
                  </a:extLst>
                </a:gridCol>
              </a:tblGrid>
              <a:tr h="1566778">
                <a:tc>
                  <a:txBody>
                    <a:bodyPr/>
                    <a:lstStyle/>
                    <a:p>
                      <a:pPr algn="ctr"/>
                      <a:r>
                        <a:rPr lang="en-US" sz="1400" b="1" kern="1200" dirty="0" err="1" smtClean="0">
                          <a:solidFill>
                            <a:schemeClr val="bg1"/>
                          </a:solidFill>
                          <a:latin typeface="+mn-lt"/>
                          <a:ea typeface="+mn-ea"/>
                          <a:cs typeface="+mn-cs"/>
                        </a:rPr>
                        <a:t>Programme</a:t>
                      </a:r>
                      <a:r>
                        <a:rPr lang="en-US" sz="1400" b="1" kern="1200" dirty="0" smtClean="0">
                          <a:solidFill>
                            <a:schemeClr val="bg1"/>
                          </a:solidFill>
                          <a:latin typeface="+mn-lt"/>
                          <a:ea typeface="+mn-ea"/>
                          <a:cs typeface="+mn-cs"/>
                        </a:rPr>
                        <a:t> name</a:t>
                      </a:r>
                      <a:endParaRPr lang="en-US" sz="1400" b="1" kern="1200" dirty="0">
                        <a:solidFill>
                          <a:schemeClr val="bg1"/>
                        </a:solidFill>
                        <a:latin typeface="+mn-lt"/>
                        <a:ea typeface="+mn-ea"/>
                        <a:cs typeface="+mn-cs"/>
                      </a:endParaRPr>
                    </a:p>
                  </a:txBody>
                  <a:tcPr marL="68580" marR="68580" marT="34290" marB="34290" anchor="ctr">
                    <a:solidFill>
                      <a:srgbClr val="545D70"/>
                    </a:solidFill>
                  </a:tcPr>
                </a:tc>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lang="en-US" sz="1400" b="1" kern="1200" noProof="0" dirty="0" smtClean="0">
                          <a:solidFill>
                            <a:schemeClr val="bg1"/>
                          </a:solidFill>
                          <a:latin typeface="+mn-lt"/>
                          <a:ea typeface="+mn-ea"/>
                          <a:cs typeface="+mn-cs"/>
                        </a:rPr>
                        <a:t>Total number of performance indicators</a:t>
                      </a:r>
                    </a:p>
                  </a:txBody>
                  <a:tcPr>
                    <a:solidFill>
                      <a:srgbClr val="545D70"/>
                    </a:solidFill>
                  </a:tcPr>
                </a:tc>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kumimoji="0" lang="en-US" sz="1400" b="1" i="0" u="none" strike="noStrike" kern="1200" cap="none" spc="0" normalizeH="0" baseline="0" noProof="0" dirty="0" smtClean="0">
                          <a:ln>
                            <a:noFill/>
                          </a:ln>
                          <a:solidFill>
                            <a:schemeClr val="bg1"/>
                          </a:solidFill>
                          <a:effectLst/>
                          <a:uLnTx/>
                          <a:uFillTx/>
                          <a:latin typeface="+mn-lt"/>
                          <a:ea typeface="+mn-ea"/>
                          <a:cs typeface="+mn-cs"/>
                        </a:rPr>
                        <a:t>Total number of annual targets</a:t>
                      </a:r>
                    </a:p>
                  </a:txBody>
                  <a:tcPr>
                    <a:solidFill>
                      <a:srgbClr val="545D70"/>
                    </a:solidFill>
                  </a:tcPr>
                </a:tc>
                <a:tc>
                  <a:txBody>
                    <a:bodyPr/>
                    <a:lstStyle/>
                    <a:p>
                      <a:pPr marL="0" marR="0" lvl="0" indent="0" algn="l" defTabSz="457200" rtl="0" eaLnBrk="1" fontAlgn="base" latinLnBrk="0" hangingPunct="1">
                        <a:lnSpc>
                          <a:spcPct val="100000"/>
                        </a:lnSpc>
                        <a:spcBef>
                          <a:spcPct val="20000"/>
                        </a:spcBef>
                        <a:spcAft>
                          <a:spcPct val="0"/>
                        </a:spcAft>
                        <a:buClrTx/>
                        <a:buSzTx/>
                        <a:buFont typeface="Arial" charset="0"/>
                        <a:buNone/>
                        <a:tabLst/>
                        <a:defRPr/>
                      </a:pPr>
                      <a:r>
                        <a:rPr kumimoji="0" lang="en-US" sz="1400" b="1" i="0" u="none" strike="noStrike" kern="1200" cap="none" spc="0" normalizeH="0" baseline="0" noProof="0" dirty="0" smtClean="0">
                          <a:ln>
                            <a:noFill/>
                          </a:ln>
                          <a:solidFill>
                            <a:schemeClr val="bg1"/>
                          </a:solidFill>
                          <a:effectLst/>
                          <a:uLnTx/>
                          <a:uFillTx/>
                          <a:latin typeface="+mn-lt"/>
                          <a:ea typeface="+mn-ea"/>
                          <a:cs typeface="+mn-cs"/>
                        </a:rPr>
                        <a:t>Total number of quarterly targets</a:t>
                      </a:r>
                    </a:p>
                  </a:txBody>
                  <a:tcPr>
                    <a:solidFill>
                      <a:srgbClr val="545D70"/>
                    </a:solidFill>
                  </a:tcPr>
                </a:tc>
                <a:tc>
                  <a:txBody>
                    <a:bodyPr/>
                    <a:lstStyle/>
                    <a:p>
                      <a:r>
                        <a:rPr lang="en-US" sz="1400" dirty="0" smtClean="0">
                          <a:solidFill>
                            <a:schemeClr val="bg1"/>
                          </a:solidFill>
                        </a:rPr>
                        <a:t>Achieved</a:t>
                      </a:r>
                      <a:endParaRPr lang="en-US" sz="1400" dirty="0">
                        <a:solidFill>
                          <a:schemeClr val="bg1"/>
                        </a:solidFill>
                      </a:endParaRPr>
                    </a:p>
                  </a:txBody>
                  <a:tcPr>
                    <a:solidFill>
                      <a:srgbClr val="545D70"/>
                    </a:solidFill>
                  </a:tcPr>
                </a:tc>
                <a:tc>
                  <a:txBody>
                    <a:bodyPr/>
                    <a:lstStyle/>
                    <a:p>
                      <a:r>
                        <a:rPr lang="en-US" sz="1400" dirty="0" smtClean="0">
                          <a:solidFill>
                            <a:schemeClr val="bg1"/>
                          </a:solidFill>
                        </a:rPr>
                        <a:t>Not achieved</a:t>
                      </a:r>
                      <a:endParaRPr lang="en-US" sz="1400" dirty="0">
                        <a:solidFill>
                          <a:schemeClr val="bg1"/>
                        </a:solidFill>
                      </a:endParaRPr>
                    </a:p>
                  </a:txBody>
                  <a:tcPr>
                    <a:solidFill>
                      <a:srgbClr val="545D70"/>
                    </a:solidFill>
                  </a:tcPr>
                </a:tc>
                <a:tc>
                  <a:txBody>
                    <a:bodyPr/>
                    <a:lstStyle/>
                    <a:p>
                      <a:r>
                        <a:rPr lang="en-ZA" sz="1400" dirty="0" smtClean="0">
                          <a:solidFill>
                            <a:schemeClr val="bg1"/>
                          </a:solidFill>
                        </a:rPr>
                        <a:t>Target measured bi-annually/ annually / per academic year</a:t>
                      </a:r>
                      <a:endParaRPr lang="en-US" sz="1400" dirty="0">
                        <a:solidFill>
                          <a:schemeClr val="bg1"/>
                        </a:solidFill>
                      </a:endParaRPr>
                    </a:p>
                  </a:txBody>
                  <a:tcPr>
                    <a:solidFill>
                      <a:srgbClr val="545D70"/>
                    </a:solidFill>
                  </a:tcPr>
                </a:tc>
                <a:extLst>
                  <a:ext uri="{0D108BD9-81ED-4DB2-BD59-A6C34878D82A}">
                    <a16:rowId xmlns="" xmlns:a16="http://schemas.microsoft.com/office/drawing/2014/main" val="108385598"/>
                  </a:ext>
                </a:extLst>
              </a:tr>
              <a:tr h="589507">
                <a:tc>
                  <a:txBody>
                    <a:bodyPr/>
                    <a:lstStyle/>
                    <a:p>
                      <a:r>
                        <a:rPr lang="en-US" sz="1200" dirty="0" smtClean="0">
                          <a:solidFill>
                            <a:schemeClr val="bg1"/>
                          </a:solidFill>
                        </a:rPr>
                        <a:t>1. Administration</a:t>
                      </a:r>
                      <a:endParaRPr lang="en-US" sz="1200" b="1" dirty="0">
                        <a:solidFill>
                          <a:schemeClr val="bg1"/>
                        </a:solidFill>
                      </a:endParaRPr>
                    </a:p>
                  </a:txBody>
                  <a:tcPr anchor="ctr">
                    <a:solidFill>
                      <a:srgbClr val="545D70"/>
                    </a:solidFill>
                  </a:tcPr>
                </a:tc>
                <a:tc>
                  <a:txBody>
                    <a:bodyPr/>
                    <a:lstStyle/>
                    <a:p>
                      <a:pPr algn="ctr"/>
                      <a:r>
                        <a:rPr lang="en-US" sz="1800" b="0" dirty="0" smtClean="0">
                          <a:solidFill>
                            <a:schemeClr val="tx1"/>
                          </a:solidFill>
                        </a:rPr>
                        <a:t>21</a:t>
                      </a:r>
                      <a:endParaRPr lang="en-US" sz="1800" b="0" dirty="0">
                        <a:solidFill>
                          <a:schemeClr val="tx1"/>
                        </a:solidFill>
                      </a:endParaRPr>
                    </a:p>
                  </a:txBody>
                  <a:tcPr anchor="ctr"/>
                </a:tc>
                <a:tc>
                  <a:txBody>
                    <a:bodyPr/>
                    <a:lstStyle/>
                    <a:p>
                      <a:pPr algn="ctr"/>
                      <a:r>
                        <a:rPr lang="en-US" sz="1800" b="0" dirty="0" smtClean="0">
                          <a:solidFill>
                            <a:schemeClr val="tx1"/>
                          </a:solidFill>
                        </a:rPr>
                        <a:t>21</a:t>
                      </a:r>
                      <a:endParaRPr lang="en-US" sz="1800" b="0" dirty="0">
                        <a:solidFill>
                          <a:schemeClr val="tx1"/>
                        </a:solidFill>
                      </a:endParaRPr>
                    </a:p>
                  </a:txBody>
                  <a:tcPr anchor="ctr"/>
                </a:tc>
                <a:tc>
                  <a:txBody>
                    <a:bodyPr/>
                    <a:lstStyle/>
                    <a:p>
                      <a:pPr algn="ctr"/>
                      <a:r>
                        <a:rPr lang="en-US" sz="1800" b="0" dirty="0" smtClean="0">
                          <a:solidFill>
                            <a:schemeClr val="tx1"/>
                          </a:solidFill>
                        </a:rPr>
                        <a:t>18</a:t>
                      </a:r>
                      <a:endParaRPr lang="en-US" sz="1800" b="0" dirty="0">
                        <a:solidFill>
                          <a:schemeClr val="tx1"/>
                        </a:solidFill>
                      </a:endParaRPr>
                    </a:p>
                  </a:txBody>
                  <a:tcPr anchor="ctr"/>
                </a:tc>
                <a:tc>
                  <a:txBody>
                    <a:bodyPr/>
                    <a:lstStyle/>
                    <a:p>
                      <a:pPr algn="ctr"/>
                      <a:r>
                        <a:rPr lang="en-US" sz="1800" b="0" dirty="0" smtClean="0">
                          <a:solidFill>
                            <a:schemeClr val="tx1"/>
                          </a:solidFill>
                        </a:rPr>
                        <a:t>9</a:t>
                      </a:r>
                      <a:endParaRPr lang="en-US" sz="1800" b="0" dirty="0">
                        <a:solidFill>
                          <a:schemeClr val="tx1"/>
                        </a:solidFill>
                      </a:endParaRPr>
                    </a:p>
                  </a:txBody>
                  <a:tcPr anchor="ctr">
                    <a:solidFill>
                      <a:srgbClr val="339933"/>
                    </a:solidFill>
                  </a:tcPr>
                </a:tc>
                <a:tc>
                  <a:txBody>
                    <a:bodyPr/>
                    <a:lstStyle/>
                    <a:p>
                      <a:pPr algn="ctr"/>
                      <a:r>
                        <a:rPr lang="en-US" sz="1800" b="0" dirty="0" smtClean="0">
                          <a:solidFill>
                            <a:schemeClr val="tx1"/>
                          </a:solidFill>
                        </a:rPr>
                        <a:t>9</a:t>
                      </a:r>
                      <a:endParaRPr lang="en-US" sz="1800" b="0" dirty="0">
                        <a:solidFill>
                          <a:schemeClr val="tx1"/>
                        </a:solidFill>
                      </a:endParaRPr>
                    </a:p>
                  </a:txBody>
                  <a:tcPr anchor="ctr">
                    <a:solidFill>
                      <a:srgbClr val="FF2121"/>
                    </a:solidFill>
                  </a:tcPr>
                </a:tc>
                <a:tc>
                  <a:txBody>
                    <a:bodyPr/>
                    <a:lstStyle/>
                    <a:p>
                      <a:pPr algn="ctr"/>
                      <a:r>
                        <a:rPr lang="en-US" sz="1800" b="0" dirty="0" smtClean="0">
                          <a:solidFill>
                            <a:schemeClr val="tx1"/>
                          </a:solidFill>
                        </a:rPr>
                        <a:t>3</a:t>
                      </a:r>
                      <a:endParaRPr lang="en-US" sz="1800" b="0" dirty="0">
                        <a:solidFill>
                          <a:schemeClr val="tx1"/>
                        </a:solidFill>
                      </a:endParaRPr>
                    </a:p>
                  </a:txBody>
                  <a:tcPr anchor="ctr">
                    <a:solidFill>
                      <a:srgbClr val="FFFF00"/>
                    </a:solidFill>
                  </a:tcPr>
                </a:tc>
                <a:extLst>
                  <a:ext uri="{0D108BD9-81ED-4DB2-BD59-A6C34878D82A}">
                    <a16:rowId xmlns="" xmlns:a16="http://schemas.microsoft.com/office/drawing/2014/main" val="3728516819"/>
                  </a:ext>
                </a:extLst>
              </a:tr>
              <a:tr h="645752">
                <a:tc>
                  <a:txBody>
                    <a:bodyPr/>
                    <a:lstStyle/>
                    <a:p>
                      <a:r>
                        <a:rPr lang="en-US" sz="1200" dirty="0" smtClean="0">
                          <a:solidFill>
                            <a:schemeClr val="bg1"/>
                          </a:solidFill>
                        </a:rPr>
                        <a:t>2. Incarceration</a:t>
                      </a:r>
                      <a:endParaRPr lang="en-US" sz="1200" b="1" dirty="0">
                        <a:solidFill>
                          <a:schemeClr val="bg1"/>
                        </a:solidFill>
                      </a:endParaRPr>
                    </a:p>
                  </a:txBody>
                  <a:tcPr anchor="ctr">
                    <a:solidFill>
                      <a:srgbClr val="545D70"/>
                    </a:solidFill>
                  </a:tcP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tx1"/>
                          </a:solidFill>
                        </a:rPr>
                        <a:t>5</a:t>
                      </a:r>
                      <a:endParaRPr lang="en-US" sz="1800" b="0" dirty="0">
                        <a:solidFill>
                          <a:schemeClr val="tx1"/>
                        </a:solidFill>
                      </a:endParaRPr>
                    </a:p>
                  </a:txBody>
                  <a:tcPr anchor="ctr"/>
                </a:tc>
                <a:tc>
                  <a:txBody>
                    <a:bodyPr/>
                    <a:lstStyle/>
                    <a:p>
                      <a:pPr algn="ctr"/>
                      <a:r>
                        <a:rPr lang="en-US" sz="1800" b="0" dirty="0" smtClean="0">
                          <a:solidFill>
                            <a:schemeClr val="tx1"/>
                          </a:solidFill>
                        </a:rPr>
                        <a:t>3</a:t>
                      </a:r>
                      <a:endParaRPr lang="en-US" sz="1800" b="0" dirty="0">
                        <a:solidFill>
                          <a:schemeClr val="tx1"/>
                        </a:solidFill>
                      </a:endParaRPr>
                    </a:p>
                  </a:txBody>
                  <a:tcPr anchor="ctr">
                    <a:solidFill>
                      <a:srgbClr val="339933"/>
                    </a:solidFill>
                  </a:tcPr>
                </a:tc>
                <a:tc>
                  <a:txBody>
                    <a:bodyPr/>
                    <a:lstStyle/>
                    <a:p>
                      <a:pPr algn="ctr"/>
                      <a:r>
                        <a:rPr lang="en-US" sz="1800" b="0" dirty="0" smtClean="0">
                          <a:solidFill>
                            <a:schemeClr val="tx1"/>
                          </a:solidFill>
                        </a:rPr>
                        <a:t>2</a:t>
                      </a:r>
                      <a:endParaRPr lang="en-US" sz="1800" b="0" dirty="0">
                        <a:solidFill>
                          <a:schemeClr val="tx1"/>
                        </a:solidFill>
                      </a:endParaRPr>
                    </a:p>
                  </a:txBody>
                  <a:tcPr anchor="ctr">
                    <a:solidFill>
                      <a:srgbClr val="FF2121"/>
                    </a:solidFill>
                  </a:tcPr>
                </a:tc>
                <a:tc>
                  <a:txBody>
                    <a:bodyPr/>
                    <a:lstStyle/>
                    <a:p>
                      <a:pPr algn="ctr"/>
                      <a:r>
                        <a:rPr lang="en-US" sz="1800" b="0" dirty="0" smtClean="0">
                          <a:solidFill>
                            <a:schemeClr val="tx1"/>
                          </a:solidFill>
                        </a:rPr>
                        <a:t>2</a:t>
                      </a:r>
                      <a:endParaRPr lang="en-US" sz="1800" b="0" dirty="0">
                        <a:solidFill>
                          <a:schemeClr val="tx1"/>
                        </a:solidFill>
                      </a:endParaRPr>
                    </a:p>
                  </a:txBody>
                  <a:tcPr anchor="ctr">
                    <a:solidFill>
                      <a:srgbClr val="FFFF00"/>
                    </a:solidFill>
                  </a:tcPr>
                </a:tc>
                <a:extLst>
                  <a:ext uri="{0D108BD9-81ED-4DB2-BD59-A6C34878D82A}">
                    <a16:rowId xmlns="" xmlns:a16="http://schemas.microsoft.com/office/drawing/2014/main" val="926273471"/>
                  </a:ext>
                </a:extLst>
              </a:tr>
              <a:tr h="589507">
                <a:tc>
                  <a:txBody>
                    <a:bodyPr/>
                    <a:lstStyle/>
                    <a:p>
                      <a:r>
                        <a:rPr lang="en-US" sz="1200" dirty="0" smtClean="0">
                          <a:solidFill>
                            <a:schemeClr val="bg1"/>
                          </a:solidFill>
                        </a:rPr>
                        <a:t>3. Rehabilitation</a:t>
                      </a:r>
                      <a:endParaRPr lang="en-US" sz="1200" b="1" dirty="0">
                        <a:solidFill>
                          <a:schemeClr val="bg1"/>
                        </a:solidFill>
                      </a:endParaRPr>
                    </a:p>
                  </a:txBody>
                  <a:tcPr anchor="ctr">
                    <a:solidFill>
                      <a:srgbClr val="545D70"/>
                    </a:solidFill>
                  </a:tcPr>
                </a:tc>
                <a:tc>
                  <a:txBody>
                    <a:bodyPr/>
                    <a:lstStyle/>
                    <a:p>
                      <a:pPr algn="ctr"/>
                      <a:r>
                        <a:rPr lang="en-US" sz="1800" b="0" dirty="0" smtClean="0">
                          <a:solidFill>
                            <a:schemeClr val="tx1"/>
                          </a:solidFill>
                        </a:rPr>
                        <a:t>12</a:t>
                      </a:r>
                      <a:endParaRPr lang="en-US" sz="1800" b="0" dirty="0">
                        <a:solidFill>
                          <a:schemeClr val="tx1"/>
                        </a:solidFill>
                      </a:endParaRPr>
                    </a:p>
                  </a:txBody>
                  <a:tcPr anchor="ctr"/>
                </a:tc>
                <a:tc>
                  <a:txBody>
                    <a:bodyPr/>
                    <a:lstStyle/>
                    <a:p>
                      <a:pPr algn="ctr"/>
                      <a:r>
                        <a:rPr lang="en-US" sz="1800" b="0" dirty="0" smtClean="0">
                          <a:solidFill>
                            <a:schemeClr val="tx1"/>
                          </a:solidFill>
                        </a:rPr>
                        <a:t>12</a:t>
                      </a:r>
                      <a:endParaRPr lang="en-US" sz="1800" b="0" dirty="0">
                        <a:solidFill>
                          <a:schemeClr val="tx1"/>
                        </a:solidFill>
                      </a:endParaRPr>
                    </a:p>
                  </a:txBody>
                  <a:tcPr anchor="ctr"/>
                </a:tc>
                <a:tc>
                  <a:txBody>
                    <a:bodyPr/>
                    <a:lstStyle/>
                    <a:p>
                      <a:pPr algn="ctr"/>
                      <a:r>
                        <a:rPr lang="en-US" sz="1800" b="0" dirty="0" smtClean="0">
                          <a:solidFill>
                            <a:schemeClr val="tx1"/>
                          </a:solidFill>
                        </a:rPr>
                        <a:t>10</a:t>
                      </a:r>
                      <a:endParaRPr lang="en-US" sz="1800" b="0" dirty="0">
                        <a:solidFill>
                          <a:schemeClr val="tx1"/>
                        </a:solidFill>
                      </a:endParaRPr>
                    </a:p>
                  </a:txBody>
                  <a:tcPr anchor="ctr"/>
                </a:tc>
                <a:tc>
                  <a:txBody>
                    <a:bodyPr/>
                    <a:lstStyle/>
                    <a:p>
                      <a:pPr algn="ctr"/>
                      <a:r>
                        <a:rPr lang="en-US" sz="1800" b="0" dirty="0" smtClean="0">
                          <a:solidFill>
                            <a:schemeClr val="tx1"/>
                          </a:solidFill>
                        </a:rPr>
                        <a:t>7</a:t>
                      </a:r>
                      <a:endParaRPr lang="en-US" sz="1800" b="0" dirty="0">
                        <a:solidFill>
                          <a:schemeClr val="tx1"/>
                        </a:solidFill>
                      </a:endParaRPr>
                    </a:p>
                  </a:txBody>
                  <a:tcPr anchor="ctr">
                    <a:solidFill>
                      <a:srgbClr val="339933"/>
                    </a:solidFill>
                  </a:tcPr>
                </a:tc>
                <a:tc>
                  <a:txBody>
                    <a:bodyPr/>
                    <a:lstStyle/>
                    <a:p>
                      <a:pPr algn="ctr"/>
                      <a:r>
                        <a:rPr lang="en-US" sz="1800" b="0" dirty="0" smtClean="0">
                          <a:solidFill>
                            <a:schemeClr val="tx1"/>
                          </a:solidFill>
                        </a:rPr>
                        <a:t>3</a:t>
                      </a:r>
                      <a:endParaRPr lang="en-US" sz="1800" b="0" dirty="0">
                        <a:solidFill>
                          <a:schemeClr val="tx1"/>
                        </a:solidFill>
                      </a:endParaRPr>
                    </a:p>
                  </a:txBody>
                  <a:tcPr anchor="ctr">
                    <a:solidFill>
                      <a:srgbClr val="FF2121"/>
                    </a:solidFill>
                  </a:tcPr>
                </a:tc>
                <a:tc>
                  <a:txBody>
                    <a:bodyPr/>
                    <a:lstStyle/>
                    <a:p>
                      <a:pPr algn="ctr"/>
                      <a:r>
                        <a:rPr lang="en-US" sz="1800" b="0" i="0" dirty="0" smtClean="0">
                          <a:solidFill>
                            <a:schemeClr val="tx1"/>
                          </a:solidFill>
                        </a:rPr>
                        <a:t>2</a:t>
                      </a:r>
                    </a:p>
                  </a:txBody>
                  <a:tcPr anchor="ctr">
                    <a:solidFill>
                      <a:srgbClr val="FFFF00"/>
                    </a:solidFill>
                  </a:tcPr>
                </a:tc>
                <a:extLst>
                  <a:ext uri="{0D108BD9-81ED-4DB2-BD59-A6C34878D82A}">
                    <a16:rowId xmlns="" xmlns:a16="http://schemas.microsoft.com/office/drawing/2014/main" val="674212300"/>
                  </a:ext>
                </a:extLst>
              </a:tr>
              <a:tr h="589507">
                <a:tc>
                  <a:txBody>
                    <a:bodyPr/>
                    <a:lstStyle/>
                    <a:p>
                      <a:r>
                        <a:rPr lang="en-US" sz="1200" kern="1200" dirty="0" smtClean="0">
                          <a:solidFill>
                            <a:schemeClr val="bg1"/>
                          </a:solidFill>
                        </a:rPr>
                        <a:t>4. Care</a:t>
                      </a:r>
                      <a:endParaRPr lang="en-US" sz="1200" b="1" kern="1200" dirty="0">
                        <a:solidFill>
                          <a:schemeClr val="bg1"/>
                        </a:solidFill>
                        <a:latin typeface="+mn-lt"/>
                        <a:ea typeface="+mn-ea"/>
                        <a:cs typeface="+mn-cs"/>
                      </a:endParaRPr>
                    </a:p>
                  </a:txBody>
                  <a:tcPr anchor="ctr">
                    <a:solidFill>
                      <a:srgbClr val="545D70"/>
                    </a:solidFill>
                  </a:tcPr>
                </a:tc>
                <a:tc>
                  <a:txBody>
                    <a:bodyPr/>
                    <a:lstStyle/>
                    <a:p>
                      <a:pPr algn="ctr"/>
                      <a:r>
                        <a:rPr lang="en-US" sz="1800" b="0" dirty="0" smtClean="0">
                          <a:solidFill>
                            <a:schemeClr val="tx1"/>
                          </a:solidFill>
                        </a:rPr>
                        <a:t>7</a:t>
                      </a:r>
                      <a:endParaRPr lang="en-US" sz="1800" b="1" dirty="0">
                        <a:solidFill>
                          <a:schemeClr val="tx1"/>
                        </a:solidFill>
                      </a:endParaRPr>
                    </a:p>
                  </a:txBody>
                  <a:tcPr anchor="ctr"/>
                </a:tc>
                <a:tc>
                  <a:txBody>
                    <a:bodyPr/>
                    <a:lstStyle/>
                    <a:p>
                      <a:pPr algn="ctr"/>
                      <a:r>
                        <a:rPr lang="en-US" sz="1800" b="0" dirty="0" smtClean="0">
                          <a:solidFill>
                            <a:schemeClr val="tx1"/>
                          </a:solidFill>
                        </a:rPr>
                        <a:t>7</a:t>
                      </a:r>
                      <a:endParaRPr lang="en-US" sz="1800" b="1" dirty="0">
                        <a:solidFill>
                          <a:schemeClr val="tx1"/>
                        </a:solidFill>
                      </a:endParaRPr>
                    </a:p>
                  </a:txBody>
                  <a:tcPr anchor="ct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tx1"/>
                          </a:solidFill>
                        </a:rPr>
                        <a:t>6</a:t>
                      </a:r>
                      <a:endParaRPr lang="en-US" sz="1800" b="0" dirty="0">
                        <a:solidFill>
                          <a:schemeClr val="tx1"/>
                        </a:solidFill>
                      </a:endParaRPr>
                    </a:p>
                  </a:txBody>
                  <a:tcPr anchor="ctr">
                    <a:solidFill>
                      <a:srgbClr val="339933"/>
                    </a:solidFill>
                  </a:tcPr>
                </a:tc>
                <a:tc>
                  <a:txBody>
                    <a:bodyPr/>
                    <a:lstStyle/>
                    <a:p>
                      <a:pPr algn="ctr"/>
                      <a:r>
                        <a:rPr lang="en-US" sz="1800" b="0" dirty="0" smtClean="0">
                          <a:solidFill>
                            <a:schemeClr val="tx1"/>
                          </a:solidFill>
                        </a:rPr>
                        <a:t>1</a:t>
                      </a:r>
                      <a:endParaRPr lang="en-US" sz="1800" b="0" dirty="0">
                        <a:solidFill>
                          <a:schemeClr val="tx1"/>
                        </a:solidFill>
                      </a:endParaRPr>
                    </a:p>
                  </a:txBody>
                  <a:tcPr anchor="ctr">
                    <a:solidFill>
                      <a:srgbClr val="FF2121"/>
                    </a:solidFill>
                  </a:tcPr>
                </a:tc>
                <a:tc>
                  <a:txBody>
                    <a:bodyPr/>
                    <a:lstStyle/>
                    <a:p>
                      <a:pPr algn="ctr"/>
                      <a:r>
                        <a:rPr lang="en-US" sz="1800" b="0" dirty="0" smtClean="0">
                          <a:solidFill>
                            <a:schemeClr val="tx1"/>
                          </a:solidFill>
                        </a:rPr>
                        <a:t> -</a:t>
                      </a:r>
                      <a:endParaRPr lang="en-US" sz="1800" b="0" dirty="0">
                        <a:solidFill>
                          <a:schemeClr val="tx1"/>
                        </a:solidFill>
                      </a:endParaRPr>
                    </a:p>
                  </a:txBody>
                  <a:tcPr anchor="ctr">
                    <a:solidFill>
                      <a:srgbClr val="FFFF00"/>
                    </a:solidFill>
                  </a:tcPr>
                </a:tc>
                <a:extLst>
                  <a:ext uri="{0D108BD9-81ED-4DB2-BD59-A6C34878D82A}">
                    <a16:rowId xmlns="" xmlns:a16="http://schemas.microsoft.com/office/drawing/2014/main" val="3061374459"/>
                  </a:ext>
                </a:extLst>
              </a:tr>
              <a:tr h="696904">
                <a:tc>
                  <a:txBody>
                    <a:bodyPr/>
                    <a:lstStyle/>
                    <a:p>
                      <a:pPr marL="174625" indent="-174625"/>
                      <a:r>
                        <a:rPr lang="en-US" sz="1200" dirty="0" smtClean="0">
                          <a:solidFill>
                            <a:schemeClr val="bg1"/>
                          </a:solidFill>
                        </a:rPr>
                        <a:t>5. Social Reintegration</a:t>
                      </a:r>
                      <a:endParaRPr lang="en-US" sz="1200" b="1" dirty="0">
                        <a:solidFill>
                          <a:schemeClr val="bg1"/>
                        </a:solidFill>
                      </a:endParaRPr>
                    </a:p>
                  </a:txBody>
                  <a:tcPr anchor="ctr">
                    <a:solidFill>
                      <a:srgbClr val="545D70"/>
                    </a:solidFill>
                  </a:tcP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tx1"/>
                          </a:solidFill>
                        </a:rPr>
                        <a:t>7</a:t>
                      </a:r>
                      <a:endParaRPr lang="en-US" sz="1800" b="0" dirty="0">
                        <a:solidFill>
                          <a:schemeClr val="tx1"/>
                        </a:solidFill>
                      </a:endParaRPr>
                    </a:p>
                  </a:txBody>
                  <a:tcPr anchor="ctr"/>
                </a:tc>
                <a:tc>
                  <a:txBody>
                    <a:bodyPr/>
                    <a:lstStyle/>
                    <a:p>
                      <a:pPr algn="ctr"/>
                      <a:r>
                        <a:rPr lang="en-US" sz="1800" b="0" dirty="0" smtClean="0">
                          <a:solidFill>
                            <a:schemeClr val="tx1"/>
                          </a:solidFill>
                        </a:rPr>
                        <a:t>4</a:t>
                      </a:r>
                      <a:endParaRPr lang="en-US" sz="1800" b="0" dirty="0">
                        <a:solidFill>
                          <a:schemeClr val="tx1"/>
                        </a:solidFill>
                      </a:endParaRPr>
                    </a:p>
                  </a:txBody>
                  <a:tcPr anchor="ctr"/>
                </a:tc>
                <a:tc>
                  <a:txBody>
                    <a:bodyPr/>
                    <a:lstStyle/>
                    <a:p>
                      <a:pPr algn="ctr"/>
                      <a:r>
                        <a:rPr lang="en-US" sz="1800" b="0" dirty="0" smtClean="0">
                          <a:solidFill>
                            <a:schemeClr val="tx1"/>
                          </a:solidFill>
                        </a:rPr>
                        <a:t>2</a:t>
                      </a:r>
                      <a:endParaRPr lang="en-US" sz="1800" b="0" dirty="0">
                        <a:solidFill>
                          <a:schemeClr val="tx1"/>
                        </a:solidFill>
                      </a:endParaRPr>
                    </a:p>
                  </a:txBody>
                  <a:tcPr anchor="ctr">
                    <a:solidFill>
                      <a:srgbClr val="339933"/>
                    </a:solidFill>
                  </a:tcPr>
                </a:tc>
                <a:tc>
                  <a:txBody>
                    <a:bodyPr/>
                    <a:lstStyle/>
                    <a:p>
                      <a:pPr algn="ctr"/>
                      <a:r>
                        <a:rPr lang="en-US" sz="1800" b="0" dirty="0" smtClean="0">
                          <a:solidFill>
                            <a:schemeClr val="tx1"/>
                          </a:solidFill>
                        </a:rPr>
                        <a:t>2</a:t>
                      </a:r>
                    </a:p>
                  </a:txBody>
                  <a:tcPr anchor="ctr">
                    <a:solidFill>
                      <a:srgbClr val="FF2121"/>
                    </a:solidFill>
                  </a:tcPr>
                </a:tc>
                <a:tc>
                  <a:txBody>
                    <a:bodyPr/>
                    <a:lstStyle/>
                    <a:p>
                      <a:pPr algn="ctr"/>
                      <a:r>
                        <a:rPr lang="en-US" sz="1800" b="0" dirty="0" smtClean="0">
                          <a:solidFill>
                            <a:schemeClr val="tx1"/>
                          </a:solidFill>
                        </a:rPr>
                        <a:t>3</a:t>
                      </a:r>
                      <a:endParaRPr lang="en-US" sz="1800" b="0" dirty="0">
                        <a:solidFill>
                          <a:schemeClr val="tx1"/>
                        </a:solidFill>
                      </a:endParaRPr>
                    </a:p>
                  </a:txBody>
                  <a:tcPr anchor="ctr">
                    <a:solidFill>
                      <a:srgbClr val="FFFF00"/>
                    </a:solidFill>
                  </a:tcPr>
                </a:tc>
                <a:extLst>
                  <a:ext uri="{0D108BD9-81ED-4DB2-BD59-A6C34878D82A}">
                    <a16:rowId xmlns="" xmlns:a16="http://schemas.microsoft.com/office/drawing/2014/main" val="801948398"/>
                  </a:ext>
                </a:extLst>
              </a:tr>
              <a:tr h="550925">
                <a:tc>
                  <a:txBody>
                    <a:bodyPr/>
                    <a:lstStyle/>
                    <a:p>
                      <a:r>
                        <a:rPr lang="en-US" sz="1200" dirty="0" smtClean="0">
                          <a:solidFill>
                            <a:schemeClr val="bg1"/>
                          </a:solidFill>
                        </a:rPr>
                        <a:t>Total </a:t>
                      </a:r>
                      <a:endParaRPr lang="en-US" sz="1200" b="1" dirty="0">
                        <a:solidFill>
                          <a:schemeClr val="bg1"/>
                        </a:solidFill>
                      </a:endParaRPr>
                    </a:p>
                  </a:txBody>
                  <a:tcPr anchor="ctr">
                    <a:solidFill>
                      <a:srgbClr val="545D70"/>
                    </a:solidFill>
                  </a:tcPr>
                </a:tc>
                <a:tc>
                  <a:txBody>
                    <a:bodyPr/>
                    <a:lstStyle/>
                    <a:p>
                      <a:pPr marL="0" marR="0" indent="0" algn="ctr" defTabSz="914331"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rPr>
                        <a:t>54</a:t>
                      </a:r>
                      <a:endParaRPr lang="en-US" sz="1800" b="1" dirty="0">
                        <a:solidFill>
                          <a:schemeClr val="tx1"/>
                        </a:solidFill>
                      </a:endParaRPr>
                    </a:p>
                  </a:txBody>
                  <a:tcPr anchor="ctr"/>
                </a:tc>
                <a:tc>
                  <a:txBody>
                    <a:bodyPr/>
                    <a:lstStyle/>
                    <a:p>
                      <a:pPr marL="0" marR="0" indent="0" algn="ctr" defTabSz="914331" rtl="0" eaLnBrk="1" fontAlgn="auto" latinLnBrk="0" hangingPunct="1">
                        <a:lnSpc>
                          <a:spcPct val="100000"/>
                        </a:lnSpc>
                        <a:spcBef>
                          <a:spcPts val="0"/>
                        </a:spcBef>
                        <a:spcAft>
                          <a:spcPts val="0"/>
                        </a:spcAft>
                        <a:buClrTx/>
                        <a:buSzTx/>
                        <a:buFontTx/>
                        <a:buNone/>
                        <a:tabLst/>
                        <a:defRPr/>
                      </a:pPr>
                      <a:r>
                        <a:rPr lang="en-US" sz="1800" b="1" dirty="0" smtClean="0">
                          <a:solidFill>
                            <a:schemeClr val="tx1"/>
                          </a:solidFill>
                        </a:rPr>
                        <a:t>54</a:t>
                      </a:r>
                      <a:endParaRPr lang="en-US" sz="1800" b="1" dirty="0">
                        <a:solidFill>
                          <a:schemeClr val="tx1"/>
                        </a:solidFill>
                      </a:endParaRPr>
                    </a:p>
                  </a:txBody>
                  <a:tcPr anchor="ctr"/>
                </a:tc>
                <a:tc>
                  <a:txBody>
                    <a:bodyPr/>
                    <a:lstStyle/>
                    <a:p>
                      <a:pPr algn="ctr"/>
                      <a:r>
                        <a:rPr lang="en-US" sz="1800" b="1" dirty="0" smtClean="0">
                          <a:solidFill>
                            <a:schemeClr val="tx1"/>
                          </a:solidFill>
                        </a:rPr>
                        <a:t>44</a:t>
                      </a:r>
                      <a:endParaRPr lang="en-US" sz="1800" b="1" dirty="0">
                        <a:solidFill>
                          <a:schemeClr val="tx1"/>
                        </a:solidFill>
                      </a:endParaRPr>
                    </a:p>
                  </a:txBody>
                  <a:tcPr anchor="ctr"/>
                </a:tc>
                <a:tc>
                  <a:txBody>
                    <a:bodyPr/>
                    <a:lstStyle/>
                    <a:p>
                      <a:pPr algn="ctr"/>
                      <a:r>
                        <a:rPr lang="en-US" sz="1800" b="1" dirty="0" smtClean="0">
                          <a:solidFill>
                            <a:schemeClr val="tx1"/>
                          </a:solidFill>
                        </a:rPr>
                        <a:t>27</a:t>
                      </a:r>
                      <a:endParaRPr lang="en-US" sz="1800" b="1" dirty="0">
                        <a:solidFill>
                          <a:schemeClr val="tx1"/>
                        </a:solidFill>
                      </a:endParaRPr>
                    </a:p>
                  </a:txBody>
                  <a:tcPr anchor="ctr">
                    <a:solidFill>
                      <a:srgbClr val="339933"/>
                    </a:solidFill>
                  </a:tcPr>
                </a:tc>
                <a:tc>
                  <a:txBody>
                    <a:bodyPr/>
                    <a:lstStyle/>
                    <a:p>
                      <a:pPr algn="ctr"/>
                      <a:r>
                        <a:rPr lang="en-US" sz="1800" b="1" dirty="0" smtClean="0">
                          <a:solidFill>
                            <a:schemeClr val="tx1"/>
                          </a:solidFill>
                        </a:rPr>
                        <a:t>17</a:t>
                      </a:r>
                      <a:endParaRPr lang="en-US" sz="1800" b="1" dirty="0">
                        <a:solidFill>
                          <a:schemeClr val="tx1"/>
                        </a:solidFill>
                      </a:endParaRPr>
                    </a:p>
                  </a:txBody>
                  <a:tcPr anchor="ctr">
                    <a:solidFill>
                      <a:srgbClr val="FF2121"/>
                    </a:solidFill>
                  </a:tcPr>
                </a:tc>
                <a:tc>
                  <a:txBody>
                    <a:bodyPr/>
                    <a:lstStyle/>
                    <a:p>
                      <a:pPr algn="ctr"/>
                      <a:r>
                        <a:rPr lang="en-US" sz="1800" b="1" kern="1200" dirty="0" smtClean="0">
                          <a:solidFill>
                            <a:schemeClr val="tx1"/>
                          </a:solidFill>
                          <a:latin typeface="+mn-lt"/>
                          <a:ea typeface="+mn-ea"/>
                          <a:cs typeface="+mn-cs"/>
                        </a:rPr>
                        <a:t>10</a:t>
                      </a:r>
                      <a:endParaRPr lang="en-US" sz="1800" b="1" kern="1200" dirty="0">
                        <a:solidFill>
                          <a:schemeClr val="tx1"/>
                        </a:solidFill>
                        <a:latin typeface="+mn-lt"/>
                        <a:ea typeface="+mn-ea"/>
                        <a:cs typeface="+mn-cs"/>
                      </a:endParaRPr>
                    </a:p>
                  </a:txBody>
                  <a:tcPr anchor="ctr">
                    <a:solidFill>
                      <a:srgbClr val="FFFF00"/>
                    </a:solidFill>
                  </a:tcPr>
                </a:tc>
                <a:extLst>
                  <a:ext uri="{0D108BD9-81ED-4DB2-BD59-A6C34878D82A}">
                    <a16:rowId xmlns="" xmlns:a16="http://schemas.microsoft.com/office/drawing/2014/main" val="3221390209"/>
                  </a:ext>
                </a:extLst>
              </a:tr>
            </a:tbl>
          </a:graphicData>
        </a:graphic>
      </p:graphicFrame>
    </p:spTree>
    <p:extLst>
      <p:ext uri="{BB962C8B-B14F-4D97-AF65-F5344CB8AC3E}">
        <p14:creationId xmlns:p14="http://schemas.microsoft.com/office/powerpoint/2010/main" val="3845490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10" name="Rectangle 7"/>
          <p:cNvSpPr>
            <a:spLocks noChangeArrowheads="1"/>
          </p:cNvSpPr>
          <p:nvPr/>
        </p:nvSpPr>
        <p:spPr bwMode="auto">
          <a:xfrm flipV="1">
            <a:off x="0" y="-1066800"/>
            <a:ext cx="9448800" cy="1066800"/>
          </a:xfrm>
          <a:prstGeom prst="rect">
            <a:avLst/>
          </a:prstGeom>
          <a:noFill/>
          <a:ln w="9525">
            <a:noFill/>
            <a:miter lim="800000"/>
            <a:headEnd/>
            <a:tailEnd/>
          </a:ln>
        </p:spPr>
        <p:txBody>
          <a:bodyPr wrap="square" anchor="ctr">
            <a:spAutoFit/>
          </a:bodyPr>
          <a:lstStyle/>
          <a:p>
            <a:endParaRPr lang="en-ZA" dirty="0">
              <a:solidFill>
                <a:srgbClr val="000000"/>
              </a:solidFill>
              <a:latin typeface="Calibri" pitchFamily="34" charset="0"/>
            </a:endParaRPr>
          </a:p>
        </p:txBody>
      </p:sp>
      <p:sp>
        <p:nvSpPr>
          <p:cNvPr id="17411"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ZA" dirty="0">
              <a:solidFill>
                <a:srgbClr val="000000"/>
              </a:solidFill>
              <a:latin typeface="Calibri" pitchFamily="34" charset="0"/>
            </a:endParaRPr>
          </a:p>
        </p:txBody>
      </p:sp>
      <p:sp>
        <p:nvSpPr>
          <p:cNvPr id="17412"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ZA" dirty="0">
              <a:solidFill>
                <a:srgbClr val="000000"/>
              </a:solidFill>
              <a:latin typeface="Calibri" pitchFamily="34" charset="0"/>
            </a:endParaRPr>
          </a:p>
        </p:txBody>
      </p:sp>
      <p:sp>
        <p:nvSpPr>
          <p:cNvPr id="17413"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n-ZA" dirty="0">
              <a:solidFill>
                <a:srgbClr val="000000"/>
              </a:solidFill>
              <a:latin typeface="Calibri" pitchFamily="34" charset="0"/>
            </a:endParaRPr>
          </a:p>
        </p:txBody>
      </p:sp>
      <p:sp>
        <p:nvSpPr>
          <p:cNvPr id="3" name="Title 2"/>
          <p:cNvSpPr>
            <a:spLocks noGrp="1"/>
          </p:cNvSpPr>
          <p:nvPr>
            <p:ph type="title"/>
          </p:nvPr>
        </p:nvSpPr>
        <p:spPr>
          <a:xfrm>
            <a:off x="1" y="0"/>
            <a:ext cx="9173368" cy="884621"/>
          </a:xfrm>
        </p:spPr>
        <p:txBody>
          <a:bodyPr anchor="ctr"/>
          <a:lstStyle/>
          <a:p>
            <a:pPr algn="ctr"/>
            <a:r>
              <a:rPr lang="en-ZA" sz="3000" kern="1200" dirty="0">
                <a:solidFill>
                  <a:schemeClr val="bg1"/>
                </a:solidFill>
                <a:latin typeface="Arial Black" panose="020B0A04020102020204" pitchFamily="34" charset="0"/>
              </a:rPr>
              <a:t>OVERALL QUARTER </a:t>
            </a:r>
            <a:r>
              <a:rPr lang="en-ZA" sz="3000" kern="1200" dirty="0" smtClean="0">
                <a:solidFill>
                  <a:schemeClr val="bg1"/>
                </a:solidFill>
                <a:latin typeface="Arial Black" panose="020B0A04020102020204" pitchFamily="34" charset="0"/>
              </a:rPr>
              <a:t>TWO PERFORMANCE</a:t>
            </a:r>
            <a:endParaRPr lang="en-ZA" sz="3000" kern="1200" dirty="0">
              <a:solidFill>
                <a:schemeClr val="bg1"/>
              </a:solidFill>
              <a:latin typeface="Arial Black" panose="020B0A04020102020204" pitchFamily="34" charset="0"/>
            </a:endParaRPr>
          </a:p>
        </p:txBody>
      </p:sp>
      <p:graphicFrame>
        <p:nvGraphicFramePr>
          <p:cNvPr id="14" name="Table 13">
            <a:extLst>
              <a:ext uri="{FF2B5EF4-FFF2-40B4-BE49-F238E27FC236}">
                <a16:creationId xmlns:a16="http://schemas.microsoft.com/office/drawing/2014/main" xmlns="" id="{D645AEF9-6E0C-474A-ADDB-F973C4AEC556}"/>
              </a:ext>
            </a:extLst>
          </p:cNvPr>
          <p:cNvGraphicFramePr>
            <a:graphicFrameLocks noGrp="1"/>
          </p:cNvGraphicFramePr>
          <p:nvPr>
            <p:extLst>
              <p:ext uri="{D42A27DB-BD31-4B8C-83A1-F6EECF244321}">
                <p14:modId xmlns:p14="http://schemas.microsoft.com/office/powerpoint/2010/main" val="235998266"/>
              </p:ext>
            </p:extLst>
          </p:nvPr>
        </p:nvGraphicFramePr>
        <p:xfrm>
          <a:off x="299982" y="4794356"/>
          <a:ext cx="8601628" cy="489498"/>
        </p:xfrm>
        <a:graphic>
          <a:graphicData uri="http://schemas.openxmlformats.org/drawingml/2006/table">
            <a:tbl>
              <a:tblPr firstRow="1" bandRow="1"/>
              <a:tblGrid>
                <a:gridCol w="2150407">
                  <a:extLst>
                    <a:ext uri="{9D8B030D-6E8A-4147-A177-3AD203B41FA5}">
                      <a16:colId xmlns:a16="http://schemas.microsoft.com/office/drawing/2014/main" xmlns="" val="745848595"/>
                    </a:ext>
                  </a:extLst>
                </a:gridCol>
                <a:gridCol w="2150407">
                  <a:extLst>
                    <a:ext uri="{9D8B030D-6E8A-4147-A177-3AD203B41FA5}">
                      <a16:colId xmlns:a16="http://schemas.microsoft.com/office/drawing/2014/main" xmlns="" val="1908089848"/>
                    </a:ext>
                  </a:extLst>
                </a:gridCol>
                <a:gridCol w="2150407">
                  <a:extLst>
                    <a:ext uri="{9D8B030D-6E8A-4147-A177-3AD203B41FA5}">
                      <a16:colId xmlns:a16="http://schemas.microsoft.com/office/drawing/2014/main" xmlns="" val="484461584"/>
                    </a:ext>
                  </a:extLst>
                </a:gridCol>
                <a:gridCol w="2150407"/>
              </a:tblGrid>
              <a:tr h="489498">
                <a:tc>
                  <a:txBody>
                    <a:bodyPr/>
                    <a:lstStyle>
                      <a:lvl1pPr marL="0" algn="l" defTabSz="914331" rtl="0" eaLnBrk="1" latinLnBrk="0" hangingPunct="1">
                        <a:defRPr sz="1800" b="1" kern="1200">
                          <a:solidFill>
                            <a:schemeClr val="lt1"/>
                          </a:solidFill>
                          <a:latin typeface="Calibri Light"/>
                          <a:ea typeface=""/>
                          <a:cs typeface=""/>
                        </a:defRPr>
                      </a:lvl1pPr>
                      <a:lvl2pPr marL="457165" algn="l" defTabSz="914331" rtl="0" eaLnBrk="1" latinLnBrk="0" hangingPunct="1">
                        <a:defRPr sz="1800" b="1" kern="1200">
                          <a:solidFill>
                            <a:schemeClr val="lt1"/>
                          </a:solidFill>
                          <a:latin typeface="Calibri Light"/>
                          <a:ea typeface=""/>
                          <a:cs typeface=""/>
                        </a:defRPr>
                      </a:lvl2pPr>
                      <a:lvl3pPr marL="914331" algn="l" defTabSz="914331" rtl="0" eaLnBrk="1" latinLnBrk="0" hangingPunct="1">
                        <a:defRPr sz="1800" b="1" kern="1200">
                          <a:solidFill>
                            <a:schemeClr val="lt1"/>
                          </a:solidFill>
                          <a:latin typeface="Calibri Light"/>
                          <a:ea typeface=""/>
                          <a:cs typeface=""/>
                        </a:defRPr>
                      </a:lvl3pPr>
                      <a:lvl4pPr marL="1371495" algn="l" defTabSz="914331" rtl="0" eaLnBrk="1" latinLnBrk="0" hangingPunct="1">
                        <a:defRPr sz="1800" b="1" kern="1200">
                          <a:solidFill>
                            <a:schemeClr val="lt1"/>
                          </a:solidFill>
                          <a:latin typeface="Calibri Light"/>
                          <a:ea typeface=""/>
                          <a:cs typeface=""/>
                        </a:defRPr>
                      </a:lvl4pPr>
                      <a:lvl5pPr marL="1828660" algn="l" defTabSz="914331" rtl="0" eaLnBrk="1" latinLnBrk="0" hangingPunct="1">
                        <a:defRPr sz="1800" b="1" kern="1200">
                          <a:solidFill>
                            <a:schemeClr val="lt1"/>
                          </a:solidFill>
                          <a:latin typeface="Calibri Light"/>
                          <a:ea typeface=""/>
                          <a:cs typeface=""/>
                        </a:defRPr>
                      </a:lvl5pPr>
                      <a:lvl6pPr marL="2285826" algn="l" defTabSz="914331" rtl="0" eaLnBrk="1" latinLnBrk="0" hangingPunct="1">
                        <a:defRPr sz="1800" b="1" kern="1200">
                          <a:solidFill>
                            <a:schemeClr val="lt1"/>
                          </a:solidFill>
                          <a:latin typeface="Calibri Light"/>
                          <a:ea typeface=""/>
                          <a:cs typeface=""/>
                        </a:defRPr>
                      </a:lvl6pPr>
                      <a:lvl7pPr marL="2742990" algn="l" defTabSz="914331" rtl="0" eaLnBrk="1" latinLnBrk="0" hangingPunct="1">
                        <a:defRPr sz="1800" b="1" kern="1200">
                          <a:solidFill>
                            <a:schemeClr val="lt1"/>
                          </a:solidFill>
                          <a:latin typeface="Calibri Light"/>
                          <a:ea typeface=""/>
                          <a:cs typeface=""/>
                        </a:defRPr>
                      </a:lvl7pPr>
                      <a:lvl8pPr marL="3200156" algn="l" defTabSz="914331" rtl="0" eaLnBrk="1" latinLnBrk="0" hangingPunct="1">
                        <a:defRPr sz="1800" b="1" kern="1200">
                          <a:solidFill>
                            <a:schemeClr val="lt1"/>
                          </a:solidFill>
                          <a:latin typeface="Calibri Light"/>
                          <a:ea typeface=""/>
                          <a:cs typeface=""/>
                        </a:defRPr>
                      </a:lvl8pPr>
                      <a:lvl9pPr marL="3657321" algn="l" defTabSz="914331" rtl="0" eaLnBrk="1" latinLnBrk="0" hangingPunct="1">
                        <a:defRPr sz="1800" b="1" kern="1200">
                          <a:solidFill>
                            <a:schemeClr val="lt1"/>
                          </a:solidFill>
                          <a:latin typeface="Calibri Light"/>
                          <a:ea typeface=""/>
                          <a:cs typeface=""/>
                        </a:defRPr>
                      </a:lvl9pPr>
                    </a:lstStyle>
                    <a:p>
                      <a:pPr algn="ctr"/>
                      <a:r>
                        <a:rPr lang="en-US" sz="2000" dirty="0" smtClean="0">
                          <a:solidFill>
                            <a:schemeClr val="bg1"/>
                          </a:solidFill>
                        </a:rPr>
                        <a:t>Targets Q2</a:t>
                      </a:r>
                      <a:endParaRPr lang="en-US" sz="2000" dirty="0">
                        <a:solidFill>
                          <a:schemeClr val="bg1"/>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F8246"/>
                    </a:solidFill>
                  </a:tcPr>
                </a:tc>
                <a:tc>
                  <a:txBody>
                    <a:bodyPr/>
                    <a:lstStyle>
                      <a:lvl1pPr marL="0" algn="l" defTabSz="914331" rtl="0" eaLnBrk="1" latinLnBrk="0" hangingPunct="1">
                        <a:defRPr sz="1800" b="1" kern="1200">
                          <a:solidFill>
                            <a:schemeClr val="lt1"/>
                          </a:solidFill>
                          <a:latin typeface="Calibri Light"/>
                          <a:ea typeface=""/>
                          <a:cs typeface=""/>
                        </a:defRPr>
                      </a:lvl1pPr>
                      <a:lvl2pPr marL="457165" algn="l" defTabSz="914331" rtl="0" eaLnBrk="1" latinLnBrk="0" hangingPunct="1">
                        <a:defRPr sz="1800" b="1" kern="1200">
                          <a:solidFill>
                            <a:schemeClr val="lt1"/>
                          </a:solidFill>
                          <a:latin typeface="Calibri Light"/>
                          <a:ea typeface=""/>
                          <a:cs typeface=""/>
                        </a:defRPr>
                      </a:lvl2pPr>
                      <a:lvl3pPr marL="914331" algn="l" defTabSz="914331" rtl="0" eaLnBrk="1" latinLnBrk="0" hangingPunct="1">
                        <a:defRPr sz="1800" b="1" kern="1200">
                          <a:solidFill>
                            <a:schemeClr val="lt1"/>
                          </a:solidFill>
                          <a:latin typeface="Calibri Light"/>
                          <a:ea typeface=""/>
                          <a:cs typeface=""/>
                        </a:defRPr>
                      </a:lvl3pPr>
                      <a:lvl4pPr marL="1371495" algn="l" defTabSz="914331" rtl="0" eaLnBrk="1" latinLnBrk="0" hangingPunct="1">
                        <a:defRPr sz="1800" b="1" kern="1200">
                          <a:solidFill>
                            <a:schemeClr val="lt1"/>
                          </a:solidFill>
                          <a:latin typeface="Calibri Light"/>
                          <a:ea typeface=""/>
                          <a:cs typeface=""/>
                        </a:defRPr>
                      </a:lvl4pPr>
                      <a:lvl5pPr marL="1828660" algn="l" defTabSz="914331" rtl="0" eaLnBrk="1" latinLnBrk="0" hangingPunct="1">
                        <a:defRPr sz="1800" b="1" kern="1200">
                          <a:solidFill>
                            <a:schemeClr val="lt1"/>
                          </a:solidFill>
                          <a:latin typeface="Calibri Light"/>
                          <a:ea typeface=""/>
                          <a:cs typeface=""/>
                        </a:defRPr>
                      </a:lvl5pPr>
                      <a:lvl6pPr marL="2285826" algn="l" defTabSz="914331" rtl="0" eaLnBrk="1" latinLnBrk="0" hangingPunct="1">
                        <a:defRPr sz="1800" b="1" kern="1200">
                          <a:solidFill>
                            <a:schemeClr val="lt1"/>
                          </a:solidFill>
                          <a:latin typeface="Calibri Light"/>
                          <a:ea typeface=""/>
                          <a:cs typeface=""/>
                        </a:defRPr>
                      </a:lvl6pPr>
                      <a:lvl7pPr marL="2742990" algn="l" defTabSz="914331" rtl="0" eaLnBrk="1" latinLnBrk="0" hangingPunct="1">
                        <a:defRPr sz="1800" b="1" kern="1200">
                          <a:solidFill>
                            <a:schemeClr val="lt1"/>
                          </a:solidFill>
                          <a:latin typeface="Calibri Light"/>
                          <a:ea typeface=""/>
                          <a:cs typeface=""/>
                        </a:defRPr>
                      </a:lvl7pPr>
                      <a:lvl8pPr marL="3200156" algn="l" defTabSz="914331" rtl="0" eaLnBrk="1" latinLnBrk="0" hangingPunct="1">
                        <a:defRPr sz="1800" b="1" kern="1200">
                          <a:solidFill>
                            <a:schemeClr val="lt1"/>
                          </a:solidFill>
                          <a:latin typeface="Calibri Light"/>
                          <a:ea typeface=""/>
                          <a:cs typeface=""/>
                        </a:defRPr>
                      </a:lvl8pPr>
                      <a:lvl9pPr marL="3657321" algn="l" defTabSz="914331" rtl="0" eaLnBrk="1" latinLnBrk="0" hangingPunct="1">
                        <a:defRPr sz="1800" b="1" kern="1200">
                          <a:solidFill>
                            <a:schemeClr val="lt1"/>
                          </a:solidFill>
                          <a:latin typeface="Calibri Light"/>
                          <a:ea typeface=""/>
                          <a:cs typeface=""/>
                        </a:defRPr>
                      </a:lvl9pPr>
                    </a:lstStyle>
                    <a:p>
                      <a:pPr algn="ctr"/>
                      <a:r>
                        <a:rPr lang="en-US" sz="2000" dirty="0" smtClean="0">
                          <a:solidFill>
                            <a:schemeClr val="bg1"/>
                          </a:solidFill>
                        </a:rPr>
                        <a:t>Achieved</a:t>
                      </a:r>
                      <a:endParaRPr lang="en-US" sz="2000" dirty="0">
                        <a:solidFill>
                          <a:schemeClr val="bg1"/>
                        </a:solidFill>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336600"/>
                    </a:solidFill>
                  </a:tcPr>
                </a:tc>
                <a:tc>
                  <a:txBody>
                    <a:bodyPr/>
                    <a:lstStyle>
                      <a:lvl1pPr marL="0" algn="l" defTabSz="914331" rtl="0" eaLnBrk="1" latinLnBrk="0" hangingPunct="1">
                        <a:defRPr sz="1800" b="1" kern="1200">
                          <a:solidFill>
                            <a:schemeClr val="lt1"/>
                          </a:solidFill>
                          <a:latin typeface="Calibri Light"/>
                          <a:ea typeface=""/>
                          <a:cs typeface=""/>
                        </a:defRPr>
                      </a:lvl1pPr>
                      <a:lvl2pPr marL="457165" algn="l" defTabSz="914331" rtl="0" eaLnBrk="1" latinLnBrk="0" hangingPunct="1">
                        <a:defRPr sz="1800" b="1" kern="1200">
                          <a:solidFill>
                            <a:schemeClr val="lt1"/>
                          </a:solidFill>
                          <a:latin typeface="Calibri Light"/>
                          <a:ea typeface=""/>
                          <a:cs typeface=""/>
                        </a:defRPr>
                      </a:lvl2pPr>
                      <a:lvl3pPr marL="914331" algn="l" defTabSz="914331" rtl="0" eaLnBrk="1" latinLnBrk="0" hangingPunct="1">
                        <a:defRPr sz="1800" b="1" kern="1200">
                          <a:solidFill>
                            <a:schemeClr val="lt1"/>
                          </a:solidFill>
                          <a:latin typeface="Calibri Light"/>
                          <a:ea typeface=""/>
                          <a:cs typeface=""/>
                        </a:defRPr>
                      </a:lvl3pPr>
                      <a:lvl4pPr marL="1371495" algn="l" defTabSz="914331" rtl="0" eaLnBrk="1" latinLnBrk="0" hangingPunct="1">
                        <a:defRPr sz="1800" b="1" kern="1200">
                          <a:solidFill>
                            <a:schemeClr val="lt1"/>
                          </a:solidFill>
                          <a:latin typeface="Calibri Light"/>
                          <a:ea typeface=""/>
                          <a:cs typeface=""/>
                        </a:defRPr>
                      </a:lvl4pPr>
                      <a:lvl5pPr marL="1828660" algn="l" defTabSz="914331" rtl="0" eaLnBrk="1" latinLnBrk="0" hangingPunct="1">
                        <a:defRPr sz="1800" b="1" kern="1200">
                          <a:solidFill>
                            <a:schemeClr val="lt1"/>
                          </a:solidFill>
                          <a:latin typeface="Calibri Light"/>
                          <a:ea typeface=""/>
                          <a:cs typeface=""/>
                        </a:defRPr>
                      </a:lvl5pPr>
                      <a:lvl6pPr marL="2285826" algn="l" defTabSz="914331" rtl="0" eaLnBrk="1" latinLnBrk="0" hangingPunct="1">
                        <a:defRPr sz="1800" b="1" kern="1200">
                          <a:solidFill>
                            <a:schemeClr val="lt1"/>
                          </a:solidFill>
                          <a:latin typeface="Calibri Light"/>
                          <a:ea typeface=""/>
                          <a:cs typeface=""/>
                        </a:defRPr>
                      </a:lvl6pPr>
                      <a:lvl7pPr marL="2742990" algn="l" defTabSz="914331" rtl="0" eaLnBrk="1" latinLnBrk="0" hangingPunct="1">
                        <a:defRPr sz="1800" b="1" kern="1200">
                          <a:solidFill>
                            <a:schemeClr val="lt1"/>
                          </a:solidFill>
                          <a:latin typeface="Calibri Light"/>
                          <a:ea typeface=""/>
                          <a:cs typeface=""/>
                        </a:defRPr>
                      </a:lvl7pPr>
                      <a:lvl8pPr marL="3200156" algn="l" defTabSz="914331" rtl="0" eaLnBrk="1" latinLnBrk="0" hangingPunct="1">
                        <a:defRPr sz="1800" b="1" kern="1200">
                          <a:solidFill>
                            <a:schemeClr val="lt1"/>
                          </a:solidFill>
                          <a:latin typeface="Calibri Light"/>
                          <a:ea typeface=""/>
                          <a:cs typeface=""/>
                        </a:defRPr>
                      </a:lvl8pPr>
                      <a:lvl9pPr marL="3657321" algn="l" defTabSz="914331" rtl="0" eaLnBrk="1" latinLnBrk="0" hangingPunct="1">
                        <a:defRPr sz="1800" b="1" kern="1200">
                          <a:solidFill>
                            <a:schemeClr val="lt1"/>
                          </a:solidFill>
                          <a:latin typeface="Calibri Light"/>
                          <a:ea typeface=""/>
                          <a:cs typeface=""/>
                        </a:defRPr>
                      </a:lvl9pPr>
                    </a:lstStyle>
                    <a:p>
                      <a:pPr algn="ctr"/>
                      <a:r>
                        <a:rPr lang="en-US" sz="2000" dirty="0" smtClean="0">
                          <a:solidFill>
                            <a:schemeClr val="bg1"/>
                          </a:solidFill>
                        </a:rPr>
                        <a:t>Not Achieved</a:t>
                      </a:r>
                      <a:endParaRPr lang="en-US" sz="2000" dirty="0">
                        <a:solidFill>
                          <a:schemeClr val="bg1"/>
                        </a:solidFill>
                      </a:endParaRPr>
                    </a:p>
                  </a:txBody>
                  <a:tcPr anchor="ctr">
                    <a:lnL w="12700" cmpd="sng">
                      <a:solidFill>
                        <a:sysClr val="window" lastClr="FFFFFF"/>
                      </a:solidFill>
                    </a:lnL>
                    <a:lnR w="12700" cap="flat" cmpd="sng" algn="ctr">
                      <a:solidFill>
                        <a:sysClr val="window" lastClr="FFFFFF"/>
                      </a:solidFill>
                      <a:prstDash val="solid"/>
                      <a:round/>
                      <a:headEnd type="none" w="med" len="med"/>
                      <a:tailEnd type="none" w="med" len="med"/>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FF2121"/>
                    </a:solidFill>
                  </a:tcPr>
                </a:tc>
                <a:tc>
                  <a:txBody>
                    <a:bodyPr/>
                    <a:lstStyle/>
                    <a:p>
                      <a:pPr algn="ctr"/>
                      <a:r>
                        <a:rPr lang="en-US" sz="2000" b="1" kern="1200" dirty="0" smtClean="0">
                          <a:solidFill>
                            <a:schemeClr val="lt1"/>
                          </a:solidFill>
                          <a:latin typeface="Calibri Light"/>
                          <a:ea typeface=""/>
                          <a:cs typeface=""/>
                        </a:rPr>
                        <a:t>Measured annually</a:t>
                      </a:r>
                      <a:endParaRPr lang="en-US" sz="2000" b="1" kern="1200" dirty="0">
                        <a:solidFill>
                          <a:schemeClr val="lt1"/>
                        </a:solidFill>
                        <a:latin typeface="Calibri Light"/>
                        <a:ea typeface=""/>
                        <a:cs typeface=""/>
                      </a:endParaRPr>
                    </a:p>
                  </a:txBody>
                  <a:tcPr anchor="ctr">
                    <a:lnL w="12700" cmpd="sng">
                      <a:solidFill>
                        <a:sysClr val="window" lastClr="FFFFFF"/>
                      </a:solidFill>
                    </a:lnL>
                    <a:lnR w="12700" cmpd="sng">
                      <a:solidFill>
                        <a:sysClr val="window" lastClr="FFFFFF"/>
                      </a:solidFill>
                    </a:lnR>
                    <a:lnT w="12700" cmpd="sng">
                      <a:solidFill>
                        <a:sysClr val="window" lastClr="FFFFFF"/>
                      </a:solidFill>
                    </a:lnT>
                    <a:lnB w="38100" cap="flat" cmpd="sng" algn="ctr">
                      <a:solidFill>
                        <a:sysClr val="window" lastClr="FFFFFF"/>
                      </a:solidFill>
                      <a:prstDash val="solid"/>
                      <a:round/>
                      <a:headEnd type="none" w="med" len="med"/>
                      <a:tailEnd type="none" w="med" len="med"/>
                    </a:lnB>
                    <a:lnTlToBr w="12700" cmpd="sng">
                      <a:noFill/>
                      <a:prstDash val="solid"/>
                    </a:lnTlToBr>
                    <a:lnBlToTr w="12700" cmpd="sng">
                      <a:noFill/>
                      <a:prstDash val="solid"/>
                    </a:lnBlToTr>
                    <a:solidFill>
                      <a:srgbClr val="FFC000"/>
                    </a:solidFill>
                  </a:tcPr>
                </a:tc>
                <a:extLst>
                  <a:ext uri="{0D108BD9-81ED-4DB2-BD59-A6C34878D82A}">
                    <a16:rowId xmlns:a16="http://schemas.microsoft.com/office/drawing/2014/main" xmlns="" val="2837030630"/>
                  </a:ext>
                </a:extLst>
              </a:tr>
            </a:tbl>
          </a:graphicData>
        </a:graphic>
      </p:graphicFrame>
      <p:sp>
        <p:nvSpPr>
          <p:cNvPr id="15" name="Rectangle: Rounded Corners 6">
            <a:extLst>
              <a:ext uri="{FF2B5EF4-FFF2-40B4-BE49-F238E27FC236}">
                <a16:creationId xmlns:a16="http://schemas.microsoft.com/office/drawing/2014/main" xmlns="" id="{93D12E3F-D9F7-482B-AD33-2CACF8070BE5}"/>
              </a:ext>
            </a:extLst>
          </p:cNvPr>
          <p:cNvSpPr/>
          <p:nvPr/>
        </p:nvSpPr>
        <p:spPr>
          <a:xfrm>
            <a:off x="270694" y="5616522"/>
            <a:ext cx="2165738" cy="633046"/>
          </a:xfrm>
          <a:prstGeom prst="roundRect">
            <a:avLst>
              <a:gd name="adj" fmla="val 8334"/>
            </a:avLst>
          </a:prstGeom>
          <a:solidFill>
            <a:srgbClr val="FF8246">
              <a:lumMod val="60000"/>
              <a:lumOff val="40000"/>
            </a:srgbClr>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Calibri Light"/>
              </a:rPr>
              <a:t>44</a:t>
            </a:r>
          </a:p>
        </p:txBody>
      </p:sp>
      <p:sp>
        <p:nvSpPr>
          <p:cNvPr id="16" name="Oval 15">
            <a:extLst>
              <a:ext uri="{FF2B5EF4-FFF2-40B4-BE49-F238E27FC236}">
                <a16:creationId xmlns:a16="http://schemas.microsoft.com/office/drawing/2014/main" xmlns="" id="{B500E9D7-EF47-4F4C-B406-697BC1AB45E2}"/>
              </a:ext>
            </a:extLst>
          </p:cNvPr>
          <p:cNvSpPr/>
          <p:nvPr/>
        </p:nvSpPr>
        <p:spPr>
          <a:xfrm>
            <a:off x="2135649" y="5805557"/>
            <a:ext cx="254977" cy="254977"/>
          </a:xfrm>
          <a:prstGeom prst="ellipse">
            <a:avLst/>
          </a:prstGeom>
          <a:solidFill>
            <a:srgbClr val="FF8246"/>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Light"/>
            </a:endParaRPr>
          </a:p>
        </p:txBody>
      </p:sp>
      <p:sp>
        <p:nvSpPr>
          <p:cNvPr id="17" name="Rectangle: Rounded Corners 24">
            <a:extLst>
              <a:ext uri="{FF2B5EF4-FFF2-40B4-BE49-F238E27FC236}">
                <a16:creationId xmlns:a16="http://schemas.microsoft.com/office/drawing/2014/main" xmlns="" id="{53E856CF-87EB-4249-B119-6BA20BE42D7B}"/>
              </a:ext>
            </a:extLst>
          </p:cNvPr>
          <p:cNvSpPr/>
          <p:nvPr/>
        </p:nvSpPr>
        <p:spPr>
          <a:xfrm>
            <a:off x="2467821" y="5620921"/>
            <a:ext cx="2130382" cy="633046"/>
          </a:xfrm>
          <a:prstGeom prst="roundRect">
            <a:avLst>
              <a:gd name="adj" fmla="val 8334"/>
            </a:avLst>
          </a:prstGeom>
          <a:solidFill>
            <a:srgbClr val="336600"/>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Calibri Light"/>
              </a:rPr>
              <a:t>27</a:t>
            </a:r>
          </a:p>
        </p:txBody>
      </p:sp>
      <p:sp>
        <p:nvSpPr>
          <p:cNvPr id="18" name="Oval 17">
            <a:extLst>
              <a:ext uri="{FF2B5EF4-FFF2-40B4-BE49-F238E27FC236}">
                <a16:creationId xmlns:a16="http://schemas.microsoft.com/office/drawing/2014/main" xmlns="" id="{8EDC9956-C042-480B-82FE-0CC04D204D40}"/>
              </a:ext>
            </a:extLst>
          </p:cNvPr>
          <p:cNvSpPr/>
          <p:nvPr/>
        </p:nvSpPr>
        <p:spPr>
          <a:xfrm>
            <a:off x="4260382" y="5809955"/>
            <a:ext cx="254977" cy="254977"/>
          </a:xfrm>
          <a:prstGeom prst="ellipse">
            <a:avLst/>
          </a:prstGeom>
          <a:solidFill>
            <a:srgbClr val="336600"/>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Light"/>
            </a:endParaRPr>
          </a:p>
        </p:txBody>
      </p:sp>
      <p:sp>
        <p:nvSpPr>
          <p:cNvPr id="19" name="Rectangle: Rounded Corners 36">
            <a:extLst>
              <a:ext uri="{FF2B5EF4-FFF2-40B4-BE49-F238E27FC236}">
                <a16:creationId xmlns:a16="http://schemas.microsoft.com/office/drawing/2014/main" xmlns="" id="{F1A553E1-7FB5-4425-9A39-61A498F63D9F}"/>
              </a:ext>
            </a:extLst>
          </p:cNvPr>
          <p:cNvSpPr/>
          <p:nvPr/>
        </p:nvSpPr>
        <p:spPr>
          <a:xfrm>
            <a:off x="4629592" y="5620921"/>
            <a:ext cx="2112094" cy="633046"/>
          </a:xfrm>
          <a:prstGeom prst="roundRect">
            <a:avLst>
              <a:gd name="adj" fmla="val 8334"/>
            </a:avLst>
          </a:prstGeom>
          <a:solidFill>
            <a:srgbClr val="FF2121"/>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Calibri Light"/>
              </a:rPr>
              <a:t>17  </a:t>
            </a:r>
          </a:p>
        </p:txBody>
      </p:sp>
      <p:sp>
        <p:nvSpPr>
          <p:cNvPr id="20" name="Oval 19">
            <a:extLst>
              <a:ext uri="{FF2B5EF4-FFF2-40B4-BE49-F238E27FC236}">
                <a16:creationId xmlns:a16="http://schemas.microsoft.com/office/drawing/2014/main" xmlns="" id="{B77D212B-2CD8-43A3-B972-606BEDE2A649}"/>
              </a:ext>
            </a:extLst>
          </p:cNvPr>
          <p:cNvSpPr/>
          <p:nvPr/>
        </p:nvSpPr>
        <p:spPr>
          <a:xfrm>
            <a:off x="6430354" y="5809955"/>
            <a:ext cx="254977" cy="254977"/>
          </a:xfrm>
          <a:prstGeom prst="ellipse">
            <a:avLst/>
          </a:prstGeom>
          <a:solidFill>
            <a:srgbClr val="FF2121"/>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Light"/>
            </a:endParaRPr>
          </a:p>
        </p:txBody>
      </p:sp>
      <p:sp>
        <p:nvSpPr>
          <p:cNvPr id="21" name="Rectangle: Rounded Corners 36">
            <a:extLst>
              <a:ext uri="{FF2B5EF4-FFF2-40B4-BE49-F238E27FC236}">
                <a16:creationId xmlns:a16="http://schemas.microsoft.com/office/drawing/2014/main" xmlns="" id="{F1A553E1-7FB5-4425-9A39-61A498F63D9F}"/>
              </a:ext>
            </a:extLst>
          </p:cNvPr>
          <p:cNvSpPr/>
          <p:nvPr/>
        </p:nvSpPr>
        <p:spPr>
          <a:xfrm>
            <a:off x="6789516" y="5579251"/>
            <a:ext cx="2112094" cy="633046"/>
          </a:xfrm>
          <a:prstGeom prst="roundRect">
            <a:avLst>
              <a:gd name="adj" fmla="val 8334"/>
            </a:avLst>
          </a:prstGeom>
          <a:solidFill>
            <a:srgbClr val="FFC000"/>
          </a:solidFill>
          <a:ln w="12700" cap="flat" cmpd="sng" algn="ctr">
            <a:no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white"/>
                </a:solidFill>
                <a:effectLst/>
                <a:uLnTx/>
                <a:uFillTx/>
                <a:latin typeface="Calibri Light"/>
              </a:rPr>
              <a:t>10  </a:t>
            </a:r>
          </a:p>
        </p:txBody>
      </p:sp>
      <p:sp>
        <p:nvSpPr>
          <p:cNvPr id="22" name="Oval 21">
            <a:extLst>
              <a:ext uri="{FF2B5EF4-FFF2-40B4-BE49-F238E27FC236}">
                <a16:creationId xmlns:a16="http://schemas.microsoft.com/office/drawing/2014/main" xmlns="" id="{B77D212B-2CD8-43A3-B972-606BEDE2A649}"/>
              </a:ext>
            </a:extLst>
          </p:cNvPr>
          <p:cNvSpPr/>
          <p:nvPr/>
        </p:nvSpPr>
        <p:spPr>
          <a:xfrm>
            <a:off x="8592402" y="5805559"/>
            <a:ext cx="254977" cy="254977"/>
          </a:xfrm>
          <a:prstGeom prst="ellipse">
            <a:avLst/>
          </a:prstGeom>
          <a:solidFill>
            <a:srgbClr val="FFC000"/>
          </a:solidFill>
          <a:ln w="12700" cap="flat" cmpd="sng" algn="ctr">
            <a:solidFill>
              <a:sysClr val="window" lastClr="FFFFFF"/>
            </a:solidFill>
            <a:prstDash val="solid"/>
            <a:miter lim="800000"/>
          </a:ln>
          <a:effectLst>
            <a:outerShdw blurRad="50800" dist="38100" dir="5400000" algn="t" rotWithShape="0">
              <a:prstClr val="black">
                <a:alpha val="2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Light"/>
            </a:endParaRPr>
          </a:p>
        </p:txBody>
      </p:sp>
      <p:sp>
        <p:nvSpPr>
          <p:cNvPr id="25" name="TextBox 24">
            <a:extLst>
              <a:ext uri="{FF2B5EF4-FFF2-40B4-BE49-F238E27FC236}">
                <a16:creationId xmlns:a16="http://schemas.microsoft.com/office/drawing/2014/main" xmlns="" id="{0AA116AA-385F-4E18-9214-EC609813AF84}"/>
              </a:ext>
            </a:extLst>
          </p:cNvPr>
          <p:cNvSpPr txBox="1"/>
          <p:nvPr/>
        </p:nvSpPr>
        <p:spPr>
          <a:xfrm>
            <a:off x="5685639" y="1164643"/>
            <a:ext cx="2710098" cy="400110"/>
          </a:xfrm>
          <a:prstGeom prst="rect">
            <a:avLst/>
          </a:prstGeom>
          <a:noFill/>
        </p:spPr>
        <p:txBody>
          <a:bodyPr wrap="square" rtlCol="0">
            <a:spAutoFit/>
          </a:bodyPr>
          <a:lstStyle/>
          <a:p>
            <a:r>
              <a:rPr lang="en-US" sz="2000" b="1" dirty="0" smtClean="0">
                <a:cs typeface="Arial" panose="020B0604020202020204" pitchFamily="34" charset="0"/>
              </a:rPr>
              <a:t>Targets not achieved</a:t>
            </a:r>
            <a:endParaRPr lang="en-US" sz="2000" b="1" dirty="0"/>
          </a:p>
        </p:txBody>
      </p:sp>
      <p:sp>
        <p:nvSpPr>
          <p:cNvPr id="27" name="TextBox 26">
            <a:extLst>
              <a:ext uri="{FF2B5EF4-FFF2-40B4-BE49-F238E27FC236}">
                <a16:creationId xmlns:a16="http://schemas.microsoft.com/office/drawing/2014/main" xmlns="" id="{0AA116AA-385F-4E18-9214-EC609813AF84}"/>
              </a:ext>
            </a:extLst>
          </p:cNvPr>
          <p:cNvSpPr txBox="1"/>
          <p:nvPr/>
        </p:nvSpPr>
        <p:spPr>
          <a:xfrm>
            <a:off x="908088" y="1039860"/>
            <a:ext cx="2710098" cy="400110"/>
          </a:xfrm>
          <a:prstGeom prst="rect">
            <a:avLst/>
          </a:prstGeom>
          <a:noFill/>
        </p:spPr>
        <p:txBody>
          <a:bodyPr wrap="square" rtlCol="0">
            <a:spAutoFit/>
          </a:bodyPr>
          <a:lstStyle/>
          <a:p>
            <a:r>
              <a:rPr lang="en-US" sz="2000" b="1" dirty="0" smtClean="0">
                <a:cs typeface="Arial" panose="020B0604020202020204" pitchFamily="34" charset="0"/>
              </a:rPr>
              <a:t>Targets achieved</a:t>
            </a:r>
            <a:endParaRPr lang="en-US" sz="2000" b="1" dirty="0"/>
          </a:p>
        </p:txBody>
      </p:sp>
      <p:graphicFrame>
        <p:nvGraphicFramePr>
          <p:cNvPr id="23" name="Chart 22"/>
          <p:cNvGraphicFramePr>
            <a:graphicFrameLocks/>
          </p:cNvGraphicFramePr>
          <p:nvPr>
            <p:extLst>
              <p:ext uri="{D42A27DB-BD31-4B8C-83A1-F6EECF244321}">
                <p14:modId xmlns:p14="http://schemas.microsoft.com/office/powerpoint/2010/main" val="1517394059"/>
              </p:ext>
            </p:extLst>
          </p:nvPr>
        </p:nvGraphicFramePr>
        <p:xfrm>
          <a:off x="-150351" y="1572336"/>
          <a:ext cx="457200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6" name="Chart 25"/>
          <p:cNvGraphicFramePr>
            <a:graphicFrameLocks/>
          </p:cNvGraphicFramePr>
          <p:nvPr>
            <p:extLst>
              <p:ext uri="{D42A27DB-BD31-4B8C-83A1-F6EECF244321}">
                <p14:modId xmlns:p14="http://schemas.microsoft.com/office/powerpoint/2010/main" val="3631825237"/>
              </p:ext>
            </p:extLst>
          </p:nvPr>
        </p:nvGraphicFramePr>
        <p:xfrm>
          <a:off x="4515359" y="1661608"/>
          <a:ext cx="4572000" cy="27432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2824510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0" y="0"/>
            <a:ext cx="9143999" cy="896471"/>
          </a:xfrm>
          <a:prstGeom prst="rect">
            <a:avLst/>
          </a:prstGeom>
        </p:spPr>
        <p:txBody>
          <a:bodyPr/>
          <a:lstStyle/>
          <a:p>
            <a:pPr algn="ctr"/>
            <a:r>
              <a:rPr lang="en-US" sz="3000" kern="1200" dirty="0">
                <a:solidFill>
                  <a:schemeClr val="bg1"/>
                </a:solidFill>
                <a:latin typeface="Arial Black" panose="020B0A04020102020204" pitchFamily="34" charset="0"/>
              </a:rPr>
              <a:t>COMPARATIVE ANALYSIS </a:t>
            </a:r>
            <a:r>
              <a:rPr lang="en-US" sz="3000" kern="1200" dirty="0" smtClean="0">
                <a:solidFill>
                  <a:schemeClr val="bg1"/>
                </a:solidFill>
                <a:latin typeface="Arial Black" panose="020B0A04020102020204" pitchFamily="34" charset="0"/>
              </a:rPr>
              <a:t>PER </a:t>
            </a:r>
            <a:r>
              <a:rPr lang="en-US" sz="3000" kern="1200" dirty="0">
                <a:solidFill>
                  <a:schemeClr val="bg1"/>
                </a:solidFill>
                <a:latin typeface="Arial Black" panose="020B0A04020102020204" pitchFamily="34" charset="0"/>
              </a:rPr>
              <a:t>PROGRAMME </a:t>
            </a:r>
            <a:r>
              <a:rPr lang="en-US" sz="3000" kern="1200" dirty="0" smtClean="0">
                <a:solidFill>
                  <a:schemeClr val="bg1"/>
                </a:solidFill>
                <a:latin typeface="Arial Black" panose="020B0A04020102020204" pitchFamily="34" charset="0"/>
              </a:rPr>
              <a:t>MID-YEAR</a:t>
            </a:r>
            <a:endParaRPr lang="en-US" sz="3000" kern="1200" dirty="0">
              <a:solidFill>
                <a:schemeClr val="bg1"/>
              </a:solidFill>
              <a:latin typeface="Arial Black" panose="020B0A04020102020204" pitchFamily="34" charset="0"/>
            </a:endParaRPr>
          </a:p>
        </p:txBody>
      </p:sp>
      <p:graphicFrame>
        <p:nvGraphicFramePr>
          <p:cNvPr id="4" name="Chart 3"/>
          <p:cNvGraphicFramePr>
            <a:graphicFrameLocks/>
          </p:cNvGraphicFramePr>
          <p:nvPr>
            <p:extLst>
              <p:ext uri="{D42A27DB-BD31-4B8C-83A1-F6EECF244321}">
                <p14:modId xmlns:p14="http://schemas.microsoft.com/office/powerpoint/2010/main" val="390605781"/>
              </p:ext>
            </p:extLst>
          </p:nvPr>
        </p:nvGraphicFramePr>
        <p:xfrm>
          <a:off x="111240" y="965051"/>
          <a:ext cx="2948940" cy="27432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6" name="Chart 5"/>
          <p:cNvGraphicFramePr>
            <a:graphicFrameLocks/>
          </p:cNvGraphicFramePr>
          <p:nvPr>
            <p:extLst>
              <p:ext uri="{D42A27DB-BD31-4B8C-83A1-F6EECF244321}">
                <p14:modId xmlns:p14="http://schemas.microsoft.com/office/powerpoint/2010/main" val="1119372718"/>
              </p:ext>
            </p:extLst>
          </p:nvPr>
        </p:nvGraphicFramePr>
        <p:xfrm>
          <a:off x="3166860" y="965051"/>
          <a:ext cx="2916000" cy="274320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7"/>
          <p:cNvGraphicFramePr>
            <a:graphicFrameLocks/>
          </p:cNvGraphicFramePr>
          <p:nvPr>
            <p:extLst>
              <p:ext uri="{D42A27DB-BD31-4B8C-83A1-F6EECF244321}">
                <p14:modId xmlns:p14="http://schemas.microsoft.com/office/powerpoint/2010/main" val="2778678561"/>
              </p:ext>
            </p:extLst>
          </p:nvPr>
        </p:nvGraphicFramePr>
        <p:xfrm>
          <a:off x="111240" y="3777280"/>
          <a:ext cx="2971800" cy="27432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Chart 8"/>
          <p:cNvGraphicFramePr>
            <a:graphicFrameLocks/>
          </p:cNvGraphicFramePr>
          <p:nvPr>
            <p:extLst>
              <p:ext uri="{D42A27DB-BD31-4B8C-83A1-F6EECF244321}">
                <p14:modId xmlns:p14="http://schemas.microsoft.com/office/powerpoint/2010/main" val="208362712"/>
              </p:ext>
            </p:extLst>
          </p:nvPr>
        </p:nvGraphicFramePr>
        <p:xfrm>
          <a:off x="3166860" y="3777280"/>
          <a:ext cx="2916000" cy="2743200"/>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Chart 10"/>
          <p:cNvGraphicFramePr>
            <a:graphicFrameLocks/>
          </p:cNvGraphicFramePr>
          <p:nvPr>
            <p:extLst>
              <p:ext uri="{D42A27DB-BD31-4B8C-83A1-F6EECF244321}">
                <p14:modId xmlns:p14="http://schemas.microsoft.com/office/powerpoint/2010/main" val="282197839"/>
              </p:ext>
            </p:extLst>
          </p:nvPr>
        </p:nvGraphicFramePr>
        <p:xfrm>
          <a:off x="6165106" y="965051"/>
          <a:ext cx="2916000" cy="2743200"/>
        </p:xfrm>
        <a:graphic>
          <a:graphicData uri="http://schemas.openxmlformats.org/drawingml/2006/chart">
            <c:chart xmlns:c="http://schemas.openxmlformats.org/drawingml/2006/chart" xmlns:r="http://schemas.openxmlformats.org/officeDocument/2006/relationships" r:id="rId6"/>
          </a:graphicData>
        </a:graphic>
      </p:graphicFrame>
      <p:graphicFrame>
        <p:nvGraphicFramePr>
          <p:cNvPr id="12" name="Chart 11"/>
          <p:cNvGraphicFramePr>
            <a:graphicFrameLocks/>
          </p:cNvGraphicFramePr>
          <p:nvPr>
            <p:extLst>
              <p:ext uri="{D42A27DB-BD31-4B8C-83A1-F6EECF244321}">
                <p14:modId xmlns:p14="http://schemas.microsoft.com/office/powerpoint/2010/main" val="2039116868"/>
              </p:ext>
            </p:extLst>
          </p:nvPr>
        </p:nvGraphicFramePr>
        <p:xfrm>
          <a:off x="6165106" y="3777280"/>
          <a:ext cx="2916000" cy="2743200"/>
        </p:xfrm>
        <a:graphic>
          <a:graphicData uri="http://schemas.openxmlformats.org/drawingml/2006/chart">
            <c:chart xmlns:c="http://schemas.openxmlformats.org/drawingml/2006/chart" xmlns:r="http://schemas.openxmlformats.org/officeDocument/2006/relationships" r:id="rId7"/>
          </a:graphicData>
        </a:graphic>
      </p:graphicFrame>
    </p:spTree>
    <p:extLst>
      <p:ext uri="{BB962C8B-B14F-4D97-AF65-F5344CB8AC3E}">
        <p14:creationId xmlns:p14="http://schemas.microsoft.com/office/powerpoint/2010/main" val="1564071674"/>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7xKqHXCsmEqpYS9D3W9JOA"/>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7xKqHXCsmEqpYS9D3W9JOA"/>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 name="THINKCELLSTATEDONOTDELETE" val="7xKqHXCsmEqpYS9D3W9JOA"/>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UCNQJqAHKx5wgyv3swwHUA"/>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UCNQJqAHKx5wgyv3swwHUA"/>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8_Blank">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0_Blank">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7_Blank">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Blank">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72000" tIns="72000" rIns="72000" bIns="72000" numCol="1" anchor="t" anchorCtr="0" compatLnSpc="1">
        <a:prstTxWarp prst="textNoShape">
          <a:avLst/>
        </a:prstTxWarp>
        <a:spAutoFit/>
      </a:bodyPr>
      <a:lstStyle>
        <a:defPPr marL="0" marR="0" indent="0" algn="ctr" defTabSz="914400" rtl="0" eaLnBrk="1" fontAlgn="base" latinLnBrk="0" hangingPunct="1">
          <a:lnSpc>
            <a:spcPct val="90000"/>
          </a:lnSpc>
          <a:spcBef>
            <a:spcPct val="50000"/>
          </a:spcBef>
          <a:spcAft>
            <a:spcPct val="0"/>
          </a:spcAft>
          <a:buClr>
            <a:schemeClr val="bg2"/>
          </a:buClr>
          <a:buSzTx/>
          <a:buFontTx/>
          <a:buNone/>
          <a:tabLst/>
          <a:defRPr kumimoji="0" lang="en-US" sz="14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1">
        <a:dk1>
          <a:srgbClr val="000000"/>
        </a:dk1>
        <a:lt1>
          <a:srgbClr val="FFFFFF"/>
        </a:lt1>
        <a:dk2>
          <a:srgbClr val="000000"/>
        </a:dk2>
        <a:lt2>
          <a:srgbClr val="7D0900"/>
        </a:lt2>
        <a:accent1>
          <a:srgbClr val="808080"/>
        </a:accent1>
        <a:accent2>
          <a:srgbClr val="A0A0A0"/>
        </a:accent2>
        <a:accent3>
          <a:srgbClr val="FFFFFF"/>
        </a:accent3>
        <a:accent4>
          <a:srgbClr val="000000"/>
        </a:accent4>
        <a:accent5>
          <a:srgbClr val="C0C0C0"/>
        </a:accent5>
        <a:accent6>
          <a:srgbClr val="919191"/>
        </a:accent6>
        <a:hlink>
          <a:srgbClr val="B9B9B9"/>
        </a:hlink>
        <a:folHlink>
          <a:srgbClr val="DCDCDC"/>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Custom 3">
      <a:dk1>
        <a:sysClr val="windowText" lastClr="000000"/>
      </a:dk1>
      <a:lt1>
        <a:sysClr val="window" lastClr="FFFFFF"/>
      </a:lt1>
      <a:dk2>
        <a:srgbClr val="44546A"/>
      </a:dk2>
      <a:lt2>
        <a:srgbClr val="E7E6E6"/>
      </a:lt2>
      <a:accent1>
        <a:srgbClr val="4285F4"/>
      </a:accent1>
      <a:accent2>
        <a:srgbClr val="EA4335"/>
      </a:accent2>
      <a:accent3>
        <a:srgbClr val="FBBC05"/>
      </a:accent3>
      <a:accent4>
        <a:srgbClr val="34A853"/>
      </a:accent4>
      <a:accent5>
        <a:srgbClr val="5B9BD5"/>
      </a:accent5>
      <a:accent6>
        <a:srgbClr val="4472C4"/>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Custom 11">
      <a:dk1>
        <a:srgbClr val="000000"/>
      </a:dk1>
      <a:lt1>
        <a:srgbClr val="FFFFFF"/>
      </a:lt1>
      <a:dk2>
        <a:srgbClr val="44546A"/>
      </a:dk2>
      <a:lt2>
        <a:srgbClr val="E7E6E6"/>
      </a:lt2>
      <a:accent1>
        <a:srgbClr val="234091"/>
      </a:accent1>
      <a:accent2>
        <a:srgbClr val="455F87"/>
      </a:accent2>
      <a:accent3>
        <a:srgbClr val="96AFD6"/>
      </a:accent3>
      <a:accent4>
        <a:srgbClr val="C7A96E"/>
      </a:accent4>
      <a:accent5>
        <a:srgbClr val="FEFFFE"/>
      </a:accent5>
      <a:accent6>
        <a:srgbClr val="FEFFFE"/>
      </a:accent6>
      <a:hlink>
        <a:srgbClr val="2F5CD6"/>
      </a:hlink>
      <a:folHlink>
        <a:srgbClr val="954F72"/>
      </a:folHlink>
    </a:clrScheme>
    <a:fontScheme name="Custom 4">
      <a:majorFont>
        <a:latin typeface="Georgia"/>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Custom 111">
      <a:dk1>
        <a:sysClr val="windowText" lastClr="000000"/>
      </a:dk1>
      <a:lt1>
        <a:sysClr val="window" lastClr="FFFFFF"/>
      </a:lt1>
      <a:dk2>
        <a:srgbClr val="3F3F3F"/>
      </a:dk2>
      <a:lt2>
        <a:srgbClr val="E7E6E6"/>
      </a:lt2>
      <a:accent1>
        <a:srgbClr val="2886B9"/>
      </a:accent1>
      <a:accent2>
        <a:srgbClr val="2C486D"/>
      </a:accent2>
      <a:accent3>
        <a:srgbClr val="F3E9DF"/>
      </a:accent3>
      <a:accent4>
        <a:srgbClr val="ED8A73"/>
      </a:accent4>
      <a:accent5>
        <a:srgbClr val="2886B9"/>
      </a:accent5>
      <a:accent6>
        <a:srgbClr val="2C486D"/>
      </a:accent6>
      <a:hlink>
        <a:srgbClr val="0563C1"/>
      </a:hlink>
      <a:folHlink>
        <a:srgbClr val="954F72"/>
      </a:folHlink>
    </a:clrScheme>
    <a:fontScheme name="Modern 03">
      <a:majorFont>
        <a:latin typeface="Segoe U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3_Office Theme">
  <a:themeElements>
    <a:clrScheme name="Custom 111">
      <a:dk1>
        <a:sysClr val="windowText" lastClr="000000"/>
      </a:dk1>
      <a:lt1>
        <a:sysClr val="window" lastClr="FFFFFF"/>
      </a:lt1>
      <a:dk2>
        <a:srgbClr val="3F3F3F"/>
      </a:dk2>
      <a:lt2>
        <a:srgbClr val="E7E6E6"/>
      </a:lt2>
      <a:accent1>
        <a:srgbClr val="2886B9"/>
      </a:accent1>
      <a:accent2>
        <a:srgbClr val="2C486D"/>
      </a:accent2>
      <a:accent3>
        <a:srgbClr val="F3E9DF"/>
      </a:accent3>
      <a:accent4>
        <a:srgbClr val="ED8A73"/>
      </a:accent4>
      <a:accent5>
        <a:srgbClr val="2886B9"/>
      </a:accent5>
      <a:accent6>
        <a:srgbClr val="2C486D"/>
      </a:accent6>
      <a:hlink>
        <a:srgbClr val="0563C1"/>
      </a:hlink>
      <a:folHlink>
        <a:srgbClr val="954F72"/>
      </a:folHlink>
    </a:clrScheme>
    <a:fontScheme name="Modern 03">
      <a:majorFont>
        <a:latin typeface="Segoe UI"/>
        <a:ea typeface=""/>
        <a:cs typeface=""/>
      </a:majorFont>
      <a:minorFont>
        <a:latin typeface="Calibr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4_Office Theme">
  <a:themeElements>
    <a:clrScheme name="Custom 11">
      <a:dk1>
        <a:srgbClr val="000000"/>
      </a:dk1>
      <a:lt1>
        <a:srgbClr val="FFFFFF"/>
      </a:lt1>
      <a:dk2>
        <a:srgbClr val="44546A"/>
      </a:dk2>
      <a:lt2>
        <a:srgbClr val="E7E6E6"/>
      </a:lt2>
      <a:accent1>
        <a:srgbClr val="234091"/>
      </a:accent1>
      <a:accent2>
        <a:srgbClr val="455F87"/>
      </a:accent2>
      <a:accent3>
        <a:srgbClr val="96AFD6"/>
      </a:accent3>
      <a:accent4>
        <a:srgbClr val="C7A96E"/>
      </a:accent4>
      <a:accent5>
        <a:srgbClr val="FEFFFE"/>
      </a:accent5>
      <a:accent6>
        <a:srgbClr val="FEFFFE"/>
      </a:accent6>
      <a:hlink>
        <a:srgbClr val="2F5CD6"/>
      </a:hlink>
      <a:folHlink>
        <a:srgbClr val="954F72"/>
      </a:folHlink>
    </a:clrScheme>
    <a:fontScheme name="Custom 4">
      <a:majorFont>
        <a:latin typeface="Georgia"/>
        <a:ea typeface=""/>
        <a:cs typeface=""/>
      </a:majorFont>
      <a:minorFont>
        <a:latin typeface="Segoe UI Light"/>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534E9DBE-A48A-42A4-BC2E-428F51C2B20A}">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TC018754819991</Template>
  <TotalTime>66702</TotalTime>
  <Words>6386</Words>
  <Application>Microsoft Office PowerPoint</Application>
  <PresentationFormat>On-screen Show (4:3)</PresentationFormat>
  <Paragraphs>1390</Paragraphs>
  <Slides>53</Slides>
  <Notes>6</Notes>
  <HiddenSlides>0</HiddenSlides>
  <MMClips>0</MMClips>
  <ScaleCrop>false</ScaleCrop>
  <HeadingPairs>
    <vt:vector size="8" baseType="variant">
      <vt:variant>
        <vt:lpstr>Fonts Used</vt:lpstr>
      </vt:variant>
      <vt:variant>
        <vt:i4>13</vt:i4>
      </vt:variant>
      <vt:variant>
        <vt:lpstr>Theme</vt:lpstr>
      </vt:variant>
      <vt:variant>
        <vt:i4>8</vt:i4>
      </vt:variant>
      <vt:variant>
        <vt:lpstr>Embedded OLE Servers</vt:lpstr>
      </vt:variant>
      <vt:variant>
        <vt:i4>1</vt:i4>
      </vt:variant>
      <vt:variant>
        <vt:lpstr>Slide Titles</vt:lpstr>
      </vt:variant>
      <vt:variant>
        <vt:i4>53</vt:i4>
      </vt:variant>
    </vt:vector>
  </HeadingPairs>
  <TitlesOfParts>
    <vt:vector size="75" baseType="lpstr">
      <vt:lpstr>ＭＳ Ｐゴシック</vt:lpstr>
      <vt:lpstr>Arial</vt:lpstr>
      <vt:lpstr>Arial Black</vt:lpstr>
      <vt:lpstr>Arial Narrow</vt:lpstr>
      <vt:lpstr>Calibri</vt:lpstr>
      <vt:lpstr>Calibri Light</vt:lpstr>
      <vt:lpstr>Century Gothic</vt:lpstr>
      <vt:lpstr>Georgia</vt:lpstr>
      <vt:lpstr>MyriadPro-Regular</vt:lpstr>
      <vt:lpstr>Segoe UI</vt:lpstr>
      <vt:lpstr>Segoe UI Light</vt:lpstr>
      <vt:lpstr>Times New Roman</vt:lpstr>
      <vt:lpstr>Wingdings</vt:lpstr>
      <vt:lpstr>8_Blank</vt:lpstr>
      <vt:lpstr>10_Blank</vt:lpstr>
      <vt:lpstr>7_Blank</vt:lpstr>
      <vt:lpstr>Office Theme</vt:lpstr>
      <vt:lpstr>1_Office Theme</vt:lpstr>
      <vt:lpstr>2_Office Theme</vt:lpstr>
      <vt:lpstr>3_Office Theme</vt:lpstr>
      <vt:lpstr>4_Office Theme</vt:lpstr>
      <vt:lpstr>think-cell Slide</vt:lpstr>
      <vt:lpstr>PowerPoint Presentation</vt:lpstr>
      <vt:lpstr>Presentation outline</vt:lpstr>
      <vt:lpstr>PowerPoint Presentation</vt:lpstr>
      <vt:lpstr>PowerPoint Presentation</vt:lpstr>
      <vt:lpstr>PowerPoint Presentation</vt:lpstr>
      <vt:lpstr>PowerPoint Presentation</vt:lpstr>
      <vt:lpstr>OVERALL QUARTER TWO PERFORMANCE</vt:lpstr>
      <vt:lpstr>OVERALL QUARTER TWO PERFORMANCE</vt:lpstr>
      <vt:lpstr>COMPARATIVE ANALYSIS PER PROGRAMME MID-YEAR</vt:lpstr>
      <vt:lpstr>COMPARATIVE ANALYSIS PER REGION FOR Q2</vt:lpstr>
      <vt:lpstr>COMPARATIVE ANALYSIS PER REGION MID-YEAR</vt:lpstr>
      <vt:lpstr>COMPARATIVE ANALYSIS MID YEAR 2019/20 AND 2020/21</vt:lpstr>
      <vt:lpstr>PowerPoint Presentation</vt:lpstr>
      <vt:lpstr>INDICATORS NOT ACHIEVED DURING Q2 ADMINISTRATION</vt:lpstr>
      <vt:lpstr>INDICATORS  NOT ACHIEVED DURING Q2 ADMINISTRATION</vt:lpstr>
      <vt:lpstr>INDICATORS  NOT ACHIEVED DURING Q2 ADMINISTRATION</vt:lpstr>
      <vt:lpstr>INDICATORS  NOT ACHIEVED DURING Q2 INCARCERATION</vt:lpstr>
      <vt:lpstr>INDICATORS  NOT ACHIEVED DURING Q2 REHABILITATION</vt:lpstr>
      <vt:lpstr>INDICATORS  NOT ACHIEVED DURING Q2 CARE </vt:lpstr>
      <vt:lpstr>INDICATORS  NOT ACHIEVED DURING Q2 SOCIAL REINTEGRATION</vt:lpstr>
      <vt:lpstr>PowerPoint Presentation</vt:lpstr>
      <vt:lpstr>MTSF INDICATORS FOR Q2</vt:lpstr>
      <vt:lpstr>PowerPoint Presentation</vt:lpstr>
      <vt:lpstr>PowerPoint Presentation</vt:lpstr>
      <vt:lpstr>PowerPoint Presentation</vt:lpstr>
      <vt:lpstr>PowerPoint Presentation</vt:lpstr>
      <vt:lpstr>PowerPoint Presentation</vt:lpstr>
      <vt:lpstr>PowerPoint Presentation</vt:lpstr>
      <vt:lpstr>PROGRAMME 1: ADMINISTRATION INFORMATION TECHNOLOGY </vt:lpstr>
      <vt:lpstr>PROGRAMME 1: ADMINISTRATION INFORMATION TECHNOLOGY </vt:lpstr>
      <vt:lpstr>PROGRAMME 1: ADMINISTRATION INFORMATION TECHNOLOGY </vt:lpstr>
      <vt:lpstr>PowerPoint Presentation</vt:lpstr>
      <vt:lpstr>PowerPoint Presentation</vt:lpstr>
      <vt:lpstr>PowerPoint Presentation</vt:lpstr>
      <vt:lpstr>PROGRAMME 2: INCARCERATION FACILITIES</vt:lpstr>
      <vt:lpstr>PROGRAMME 2: INCARCERATION OFFENDER MANAGEMENT</vt:lpstr>
      <vt:lpstr>PowerPoint Presentation</vt:lpstr>
      <vt:lpstr>PROGRAMME 3: REHABILITATION CORRECTIONAL PROGRAMMES</vt:lpstr>
      <vt:lpstr>PROGRAMME 3: REHABILITATION OFFENDER DEVELOPMENT</vt:lpstr>
      <vt:lpstr>PROGRAMME 3: REHABILITATION OFFENDER DEVELOPMENT</vt:lpstr>
      <vt:lpstr>PROGRAMME 3: REHABILITATION OFFENDER DEVELOPMENT</vt:lpstr>
      <vt:lpstr>PROGRAMME 3: REHABILITATION OFFENDER DEVELOPMENT</vt:lpstr>
      <vt:lpstr>PROGRAMME 3: REHABILITATION PSYCHOLOGICAL, SOCIAL WORK AND SPIRITUAL SERVICES</vt:lpstr>
      <vt:lpstr>PowerPoint Presentation</vt:lpstr>
      <vt:lpstr>PROGRAMME 4: CARE HEALTH AND HYGIENE SERVICES  </vt:lpstr>
      <vt:lpstr>PROGRAMME 4: CARE HEALTH AND HYGIENE SERVICES   </vt:lpstr>
      <vt:lpstr>PROGRAMME 4: CARE HEALTH AND HYGIENE SERVICES  </vt:lpstr>
      <vt:lpstr>PowerPoint Presentation</vt:lpstr>
      <vt:lpstr>PowerPoint Presentation</vt:lpstr>
      <vt:lpstr>PROGRAMME 5: SOCIAL REINTEGRATION  SUPERVISION</vt:lpstr>
      <vt:lpstr>PROGRAMME 5: SOCIAL REINTEGRATION COMMUNITY REINTEGRATION </vt:lpstr>
      <vt:lpstr>PROGRAMME 5: SOCIAL REINTEGRATION COMMUNITY REINTEGRATION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Moeti, Boitumelo</dc:creator>
  <cp:lastModifiedBy>Anbigay Naicker</cp:lastModifiedBy>
  <cp:revision>4733</cp:revision>
  <cp:lastPrinted>2020-08-18T08:41:47Z</cp:lastPrinted>
  <dcterms:modified xsi:type="dcterms:W3CDTF">2020-11-17T15:51:23Z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TC018754819991</vt:lpwstr>
  </property>
</Properties>
</file>