
<file path=[Content_Types].xml><?xml version="1.0" encoding="utf-8"?>
<Types xmlns="http://schemas.openxmlformats.org/package/2006/content-types">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1.xml" ContentType="application/vnd.openxmlformats-officedocument.presentationml.tags+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814" r:id="rId1"/>
    <p:sldMasterId id="2147483855" r:id="rId2"/>
  </p:sldMasterIdLst>
  <p:notesMasterIdLst>
    <p:notesMasterId r:id="rId37"/>
  </p:notesMasterIdLst>
  <p:handoutMasterIdLst>
    <p:handoutMasterId r:id="rId38"/>
  </p:handoutMasterIdLst>
  <p:sldIdLst>
    <p:sldId id="943" r:id="rId3"/>
    <p:sldId id="1044" r:id="rId4"/>
    <p:sldId id="1008" r:id="rId5"/>
    <p:sldId id="1069" r:id="rId6"/>
    <p:sldId id="1037" r:id="rId7"/>
    <p:sldId id="1017" r:id="rId8"/>
    <p:sldId id="1046" r:id="rId9"/>
    <p:sldId id="1045" r:id="rId10"/>
    <p:sldId id="1068" r:id="rId11"/>
    <p:sldId id="1040" r:id="rId12"/>
    <p:sldId id="1048" r:id="rId13"/>
    <p:sldId id="1049" r:id="rId14"/>
    <p:sldId id="1050" r:id="rId15"/>
    <p:sldId id="1047" r:id="rId16"/>
    <p:sldId id="1038" r:id="rId17"/>
    <p:sldId id="1027" r:id="rId18"/>
    <p:sldId id="1051" r:id="rId19"/>
    <p:sldId id="1052" r:id="rId20"/>
    <p:sldId id="1053" r:id="rId21"/>
    <p:sldId id="1054" r:id="rId22"/>
    <p:sldId id="1055" r:id="rId23"/>
    <p:sldId id="1030" r:id="rId24"/>
    <p:sldId id="1056" r:id="rId25"/>
    <p:sldId id="1057" r:id="rId26"/>
    <p:sldId id="1058" r:id="rId27"/>
    <p:sldId id="1039" r:id="rId28"/>
    <p:sldId id="1059" r:id="rId29"/>
    <p:sldId id="1060" r:id="rId30"/>
    <p:sldId id="1061" r:id="rId31"/>
    <p:sldId id="1062" r:id="rId32"/>
    <p:sldId id="1063" r:id="rId33"/>
    <p:sldId id="1064" r:id="rId34"/>
    <p:sldId id="1065" r:id="rId35"/>
    <p:sldId id="941" r:id="rId36"/>
  </p:sldIdLst>
  <p:sldSz cx="12192000" cy="6858000"/>
  <p:notesSz cx="6797675" cy="9926638"/>
  <p:defaultTextStyle>
    <a:defPPr>
      <a:defRPr lang="en-US"/>
    </a:defPPr>
    <a:lvl1pPr algn="l" rtl="0" fontAlgn="base">
      <a:spcBef>
        <a:spcPct val="0"/>
      </a:spcBef>
      <a:spcAft>
        <a:spcPct val="0"/>
      </a:spcAft>
      <a:defRPr sz="1400" kern="1200">
        <a:solidFill>
          <a:schemeClr val="tx1"/>
        </a:solidFill>
        <a:latin typeface="Arial" charset="0"/>
        <a:ea typeface="+mn-ea"/>
        <a:cs typeface="Arial" charset="0"/>
      </a:defRPr>
    </a:lvl1pPr>
    <a:lvl2pPr marL="455613" indent="1588" algn="l" rtl="0" fontAlgn="base">
      <a:spcBef>
        <a:spcPct val="0"/>
      </a:spcBef>
      <a:spcAft>
        <a:spcPct val="0"/>
      </a:spcAft>
      <a:defRPr sz="1400" kern="1200">
        <a:solidFill>
          <a:schemeClr val="tx1"/>
        </a:solidFill>
        <a:latin typeface="Arial" charset="0"/>
        <a:ea typeface="+mn-ea"/>
        <a:cs typeface="Arial" charset="0"/>
      </a:defRPr>
    </a:lvl2pPr>
    <a:lvl3pPr marL="912813" indent="1588" algn="l" rtl="0" fontAlgn="base">
      <a:spcBef>
        <a:spcPct val="0"/>
      </a:spcBef>
      <a:spcAft>
        <a:spcPct val="0"/>
      </a:spcAft>
      <a:defRPr sz="1400" kern="1200">
        <a:solidFill>
          <a:schemeClr val="tx1"/>
        </a:solidFill>
        <a:latin typeface="Arial" charset="0"/>
        <a:ea typeface="+mn-ea"/>
        <a:cs typeface="Arial" charset="0"/>
      </a:defRPr>
    </a:lvl3pPr>
    <a:lvl4pPr marL="1370013" indent="1588" algn="l" rtl="0" fontAlgn="base">
      <a:spcBef>
        <a:spcPct val="0"/>
      </a:spcBef>
      <a:spcAft>
        <a:spcPct val="0"/>
      </a:spcAft>
      <a:defRPr sz="1400" kern="1200">
        <a:solidFill>
          <a:schemeClr val="tx1"/>
        </a:solidFill>
        <a:latin typeface="Arial" charset="0"/>
        <a:ea typeface="+mn-ea"/>
        <a:cs typeface="Arial" charset="0"/>
      </a:defRPr>
    </a:lvl4pPr>
    <a:lvl5pPr marL="1827213" indent="1588" algn="l" rtl="0" fontAlgn="base">
      <a:spcBef>
        <a:spcPct val="0"/>
      </a:spcBef>
      <a:spcAft>
        <a:spcPct val="0"/>
      </a:spcAft>
      <a:defRPr sz="1400" kern="1200">
        <a:solidFill>
          <a:schemeClr val="tx1"/>
        </a:solidFill>
        <a:latin typeface="Arial" charset="0"/>
        <a:ea typeface="+mn-ea"/>
        <a:cs typeface="Arial" charset="0"/>
      </a:defRPr>
    </a:lvl5pPr>
    <a:lvl6pPr marL="2286000" algn="l" defTabSz="914400" rtl="0" eaLnBrk="1" latinLnBrk="0" hangingPunct="1">
      <a:defRPr sz="1400" kern="1200">
        <a:solidFill>
          <a:schemeClr val="tx1"/>
        </a:solidFill>
        <a:latin typeface="Arial" charset="0"/>
        <a:ea typeface="+mn-ea"/>
        <a:cs typeface="Arial" charset="0"/>
      </a:defRPr>
    </a:lvl6pPr>
    <a:lvl7pPr marL="2743200" algn="l" defTabSz="914400" rtl="0" eaLnBrk="1" latinLnBrk="0" hangingPunct="1">
      <a:defRPr sz="1400" kern="1200">
        <a:solidFill>
          <a:schemeClr val="tx1"/>
        </a:solidFill>
        <a:latin typeface="Arial" charset="0"/>
        <a:ea typeface="+mn-ea"/>
        <a:cs typeface="Arial" charset="0"/>
      </a:defRPr>
    </a:lvl7pPr>
    <a:lvl8pPr marL="3200400" algn="l" defTabSz="914400" rtl="0" eaLnBrk="1" latinLnBrk="0" hangingPunct="1">
      <a:defRPr sz="1400" kern="1200">
        <a:solidFill>
          <a:schemeClr val="tx1"/>
        </a:solidFill>
        <a:latin typeface="Arial" charset="0"/>
        <a:ea typeface="+mn-ea"/>
        <a:cs typeface="Arial" charset="0"/>
      </a:defRPr>
    </a:lvl8pPr>
    <a:lvl9pPr marL="3657600" algn="l" defTabSz="914400" rtl="0" eaLnBrk="1" latinLnBrk="0" hangingPunct="1">
      <a:defRPr sz="1400" kern="1200">
        <a:solidFill>
          <a:schemeClr val="tx1"/>
        </a:solidFill>
        <a:latin typeface="Arial" charset="0"/>
        <a:ea typeface="+mn-ea"/>
        <a:cs typeface="Arial" charset="0"/>
      </a:defRPr>
    </a:lvl9pPr>
  </p:defaultTextStyle>
  <p:extLst>
    <p:ext uri="{EFAFB233-063F-42B5-8137-9DF3F51BA10A}">
      <p15:sldGuideLst xmlns="" xmlns:p15="http://schemas.microsoft.com/office/powerpoint/2012/main">
        <p15:guide id="1" orient="horz" pos="4247" userDrawn="1">
          <p15:clr>
            <a:srgbClr val="A4A3A4"/>
          </p15:clr>
        </p15:guide>
        <p15:guide id="2" orient="horz" pos="3918" userDrawn="1">
          <p15:clr>
            <a:srgbClr val="A4A3A4"/>
          </p15:clr>
        </p15:guide>
        <p15:guide id="3" orient="horz" pos="1159" userDrawn="1">
          <p15:clr>
            <a:srgbClr val="A4A3A4"/>
          </p15:clr>
        </p15:guide>
        <p15:guide id="4" orient="horz" pos="4156" userDrawn="1">
          <p15:clr>
            <a:srgbClr val="A4A3A4"/>
          </p15:clr>
        </p15:guide>
        <p15:guide id="5" pos="3840" userDrawn="1">
          <p15:clr>
            <a:srgbClr val="A4A3A4"/>
          </p15:clr>
        </p15:guide>
        <p15:guide id="6" pos="211" userDrawn="1">
          <p15:clr>
            <a:srgbClr val="A4A3A4"/>
          </p15:clr>
        </p15:guide>
        <p15:guide id="7" pos="7469" userDrawn="1">
          <p15:clr>
            <a:srgbClr val="A4A3A4"/>
          </p15:clr>
        </p15:guide>
      </p15:sldGuideLst>
    </p:ext>
    <p:ext uri="{2D200454-40CA-4A62-9FC3-DE9A4176ACB9}">
      <p15:notesGuideLst xmlns=""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9EB"/>
    <a:srgbClr val="00926C"/>
    <a:srgbClr val="00CC99"/>
    <a:srgbClr val="009900"/>
    <a:srgbClr val="BCEABC"/>
    <a:srgbClr val="A6E4A6"/>
    <a:srgbClr val="86DA86"/>
    <a:srgbClr val="84D684"/>
    <a:srgbClr val="339966"/>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4239" autoAdjust="0"/>
    <p:restoredTop sz="94127" autoAdjust="0"/>
  </p:normalViewPr>
  <p:slideViewPr>
    <p:cSldViewPr snapToObjects="1">
      <p:cViewPr varScale="1">
        <p:scale>
          <a:sx n="69" d="100"/>
          <a:sy n="69" d="100"/>
        </p:scale>
        <p:origin x="-208" y="-72"/>
      </p:cViewPr>
      <p:guideLst>
        <p:guide orient="horz" pos="4247"/>
        <p:guide orient="horz" pos="3918"/>
        <p:guide orient="horz" pos="1159"/>
        <p:guide orient="horz" pos="4156"/>
        <p:guide pos="3840"/>
        <p:guide pos="211"/>
        <p:guide pos="746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64" d="100"/>
          <a:sy n="64" d="100"/>
        </p:scale>
        <p:origin x="-2760" y="-114"/>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ZA"/>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30"/>
      <c:rotY val="0"/>
      <c:depthPercent val="100"/>
      <c:rAngAx val="0"/>
      <c:perspective val="3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1449113041904248E-2"/>
          <c:y val="0.11493449836284997"/>
          <c:w val="0.8371018738936703"/>
          <c:h val="0.7926031437081601"/>
        </c:manualLayout>
      </c:layout>
      <c:pie3DChart>
        <c:varyColors val="1"/>
        <c:ser>
          <c:idx val="0"/>
          <c:order val="0"/>
          <c:tx>
            <c:strRef>
              <c:f>Sheet1!$B$1</c:f>
              <c:strCache>
                <c:ptCount val="1"/>
                <c:pt idx="0">
                  <c:v>2016/2017</c:v>
                </c:pt>
              </c:strCache>
            </c:strRef>
          </c:tx>
          <c:dPt>
            <c:idx val="0"/>
            <c:bubble3D val="0"/>
            <c:spPr>
              <a:solidFill>
                <a:srgbClr val="92D05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4-BCC1-497C-9C85-F9A80FDC476F}"/>
              </c:ext>
            </c:extLst>
          </c:dPt>
          <c:dPt>
            <c:idx val="1"/>
            <c:bubble3D val="0"/>
            <c:spPr>
              <a:solidFill>
                <a:srgbClr val="FF0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2-BCC1-497C-9C85-F9A80FDC476F}"/>
              </c:ext>
            </c:extLst>
          </c:dPt>
          <c:dPt>
            <c:idx val="2"/>
            <c:bubble3D val="0"/>
            <c:spPr>
              <a:solidFill>
                <a:srgbClr val="FFC000"/>
              </a:solidFill>
              <a:ln>
                <a:noFill/>
              </a:ln>
              <a:effectLst>
                <a:outerShdw blurRad="88900" sx="102000" sy="102000" algn="ctr" rotWithShape="0">
                  <a:prstClr val="black">
                    <a:alpha val="10000"/>
                  </a:prstClr>
                </a:outerShdw>
              </a:effectLst>
              <a:scene3d>
                <a:camera prst="orthographicFront"/>
                <a:lightRig rig="threePt" dir="t"/>
              </a:scene3d>
              <a:sp3d>
                <a:bevelT w="127000" h="127000"/>
                <a:bevelB w="127000" h="127000"/>
              </a:sp3d>
            </c:spPr>
            <c:extLst xmlns:c16r2="http://schemas.microsoft.com/office/drawing/2015/06/chart">
              <c:ext xmlns:c16="http://schemas.microsoft.com/office/drawing/2014/chart" uri="{C3380CC4-5D6E-409C-BE32-E72D297353CC}">
                <c16:uniqueId val="{00000000-F5D0-4BA7-97AF-1FD2BCD3BA87}"/>
              </c:ext>
            </c:extLst>
          </c:dPt>
          <c:dLbls>
            <c:dLbl>
              <c:idx val="0"/>
              <c:layout>
                <c:manualLayout>
                  <c:x val="-0.18157034292282093"/>
                  <c:y val="-9.9776082677165354E-2"/>
                </c:manualLayout>
              </c:layout>
              <c:tx>
                <c:rich>
                  <a:bodyPr rot="0" spcFirstLastPara="1" vertOverflow="clip" horzOverflow="clip" vert="horz" wrap="square" lIns="38100" tIns="19050" rIns="38100" bIns="19050" anchor="ctr" anchorCtr="1">
                    <a:spAutoFit/>
                  </a:bodyPr>
                  <a:lstStyle/>
                  <a:p>
                    <a:pPr>
                      <a:defRPr sz="1330" b="1" i="0" u="none" strike="noStrike" kern="1200" baseline="0">
                        <a:solidFill>
                          <a:schemeClr val="accent3">
                            <a:lumMod val="50000"/>
                          </a:schemeClr>
                        </a:solidFill>
                        <a:latin typeface="Aharoni" panose="02010803020104030203" pitchFamily="2" charset="-79"/>
                        <a:ea typeface="+mn-ea"/>
                        <a:cs typeface="Aharoni" panose="02010803020104030203" pitchFamily="2" charset="-79"/>
                      </a:defRPr>
                    </a:pPr>
                    <a:r>
                      <a:rPr lang="en-US" baseline="0" dirty="0" smtClean="0">
                        <a:solidFill>
                          <a:schemeClr val="accent3">
                            <a:lumMod val="50000"/>
                          </a:schemeClr>
                        </a:solidFill>
                        <a:latin typeface="Aharoni" panose="02010803020104030203" pitchFamily="2" charset="-79"/>
                        <a:cs typeface="Aharoni" panose="02010803020104030203" pitchFamily="2" charset="-79"/>
                      </a:rPr>
                      <a:t>
</a:t>
                    </a:r>
                    <a:r>
                      <a:rPr lang="en-US" sz="4000" baseline="0" dirty="0" smtClean="0">
                        <a:solidFill>
                          <a:srgbClr val="FF0000"/>
                        </a:solidFill>
                        <a:latin typeface="Aharoni" panose="02010803020104030203" pitchFamily="2" charset="-79"/>
                        <a:cs typeface="Aharoni" panose="02010803020104030203" pitchFamily="2" charset="-79"/>
                      </a:rPr>
                      <a:t>18</a:t>
                    </a:r>
                  </a:p>
                </c:rich>
              </c:tx>
              <c:spPr>
                <a:solidFill>
                  <a:prstClr val="white"/>
                </a:solidFill>
                <a:ln w="9525" cap="flat" cmpd="sng" algn="ctr">
                  <a:solidFill>
                    <a:srgbClr val="629D7D"/>
                  </a:solidFill>
                  <a:prstDash val="solid"/>
                  <a:round/>
                  <a:headEnd type="none" w="med" len="med"/>
                  <a:tailEnd type="none" w="med" len="med"/>
                  <a:extLst>
                    <a:ext uri="{C807C97D-BFC1-408E-A445-0C87EB9F89A2}">
                      <ask:lineSketchStyleProps xmlns:ask="http://schemas.microsoft.com/office/drawing/2018/sketchyshapes" xmlns:c16r2="http://schemas.microsoft.com/office/drawing/2015/06/chart" xmlns:r="http://schemas.openxmlformats.org/officeDocument/2006/relationships" xmlns="" sd="0">
                        <a:custGeom>
                          <a:avLst/>
                          <a:gdLst/>
                          <a:ahLst/>
                          <a:cxnLst/>
                          <a:rect l="0" t="0" r="0" b="0"/>
                          <a:pathLst/>
                        </a:custGeom>
                        <ask:type/>
                      </ask:lineSketchStyleProps>
                    </a:ext>
                  </a:extLst>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gd name="adj1" fmla="val 128191"/>
                        <a:gd name="adj2" fmla="val 3295"/>
                      </a:avLst>
                    </a:prstGeom>
                    <a:noFill/>
                    <a:ln>
                      <a:noFill/>
                    </a:ln>
                  </c15:spPr>
                  <c15:layout/>
                </c:ext>
                <c:ext xmlns:c16="http://schemas.microsoft.com/office/drawing/2014/chart" uri="{C3380CC4-5D6E-409C-BE32-E72D297353CC}">
                  <c16:uniqueId val="{00000004-BCC1-497C-9C85-F9A80FDC476F}"/>
                </c:ext>
              </c:extLst>
            </c:dLbl>
            <c:dLbl>
              <c:idx val="1"/>
              <c:layout>
                <c:manualLayout>
                  <c:x val="0.13323049079649357"/>
                  <c:y val="-9.3250492125984255E-2"/>
                </c:manualLayout>
              </c:layout>
              <c:tx>
                <c:rich>
                  <a:bodyPr rot="0" spcFirstLastPara="1" vertOverflow="clip" horzOverflow="clip" vert="horz" wrap="square" lIns="38100" tIns="19050" rIns="38100" bIns="19050" anchor="ctr" anchorCtr="1">
                    <a:spAutoFit/>
                  </a:bodyPr>
                  <a:lstStyle/>
                  <a:p>
                    <a:pPr>
                      <a:defRPr sz="1330" b="1" i="0" u="none" strike="noStrike" kern="1200" baseline="0">
                        <a:solidFill>
                          <a:srgbClr val="C00000"/>
                        </a:solidFill>
                        <a:latin typeface="Aharoni" panose="02010803020104030203" pitchFamily="2" charset="-79"/>
                        <a:ea typeface="+mn-ea"/>
                        <a:cs typeface="Aharoni" panose="02010803020104030203" pitchFamily="2" charset="-79"/>
                      </a:defRPr>
                    </a:pPr>
                    <a:fld id="{D81EE5A3-AEE1-4CF9-B7E6-2A4D94B91D4B}" type="CATEGORYNAME">
                      <a:rPr lang="en-US">
                        <a:latin typeface="Aharoni" panose="02010803020104030203" pitchFamily="2" charset="-79"/>
                        <a:cs typeface="Aharoni" panose="02010803020104030203" pitchFamily="2" charset="-79"/>
                      </a:rPr>
                      <a:pPr>
                        <a:defRPr sz="1330" b="1" i="0" u="none" strike="noStrike" kern="1200" baseline="0">
                          <a:solidFill>
                            <a:srgbClr val="C00000"/>
                          </a:solidFill>
                          <a:latin typeface="Aharoni" panose="02010803020104030203" pitchFamily="2" charset="-79"/>
                          <a:ea typeface="+mn-ea"/>
                          <a:cs typeface="Aharoni" panose="02010803020104030203" pitchFamily="2" charset="-79"/>
                        </a:defRPr>
                      </a:pPr>
                      <a:t>[CATEGORY NAME]</a:t>
                    </a:fld>
                    <a:r>
                      <a:rPr lang="en-US" baseline="0" dirty="0">
                        <a:latin typeface="Aharoni" panose="02010803020104030203" pitchFamily="2" charset="-79"/>
                        <a:cs typeface="Aharoni" panose="02010803020104030203" pitchFamily="2" charset="-79"/>
                      </a:rPr>
                      <a:t>
</a:t>
                    </a:r>
                    <a:r>
                      <a:rPr lang="en-US" sz="4000" baseline="0" dirty="0" smtClean="0">
                        <a:latin typeface="Aharoni" panose="02010803020104030203" pitchFamily="2" charset="-79"/>
                        <a:cs typeface="Aharoni" panose="02010803020104030203" pitchFamily="2" charset="-79"/>
                      </a:rPr>
                      <a:t>7</a:t>
                    </a:r>
                  </a:p>
                </c:rich>
              </c:tx>
              <c:spPr>
                <a:solidFill>
                  <a:prstClr val="white"/>
                </a:solidFill>
                <a:ln>
                  <a:solidFill>
                    <a:srgbClr val="AA618F"/>
                  </a:solidFill>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15:layout/>
                  <c15:dlblFieldTable/>
                  <c15:showDataLabelsRange val="0"/>
                </c:ext>
                <c:ext xmlns:c16="http://schemas.microsoft.com/office/drawing/2014/chart" uri="{C3380CC4-5D6E-409C-BE32-E72D297353CC}">
                  <c16:uniqueId val="{00000002-BCC1-497C-9C85-F9A80FDC476F}"/>
                </c:ext>
              </c:extLst>
            </c:dLbl>
            <c:dLbl>
              <c:idx val="2"/>
              <c:layout>
                <c:manualLayout>
                  <c:x val="0.1399206594273755"/>
                  <c:y val="4.4185804899387573E-2"/>
                </c:manualLayout>
              </c:layout>
              <c:tx>
                <c:rich>
                  <a:bodyPr rot="0" spcFirstLastPara="1" vertOverflow="clip" horzOverflow="clip" vert="horz" wrap="square" lIns="38100" tIns="19050" rIns="38100" bIns="19050" anchor="ctr" anchorCtr="1">
                    <a:spAutoFit/>
                  </a:bodyPr>
                  <a:lstStyle/>
                  <a:p>
                    <a:pPr>
                      <a:defRPr sz="1400" b="1" i="0" u="none" strike="noStrike" kern="1200" baseline="0">
                        <a:solidFill>
                          <a:schemeClr val="accent1"/>
                        </a:solidFill>
                        <a:latin typeface="Aharoni" panose="02010803020104030203" pitchFamily="2" charset="-79"/>
                        <a:ea typeface="+mn-ea"/>
                        <a:cs typeface="Aharoni" panose="02010803020104030203" pitchFamily="2" charset="-79"/>
                      </a:defRPr>
                    </a:pPr>
                    <a:fld id="{4AB04587-ABAC-43BE-A2F4-B523D190FCCA}" type="CATEGORYNAME">
                      <a:rPr lang="en-US" sz="1400">
                        <a:solidFill>
                          <a:schemeClr val="accent6">
                            <a:lumMod val="50000"/>
                          </a:schemeClr>
                        </a:solidFill>
                      </a:rPr>
                      <a:pPr>
                        <a:defRPr sz="1400" b="1" i="0" u="none" strike="noStrike" kern="1200" baseline="0">
                          <a:solidFill>
                            <a:schemeClr val="accent1"/>
                          </a:solidFill>
                          <a:latin typeface="Aharoni" panose="02010803020104030203" pitchFamily="2" charset="-79"/>
                          <a:ea typeface="+mn-ea"/>
                          <a:cs typeface="Aharoni" panose="02010803020104030203" pitchFamily="2" charset="-79"/>
                        </a:defRPr>
                      </a:pPr>
                      <a:t>[CATEGORY NAME]</a:t>
                    </a:fld>
                    <a:r>
                      <a:rPr lang="en-US" sz="1400" baseline="0" dirty="0">
                        <a:solidFill>
                          <a:schemeClr val="accent6">
                            <a:lumMod val="50000"/>
                          </a:schemeClr>
                        </a:solidFill>
                      </a:rPr>
                      <a:t>
</a:t>
                    </a:r>
                    <a:r>
                      <a:rPr lang="en-US" sz="4000" baseline="0" dirty="0" smtClean="0">
                        <a:solidFill>
                          <a:schemeClr val="accent6">
                            <a:lumMod val="50000"/>
                          </a:schemeClr>
                        </a:solidFill>
                      </a:rPr>
                      <a:t>4</a:t>
                    </a:r>
                  </a:p>
                </c:rich>
              </c:tx>
              <c:spPr>
                <a:solidFill>
                  <a:prstClr val="white"/>
                </a:solidFill>
                <a:ln w="9525" cap="flat" cmpd="sng" algn="ctr">
                  <a:solidFill>
                    <a:srgbClr val="B24A4B"/>
                  </a:solidFill>
                  <a:prstDash val="solid"/>
                  <a:round/>
                  <a:headEnd type="none" w="med" len="med"/>
                  <a:tailEnd type="none" w="med" len="med"/>
                  <a:extLst>
                    <a:ext uri="{C807C97D-BFC1-408E-A445-0C87EB9F89A2}">
                      <ask:lineSketchStyleProps xmlns:ask="http://schemas.microsoft.com/office/drawing/2018/sketchyshapes" xmlns:c16r2="http://schemas.microsoft.com/office/drawing/2015/06/chart" xmlns:r="http://schemas.openxmlformats.org/officeDocument/2006/relationships" xmlns="" sd="0">
                        <a:custGeom>
                          <a:avLst/>
                          <a:gdLst/>
                          <a:ahLst/>
                          <a:cxnLst/>
                          <a:rect l="0" t="0" r="0" b="0"/>
                          <a:pathLst/>
                        </a:custGeom>
                        <ask:type/>
                      </ask:lineSketchStyleProps>
                    </a:ext>
                  </a:extLst>
                </a:ln>
                <a:effectLst/>
              </c:spPr>
              <c:dLblPos val="bestFit"/>
              <c:showLegendKey val="1"/>
              <c:showVal val="1"/>
              <c:showCatName val="1"/>
              <c:showSerName val="0"/>
              <c:showPercent val="0"/>
              <c:showBubbleSize val="0"/>
              <c:separator>
</c:separator>
              <c:extLst xmlns:c16r2="http://schemas.microsoft.com/office/drawing/2015/06/chart">
                <c:ext xmlns:c15="http://schemas.microsoft.com/office/drawing/2012/chart" uri="{CE6537A1-D6FC-4f65-9D91-7224C49458BB}">
                  <c15:spPr xmlns:c15="http://schemas.microsoft.com/office/drawing/2012/chart">
                    <a:prstGeom prst="wedgeRectCallout">
                      <a:avLst>
                        <a:gd name="adj1" fmla="val -105875"/>
                        <a:gd name="adj2" fmla="val -9164"/>
                      </a:avLst>
                    </a:prstGeom>
                    <a:noFill/>
                    <a:ln>
                      <a:noFill/>
                    </a:ln>
                  </c15:spPr>
                  <c15:layout/>
                  <c15:dlblFieldTable/>
                  <c15:showDataLabelsRange val="0"/>
                </c:ext>
                <c:ext xmlns:c16="http://schemas.microsoft.com/office/drawing/2014/chart" uri="{C3380CC4-5D6E-409C-BE32-E72D297353CC}">
                  <c16:uniqueId val="{00000000-F5D0-4BA7-97AF-1FD2BCD3BA87}"/>
                </c:ext>
              </c:extLst>
            </c:dLbl>
            <c:spPr>
              <a:effectLst/>
            </c:spPr>
            <c:txPr>
              <a:bodyPr rot="0" spcFirstLastPara="1" vertOverflow="clip" horzOverflow="clip" vert="horz" wrap="square" lIns="38100" tIns="19050" rIns="38100" bIns="19050" anchor="ctr" anchorCtr="1">
                <a:spAutoFit/>
              </a:bodyPr>
              <a:lstStyle/>
              <a:p>
                <a:pPr>
                  <a:defRPr sz="1330" b="1" i="0" u="none" strike="noStrike" kern="1200" baseline="0">
                    <a:solidFill>
                      <a:schemeClr val="accent1"/>
                    </a:solidFill>
                    <a:latin typeface="Aharoni" panose="02010803020104030203" pitchFamily="2" charset="-79"/>
                    <a:ea typeface="+mn-ea"/>
                    <a:cs typeface="Aharoni" panose="02010803020104030203" pitchFamily="2" charset="-79"/>
                  </a:defRPr>
                </a:pPr>
                <a:endParaRPr lang="en-US"/>
              </a:p>
            </c:txPr>
            <c:dLblPos val="outEnd"/>
            <c:showLegendKey val="1"/>
            <c:showVal val="1"/>
            <c:showCatName val="1"/>
            <c:showSerName val="0"/>
            <c:showPercent val="0"/>
            <c:showBubbleSize val="0"/>
            <c:separator>
</c:separator>
            <c:showLeaderLines val="0"/>
            <c:extLst xmlns:c16r2="http://schemas.microsoft.com/office/drawing/2015/06/chart">
              <c:ext xmlns:c15="http://schemas.microsoft.com/office/drawing/2012/chart" uri="{CE6537A1-D6FC-4f65-9D91-7224C49458BB}">
                <c15:spPr xmlns:c15="http://schemas.microsoft.com/office/drawing/2012/chart">
                  <a:prstGeom prst="wedgeRectCallout">
                    <a:avLst/>
                  </a:prstGeom>
                  <a:noFill/>
                  <a:ln>
                    <a:noFill/>
                  </a:ln>
                </c15:spPr>
              </c:ext>
            </c:extLst>
          </c:dLbls>
          <c:cat>
            <c:strRef>
              <c:f>Sheet1!$A$2:$A$4</c:f>
              <c:strCache>
                <c:ptCount val="3"/>
                <c:pt idx="0">
                  <c:v>PERFORMED</c:v>
                </c:pt>
                <c:pt idx="1">
                  <c:v>NOT PERFORMED</c:v>
                </c:pt>
                <c:pt idx="2">
                  <c:v>IN PROGRESS</c:v>
                </c:pt>
              </c:strCache>
            </c:strRef>
          </c:cat>
          <c:val>
            <c:numRef>
              <c:f>Sheet1!$B$2:$B$4</c:f>
              <c:numCache>
                <c:formatCode>General</c:formatCode>
                <c:ptCount val="3"/>
                <c:pt idx="0">
                  <c:v>18</c:v>
                </c:pt>
                <c:pt idx="1">
                  <c:v>7</c:v>
                </c:pt>
                <c:pt idx="2">
                  <c:v>4</c:v>
                </c:pt>
              </c:numCache>
            </c:numRef>
          </c:val>
          <c:extLst xmlns:c16r2="http://schemas.microsoft.com/office/drawing/2015/06/chart">
            <c:ext xmlns:c16="http://schemas.microsoft.com/office/drawing/2014/chart" uri="{C3380CC4-5D6E-409C-BE32-E72D297353CC}">
              <c16:uniqueId val="{00000000-BCC1-497C-9C85-F9A80FDC476F}"/>
            </c:ext>
          </c:extLst>
        </c:ser>
        <c:dLbls>
          <c:dLblPos val="outEnd"/>
          <c:showLegendKey val="0"/>
          <c:showVal val="0"/>
          <c:showCatName val="1"/>
          <c:showSerName val="0"/>
          <c:showPercent val="0"/>
          <c:showBubbleSize val="0"/>
          <c:showLeaderLines val="0"/>
        </c:dLbls>
      </c:pie3DChart>
      <c:spPr>
        <a:noFill/>
        <a:ln>
          <a:solidFill>
            <a:schemeClr val="tx1"/>
          </a:solid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solidFill>
      <a:schemeClr val="accent3">
        <a:lumMod val="20000"/>
        <a:lumOff val="80000"/>
      </a:schemeClr>
    </a:solidFill>
    <a:ln>
      <a:noFill/>
    </a:ln>
    <a:effectLst/>
  </c:spPr>
  <c:txPr>
    <a:bodyPr/>
    <a:lstStyle/>
    <a:p>
      <a:pPr>
        <a:defRPr/>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1426"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7" name="Rectangle 3"/>
          <p:cNvSpPr>
            <a:spLocks noGrp="1" noChangeArrowheads="1"/>
          </p:cNvSpPr>
          <p:nvPr>
            <p:ph type="dt" sz="quarter"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31428" name="Rectangle 4"/>
          <p:cNvSpPr>
            <a:spLocks noGrp="1" noChangeArrowheads="1"/>
          </p:cNvSpPr>
          <p:nvPr>
            <p:ph type="ftr" sz="quarter" idx="2"/>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231429" name="Rectangle 5"/>
          <p:cNvSpPr>
            <a:spLocks noGrp="1" noChangeArrowheads="1"/>
          </p:cNvSpPr>
          <p:nvPr>
            <p:ph type="sldNum" sz="quarter" idx="3"/>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94C88CBE-E755-4996-AEBD-89E8BD814D18}" type="slidenum">
              <a:rPr lang="en-US"/>
              <a:pPr>
                <a:defRPr/>
              </a:pPr>
              <a:t>‹#›</a:t>
            </a:fld>
            <a:endParaRPr lang="en-US" dirty="0"/>
          </a:p>
        </p:txBody>
      </p:sp>
    </p:spTree>
    <p:extLst>
      <p:ext uri="{BB962C8B-B14F-4D97-AF65-F5344CB8AC3E}">
        <p14:creationId xmlns:p14="http://schemas.microsoft.com/office/powerpoint/2010/main" val="37709975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4"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1" name="Rectangle 3"/>
          <p:cNvSpPr>
            <a:spLocks noGrp="1" noChangeArrowheads="1"/>
          </p:cNvSpPr>
          <p:nvPr>
            <p:ph type="dt" idx="1"/>
          </p:nvPr>
        </p:nvSpPr>
        <p:spPr bwMode="auto">
          <a:xfrm>
            <a:off x="3850248" y="4"/>
            <a:ext cx="2945955" cy="495675"/>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lvl1pPr algn="r" defTabSz="966594">
              <a:lnSpc>
                <a:spcPct val="100000"/>
              </a:lnSpc>
              <a:spcBef>
                <a:spcPct val="0"/>
              </a:spcBef>
              <a:buClrTx/>
              <a:defRPr sz="1300"/>
            </a:lvl1pPr>
          </a:lstStyle>
          <a:p>
            <a:pPr>
              <a:defRPr/>
            </a:pPr>
            <a:endParaRPr lang="en-US"/>
          </a:p>
        </p:txBody>
      </p:sp>
      <p:sp>
        <p:nvSpPr>
          <p:cNvPr id="26628" name="Rectangle 4"/>
          <p:cNvSpPr>
            <a:spLocks noGrp="1" noRot="1" noChangeAspect="1" noChangeArrowheads="1" noTextEdit="1"/>
          </p:cNvSpPr>
          <p:nvPr>
            <p:ph type="sldImg" idx="2"/>
          </p:nvPr>
        </p:nvSpPr>
        <p:spPr bwMode="auto">
          <a:xfrm>
            <a:off x="90488" y="744538"/>
            <a:ext cx="6616700" cy="3722687"/>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680063" y="4715482"/>
            <a:ext cx="5437550" cy="4466002"/>
          </a:xfrm>
          <a:prstGeom prst="rect">
            <a:avLst/>
          </a:prstGeom>
          <a:noFill/>
          <a:ln w="9525">
            <a:noFill/>
            <a:miter lim="800000"/>
            <a:headEnd/>
            <a:tailEnd/>
          </a:ln>
          <a:effectLst/>
        </p:spPr>
        <p:txBody>
          <a:bodyPr vert="horz" wrap="square" lIns="96641" tIns="48321" rIns="96641" bIns="4832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4"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l" defTabSz="966594">
              <a:lnSpc>
                <a:spcPct val="100000"/>
              </a:lnSpc>
              <a:spcBef>
                <a:spcPct val="0"/>
              </a:spcBef>
              <a:buClrTx/>
              <a:defRPr sz="1300"/>
            </a:lvl1pPr>
          </a:lstStyle>
          <a:p>
            <a:pPr>
              <a:defRPr/>
            </a:pPr>
            <a:endParaRPr lang="en-US"/>
          </a:p>
        </p:txBody>
      </p:sp>
      <p:sp>
        <p:nvSpPr>
          <p:cNvPr id="12295" name="Rectangle 7"/>
          <p:cNvSpPr>
            <a:spLocks noGrp="1" noChangeArrowheads="1"/>
          </p:cNvSpPr>
          <p:nvPr>
            <p:ph type="sldNum" sz="quarter" idx="5"/>
          </p:nvPr>
        </p:nvSpPr>
        <p:spPr bwMode="auto">
          <a:xfrm>
            <a:off x="3850248" y="9429326"/>
            <a:ext cx="2945955" cy="495675"/>
          </a:xfrm>
          <a:prstGeom prst="rect">
            <a:avLst/>
          </a:prstGeom>
          <a:noFill/>
          <a:ln w="9525">
            <a:noFill/>
            <a:miter lim="800000"/>
            <a:headEnd/>
            <a:tailEnd/>
          </a:ln>
          <a:effectLst/>
        </p:spPr>
        <p:txBody>
          <a:bodyPr vert="horz" wrap="square" lIns="96641" tIns="48321" rIns="96641" bIns="48321" numCol="1" anchor="b" anchorCtr="0" compatLnSpc="1">
            <a:prstTxWarp prst="textNoShape">
              <a:avLst/>
            </a:prstTxWarp>
          </a:bodyPr>
          <a:lstStyle>
            <a:lvl1pPr algn="r" defTabSz="966594">
              <a:lnSpc>
                <a:spcPct val="100000"/>
              </a:lnSpc>
              <a:spcBef>
                <a:spcPct val="0"/>
              </a:spcBef>
              <a:buClrTx/>
              <a:defRPr sz="1300"/>
            </a:lvl1pPr>
          </a:lstStyle>
          <a:p>
            <a:pPr>
              <a:defRPr/>
            </a:pPr>
            <a:fld id="{8105FAE8-03D8-4D98-AAFC-7A059A2391EA}" type="slidenum">
              <a:rPr lang="en-US"/>
              <a:pPr>
                <a:defRPr/>
              </a:pPr>
              <a:t>‹#›</a:t>
            </a:fld>
            <a:endParaRPr lang="en-US" dirty="0"/>
          </a:p>
        </p:txBody>
      </p:sp>
    </p:spTree>
    <p:extLst>
      <p:ext uri="{BB962C8B-B14F-4D97-AF65-F5344CB8AC3E}">
        <p14:creationId xmlns:p14="http://schemas.microsoft.com/office/powerpoint/2010/main" val="3603700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5613"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2813"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0013"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7213"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5826" algn="l" defTabSz="914331" rtl="0" eaLnBrk="1" latinLnBrk="0" hangingPunct="1">
      <a:defRPr sz="1200" kern="1200">
        <a:solidFill>
          <a:schemeClr val="tx1"/>
        </a:solidFill>
        <a:latin typeface="+mn-lt"/>
        <a:ea typeface="+mn-ea"/>
        <a:cs typeface="+mn-cs"/>
      </a:defRPr>
    </a:lvl6pPr>
    <a:lvl7pPr marL="2742990" algn="l" defTabSz="914331" rtl="0" eaLnBrk="1" latinLnBrk="0" hangingPunct="1">
      <a:defRPr sz="1200" kern="1200">
        <a:solidFill>
          <a:schemeClr val="tx1"/>
        </a:solidFill>
        <a:latin typeface="+mn-lt"/>
        <a:ea typeface="+mn-ea"/>
        <a:cs typeface="+mn-cs"/>
      </a:defRPr>
    </a:lvl7pPr>
    <a:lvl8pPr marL="3200156" algn="l" defTabSz="914331" rtl="0" eaLnBrk="1" latinLnBrk="0" hangingPunct="1">
      <a:defRPr sz="1200" kern="1200">
        <a:solidFill>
          <a:schemeClr val="tx1"/>
        </a:solidFill>
        <a:latin typeface="+mn-lt"/>
        <a:ea typeface="+mn-ea"/>
        <a:cs typeface="+mn-cs"/>
      </a:defRPr>
    </a:lvl8pPr>
    <a:lvl9pPr marL="3657321" algn="l" defTabSz="91433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F0CE56A3-CE0D-43A0-8814-9EAD3873BAC3}" type="slidenum">
              <a:rPr lang="en-US" smtClean="0">
                <a:solidFill>
                  <a:prstClr val="black"/>
                </a:solidFill>
              </a:rPr>
              <a:pPr/>
              <a:t>0</a:t>
            </a:fld>
            <a:endParaRPr lang="en-US" smtClean="0">
              <a:solidFill>
                <a:prstClr val="black"/>
              </a:solidFill>
            </a:endParaRPr>
          </a:p>
        </p:txBody>
      </p:sp>
      <p:sp>
        <p:nvSpPr>
          <p:cNvPr id="27651" name="Rectangle 2"/>
          <p:cNvSpPr>
            <a:spLocks noGrp="1" noRot="1" noChangeAspect="1" noChangeArrowheads="1" noTextEdit="1"/>
          </p:cNvSpPr>
          <p:nvPr>
            <p:ph type="sldImg"/>
          </p:nvPr>
        </p:nvSpPr>
        <p:spPr>
          <a:xfrm>
            <a:off x="273050" y="836613"/>
            <a:ext cx="6194425" cy="3484562"/>
          </a:xfrm>
          <a:ln/>
        </p:spPr>
      </p:sp>
      <p:sp>
        <p:nvSpPr>
          <p:cNvPr id="27652" name="Rectangle 3"/>
          <p:cNvSpPr>
            <a:spLocks noGrp="1" noChangeArrowheads="1"/>
          </p:cNvSpPr>
          <p:nvPr>
            <p:ph type="body" idx="1"/>
          </p:nvPr>
        </p:nvSpPr>
        <p:spPr>
          <a:xfrm>
            <a:off x="907248" y="4715482"/>
            <a:ext cx="4983191" cy="4466002"/>
          </a:xfrm>
          <a:noFill/>
          <a:ln/>
        </p:spPr>
        <p:txBody>
          <a:bodyPr/>
          <a:lstStyle/>
          <a:p>
            <a:pPr eaLnBrk="1" hangingPunct="1"/>
            <a:endParaRPr lang="de-DE" smtClean="0">
              <a:solidFill>
                <a:srgbClr val="000000"/>
              </a:solidFill>
              <a:latin typeface="Arial Unicode MS" pitchFamily="34" charset="-128"/>
            </a:endParaRPr>
          </a:p>
        </p:txBody>
      </p:sp>
    </p:spTree>
    <p:extLst>
      <p:ext uri="{BB962C8B-B14F-4D97-AF65-F5344CB8AC3E}">
        <p14:creationId xmlns:p14="http://schemas.microsoft.com/office/powerpoint/2010/main" val="24001500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1.jpeg"/><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aphicFrame>
        <p:nvGraphicFramePr>
          <p:cNvPr id="4" name="AutoShape 73"/>
          <p:cNvGraphicFramePr>
            <a:graphicFrameLocks/>
          </p:cNvGraphicFramePr>
          <p:nvPr>
            <p:custDataLst>
              <p:tags r:id="rId2"/>
            </p:custDataLst>
          </p:nvPr>
        </p:nvGraphicFramePr>
        <p:xfrm>
          <a:off x="0" y="0"/>
          <a:ext cx="211667" cy="158750"/>
        </p:xfrm>
        <a:graphic>
          <a:graphicData uri="http://schemas.openxmlformats.org/presentationml/2006/ole">
            <mc:AlternateContent xmlns:mc="http://schemas.openxmlformats.org/markup-compatibility/2006">
              <mc:Choice xmlns:v="urn:schemas-microsoft-com:vml" Requires="v">
                <p:oleObj spid="_x0000_s51429"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211667"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521888" y="3124202"/>
            <a:ext cx="9148233" cy="401648"/>
          </a:xfrm>
          <a:prstGeom prst="rect">
            <a:avLst/>
          </a:prstGeo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828800" y="4351342"/>
            <a:ext cx="8534400" cy="221599"/>
          </a:xfrm>
          <a:prstGeom prst="rect">
            <a:avLst/>
          </a:prstGeo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pic>
        <p:nvPicPr>
          <p:cNvPr id="5" name="Picture 6" descr="C:\Users\jmumaw\Desktop\DCS\Pics\Logo.JPG"/>
          <p:cNvPicPr>
            <a:picLocks noChangeAspect="1" noChangeArrowheads="1"/>
          </p:cNvPicPr>
          <p:nvPr userDrawn="1"/>
        </p:nvPicPr>
        <p:blipFill>
          <a:blip r:embed="rId5"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1942241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10084785" y="2092328"/>
            <a:ext cx="1772793" cy="3545587"/>
          </a:xfrm>
          <a:prstGeom prst="rect">
            <a:avLst/>
          </a:prstGeo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5"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460223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488243" y="596901"/>
            <a:ext cx="369332" cy="4140200"/>
          </a:xfrm>
          <a:prstGeom prst="rect">
            <a:avLst/>
          </a:prstGeom>
        </p:spPr>
        <p:txBody>
          <a:bodyPr vert="eaVert"/>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7000805" y="596901"/>
            <a:ext cx="1772793" cy="4140200"/>
          </a:xfrm>
          <a:prstGeom prst="rect">
            <a:avLst/>
          </a:prstGeo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31612024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084" y="2092330"/>
            <a:ext cx="11529483" cy="1329595"/>
          </a:xfrm>
          <a:prstGeom prst="rect">
            <a:avLst/>
          </a:prstGeo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4"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7029419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084" y="2092330"/>
            <a:ext cx="11529483" cy="1329595"/>
          </a:xfrm>
          <a:prstGeom prst="rect">
            <a:avLst/>
          </a:prstGeo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4"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7006716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2"/>
        </a:solidFill>
        <a:effectLst/>
      </p:bgPr>
    </p:bg>
    <p:spTree>
      <p:nvGrpSpPr>
        <p:cNvPr id="1" name="Shape 49"/>
        <p:cNvGrpSpPr/>
        <p:nvPr/>
      </p:nvGrpSpPr>
      <p:grpSpPr>
        <a:xfrm>
          <a:off x="0" y="0"/>
          <a:ext cx="0" cy="0"/>
          <a:chOff x="0" y="0"/>
          <a:chExt cx="0" cy="0"/>
        </a:xfrm>
      </p:grpSpPr>
      <p:sp>
        <p:nvSpPr>
          <p:cNvPr id="53" name="Google Shape;53;p4"/>
          <p:cNvSpPr txBox="1">
            <a:spLocks noGrp="1"/>
          </p:cNvSpPr>
          <p:nvPr>
            <p:ph type="title"/>
          </p:nvPr>
        </p:nvSpPr>
        <p:spPr>
          <a:xfrm>
            <a:off x="1092200" y="1127467"/>
            <a:ext cx="10007600" cy="600134"/>
          </a:xfrm>
          <a:prstGeom prst="rect">
            <a:avLst/>
          </a:prstGeom>
        </p:spPr>
        <p:txBody>
          <a:bodyPr spcFirstLastPara="1" wrap="square" lIns="91425" tIns="91425" rIns="91425" bIns="91425" anchor="t" anchorCtr="0"/>
          <a:lstStyle>
            <a:lvl1pPr lvl="0">
              <a:spcBef>
                <a:spcPts val="0"/>
              </a:spcBef>
              <a:spcAft>
                <a:spcPts val="0"/>
              </a:spcAft>
              <a:buSzPts val="3000"/>
              <a:buNone/>
              <a:defRPr sz="3000"/>
            </a:lvl1pPr>
            <a:lvl2pPr lvl="1">
              <a:spcBef>
                <a:spcPts val="0"/>
              </a:spcBef>
              <a:spcAft>
                <a:spcPts val="0"/>
              </a:spcAft>
              <a:buSzPts val="3000"/>
              <a:buNone/>
              <a:defRPr sz="3000"/>
            </a:lvl2pPr>
            <a:lvl3pPr lvl="2">
              <a:spcBef>
                <a:spcPts val="0"/>
              </a:spcBef>
              <a:spcAft>
                <a:spcPts val="0"/>
              </a:spcAft>
              <a:buSzPts val="3000"/>
              <a:buNone/>
              <a:defRPr sz="3000"/>
            </a:lvl3pPr>
            <a:lvl4pPr lvl="3">
              <a:spcBef>
                <a:spcPts val="0"/>
              </a:spcBef>
              <a:spcAft>
                <a:spcPts val="0"/>
              </a:spcAft>
              <a:buSzPts val="3000"/>
              <a:buNone/>
              <a:defRPr sz="3000"/>
            </a:lvl4pPr>
            <a:lvl5pPr lvl="4">
              <a:spcBef>
                <a:spcPts val="0"/>
              </a:spcBef>
              <a:spcAft>
                <a:spcPts val="0"/>
              </a:spcAft>
              <a:buSzPts val="3000"/>
              <a:buNone/>
              <a:defRPr sz="3000"/>
            </a:lvl5pPr>
            <a:lvl6pPr lvl="5">
              <a:spcBef>
                <a:spcPts val="0"/>
              </a:spcBef>
              <a:spcAft>
                <a:spcPts val="0"/>
              </a:spcAft>
              <a:buSzPts val="3000"/>
              <a:buNone/>
              <a:defRPr sz="3000"/>
            </a:lvl6pPr>
            <a:lvl7pPr lvl="6">
              <a:spcBef>
                <a:spcPts val="0"/>
              </a:spcBef>
              <a:spcAft>
                <a:spcPts val="0"/>
              </a:spcAft>
              <a:buSzPts val="3000"/>
              <a:buNone/>
              <a:defRPr sz="3000"/>
            </a:lvl7pPr>
            <a:lvl8pPr lvl="7">
              <a:spcBef>
                <a:spcPts val="0"/>
              </a:spcBef>
              <a:spcAft>
                <a:spcPts val="0"/>
              </a:spcAft>
              <a:buSzPts val="3000"/>
              <a:buNone/>
              <a:defRPr sz="3000"/>
            </a:lvl8pPr>
            <a:lvl9pPr lvl="8">
              <a:spcBef>
                <a:spcPts val="0"/>
              </a:spcBef>
              <a:spcAft>
                <a:spcPts val="0"/>
              </a:spcAft>
              <a:buSzPts val="3000"/>
              <a:buNone/>
              <a:defRPr sz="3000"/>
            </a:lvl9pPr>
          </a:lstStyle>
          <a:p>
            <a:endParaRPr/>
          </a:p>
        </p:txBody>
      </p:sp>
      <p:sp>
        <p:nvSpPr>
          <p:cNvPr id="54" name="Google Shape;54;p4"/>
          <p:cNvSpPr txBox="1">
            <a:spLocks noGrp="1"/>
          </p:cNvSpPr>
          <p:nvPr>
            <p:ph type="body" idx="1"/>
          </p:nvPr>
        </p:nvSpPr>
        <p:spPr>
          <a:xfrm>
            <a:off x="1092200" y="2654301"/>
            <a:ext cx="10007600" cy="406235"/>
          </a:xfrm>
          <a:prstGeom prst="rect">
            <a:avLst/>
          </a:prstGeom>
        </p:spPr>
        <p:txBody>
          <a:bodyPr spcFirstLastPara="1" wrap="square" lIns="91425" tIns="91425" rIns="91425" bIns="91425" anchor="t" anchorCtr="0"/>
          <a:lstStyle>
            <a:lvl1pPr marL="457206" lvl="0" indent="-311154">
              <a:spcBef>
                <a:spcPts val="0"/>
              </a:spcBef>
              <a:spcAft>
                <a:spcPts val="0"/>
              </a:spcAft>
              <a:buSzPts val="1300"/>
              <a:buChar char="●"/>
              <a:defRPr/>
            </a:lvl1pPr>
            <a:lvl2pPr marL="914411" lvl="1" indent="-298454">
              <a:spcBef>
                <a:spcPts val="1600"/>
              </a:spcBef>
              <a:spcAft>
                <a:spcPts val="0"/>
              </a:spcAft>
              <a:buSzPts val="1100"/>
              <a:buChar char="○"/>
              <a:defRPr/>
            </a:lvl2pPr>
            <a:lvl3pPr marL="1371617" lvl="2" indent="-298454">
              <a:spcBef>
                <a:spcPts val="1600"/>
              </a:spcBef>
              <a:spcAft>
                <a:spcPts val="0"/>
              </a:spcAft>
              <a:buSzPts val="1100"/>
              <a:buChar char="■"/>
              <a:defRPr/>
            </a:lvl3pPr>
            <a:lvl4pPr marL="1828823" lvl="3" indent="-298454">
              <a:spcBef>
                <a:spcPts val="1600"/>
              </a:spcBef>
              <a:spcAft>
                <a:spcPts val="0"/>
              </a:spcAft>
              <a:buSzPts val="1100"/>
              <a:buChar char="●"/>
              <a:defRPr/>
            </a:lvl4pPr>
            <a:lvl5pPr marL="2286029" lvl="4" indent="-298454">
              <a:spcBef>
                <a:spcPts val="1600"/>
              </a:spcBef>
              <a:spcAft>
                <a:spcPts val="0"/>
              </a:spcAft>
              <a:buSzPts val="1100"/>
              <a:buChar char="○"/>
              <a:defRPr/>
            </a:lvl5pPr>
            <a:lvl6pPr marL="2743234" lvl="5" indent="-298454">
              <a:spcBef>
                <a:spcPts val="1600"/>
              </a:spcBef>
              <a:spcAft>
                <a:spcPts val="0"/>
              </a:spcAft>
              <a:buSzPts val="1100"/>
              <a:buChar char="■"/>
              <a:defRPr/>
            </a:lvl6pPr>
            <a:lvl7pPr marL="3200440" lvl="6" indent="-298454">
              <a:spcBef>
                <a:spcPts val="1600"/>
              </a:spcBef>
              <a:spcAft>
                <a:spcPts val="0"/>
              </a:spcAft>
              <a:buSzPts val="1100"/>
              <a:buChar char="●"/>
              <a:defRPr/>
            </a:lvl7pPr>
            <a:lvl8pPr marL="3657646" lvl="7" indent="-298454">
              <a:spcBef>
                <a:spcPts val="1600"/>
              </a:spcBef>
              <a:spcAft>
                <a:spcPts val="0"/>
              </a:spcAft>
              <a:buSzPts val="1100"/>
              <a:buChar char="○"/>
              <a:defRPr/>
            </a:lvl8pPr>
            <a:lvl9pPr marL="4114851" lvl="8" indent="-298454">
              <a:spcBef>
                <a:spcPts val="1600"/>
              </a:spcBef>
              <a:spcAft>
                <a:spcPts val="1600"/>
              </a:spcAft>
              <a:buSzPts val="1100"/>
              <a:buChar char="■"/>
              <a:defRPr/>
            </a:lvl9pPr>
          </a:lstStyle>
          <a:p>
            <a:endParaRPr/>
          </a:p>
        </p:txBody>
      </p:sp>
      <p:sp>
        <p:nvSpPr>
          <p:cNvPr id="55" name="Google Shape;55;p4"/>
          <p:cNvSpPr txBox="1">
            <a:spLocks noGrp="1"/>
          </p:cNvSpPr>
          <p:nvPr>
            <p:ph type="sldNum" idx="12"/>
          </p:nvPr>
        </p:nvSpPr>
        <p:spPr>
          <a:xfrm>
            <a:off x="11187645" y="6058224"/>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algn="r"/>
            <a:fld id="{00000000-1234-1234-1234-123412341234}" type="slidenum">
              <a:rPr lang="en" smtClean="0"/>
              <a:pPr algn="r"/>
              <a:t>‹#›</a:t>
            </a:fld>
            <a:endParaRPr lang="en"/>
          </a:p>
        </p:txBody>
      </p:sp>
    </p:spTree>
    <p:extLst>
      <p:ext uri="{BB962C8B-B14F-4D97-AF65-F5344CB8AC3E}">
        <p14:creationId xmlns:p14="http://schemas.microsoft.com/office/powerpoint/2010/main" val="90852955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3043449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6964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913259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9491889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6543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28084" y="2092330"/>
            <a:ext cx="11529483" cy="1329595"/>
          </a:xfrm>
          <a:prstGeom prst="rect">
            <a:avLst/>
          </a:prstGeo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5"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2379054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411226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6065713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5939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5788649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1116640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4341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2"/>
            <a:ext cx="10363200" cy="1080296"/>
          </a:xfrm>
          <a:prstGeom prst="rect">
            <a:avLst/>
          </a:prstGeo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963084" y="2906718"/>
            <a:ext cx="10363200" cy="276999"/>
          </a:xfrm>
          <a:prstGeom prst="rect">
            <a:avLst/>
          </a:prstGeo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29043578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sz="half" idx="1"/>
          </p:nvPr>
        </p:nvSpPr>
        <p:spPr>
          <a:xfrm>
            <a:off x="328084" y="2092329"/>
            <a:ext cx="5662083" cy="218829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Content Placeholder 3"/>
          <p:cNvSpPr>
            <a:spLocks noGrp="1"/>
          </p:cNvSpPr>
          <p:nvPr>
            <p:ph sz="half" idx="2"/>
          </p:nvPr>
        </p:nvSpPr>
        <p:spPr>
          <a:xfrm>
            <a:off x="6193367" y="2092329"/>
            <a:ext cx="5664200" cy="2188291"/>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964402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04800" y="609605"/>
            <a:ext cx="11582400" cy="276999"/>
          </a:xfrm>
          <a:prstGeom prst="rect">
            <a:avLst/>
          </a:prstGeom>
        </p:spPr>
        <p:txBody>
          <a:bodyPr/>
          <a:lstStyle>
            <a:lvl1pPr>
              <a:defRPr/>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304800" y="1535118"/>
            <a:ext cx="5691717" cy="664797"/>
          </a:xfrm>
          <a:prstGeom prst="rect">
            <a:avLst/>
          </a:prstGeo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304800" y="2174876"/>
            <a:ext cx="5691717" cy="189590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Text Placeholder 4"/>
          <p:cNvSpPr>
            <a:spLocks noGrp="1"/>
          </p:cNvSpPr>
          <p:nvPr>
            <p:ph type="body" sz="quarter" idx="3"/>
          </p:nvPr>
        </p:nvSpPr>
        <p:spPr>
          <a:xfrm>
            <a:off x="6193373" y="1535118"/>
            <a:ext cx="5693833" cy="664797"/>
          </a:xfrm>
          <a:prstGeom prst="rect">
            <a:avLst/>
          </a:prstGeo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6193373" y="2174876"/>
            <a:ext cx="5693833" cy="1895904"/>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pic>
        <p:nvPicPr>
          <p:cNvPr id="8"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1231197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28084" y="596901"/>
            <a:ext cx="11529483" cy="276225"/>
          </a:xfrm>
          <a:prstGeom prst="rect">
            <a:avLst/>
          </a:prstGeom>
        </p:spPr>
        <p:txBody>
          <a:bodyPr/>
          <a:lstStyle/>
          <a:p>
            <a:r>
              <a:rPr lang="en-US" noProof="0" dirty="0" smtClean="0"/>
              <a:t>Click to edit Master title style</a:t>
            </a:r>
            <a:endParaRPr lang="en-GB" noProof="0" dirty="0"/>
          </a:p>
        </p:txBody>
      </p:sp>
      <p:pic>
        <p:nvPicPr>
          <p:cNvPr id="4"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35422869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7225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6" y="623887"/>
            <a:ext cx="4011084" cy="553998"/>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Content Placeholder 2"/>
          <p:cNvSpPr>
            <a:spLocks noGrp="1"/>
          </p:cNvSpPr>
          <p:nvPr>
            <p:ph idx="1"/>
          </p:nvPr>
        </p:nvSpPr>
        <p:spPr>
          <a:xfrm>
            <a:off x="4766735" y="623888"/>
            <a:ext cx="6815667" cy="2517612"/>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Text Placeholder 3"/>
          <p:cNvSpPr>
            <a:spLocks noGrp="1"/>
          </p:cNvSpPr>
          <p:nvPr>
            <p:ph type="body" sz="half" idx="2"/>
          </p:nvPr>
        </p:nvSpPr>
        <p:spPr>
          <a:xfrm>
            <a:off x="609606" y="1785942"/>
            <a:ext cx="4011084" cy="199439"/>
          </a:xfrm>
          <a:prstGeom prst="rect">
            <a:avLst/>
          </a:prstGeo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27578404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5"/>
            <a:ext cx="7315200" cy="276999"/>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Picture Placeholder 2"/>
          <p:cNvSpPr>
            <a:spLocks noGrp="1"/>
          </p:cNvSpPr>
          <p:nvPr>
            <p:ph type="pic" idx="1"/>
          </p:nvPr>
        </p:nvSpPr>
        <p:spPr>
          <a:xfrm>
            <a:off x="2389717" y="612775"/>
            <a:ext cx="7315200" cy="443198"/>
          </a:xfrm>
          <a:prstGeom prst="rect">
            <a:avLst/>
          </a:prstGeom>
        </p:spPr>
        <p:txBody>
          <a:bodyPr/>
          <a:lstStyle>
            <a:lvl1pPr marL="0" indent="0">
              <a:buNone/>
              <a:defRPr sz="3200"/>
            </a:lvl1pPr>
            <a:lvl2pPr marL="457165" indent="0">
              <a:buNone/>
              <a:defRPr sz="2800"/>
            </a:lvl2pPr>
            <a:lvl3pPr marL="914331" indent="0">
              <a:buNone/>
              <a:defRPr sz="2400"/>
            </a:lvl3pPr>
            <a:lvl4pPr marL="1371495" indent="0">
              <a:buNone/>
              <a:defRPr sz="2000"/>
            </a:lvl4pPr>
            <a:lvl5pPr marL="1828660" indent="0">
              <a:buNone/>
              <a:defRPr sz="2000"/>
            </a:lvl5pPr>
            <a:lvl6pPr marL="2285826" indent="0">
              <a:buNone/>
              <a:defRPr sz="2000"/>
            </a:lvl6pPr>
            <a:lvl7pPr marL="2742990" indent="0">
              <a:buNone/>
              <a:defRPr sz="2000"/>
            </a:lvl7pPr>
            <a:lvl8pPr marL="3200156" indent="0">
              <a:buNone/>
              <a:defRPr sz="2000"/>
            </a:lvl8pPr>
            <a:lvl9pPr marL="3657321"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2389717" y="5367342"/>
            <a:ext cx="7315200" cy="199439"/>
          </a:xfrm>
          <a:prstGeom prst="rect">
            <a:avLst/>
          </a:prstGeo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pic>
        <p:nvPicPr>
          <p:cNvPr id="6" name="Picture 6" descr="C:\Users\jmumaw\Desktop\DCS\Pics\Logo.JPG"/>
          <p:cNvPicPr>
            <a:picLocks noChangeAspect="1" noChangeArrowheads="1"/>
          </p:cNvPicPr>
          <p:nvPr userDrawn="1"/>
        </p:nvPicPr>
        <p:blipFill>
          <a:blip r:embed="rId2" cstate="print"/>
          <a:srcRect/>
          <a:stretch>
            <a:fillRect/>
          </a:stretch>
        </p:blipFill>
        <p:spPr bwMode="auto">
          <a:xfrm>
            <a:off x="203201" y="6396039"/>
            <a:ext cx="1816100" cy="447675"/>
          </a:xfrm>
          <a:prstGeom prst="rect">
            <a:avLst/>
          </a:prstGeom>
          <a:noFill/>
          <a:ln w="9525">
            <a:noFill/>
            <a:miter lim="800000"/>
            <a:headEnd/>
            <a:tailEnd/>
          </a:ln>
        </p:spPr>
      </p:pic>
    </p:spTree>
    <p:extLst>
      <p:ext uri="{BB962C8B-B14F-4D97-AF65-F5344CB8AC3E}">
        <p14:creationId xmlns:p14="http://schemas.microsoft.com/office/powerpoint/2010/main" val="3775240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9" name="Rectangle 28"/>
          <p:cNvSpPr>
            <a:spLocks noChangeArrowheads="1"/>
          </p:cNvSpPr>
          <p:nvPr/>
        </p:nvSpPr>
        <p:spPr bwMode="auto">
          <a:xfrm>
            <a:off x="11533717" y="6705601"/>
            <a:ext cx="353483" cy="138113"/>
          </a:xfrm>
          <a:prstGeom prst="rect">
            <a:avLst/>
          </a:prstGeom>
          <a:noFill/>
          <a:ln w="12700">
            <a:noFill/>
            <a:miter lim="800000"/>
            <a:headEnd/>
            <a:tailEnd/>
          </a:ln>
        </p:spPr>
        <p:txBody>
          <a:bodyPr lIns="0" tIns="0" rIns="0" bIns="0" anchor="ctr">
            <a:spAutoFit/>
          </a:bodyPr>
          <a:lstStyle/>
          <a:p>
            <a:pPr algn="r" eaLnBrk="0" hangingPunct="0">
              <a:defRPr/>
            </a:pPr>
            <a:fld id="{851172FB-5EEA-4105-882C-8D3DDB9655BA}" type="slidenum">
              <a:rPr lang="en-GB" sz="900">
                <a:solidFill>
                  <a:srgbClr val="77787B"/>
                </a:solidFill>
              </a:rPr>
              <a:pPr algn="r" eaLnBrk="0" hangingPunct="0">
                <a:defRPr/>
              </a:pPr>
              <a:t>‹#›</a:t>
            </a:fld>
            <a:endParaRPr lang="en-GB" sz="900" dirty="0">
              <a:solidFill>
                <a:srgbClr val="77787B"/>
              </a:solidFill>
            </a:endParaRPr>
          </a:p>
        </p:txBody>
      </p:sp>
    </p:spTree>
    <p:extLst>
      <p:ext uri="{BB962C8B-B14F-4D97-AF65-F5344CB8AC3E}">
        <p14:creationId xmlns:p14="http://schemas.microsoft.com/office/powerpoint/2010/main" val="562599078"/>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53" r:id="rId12"/>
    <p:sldLayoutId id="2147483851" r:id="rId13"/>
    <p:sldLayoutId id="2147483867" r:id="rId14"/>
  </p:sldLayoutIdLst>
  <p:txStyles>
    <p:title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eaLnBrk="0" fontAlgn="base" hangingPunct="0">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eaLnBrk="0" fontAlgn="base" hangingPunct="0">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eaLnBrk="0" fontAlgn="base" hangingPunct="0">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eaLnBrk="0" fontAlgn="base" hangingPunct="0">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eaLnBrk="0" fontAlgn="base" hangingPunct="0">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D92EA062-DD63-490A-B8E6-ECEBD6CA674D}" type="datetimeFigureOut">
              <a:rPr lang="en-US" smtClean="0">
                <a:solidFill>
                  <a:prstClr val="black">
                    <a:tint val="75000"/>
                  </a:prstClr>
                </a:solidFill>
                <a:latin typeface="Verdana" panose="020B0604030504040204"/>
              </a:rPr>
              <a:pPr fontAlgn="auto">
                <a:spcBef>
                  <a:spcPts val="0"/>
                </a:spcBef>
                <a:spcAft>
                  <a:spcPts val="0"/>
                </a:spcAft>
              </a:pPr>
              <a:t>11/17/2020</a:t>
            </a:fld>
            <a:endParaRPr lang="en-US">
              <a:solidFill>
                <a:prstClr val="black">
                  <a:tint val="75000"/>
                </a:prstClr>
              </a:solidFill>
              <a:latin typeface="Verdana" panose="020B0604030504040204"/>
            </a:endParaRPr>
          </a:p>
        </p:txBody>
      </p:sp>
      <p:sp>
        <p:nvSpPr>
          <p:cNvPr id="5" name="Footer Placeholder 4">
            <a:extLst>
              <a:ext uri="{FF2B5EF4-FFF2-40B4-BE49-F238E27FC236}">
                <a16:creationId xmlns="" xmlns:a16="http://schemas.microsoft.com/office/drawing/2014/main"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en-US">
              <a:solidFill>
                <a:prstClr val="black">
                  <a:tint val="75000"/>
                </a:prstClr>
              </a:solidFill>
              <a:latin typeface="Verdana" panose="020B0604030504040204"/>
            </a:endParaRPr>
          </a:p>
        </p:txBody>
      </p:sp>
      <p:sp>
        <p:nvSpPr>
          <p:cNvPr id="6" name="Slide Number Placeholder 5">
            <a:extLst>
              <a:ext uri="{FF2B5EF4-FFF2-40B4-BE49-F238E27FC236}">
                <a16:creationId xmlns="" xmlns:a16="http://schemas.microsoft.com/office/drawing/2014/main"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DBDD1549-1324-4EFF-87C0-B692114AC8D2}" type="slidenum">
              <a:rPr lang="en-US" smtClean="0">
                <a:solidFill>
                  <a:prstClr val="black">
                    <a:tint val="75000"/>
                  </a:prstClr>
                </a:solidFill>
                <a:latin typeface="Verdana" panose="020B0604030504040204"/>
              </a:rPr>
              <a:pPr fontAlgn="auto">
                <a:spcBef>
                  <a:spcPts val="0"/>
                </a:spcBef>
                <a:spcAft>
                  <a:spcPts val="0"/>
                </a:spcAft>
              </a:pPr>
              <a:t>‹#›</a:t>
            </a:fld>
            <a:endParaRPr lang="en-US">
              <a:solidFill>
                <a:prstClr val="black">
                  <a:tint val="75000"/>
                </a:prstClr>
              </a:solidFill>
              <a:latin typeface="Verdana" panose="020B0604030504040204"/>
            </a:endParaRPr>
          </a:p>
        </p:txBody>
      </p:sp>
    </p:spTree>
    <p:extLst>
      <p:ext uri="{BB962C8B-B14F-4D97-AF65-F5344CB8AC3E}">
        <p14:creationId xmlns:p14="http://schemas.microsoft.com/office/powerpoint/2010/main" val="2668530847"/>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Slide1 Template_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79300" cy="6858000"/>
          </a:xfrm>
          <a:prstGeom prst="rect">
            <a:avLst/>
          </a:prstGeom>
        </p:spPr>
      </p:pic>
      <p:sp>
        <p:nvSpPr>
          <p:cNvPr id="3" name="Rectangle 2"/>
          <p:cNvSpPr/>
          <p:nvPr/>
        </p:nvSpPr>
        <p:spPr>
          <a:xfrm>
            <a:off x="203404" y="914400"/>
            <a:ext cx="5968796" cy="3416320"/>
          </a:xfrm>
          <a:prstGeom prst="rect">
            <a:avLst/>
          </a:prstGeom>
        </p:spPr>
        <p:txBody>
          <a:bodyPr wrap="square">
            <a:spAutoFit/>
          </a:bodyPr>
          <a:lstStyle/>
          <a:p>
            <a:pPr algn="ctr"/>
            <a:r>
              <a:rPr lang="en-US" sz="3600" b="1" kern="0" dirty="0">
                <a:solidFill>
                  <a:srgbClr val="006600"/>
                </a:solidFill>
                <a:effectLst>
                  <a:outerShdw blurRad="38100" dist="38100" dir="2700000" algn="tl">
                    <a:srgbClr val="000000">
                      <a:alpha val="43137"/>
                    </a:srgbClr>
                  </a:outerShdw>
                </a:effectLst>
                <a:latin typeface="Arial"/>
                <a:cs typeface="Arial"/>
              </a:rPr>
              <a:t>NATIONAL MANAGEMENT QUARTERLY</a:t>
            </a:r>
          </a:p>
          <a:p>
            <a:pPr algn="ctr"/>
            <a:r>
              <a:rPr lang="en-US" sz="3600" b="1" kern="0" dirty="0">
                <a:solidFill>
                  <a:srgbClr val="006600"/>
                </a:solidFill>
                <a:effectLst>
                  <a:outerShdw blurRad="38100" dist="38100" dir="2700000" algn="tl">
                    <a:srgbClr val="000000">
                      <a:alpha val="43137"/>
                    </a:srgbClr>
                  </a:outerShdw>
                </a:effectLst>
                <a:latin typeface="Arial"/>
                <a:cs typeface="Arial"/>
              </a:rPr>
              <a:t>PERFORMANCE REVIEW </a:t>
            </a:r>
          </a:p>
          <a:p>
            <a:pPr algn="ctr"/>
            <a:endParaRPr lang="en-US" sz="3600" b="1" kern="0" dirty="0">
              <a:solidFill>
                <a:srgbClr val="006600"/>
              </a:solidFill>
              <a:effectLst>
                <a:outerShdw blurRad="38100" dist="38100" dir="2700000" algn="tl">
                  <a:srgbClr val="000000">
                    <a:alpha val="43137"/>
                  </a:srgbClr>
                </a:outerShdw>
              </a:effectLst>
              <a:latin typeface="Arial"/>
              <a:cs typeface="Arial"/>
            </a:endParaRPr>
          </a:p>
          <a:p>
            <a:pPr algn="ctr"/>
            <a:r>
              <a:rPr lang="en-US" sz="3600" b="1" kern="0" dirty="0" smtClean="0">
                <a:solidFill>
                  <a:srgbClr val="006600"/>
                </a:solidFill>
                <a:effectLst>
                  <a:outerShdw blurRad="38100" dist="38100" dir="2700000" algn="tl">
                    <a:srgbClr val="000000">
                      <a:alpha val="43137"/>
                    </a:srgbClr>
                  </a:outerShdw>
                </a:effectLst>
                <a:latin typeface="Arial"/>
                <a:cs typeface="Arial"/>
              </a:rPr>
              <a:t>FS AND NC REGION</a:t>
            </a:r>
            <a:endParaRPr lang="en-US" sz="3600" dirty="0">
              <a:solidFill>
                <a:srgbClr val="006600"/>
              </a:solidFill>
              <a:effectLst>
                <a:outerShdw blurRad="38100" dist="38100" dir="2700000" algn="tl">
                  <a:srgbClr val="000000">
                    <a:alpha val="43137"/>
                  </a:srgbClr>
                </a:outerShdw>
              </a:effectLst>
            </a:endParaRPr>
          </a:p>
        </p:txBody>
      </p:sp>
      <p:sp>
        <p:nvSpPr>
          <p:cNvPr id="6" name="Rectangle 5"/>
          <p:cNvSpPr/>
          <p:nvPr/>
        </p:nvSpPr>
        <p:spPr>
          <a:xfrm>
            <a:off x="211667" y="4572000"/>
            <a:ext cx="5122333" cy="523220"/>
          </a:xfrm>
          <a:prstGeom prst="rect">
            <a:avLst/>
          </a:prstGeom>
        </p:spPr>
        <p:txBody>
          <a:bodyPr wrap="square">
            <a:spAutoFit/>
          </a:bodyPr>
          <a:lstStyle/>
          <a:p>
            <a:r>
              <a:rPr lang="en-GB" sz="2800" kern="0" dirty="0" smtClean="0">
                <a:solidFill>
                  <a:srgbClr val="000000"/>
                </a:solidFill>
                <a:effectLst>
                  <a:outerShdw blurRad="38100" dist="38100" dir="2700000" algn="tl">
                    <a:srgbClr val="000000">
                      <a:alpha val="43137"/>
                    </a:srgbClr>
                  </a:outerShdw>
                </a:effectLst>
                <a:latin typeface="Century Gothic" panose="020B0502020202020204" pitchFamily="34" charset="0"/>
                <a:cs typeface="Arial"/>
              </a:rPr>
              <a:t>Date:     24 NOVEMBER  2020</a:t>
            </a:r>
            <a:endParaRPr lang="en-US" dirty="0">
              <a:solidFill>
                <a:srgbClr val="000000"/>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122330788"/>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083969" y="-5067300"/>
            <a:ext cx="9144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35527" y="92678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13154859"/>
              </p:ext>
            </p:extLst>
          </p:nvPr>
        </p:nvGraphicFramePr>
        <p:xfrm>
          <a:off x="138545" y="1308504"/>
          <a:ext cx="11887201" cy="5422400"/>
        </p:xfrm>
        <a:graphic>
          <a:graphicData uri="http://schemas.openxmlformats.org/drawingml/2006/table">
            <a:tbl>
              <a:tblPr firstRow="1" bandRow="1"/>
              <a:tblGrid>
                <a:gridCol w="944250">
                  <a:extLst>
                    <a:ext uri="{9D8B030D-6E8A-4147-A177-3AD203B41FA5}">
                      <a16:colId xmlns="" xmlns:a16="http://schemas.microsoft.com/office/drawing/2014/main" val="3171785473"/>
                    </a:ext>
                  </a:extLst>
                </a:gridCol>
                <a:gridCol w="1008925">
                  <a:extLst>
                    <a:ext uri="{9D8B030D-6E8A-4147-A177-3AD203B41FA5}">
                      <a16:colId xmlns="" xmlns:a16="http://schemas.microsoft.com/office/drawing/2014/main" val="3307568538"/>
                    </a:ext>
                  </a:extLst>
                </a:gridCol>
                <a:gridCol w="3570040">
                  <a:extLst>
                    <a:ext uri="{9D8B030D-6E8A-4147-A177-3AD203B41FA5}">
                      <a16:colId xmlns="" xmlns:a16="http://schemas.microsoft.com/office/drawing/2014/main" val="3177246977"/>
                    </a:ext>
                  </a:extLst>
                </a:gridCol>
                <a:gridCol w="1086534">
                  <a:extLst>
                    <a:ext uri="{9D8B030D-6E8A-4147-A177-3AD203B41FA5}">
                      <a16:colId xmlns="" xmlns:a16="http://schemas.microsoft.com/office/drawing/2014/main" val="1905890460"/>
                    </a:ext>
                  </a:extLst>
                </a:gridCol>
                <a:gridCol w="1086534">
                  <a:extLst>
                    <a:ext uri="{9D8B030D-6E8A-4147-A177-3AD203B41FA5}">
                      <a16:colId xmlns="" xmlns:a16="http://schemas.microsoft.com/office/drawing/2014/main" val="551651354"/>
                    </a:ext>
                  </a:extLst>
                </a:gridCol>
                <a:gridCol w="4190918">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2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TIME FRAME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PROGRESS</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375654">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COLESBERG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RICHMOND</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Continuous monitoring of implementation of policies and procedures.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Escape investigated so as to find the root cause.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Officials who are  found to be negligent in the  execution of  their duties, will be  disciplined.</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Criminal cases were opened against the escapees.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The RH: Facilities visited the  centres to assess the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infrastructure and enhance the structure to prevent further escapes.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Intensify searches and discipline offenders.</a:t>
                      </a:r>
                      <a:endParaRPr lang="en-GB" sz="12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RH: Corrections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Disciplinary hearing of five officials who were</a:t>
                      </a: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 found to be negligent in the execution of their duties has been finalized.  They were all given performance counselling.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Material was bought to fix the ceiling, the project is in progress.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Criminal cases were withdrawn by SAPS as they indicated that they will continue with the case after the departmental case has been finalized.  Cases will be re-opened  follow up will be done by the  HCC before 2020.11.30</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375654">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VICTORIA WEST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Investigate incident.</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Subject offender and officials to disciplinary  actions.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Open criminal cases against offender.</a:t>
                      </a:r>
                      <a:endParaRPr lang="en-GB" sz="12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l"/>
                      <a:r>
                        <a:rPr lang="en-US" sz="1400" b="1" dirty="0" smtClean="0">
                          <a:solidFill>
                            <a:schemeClr val="tx1"/>
                          </a:solidFill>
                          <a:latin typeface="Calibri" panose="020F0502020204030204" pitchFamily="34" charset="0"/>
                          <a:cs typeface="Calibri" panose="020F0502020204030204" pitchFamily="34" charset="0"/>
                        </a:rPr>
                        <a:t>Investigation has been finalized.  Disciplinary hearings of officials who were</a:t>
                      </a:r>
                      <a:r>
                        <a:rPr lang="en-US" sz="1400" b="1" baseline="0" dirty="0" smtClean="0">
                          <a:solidFill>
                            <a:schemeClr val="tx1"/>
                          </a:solidFill>
                          <a:latin typeface="Calibri" panose="020F0502020204030204" pitchFamily="34" charset="0"/>
                          <a:cs typeface="Calibri" panose="020F0502020204030204" pitchFamily="34" charset="0"/>
                        </a:rPr>
                        <a:t> found to be negligent in execution of their duties, are in process. </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BIZZAH MAKHATE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FICKSBURG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a:t>
                      </a: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Continuous monitoring of implementation of policies</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and procedures.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r>
                        <a:rPr lang="en-GB" sz="1200" b="1" i="0" u="none" strike="noStrike" dirty="0" smtClean="0">
                          <a:solidFill>
                            <a:srgbClr val="000000"/>
                          </a:solidFill>
                          <a:effectLst/>
                          <a:latin typeface="Calibri" panose="020F0502020204030204" pitchFamily="34" charset="0"/>
                          <a:cs typeface="Calibri" panose="020F0502020204030204" pitchFamily="34" charset="0"/>
                        </a:rPr>
                        <a:t>Escape investigated. </a:t>
                      </a:r>
                    </a:p>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Officials to be disciplined.</a:t>
                      </a:r>
                    </a:p>
                    <a:p>
                      <a:pPr algn="l" fontAlgn="t"/>
                      <a:r>
                        <a:rPr lang="en-GB" sz="1200" b="1" i="0" u="none" strike="noStrike" dirty="0" smtClean="0">
                          <a:solidFill>
                            <a:srgbClr val="000000"/>
                          </a:solidFill>
                          <a:effectLst/>
                          <a:latin typeface="Calibri" panose="020F0502020204030204" pitchFamily="34" charset="0"/>
                          <a:cs typeface="Calibri" panose="020F0502020204030204" pitchFamily="34" charset="0"/>
                        </a:rPr>
                        <a:t>  Open criminal cases were against the escapees.  </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Intensify searches and discipline offenders.</a:t>
                      </a:r>
                      <a:br>
                        <a:rPr lang="en-GB" sz="1200" b="1" i="0" u="none" strike="noStrike" dirty="0" smtClean="0">
                          <a:solidFill>
                            <a:srgbClr val="000000"/>
                          </a:solidFill>
                          <a:effectLst/>
                          <a:latin typeface="Calibri" panose="020F0502020204030204" pitchFamily="34" charset="0"/>
                          <a:cs typeface="Calibri" panose="020F0502020204030204" pitchFamily="34" charset="0"/>
                        </a:rPr>
                      </a:br>
                      <a:r>
                        <a:rPr lang="en-GB" sz="1200" b="1" i="0" u="none" strike="noStrike" dirty="0" smtClean="0">
                          <a:solidFill>
                            <a:srgbClr val="000000"/>
                          </a:solidFill>
                          <a:effectLst/>
                          <a:latin typeface="Calibri" panose="020F0502020204030204" pitchFamily="34" charset="0"/>
                          <a:cs typeface="Calibri" panose="020F0502020204030204" pitchFamily="34" charset="0"/>
                        </a:rPr>
                        <a:t>   </a:t>
                      </a: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The RH: Facilities visited the centres to assess the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infrastructure and enhance  the structure to prevent </a:t>
                      </a:r>
                      <a:b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further escapes. </a:t>
                      </a:r>
                      <a:endParaRPr lang="en-GB" sz="12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RH: Corrections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Departmental investigation is finalised. Decision taken that four officials to be formally disciplined for negligence.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1. The HCC has been sanctioned with one month suspension without as an alternative to dismissal.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2. The disciplinary process against the other three officials in process from 09 -11 November 2020.</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M&amp;E visits to be conducted so as to assist Management Areas where necessary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spcAft>
                <a:spcPts val="600"/>
              </a:spcAft>
            </a:pPr>
            <a:r>
              <a:rPr lang="en-US" sz="2400" kern="0" dirty="0">
                <a:latin typeface="Arial Black" panose="020B0A04020102020204" pitchFamily="34" charset="0"/>
              </a:rPr>
              <a:t>Percentage of inmates who escaped from Correctional Facilities </a:t>
            </a:r>
            <a:endParaRPr lang="en-ZA" sz="3200" kern="0" dirty="0" smtClean="0">
              <a:latin typeface="Arial Black" panose="020B0A04020102020204" pitchFamily="34" charset="0"/>
            </a:endParaRPr>
          </a:p>
          <a:p>
            <a:endParaRPr lang="en-GB" sz="3200" kern="0" dirty="0">
              <a:latin typeface="Arial Black" panose="020B0A04020102020204" pitchFamily="34" charset="0"/>
            </a:endParaRPr>
          </a:p>
        </p:txBody>
      </p:sp>
    </p:spTree>
    <p:extLst>
      <p:ext uri="{BB962C8B-B14F-4D97-AF65-F5344CB8AC3E}">
        <p14:creationId xmlns:p14="http://schemas.microsoft.com/office/powerpoint/2010/main" val="408707514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045869" y="-5029200"/>
            <a:ext cx="990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35527" y="1047375"/>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222535506"/>
              </p:ext>
            </p:extLst>
          </p:nvPr>
        </p:nvGraphicFramePr>
        <p:xfrm>
          <a:off x="215900" y="1524000"/>
          <a:ext cx="11671302" cy="4892040"/>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22860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1430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TIME FRAME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PROGRESS</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GROENPUNT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Times New Roman" panose="02020603050405020304" pitchFamily="18" charset="0"/>
                          <a:cs typeface="Calibri" panose="020F0502020204030204" pitchFamily="34" charset="0"/>
                        </a:rPr>
                        <a:t>GROENPUNT MAXIMUM CORRECTIONAL CENTRE </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270510">
                        <a:lnSpc>
                          <a:spcPct val="150000"/>
                        </a:lnSpc>
                        <a:spcAft>
                          <a:spcPts val="0"/>
                        </a:spcAft>
                        <a:tabLst>
                          <a:tab pos="270510" algn="l"/>
                        </a:tabLst>
                      </a:pP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A case was opened at the </a:t>
                      </a:r>
                      <a:r>
                        <a:rPr lang="en-GB" sz="1400" b="1" dirty="0" err="1" smtClean="0">
                          <a:effectLst/>
                          <a:latin typeface="Calibri" panose="020F0502020204030204" pitchFamily="34" charset="0"/>
                          <a:ea typeface="Times New Roman" panose="02020603050405020304" pitchFamily="18" charset="0"/>
                          <a:cs typeface="Calibri" panose="020F0502020204030204" pitchFamily="34" charset="0"/>
                        </a:rPr>
                        <a:t>Deneysville</a:t>
                      </a: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 SAPS office with the following detail: Case number 91/04/2020.  </a:t>
                      </a:r>
                    </a:p>
                    <a:p>
                      <a:pPr marL="270510">
                        <a:lnSpc>
                          <a:spcPct val="150000"/>
                        </a:lnSpc>
                        <a:spcAft>
                          <a:spcPts val="0"/>
                        </a:spcAft>
                        <a:tabLst>
                          <a:tab pos="270510" algn="l"/>
                        </a:tabLst>
                      </a:pPr>
                      <a:r>
                        <a:rPr lang="en-GB" sz="1400" b="1" dirty="0" smtClean="0">
                          <a:effectLst/>
                          <a:latin typeface="Calibri" panose="020F0502020204030204" pitchFamily="34" charset="0"/>
                          <a:ea typeface="Times New Roman" panose="02020603050405020304" pitchFamily="18" charset="0"/>
                          <a:cs typeface="Calibri" panose="020F0502020204030204" pitchFamily="34" charset="0"/>
                        </a:rPr>
                        <a:t>A preliminary investigation was conducted and the final investigation report is underway. </a:t>
                      </a:r>
                    </a:p>
                    <a:p>
                      <a:pPr marL="270510">
                        <a:lnSpc>
                          <a:spcPct val="150000"/>
                        </a:lnSpc>
                        <a:spcAft>
                          <a:spcPts val="0"/>
                        </a:spcAft>
                        <a:tabLst>
                          <a:tab pos="270510" algn="l"/>
                        </a:tabLst>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Officials who are  found to be negligent in the execution of their duties, will be  disciplined. </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br>
                      <a:endParaRPr lang="en-ZA" sz="1400" b="1" dirty="0" smtClean="0">
                        <a:effectLst/>
                        <a:latin typeface="Calibri" panose="020F0502020204030204" pitchFamily="34" charset="0"/>
                        <a:ea typeface="Times New Roman" panose="02020603050405020304" pitchFamily="18" charset="0"/>
                        <a:cs typeface="Calibri" panose="020F0502020204030204" pitchFamily="34" charset="0"/>
                      </a:endParaRP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RH: Corrections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final investigation report is underway with the decisions of the delegated authority.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The offender is to appear at Sasolburg Court on the 18th November 2020.</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M&amp;E visits to be conducted so as to assist Management Areas where necessary.</a:t>
                      </a: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116980329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21169"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of inmates injured as a result of reported assaults in Correctional Facilities </a:t>
            </a:r>
            <a:endParaRPr lang="en-ZA" sz="2400" dirty="0"/>
          </a:p>
          <a:p>
            <a:endParaRPr lang="en-ZA" sz="3200" kern="0" dirty="0" smtClean="0">
              <a:solidFill>
                <a:schemeClr val="bg1"/>
              </a:solidFill>
              <a:latin typeface="Arial Black" panose="020B0A04020102020204" pitchFamily="34" charset="0"/>
            </a:endParaRPr>
          </a:p>
          <a:p>
            <a:endParaRPr lang="en-GB" sz="3200" kern="0" dirty="0">
              <a:solidFill>
                <a:schemeClr val="bg1"/>
              </a:solidFill>
              <a:latin typeface="Arial Black" panose="020B0A04020102020204" pitchFamily="34" charset="0"/>
            </a:endParaRPr>
          </a:p>
        </p:txBody>
      </p:sp>
      <p:sp>
        <p:nvSpPr>
          <p:cNvPr id="8" name="TextBox 7"/>
          <p:cNvSpPr txBox="1"/>
          <p:nvPr/>
        </p:nvSpPr>
        <p:spPr>
          <a:xfrm>
            <a:off x="203200" y="1663700"/>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103872" y="3696789"/>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482872741"/>
              </p:ext>
            </p:extLst>
          </p:nvPr>
        </p:nvGraphicFramePr>
        <p:xfrm>
          <a:off x="266700" y="2058644"/>
          <a:ext cx="11658600" cy="12496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JULY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2020</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JULY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AUGUST</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2020</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AUGUST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SEPTEMBER 2020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SEPTEMBER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Q2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FS/NC</a:t>
                      </a:r>
                      <a:r>
                        <a:rPr lang="en-ZA" sz="1400" b="1" baseline="0"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399/19026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(2.10%)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1.94%</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487/18555 (2.62%)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t" latinLnBrk="0" hangingPunct="1">
                        <a:lnSpc>
                          <a:spcPct val="100000"/>
                        </a:lnSpc>
                        <a:spcBef>
                          <a:spcPts val="0"/>
                        </a:spcBef>
                        <a:spcAft>
                          <a:spcPts val="0"/>
                        </a:spcAft>
                        <a:buClrTx/>
                        <a:buSzTx/>
                        <a:buFontTx/>
                        <a:buNone/>
                        <a:tabLst/>
                        <a:defRPr/>
                      </a:pPr>
                      <a:r>
                        <a:rPr lang="en-ZA" sz="1400" b="1" i="0" u="none" strike="noStrike" dirty="0" smtClean="0">
                          <a:solidFill>
                            <a:srgbClr val="000000"/>
                          </a:solidFill>
                          <a:effectLst/>
                          <a:latin typeface="Calibri" panose="020F0502020204030204" pitchFamily="34" charset="0"/>
                          <a:cs typeface="Calibri" panose="020F0502020204030204" pitchFamily="34" charset="0"/>
                        </a:rPr>
                        <a:t> </a:t>
                      </a: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2.33%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539/18628 (2.89%)</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2.33%</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539/18628 (2.89%)</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566978634"/>
              </p:ext>
            </p:extLst>
          </p:nvPr>
        </p:nvGraphicFramePr>
        <p:xfrm>
          <a:off x="217055" y="4191000"/>
          <a:ext cx="11658600" cy="176784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MANAGEMENT AREA</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2020 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Q2 TARGET: 2020-2021</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1.55%</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75/3166</a:t>
                      </a:r>
                    </a:p>
                    <a:p>
                      <a:r>
                        <a:rPr lang="en-ZA" sz="1400" b="1" dirty="0" smtClean="0">
                          <a:latin typeface="Calibri" panose="020F0502020204030204" pitchFamily="34" charset="0"/>
                          <a:cs typeface="Calibri" panose="020F0502020204030204" pitchFamily="34" charset="0"/>
                        </a:rPr>
                        <a:t>(2.37%)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1.94%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82/3103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(2.64%)</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2.33%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92/3073</a:t>
                      </a:r>
                    </a:p>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(2.64%)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2.33%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92/3073</a:t>
                      </a:r>
                    </a:p>
                    <a:p>
                      <a:pPr marL="0" marR="0" lvl="0" indent="0" algn="l" defTabSz="685748"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(2.64%)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375654">
                <a:tc>
                  <a:txBody>
                    <a:bodyPr/>
                    <a:lstStyle/>
                    <a:p>
                      <a:r>
                        <a:rPr lang="en-ZA" sz="1400" b="1" dirty="0" smtClean="0">
                          <a:latin typeface="Calibri" panose="020F0502020204030204" pitchFamily="34" charset="0"/>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1.55%</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182/4823</a:t>
                      </a:r>
                    </a:p>
                    <a:p>
                      <a:r>
                        <a:rPr lang="en-ZA" sz="1400" b="1" dirty="0" smtClean="0">
                          <a:latin typeface="Calibri" panose="020F0502020204030204" pitchFamily="34" charset="0"/>
                          <a:cs typeface="Calibri" panose="020F0502020204030204" pitchFamily="34" charset="0"/>
                        </a:rPr>
                        <a:t>(3.77%)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1.94%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237/4803</a:t>
                      </a:r>
                    </a:p>
                    <a:p>
                      <a:r>
                        <a:rPr lang="en-ZA" sz="1400" b="1" dirty="0" smtClean="0">
                          <a:latin typeface="Calibri" panose="020F0502020204030204" pitchFamily="34" charset="0"/>
                          <a:cs typeface="Calibri" panose="020F0502020204030204" pitchFamily="34" charset="0"/>
                        </a:rPr>
                        <a:t>(4.93%)</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2.33%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268/4928</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(5.44%)</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2.33%</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lang="en-ZA" sz="1400" b="1" i="0" u="none" strike="noStrike" dirty="0" smtClean="0">
                          <a:solidFill>
                            <a:schemeClr val="tx1"/>
                          </a:solidFill>
                          <a:effectLst/>
                          <a:latin typeface="Calibri" panose="020F0502020204030204" pitchFamily="34" charset="0"/>
                          <a:cs typeface="Calibri" panose="020F0502020204030204" pitchFamily="34" charset="0"/>
                        </a:rPr>
                        <a:t>  </a:t>
                      </a: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268/4928</a:t>
                      </a:r>
                    </a:p>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(5.44%)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bl>
          </a:graphicData>
        </a:graphic>
      </p:graphicFrame>
    </p:spTree>
    <p:extLst>
      <p:ext uri="{BB962C8B-B14F-4D97-AF65-F5344CB8AC3E}">
        <p14:creationId xmlns:p14="http://schemas.microsoft.com/office/powerpoint/2010/main" val="260380933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476688" y="-5267512"/>
            <a:ext cx="781425" cy="114300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6291" y="871085"/>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180625771"/>
              </p:ext>
            </p:extLst>
          </p:nvPr>
        </p:nvGraphicFramePr>
        <p:xfrm>
          <a:off x="182418" y="1268126"/>
          <a:ext cx="11518899" cy="5477645"/>
        </p:xfrm>
        <a:graphic>
          <a:graphicData uri="http://schemas.openxmlformats.org/drawingml/2006/table">
            <a:tbl>
              <a:tblPr firstRow="1" bandRow="1"/>
              <a:tblGrid>
                <a:gridCol w="1036782">
                  <a:extLst>
                    <a:ext uri="{9D8B030D-6E8A-4147-A177-3AD203B41FA5}">
                      <a16:colId xmlns="" xmlns:a16="http://schemas.microsoft.com/office/drawing/2014/main" val="3171785473"/>
                    </a:ext>
                  </a:extLst>
                </a:gridCol>
                <a:gridCol w="1066800">
                  <a:extLst>
                    <a:ext uri="{9D8B030D-6E8A-4147-A177-3AD203B41FA5}">
                      <a16:colId xmlns="" xmlns:a16="http://schemas.microsoft.com/office/drawing/2014/main" val="3307568538"/>
                    </a:ext>
                  </a:extLst>
                </a:gridCol>
                <a:gridCol w="1371600">
                  <a:extLst>
                    <a:ext uri="{9D8B030D-6E8A-4147-A177-3AD203B41FA5}">
                      <a16:colId xmlns="" xmlns:a16="http://schemas.microsoft.com/office/drawing/2014/main" val="3177246977"/>
                    </a:ext>
                  </a:extLst>
                </a:gridCol>
                <a:gridCol w="1143000">
                  <a:extLst>
                    <a:ext uri="{9D8B030D-6E8A-4147-A177-3AD203B41FA5}">
                      <a16:colId xmlns="" xmlns:a16="http://schemas.microsoft.com/office/drawing/2014/main" val="1905890460"/>
                    </a:ext>
                  </a:extLst>
                </a:gridCol>
                <a:gridCol w="1905000">
                  <a:extLst>
                    <a:ext uri="{9D8B030D-6E8A-4147-A177-3AD203B41FA5}">
                      <a16:colId xmlns="" xmlns:a16="http://schemas.microsoft.com/office/drawing/2014/main" val="551651354"/>
                    </a:ext>
                  </a:extLst>
                </a:gridCol>
                <a:gridCol w="3657600">
                  <a:extLst>
                    <a:ext uri="{9D8B030D-6E8A-4147-A177-3AD203B41FA5}">
                      <a16:colId xmlns="" xmlns:a16="http://schemas.microsoft.com/office/drawing/2014/main" val="106908959"/>
                    </a:ext>
                  </a:extLst>
                </a:gridCol>
                <a:gridCol w="133811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2.33%</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539/18628 </a:t>
                      </a:r>
                      <a:br>
                        <a:rPr lang="en-US" sz="1400" b="1" i="0" u="none" strike="noStrike" kern="1200" dirty="0" smtClean="0">
                          <a:solidFill>
                            <a:srgbClr val="000000"/>
                          </a:solidFill>
                          <a:effectLst/>
                          <a:latin typeface="Calibri" panose="020F0502020204030204" pitchFamily="34" charset="0"/>
                          <a:ea typeface="+mn-ea"/>
                          <a:cs typeface="+mn-cs"/>
                        </a:rPr>
                      </a:br>
                      <a:r>
                        <a:rPr lang="en-US" sz="1400" b="1" i="0" u="none" strike="noStrike" kern="1200" dirty="0" smtClean="0">
                          <a:solidFill>
                            <a:srgbClr val="000000"/>
                          </a:solidFill>
                          <a:effectLst/>
                          <a:latin typeface="Calibri" panose="020F0502020204030204" pitchFamily="34" charset="0"/>
                          <a:ea typeface="+mn-ea"/>
                          <a:cs typeface="+mn-cs"/>
                        </a:rPr>
                        <a:t>  (2.89%)</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KIMBERLEY</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  92/30732</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b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  (2.99%</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KIMBERLEY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Inmates fighting over personal issues and smuggling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40 out of 60 injuries were at TCC</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Unstable environment</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Insufficient staff and ineffective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COVID-19 regulations in particular: </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b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The restrictions on visits and parcels resulted in frustrations from inmates and subsequently an increase on assaults.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Negative/no response on transfers of offenders to other regions.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The impact of Covid-19 protocols that restricted movements to and from other centres.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Constant feedback of further profiles from the CSPB.</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Possible deaths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Increased unrests</a:t>
                      </a: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248266">
                <a:tc vMerge="1">
                  <a:txBody>
                    <a:bodyPr/>
                    <a:lstStyle/>
                    <a:p>
                      <a:endParaRPr lang="en-ZA"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200" b="0"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TSWELOPELE CC</a:t>
                      </a:r>
                      <a:br>
                        <a:rPr lang="en-US" sz="1400" b="1" i="0" u="none" strike="noStrike" kern="1200" dirty="0" smtClean="0">
                          <a:solidFill>
                            <a:srgbClr val="000000"/>
                          </a:solidFill>
                          <a:effectLst/>
                          <a:latin typeface="Calibri" panose="020F0502020204030204" pitchFamily="34" charset="0"/>
                          <a:ea typeface="+mn-ea"/>
                          <a:cs typeface="+mn-cs"/>
                        </a:rPr>
                      </a:b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Smuggling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20 out of the 60 injuries were at Kimberley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248266">
                <a:tc vMerge="1">
                  <a:txBody>
                    <a:bodyPr/>
                    <a:lstStyle/>
                    <a:p>
                      <a:endParaRPr lang="en-ZA"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ctr"/>
                      <a:endParaRPr lang="en-US" sz="1400" b="1"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GROOTVLEI</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  268/4928</a:t>
                      </a:r>
                      <a:b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b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   (5.44%)</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mn-cs"/>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MANGAUNG MAXIMUM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There gang  fights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mn-cs"/>
                        </a:rPr>
                        <a:t>(Out of the 136 injuries 102 inmates were from </a:t>
                      </a:r>
                      <a:r>
                        <a:rPr lang="en-US" sz="1400" b="1" i="0" u="none" strike="noStrike" kern="1200" baseline="0" dirty="0" err="1" smtClean="0">
                          <a:solidFill>
                            <a:srgbClr val="000000"/>
                          </a:solidFill>
                          <a:effectLst/>
                          <a:latin typeface="Calibri" panose="020F0502020204030204" pitchFamily="34" charset="0"/>
                          <a:ea typeface="+mn-ea"/>
                          <a:cs typeface="+mn-cs"/>
                        </a:rPr>
                        <a:t>Mangaung</a:t>
                      </a:r>
                      <a:r>
                        <a:rPr lang="en-US" sz="1400" b="1" i="0" u="none" strike="noStrike" kern="1200" baseline="0" dirty="0" smtClean="0">
                          <a:solidFill>
                            <a:srgbClr val="000000"/>
                          </a:solidFill>
                          <a:effectLst/>
                          <a:latin typeface="Calibri" panose="020F0502020204030204" pitchFamily="34" charset="0"/>
                          <a:ea typeface="+mn-ea"/>
                          <a:cs typeface="+mn-cs"/>
                        </a:rPr>
                        <a:t>) </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Gang activities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0"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2441424182"/>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kern="0" dirty="0" smtClean="0">
                <a:solidFill>
                  <a:schemeClr val="bg1"/>
                </a:solidFill>
                <a:latin typeface="Arial Black" panose="020B0A04020102020204" pitchFamily="34" charset="0"/>
              </a:rPr>
              <a:t>PERFORMANCE INDICATOR NOT ACHIEVED:</a:t>
            </a:r>
          </a:p>
          <a:p>
            <a:pPr algn="ctr"/>
            <a:r>
              <a:rPr lang="en-GB" dirty="0">
                <a:latin typeface="Calibri" panose="020F0502020204030204" pitchFamily="34" charset="0"/>
                <a:cs typeface="Calibri" panose="020F0502020204030204" pitchFamily="34" charset="0"/>
              </a:rPr>
              <a:t>Percentage of inmates injured as a result of reported assaults in Correctional Facilities </a:t>
            </a:r>
            <a:endParaRPr lang="en-ZA" dirty="0">
              <a:latin typeface="Calibri" panose="020F0502020204030204" pitchFamily="34" charset="0"/>
              <a:cs typeface="Calibri" panose="020F0502020204030204" pitchFamily="34" charset="0"/>
            </a:endParaRPr>
          </a:p>
          <a:p>
            <a:endParaRPr lang="en-GB" kern="0" dirty="0" smtClean="0">
              <a:solidFill>
                <a:schemeClr val="bg1"/>
              </a:solidFill>
              <a:latin typeface="Calibri" panose="020F0502020204030204" pitchFamily="34" charset="0"/>
              <a:cs typeface="Calibri" panose="020F0502020204030204" pitchFamily="34" charset="0"/>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6130920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52400" y="205740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42258436"/>
              </p:ext>
            </p:extLst>
          </p:nvPr>
        </p:nvGraphicFramePr>
        <p:xfrm>
          <a:off x="215900" y="2667000"/>
          <a:ext cx="11671302" cy="3389392"/>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6002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MANAGEMENT AREA</a:t>
                      </a:r>
                      <a:endParaRPr lang="en-US"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CORRECTIONAL CENTRE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TIME FRAME</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Calibri" panose="020F0502020204030204" pitchFamily="34" charset="0"/>
                          <a:ea typeface=""/>
                          <a:cs typeface="Calibri" panose="020F0502020204030204" pitchFamily="34" charset="0"/>
                        </a:rPr>
                        <a:t>PROGRESS</a:t>
                      </a:r>
                      <a:endParaRPr lang="en-US" sz="14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375654">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GROOTVLEI</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MANGAUNG MAXIMUM CC</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Profiling of gangs</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Application of  </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disciplinary procedures</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3">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RH: Corrections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Disciplinary actions were taken against the offenders.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 profile of the gangs in the Centre has been done of each group of gangs.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KIMBERLEY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TSWELOPELE CC</a:t>
                      </a:r>
                      <a:b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Intensify searches and </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discipline offenders.</a:t>
                      </a:r>
                      <a:endParaRPr lang="en-GB" sz="1400" b="1" i="0" u="none" strike="noStrike" dirty="0">
                        <a:solidFill>
                          <a:srgbClr val="000000"/>
                        </a:solidFill>
                        <a:effectLst/>
                        <a:latin typeface="Calibri" panose="020F0502020204030204" pitchFamily="34" charset="0"/>
                        <a:cs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Searching intensified,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Visits as per booking is allowed.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Transfers of offenders who are too long at TCC is submitted.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Investigations and disciplinary actions against perpetrators are undertaken.</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055174578"/>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of inmates injured as a result of reported assaults in Correctional Facilities </a:t>
            </a:r>
            <a:endParaRPr lang="en-GB" sz="2400" dirty="0" smtClean="0"/>
          </a:p>
          <a:p>
            <a:pPr algn="ctr"/>
            <a:endParaRPr lang="en-GB" sz="2400" dirty="0"/>
          </a:p>
          <a:p>
            <a:pPr algn="ct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348510811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 xmlns:a16="http://schemas.microsoft.com/office/drawing/2014/main"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3970318"/>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3</a:t>
            </a:r>
          </a:p>
          <a:p>
            <a:pPr algn="ctr"/>
            <a:endParaRPr lang="en-ZA" sz="6600" dirty="0">
              <a:solidFill>
                <a:prstClr val="white"/>
              </a:solidFill>
              <a:latin typeface="Arial Black" panose="020B0A04020102020204" pitchFamily="34" charset="0"/>
            </a:endParaRPr>
          </a:p>
          <a:p>
            <a:pPr algn="ctr"/>
            <a:r>
              <a:rPr lang="en-ZA" sz="5400" dirty="0" smtClean="0">
                <a:solidFill>
                  <a:prstClr val="white"/>
                </a:solidFill>
                <a:latin typeface="Arial Black" panose="020B0A04020102020204" pitchFamily="34" charset="0"/>
              </a:rPr>
              <a:t>REHABILITATION</a:t>
            </a:r>
            <a:endParaRPr lang="en-ZA" sz="54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23505551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117813" y="-5101144"/>
            <a:ext cx="906243" cy="1110853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lvl="0" defTabSz="914331" eaLnBrk="1" fontAlgn="auto" hangingPunct="1">
              <a:lnSpc>
                <a:spcPct val="100000"/>
              </a:lnSpc>
              <a:spcBef>
                <a:spcPts val="0"/>
              </a:spcBef>
              <a:spcAft>
                <a:spcPts val="0"/>
              </a:spcAft>
              <a:defRPr/>
            </a:pPr>
            <a:r>
              <a:rPr lang="en-GB" sz="2400" dirty="0" smtClean="0">
                <a:solidFill>
                  <a:srgbClr val="000000"/>
                </a:solidFill>
                <a:ea typeface="+mn-ea"/>
              </a:rPr>
              <a:t>Percentage of inmates receiving spiritual care services </a:t>
            </a:r>
          </a:p>
          <a:p>
            <a:pPr lvl="0" defTabSz="914331" eaLnBrk="1" fontAlgn="auto" hangingPunct="1">
              <a:lnSpc>
                <a:spcPct val="100000"/>
              </a:lnSpc>
              <a:spcBef>
                <a:spcPts val="0"/>
              </a:spcBef>
              <a:spcAft>
                <a:spcPts val="0"/>
              </a:spcAft>
              <a:defRPr/>
            </a:pPr>
            <a:endParaRPr lang="en-US" sz="1400" dirty="0">
              <a:solidFill>
                <a:srgbClr val="000000"/>
              </a:solidFill>
              <a:ea typeface="+mn-ea"/>
            </a:endParaRPr>
          </a:p>
        </p:txBody>
      </p:sp>
      <p:sp>
        <p:nvSpPr>
          <p:cNvPr id="8" name="TextBox 7"/>
          <p:cNvSpPr txBox="1"/>
          <p:nvPr/>
        </p:nvSpPr>
        <p:spPr>
          <a:xfrm>
            <a:off x="116464" y="965422"/>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2519155"/>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011805030"/>
              </p:ext>
            </p:extLst>
          </p:nvPr>
        </p:nvGraphicFramePr>
        <p:xfrm>
          <a:off x="244764" y="1417147"/>
          <a:ext cx="11658600" cy="9448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REGION</a:t>
                      </a:r>
                      <a:endParaRPr lang="en-ZA" sz="1100" dirty="0">
                        <a:solidFill>
                          <a:schemeClr val="bg1"/>
                        </a:solidFil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2020 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Q2 TARGET: 2020-2021</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rPr>
                        <a:t>FS/ NC</a:t>
                      </a:r>
                      <a:r>
                        <a:rPr lang="en-ZA" sz="1400" b="1" baseline="0" dirty="0" smtClean="0">
                          <a:latin typeface="Calibri" panose="020F0502020204030204" pitchFamily="34" charset="0"/>
                        </a:rPr>
                        <a:t> </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endParaRPr>
                    </a:p>
                    <a:p>
                      <a:pPr marL="0" marR="0" lvl="0" indent="0" algn="l" defTabSz="685748"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26.67%</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435/19009</a:t>
                      </a:r>
                    </a:p>
                    <a:p>
                      <a:r>
                        <a:rPr lang="en-ZA" sz="1400" b="1" dirty="0" smtClean="0">
                          <a:latin typeface="Calibri" panose="020F0502020204030204" pitchFamily="34" charset="0"/>
                        </a:rPr>
                        <a:t>2,29%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rPr>
                        <a:t>  33.34%</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426/8555</a:t>
                      </a:r>
                      <a:br>
                        <a:rPr lang="en-ZA" sz="1400" b="1" dirty="0" smtClean="0">
                          <a:latin typeface="Calibri" panose="020F0502020204030204" pitchFamily="34" charset="0"/>
                        </a:rPr>
                      </a:br>
                      <a:r>
                        <a:rPr lang="en-ZA" sz="1400" b="1" dirty="0" smtClean="0">
                          <a:latin typeface="Calibri" panose="020F0502020204030204" pitchFamily="34" charset="0"/>
                        </a:rPr>
                        <a:t>2,30%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40.00%</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1361/18628    7,31%</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40.00%</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mn-cs"/>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3675/18628</a:t>
                      </a:r>
                    </a:p>
                    <a:p>
                      <a:pPr algn="l" fontAlgn="ctr"/>
                      <a:r>
                        <a:rPr lang="en-ZA" sz="1400" b="1" i="0" u="none" strike="noStrike" dirty="0" smtClean="0">
                          <a:solidFill>
                            <a:schemeClr val="tx1"/>
                          </a:solidFill>
                          <a:effectLst/>
                          <a:latin typeface="Calibri" panose="020F0502020204030204" pitchFamily="34" charset="0"/>
                        </a:rPr>
                        <a:t>  (19.73%)</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3763634544"/>
              </p:ext>
            </p:extLst>
          </p:nvPr>
        </p:nvGraphicFramePr>
        <p:xfrm>
          <a:off x="244764" y="2952283"/>
          <a:ext cx="11658600" cy="38404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MANAGEMENT AREA</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2020 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Q2 TARGET: 2020-2021</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26.67%</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86/3166</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2,72%</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131/3103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4,22%</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40.00%</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152/3073</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4,95%</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40.00%</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937/307  </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30,49%</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COLESBERG</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26.67%</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64/649</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9,86%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a:solidFill>
                            <a:srgbClr val="000000"/>
                          </a:solidFill>
                          <a:effectLst/>
                          <a:latin typeface="Calibri" panose="020F0502020204030204" pitchFamily="34" charset="0"/>
                          <a:cs typeface="Calibri" panose="020F0502020204030204" pitchFamily="34" charset="0"/>
                        </a:rPr>
                        <a:t> </a:t>
                      </a:r>
                      <a:r>
                        <a:rPr lang="en-ZA" sz="1400" b="1" i="0" u="none" strike="noStrike" dirty="0" smtClean="0">
                          <a:solidFill>
                            <a:srgbClr val="000000"/>
                          </a:solidFill>
                          <a:effectLst/>
                          <a:latin typeface="Calibri" panose="020F0502020204030204" pitchFamily="34" charset="0"/>
                          <a:cs typeface="Calibri" panose="020F0502020204030204" pitchFamily="34" charset="0"/>
                        </a:rPr>
                        <a:t>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0/626</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0,00%</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40.005</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0/654</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0,00%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40.00%</a:t>
                      </a:r>
                      <a:endParaRPr kumimoji="0" lang="en-ZA" sz="1400" b="1" i="0" u="none" strike="noStrike" kern="1200" cap="none" spc="0" normalizeH="0" baseline="0" noProof="0" dirty="0">
                        <a:ln>
                          <a:noFill/>
                        </a:ln>
                        <a:solidFill>
                          <a:prstClr val="black"/>
                        </a:solidFill>
                        <a:effectLst/>
                        <a:uLnTx/>
                        <a:uFillTx/>
                        <a:latin typeface="Calibri" panose="020F0502020204030204" pitchFamily="34" charset="0"/>
                        <a:ea typeface="+mn-ea"/>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685748" rtl="0" eaLnBrk="1" fontAlgn="ctr"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198/654</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Calibri" panose="020F0502020204030204" pitchFamily="34" charset="0"/>
                        </a:rPr>
                        <a:t>  30,28%</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a:txBody>
                    <a:bodyPr/>
                    <a:lstStyle/>
                    <a:p>
                      <a:r>
                        <a:rPr lang="en-ZA" sz="1400" b="1" dirty="0" smtClean="0">
                          <a:latin typeface="Calibri" panose="020F0502020204030204" pitchFamily="34" charset="0"/>
                          <a:cs typeface="Calibri" panose="020F0502020204030204" pitchFamily="34" charset="0"/>
                        </a:rPr>
                        <a:t>GOEDEMOED</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26.67%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16/1130</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1,42%</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9/1074</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0,84%</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40.00%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157/1076</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14,59%</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40.00%</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225/1076</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20,91%</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356180251"/>
                  </a:ext>
                </a:extLst>
              </a:tr>
              <a:tr h="375654">
                <a:tc>
                  <a:txBody>
                    <a:bodyPr/>
                    <a:lstStyle/>
                    <a:p>
                      <a:r>
                        <a:rPr lang="en-ZA" sz="1400" b="1" dirty="0" smtClean="0">
                          <a:latin typeface="Calibri" panose="020F0502020204030204" pitchFamily="34" charset="0"/>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26.67%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151/48233,13%</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94/4803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1,96%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204/4928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4,14%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735/4928</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14,91%</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r h="187827">
                <a:tc>
                  <a:txBody>
                    <a:bodyPr/>
                    <a:lstStyle/>
                    <a:p>
                      <a:r>
                        <a:rPr lang="en-ZA" sz="1400" b="1" dirty="0" smtClean="0">
                          <a:latin typeface="Calibri" panose="020F0502020204030204" pitchFamily="34" charset="0"/>
                          <a:cs typeface="Calibri" panose="020F0502020204030204" pitchFamily="34" charset="0"/>
                        </a:rPr>
                        <a:t>BIZZAH MAKHATE</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26.67%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7/3836</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0,18%</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11/3632</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0,30%</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387/3617</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10,70%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450/3617</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12,44%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694879642"/>
                  </a:ext>
                </a:extLst>
              </a:tr>
              <a:tr h="187827">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26.67%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0/4222</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0,00%</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33.34%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80/4111</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1,95%</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356/4045</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8,80%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40.00%</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457/4045</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11,30%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988881078"/>
                  </a:ext>
                </a:extLst>
              </a:tr>
            </a:tbl>
          </a:graphicData>
        </a:graphic>
      </p:graphicFrame>
    </p:spTree>
    <p:extLst>
      <p:ext uri="{BB962C8B-B14F-4D97-AF65-F5344CB8AC3E}">
        <p14:creationId xmlns:p14="http://schemas.microsoft.com/office/powerpoint/2010/main" val="149286846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333999" y="-5181601"/>
            <a:ext cx="1295401"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542887180"/>
              </p:ext>
            </p:extLst>
          </p:nvPr>
        </p:nvGraphicFramePr>
        <p:xfrm>
          <a:off x="182418" y="1738475"/>
          <a:ext cx="11518899" cy="4977765"/>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1430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2090882">
                  <a:extLst>
                    <a:ext uri="{9D8B030D-6E8A-4147-A177-3AD203B41FA5}">
                      <a16:colId xmlns="" xmlns:a16="http://schemas.microsoft.com/office/drawing/2014/main" val="551651354"/>
                    </a:ext>
                  </a:extLst>
                </a:gridCol>
                <a:gridCol w="2664360">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249174">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40%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algn="l" fontAlgn="ctr"/>
                      <a:r>
                        <a:rPr lang="en-ZA" sz="1400" b="1" i="0" u="none" strike="noStrike" dirty="0" smtClean="0">
                          <a:solidFill>
                            <a:schemeClr val="tx1"/>
                          </a:solidFill>
                          <a:effectLst/>
                          <a:latin typeface="Calibri" panose="020F0502020204030204" pitchFamily="34" charset="0"/>
                        </a:rPr>
                        <a:t> </a:t>
                      </a:r>
                    </a:p>
                    <a:p>
                      <a:pPr algn="l" fontAlgn="ctr"/>
                      <a:endParaRPr lang="en-ZA" sz="1400" b="1" i="0" u="none" strike="noStrike" dirty="0" smtClean="0">
                        <a:solidFill>
                          <a:schemeClr val="tx1"/>
                        </a:solidFill>
                        <a:effectLst/>
                        <a:latin typeface="Calibri" panose="020F0502020204030204" pitchFamily="34" charset="0"/>
                      </a:endParaRPr>
                    </a:p>
                    <a:p>
                      <a:pPr algn="l" fontAlgn="ctr"/>
                      <a:endParaRPr lang="en-ZA" sz="1400" b="1" i="0" u="none" strike="noStrike" dirty="0" smtClean="0">
                        <a:solidFill>
                          <a:schemeClr val="tx1"/>
                        </a:solidFill>
                        <a:effectLst/>
                        <a:latin typeface="Calibri" panose="020F0502020204030204" pitchFamily="34" charset="0"/>
                      </a:endParaRPr>
                    </a:p>
                    <a:p>
                      <a:pPr algn="l" fontAlgn="ctr"/>
                      <a:endParaRPr lang="en-ZA" sz="1400" b="1" i="0" u="none" strike="noStrike" dirty="0" smtClean="0">
                        <a:solidFill>
                          <a:schemeClr val="tx1"/>
                        </a:solidFill>
                        <a:effectLst/>
                        <a:latin typeface="Calibri" panose="020F0502020204030204" pitchFamily="34" charset="0"/>
                      </a:endParaRPr>
                    </a:p>
                    <a:p>
                      <a:pPr algn="l" fontAlgn="ctr"/>
                      <a:endParaRPr lang="en-ZA" sz="1400" b="1" i="0" u="none" strike="noStrike" dirty="0" smtClean="0">
                        <a:solidFill>
                          <a:schemeClr val="tx1"/>
                        </a:solidFill>
                        <a:effectLst/>
                        <a:latin typeface="Calibri" panose="020F0502020204030204" pitchFamily="34" charset="0"/>
                      </a:endParaRPr>
                    </a:p>
                    <a:p>
                      <a:pPr algn="l" fontAlgn="ctr"/>
                      <a:endParaRPr lang="en-ZA" sz="1400" b="1" i="0" u="none" strike="noStrike" dirty="0" smtClean="0">
                        <a:solidFill>
                          <a:schemeClr val="tx1"/>
                        </a:solidFill>
                        <a:effectLst/>
                        <a:latin typeface="Calibri" panose="020F0502020204030204" pitchFamily="34" charset="0"/>
                      </a:endParaRPr>
                    </a:p>
                    <a:p>
                      <a:pPr algn="l" fontAlgn="ctr"/>
                      <a:endParaRPr lang="en-ZA" sz="1400" b="1" i="0" u="none" strike="noStrike" dirty="0" smtClean="0">
                        <a:solidFill>
                          <a:schemeClr val="tx1"/>
                        </a:solidFill>
                        <a:effectLst/>
                        <a:latin typeface="Calibri" panose="020F0502020204030204" pitchFamily="34" charset="0"/>
                      </a:endParaRPr>
                    </a:p>
                    <a:p>
                      <a:pPr algn="l" fontAlgn="ctr"/>
                      <a:r>
                        <a:rPr lang="en-ZA" sz="1400" b="1" i="0" u="none" strike="noStrike" dirty="0" smtClean="0">
                          <a:solidFill>
                            <a:schemeClr val="tx1"/>
                          </a:solidFill>
                          <a:effectLst/>
                          <a:latin typeface="Calibri" panose="020F0502020204030204" pitchFamily="34" charset="0"/>
                        </a:rPr>
                        <a:t>3675/18628</a:t>
                      </a:r>
                    </a:p>
                    <a:p>
                      <a:pPr algn="l" fontAlgn="ctr"/>
                      <a:r>
                        <a:rPr lang="en-ZA" sz="1400" b="1" i="0" u="none" strike="noStrike" dirty="0" smtClean="0">
                          <a:solidFill>
                            <a:schemeClr val="tx1"/>
                          </a:solidFill>
                          <a:effectLst/>
                          <a:latin typeface="Calibri" panose="020F0502020204030204" pitchFamily="34" charset="0"/>
                        </a:rPr>
                        <a:t>  (19.73%)</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KIMBERLEY</a:t>
                      </a:r>
                    </a:p>
                    <a:p>
                      <a:pPr algn="l" fontAlgn="t"/>
                      <a:r>
                        <a:rPr lang="en-GB" sz="1400" b="1" i="0" u="none" strike="noStrike" dirty="0" smtClean="0">
                          <a:solidFill>
                            <a:srgbClr val="000000"/>
                          </a:solidFill>
                          <a:effectLst/>
                          <a:latin typeface="Calibri" panose="020F0502020204030204" pitchFamily="34" charset="0"/>
                        </a:rPr>
                        <a:t>30.49%</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 rendering of spiritual services by Spiritual Care Workers were discontinued as part of preventing the spread of the corona virus.  All visitations to Correctional Centres were ceased with immediate effect as of 16 March 2020.  Spiritual Care Workers could therefore not visit Correctional Centres.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mn-cs"/>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Underperformances on perf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Inmates could become restless due to no programmes that are presented.  They could engage in unruly behaviour which could lead to riots in the Correctional Centres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No rehabilitation of offenders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249174">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COLESBERG</a:t>
                      </a:r>
                    </a:p>
                    <a:p>
                      <a:pPr algn="l" fontAlgn="t"/>
                      <a:r>
                        <a:rPr lang="en-GB" sz="1400" b="1" i="0" u="none" strike="noStrike" dirty="0" smtClean="0">
                          <a:solidFill>
                            <a:srgbClr val="000000"/>
                          </a:solidFill>
                          <a:effectLst/>
                          <a:latin typeface="Calibri" panose="020F0502020204030204" pitchFamily="34" charset="0"/>
                        </a:rPr>
                        <a:t>  30.28%</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94333046"/>
                  </a:ext>
                </a:extLst>
              </a:tr>
              <a:tr h="32464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rPr>
                        <a:t>  20.91%</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177460664"/>
                  </a:ext>
                </a:extLst>
              </a:tr>
              <a:tr h="37036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rPr>
                        <a:t>  14,91%</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552197376"/>
                  </a:ext>
                </a:extLst>
              </a:tr>
              <a:tr h="347476">
                <a:tc vMerge="1">
                  <a:txBody>
                    <a:bodyPr/>
                    <a:lstStyle/>
                    <a:p>
                      <a:endParaRPr lang="en-ZA" sz="1200" b="0"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r>
                        <a:rPr lang="en-GB" sz="1400" b="1" i="0" u="none" strike="noStrike" dirty="0" smtClean="0">
                          <a:solidFill>
                            <a:srgbClr val="000000"/>
                          </a:solidFill>
                          <a:effectLst/>
                          <a:latin typeface="Calibri" panose="020F0502020204030204" pitchFamily="34" charset="0"/>
                        </a:rPr>
                        <a:t>  12.44%</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338324">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GROENPUNT </a:t>
                      </a:r>
                    </a:p>
                    <a:p>
                      <a:pPr algn="l" fontAlgn="t"/>
                      <a:r>
                        <a:rPr lang="en-GB" sz="1400" b="1" i="0" u="none" strike="noStrike" dirty="0" smtClean="0">
                          <a:solidFill>
                            <a:srgbClr val="000000"/>
                          </a:solidFill>
                          <a:effectLst/>
                          <a:latin typeface="Calibri" panose="020F0502020204030204" pitchFamily="34" charset="0"/>
                        </a:rPr>
                        <a:t>  11.30%</a:t>
                      </a:r>
                    </a:p>
                    <a:p>
                      <a:pPr algn="l" fontAlgn="t"/>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740732457"/>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of inmates receiving spiritual care services</a:t>
            </a:r>
            <a:endParaRPr lang="en-GB" sz="3200" kern="0" dirty="0" smtClean="0">
              <a:solidFill>
                <a:schemeClr val="bg1"/>
              </a:solidFill>
              <a:latin typeface="Arial Black" panose="020B0A04020102020204" pitchFamily="34" charset="0"/>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0711090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84727" y="1611051"/>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917388754"/>
              </p:ext>
            </p:extLst>
          </p:nvPr>
        </p:nvGraphicFramePr>
        <p:xfrm>
          <a:off x="191655" y="2182889"/>
          <a:ext cx="11671302" cy="3840480"/>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14478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187827">
                <a:tc>
                  <a:txBody>
                    <a:bodyPr/>
                    <a:lstStyle/>
                    <a:p>
                      <a:r>
                        <a:rPr lang="en-ZA" sz="1400" b="1" dirty="0" smtClean="0">
                          <a:latin typeface="Calibri" panose="020F0502020204030204" pitchFamily="34" charset="0"/>
                        </a:rPr>
                        <a:t>KIMBERLEY</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Upon lowering of the Lock down levels, Spiritual Care Workers will be allowed to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enter Correctional Centres to render programmes and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services.</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RH: Dev and Care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6">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There was no expenditure of session and travelling fees for the first semester. Noting the said, the RH Dev &amp; Care has forwarded a communique to all Management Areas that where possible, they should double the spiritual care services so as to enhance the performances going forward.</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Services and programs which are to be rendered to the offenders, will continue during Operation </a:t>
                      </a:r>
                      <a:r>
                        <a:rPr lang="en-GB" sz="1400" b="1" i="0" u="none" strike="noStrike" kern="1200" dirty="0" err="1" smtClean="0">
                          <a:solidFill>
                            <a:srgbClr val="000000"/>
                          </a:solidFill>
                          <a:effectLst/>
                          <a:latin typeface="Calibri" panose="020F0502020204030204" pitchFamily="34" charset="0"/>
                          <a:ea typeface="+mn-ea"/>
                          <a:cs typeface="+mn-cs"/>
                        </a:rPr>
                        <a:t>Vala</a:t>
                      </a:r>
                      <a:r>
                        <a:rPr lang="en-GB" sz="1400" b="1" i="0" u="none" strike="noStrike" kern="1200" dirty="0" smtClean="0">
                          <a:solidFill>
                            <a:srgbClr val="000000"/>
                          </a:solidFill>
                          <a:effectLst/>
                          <a:latin typeface="Calibri" panose="020F0502020204030204" pitchFamily="34" charset="0"/>
                          <a:ea typeface="+mn-ea"/>
                          <a:cs typeface="+mn-cs"/>
                        </a:rPr>
                        <a:t> so as to ensure the region reaches the yearly target.</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M&amp;E visits to be conducted so as to assist Management Areas where necessary.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rPr>
                        <a:t>COLESBERG</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0"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834060155"/>
                  </a:ext>
                </a:extLst>
              </a:tr>
              <a:tr h="187827">
                <a:tc>
                  <a:txBody>
                    <a:bodyPr/>
                    <a:lstStyle/>
                    <a:p>
                      <a:r>
                        <a:rPr lang="en-ZA" sz="1400" b="1" dirty="0" smtClean="0">
                          <a:latin typeface="Calibri" panose="020F0502020204030204" pitchFamily="34" charset="0"/>
                        </a:rPr>
                        <a:t>GOEDEMOED</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292612">
                <a:tc>
                  <a:txBody>
                    <a:bodyPr/>
                    <a:lstStyle/>
                    <a:p>
                      <a:r>
                        <a:rPr lang="en-ZA" sz="1400" b="1" dirty="0" smtClean="0">
                          <a:latin typeface="Calibri" panose="020F0502020204030204" pitchFamily="34" charset="0"/>
                          <a:cs typeface="Calibri" panose="020F0502020204030204" pitchFamily="34" charset="0"/>
                        </a:rPr>
                        <a:t>GROOTVLEI</a:t>
                      </a:r>
                    </a:p>
                    <a:p>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sz="1200" b="0"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055174578"/>
                  </a:ext>
                </a:extLst>
              </a:tr>
              <a:tr h="146306">
                <a:tc>
                  <a:txBody>
                    <a:bodyPr/>
                    <a:lstStyle/>
                    <a:p>
                      <a:r>
                        <a:rPr lang="en-ZA" sz="1400" b="1" dirty="0" smtClean="0">
                          <a:latin typeface="Calibri" panose="020F0502020204030204" pitchFamily="34" charset="0"/>
                        </a:rPr>
                        <a:t>BIZZAH MAKHATE</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sz="1200" b="0"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44890446"/>
                  </a:ext>
                </a:extLst>
              </a:tr>
              <a:tr h="146306">
                <a:tc>
                  <a:txBody>
                    <a:bodyPr/>
                    <a:lstStyle/>
                    <a:p>
                      <a:r>
                        <a:rPr lang="en-ZA" sz="1400" b="1" dirty="0" smtClean="0">
                          <a:latin typeface="Calibri" panose="020F0502020204030204" pitchFamily="34" charset="0"/>
                        </a:rPr>
                        <a:t>GROENPUNT</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sz="1200" b="0"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lang="en-GB" sz="1200" b="0"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0"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74355926"/>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of inmates receiving spiritual care services</a:t>
            </a:r>
            <a:endParaRPr lang="en-GB" sz="3200" kern="0" dirty="0">
              <a:solidFill>
                <a:schemeClr val="bg1"/>
              </a:solidFill>
              <a:latin typeface="Arial Black" panose="020B0A04020102020204" pitchFamily="34" charset="0"/>
            </a:endParaRPr>
          </a:p>
          <a:p>
            <a:pPr algn="ctr"/>
            <a:endParaRPr lang="en-GB" sz="2400" dirty="0"/>
          </a:p>
          <a:p>
            <a:pPr algn="ct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325974113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117813" y="-5101144"/>
            <a:ext cx="906243" cy="1110853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lvl="0" defTabSz="914331" eaLnBrk="1" fontAlgn="auto" hangingPunct="1">
              <a:lnSpc>
                <a:spcPct val="100000"/>
              </a:lnSpc>
              <a:spcBef>
                <a:spcPts val="0"/>
              </a:spcBef>
              <a:spcAft>
                <a:spcPts val="0"/>
              </a:spcAft>
              <a:defRPr/>
            </a:pPr>
            <a:r>
              <a:rPr lang="en-GB" sz="2400" dirty="0" smtClean="0">
                <a:solidFill>
                  <a:srgbClr val="000000"/>
                </a:solidFill>
                <a:ea typeface="+mn-ea"/>
              </a:rPr>
              <a:t>Percentage of inmates receiving psychological services</a:t>
            </a:r>
            <a:endParaRPr lang="en-US" sz="1400" dirty="0">
              <a:solidFill>
                <a:srgbClr val="000000"/>
              </a:solidFill>
              <a:ea typeface="+mn-ea"/>
            </a:endParaRPr>
          </a:p>
        </p:txBody>
      </p:sp>
      <p:sp>
        <p:nvSpPr>
          <p:cNvPr id="8" name="TextBox 7"/>
          <p:cNvSpPr txBox="1"/>
          <p:nvPr/>
        </p:nvSpPr>
        <p:spPr>
          <a:xfrm>
            <a:off x="116464" y="965422"/>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265405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570747960"/>
              </p:ext>
            </p:extLst>
          </p:nvPr>
        </p:nvGraphicFramePr>
        <p:xfrm>
          <a:off x="244764" y="1417147"/>
          <a:ext cx="11658600" cy="9448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126836">
                  <a:extLst>
                    <a:ext uri="{9D8B030D-6E8A-4147-A177-3AD203B41FA5}">
                      <a16:colId xmlns="" xmlns:a16="http://schemas.microsoft.com/office/drawing/2014/main" val="3307568538"/>
                    </a:ext>
                  </a:extLst>
                </a:gridCol>
                <a:gridCol w="1463964">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REGION</a:t>
                      </a:r>
                      <a:endParaRPr lang="en-ZA" sz="1100" dirty="0">
                        <a:solidFill>
                          <a:schemeClr val="bg1"/>
                        </a:solidFil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2020 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Q2 TARGET: 2020-2021</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rPr>
                        <a:t>FS/ NC</a:t>
                      </a:r>
                      <a:r>
                        <a:rPr lang="en-ZA" sz="1400" b="1" baseline="0" dirty="0" smtClean="0">
                          <a:latin typeface="Calibri" panose="020F0502020204030204" pitchFamily="34" charset="0"/>
                        </a:rPr>
                        <a:t> </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1.66%</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176/19026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0,93%</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1.67%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133/18555</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0,72%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1.67%</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147/18628</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0,79%</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10.00%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1210/18628</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6,50%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022203908"/>
              </p:ext>
            </p:extLst>
          </p:nvPr>
        </p:nvGraphicFramePr>
        <p:xfrm>
          <a:off x="244764" y="3082562"/>
          <a:ext cx="11658600" cy="249936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MANAGEMENT AREA</a:t>
                      </a:r>
                      <a:endParaRPr lang="en-ZA" sz="11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2020 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Q2 TARGET: 2020-2021</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endParaRPr lang="en-ZA" sz="1400" b="1" dirty="0" smtClean="0">
                        <a:latin typeface="Calibri" panose="020F0502020204030204" pitchFamily="34" charset="0"/>
                        <a:cs typeface="Calibri" panose="020F0502020204030204" pitchFamily="34" charset="0"/>
                      </a:endParaRPr>
                    </a:p>
                    <a:p>
                      <a:r>
                        <a:rPr lang="en-ZA" sz="1400" b="1" dirty="0" smtClean="0">
                          <a:latin typeface="Calibri" panose="020F0502020204030204" pitchFamily="34" charset="0"/>
                          <a:cs typeface="Calibri" panose="020F0502020204030204" pitchFamily="34" charset="0"/>
                        </a:rPr>
                        <a:t>UPINGTON</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0/1206</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0/1206</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0/1235</a:t>
                      </a:r>
                    </a:p>
                    <a:p>
                      <a:r>
                        <a:rPr lang="en-ZA" sz="1400" b="1" dirty="0" smtClean="0">
                          <a:latin typeface="Calibri" panose="020F0502020204030204" pitchFamily="34" charset="0"/>
                          <a:cs typeface="Calibri" panose="020F0502020204030204" pitchFamily="34" charset="0"/>
                        </a:rPr>
                        <a:t>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10.00%</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28/123</a:t>
                      </a:r>
                      <a:r>
                        <a:rPr lang="en-ZA" sz="1400" b="1" i="0" u="none" strike="noStrike" baseline="0" dirty="0" smtClean="0">
                          <a:solidFill>
                            <a:schemeClr val="tx1"/>
                          </a:solidFill>
                          <a:effectLst/>
                          <a:latin typeface="Calibri" panose="020F0502020204030204" pitchFamily="34" charset="0"/>
                          <a:cs typeface="Calibri" panose="020F0502020204030204" pitchFamily="34" charset="0"/>
                        </a:rPr>
                        <a:t>    </a:t>
                      </a:r>
                    </a:p>
                    <a:p>
                      <a:pPr algn="l" fontAlgn="ctr"/>
                      <a:r>
                        <a:rPr lang="en-ZA" sz="1400" b="1" i="0" u="none" strike="noStrike" baseline="0" dirty="0" smtClean="0">
                          <a:solidFill>
                            <a:schemeClr val="tx1"/>
                          </a:solidFill>
                          <a:effectLst/>
                          <a:latin typeface="Calibri" panose="020F0502020204030204" pitchFamily="34" charset="0"/>
                          <a:cs typeface="Calibri" panose="020F0502020204030204" pitchFamily="34" charset="0"/>
                        </a:rPr>
                        <a:t>  </a:t>
                      </a:r>
                      <a:r>
                        <a:rPr lang="en-ZA" sz="1400" b="1" i="0" u="none" strike="noStrike" dirty="0" smtClean="0">
                          <a:solidFill>
                            <a:schemeClr val="tx1"/>
                          </a:solidFill>
                          <a:effectLst/>
                          <a:latin typeface="Calibri" panose="020F0502020204030204" pitchFamily="34" charset="0"/>
                          <a:cs typeface="Calibri" panose="020F0502020204030204" pitchFamily="34" charset="0"/>
                        </a:rPr>
                        <a:t>2,27%</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1.66%</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14/3103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0,45%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14/3103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0,45%</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28/3073</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0,91%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10.00%</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232/3073</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7,55%</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a:txBody>
                    <a:bodyPr/>
                    <a:lstStyle/>
                    <a:p>
                      <a:r>
                        <a:rPr lang="en-ZA" sz="1400" b="1" dirty="0" smtClean="0">
                          <a:latin typeface="Calibri" panose="020F0502020204030204" pitchFamily="34" charset="0"/>
                          <a:cs typeface="Calibri" panose="020F0502020204030204" pitchFamily="34" charset="0"/>
                        </a:rPr>
                        <a:t>BIZZAH MAKHATE</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1.66%</a:t>
                      </a:r>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1/3632</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0,03%</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1.67%</a:t>
                      </a:r>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1/3632</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0,03%</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3/3617</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0,08%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smtClean="0">
                          <a:latin typeface="Calibri" panose="020F0502020204030204" pitchFamily="34" charset="0"/>
                          <a:cs typeface="Calibri" panose="020F0502020204030204" pitchFamily="34" charset="0"/>
                        </a:rPr>
                        <a:t>10.00%</a:t>
                      </a:r>
                      <a:endParaRPr lang="en-ZA" sz="1400" b="1" dirty="0" smtClean="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10/3617  </a:t>
                      </a:r>
                    </a:p>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0,28%</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356180251"/>
                  </a:ext>
                </a:extLst>
              </a:tr>
              <a:tr h="375654">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1.66%</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53/4111</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1,29%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53/4111</a:t>
                      </a:r>
                      <a:br>
                        <a:rPr lang="en-ZA" sz="1400" b="1" dirty="0" smtClean="0">
                          <a:latin typeface="Calibri" panose="020F0502020204030204" pitchFamily="34" charset="0"/>
                          <a:cs typeface="Calibri" panose="020F0502020204030204" pitchFamily="34" charset="0"/>
                        </a:rPr>
                      </a:br>
                      <a:r>
                        <a:rPr lang="en-ZA" sz="1400" b="1" dirty="0" smtClean="0">
                          <a:latin typeface="Calibri" panose="020F0502020204030204" pitchFamily="34" charset="0"/>
                          <a:cs typeface="Calibri" panose="020F0502020204030204" pitchFamily="34" charset="0"/>
                        </a:rPr>
                        <a:t>1,29%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1.67%</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31/4045</a:t>
                      </a:r>
                    </a:p>
                    <a:p>
                      <a:r>
                        <a:rPr lang="en-ZA" sz="1400" b="1" dirty="0" smtClean="0">
                          <a:latin typeface="Calibri" panose="020F0502020204030204" pitchFamily="34" charset="0"/>
                          <a:cs typeface="Calibri" panose="020F0502020204030204" pitchFamily="34" charset="0"/>
                        </a:rPr>
                        <a:t>0,77%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10.00%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241/4045</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5,96%</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Tree>
    <p:extLst>
      <p:ext uri="{BB962C8B-B14F-4D97-AF65-F5344CB8AC3E}">
        <p14:creationId xmlns:p14="http://schemas.microsoft.com/office/powerpoint/2010/main" val="1671258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9000" b="-9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 xmlns:a16="http://schemas.microsoft.com/office/drawing/2014/main" id="{DBE75937-E151-4B2B-8C64-9A22524FD06C}"/>
              </a:ext>
            </a:extLst>
          </p:cNvPr>
          <p:cNvSpPr/>
          <p:nvPr/>
        </p:nvSpPr>
        <p:spPr>
          <a:xfrm>
            <a:off x="0" y="4292600"/>
            <a:ext cx="12192000" cy="1143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6" name="Rectangle 5">
            <a:extLst>
              <a:ext uri="{FF2B5EF4-FFF2-40B4-BE49-F238E27FC236}">
                <a16:creationId xmlns="" xmlns:a16="http://schemas.microsoft.com/office/drawing/2014/main" id="{D9DE8BFE-FE5B-4B85-95C6-4BC24BEA18CB}"/>
              </a:ext>
            </a:extLst>
          </p:cNvPr>
          <p:cNvSpPr/>
          <p:nvPr/>
        </p:nvSpPr>
        <p:spPr>
          <a:xfrm>
            <a:off x="2311400" y="0"/>
            <a:ext cx="118872"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7" name="Rectangle 6">
            <a:extLst>
              <a:ext uri="{FF2B5EF4-FFF2-40B4-BE49-F238E27FC236}">
                <a16:creationId xmlns="" xmlns:a16="http://schemas.microsoft.com/office/drawing/2014/main" id="{343C31C0-A678-488B-954D-3C31F9292F64}"/>
              </a:ext>
            </a:extLst>
          </p:cNvPr>
          <p:cNvSpPr/>
          <p:nvPr/>
        </p:nvSpPr>
        <p:spPr>
          <a:xfrm>
            <a:off x="2420173" y="-1"/>
            <a:ext cx="9761728" cy="4292600"/>
          </a:xfrm>
          <a:prstGeom prst="rect">
            <a:avLst/>
          </a:prstGeom>
          <a:solidFill>
            <a:schemeClr val="accent6">
              <a:lumMod val="75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3" name="Rectangle 12">
            <a:extLst>
              <a:ext uri="{FF2B5EF4-FFF2-40B4-BE49-F238E27FC236}">
                <a16:creationId xmlns="" xmlns:a16="http://schemas.microsoft.com/office/drawing/2014/main" id="{6B460027-1BF7-4B04-A53C-BB6E7681BBF8}"/>
              </a:ext>
            </a:extLst>
          </p:cNvPr>
          <p:cNvSpPr/>
          <p:nvPr/>
        </p:nvSpPr>
        <p:spPr>
          <a:xfrm>
            <a:off x="2420173" y="4415868"/>
            <a:ext cx="9761728" cy="2451101"/>
          </a:xfrm>
          <a:prstGeom prst="rect">
            <a:avLst/>
          </a:prstGeom>
          <a:solidFill>
            <a:schemeClr val="accent6">
              <a:lumMod val="60000"/>
              <a:lumOff val="40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en-US" sz="1800">
              <a:solidFill>
                <a:prstClr val="white"/>
              </a:solidFill>
            </a:endParaRPr>
          </a:p>
        </p:txBody>
      </p:sp>
      <p:sp>
        <p:nvSpPr>
          <p:cNvPr id="12" name="Rectangle 11">
            <a:extLst>
              <a:ext uri="{FF2B5EF4-FFF2-40B4-BE49-F238E27FC236}">
                <a16:creationId xmlns="" xmlns:a16="http://schemas.microsoft.com/office/drawing/2014/main" id="{07492E08-0E2F-4761-9D2E-B3813C92F001}"/>
              </a:ext>
            </a:extLst>
          </p:cNvPr>
          <p:cNvSpPr/>
          <p:nvPr/>
        </p:nvSpPr>
        <p:spPr>
          <a:xfrm>
            <a:off x="2908169" y="532169"/>
            <a:ext cx="7851332" cy="3323987"/>
          </a:xfrm>
          <a:prstGeom prst="rect">
            <a:avLst/>
          </a:prstGeom>
        </p:spPr>
        <p:txBody>
          <a:bodyPr wrap="square" lIns="0" tIns="0" rIns="0" bIns="0">
            <a:spAutoFit/>
          </a:bodyPr>
          <a:lstStyle/>
          <a:p>
            <a:pPr fontAlgn="auto">
              <a:spcBef>
                <a:spcPts val="0"/>
              </a:spcBef>
              <a:spcAft>
                <a:spcPts val="0"/>
              </a:spcAft>
            </a:pPr>
            <a:r>
              <a:rPr lang="en-US" sz="5400" dirty="0">
                <a:solidFill>
                  <a:prstClr val="white"/>
                </a:solidFill>
                <a:latin typeface="Consolas" panose="020B0609020204030204"/>
              </a:rPr>
              <a:t>2020/21</a:t>
            </a:r>
          </a:p>
          <a:p>
            <a:pPr fontAlgn="auto">
              <a:spcBef>
                <a:spcPts val="0"/>
              </a:spcBef>
              <a:spcAft>
                <a:spcPts val="0"/>
              </a:spcAft>
            </a:pPr>
            <a:r>
              <a:rPr lang="en-US" sz="5400" dirty="0">
                <a:solidFill>
                  <a:prstClr val="white"/>
                </a:solidFill>
                <a:latin typeface="Consolas" panose="020B0609020204030204"/>
              </a:rPr>
              <a:t>PERFORMANCE TARGETS NOT ACHIEVED DURING QUARTER 2</a:t>
            </a:r>
          </a:p>
        </p:txBody>
      </p:sp>
    </p:spTree>
    <p:extLst>
      <p:ext uri="{BB962C8B-B14F-4D97-AF65-F5344CB8AC3E}">
        <p14:creationId xmlns:p14="http://schemas.microsoft.com/office/powerpoint/2010/main" val="89460131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333999" y="-5181601"/>
            <a:ext cx="1295401"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4127351515"/>
              </p:ext>
            </p:extLst>
          </p:nvPr>
        </p:nvGraphicFramePr>
        <p:xfrm>
          <a:off x="182418" y="1738475"/>
          <a:ext cx="11518899" cy="3910965"/>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1430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2090882">
                  <a:extLst>
                    <a:ext uri="{9D8B030D-6E8A-4147-A177-3AD203B41FA5}">
                      <a16:colId xmlns="" xmlns:a16="http://schemas.microsoft.com/office/drawing/2014/main" val="551651354"/>
                    </a:ext>
                  </a:extLst>
                </a:gridCol>
                <a:gridCol w="2664360">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249174">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10.00%</a:t>
                      </a:r>
                    </a:p>
                  </a:txBody>
                  <a:tcPr marL="91438" marR="91438" marT="45724" marB="45724">
                    <a:lnT w="6350" cap="flat" cmpd="sng" algn="ctr">
                      <a:solidFill>
                        <a:srgbClr val="1E1918"/>
                      </a:solidFill>
                      <a:prstDash val="solid"/>
                      <a:round/>
                      <a:headEnd type="none" w="med" len="med"/>
                      <a:tailEnd type="none" w="med" len="med"/>
                    </a:lnT>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1210/</a:t>
                      </a:r>
                      <a:br>
                        <a:rPr lang="en-US" sz="1400" b="1" i="0" u="none" strike="noStrike" kern="1200" dirty="0" smtClean="0">
                          <a:solidFill>
                            <a:srgbClr val="000000"/>
                          </a:solidFill>
                          <a:effectLst/>
                          <a:latin typeface="Calibri" panose="020F0502020204030204" pitchFamily="34" charset="0"/>
                          <a:ea typeface="+mn-ea"/>
                          <a:cs typeface="+mn-cs"/>
                        </a:rPr>
                      </a:br>
                      <a:r>
                        <a:rPr lang="en-US" sz="1400" b="1" i="0" u="none" strike="noStrike" kern="1200" dirty="0" smtClean="0">
                          <a:solidFill>
                            <a:srgbClr val="000000"/>
                          </a:solidFill>
                          <a:effectLst/>
                          <a:latin typeface="Calibri" panose="020F0502020204030204" pitchFamily="34" charset="0"/>
                          <a:ea typeface="+mn-ea"/>
                          <a:cs typeface="+mn-cs"/>
                        </a:rPr>
                        <a:t>18628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6,50%</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KIMBERLEY</a:t>
                      </a:r>
                    </a:p>
                    <a:p>
                      <a:pPr algn="l" fontAlgn="t"/>
                      <a:r>
                        <a:rPr lang="en-GB" sz="1400" b="1" i="0" u="none" strike="noStrike" dirty="0" smtClean="0">
                          <a:solidFill>
                            <a:srgbClr val="000000"/>
                          </a:solidFill>
                          <a:effectLst/>
                          <a:latin typeface="Calibri" panose="020F0502020204030204" pitchFamily="34" charset="0"/>
                        </a:rPr>
                        <a:t>7.55%</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Performance impacted by the implementation of COVID-19 Disaster Management Response Plan.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Psychologist in </a:t>
                      </a:r>
                      <a:r>
                        <a:rPr lang="en-GB" sz="1400" b="1" i="0" u="none" strike="noStrike" kern="1200" dirty="0" err="1" smtClean="0">
                          <a:solidFill>
                            <a:srgbClr val="000000"/>
                          </a:solidFill>
                          <a:effectLst/>
                          <a:latin typeface="Calibri" panose="020F0502020204030204" pitchFamily="34" charset="0"/>
                          <a:ea typeface="+mn-ea"/>
                          <a:cs typeface="+mn-cs"/>
                        </a:rPr>
                        <a:t>Upington</a:t>
                      </a:r>
                      <a:r>
                        <a:rPr lang="en-GB" sz="1400" b="1" i="0" u="none" strike="noStrike" kern="1200" dirty="0" smtClean="0">
                          <a:solidFill>
                            <a:srgbClr val="000000"/>
                          </a:solidFill>
                          <a:effectLst/>
                          <a:latin typeface="Calibri" panose="020F0502020204030204" pitchFamily="34" charset="0"/>
                          <a:ea typeface="+mn-ea"/>
                          <a:cs typeface="+mn-cs"/>
                        </a:rPr>
                        <a:t> exit the department.</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Implemented of the Disaster Management Act, Regulations and </a:t>
                      </a:r>
                      <a:r>
                        <a:rPr lang="en-US" sz="1400" b="1" i="0" u="none" strike="noStrike" kern="1200" dirty="0" err="1" smtClean="0">
                          <a:solidFill>
                            <a:srgbClr val="000000"/>
                          </a:solidFill>
                          <a:effectLst/>
                          <a:latin typeface="Calibri" panose="020F0502020204030204" pitchFamily="34" charset="0"/>
                          <a:ea typeface="+mn-ea"/>
                          <a:cs typeface="+mn-cs"/>
                        </a:rPr>
                        <a:t>covid</a:t>
                      </a:r>
                      <a:r>
                        <a:rPr lang="en-US" sz="1400" b="1" i="0" u="none" strike="noStrike" kern="1200" dirty="0" smtClean="0">
                          <a:solidFill>
                            <a:srgbClr val="000000"/>
                          </a:solidFill>
                          <a:effectLst/>
                          <a:latin typeface="Calibri" panose="020F0502020204030204" pitchFamily="34" charset="0"/>
                          <a:ea typeface="+mn-ea"/>
                          <a:cs typeface="+mn-cs"/>
                        </a:rPr>
                        <a:t> -19 protocols.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Post at </a:t>
                      </a:r>
                      <a:r>
                        <a:rPr lang="en-US" sz="1400" b="1" i="0" u="none" strike="noStrike" kern="1200" dirty="0" err="1" smtClean="0">
                          <a:solidFill>
                            <a:srgbClr val="000000"/>
                          </a:solidFill>
                          <a:effectLst/>
                          <a:latin typeface="Calibri" panose="020F0502020204030204" pitchFamily="34" charset="0"/>
                          <a:ea typeface="+mn-ea"/>
                          <a:cs typeface="+mn-cs"/>
                        </a:rPr>
                        <a:t>Upington</a:t>
                      </a:r>
                      <a:r>
                        <a:rPr lang="en-US" sz="1400" b="1" i="0" u="none" strike="noStrike" kern="1200" dirty="0" smtClean="0">
                          <a:solidFill>
                            <a:srgbClr val="000000"/>
                          </a:solidFill>
                          <a:effectLst/>
                          <a:latin typeface="Calibri" panose="020F0502020204030204" pitchFamily="34" charset="0"/>
                          <a:ea typeface="+mn-ea"/>
                          <a:cs typeface="+mn-cs"/>
                        </a:rPr>
                        <a:t> became vacant.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Non placement of offenders, more specific lifers.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94333046"/>
                  </a:ext>
                </a:extLst>
              </a:tr>
              <a:tr h="32464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rPr>
                        <a:t>  2.27%</a:t>
                      </a:r>
                    </a:p>
                    <a:p>
                      <a:pPr algn="l" fontAlgn="t"/>
                      <a:endParaRPr lang="en-GB" sz="1400" b="1" i="0" u="none" strike="noStrike" dirty="0">
                        <a:solidFill>
                          <a:srgbClr val="000000"/>
                        </a:solidFill>
                        <a:effectLst/>
                        <a:latin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rPr>
                        <a:t> </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177460664"/>
                  </a:ext>
                </a:extLst>
              </a:tr>
              <a:tr h="37036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r>
                        <a:rPr lang="en-GB" sz="1400" b="1" i="0" u="none" strike="noStrike" dirty="0" smtClean="0">
                          <a:solidFill>
                            <a:srgbClr val="000000"/>
                          </a:solidFill>
                          <a:effectLst/>
                          <a:latin typeface="Calibri" panose="020F0502020204030204" pitchFamily="34" charset="0"/>
                        </a:rPr>
                        <a:t>  O.28%</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552197376"/>
                  </a:ext>
                </a:extLst>
              </a:tr>
              <a:tr h="347476">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GROENPUNT </a:t>
                      </a:r>
                    </a:p>
                    <a:p>
                      <a:pPr algn="l" fontAlgn="t"/>
                      <a:r>
                        <a:rPr lang="en-GB" sz="1400" b="1" i="0" u="none" strike="noStrike" dirty="0" smtClean="0">
                          <a:solidFill>
                            <a:srgbClr val="000000"/>
                          </a:solidFill>
                          <a:effectLst/>
                          <a:latin typeface="Calibri" panose="020F0502020204030204" pitchFamily="34" charset="0"/>
                        </a:rPr>
                        <a:t>  5.96%</a:t>
                      </a:r>
                    </a:p>
                    <a:p>
                      <a:pPr algn="l" fontAlgn="t"/>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of inmates receiving psychological services</a:t>
            </a:r>
          </a:p>
        </p:txBody>
      </p:sp>
    </p:spTree>
    <p:extLst>
      <p:ext uri="{BB962C8B-B14F-4D97-AF65-F5344CB8AC3E}">
        <p14:creationId xmlns:p14="http://schemas.microsoft.com/office/powerpoint/2010/main" val="41835852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67507069"/>
              </p:ext>
            </p:extLst>
          </p:nvPr>
        </p:nvGraphicFramePr>
        <p:xfrm>
          <a:off x="200891" y="2247457"/>
          <a:ext cx="11671302" cy="4066040"/>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14478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KIMBERLEY</a:t>
                      </a:r>
                    </a:p>
                    <a:p>
                      <a:pPr algn="l" fontAlgn="t"/>
                      <a:r>
                        <a:rPr lang="en-GB" sz="14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Upon lowering of the Lock down levels, Psychological Services will be allowed to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enter Correctional Centres to render programmes and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services.</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Position to be filled</a:t>
                      </a:r>
                    </a:p>
                    <a:p>
                      <a:pPr marL="0"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dirty="0" smtClean="0">
                        <a:solidFill>
                          <a:srgbClr val="000000"/>
                        </a:solidFill>
                        <a:effectLst/>
                        <a:latin typeface="Calibri" panose="020F0502020204030204" pitchFamily="34" charset="0"/>
                      </a:endParaRPr>
                    </a:p>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RH: Dev and Care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 post of the Psychologist at </a:t>
                      </a:r>
                      <a:r>
                        <a:rPr lang="en-GB" sz="1400" b="1" i="0" u="none" strike="noStrike" kern="1200" dirty="0" err="1" smtClean="0">
                          <a:solidFill>
                            <a:srgbClr val="000000"/>
                          </a:solidFill>
                          <a:effectLst/>
                          <a:latin typeface="Calibri" panose="020F0502020204030204" pitchFamily="34" charset="0"/>
                          <a:ea typeface="+mn-ea"/>
                          <a:cs typeface="+mn-cs"/>
                        </a:rPr>
                        <a:t>Upington</a:t>
                      </a:r>
                      <a:r>
                        <a:rPr lang="en-GB" sz="1400" b="1" i="0" u="none" strike="noStrike" kern="1200" dirty="0" smtClean="0">
                          <a:solidFill>
                            <a:srgbClr val="000000"/>
                          </a:solidFill>
                          <a:effectLst/>
                          <a:latin typeface="Calibri" panose="020F0502020204030204" pitchFamily="34" charset="0"/>
                          <a:ea typeface="+mn-ea"/>
                          <a:cs typeface="+mn-cs"/>
                        </a:rPr>
                        <a:t> was advertised and the shortlisting will be done on 11 November 2020 It is envisioned that the post be filled 01 January 2021.</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Only 1 </a:t>
                      </a:r>
                      <a:r>
                        <a:rPr lang="en-GB" sz="1400" b="1" i="0" u="none" strike="noStrike" kern="1200" dirty="0" err="1" smtClean="0">
                          <a:solidFill>
                            <a:srgbClr val="000000"/>
                          </a:solidFill>
                          <a:effectLst/>
                          <a:latin typeface="Calibri" panose="020F0502020204030204" pitchFamily="34" charset="0"/>
                          <a:ea typeface="+mn-ea"/>
                          <a:cs typeface="+mn-cs"/>
                        </a:rPr>
                        <a:t>Phaahla</a:t>
                      </a:r>
                      <a:r>
                        <a:rPr lang="en-GB" sz="1400" b="1" i="0" u="none" strike="noStrike" kern="1200" dirty="0" smtClean="0">
                          <a:solidFill>
                            <a:srgbClr val="000000"/>
                          </a:solidFill>
                          <a:effectLst/>
                          <a:latin typeface="Calibri" panose="020F0502020204030204" pitchFamily="34" charset="0"/>
                          <a:ea typeface="+mn-ea"/>
                          <a:cs typeface="+mn-cs"/>
                        </a:rPr>
                        <a:t> was at </a:t>
                      </a:r>
                      <a:r>
                        <a:rPr lang="en-GB" sz="1400" b="1" i="0" u="none" strike="noStrike" kern="1200" dirty="0" err="1" smtClean="0">
                          <a:solidFill>
                            <a:srgbClr val="000000"/>
                          </a:solidFill>
                          <a:effectLst/>
                          <a:latin typeface="Calibri" panose="020F0502020204030204" pitchFamily="34" charset="0"/>
                          <a:ea typeface="+mn-ea"/>
                          <a:cs typeface="+mn-cs"/>
                        </a:rPr>
                        <a:t>Upington</a:t>
                      </a:r>
                      <a:r>
                        <a:rPr lang="en-GB" sz="1400" b="1" i="0" u="none" strike="noStrike" kern="1200" dirty="0" smtClean="0">
                          <a:solidFill>
                            <a:srgbClr val="000000"/>
                          </a:solidFill>
                          <a:effectLst/>
                          <a:latin typeface="Calibri" panose="020F0502020204030204" pitchFamily="34" charset="0"/>
                          <a:ea typeface="+mn-ea"/>
                          <a:cs typeface="+mn-cs"/>
                        </a:rPr>
                        <a:t> and he was transferred to Kimberley for psychological assessment.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smtClean="0">
                          <a:solidFill>
                            <a:srgbClr val="000000"/>
                          </a:solidFill>
                          <a:effectLst/>
                          <a:latin typeface="Calibri" panose="020F0502020204030204" pitchFamily="34" charset="0"/>
                          <a:ea typeface="+mn-ea"/>
                          <a:cs typeface="+mn-cs"/>
                        </a:rPr>
                        <a:t>Although </a:t>
                      </a:r>
                      <a:r>
                        <a:rPr lang="en-GB" sz="1400" b="1" i="0" u="none" strike="noStrike" kern="1200" dirty="0" smtClean="0">
                          <a:solidFill>
                            <a:srgbClr val="000000"/>
                          </a:solidFill>
                          <a:effectLst/>
                          <a:latin typeface="Calibri" panose="020F0502020204030204" pitchFamily="34" charset="0"/>
                          <a:ea typeface="+mn-ea"/>
                          <a:cs typeface="+mn-cs"/>
                        </a:rPr>
                        <a:t>the region has lost a Community Service Psychologist at Kimberley, the region managed to appoint two Community Service Psychologists at </a:t>
                      </a:r>
                      <a:r>
                        <a:rPr lang="en-GB" sz="1400" b="1" i="0" u="none" strike="noStrike" kern="1200" dirty="0" err="1" smtClean="0">
                          <a:solidFill>
                            <a:srgbClr val="000000"/>
                          </a:solidFill>
                          <a:effectLst/>
                          <a:latin typeface="Calibri" panose="020F0502020204030204" pitchFamily="34" charset="0"/>
                          <a:ea typeface="+mn-ea"/>
                          <a:cs typeface="+mn-cs"/>
                        </a:rPr>
                        <a:t>Grootvlei</a:t>
                      </a:r>
                      <a:r>
                        <a:rPr lang="en-GB" sz="1400" b="1" i="0" u="none" strike="noStrike" kern="1200" dirty="0" smtClean="0">
                          <a:solidFill>
                            <a:srgbClr val="000000"/>
                          </a:solidFill>
                          <a:effectLst/>
                          <a:latin typeface="Calibri" panose="020F0502020204030204" pitchFamily="34" charset="0"/>
                          <a:ea typeface="+mn-ea"/>
                          <a:cs typeface="+mn-cs"/>
                        </a:rPr>
                        <a: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M&amp;E visits to be conducted so as to assist Management Areas where necessary</a:t>
                      </a:r>
                      <a:endParaRPr lang="en-GB" sz="1400" b="1" i="0" u="none" strike="noStrike" kern="1200" dirty="0" smtClean="0">
                        <a:solidFill>
                          <a:srgbClr val="000000"/>
                        </a:solidFill>
                        <a:effectLst/>
                        <a:latin typeface="Calibri" panose="020F0502020204030204" pitchFamily="34" charset="0"/>
                        <a:ea typeface="+mn-ea"/>
                        <a:cs typeface="+mn-cs"/>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834060155"/>
                  </a:ext>
                </a:extLst>
              </a:tr>
              <a:tr h="494607">
                <a:tc>
                  <a:txBody>
                    <a:bodyPr/>
                    <a:lstStyle/>
                    <a:p>
                      <a:pPr algn="l" fontAlgn="t"/>
                      <a:r>
                        <a:rPr lang="en-GB" sz="1400" b="1" i="0" u="none" strike="noStrike" dirty="0" smtClean="0">
                          <a:solidFill>
                            <a:srgbClr val="000000"/>
                          </a:solidFill>
                          <a:effectLst/>
                          <a:latin typeface="Calibri" panose="020F0502020204030204" pitchFamily="34" charset="0"/>
                        </a:rPr>
                        <a:t> GROENPUNT</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297873">
                <a:tc>
                  <a:txBody>
                    <a:bodyPr/>
                    <a:lstStyle/>
                    <a:p>
                      <a:pPr algn="l" fontAlgn="t"/>
                      <a:r>
                        <a:rPr lang="en-GB" sz="1400" b="1" i="0" u="none" strike="noStrike" dirty="0" smtClean="0">
                          <a:solidFill>
                            <a:srgbClr val="000000"/>
                          </a:solidFill>
                          <a:effectLst/>
                          <a:latin typeface="Calibri" panose="020F0502020204030204" pitchFamily="34" charset="0"/>
                        </a:rPr>
                        <a:t> UPINGTON</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 xmlns:a16="http://schemas.microsoft.com/office/drawing/2014/main" val="540776377"/>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lvl="0" defTabSz="914331" eaLnBrk="1" fontAlgn="auto" hangingPunct="1">
              <a:lnSpc>
                <a:spcPct val="100000"/>
              </a:lnSpc>
              <a:spcBef>
                <a:spcPts val="0"/>
              </a:spcBef>
              <a:spcAft>
                <a:spcPts val="0"/>
              </a:spcAft>
              <a:defRPr/>
            </a:pPr>
            <a:r>
              <a:rPr lang="en-GB" sz="2400" dirty="0">
                <a:solidFill>
                  <a:srgbClr val="000000"/>
                </a:solidFill>
              </a:rPr>
              <a:t>Percentage of inmates receiving psychological services</a:t>
            </a:r>
            <a:endParaRPr lang="en-US" sz="1400" dirty="0">
              <a:solidFill>
                <a:srgbClr val="000000"/>
              </a:solidFill>
            </a:endParaRPr>
          </a:p>
          <a:p>
            <a:pPr algn="ct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288600023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 xmlns:a16="http://schemas.microsoft.com/office/drawing/2014/main"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kumimoji="0" lang="en-ZA" sz="1400" b="0" i="0" u="none" strike="noStrike" cap="none" normalizeH="0" baseline="0" smtClean="0">
                <a:ln>
                  <a:noFill/>
                </a:ln>
                <a:solidFill>
                  <a:schemeClr val="tx1"/>
                </a:solidFill>
                <a:effectLst/>
                <a:latin typeface="Arial" charset="0"/>
                <a:cs typeface="Arial" charset="0"/>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kumimoji="0" lang="en-ZA" sz="1400" b="0" i="0" u="none" strike="noStrike" cap="none" normalizeH="0" baseline="0" smtClean="0">
                <a:ln>
                  <a:noFill/>
                </a:ln>
                <a:solidFill>
                  <a:schemeClr val="tx1"/>
                </a:solidFill>
                <a:effectLst/>
                <a:latin typeface="Arial" charset="0"/>
                <a:cs typeface="Arial" charset="0"/>
              </a:endParaRPr>
            </a:p>
          </p:txBody>
        </p:sp>
      </p:grpSp>
      <p:sp>
        <p:nvSpPr>
          <p:cNvPr id="2" name="TextBox 1"/>
          <p:cNvSpPr txBox="1"/>
          <p:nvPr/>
        </p:nvSpPr>
        <p:spPr>
          <a:xfrm>
            <a:off x="651437" y="1088571"/>
            <a:ext cx="7097748" cy="4154984"/>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4</a:t>
            </a:r>
          </a:p>
          <a:p>
            <a:pPr algn="ctr"/>
            <a:endParaRPr lang="en-ZA" sz="6600" dirty="0">
              <a:solidFill>
                <a:prstClr val="white"/>
              </a:solidFill>
              <a:latin typeface="Arial Black" panose="020B0A04020102020204" pitchFamily="34" charset="0"/>
            </a:endParaRPr>
          </a:p>
          <a:p>
            <a:pPr algn="ctr"/>
            <a:r>
              <a:rPr lang="en-ZA" sz="6600" dirty="0" smtClean="0">
                <a:solidFill>
                  <a:prstClr val="white"/>
                </a:solidFill>
                <a:latin typeface="Arial Black" panose="020B0A04020102020204" pitchFamily="34" charset="0"/>
              </a:rPr>
              <a:t>CARE</a:t>
            </a:r>
            <a:endParaRPr lang="en-ZA" sz="66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34720158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117813" y="-5101144"/>
            <a:ext cx="906243" cy="1110853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lvl="0" defTabSz="914331" eaLnBrk="1" fontAlgn="auto" hangingPunct="1">
              <a:lnSpc>
                <a:spcPct val="100000"/>
              </a:lnSpc>
              <a:spcBef>
                <a:spcPts val="0"/>
              </a:spcBef>
              <a:spcAft>
                <a:spcPts val="0"/>
              </a:spcAft>
              <a:defRPr/>
            </a:pPr>
            <a:r>
              <a:rPr lang="en-GB" sz="2400" dirty="0">
                <a:solidFill>
                  <a:srgbClr val="000000"/>
                </a:solidFill>
                <a:ea typeface="+mn-ea"/>
              </a:rPr>
              <a:t>Offenders Viral load suppression rate (at 12 months)</a:t>
            </a:r>
          </a:p>
        </p:txBody>
      </p:sp>
      <p:sp>
        <p:nvSpPr>
          <p:cNvPr id="8" name="TextBox 7"/>
          <p:cNvSpPr txBox="1"/>
          <p:nvPr/>
        </p:nvSpPr>
        <p:spPr>
          <a:xfrm>
            <a:off x="116464" y="965422"/>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265405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4144511243"/>
              </p:ext>
            </p:extLst>
          </p:nvPr>
        </p:nvGraphicFramePr>
        <p:xfrm>
          <a:off x="244764" y="1417147"/>
          <a:ext cx="11658600" cy="9448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126836">
                  <a:extLst>
                    <a:ext uri="{9D8B030D-6E8A-4147-A177-3AD203B41FA5}">
                      <a16:colId xmlns="" xmlns:a16="http://schemas.microsoft.com/office/drawing/2014/main" val="3307568538"/>
                    </a:ext>
                  </a:extLst>
                </a:gridCol>
                <a:gridCol w="1463964">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REGION</a:t>
                      </a:r>
                      <a:endParaRPr lang="en-ZA" sz="1100" dirty="0">
                        <a:solidFill>
                          <a:schemeClr val="bg1"/>
                        </a:solidFil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2020 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Q2 TARGET: 2020-2021</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rPr>
                        <a:t>FS/NC</a:t>
                      </a:r>
                      <a:r>
                        <a:rPr lang="en-ZA" sz="1400" b="1" baseline="0" dirty="0" smtClean="0">
                          <a:latin typeface="Calibri" panose="020F0502020204030204" pitchFamily="34" charset="0"/>
                        </a:rPr>
                        <a:t> </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31/38</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(81.58%)</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35/48</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rPr>
                        <a:t>(72.92%)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14/15</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(79.21%)</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90.00%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80/101</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a typeface="+mn-ea"/>
                          <a:cs typeface="+mn-cs"/>
                        </a:rPr>
                        <a:t>  (79.21%)</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675468204"/>
              </p:ext>
            </p:extLst>
          </p:nvPr>
        </p:nvGraphicFramePr>
        <p:xfrm>
          <a:off x="244764" y="3082562"/>
          <a:ext cx="11658600" cy="222504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MANAGEMENT AREA</a:t>
                      </a:r>
                      <a:endParaRPr lang="en-ZA" sz="11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2020 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Q2 TARGET: 2020-2021</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½ (50.00%)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0/0  (0.00%)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2/2 (100.00%)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3/ 4 </a:t>
                      </a:r>
                    </a:p>
                    <a:p>
                      <a:pPr algn="l" fontAlgn="ctr"/>
                      <a:r>
                        <a:rPr lang="en-ZA" sz="1400" b="1" i="0" u="none" strike="noStrike" dirty="0" smtClean="0">
                          <a:solidFill>
                            <a:schemeClr val="tx1"/>
                          </a:solidFill>
                          <a:effectLst/>
                          <a:latin typeface="Calibri" panose="020F0502020204030204" pitchFamily="34" charset="0"/>
                        </a:rPr>
                        <a:t>  (75.00%)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COLESBERG</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0/0  (0.00%)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0/1 (0.00%)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1/1 (100.00%)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 2 </a:t>
                      </a:r>
                    </a:p>
                    <a:p>
                      <a:pPr algn="l" fontAlgn="ctr"/>
                      <a:r>
                        <a:rPr lang="en-ZA" sz="1400" b="1" i="0" u="none" strike="noStrike" dirty="0" smtClean="0">
                          <a:solidFill>
                            <a:schemeClr val="tx1"/>
                          </a:solidFill>
                          <a:effectLst/>
                          <a:latin typeface="Calibri" panose="020F0502020204030204" pitchFamily="34" charset="0"/>
                        </a:rPr>
                        <a:t>  (50.00%)</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a:txBody>
                    <a:bodyPr/>
                    <a:lstStyle/>
                    <a:p>
                      <a:r>
                        <a:rPr lang="en-ZA" sz="1400" b="1" dirty="0" smtClean="0">
                          <a:latin typeface="Calibri" panose="020F0502020204030204" pitchFamily="34" charset="0"/>
                          <a:cs typeface="Calibri" panose="020F0502020204030204" pitchFamily="34" charset="0"/>
                        </a:rPr>
                        <a:t>GOEDEMOED</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16/18  (88.89%)</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24/30 (80.00%)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0/0  (0.00%)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40/48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(8.33%)</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356180251"/>
                  </a:ext>
                </a:extLst>
              </a:tr>
              <a:tr h="375654">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8/12 (6.67%)</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5/11 (45.46%)</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3/3 (100.00%)</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90.00%</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16/26 </a:t>
                      </a:r>
                      <a:br>
                        <a:rPr lang="en-ZA" sz="1400" b="1" i="0" u="none" strike="noStrike" dirty="0" smtClean="0">
                          <a:solidFill>
                            <a:schemeClr val="tx1"/>
                          </a:solidFill>
                          <a:effectLst/>
                          <a:latin typeface="Calibri" panose="020F0502020204030204" pitchFamily="34" charset="0"/>
                        </a:rPr>
                      </a:br>
                      <a:r>
                        <a:rPr lang="en-ZA" sz="1400" b="1" i="0" u="none" strike="noStrike" dirty="0" smtClean="0">
                          <a:solidFill>
                            <a:schemeClr val="tx1"/>
                          </a:solidFill>
                          <a:effectLst/>
                          <a:latin typeface="Calibri" panose="020F0502020204030204" pitchFamily="34" charset="0"/>
                        </a:rPr>
                        <a:t>  (61.54%)</a:t>
                      </a: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Tree>
    <p:extLst>
      <p:ext uri="{BB962C8B-B14F-4D97-AF65-F5344CB8AC3E}">
        <p14:creationId xmlns:p14="http://schemas.microsoft.com/office/powerpoint/2010/main" val="410665548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448301" y="-5295901"/>
            <a:ext cx="1066801" cy="1165860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240268"/>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182075032"/>
              </p:ext>
            </p:extLst>
          </p:nvPr>
        </p:nvGraphicFramePr>
        <p:xfrm>
          <a:off x="182418" y="1621141"/>
          <a:ext cx="11518899" cy="5191125"/>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1430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2090882">
                  <a:extLst>
                    <a:ext uri="{9D8B030D-6E8A-4147-A177-3AD203B41FA5}">
                      <a16:colId xmlns="" xmlns:a16="http://schemas.microsoft.com/office/drawing/2014/main" val="551651354"/>
                    </a:ext>
                  </a:extLst>
                </a:gridCol>
                <a:gridCol w="2664360">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249174">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90.00%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80/101</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  (79.21)</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KIMBERLEY</a:t>
                      </a:r>
                    </a:p>
                    <a:p>
                      <a:pPr algn="l" fontAlgn="t"/>
                      <a:endParaRPr lang="en-GB" sz="1400" b="1" i="0" u="none" strike="noStrike" dirty="0" smtClean="0">
                        <a:solidFill>
                          <a:srgbClr val="000000"/>
                        </a:solidFill>
                        <a:effectLst/>
                        <a:latin typeface="Calibri" panose="020F0502020204030204" pitchFamily="34" charset="0"/>
                      </a:endParaRPr>
                    </a:p>
                    <a:p>
                      <a:pPr algn="l" fontAlgn="t"/>
                      <a:r>
                        <a:rPr lang="en-GB" sz="1400" b="1" i="0" u="none" strike="noStrike" dirty="0" smtClean="0">
                          <a:solidFill>
                            <a:srgbClr val="000000"/>
                          </a:solidFill>
                          <a:effectLst/>
                          <a:latin typeface="Calibri" panose="020F0502020204030204" pitchFamily="34" charset="0"/>
                        </a:rPr>
                        <a:t>  3/ 4</a:t>
                      </a:r>
                    </a:p>
                    <a:p>
                      <a:pPr algn="l" fontAlgn="t"/>
                      <a:r>
                        <a:rPr lang="en-GB" sz="1400" b="1" i="0" u="none" strike="noStrike" dirty="0" smtClean="0">
                          <a:solidFill>
                            <a:srgbClr val="000000"/>
                          </a:solidFill>
                          <a:effectLst/>
                          <a:latin typeface="Calibri" panose="020F0502020204030204" pitchFamily="34" charset="0"/>
                        </a:rPr>
                        <a:t>   (75%)</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 Region achieved the target: Offenders who were initiated 12 months ago who were not taking ARV outside the DCS facilities and at SAPS holding cells. As they were admitted into DCS facilities, they were  already due for monitoring  and they did not supress.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                                                      DCS is not giving the offenders the newly introduced TLD drug which has the high potency of suppressing the viral load.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DCS is not giving the offenders the newly introduced TLD drug which has the high potency of suppressing the viral load.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 admissions should be supported and dotted for adherence to ARV.                                                 DCS to switch the offenders to the new TLD drug. </a:t>
                      </a: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Offenders would lapse into serious illness which might be fatal.</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More people in the community to be affected and infected.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Would have an affect on the social-economical condition of people in the society.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94333046"/>
                  </a:ext>
                </a:extLst>
              </a:tr>
              <a:tr h="324640">
                <a:tc vMerge="1">
                  <a:txBody>
                    <a:bodyPr/>
                    <a:lstStyle/>
                    <a:p>
                      <a:endParaRPr lang="en-ZA"/>
                    </a:p>
                  </a:txBody>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COLESBERG</a:t>
                      </a:r>
                    </a:p>
                    <a:p>
                      <a:pPr algn="l" fontAlgn="t"/>
                      <a:r>
                        <a:rPr lang="en-GB" sz="1400" b="1" i="0" u="none" strike="noStrike" dirty="0" smtClean="0">
                          <a:solidFill>
                            <a:srgbClr val="000000"/>
                          </a:solidFill>
                          <a:effectLst/>
                          <a:latin typeface="Calibri" panose="020F0502020204030204" pitchFamily="34" charset="0"/>
                        </a:rPr>
                        <a:t/>
                      </a:r>
                      <a:br>
                        <a:rPr lang="en-GB" sz="1400" b="1" i="0" u="none" strike="noStrike" dirty="0" smtClean="0">
                          <a:solidFill>
                            <a:srgbClr val="000000"/>
                          </a:solidFill>
                          <a:effectLst/>
                          <a:latin typeface="Calibri" panose="020F0502020204030204" pitchFamily="34" charset="0"/>
                        </a:rPr>
                      </a:br>
                      <a:r>
                        <a:rPr lang="en-GB" sz="1400" b="1" i="0" u="none" strike="noStrike" dirty="0" smtClean="0">
                          <a:solidFill>
                            <a:srgbClr val="000000"/>
                          </a:solidFill>
                          <a:effectLst/>
                          <a:latin typeface="Calibri" panose="020F0502020204030204" pitchFamily="34" charset="0"/>
                        </a:rPr>
                        <a:t>  1/ 2  </a:t>
                      </a:r>
                    </a:p>
                    <a:p>
                      <a:pPr algn="l" fontAlgn="t"/>
                      <a:r>
                        <a:rPr lang="en-GB" sz="1400" b="1" i="0" u="none" strike="noStrike" dirty="0" smtClean="0">
                          <a:solidFill>
                            <a:srgbClr val="000000"/>
                          </a:solidFill>
                          <a:effectLst/>
                          <a:latin typeface="Calibri" panose="020F0502020204030204" pitchFamily="34" charset="0"/>
                        </a:rPr>
                        <a:t>  (50.00%)</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177460664"/>
                  </a:ext>
                </a:extLst>
              </a:tr>
              <a:tr h="37036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rPr>
                        <a:t>  </a:t>
                      </a:r>
                    </a:p>
                    <a:p>
                      <a:pPr algn="l" fontAlgn="t"/>
                      <a:r>
                        <a:rPr lang="en-GB" sz="1400" b="1" i="0" u="none" strike="noStrike" dirty="0" smtClean="0">
                          <a:solidFill>
                            <a:srgbClr val="000000"/>
                          </a:solidFill>
                          <a:effectLst/>
                          <a:latin typeface="Calibri" panose="020F0502020204030204" pitchFamily="34" charset="0"/>
                        </a:rPr>
                        <a:t>  40/48</a:t>
                      </a:r>
                    </a:p>
                    <a:p>
                      <a:pPr algn="l" fontAlgn="t"/>
                      <a:r>
                        <a:rPr lang="en-GB" sz="1400" b="1" i="0" u="none" strike="noStrike" dirty="0" smtClean="0">
                          <a:solidFill>
                            <a:srgbClr val="000000"/>
                          </a:solidFill>
                          <a:effectLst/>
                          <a:latin typeface="Calibri" panose="020F0502020204030204" pitchFamily="34" charset="0"/>
                        </a:rPr>
                        <a:t>  (83.33%)</a:t>
                      </a:r>
                    </a:p>
                    <a:p>
                      <a:pPr algn="l" fontAlgn="t"/>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552197376"/>
                  </a:ext>
                </a:extLst>
              </a:tr>
              <a:tr h="347476">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 </a:t>
                      </a: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GROENPUNT </a:t>
                      </a:r>
                    </a:p>
                    <a:p>
                      <a:pPr marL="0" marR="0" lvl="0" indent="0" algn="l" defTabSz="914331" rtl="0" eaLnBrk="1" fontAlgn="t" latinLnBrk="0" hangingPunct="1">
                        <a:lnSpc>
                          <a:spcPct val="100000"/>
                        </a:lnSpc>
                        <a:spcBef>
                          <a:spcPts val="0"/>
                        </a:spcBef>
                        <a:spcAft>
                          <a:spcPts val="0"/>
                        </a:spcAft>
                        <a:buClrTx/>
                        <a:buSzTx/>
                        <a:buFontTx/>
                        <a:buNone/>
                        <a:tabLst/>
                        <a:defRPr/>
                      </a:pPr>
                      <a:endPar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  16/26  </a:t>
                      </a: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  (61.54%)  </a:t>
                      </a:r>
                    </a:p>
                    <a:p>
                      <a:pPr algn="l" fontAlgn="t"/>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Offenders Viral load suppression rate (at 12 months)</a:t>
            </a:r>
          </a:p>
          <a:p>
            <a:pPr algn="ctr"/>
            <a:endParaRPr lang="en-GB" sz="2400" dirty="0"/>
          </a:p>
        </p:txBody>
      </p:sp>
    </p:spTree>
    <p:extLst>
      <p:ext uri="{BB962C8B-B14F-4D97-AF65-F5344CB8AC3E}">
        <p14:creationId xmlns:p14="http://schemas.microsoft.com/office/powerpoint/2010/main" val="10137005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696217241"/>
              </p:ext>
            </p:extLst>
          </p:nvPr>
        </p:nvGraphicFramePr>
        <p:xfrm>
          <a:off x="200891" y="2247457"/>
          <a:ext cx="11671302" cy="2590800"/>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14478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a:t>
                      </a:r>
                    </a:p>
                    <a:p>
                      <a:pPr algn="l" fontAlgn="t"/>
                      <a:r>
                        <a:rPr lang="en-GB" sz="1400" b="1" i="0" u="none" strike="noStrike" dirty="0" smtClean="0">
                          <a:solidFill>
                            <a:srgbClr val="000000"/>
                          </a:solidFill>
                          <a:effectLst/>
                          <a:latin typeface="Calibri" panose="020F0502020204030204" pitchFamily="34" charset="0"/>
                        </a:rPr>
                        <a:t> KIMBERLEY</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Strengthen the relationship between Health and the department for inmates on ART when they are outside, before their admission to DCS.</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RH: Dev and Care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4">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The region has started with the directly observed treatment.</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Adherence to counselling is done.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Effective three monthly monitoring implemented, going forward.</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COLESBERG</a:t>
                      </a:r>
                    </a:p>
                    <a:p>
                      <a:pPr algn="l" fontAlgn="t"/>
                      <a:endParaRPr lang="en-GB" sz="1400" b="1" i="0" u="none" strike="noStrike" dirty="0" smtClean="0">
                        <a:solidFill>
                          <a:srgbClr val="000000"/>
                        </a:solidFill>
                        <a:effectLst/>
                        <a:latin typeface="Calibri" panose="020F0502020204030204" pitchFamily="34" charset="0"/>
                      </a:endParaRP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834060155"/>
                  </a:ext>
                </a:extLst>
              </a:tr>
              <a:tr h="494607">
                <a:tc>
                  <a:txBody>
                    <a:bodyPr/>
                    <a:lstStyle/>
                    <a:p>
                      <a:pPr algn="l" fontAlgn="t"/>
                      <a:r>
                        <a:rPr lang="en-GB" sz="1400" b="1" i="0" u="none" strike="noStrike" dirty="0" smtClean="0">
                          <a:solidFill>
                            <a:srgbClr val="000000"/>
                          </a:solidFill>
                          <a:effectLst/>
                          <a:latin typeface="Calibri" panose="020F0502020204030204" pitchFamily="34" charset="0"/>
                        </a:rPr>
                        <a:t> GOEDMOED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297873">
                <a:tc>
                  <a:txBody>
                    <a:bodyPr/>
                    <a:lstStyle/>
                    <a:p>
                      <a:pPr algn="l" fontAlgn="t"/>
                      <a:r>
                        <a:rPr lang="en-GB" sz="1400" b="1" i="0" u="none" strike="noStrike" dirty="0" smtClean="0">
                          <a:solidFill>
                            <a:srgbClr val="000000"/>
                          </a:solidFill>
                          <a:effectLst/>
                          <a:latin typeface="Calibri" panose="020F0502020204030204" pitchFamily="34" charset="0"/>
                        </a:rPr>
                        <a:t> GROENPUNT</a:t>
                      </a:r>
                      <a:endParaRPr lang="en-GB"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540776377"/>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Offenders Viral load suppression rate (at 12 months)</a:t>
            </a:r>
          </a:p>
          <a:p>
            <a:pPr algn="ct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35955932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 xmlns:a16="http://schemas.microsoft.com/office/drawing/2014/main"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4985980"/>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5</a:t>
            </a:r>
          </a:p>
          <a:p>
            <a:pPr algn="ctr"/>
            <a:endParaRPr lang="en-ZA" sz="6600" dirty="0">
              <a:solidFill>
                <a:prstClr val="white"/>
              </a:solidFill>
              <a:latin typeface="Arial Black" panose="020B0A04020102020204" pitchFamily="34" charset="0"/>
            </a:endParaRPr>
          </a:p>
          <a:p>
            <a:pPr algn="ctr"/>
            <a:r>
              <a:rPr lang="en-ZA" sz="6000" dirty="0" smtClean="0">
                <a:solidFill>
                  <a:prstClr val="white"/>
                </a:solidFill>
                <a:latin typeface="Arial Black" panose="020B0A04020102020204" pitchFamily="34" charset="0"/>
              </a:rPr>
              <a:t>SOCIAL REINTEGATION</a:t>
            </a:r>
            <a:endParaRPr lang="en-ZA" sz="60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190225538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947526" y="-4930855"/>
            <a:ext cx="1246821" cy="1110853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algn="ctr"/>
            <a:r>
              <a:rPr lang="en-GB" sz="2400" dirty="0"/>
              <a:t>'Percentage increase of victims participating in Restorative </a:t>
            </a:r>
            <a:r>
              <a:rPr lang="en-GB" sz="2400" dirty="0" smtClean="0"/>
              <a:t>Justice </a:t>
            </a:r>
            <a:r>
              <a:rPr lang="en-GB" sz="2400" dirty="0"/>
              <a:t>Programme</a:t>
            </a:r>
            <a:endParaRPr lang="en-ZA" sz="2400" dirty="0"/>
          </a:p>
        </p:txBody>
      </p:sp>
      <p:sp>
        <p:nvSpPr>
          <p:cNvPr id="8" name="TextBox 7"/>
          <p:cNvSpPr txBox="1"/>
          <p:nvPr/>
        </p:nvSpPr>
        <p:spPr>
          <a:xfrm>
            <a:off x="116464" y="1246821"/>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312420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68083290"/>
              </p:ext>
            </p:extLst>
          </p:nvPr>
        </p:nvGraphicFramePr>
        <p:xfrm>
          <a:off x="244764" y="1796583"/>
          <a:ext cx="11658600" cy="9448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126836">
                  <a:extLst>
                    <a:ext uri="{9D8B030D-6E8A-4147-A177-3AD203B41FA5}">
                      <a16:colId xmlns="" xmlns:a16="http://schemas.microsoft.com/office/drawing/2014/main" val="3307568538"/>
                    </a:ext>
                  </a:extLst>
                </a:gridCol>
                <a:gridCol w="1463964">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REGION</a:t>
                      </a:r>
                      <a:endParaRPr lang="en-ZA" sz="1100" dirty="0">
                        <a:solidFill>
                          <a:schemeClr val="bg1"/>
                        </a:solidFil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2020 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Q2 TARGET: 2020-2021</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rPr>
                        <a:t>FS AND NC</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7.00%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7.00%</a:t>
                      </a:r>
                    </a:p>
                    <a:p>
                      <a:pPr algn="l" fontAlgn="t"/>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-91.69%</a:t>
                      </a:r>
                    </a:p>
                    <a:p>
                      <a:pPr algn="l" fontAlgn="ctr"/>
                      <a:r>
                        <a:rPr lang="en-ZA" sz="1400" b="1" i="0" u="none" strike="noStrike" dirty="0" smtClean="0">
                          <a:solidFill>
                            <a:schemeClr val="tx1"/>
                          </a:solidFill>
                          <a:effectLst/>
                          <a:latin typeface="Calibri" panose="020F0502020204030204" pitchFamily="34" charset="0"/>
                        </a:rPr>
                        <a:t>  (-3896/4249)</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2731956904"/>
              </p:ext>
            </p:extLst>
          </p:nvPr>
        </p:nvGraphicFramePr>
        <p:xfrm>
          <a:off x="244764" y="3571146"/>
          <a:ext cx="11658600" cy="2844534"/>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MANAGEMENT AREA</a:t>
                      </a:r>
                      <a:endParaRPr lang="en-ZA" sz="11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2020 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Q2 TARGET: 2020-2021</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UPINGTON</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rPr>
                        <a:t>7.00%</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42</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KIMBERLEY</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76</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a:txBody>
                    <a:bodyPr/>
                    <a:lstStyle/>
                    <a:p>
                      <a:r>
                        <a:rPr lang="en-ZA" sz="1400" b="1" dirty="0" smtClean="0">
                          <a:latin typeface="Calibri" panose="020F0502020204030204" pitchFamily="34" charset="0"/>
                          <a:cs typeface="Calibri" panose="020F0502020204030204" pitchFamily="34" charset="0"/>
                        </a:rPr>
                        <a:t>COLESBERG</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149</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356180251"/>
                  </a:ext>
                </a:extLst>
              </a:tr>
              <a:tr h="187827">
                <a:tc>
                  <a:txBody>
                    <a:bodyPr/>
                    <a:lstStyle/>
                    <a:p>
                      <a:r>
                        <a:rPr lang="en-ZA" sz="1400" b="1" dirty="0" smtClean="0">
                          <a:latin typeface="Calibri" panose="020F0502020204030204" pitchFamily="34" charset="0"/>
                          <a:cs typeface="Calibri" panose="020F0502020204030204" pitchFamily="34" charset="0"/>
                        </a:rPr>
                        <a:t>GOEDEMOED</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6</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r h="152400">
                <a:tc>
                  <a:txBody>
                    <a:bodyPr/>
                    <a:lstStyle/>
                    <a:p>
                      <a:r>
                        <a:rPr lang="en-ZA" sz="1400" b="1" dirty="0" smtClean="0">
                          <a:latin typeface="Calibri" panose="020F0502020204030204" pitchFamily="34" charset="0"/>
                          <a:cs typeface="Calibri" panose="020F0502020204030204" pitchFamily="34" charset="0"/>
                        </a:rPr>
                        <a:t>GROOTVLEI</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57</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2115098886"/>
                  </a:ext>
                </a:extLst>
              </a:tr>
              <a:tr h="152400">
                <a:tc>
                  <a:txBody>
                    <a:bodyPr/>
                    <a:lstStyle/>
                    <a:p>
                      <a:r>
                        <a:rPr lang="en-ZA" sz="1400" b="1" dirty="0" smtClean="0">
                          <a:latin typeface="Calibri" panose="020F0502020204030204" pitchFamily="34" charset="0"/>
                        </a:rPr>
                        <a:t>BIZZAH MAKHATE</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14</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591808642"/>
                  </a:ext>
                </a:extLst>
              </a:tr>
              <a:tr h="152400">
                <a:tc>
                  <a:txBody>
                    <a:bodyPr/>
                    <a:lstStyle/>
                    <a:p>
                      <a:r>
                        <a:rPr lang="en-ZA" sz="1400" b="1" dirty="0" smtClean="0">
                          <a:latin typeface="Calibri" panose="020F0502020204030204" pitchFamily="34" charset="0"/>
                        </a:rPr>
                        <a:t>GROENPUNT</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7.00%</a:t>
                      </a:r>
                      <a:endParaRPr kumimoji="0" lang="en-ZA" sz="14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rPr>
                        <a:t>  7.00%</a:t>
                      </a:r>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9</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845351688"/>
                  </a:ext>
                </a:extLst>
              </a:tr>
            </a:tbl>
          </a:graphicData>
        </a:graphic>
      </p:graphicFrame>
    </p:spTree>
    <p:extLst>
      <p:ext uri="{BB962C8B-B14F-4D97-AF65-F5344CB8AC3E}">
        <p14:creationId xmlns:p14="http://schemas.microsoft.com/office/powerpoint/2010/main" val="276718711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334000" y="-5181600"/>
            <a:ext cx="1295401" cy="1165860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689507280"/>
              </p:ext>
            </p:extLst>
          </p:nvPr>
        </p:nvGraphicFramePr>
        <p:xfrm>
          <a:off x="182418" y="1738475"/>
          <a:ext cx="11518899" cy="4947285"/>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938482">
                  <a:extLst>
                    <a:ext uri="{9D8B030D-6E8A-4147-A177-3AD203B41FA5}">
                      <a16:colId xmlns="" xmlns:a16="http://schemas.microsoft.com/office/drawing/2014/main" val="3177246977"/>
                    </a:ext>
                  </a:extLst>
                </a:gridCol>
                <a:gridCol w="1371600">
                  <a:extLst>
                    <a:ext uri="{9D8B030D-6E8A-4147-A177-3AD203B41FA5}">
                      <a16:colId xmlns="" xmlns:a16="http://schemas.microsoft.com/office/drawing/2014/main" val="1905890460"/>
                    </a:ext>
                  </a:extLst>
                </a:gridCol>
                <a:gridCol w="1981200">
                  <a:extLst>
                    <a:ext uri="{9D8B030D-6E8A-4147-A177-3AD203B41FA5}">
                      <a16:colId xmlns="" xmlns:a16="http://schemas.microsoft.com/office/drawing/2014/main" val="551651354"/>
                    </a:ext>
                  </a:extLst>
                </a:gridCol>
                <a:gridCol w="2054760">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249174">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7.00%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FF0000"/>
                          </a:solidFill>
                          <a:effectLst/>
                          <a:latin typeface="Calibri" panose="020F0502020204030204" pitchFamily="34" charset="0"/>
                          <a:ea typeface="+mn-ea"/>
                          <a:cs typeface="Calibri" panose="020F0502020204030204" pitchFamily="34" charset="0"/>
                        </a:rPr>
                        <a:t>-91.69%</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42</a:t>
                      </a: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All Correctional </a:t>
                      </a:r>
                      <a:r>
                        <a:rPr lang="en-US"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Centres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The rendering of Restorative Justice Programmes by officials was discontinued as part of preventing the spread of the corona virus.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Underperformances on performance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Inmates could become restless due to no programmes that are presented.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 placement of offenders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94333046"/>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KIMBERLEY</a:t>
                      </a:r>
                    </a:p>
                    <a:p>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76</a:t>
                      </a:r>
                      <a:r>
                        <a:rPr lang="en-ZA" sz="1400" dirty="0" smtClean="0">
                          <a:latin typeface="Calibri" panose="020F0502020204030204" pitchFamily="34" charset="0"/>
                          <a:cs typeface="Calibri" panose="020F0502020204030204" pitchFamily="34" charset="0"/>
                        </a:rPr>
                        <a:t> </a:t>
                      </a:r>
                    </a:p>
                    <a:p>
                      <a:endParaRPr lang="en-ZA" sz="1400"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177460664"/>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r>
                        <a:rPr lang="en-ZA" sz="1400" dirty="0" smtClean="0">
                          <a:latin typeface="Calibri" panose="020F0502020204030204" pitchFamily="34" charset="0"/>
                          <a:cs typeface="Calibri" panose="020F0502020204030204" pitchFamily="34" charset="0"/>
                        </a:rPr>
                        <a:t> </a:t>
                      </a:r>
                      <a:r>
                        <a:rPr lang="en-ZA" sz="1400" b="1" dirty="0" smtClean="0">
                          <a:latin typeface="Calibri" panose="020F0502020204030204" pitchFamily="34" charset="0"/>
                          <a:cs typeface="Calibri" panose="020F0502020204030204" pitchFamily="34" charset="0"/>
                        </a:rPr>
                        <a:t>COLESBERG</a:t>
                      </a:r>
                    </a:p>
                    <a:p>
                      <a:r>
                        <a:rPr lang="en-ZA" sz="1400" b="1" dirty="0" smtClean="0">
                          <a:latin typeface="Calibri" panose="020F0502020204030204" pitchFamily="34" charset="0"/>
                          <a:cs typeface="Calibri" panose="020F0502020204030204" pitchFamily="34" charset="0"/>
                        </a:rPr>
                        <a:t>  149</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extLst>
                  <a:ext uri="{0D108BD9-81ED-4DB2-BD59-A6C34878D82A}">
                    <a16:rowId xmlns="" xmlns:a16="http://schemas.microsoft.com/office/drawing/2014/main" val="2586273704"/>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6</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552197376"/>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57</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1758090267"/>
                  </a:ext>
                </a:extLst>
              </a:tr>
              <a:tr h="173738">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BIZZAH MAKHATE</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14</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73738">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9</a:t>
                      </a: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 xmlns:a16="http://schemas.microsoft.com/office/drawing/2014/main" val="2129813593"/>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increase of victims participating in Restorative Justice Programme</a:t>
            </a:r>
            <a:endParaRPr lang="en-ZA" sz="2400" dirty="0"/>
          </a:p>
        </p:txBody>
      </p:sp>
    </p:spTree>
    <p:extLst>
      <p:ext uri="{BB962C8B-B14F-4D97-AF65-F5344CB8AC3E}">
        <p14:creationId xmlns:p14="http://schemas.microsoft.com/office/powerpoint/2010/main" val="232297127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3287891233"/>
              </p:ext>
            </p:extLst>
          </p:nvPr>
        </p:nvGraphicFramePr>
        <p:xfrm>
          <a:off x="200891" y="2247457"/>
          <a:ext cx="11671302" cy="4302703"/>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14478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648143">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UPINGTON</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Due to COVID-19  Regulations Restorative Justice programmes and </a:t>
                      </a:r>
                      <a:r>
                        <a:rPr lang="en-GB" sz="1400" b="1" i="0" u="none" strike="noStrike" dirty="0" err="1" smtClean="0">
                          <a:solidFill>
                            <a:srgbClr val="000000"/>
                          </a:solidFill>
                          <a:effectLst/>
                          <a:latin typeface="Calibri" panose="020F0502020204030204" pitchFamily="34" charset="0"/>
                        </a:rPr>
                        <a:t>Imbizos</a:t>
                      </a:r>
                      <a:r>
                        <a:rPr lang="en-GB" sz="1400" b="1" i="0" u="none" strike="noStrike" dirty="0" smtClean="0">
                          <a:solidFill>
                            <a:srgbClr val="000000"/>
                          </a:solidFill>
                          <a:effectLst/>
                          <a:latin typeface="Calibri" panose="020F0502020204030204" pitchFamily="34" charset="0"/>
                        </a:rPr>
                        <a:t> remained suspended  and contact sessions with parolees/ probationers could not be </a:t>
                      </a:r>
                      <a:r>
                        <a:rPr lang="en-GB" sz="1400" b="1" i="0" u="none" strike="noStrike" dirty="0" err="1" smtClean="0">
                          <a:solidFill>
                            <a:srgbClr val="000000"/>
                          </a:solidFill>
                          <a:effectLst/>
                          <a:latin typeface="Calibri" panose="020F0502020204030204" pitchFamily="34" charset="0"/>
                        </a:rPr>
                        <a:t>onducted</a:t>
                      </a:r>
                      <a:r>
                        <a:rPr lang="en-GB" sz="1400" b="1" i="0" u="none" strike="noStrike" dirty="0" smtClean="0">
                          <a:solidFill>
                            <a:srgbClr val="000000"/>
                          </a:solidFill>
                          <a:effectLst/>
                          <a:latin typeface="Calibri" panose="020F0502020204030204" pitchFamily="34" charset="0"/>
                        </a:rPr>
                        <a:t>  effectively Restorative Justice  processes will resume under lockdown level 1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RH: Corrections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
                      </a:r>
                      <a:br>
                        <a:rPr lang="en-GB" sz="1400" b="1" i="0" u="none" strike="noStrike" kern="1200" dirty="0" smtClean="0">
                          <a:solidFill>
                            <a:srgbClr val="000000"/>
                          </a:solidFill>
                          <a:effectLst/>
                          <a:latin typeface="Calibri" panose="020F0502020204030204" pitchFamily="34" charset="0"/>
                          <a:ea typeface="+mn-ea"/>
                          <a:cs typeface="+mn-cs"/>
                        </a:rPr>
                      </a:br>
                      <a:endParaRPr lang="en-GB"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Restorative Justice  processes has resumed under lockdown level 1.</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A communique was forwarded to Area Commissioners so as to ensure that victim participation in the RJ </a:t>
                      </a:r>
                      <a:r>
                        <a:rPr kumimoji="0" lang="en-US" sz="1400" b="1" i="0" u="none" strike="noStrike" kern="1200" cap="none" spc="0" normalizeH="0" baseline="0" noProof="0" dirty="0" err="1" smtClean="0">
                          <a:ln>
                            <a:noFill/>
                          </a:ln>
                          <a:solidFill>
                            <a:srgbClr val="000000"/>
                          </a:solidFill>
                          <a:effectLst/>
                          <a:uLnTx/>
                          <a:uFillTx/>
                          <a:latin typeface="Calibri" panose="020F0502020204030204" pitchFamily="34" charset="0"/>
                          <a:ea typeface="+mn-ea"/>
                          <a:cs typeface="Calibri" panose="020F0502020204030204" pitchFamily="34" charset="0"/>
                        </a:rPr>
                        <a:t>programmes</a:t>
                      </a:r>
                      <a:r>
                        <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is enhanced.</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Some Community Corrections have already started with identifying potential cases who are willing participate in restorative justice programmes.</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Preparation of victims is intensified. Tracing in numbers of victims is underway.</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Monitoring and Evaluation visits will be conducted at Management Areas to assist where necessary.</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 KIMBERLEY</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834060155"/>
                  </a:ext>
                </a:extLst>
              </a:tr>
              <a:tr h="247304">
                <a:tc>
                  <a:txBody>
                    <a:bodyPr/>
                    <a:lstStyle/>
                    <a:p>
                      <a:r>
                        <a:rPr lang="en-ZA" sz="1400" b="1" dirty="0" smtClean="0">
                          <a:latin typeface="Calibri" panose="020F0502020204030204" pitchFamily="34" charset="0"/>
                          <a:cs typeface="Calibri" panose="020F0502020204030204" pitchFamily="34" charset="0"/>
                        </a:rPr>
                        <a:t> COLESBERG</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23652">
                <a:tc>
                  <a:txBody>
                    <a:bodyPr/>
                    <a:lstStyle/>
                    <a:p>
                      <a:r>
                        <a:rPr lang="en-ZA" sz="1400" b="1" dirty="0" smtClean="0">
                          <a:latin typeface="Calibri" panose="020F0502020204030204" pitchFamily="34" charset="0"/>
                          <a:cs typeface="Calibri" panose="020F0502020204030204" pitchFamily="34" charset="0"/>
                        </a:rPr>
                        <a:t>GOEDEMOED</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1193732112"/>
                  </a:ext>
                </a:extLst>
              </a:tr>
              <a:tr h="123652">
                <a:tc>
                  <a:txBody>
                    <a:bodyPr/>
                    <a:lstStyle/>
                    <a:p>
                      <a:pPr algn="l" fontAlgn="t"/>
                      <a:r>
                        <a:rPr lang="en-GB" sz="1400" b="1" i="0" u="none" strike="noStrike" dirty="0" smtClean="0">
                          <a:solidFill>
                            <a:srgbClr val="000000"/>
                          </a:solidFill>
                          <a:effectLst/>
                          <a:latin typeface="Calibri" panose="020F0502020204030204" pitchFamily="34" charset="0"/>
                        </a:rPr>
                        <a:t> GROOTVLEI</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3814452938"/>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540776377"/>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GROENPUNT</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4281350301"/>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increase of victims participating in Restorative Justice Programme</a:t>
            </a:r>
            <a:endParaRPr lang="en-ZA" sz="2400" dirty="0"/>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102028596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Top Corners Rounded 60">
            <a:extLst>
              <a:ext uri="{FF2B5EF4-FFF2-40B4-BE49-F238E27FC236}">
                <a16:creationId xmlns="" xmlns:a16="http://schemas.microsoft.com/office/drawing/2014/main" id="{935013CF-ED1D-4C99-9BBC-342742B95A80}"/>
              </a:ext>
            </a:extLst>
          </p:cNvPr>
          <p:cNvSpPr/>
          <p:nvPr/>
        </p:nvSpPr>
        <p:spPr>
          <a:xfrm rot="5400000">
            <a:off x="4804500"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2" name="Title 1"/>
          <p:cNvSpPr>
            <a:spLocks noGrp="1"/>
          </p:cNvSpPr>
          <p:nvPr>
            <p:ph type="title"/>
          </p:nvPr>
        </p:nvSpPr>
        <p:spPr>
          <a:xfrm>
            <a:off x="152400" y="370841"/>
            <a:ext cx="7983537" cy="393699"/>
          </a:xfrm>
        </p:spPr>
        <p:txBody>
          <a:bodyPr/>
          <a:lstStyle/>
          <a:p>
            <a:r>
              <a:rPr lang="en-ZA" sz="2800" dirty="0" smtClean="0">
                <a:solidFill>
                  <a:schemeClr val="bg1"/>
                </a:solidFill>
                <a:latin typeface="Arial Black" panose="020B0A04020102020204" pitchFamily="34" charset="0"/>
              </a:rPr>
              <a:t>Notes to the presentation</a:t>
            </a:r>
            <a:endParaRPr lang="en-GB" sz="2800" dirty="0">
              <a:solidFill>
                <a:schemeClr val="bg1"/>
              </a:solidFill>
              <a:latin typeface="Arial Black" panose="020B0A04020102020204" pitchFamily="34" charset="0"/>
            </a:endParaRPr>
          </a:p>
        </p:txBody>
      </p:sp>
      <p:sp>
        <p:nvSpPr>
          <p:cNvPr id="3" name="TextBox 2"/>
          <p:cNvSpPr txBox="1"/>
          <p:nvPr/>
        </p:nvSpPr>
        <p:spPr>
          <a:xfrm>
            <a:off x="330200" y="1814313"/>
            <a:ext cx="11252200" cy="4247317"/>
          </a:xfrm>
          <a:prstGeom prst="rect">
            <a:avLst/>
          </a:prstGeom>
          <a:noFill/>
        </p:spPr>
        <p:txBody>
          <a:bodyPr wrap="square" rtlCol="0">
            <a:spAutoFit/>
          </a:bodyPr>
          <a:lstStyle/>
          <a:p>
            <a:r>
              <a:rPr lang="en-ZA" sz="2000" dirty="0"/>
              <a:t>Regions to focus on targets not achieved for Quarter </a:t>
            </a:r>
            <a:r>
              <a:rPr lang="en-ZA" sz="2000" dirty="0" smtClean="0"/>
              <a:t>2 </a:t>
            </a:r>
            <a:r>
              <a:rPr lang="en-ZA" sz="2000" dirty="0"/>
              <a:t>(</a:t>
            </a:r>
            <a:r>
              <a:rPr lang="en-ZA" sz="2000" b="1" dirty="0"/>
              <a:t>APP tabled in Parliament on 08 May 2020</a:t>
            </a:r>
            <a:r>
              <a:rPr lang="en-ZA" sz="2000" dirty="0"/>
              <a:t>)</a:t>
            </a:r>
          </a:p>
          <a:p>
            <a:endParaRPr lang="en-ZA" sz="2000" dirty="0"/>
          </a:p>
          <a:p>
            <a:pPr marL="285750" indent="-285750">
              <a:spcAft>
                <a:spcPts val="1200"/>
              </a:spcAft>
              <a:buFontTx/>
              <a:buChar char="-"/>
            </a:pPr>
            <a:r>
              <a:rPr lang="en-ZA" sz="2000" dirty="0"/>
              <a:t>Reports should indicate what was planned against what was not achieved</a:t>
            </a:r>
            <a:endParaRPr lang="en-GB" sz="2000" dirty="0"/>
          </a:p>
          <a:p>
            <a:pPr marL="285750" indent="-285750">
              <a:spcAft>
                <a:spcPts val="1200"/>
              </a:spcAft>
              <a:buFontTx/>
              <a:buChar char="-"/>
            </a:pPr>
            <a:r>
              <a:rPr lang="en-ZA" sz="2000" dirty="0"/>
              <a:t>Include under achievement at source (Correctional Centres and Management Areas)</a:t>
            </a:r>
          </a:p>
          <a:p>
            <a:pPr marL="285750" indent="-285750">
              <a:spcAft>
                <a:spcPts val="1200"/>
              </a:spcAft>
              <a:buFontTx/>
              <a:buChar char="-"/>
            </a:pPr>
            <a:r>
              <a:rPr lang="en-ZA" sz="2000" dirty="0"/>
              <a:t>Identify root causes of the under achievement and associated risks</a:t>
            </a:r>
          </a:p>
          <a:p>
            <a:pPr marL="285750" indent="-285750">
              <a:spcAft>
                <a:spcPts val="1200"/>
              </a:spcAft>
              <a:buFontTx/>
              <a:buChar char="-"/>
            </a:pPr>
            <a:r>
              <a:rPr lang="en-ZA" sz="2000" dirty="0"/>
              <a:t>Explain the corrective actions required in a </a:t>
            </a:r>
            <a:r>
              <a:rPr lang="en-ZA" sz="2000" dirty="0" err="1"/>
              <a:t>projectised</a:t>
            </a:r>
            <a:r>
              <a:rPr lang="en-ZA" sz="2000" dirty="0"/>
              <a:t> approach (i.e. what needs to be done, when and by whom, when is the target expected to be achieved)</a:t>
            </a:r>
          </a:p>
          <a:p>
            <a:pPr marL="285750" indent="-285750">
              <a:spcAft>
                <a:spcPts val="1200"/>
              </a:spcAft>
              <a:buFontTx/>
              <a:buChar char="-"/>
            </a:pPr>
            <a:r>
              <a:rPr lang="en-ZA" sz="2000" dirty="0"/>
              <a:t>What are the long term solutions to ensure that the problems identified do not reoccur </a:t>
            </a:r>
          </a:p>
          <a:p>
            <a:pPr marL="285750" indent="-285750">
              <a:spcAft>
                <a:spcPts val="1200"/>
              </a:spcAft>
              <a:buFontTx/>
              <a:buChar char="-"/>
            </a:pPr>
            <a:r>
              <a:rPr lang="en-ZA" sz="2000" dirty="0"/>
              <a:t>Where the reasons for under-performance are COVID related, what are the alternative modes of delivery that will be implemented for </a:t>
            </a:r>
            <a:r>
              <a:rPr lang="en-ZA" sz="2000" dirty="0" smtClean="0"/>
              <a:t>Q3 </a:t>
            </a:r>
            <a:r>
              <a:rPr lang="en-ZA" sz="2000" dirty="0"/>
              <a:t>to Q4 to ensure performance gets back on track</a:t>
            </a:r>
          </a:p>
        </p:txBody>
      </p:sp>
    </p:spTree>
    <p:extLst>
      <p:ext uri="{BB962C8B-B14F-4D97-AF65-F5344CB8AC3E}">
        <p14:creationId xmlns:p14="http://schemas.microsoft.com/office/powerpoint/2010/main" val="405169906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947526" y="-4930855"/>
            <a:ext cx="1246821" cy="11108534"/>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1"/>
            <a:ext cx="10909697" cy="381000"/>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endParaRPr lang="en-US" sz="1400" dirty="0" smtClean="0">
              <a:solidFill>
                <a:srgbClr val="000000"/>
              </a:solidFill>
              <a:ea typeface="+mn-ea"/>
            </a:endParaRPr>
          </a:p>
          <a:p>
            <a:pPr algn="ctr"/>
            <a:r>
              <a:rPr lang="en-GB" sz="2400" dirty="0"/>
              <a:t>Percentage increase of offenders, parolees and probationers participating in Restorative Justice Programme</a:t>
            </a:r>
          </a:p>
        </p:txBody>
      </p:sp>
      <p:sp>
        <p:nvSpPr>
          <p:cNvPr id="8" name="TextBox 7"/>
          <p:cNvSpPr txBox="1"/>
          <p:nvPr/>
        </p:nvSpPr>
        <p:spPr>
          <a:xfrm>
            <a:off x="116464" y="1246821"/>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99217" y="3124200"/>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193197938"/>
              </p:ext>
            </p:extLst>
          </p:nvPr>
        </p:nvGraphicFramePr>
        <p:xfrm>
          <a:off x="244764" y="1796583"/>
          <a:ext cx="11658600" cy="9448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126836">
                  <a:extLst>
                    <a:ext uri="{9D8B030D-6E8A-4147-A177-3AD203B41FA5}">
                      <a16:colId xmlns="" xmlns:a16="http://schemas.microsoft.com/office/drawing/2014/main" val="3307568538"/>
                    </a:ext>
                  </a:extLst>
                </a:gridCol>
                <a:gridCol w="1463964">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REGION</a:t>
                      </a:r>
                      <a:endParaRPr lang="en-ZA" sz="1100" dirty="0">
                        <a:solidFill>
                          <a:schemeClr val="bg1"/>
                        </a:solidFil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JULY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a:t>
                      </a:r>
                      <a:r>
                        <a:rPr lang="en-ZA" sz="1100" baseline="0" dirty="0" smtClean="0">
                          <a:solidFill>
                            <a:schemeClr val="bg1"/>
                          </a:solidFill>
                        </a:rPr>
                        <a:t> </a:t>
                      </a:r>
                      <a:r>
                        <a:rPr lang="en-ZA" sz="1100" dirty="0" smtClean="0">
                          <a:solidFill>
                            <a:schemeClr val="bg1"/>
                          </a:solidFill>
                        </a:rPr>
                        <a:t>2020</a:t>
                      </a:r>
                      <a:br>
                        <a:rPr lang="en-ZA" sz="1100" dirty="0" smtClean="0">
                          <a:solidFill>
                            <a:schemeClr val="bg1"/>
                          </a:solidFill>
                        </a:rPr>
                      </a:br>
                      <a:r>
                        <a:rPr lang="en-ZA" sz="1100" dirty="0" smtClean="0">
                          <a:solidFill>
                            <a:schemeClr val="bg1"/>
                          </a:solidFill>
                        </a:rPr>
                        <a:t>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AUGUST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2020 TARGET</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SEPTEMBER 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Q2 TARGET: 2020-2021</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dirty="0" smtClean="0">
                          <a:solidFill>
                            <a:schemeClr val="bg1"/>
                          </a:solidFill>
                        </a:rPr>
                        <a:t>PERFORMANCE</a:t>
                      </a:r>
                      <a:endParaRPr lang="en-ZA" sz="1100" dirty="0">
                        <a:solidFill>
                          <a:schemeClr val="bg1"/>
                        </a:solidFil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rPr>
                        <a:t>FS AND NC</a:t>
                      </a:r>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endParaRPr lang="en-ZA" sz="14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ZA" sz="1400" b="1" dirty="0" smtClean="0">
                          <a:latin typeface="Calibri" panose="020F0502020204030204" pitchFamily="34" charset="0"/>
                        </a:rPr>
                        <a:t>3.00%</a:t>
                      </a:r>
                    </a:p>
                    <a:p>
                      <a:pPr algn="l" fontAlgn="t"/>
                      <a:endParaRPr lang="en-ZA"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rPr>
                        <a:t>3.00%</a:t>
                      </a:r>
                    </a:p>
                    <a:p>
                      <a:pPr algn="l" fontAlgn="t"/>
                      <a:endParaRPr lang="en-ZA" sz="14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rPr>
                        <a:t> -75.26%</a:t>
                      </a:r>
                    </a:p>
                    <a:p>
                      <a:pPr algn="l" fontAlgn="ctr"/>
                      <a:r>
                        <a:rPr lang="en-ZA" sz="1400" b="1" i="0" u="none" strike="noStrike" smtClean="0">
                          <a:solidFill>
                            <a:schemeClr val="tx1"/>
                          </a:solidFill>
                          <a:effectLst/>
                          <a:latin typeface="Calibri" panose="020F0502020204030204" pitchFamily="34" charset="0"/>
                        </a:rPr>
                        <a:t>  (-788/1047)</a:t>
                      </a:r>
                      <a:endParaRPr lang="en-ZA" sz="14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424990721"/>
              </p:ext>
            </p:extLst>
          </p:nvPr>
        </p:nvGraphicFramePr>
        <p:xfrm>
          <a:off x="244764" y="3571146"/>
          <a:ext cx="11658600" cy="3301734"/>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MANAGEMENT AREA</a:t>
                      </a:r>
                      <a:endParaRPr lang="en-ZA" sz="11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JULY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2020</a:t>
                      </a:r>
                      <a:br>
                        <a:rPr lang="en-ZA" sz="1100" b="1" kern="1200" dirty="0" smtClean="0">
                          <a:solidFill>
                            <a:schemeClr val="bg1"/>
                          </a:solidFill>
                          <a:latin typeface="Arial"/>
                          <a:ea typeface=""/>
                          <a:cs typeface="Arial"/>
                        </a:rPr>
                      </a:br>
                      <a:r>
                        <a:rPr lang="en-ZA" sz="1100" b="1" kern="1200" dirty="0" smtClean="0">
                          <a:solidFill>
                            <a:schemeClr val="bg1"/>
                          </a:solidFill>
                          <a:latin typeface="Arial"/>
                          <a:ea typeface=""/>
                          <a:cs typeface="Arial"/>
                        </a:rPr>
                        <a:t>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AUGUST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2020 TARGET</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SEPTEMBER 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Q2 TARGET: 2020-2021</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100" b="1" kern="1200" dirty="0" smtClean="0">
                          <a:solidFill>
                            <a:schemeClr val="bg1"/>
                          </a:solidFill>
                          <a:latin typeface="Arial"/>
                          <a:ea typeface=""/>
                          <a:cs typeface="Arial"/>
                        </a:rPr>
                        <a:t>PERFORMANCE</a:t>
                      </a:r>
                      <a:endParaRPr lang="en-ZA" sz="1100" b="1" kern="1200" dirty="0">
                        <a:solidFill>
                          <a:schemeClr val="bg1"/>
                        </a:solidFill>
                        <a:latin typeface="Arial"/>
                        <a:ea typeface=""/>
                        <a:cs typeface="Arial"/>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600" b="1" dirty="0" smtClean="0">
                          <a:latin typeface="Calibri" panose="020F0502020204030204" pitchFamily="34" charset="0"/>
                          <a:cs typeface="Calibri" panose="020F0502020204030204" pitchFamily="34" charset="0"/>
                        </a:rPr>
                        <a:t>UPINGTON</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600" b="1" dirty="0" smtClean="0">
                          <a:latin typeface="Calibri" panose="020F0502020204030204" pitchFamily="34" charset="0"/>
                        </a:rPr>
                        <a:t>3.00%</a:t>
                      </a:r>
                      <a:endParaRPr lang="en-ZA" sz="16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26</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600" b="1" dirty="0" smtClean="0">
                          <a:latin typeface="Calibri" panose="020F0502020204030204" pitchFamily="34" charset="0"/>
                          <a:cs typeface="Calibri" panose="020F0502020204030204" pitchFamily="34" charset="0"/>
                        </a:rPr>
                        <a:t>KIMBERLEY</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48</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87827">
                <a:tc>
                  <a:txBody>
                    <a:bodyPr/>
                    <a:lstStyle/>
                    <a:p>
                      <a:r>
                        <a:rPr lang="en-ZA" sz="1600" b="1" dirty="0" smtClean="0">
                          <a:latin typeface="Calibri" panose="020F0502020204030204" pitchFamily="34" charset="0"/>
                          <a:cs typeface="Calibri" panose="020F0502020204030204" pitchFamily="34" charset="0"/>
                        </a:rPr>
                        <a:t>COLESBERG</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32</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356180251"/>
                  </a:ext>
                </a:extLst>
              </a:tr>
              <a:tr h="187827">
                <a:tc>
                  <a:txBody>
                    <a:bodyPr/>
                    <a:lstStyle/>
                    <a:p>
                      <a:r>
                        <a:rPr lang="en-ZA" sz="1600" b="1" dirty="0" smtClean="0">
                          <a:latin typeface="Calibri" panose="020F0502020204030204" pitchFamily="34" charset="0"/>
                          <a:cs typeface="Calibri" panose="020F0502020204030204" pitchFamily="34" charset="0"/>
                        </a:rPr>
                        <a:t>GOEDEMOED</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11</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r h="152400">
                <a:tc>
                  <a:txBody>
                    <a:bodyPr/>
                    <a:lstStyle/>
                    <a:p>
                      <a:r>
                        <a:rPr lang="en-ZA" sz="1600" b="1" dirty="0" smtClean="0">
                          <a:latin typeface="Calibri" panose="020F0502020204030204" pitchFamily="34" charset="0"/>
                          <a:cs typeface="Calibri" panose="020F0502020204030204" pitchFamily="34" charset="0"/>
                        </a:rPr>
                        <a:t>GROOTVLEI</a:t>
                      </a:r>
                      <a:endParaRPr lang="en-ZA" sz="16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64</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2115098886"/>
                  </a:ext>
                </a:extLst>
              </a:tr>
              <a:tr h="152400">
                <a:tc>
                  <a:txBody>
                    <a:bodyPr/>
                    <a:lstStyle/>
                    <a:p>
                      <a:r>
                        <a:rPr lang="en-ZA" sz="1600" b="1" dirty="0" smtClean="0">
                          <a:latin typeface="Calibri" panose="020F0502020204030204" pitchFamily="34" charset="0"/>
                        </a:rPr>
                        <a:t>BIZZAH MAKHATE</a:t>
                      </a:r>
                      <a:endParaRPr lang="en-ZA" sz="16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74</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591808642"/>
                  </a:ext>
                </a:extLst>
              </a:tr>
              <a:tr h="152400">
                <a:tc>
                  <a:txBody>
                    <a:bodyPr/>
                    <a:lstStyle/>
                    <a:p>
                      <a:r>
                        <a:rPr lang="en-ZA" sz="1600" b="1" dirty="0" smtClean="0">
                          <a:latin typeface="Calibri" panose="020F0502020204030204" pitchFamily="34" charset="0"/>
                        </a:rPr>
                        <a:t>GROENPUNT</a:t>
                      </a:r>
                      <a:endParaRPr lang="en-ZA" sz="1600" b="1" dirty="0">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1" i="0" u="none" strike="noStrike" kern="1200" cap="none" spc="0" normalizeH="0" baseline="0" noProof="0" dirty="0" smtClean="0">
                        <a:ln>
                          <a:noFill/>
                        </a:ln>
                        <a:solidFill>
                          <a:prstClr val="black"/>
                        </a:solidFill>
                        <a:effectLst/>
                        <a:uLnTx/>
                        <a:uFillTx/>
                        <a:latin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6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Arial"/>
                        </a:rPr>
                        <a:t>3.00%</a:t>
                      </a:r>
                      <a:endParaRPr kumimoji="0" lang="en-ZA" sz="1600" b="1" i="0" u="none" strike="noStrike" kern="1200" cap="none" spc="0" normalizeH="0" baseline="0" noProof="0" dirty="0">
                        <a:ln>
                          <a:noFill/>
                        </a:ln>
                        <a:solidFill>
                          <a:srgbClr val="000000"/>
                        </a:solidFill>
                        <a:effectLst/>
                        <a:uLnTx/>
                        <a:uFillTx/>
                        <a:latin typeface="Calibri" panose="020F0502020204030204" pitchFamily="34" charset="0"/>
                        <a:ea typeface="+mn-ea"/>
                        <a:cs typeface="Arial"/>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600" b="1" i="0" u="none" strike="noStrike" dirty="0" smtClean="0">
                          <a:solidFill>
                            <a:schemeClr val="tx1"/>
                          </a:solidFill>
                          <a:effectLst/>
                          <a:latin typeface="Calibri" panose="020F0502020204030204" pitchFamily="34" charset="0"/>
                        </a:rPr>
                        <a:t>  4</a:t>
                      </a:r>
                      <a:endParaRPr lang="en-ZA" sz="1600" b="1" i="0" u="none" strike="noStrike" dirty="0">
                        <a:solidFill>
                          <a:schemeClr val="tx1"/>
                        </a:solidFill>
                        <a:effectLst/>
                        <a:latin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845351688"/>
                  </a:ext>
                </a:extLst>
              </a:tr>
            </a:tbl>
          </a:graphicData>
        </a:graphic>
      </p:graphicFrame>
    </p:spTree>
    <p:extLst>
      <p:ext uri="{BB962C8B-B14F-4D97-AF65-F5344CB8AC3E}">
        <p14:creationId xmlns:p14="http://schemas.microsoft.com/office/powerpoint/2010/main" val="58973851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333999" y="-5181601"/>
            <a:ext cx="1295401" cy="11658602"/>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366032"/>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199507686"/>
              </p:ext>
            </p:extLst>
          </p:nvPr>
        </p:nvGraphicFramePr>
        <p:xfrm>
          <a:off x="182418" y="1738475"/>
          <a:ext cx="11518899" cy="4886325"/>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786082">
                  <a:extLst>
                    <a:ext uri="{9D8B030D-6E8A-4147-A177-3AD203B41FA5}">
                      <a16:colId xmlns="" xmlns:a16="http://schemas.microsoft.com/office/drawing/2014/main" val="3177246977"/>
                    </a:ext>
                  </a:extLst>
                </a:gridCol>
                <a:gridCol w="1371600">
                  <a:extLst>
                    <a:ext uri="{9D8B030D-6E8A-4147-A177-3AD203B41FA5}">
                      <a16:colId xmlns="" xmlns:a16="http://schemas.microsoft.com/office/drawing/2014/main" val="1905890460"/>
                    </a:ext>
                  </a:extLst>
                </a:gridCol>
                <a:gridCol w="2209800">
                  <a:extLst>
                    <a:ext uri="{9D8B030D-6E8A-4147-A177-3AD203B41FA5}">
                      <a16:colId xmlns="" xmlns:a16="http://schemas.microsoft.com/office/drawing/2014/main" val="551651354"/>
                    </a:ext>
                  </a:extLst>
                </a:gridCol>
                <a:gridCol w="1978560">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249174">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3.00%</a:t>
                      </a:r>
                    </a:p>
                  </a:txBody>
                  <a:tcPr marL="91438" marR="91438" marT="45724" marB="45724">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FF0000"/>
                          </a:solidFill>
                          <a:effectLst/>
                          <a:latin typeface="Calibri" panose="020F0502020204030204" pitchFamily="34" charset="0"/>
                          <a:ea typeface="+mn-ea"/>
                          <a:cs typeface="Calibri" panose="020F0502020204030204" pitchFamily="34" charset="0"/>
                        </a:rPr>
                        <a:t>-75.26%</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UPINGTON</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26</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All Correctional </a:t>
                      </a:r>
                      <a:r>
                        <a:rPr lang="en-US"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Centres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The rendering of Restorative Justice Programmes by officials was discontinued as part of preventing the spread of the corona virus. </a:t>
                      </a:r>
                    </a:p>
                  </a:txBody>
                  <a:tcPr marL="91438" marR="91438" marT="45724" marB="45724">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Implementation and impact of Covid-19 Disaster Management Regulations</a:t>
                      </a: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Underperformances on performance  indicator.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Inmates could become restless due to no programmes that are presented.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 placement of offenders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494333046"/>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KIMBERLEY</a:t>
                      </a:r>
                    </a:p>
                    <a:p>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48  </a:t>
                      </a:r>
                      <a:r>
                        <a:rPr lang="en-ZA" sz="1400" dirty="0" smtClean="0">
                          <a:latin typeface="Calibri" panose="020F0502020204030204" pitchFamily="34" charset="0"/>
                          <a:cs typeface="Calibri" panose="020F0502020204030204" pitchFamily="34" charset="0"/>
                        </a:rPr>
                        <a:t> </a:t>
                      </a:r>
                      <a:endParaRPr lang="en-ZA" sz="1400"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4177460664"/>
                  </a:ext>
                </a:extLst>
              </a:tr>
              <a:tr h="16232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r>
                        <a:rPr lang="en-ZA" sz="1400" dirty="0" smtClean="0">
                          <a:latin typeface="Calibri" panose="020F0502020204030204" pitchFamily="34" charset="0"/>
                          <a:cs typeface="Calibri" panose="020F0502020204030204" pitchFamily="34" charset="0"/>
                        </a:rPr>
                        <a:t> </a:t>
                      </a:r>
                      <a:r>
                        <a:rPr lang="en-ZA" sz="1400" b="1" dirty="0" smtClean="0">
                          <a:latin typeface="Calibri" panose="020F0502020204030204" pitchFamily="34" charset="0"/>
                          <a:cs typeface="Calibri" panose="020F0502020204030204" pitchFamily="34" charset="0"/>
                        </a:rPr>
                        <a:t>COLESBERG</a:t>
                      </a:r>
                    </a:p>
                    <a:p>
                      <a:r>
                        <a:rPr lang="en-ZA" sz="1400" b="1" dirty="0" smtClean="0">
                          <a:latin typeface="Calibri" panose="020F0502020204030204" pitchFamily="34" charset="0"/>
                          <a:cs typeface="Calibri" panose="020F0502020204030204" pitchFamily="34" charset="0"/>
                        </a:rPr>
                        <a:t>  32</a:t>
                      </a:r>
                    </a:p>
                    <a:p>
                      <a:r>
                        <a:rPr lang="en-ZA" sz="1400" b="1" dirty="0" smtClean="0">
                          <a:latin typeface="Calibri" panose="020F0502020204030204" pitchFamily="34" charset="0"/>
                          <a:cs typeface="Calibri" panose="020F0502020204030204" pitchFamily="34" charset="0"/>
                        </a:rPr>
                        <a:t>  </a:t>
                      </a:r>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extLst>
                  <a:ext uri="{0D108BD9-81ED-4DB2-BD59-A6C34878D82A}">
                    <a16:rowId xmlns="" xmlns:a16="http://schemas.microsoft.com/office/drawing/2014/main" val="2586273704"/>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GOEDEMOED</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11  </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552197376"/>
                  </a:ext>
                </a:extLst>
              </a:tr>
              <a:tr h="185180">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GROOTVLEI</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64  </a:t>
                      </a:r>
                    </a:p>
                    <a:p>
                      <a:pPr algn="l" fontAlgn="t"/>
                      <a:endParaRPr lang="en-GB"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1758090267"/>
                  </a:ext>
                </a:extLst>
              </a:tr>
              <a:tr h="173738">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BIZZAH MAKHATE</a:t>
                      </a:r>
                      <a:br>
                        <a:rPr lang="en-GB" sz="1400" b="1" i="0" u="none" strike="noStrike" dirty="0" smtClean="0">
                          <a:solidFill>
                            <a:srgbClr val="000000"/>
                          </a:solidFill>
                          <a:effectLst/>
                          <a:latin typeface="Calibri" panose="020F0502020204030204" pitchFamily="34" charset="0"/>
                          <a:cs typeface="Calibri" panose="020F0502020204030204" pitchFamily="34" charset="0"/>
                        </a:rPr>
                      </a:br>
                      <a:r>
                        <a:rPr lang="en-GB" sz="1400" b="1" i="0" u="none" strike="noStrike" dirty="0" smtClean="0">
                          <a:solidFill>
                            <a:srgbClr val="000000"/>
                          </a:solidFill>
                          <a:effectLst/>
                          <a:latin typeface="Calibri" panose="020F0502020204030204" pitchFamily="34" charset="0"/>
                          <a:cs typeface="Calibri" panose="020F0502020204030204" pitchFamily="34" charset="0"/>
                        </a:rPr>
                        <a:t> 74</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73738">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1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a:txBody>
                    <a:bodyPr/>
                    <a:lstStyle/>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GROENPUNT</a:t>
                      </a:r>
                    </a:p>
                    <a:p>
                      <a:pPr algn="l" fontAlgn="t"/>
                      <a:r>
                        <a:rPr lang="en-GB" sz="1400" b="1" i="0" u="none" strike="noStrike" dirty="0" smtClean="0">
                          <a:solidFill>
                            <a:srgbClr val="000000"/>
                          </a:solidFill>
                          <a:effectLst/>
                          <a:latin typeface="Calibri" panose="020F0502020204030204" pitchFamily="34" charset="0"/>
                          <a:cs typeface="Calibri" panose="020F0502020204030204" pitchFamily="34" charset="0"/>
                        </a:rPr>
                        <a:t>  4</a:t>
                      </a:r>
                    </a:p>
                    <a:p>
                      <a:pPr algn="l" fontAlgn="t"/>
                      <a:endParaRPr lang="en-GB"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endParaRPr lang="en-ZA"/>
                    </a:p>
                  </a:txBody>
                  <a:tcPr/>
                </a:tc>
                <a:extLst>
                  <a:ext uri="{0D108BD9-81ED-4DB2-BD59-A6C34878D82A}">
                    <a16:rowId xmlns="" xmlns:a16="http://schemas.microsoft.com/office/drawing/2014/main" val="2129813593"/>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lgn="ctr"/>
            <a:r>
              <a:rPr lang="en-GB" sz="2400" dirty="0"/>
              <a:t>Percentage increase of offenders, parolees and probationers participating in Restorative Justice Programme</a:t>
            </a:r>
          </a:p>
        </p:txBody>
      </p:sp>
    </p:spTree>
    <p:extLst>
      <p:ext uri="{BB962C8B-B14F-4D97-AF65-F5344CB8AC3E}">
        <p14:creationId xmlns:p14="http://schemas.microsoft.com/office/powerpoint/2010/main" val="396335630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55369" y="-4838700"/>
            <a:ext cx="13716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129312" y="1634099"/>
            <a:ext cx="9111673"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4. PROJECT PLAN TO ADDRESS UNDER PERFORMANCE</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702670756"/>
              </p:ext>
            </p:extLst>
          </p:nvPr>
        </p:nvGraphicFramePr>
        <p:xfrm>
          <a:off x="200891" y="2247457"/>
          <a:ext cx="11671302" cy="4388047"/>
        </p:xfrm>
        <a:graphic>
          <a:graphicData uri="http://schemas.openxmlformats.org/drawingml/2006/table">
            <a:tbl>
              <a:tblPr firstRow="1" bandRow="1"/>
              <a:tblGrid>
                <a:gridCol w="1384300">
                  <a:extLst>
                    <a:ext uri="{9D8B030D-6E8A-4147-A177-3AD203B41FA5}">
                      <a16:colId xmlns="" xmlns:a16="http://schemas.microsoft.com/office/drawing/2014/main" val="3171785473"/>
                    </a:ext>
                  </a:extLst>
                </a:gridCol>
                <a:gridCol w="1447800">
                  <a:extLst>
                    <a:ext uri="{9D8B030D-6E8A-4147-A177-3AD203B41FA5}">
                      <a16:colId xmlns="" xmlns:a16="http://schemas.microsoft.com/office/drawing/2014/main" val="3307568538"/>
                    </a:ext>
                  </a:extLst>
                </a:gridCol>
                <a:gridCol w="18288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1447800">
                  <a:extLst>
                    <a:ext uri="{9D8B030D-6E8A-4147-A177-3AD203B41FA5}">
                      <a16:colId xmlns="" xmlns:a16="http://schemas.microsoft.com/office/drawing/2014/main" val="551651354"/>
                    </a:ext>
                  </a:extLst>
                </a:gridCol>
                <a:gridCol w="4114802">
                  <a:extLst>
                    <a:ext uri="{9D8B030D-6E8A-4147-A177-3AD203B41FA5}">
                      <a16:colId xmlns="" xmlns:a16="http://schemas.microsoft.com/office/drawing/2014/main" val="106908959"/>
                    </a:ext>
                  </a:extLst>
                </a:gridCol>
              </a:tblGrid>
              <a:tr h="648143">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MANAGEMENT AREA</a:t>
                      </a:r>
                      <a:endParaRPr lang="en-US" sz="14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CORRECTIONAL CENTRE</a:t>
                      </a:r>
                      <a:endParaRPr lang="en-US" sz="14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ACTIVITY / ACTIVITIES</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RESPONSIBILITY</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TIME FRAME</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400" b="1" kern="1200" dirty="0" smtClean="0">
                          <a:solidFill>
                            <a:schemeClr val="bg1"/>
                          </a:solidFill>
                          <a:latin typeface="Arial"/>
                          <a:ea typeface=""/>
                          <a:cs typeface="Arial"/>
                        </a:rPr>
                        <a:t>PROGRESS</a:t>
                      </a:r>
                      <a:endParaRPr lang="en-US" sz="14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926C"/>
                    </a:solidFill>
                  </a:tcPr>
                </a:tc>
                <a:extLst>
                  <a:ext uri="{0D108BD9-81ED-4DB2-BD59-A6C34878D82A}">
                    <a16:rowId xmlns="" xmlns:a16="http://schemas.microsoft.com/office/drawing/2014/main" val="2208647457"/>
                  </a:ext>
                </a:extLst>
              </a:tr>
              <a:tr h="187827">
                <a:tc>
                  <a:txBody>
                    <a:bodyPr/>
                    <a:lstStyle/>
                    <a:p>
                      <a:pPr algn="l" fontAlgn="t"/>
                      <a:r>
                        <a:rPr lang="en-GB" sz="1400" b="1" i="0" u="none" strike="noStrike" dirty="0" smtClean="0">
                          <a:solidFill>
                            <a:srgbClr val="000000"/>
                          </a:solidFill>
                          <a:effectLst/>
                          <a:latin typeface="Calibri" panose="020F0502020204030204" pitchFamily="34" charset="0"/>
                        </a:rPr>
                        <a:t> UPINGTON</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All Correctional </a:t>
                      </a:r>
                      <a:r>
                        <a:rPr lang="en-US" sz="1400" b="1" i="0" u="none" strike="noStrike" kern="1200" dirty="0" err="1" smtClean="0">
                          <a:solidFill>
                            <a:srgbClr val="000000"/>
                          </a:solidFill>
                          <a:effectLst/>
                          <a:latin typeface="Calibri" panose="020F0502020204030204" pitchFamily="34" charset="0"/>
                          <a:ea typeface="+mn-ea"/>
                          <a:cs typeface="+mn-cs"/>
                        </a:rPr>
                        <a:t>Centres</a:t>
                      </a:r>
                      <a:r>
                        <a:rPr lang="en-US" sz="1400" b="1" i="0" u="none" strike="noStrike" kern="1200" dirty="0" smtClean="0">
                          <a:solidFill>
                            <a:srgbClr val="000000"/>
                          </a:solidFill>
                          <a:effectLst/>
                          <a:latin typeface="Calibri" panose="020F0502020204030204" pitchFamily="34" charset="0"/>
                          <a:ea typeface="+mn-ea"/>
                          <a:cs typeface="+mn-cs"/>
                        </a:rPr>
                        <a:t> resorting under each Management Area</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lang="en-GB" sz="1400" b="1" i="0" u="none" strike="noStrike" dirty="0" smtClean="0">
                          <a:solidFill>
                            <a:srgbClr val="000000"/>
                          </a:solidFill>
                          <a:effectLst/>
                          <a:latin typeface="Calibri" panose="020F0502020204030204" pitchFamily="34" charset="0"/>
                        </a:rPr>
                        <a:t>Due to COVID-19  Regulations Restorative Justice programmes and </a:t>
                      </a:r>
                      <a:r>
                        <a:rPr lang="en-GB" sz="1400" b="1" i="0" u="none" strike="noStrike" dirty="0" err="1" smtClean="0">
                          <a:solidFill>
                            <a:srgbClr val="000000"/>
                          </a:solidFill>
                          <a:effectLst/>
                          <a:latin typeface="Calibri" panose="020F0502020204030204" pitchFamily="34" charset="0"/>
                        </a:rPr>
                        <a:t>Imbizos</a:t>
                      </a:r>
                      <a:r>
                        <a:rPr lang="en-GB" sz="1400" b="1" i="0" u="none" strike="noStrike" dirty="0" smtClean="0">
                          <a:solidFill>
                            <a:srgbClr val="000000"/>
                          </a:solidFill>
                          <a:effectLst/>
                          <a:latin typeface="Calibri" panose="020F0502020204030204" pitchFamily="34" charset="0"/>
                        </a:rPr>
                        <a:t> remained suspended  and contact sessions with parolees/ probationers could not be conducted  effectively Restorative Justice  processes will resume under lockdown level 1 </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Head of Correctional Centre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Area Commissioner</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RH: Corrections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
                      </a:r>
                      <a:br>
                        <a:rPr lang="en-GB" sz="1400" b="1" i="0" u="none" strike="noStrike" kern="1200" dirty="0" smtClean="0">
                          <a:solidFill>
                            <a:srgbClr val="000000"/>
                          </a:solidFill>
                          <a:effectLst/>
                          <a:latin typeface="Calibri" panose="020F0502020204030204" pitchFamily="34" charset="0"/>
                          <a:ea typeface="+mn-ea"/>
                          <a:cs typeface="+mn-cs"/>
                        </a:rPr>
                      </a:br>
                      <a:endParaRPr lang="en-GB"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mn-cs"/>
                        </a:rPr>
                        <a:t>31 December  2020</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7">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Restorative Justice  processes has resumed under lockdown level 1.</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A communique was forwarded to Area Commissioners so as to ensure that offenders, parolees and probationers participation in RJ programmes is enhanced.</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Some Community Corrections has already started with identifying potential cases who are willing participate in restorative justice programme.</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Preparation of paroles and probationers is intensified.</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Tracing in numbers of victims is underway.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mn-cs"/>
                        </a:rPr>
                        <a:t> Monitoring and Evaluation visits will be conducted at Management Areas to assist where necessary.</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87827">
                <a:tc>
                  <a:txBody>
                    <a:bodyPr/>
                    <a:lstStyle/>
                    <a:p>
                      <a:r>
                        <a:rPr lang="en-ZA" sz="1400" b="1" dirty="0" smtClean="0">
                          <a:latin typeface="Calibri" panose="020F0502020204030204" pitchFamily="34" charset="0"/>
                          <a:cs typeface="Calibri" panose="020F0502020204030204" pitchFamily="34" charset="0"/>
                        </a:rPr>
                        <a:t> KIMBERLEY</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834060155"/>
                  </a:ext>
                </a:extLst>
              </a:tr>
              <a:tr h="247304">
                <a:tc>
                  <a:txBody>
                    <a:bodyPr/>
                    <a:lstStyle/>
                    <a:p>
                      <a:r>
                        <a:rPr lang="en-ZA" sz="1400" b="1" dirty="0" smtClean="0">
                          <a:latin typeface="Calibri" panose="020F0502020204030204" pitchFamily="34" charset="0"/>
                          <a:cs typeface="Calibri" panose="020F0502020204030204" pitchFamily="34" charset="0"/>
                        </a:rPr>
                        <a:t> COLESBERG</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t" latinLnBrk="0" hangingPunct="1">
                        <a:lnSpc>
                          <a:spcPct val="100000"/>
                        </a:lnSpc>
                        <a:spcBef>
                          <a:spcPts val="0"/>
                        </a:spcBef>
                        <a:spcAft>
                          <a:spcPts val="0"/>
                        </a:spcAft>
                        <a:buClrTx/>
                        <a:buSzTx/>
                        <a:buFontTx/>
                        <a:buNone/>
                        <a:tabLst/>
                        <a:defRPr/>
                      </a:pPr>
                      <a:endParaRPr lang="en-GB" sz="1200" b="1" i="0" u="none" strike="noStrike" dirty="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123652">
                <a:tc>
                  <a:txBody>
                    <a:bodyPr/>
                    <a:lstStyle/>
                    <a:p>
                      <a:r>
                        <a:rPr lang="en-ZA" sz="1400" b="1" dirty="0" smtClean="0">
                          <a:latin typeface="Calibri" panose="020F0502020204030204" pitchFamily="34" charset="0"/>
                          <a:cs typeface="Calibri" panose="020F0502020204030204" pitchFamily="34" charset="0"/>
                        </a:rPr>
                        <a:t>GOEDEMOED</a:t>
                      </a:r>
                    </a:p>
                    <a:p>
                      <a:endParaRPr lang="en-ZA" sz="1400" b="1" dirty="0">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algn="l" fontAlgn="t"/>
                      <a:endPar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0" marR="0" marT="0" marB="0"/>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1193732112"/>
                  </a:ext>
                </a:extLst>
              </a:tr>
              <a:tr h="123652">
                <a:tc>
                  <a:txBody>
                    <a:bodyPr/>
                    <a:lstStyle/>
                    <a:p>
                      <a:pPr algn="l" fontAlgn="t"/>
                      <a:r>
                        <a:rPr lang="en-GB" sz="1400" b="1" i="0" u="none" strike="noStrike" dirty="0" smtClean="0">
                          <a:solidFill>
                            <a:srgbClr val="000000"/>
                          </a:solidFill>
                          <a:effectLst/>
                          <a:latin typeface="Calibri" panose="020F0502020204030204" pitchFamily="34" charset="0"/>
                        </a:rPr>
                        <a:t> GROOTVLEI</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3814452938"/>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BIZZAH MAKHATE</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endParaRPr lang="en-ZA"/>
                    </a:p>
                  </a:txBody>
                  <a:tcPr/>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540776377"/>
                  </a:ext>
                </a:extLst>
              </a:tr>
              <a:tr h="148937">
                <a:tc>
                  <a:txBody>
                    <a:bodyPr/>
                    <a:lstStyle/>
                    <a:p>
                      <a:pPr algn="l" fontAlgn="t"/>
                      <a:r>
                        <a:rPr lang="en-GB" sz="1400" b="1" i="0" u="none" strike="noStrike" dirty="0" smtClean="0">
                          <a:solidFill>
                            <a:srgbClr val="000000"/>
                          </a:solidFill>
                          <a:effectLst/>
                          <a:latin typeface="Calibri" panose="020F0502020204030204" pitchFamily="34" charset="0"/>
                        </a:rPr>
                        <a:t> GROENPUNT</a:t>
                      </a:r>
                    </a:p>
                    <a:p>
                      <a:pPr algn="l" fontAlgn="t"/>
                      <a:endParaRPr lang="en-GB" sz="1400" b="1" i="0" u="none" strike="noStrike" dirty="0" smtClean="0">
                        <a:solidFill>
                          <a:srgbClr val="000000"/>
                        </a:solidFill>
                        <a:effectLst/>
                        <a:latin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endParaRPr lang="en-ZA"/>
                    </a:p>
                  </a:txBody>
                  <a:tcPr/>
                </a:tc>
                <a:tc vMerge="1">
                  <a:txBody>
                    <a:bodyPr/>
                    <a:lstStyle/>
                    <a:p>
                      <a:endParaRPr lang="en-ZA"/>
                    </a:p>
                  </a:txBody>
                  <a:tcPr/>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tc vMerge="1">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mn-cs"/>
                      </a:endParaRPr>
                    </a:p>
                  </a:txBody>
                  <a:tcPr marL="91438" marR="91438" marT="45724" marB="45724"/>
                </a:tc>
                <a:extLst>
                  <a:ext uri="{0D108BD9-81ED-4DB2-BD59-A6C34878D82A}">
                    <a16:rowId xmlns="" xmlns:a16="http://schemas.microsoft.com/office/drawing/2014/main" val="4281350301"/>
                  </a:ext>
                </a:extLst>
              </a:tr>
            </a:tbl>
          </a:graphicData>
        </a:graphic>
      </p:graphicFrame>
      <p:sp>
        <p:nvSpPr>
          <p:cNvPr id="13"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rgbClr val="FFFFFF"/>
                </a:solidFill>
                <a:latin typeface="Arial Black" panose="020B0A04020102020204" pitchFamily="34" charset="0"/>
              </a:rPr>
              <a:t>PLAN TO ADDRESS UNDER PERFORMANCE:</a:t>
            </a:r>
          </a:p>
          <a:p>
            <a:pPr algn="ctr"/>
            <a:r>
              <a:rPr lang="en-GB" sz="2400" dirty="0"/>
              <a:t>Percentage increase of offenders, parolees and probationers participating in Restorative Justice Programme</a:t>
            </a:r>
          </a:p>
          <a:p>
            <a:endParaRPr lang="en-GB" sz="3200" kern="0" dirty="0">
              <a:solidFill>
                <a:srgbClr val="FFFFFF"/>
              </a:solidFill>
              <a:latin typeface="Arial Black" panose="020B0A04020102020204" pitchFamily="34" charset="0"/>
            </a:endParaRPr>
          </a:p>
        </p:txBody>
      </p:sp>
    </p:spTree>
    <p:extLst>
      <p:ext uri="{BB962C8B-B14F-4D97-AF65-F5344CB8AC3E}">
        <p14:creationId xmlns:p14="http://schemas.microsoft.com/office/powerpoint/2010/main" val="427712807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58618" y="654049"/>
            <a:ext cx="11598949" cy="5670551"/>
          </a:xfrm>
          <a:solidFill>
            <a:srgbClr val="EBF9EB"/>
          </a:solidFill>
          <a:ln>
            <a:solidFill>
              <a:schemeClr val="tx1"/>
            </a:solidFill>
          </a:ln>
        </p:spPr>
        <p:txBody>
          <a:bodyPr/>
          <a:lstStyle/>
          <a:p>
            <a:r>
              <a:rPr lang="en-ZA" sz="1400" b="1" dirty="0" smtClean="0"/>
              <a:t>Overall performance for the region has improved from (15/22) 68.18% to (18/25) 72.00%.</a:t>
            </a:r>
          </a:p>
          <a:p>
            <a:r>
              <a:rPr lang="en-ZA" sz="1400" b="1" dirty="0" smtClean="0"/>
              <a:t>The region managed to maintain the escapes from quarter 1 to quarter 2 on 9 escapes.</a:t>
            </a:r>
          </a:p>
          <a:p>
            <a:r>
              <a:rPr lang="en-ZA" sz="1400" b="1" dirty="0" smtClean="0"/>
              <a:t>The overcrowding in the region was reduced from 19765 in the 1</a:t>
            </a:r>
            <a:r>
              <a:rPr lang="en-ZA" sz="1400" b="1" baseline="30000" dirty="0" smtClean="0"/>
              <a:t>st</a:t>
            </a:r>
            <a:r>
              <a:rPr lang="en-ZA" sz="1400" b="1" dirty="0" smtClean="0"/>
              <a:t> quarter to 18628 in the 2</a:t>
            </a:r>
            <a:r>
              <a:rPr lang="en-ZA" sz="1400" b="1" baseline="30000" dirty="0" smtClean="0"/>
              <a:t>nd</a:t>
            </a:r>
            <a:r>
              <a:rPr lang="en-ZA" sz="1400" b="1" dirty="0" smtClean="0"/>
              <a:t> quarter.</a:t>
            </a:r>
          </a:p>
          <a:p>
            <a:r>
              <a:rPr lang="en-ZA" sz="1400" b="1" dirty="0" smtClean="0"/>
              <a:t>There was an improvement on the participation in long courses form the 1</a:t>
            </a:r>
            <a:r>
              <a:rPr lang="en-ZA" sz="1400" b="1" baseline="30000" dirty="0" smtClean="0"/>
              <a:t>st</a:t>
            </a:r>
            <a:r>
              <a:rPr lang="en-ZA" sz="1400" b="1" dirty="0" smtClean="0"/>
              <a:t> quarter performance of 112 to 183 in the 2</a:t>
            </a:r>
            <a:r>
              <a:rPr lang="en-ZA" sz="1400" b="1" baseline="30000" dirty="0" smtClean="0"/>
              <a:t>nd</a:t>
            </a:r>
            <a:r>
              <a:rPr lang="en-ZA" sz="1400" b="1" dirty="0" smtClean="0"/>
              <a:t> quarter.</a:t>
            </a:r>
          </a:p>
          <a:p>
            <a:r>
              <a:rPr lang="en-ZA" sz="1400" b="1" dirty="0"/>
              <a:t>There was an improvement </a:t>
            </a:r>
            <a:r>
              <a:rPr lang="en-ZA" sz="1400" b="1" dirty="0" smtClean="0"/>
              <a:t>on </a:t>
            </a:r>
            <a:r>
              <a:rPr lang="en-ZA" sz="1400" b="1" dirty="0"/>
              <a:t>the participation in </a:t>
            </a:r>
            <a:r>
              <a:rPr lang="en-ZA" sz="1400" b="1" dirty="0" smtClean="0"/>
              <a:t>short courses</a:t>
            </a:r>
            <a:r>
              <a:rPr lang="en-ZA" sz="1400" b="1" dirty="0"/>
              <a:t>: 1</a:t>
            </a:r>
            <a:r>
              <a:rPr lang="en-ZA" sz="1400" b="1" baseline="30000" dirty="0"/>
              <a:t>st</a:t>
            </a:r>
            <a:r>
              <a:rPr lang="en-ZA" sz="1400" b="1" dirty="0"/>
              <a:t> Quarter performance was </a:t>
            </a:r>
            <a:r>
              <a:rPr lang="en-ZA" sz="1400" b="1" dirty="0" smtClean="0"/>
              <a:t>189 </a:t>
            </a:r>
            <a:r>
              <a:rPr lang="en-ZA" sz="1400" b="1" dirty="0"/>
              <a:t>vs the </a:t>
            </a:r>
            <a:r>
              <a:rPr lang="en-ZA" sz="1400" b="1" dirty="0" smtClean="0"/>
              <a:t>249 for </a:t>
            </a:r>
            <a:r>
              <a:rPr lang="en-ZA" sz="1400" b="1" dirty="0"/>
              <a:t>the 2</a:t>
            </a:r>
            <a:r>
              <a:rPr lang="en-ZA" sz="1400" b="1" baseline="30000" dirty="0"/>
              <a:t>nd</a:t>
            </a:r>
            <a:r>
              <a:rPr lang="en-ZA" sz="1400" b="1" dirty="0"/>
              <a:t> </a:t>
            </a:r>
            <a:r>
              <a:rPr lang="en-ZA" sz="1400" b="1" dirty="0" smtClean="0"/>
              <a:t>quarter.</a:t>
            </a:r>
          </a:p>
          <a:p>
            <a:r>
              <a:rPr lang="en-ZA" sz="1400" b="1" dirty="0" smtClean="0"/>
              <a:t>The performance has improved on TVET College programmes: 1</a:t>
            </a:r>
            <a:r>
              <a:rPr lang="en-ZA" sz="1400" b="1" baseline="30000" dirty="0" smtClean="0"/>
              <a:t>st</a:t>
            </a:r>
            <a:r>
              <a:rPr lang="en-ZA" sz="1400" b="1" dirty="0" smtClean="0"/>
              <a:t> quarter was 90 against the performance in the 2</a:t>
            </a:r>
            <a:r>
              <a:rPr lang="en-ZA" sz="1400" b="1" baseline="30000" dirty="0" smtClean="0"/>
              <a:t>nd</a:t>
            </a:r>
            <a:r>
              <a:rPr lang="en-ZA" sz="1400" b="1" dirty="0" smtClean="0"/>
              <a:t> quarter of 277.</a:t>
            </a:r>
            <a:endParaRPr lang="en-ZA" sz="1400" b="1" dirty="0"/>
          </a:p>
          <a:p>
            <a:pPr lvl="0">
              <a:buClr>
                <a:srgbClr val="7D0900"/>
              </a:buClr>
            </a:pPr>
            <a:r>
              <a:rPr lang="en-ZA" sz="1400" b="1" dirty="0">
                <a:solidFill>
                  <a:srgbClr val="000000"/>
                </a:solidFill>
              </a:rPr>
              <a:t>The performance has improved on the manufacturing of masks: 1</a:t>
            </a:r>
            <a:r>
              <a:rPr lang="en-ZA" sz="1400" b="1" baseline="30000" dirty="0">
                <a:solidFill>
                  <a:srgbClr val="000000"/>
                </a:solidFill>
              </a:rPr>
              <a:t>st</a:t>
            </a:r>
            <a:r>
              <a:rPr lang="en-ZA" sz="1400" b="1" dirty="0">
                <a:solidFill>
                  <a:srgbClr val="000000"/>
                </a:solidFill>
              </a:rPr>
              <a:t> quarter was 15 676 against the performance in the 2</a:t>
            </a:r>
            <a:r>
              <a:rPr lang="en-ZA" sz="1400" b="1" baseline="30000" dirty="0">
                <a:solidFill>
                  <a:srgbClr val="000000"/>
                </a:solidFill>
              </a:rPr>
              <a:t>nd</a:t>
            </a:r>
            <a:r>
              <a:rPr lang="en-ZA" sz="1400" b="1" dirty="0">
                <a:solidFill>
                  <a:srgbClr val="000000"/>
                </a:solidFill>
              </a:rPr>
              <a:t> quarter 21 180.</a:t>
            </a:r>
          </a:p>
          <a:p>
            <a:pPr lvl="0">
              <a:buClr>
                <a:srgbClr val="7D0900"/>
              </a:buClr>
            </a:pPr>
            <a:r>
              <a:rPr lang="en-ZA" sz="1400" b="1" dirty="0">
                <a:solidFill>
                  <a:srgbClr val="000000"/>
                </a:solidFill>
              </a:rPr>
              <a:t>There was an improvement in the participation of spiritual care services from the 1</a:t>
            </a:r>
            <a:r>
              <a:rPr lang="en-ZA" sz="1400" b="1" baseline="30000" dirty="0">
                <a:solidFill>
                  <a:srgbClr val="000000"/>
                </a:solidFill>
              </a:rPr>
              <a:t>st</a:t>
            </a:r>
            <a:r>
              <a:rPr lang="en-ZA" sz="1400" b="1" dirty="0">
                <a:solidFill>
                  <a:srgbClr val="000000"/>
                </a:solidFill>
              </a:rPr>
              <a:t> Quarter’s performance of 1453 to the 2</a:t>
            </a:r>
            <a:r>
              <a:rPr lang="en-ZA" sz="1400" b="1" baseline="30000" dirty="0">
                <a:solidFill>
                  <a:srgbClr val="000000"/>
                </a:solidFill>
              </a:rPr>
              <a:t>nd</a:t>
            </a:r>
            <a:r>
              <a:rPr lang="en-ZA" sz="1400" b="1" dirty="0">
                <a:solidFill>
                  <a:srgbClr val="000000"/>
                </a:solidFill>
              </a:rPr>
              <a:t> quarter’s performance of  2222.</a:t>
            </a:r>
          </a:p>
          <a:p>
            <a:pPr lvl="0">
              <a:buClr>
                <a:srgbClr val="7D0900"/>
              </a:buClr>
            </a:pPr>
            <a:r>
              <a:rPr lang="en-ZA" sz="1400" b="1" dirty="0">
                <a:solidFill>
                  <a:srgbClr val="000000"/>
                </a:solidFill>
              </a:rPr>
              <a:t>The performance of the viral load suppression improved from the 1</a:t>
            </a:r>
            <a:r>
              <a:rPr lang="en-ZA" sz="1400" b="1" baseline="30000" dirty="0">
                <a:solidFill>
                  <a:srgbClr val="000000"/>
                </a:solidFill>
              </a:rPr>
              <a:t>st</a:t>
            </a:r>
            <a:r>
              <a:rPr lang="en-ZA" sz="1400" b="1" dirty="0">
                <a:solidFill>
                  <a:srgbClr val="000000"/>
                </a:solidFill>
              </a:rPr>
              <a:t> quarter of 70.00% to 79.21%.</a:t>
            </a:r>
          </a:p>
          <a:p>
            <a:pPr lvl="0">
              <a:buClr>
                <a:srgbClr val="7D0900"/>
              </a:buClr>
            </a:pPr>
            <a:r>
              <a:rPr lang="en-ZA" sz="1400" b="1" dirty="0">
                <a:solidFill>
                  <a:srgbClr val="000000"/>
                </a:solidFill>
              </a:rPr>
              <a:t>The screening of inmates for diabetes has improved from the 1</a:t>
            </a:r>
            <a:r>
              <a:rPr lang="en-ZA" sz="1400" b="1" baseline="30000" dirty="0">
                <a:solidFill>
                  <a:srgbClr val="000000"/>
                </a:solidFill>
              </a:rPr>
              <a:t>st</a:t>
            </a:r>
            <a:r>
              <a:rPr lang="en-ZA" sz="1400" b="1" dirty="0">
                <a:solidFill>
                  <a:srgbClr val="000000"/>
                </a:solidFill>
              </a:rPr>
              <a:t> quarter 1501 to 1969 in the 2</a:t>
            </a:r>
            <a:r>
              <a:rPr lang="en-ZA" sz="1400" b="1" baseline="30000" dirty="0">
                <a:solidFill>
                  <a:srgbClr val="000000"/>
                </a:solidFill>
              </a:rPr>
              <a:t>nd</a:t>
            </a:r>
            <a:r>
              <a:rPr lang="en-ZA" sz="1400" b="1" dirty="0">
                <a:solidFill>
                  <a:srgbClr val="000000"/>
                </a:solidFill>
              </a:rPr>
              <a:t> quarter.</a:t>
            </a:r>
          </a:p>
          <a:p>
            <a:pPr lvl="0">
              <a:buClr>
                <a:srgbClr val="7D0900"/>
              </a:buClr>
            </a:pPr>
            <a:r>
              <a:rPr lang="en-ZA" sz="1400" b="1" dirty="0">
                <a:solidFill>
                  <a:srgbClr val="000000"/>
                </a:solidFill>
              </a:rPr>
              <a:t>The screening of inmates for hypertension has improved from the 1</a:t>
            </a:r>
            <a:r>
              <a:rPr lang="en-ZA" sz="1400" b="1" baseline="30000" dirty="0">
                <a:solidFill>
                  <a:srgbClr val="000000"/>
                </a:solidFill>
              </a:rPr>
              <a:t>st</a:t>
            </a:r>
            <a:r>
              <a:rPr lang="en-ZA" sz="1400" b="1" dirty="0">
                <a:solidFill>
                  <a:srgbClr val="000000"/>
                </a:solidFill>
              </a:rPr>
              <a:t> quarter 2290 to 2397 in the 2</a:t>
            </a:r>
            <a:r>
              <a:rPr lang="en-ZA" sz="1400" b="1" baseline="30000" dirty="0">
                <a:solidFill>
                  <a:srgbClr val="000000"/>
                </a:solidFill>
              </a:rPr>
              <a:t>nd</a:t>
            </a:r>
            <a:r>
              <a:rPr lang="en-ZA" sz="1400" b="1" dirty="0">
                <a:solidFill>
                  <a:srgbClr val="000000"/>
                </a:solidFill>
              </a:rPr>
              <a:t> quarter.</a:t>
            </a:r>
          </a:p>
          <a:p>
            <a:r>
              <a:rPr lang="en-ZA" sz="1400" b="1" dirty="0"/>
              <a:t>The recovery rate of inmates has increased from 0.00% in the 1</a:t>
            </a:r>
            <a:r>
              <a:rPr lang="en-ZA" sz="1400" b="1" baseline="30000" dirty="0"/>
              <a:t>st</a:t>
            </a:r>
            <a:r>
              <a:rPr lang="en-ZA" sz="1400" b="1" dirty="0"/>
              <a:t> quarter to 102.31% in the 2</a:t>
            </a:r>
            <a:r>
              <a:rPr lang="en-ZA" sz="1400" b="1" baseline="30000" dirty="0"/>
              <a:t>nd</a:t>
            </a:r>
            <a:r>
              <a:rPr lang="en-ZA" sz="1400" b="1" dirty="0"/>
              <a:t> quarter.</a:t>
            </a:r>
          </a:p>
          <a:p>
            <a:r>
              <a:rPr lang="en-ZA" sz="1400" b="1" dirty="0"/>
              <a:t>The participation in GET academic year has improved from 97.19% in the 1</a:t>
            </a:r>
            <a:r>
              <a:rPr lang="en-ZA" sz="1400" b="1" baseline="30000" dirty="0"/>
              <a:t>st</a:t>
            </a:r>
            <a:r>
              <a:rPr lang="en-ZA" sz="1400" b="1" dirty="0"/>
              <a:t> quarter to 100.00% in the 2</a:t>
            </a:r>
            <a:r>
              <a:rPr lang="en-ZA" sz="1400" b="1" baseline="30000" dirty="0"/>
              <a:t>nd</a:t>
            </a:r>
            <a:r>
              <a:rPr lang="en-ZA" sz="1400" b="1" dirty="0"/>
              <a:t> quarter</a:t>
            </a:r>
            <a:r>
              <a:rPr lang="en-ZA" sz="1400" b="1" dirty="0" smtClean="0"/>
              <a:t>.</a:t>
            </a:r>
            <a:endParaRPr lang="en-ZA" sz="2400" b="1" dirty="0"/>
          </a:p>
        </p:txBody>
      </p:sp>
      <p:sp>
        <p:nvSpPr>
          <p:cNvPr id="3" name="Rectangle: Top Corners Rounded 60">
            <a:extLst>
              <a:ext uri="{FF2B5EF4-FFF2-40B4-BE49-F238E27FC236}">
                <a16:creationId xmlns="" xmlns:a16="http://schemas.microsoft.com/office/drawing/2014/main" id="{935013CF-ED1D-4C99-9BBC-342742B95A80}"/>
              </a:ext>
            </a:extLst>
          </p:cNvPr>
          <p:cNvSpPr/>
          <p:nvPr/>
        </p:nvSpPr>
        <p:spPr>
          <a:xfrm rot="5400000">
            <a:off x="5143500" y="-5143500"/>
            <a:ext cx="533400" cy="108204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4" name="Title 1"/>
          <p:cNvSpPr txBox="1">
            <a:spLocks/>
          </p:cNvSpPr>
          <p:nvPr/>
        </p:nvSpPr>
        <p:spPr>
          <a:xfrm>
            <a:off x="258618" y="184150"/>
            <a:ext cx="10188575" cy="469899"/>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r>
              <a:rPr lang="en-ZA" kern="0" dirty="0" smtClean="0">
                <a:solidFill>
                  <a:schemeClr val="bg1"/>
                </a:solidFill>
                <a:latin typeface="Arial Black" panose="020B0A04020102020204" pitchFamily="34" charset="0"/>
              </a:rPr>
              <a:t>SUMMARY OF IMPROVEMENTS FOR Q2 </a:t>
            </a:r>
            <a:endParaRPr lang="en-GB"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2845184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Slide1 Template_1.2_back.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5400"/>
            <a:ext cx="12192000" cy="6858000"/>
          </a:xfrm>
          <a:prstGeom prst="rect">
            <a:avLst/>
          </a:prstGeom>
        </p:spPr>
      </p:pic>
      <p:sp>
        <p:nvSpPr>
          <p:cNvPr id="5" name="TextBox 4"/>
          <p:cNvSpPr txBox="1"/>
          <p:nvPr/>
        </p:nvSpPr>
        <p:spPr>
          <a:xfrm>
            <a:off x="2758529" y="271596"/>
            <a:ext cx="4522887" cy="707894"/>
          </a:xfrm>
          <a:prstGeom prst="rect">
            <a:avLst/>
          </a:prstGeom>
          <a:noFill/>
        </p:spPr>
        <p:txBody>
          <a:bodyPr wrap="square" rtlCol="0">
            <a:spAutoFit/>
          </a:bodyPr>
          <a:lstStyle/>
          <a:p>
            <a:pPr defTabSz="457200" fontAlgn="auto">
              <a:spcBef>
                <a:spcPts val="0"/>
              </a:spcBef>
              <a:spcAft>
                <a:spcPts val="0"/>
              </a:spcAft>
            </a:pPr>
            <a:r>
              <a:rPr lang="en-US" sz="4000" dirty="0">
                <a:solidFill>
                  <a:prstClr val="white"/>
                </a:solidFill>
                <a:latin typeface="Calibri"/>
                <a:cs typeface="Arial Black"/>
              </a:rPr>
              <a:t>Thank You</a:t>
            </a:r>
          </a:p>
        </p:txBody>
      </p:sp>
      <p:sp>
        <p:nvSpPr>
          <p:cNvPr id="13" name="TextBox 12"/>
          <p:cNvSpPr txBox="1"/>
          <p:nvPr/>
        </p:nvSpPr>
        <p:spPr>
          <a:xfrm>
            <a:off x="2603500" y="423997"/>
            <a:ext cx="6338176" cy="1323439"/>
          </a:xfrm>
          <a:prstGeom prst="rect">
            <a:avLst/>
          </a:prstGeom>
          <a:noFill/>
        </p:spPr>
        <p:txBody>
          <a:bodyPr wrap="square" rtlCol="0">
            <a:spAutoFit/>
          </a:bodyPr>
          <a:lstStyle/>
          <a:p>
            <a:pPr algn="ctr" defTabSz="457200" fontAlgn="auto">
              <a:spcBef>
                <a:spcPts val="0"/>
              </a:spcBef>
              <a:spcAft>
                <a:spcPts val="0"/>
              </a:spcAft>
            </a:pPr>
            <a:r>
              <a:rPr lang="en-ZA" sz="2000" b="1" dirty="0">
                <a:solidFill>
                  <a:srgbClr val="005300"/>
                </a:solidFill>
                <a:latin typeface="Calibri"/>
                <a:cs typeface="Arial Black"/>
              </a:rPr>
              <a:t>THANK YOU</a:t>
            </a:r>
          </a:p>
          <a:p>
            <a:pPr algn="ctr" defTabSz="457200" fontAlgn="auto">
              <a:spcBef>
                <a:spcPts val="0"/>
              </a:spcBef>
              <a:spcAft>
                <a:spcPts val="0"/>
              </a:spcAft>
            </a:pPr>
            <a:endParaRPr lang="en-ZA" sz="2000" b="1" dirty="0">
              <a:solidFill>
                <a:srgbClr val="005300"/>
              </a:solidFill>
              <a:latin typeface="Calibri"/>
              <a:cs typeface="Arial Black"/>
            </a:endParaRPr>
          </a:p>
          <a:p>
            <a:pPr algn="ctr" defTabSz="457200" fontAlgn="auto">
              <a:spcBef>
                <a:spcPts val="0"/>
              </a:spcBef>
              <a:spcAft>
                <a:spcPts val="0"/>
              </a:spcAft>
            </a:pPr>
            <a:r>
              <a:rPr lang="en-ZA" sz="2000" b="1" dirty="0">
                <a:solidFill>
                  <a:srgbClr val="005300"/>
                </a:solidFill>
                <a:latin typeface="Calibri"/>
                <a:cs typeface="Arial Black"/>
              </a:rPr>
              <a:t>STRIVING FOR A SOUTH AFRICA IN WHICH PEOPLE ARE AND FEEL SAFE</a:t>
            </a:r>
          </a:p>
        </p:txBody>
      </p:sp>
    </p:spTree>
    <p:extLst>
      <p:ext uri="{BB962C8B-B14F-4D97-AF65-F5344CB8AC3E}">
        <p14:creationId xmlns:p14="http://schemas.microsoft.com/office/powerpoint/2010/main" val="11654044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2FC62935-1818-4BBD-A8E5-98DF8030EBA0}"/>
              </a:ext>
            </a:extLst>
          </p:cNvPr>
          <p:cNvSpPr>
            <a:spLocks noGrp="1"/>
          </p:cNvSpPr>
          <p:nvPr>
            <p:ph type="title"/>
          </p:nvPr>
        </p:nvSpPr>
        <p:spPr>
          <a:xfrm>
            <a:off x="228600" y="139486"/>
            <a:ext cx="11658600" cy="564100"/>
          </a:xfrm>
          <a:solidFill>
            <a:schemeClr val="accent6">
              <a:lumMod val="40000"/>
              <a:lumOff val="60000"/>
            </a:schemeClr>
          </a:solidFill>
        </p:spPr>
        <p:style>
          <a:lnRef idx="3">
            <a:schemeClr val="lt1"/>
          </a:lnRef>
          <a:fillRef idx="1">
            <a:schemeClr val="dk1"/>
          </a:fillRef>
          <a:effectRef idx="1">
            <a:schemeClr val="dk1"/>
          </a:effectRef>
          <a:fontRef idx="minor">
            <a:schemeClr val="lt1"/>
          </a:fontRef>
        </p:style>
        <p:txBody>
          <a:bodyPr>
            <a:normAutofit/>
          </a:bodyPr>
          <a:lstStyle/>
          <a:p>
            <a:pPr algn="ctr"/>
            <a:r>
              <a:rPr lang="en-ZA" sz="2400" dirty="0">
                <a:ln w="0"/>
                <a:solidFill>
                  <a:srgbClr val="FF0000"/>
                </a:solidFill>
                <a:effectLst>
                  <a:outerShdw blurRad="38100" dist="25400" dir="5400000" algn="ctr" rotWithShape="0">
                    <a:srgbClr val="6E747A">
                      <a:alpha val="43000"/>
                    </a:srgbClr>
                  </a:outerShdw>
                </a:effectLst>
                <a:latin typeface="Aharoni" panose="02010803020104030203" pitchFamily="2" charset="-79"/>
                <a:cs typeface="Aharoni" panose="02010803020104030203" pitchFamily="2" charset="-79"/>
              </a:rPr>
              <a:t>SUMMARY OF OVERALL PERFORMANCE OF THE REGION</a:t>
            </a:r>
            <a:endParaRPr lang="en-ZA" sz="2400" dirty="0">
              <a:solidFill>
                <a:srgbClr val="FF0000"/>
              </a:solidFill>
              <a:latin typeface="Aharoni" panose="02010803020104030203" pitchFamily="2" charset="-79"/>
              <a:cs typeface="Aharoni" panose="02010803020104030203" pitchFamily="2" charset="-79"/>
            </a:endParaRPr>
          </a:p>
        </p:txBody>
      </p:sp>
      <p:graphicFrame>
        <p:nvGraphicFramePr>
          <p:cNvPr id="6" name="Chart 5">
            <a:extLst>
              <a:ext uri="{FF2B5EF4-FFF2-40B4-BE49-F238E27FC236}">
                <a16:creationId xmlns="" xmlns:a16="http://schemas.microsoft.com/office/drawing/2014/main" id="{E559770B-3E4A-4541-B9AB-E9E9AD46973B}"/>
              </a:ext>
            </a:extLst>
          </p:cNvPr>
          <p:cNvGraphicFramePr/>
          <p:nvPr>
            <p:extLst>
              <p:ext uri="{D42A27DB-BD31-4B8C-83A1-F6EECF244321}">
                <p14:modId xmlns:p14="http://schemas.microsoft.com/office/powerpoint/2010/main" val="1090374477"/>
              </p:ext>
            </p:extLst>
          </p:nvPr>
        </p:nvGraphicFramePr>
        <p:xfrm>
          <a:off x="228600" y="3048000"/>
          <a:ext cx="11658600" cy="3657600"/>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a:extLst>
              <a:ext uri="{FF2B5EF4-FFF2-40B4-BE49-F238E27FC236}">
                <a16:creationId xmlns="" xmlns:a16="http://schemas.microsoft.com/office/drawing/2014/main" id="{64A81E6D-8A61-466A-87FB-690A9995DC12}"/>
              </a:ext>
            </a:extLst>
          </p:cNvPr>
          <p:cNvSpPr/>
          <p:nvPr/>
        </p:nvSpPr>
        <p:spPr>
          <a:xfrm>
            <a:off x="2209800" y="857250"/>
            <a:ext cx="7467600" cy="523220"/>
          </a:xfrm>
          <a:prstGeom prst="rect">
            <a:avLst/>
          </a:prstGeom>
          <a:solidFill>
            <a:srgbClr val="FFC000"/>
          </a:solidFill>
          <a:ln>
            <a:solidFill>
              <a:schemeClr val="tx1"/>
            </a:solidFill>
          </a:ln>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2800" b="1" dirty="0">
                <a:ln/>
                <a:solidFill>
                  <a:schemeClr val="accent3"/>
                </a:solidFill>
                <a:latin typeface="Arial Rounded MT Bold" panose="020F0704030504030204" pitchFamily="34" charset="0"/>
                <a:cs typeface="Aharoni" panose="02010803020104030203" pitchFamily="2" charset="-79"/>
              </a:rPr>
              <a:t>2</a:t>
            </a:r>
            <a:r>
              <a:rPr lang="en-US" sz="2800" b="1" baseline="30000" dirty="0">
                <a:ln/>
                <a:solidFill>
                  <a:schemeClr val="accent3"/>
                </a:solidFill>
                <a:latin typeface="Arial Rounded MT Bold" panose="020F0704030504030204" pitchFamily="34" charset="0"/>
                <a:cs typeface="Aharoni" panose="02010803020104030203" pitchFamily="2" charset="-79"/>
              </a:rPr>
              <a:t>ND</a:t>
            </a:r>
            <a:r>
              <a:rPr lang="en-US" sz="2800" b="1" dirty="0">
                <a:ln/>
                <a:solidFill>
                  <a:schemeClr val="accent3"/>
                </a:solidFill>
                <a:latin typeface="Arial Rounded MT Bold" panose="020F0704030504030204" pitchFamily="34" charset="0"/>
                <a:cs typeface="Aharoni" panose="02010803020104030203" pitchFamily="2" charset="-79"/>
              </a:rPr>
              <a:t> QUARTER (2020-2021)</a:t>
            </a:r>
          </a:p>
        </p:txBody>
      </p:sp>
      <p:sp>
        <p:nvSpPr>
          <p:cNvPr id="8" name="Rectangle 7">
            <a:extLst>
              <a:ext uri="{FF2B5EF4-FFF2-40B4-BE49-F238E27FC236}">
                <a16:creationId xmlns="" xmlns:a16="http://schemas.microsoft.com/office/drawing/2014/main" id="{AFD91BC9-245B-4E1C-B199-C41842945C40}"/>
              </a:ext>
            </a:extLst>
          </p:cNvPr>
          <p:cNvSpPr/>
          <p:nvPr/>
        </p:nvSpPr>
        <p:spPr>
          <a:xfrm>
            <a:off x="4069732" y="5777300"/>
            <a:ext cx="1749197" cy="646331"/>
          </a:xfrm>
          <a:prstGeom prst="rect">
            <a:avLst/>
          </a:prstGeom>
          <a:noFill/>
        </p:spPr>
        <p:txBody>
          <a:bodyPr wrap="none" lIns="91440" tIns="45720" rIns="91440" bIns="45720">
            <a:spAutoFit/>
          </a:bodyPr>
          <a:lstStyle/>
          <a:p>
            <a:pPr algn="ctr"/>
            <a:r>
              <a:rPr lang="en-US" sz="3600" b="1" dirty="0">
                <a:ln w="9525">
                  <a:solidFill>
                    <a:schemeClr val="bg1"/>
                  </a:solidFill>
                  <a:prstDash val="solid"/>
                </a:ln>
                <a:solidFill>
                  <a:srgbClr val="7030A0"/>
                </a:solidFill>
                <a:effectLst>
                  <a:outerShdw blurRad="12700" dist="38100" dir="2700000" algn="tl" rotWithShape="0">
                    <a:schemeClr val="bg1">
                      <a:lumMod val="50000"/>
                    </a:schemeClr>
                  </a:outerShdw>
                </a:effectLst>
              </a:rPr>
              <a:t>72.00%</a:t>
            </a:r>
          </a:p>
        </p:txBody>
      </p:sp>
      <p:sp>
        <p:nvSpPr>
          <p:cNvPr id="9" name="Rectangle 8">
            <a:extLst>
              <a:ext uri="{FF2B5EF4-FFF2-40B4-BE49-F238E27FC236}">
                <a16:creationId xmlns="" xmlns:a16="http://schemas.microsoft.com/office/drawing/2014/main" id="{84BCBAF3-A4E3-4591-91BC-5FC6BA2FACA6}"/>
              </a:ext>
            </a:extLst>
          </p:cNvPr>
          <p:cNvSpPr/>
          <p:nvPr/>
        </p:nvSpPr>
        <p:spPr>
          <a:xfrm>
            <a:off x="1707531" y="5638800"/>
            <a:ext cx="2362200" cy="923330"/>
          </a:xfrm>
          <a:prstGeom prst="rect">
            <a:avLst/>
          </a:prstGeom>
          <a:noFill/>
        </p:spPr>
        <p:txBody>
          <a:bodyPr wrap="square" lIns="91440" tIns="45720" rIns="91440" bIns="45720">
            <a:spAutoFit/>
          </a:bodyPr>
          <a:lstStyle/>
          <a:p>
            <a:pPr algn="ctr"/>
            <a:r>
              <a:rPr lang="en-US" sz="5400" b="1" dirty="0">
                <a:ln w="0"/>
                <a:gradFill>
                  <a:gsLst>
                    <a:gs pos="0">
                      <a:schemeClr val="tx1"/>
                    </a:gs>
                    <a:gs pos="73000">
                      <a:schemeClr val="accent1">
                        <a:lumMod val="50000"/>
                      </a:schemeClr>
                    </a:gs>
                    <a:gs pos="100000">
                      <a:schemeClr val="accent1">
                        <a:lumMod val="50000"/>
                      </a:schemeClr>
                    </a:gs>
                  </a:gsLst>
                  <a:lin ang="5400000"/>
                </a:gradFill>
                <a:effectLst>
                  <a:reflection blurRad="6350" stA="53000" endA="300" endPos="35500" dir="5400000" sy="-90000" algn="bl" rotWithShape="0"/>
                </a:effectLst>
              </a:rPr>
              <a:t>18 / 25</a:t>
            </a:r>
          </a:p>
        </p:txBody>
      </p:sp>
      <p:sp>
        <p:nvSpPr>
          <p:cNvPr id="10" name="Rectangle 9">
            <a:extLst>
              <a:ext uri="{FF2B5EF4-FFF2-40B4-BE49-F238E27FC236}">
                <a16:creationId xmlns="" xmlns:a16="http://schemas.microsoft.com/office/drawing/2014/main" id="{80AAF563-42D3-46D6-9105-6BB42B8BDA7F}"/>
              </a:ext>
            </a:extLst>
          </p:cNvPr>
          <p:cNvSpPr/>
          <p:nvPr/>
        </p:nvSpPr>
        <p:spPr>
          <a:xfrm>
            <a:off x="9453997" y="857250"/>
            <a:ext cx="763351" cy="107722"/>
          </a:xfrm>
          <a:prstGeom prst="rect">
            <a:avLst/>
          </a:prstGeom>
          <a:noFill/>
        </p:spPr>
        <p:txBody>
          <a:bodyPr wrap="none" lIns="91440" tIns="45720" rIns="91440" bIns="45720">
            <a:spAutoFit/>
          </a:bodyPr>
          <a:lstStyle/>
          <a:p>
            <a:pPr algn="ctr"/>
            <a:r>
              <a:rPr lang="en-US" sz="100" b="1" spc="50" dirty="0">
                <a:ln w="0"/>
                <a:solidFill>
                  <a:schemeClr val="bg2"/>
                </a:solidFill>
                <a:effectLst>
                  <a:innerShdw blurRad="63500" dist="50800" dir="13500000">
                    <a:srgbClr val="000000">
                      <a:alpha val="50000"/>
                    </a:srgbClr>
                  </a:innerShdw>
                </a:effectLst>
              </a:rPr>
              <a:t>Johan Pretorius </a:t>
            </a:r>
            <a:r>
              <a:rPr lang="en-US" sz="100" b="1" spc="50" dirty="0" err="1">
                <a:ln w="0"/>
                <a:solidFill>
                  <a:schemeClr val="bg2"/>
                </a:solidFill>
                <a:effectLst>
                  <a:innerShdw blurRad="63500" dist="50800" dir="13500000">
                    <a:srgbClr val="000000">
                      <a:alpha val="50000"/>
                    </a:srgbClr>
                  </a:innerShdw>
                </a:effectLst>
              </a:rPr>
              <a:t>Bizzah</a:t>
            </a:r>
            <a:r>
              <a:rPr lang="en-US" sz="100" b="1" spc="50" dirty="0">
                <a:ln w="0"/>
                <a:solidFill>
                  <a:schemeClr val="bg2"/>
                </a:solidFill>
                <a:effectLst>
                  <a:innerShdw blurRad="63500" dist="50800" dir="13500000">
                    <a:srgbClr val="000000">
                      <a:alpha val="50000"/>
                    </a:srgbClr>
                  </a:innerShdw>
                </a:effectLst>
              </a:rPr>
              <a:t> </a:t>
            </a:r>
            <a:r>
              <a:rPr lang="en-US" sz="100" b="1" spc="50" dirty="0" err="1">
                <a:ln w="0"/>
                <a:solidFill>
                  <a:schemeClr val="bg2"/>
                </a:solidFill>
                <a:effectLst>
                  <a:innerShdw blurRad="63500" dist="50800" dir="13500000">
                    <a:srgbClr val="000000">
                      <a:alpha val="50000"/>
                    </a:srgbClr>
                  </a:innerShdw>
                </a:effectLst>
              </a:rPr>
              <a:t>Makhate</a:t>
            </a:r>
            <a:r>
              <a:rPr lang="en-US" sz="100" b="1" spc="50" dirty="0">
                <a:ln w="0"/>
                <a:solidFill>
                  <a:schemeClr val="bg2"/>
                </a:solidFill>
                <a:effectLst>
                  <a:innerShdw blurRad="63500" dist="50800" dir="13500000">
                    <a:srgbClr val="000000">
                      <a:alpha val="50000"/>
                    </a:srgbClr>
                  </a:innerShdw>
                </a:effectLst>
              </a:rPr>
              <a:t> </a:t>
            </a:r>
            <a:r>
              <a:rPr lang="en-US" sz="100" b="1" spc="50" dirty="0" err="1">
                <a:ln w="0"/>
                <a:solidFill>
                  <a:schemeClr val="bg2"/>
                </a:solidFill>
                <a:effectLst>
                  <a:innerShdw blurRad="63500" dist="50800" dir="13500000">
                    <a:srgbClr val="000000">
                      <a:alpha val="50000"/>
                    </a:srgbClr>
                  </a:innerShdw>
                </a:effectLst>
              </a:rPr>
              <a:t>Persal</a:t>
            </a:r>
            <a:r>
              <a:rPr lang="en-US" sz="100" b="1" spc="50" dirty="0">
                <a:ln w="0"/>
                <a:solidFill>
                  <a:schemeClr val="bg2"/>
                </a:solidFill>
                <a:effectLst>
                  <a:innerShdw blurRad="63500" dist="50800" dir="13500000">
                    <a:srgbClr val="000000">
                      <a:alpha val="50000"/>
                    </a:srgbClr>
                  </a:innerShdw>
                </a:effectLst>
              </a:rPr>
              <a:t> 18712720</a:t>
            </a:r>
          </a:p>
        </p:txBody>
      </p:sp>
      <p:graphicFrame>
        <p:nvGraphicFramePr>
          <p:cNvPr id="11" name="Table 10"/>
          <p:cNvGraphicFramePr>
            <a:graphicFrameLocks noGrp="1"/>
          </p:cNvGraphicFramePr>
          <p:nvPr>
            <p:extLst>
              <p:ext uri="{D42A27DB-BD31-4B8C-83A1-F6EECF244321}">
                <p14:modId xmlns:p14="http://schemas.microsoft.com/office/powerpoint/2010/main" val="1406757677"/>
              </p:ext>
            </p:extLst>
          </p:nvPr>
        </p:nvGraphicFramePr>
        <p:xfrm>
          <a:off x="533400" y="1518971"/>
          <a:ext cx="11125199" cy="1362424"/>
        </p:xfrm>
        <a:graphic>
          <a:graphicData uri="http://schemas.openxmlformats.org/drawingml/2006/table">
            <a:tbl>
              <a:tblPr firstRow="1" bandRow="1">
                <a:tableStyleId>{5C22544A-7EE6-4342-B048-85BDC9FD1C3A}</a:tableStyleId>
              </a:tblPr>
              <a:tblGrid>
                <a:gridCol w="3006699">
                  <a:extLst>
                    <a:ext uri="{9D8B030D-6E8A-4147-A177-3AD203B41FA5}">
                      <a16:colId xmlns="" xmlns:a16="http://schemas.microsoft.com/office/drawing/2014/main" val="20000"/>
                    </a:ext>
                  </a:extLst>
                </a:gridCol>
                <a:gridCol w="2395623">
                  <a:extLst>
                    <a:ext uri="{9D8B030D-6E8A-4147-A177-3AD203B41FA5}">
                      <a16:colId xmlns="" xmlns:a16="http://schemas.microsoft.com/office/drawing/2014/main" val="20001"/>
                    </a:ext>
                  </a:extLst>
                </a:gridCol>
                <a:gridCol w="2395623">
                  <a:extLst>
                    <a:ext uri="{9D8B030D-6E8A-4147-A177-3AD203B41FA5}">
                      <a16:colId xmlns="" xmlns:a16="http://schemas.microsoft.com/office/drawing/2014/main" val="20002"/>
                    </a:ext>
                  </a:extLst>
                </a:gridCol>
                <a:gridCol w="3327254">
                  <a:extLst>
                    <a:ext uri="{9D8B030D-6E8A-4147-A177-3AD203B41FA5}">
                      <a16:colId xmlns="" xmlns:a16="http://schemas.microsoft.com/office/drawing/2014/main" val="20003"/>
                    </a:ext>
                  </a:extLst>
                </a:gridCol>
              </a:tblGrid>
              <a:tr h="569807">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1400" b="1" kern="1200" noProof="0" dirty="0" smtClean="0">
                          <a:solidFill>
                            <a:schemeClr val="tx1"/>
                          </a:solidFill>
                          <a:latin typeface="Calibri" panose="020F0502020204030204" pitchFamily="34" charset="0"/>
                          <a:ea typeface="+mn-ea"/>
                          <a:cs typeface="Calibri" panose="020F0502020204030204" pitchFamily="34" charset="0"/>
                        </a:rPr>
                        <a:t>TOTAL NO OF QUARTERLY TARGETS PER REGION </a:t>
                      </a: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US" sz="1400" dirty="0" smtClean="0">
                          <a:solidFill>
                            <a:schemeClr val="tx1"/>
                          </a:solidFill>
                          <a:latin typeface="Calibri" panose="020F0502020204030204" pitchFamily="34" charset="0"/>
                          <a:cs typeface="Calibri" panose="020F0502020204030204" pitchFamily="34" charset="0"/>
                        </a:rPr>
                        <a:t>ACHIEVED</a:t>
                      </a:r>
                      <a:endParaRPr lang="en-US" sz="14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US" sz="1400" dirty="0" smtClean="0">
                          <a:solidFill>
                            <a:schemeClr val="tx1"/>
                          </a:solidFill>
                          <a:latin typeface="Calibri" panose="020F0502020204030204" pitchFamily="34" charset="0"/>
                          <a:cs typeface="Calibri" panose="020F0502020204030204" pitchFamily="34" charset="0"/>
                        </a:rPr>
                        <a:t>NOT ACHIEVED</a:t>
                      </a:r>
                      <a:endParaRPr lang="en-US" sz="14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tc>
                  <a:txBody>
                    <a:bodyPr/>
                    <a:lstStyle/>
                    <a:p>
                      <a:r>
                        <a:rPr lang="en-ZA" sz="1400" dirty="0" smtClean="0">
                          <a:solidFill>
                            <a:schemeClr val="tx1"/>
                          </a:solidFill>
                          <a:latin typeface="Calibri" panose="020F0502020204030204" pitchFamily="34" charset="0"/>
                          <a:cs typeface="Calibri" panose="020F0502020204030204" pitchFamily="34" charset="0"/>
                        </a:rPr>
                        <a:t>TARGET MEASURED ANNUALLY /PER ACADEMIC YEAR</a:t>
                      </a:r>
                      <a:endParaRPr lang="en-US" sz="1400"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FF"/>
                    </a:solidFill>
                  </a:tcPr>
                </a:tc>
                <a:extLst>
                  <a:ext uri="{0D108BD9-81ED-4DB2-BD59-A6C34878D82A}">
                    <a16:rowId xmlns="" xmlns:a16="http://schemas.microsoft.com/office/drawing/2014/main" val="10000"/>
                  </a:ext>
                </a:extLst>
              </a:tr>
              <a:tr h="792617">
                <a:tc>
                  <a:txBody>
                    <a:bodyPr/>
                    <a:lstStyle/>
                    <a:p>
                      <a:r>
                        <a:rPr lang="en-US" sz="1400" b="1" dirty="0" smtClean="0">
                          <a:solidFill>
                            <a:schemeClr val="tx1"/>
                          </a:solidFill>
                          <a:latin typeface="Calibri" panose="020F0502020204030204" pitchFamily="34" charset="0"/>
                          <a:cs typeface="Calibri" panose="020F0502020204030204" pitchFamily="34" charset="0"/>
                        </a:rPr>
                        <a:t>25</a:t>
                      </a:r>
                      <a:endParaRPr lang="en-US" sz="14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3">
                        <a:lumMod val="95000"/>
                      </a:schemeClr>
                    </a:solidFill>
                  </a:tcPr>
                </a:tc>
                <a:tc>
                  <a:txBody>
                    <a:bodyPr/>
                    <a:lstStyle/>
                    <a:p>
                      <a:r>
                        <a:rPr lang="en-US" sz="1400" b="1" dirty="0" smtClean="0">
                          <a:solidFill>
                            <a:schemeClr val="tx1"/>
                          </a:solidFill>
                          <a:latin typeface="Calibri" panose="020F0502020204030204" pitchFamily="34" charset="0"/>
                          <a:cs typeface="Calibri" panose="020F0502020204030204" pitchFamily="34" charset="0"/>
                        </a:rPr>
                        <a:t>(18/25) 72%</a:t>
                      </a:r>
                      <a:endParaRPr lang="en-US" sz="14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B050"/>
                    </a:solidFill>
                  </a:tcPr>
                </a:tc>
                <a:tc>
                  <a:txBody>
                    <a:bodyPr/>
                    <a:lstStyle/>
                    <a:p>
                      <a:r>
                        <a:rPr lang="en-US" sz="1400" b="1" dirty="0" smtClean="0">
                          <a:solidFill>
                            <a:schemeClr val="tx1"/>
                          </a:solidFill>
                          <a:latin typeface="Calibri" panose="020F0502020204030204" pitchFamily="34" charset="0"/>
                          <a:cs typeface="Calibri" panose="020F0502020204030204" pitchFamily="34" charset="0"/>
                        </a:rPr>
                        <a:t>(7/25) 28%</a:t>
                      </a:r>
                      <a:endParaRPr lang="en-US" sz="14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0000"/>
                    </a:solidFill>
                  </a:tcPr>
                </a:tc>
                <a:tc>
                  <a:txBody>
                    <a:bodyPr/>
                    <a:lstStyle/>
                    <a:p>
                      <a:r>
                        <a:rPr lang="en-US" sz="1400" b="1" dirty="0" smtClean="0">
                          <a:solidFill>
                            <a:schemeClr val="tx1"/>
                          </a:solidFill>
                          <a:latin typeface="Calibri" panose="020F0502020204030204" pitchFamily="34" charset="0"/>
                          <a:cs typeface="Calibri" panose="020F0502020204030204" pitchFamily="34" charset="0"/>
                        </a:rPr>
                        <a:t>(4/29) </a:t>
                      </a:r>
                    </a:p>
                    <a:p>
                      <a:r>
                        <a:rPr lang="en-US" sz="1400" b="1" dirty="0" smtClean="0">
                          <a:solidFill>
                            <a:schemeClr val="tx1"/>
                          </a:solidFill>
                          <a:latin typeface="Calibri" panose="020F0502020204030204" pitchFamily="34" charset="0"/>
                          <a:cs typeface="Calibri" panose="020F0502020204030204" pitchFamily="34" charset="0"/>
                        </a:rPr>
                        <a:t>(Unnatural Deaths, Grade 12, Economic Opportunities and Community Initiatives)</a:t>
                      </a:r>
                      <a:endParaRPr lang="en-US" sz="1400" b="1" dirty="0">
                        <a:solidFill>
                          <a:schemeClr val="tx1"/>
                        </a:solidFill>
                        <a:latin typeface="Calibri" panose="020F0502020204030204" pitchFamily="34" charset="0"/>
                        <a:cs typeface="Calibri" panose="020F0502020204030204" pitchFamily="34" charset="0"/>
                      </a:endParaRPr>
                    </a:p>
                  </a:txBody>
                  <a:tcPr marL="68580" marR="68580" marT="34290" marB="3429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87780441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0"/>
                            </p:stCondLst>
                            <p:childTnLst>
                              <p:par>
                                <p:cTn id="8" presetID="16" presetClass="emph" presetSubtype="0" fill="hold" nodeType="afterEffect">
                                  <p:stCondLst>
                                    <p:cond delay="0"/>
                                  </p:stCondLst>
                                  <p:iterate type="lt">
                                    <p:tmPct val="4000"/>
                                  </p:iterate>
                                  <p:childTnLst>
                                    <p:set>
                                      <p:cBhvr override="childStyle">
                                        <p:cTn id="9" dur="500" fill="hold"/>
                                        <p:tgtEl>
                                          <p:spTgt spid="7"/>
                                        </p:tgtEl>
                                        <p:attrNameLst>
                                          <p:attrName>style.color</p:attrName>
                                        </p:attrNameLst>
                                      </p:cBhvr>
                                      <p:to>
                                        <p:clrVal>
                                          <a:schemeClr val="accent2"/>
                                        </p:clrVal>
                                      </p:to>
                                    </p:set>
                                    <p:set>
                                      <p:cBhvr>
                                        <p:cTn id="10" dur="500" fill="hold"/>
                                        <p:tgtEl>
                                          <p:spTgt spid="7"/>
                                        </p:tgtEl>
                                        <p:attrNameLst>
                                          <p:attrName>fillcolor</p:attrName>
                                        </p:attrNameLst>
                                      </p:cBhvr>
                                      <p:to>
                                        <p:clrVal>
                                          <a:schemeClr val="accent2"/>
                                        </p:clrVal>
                                      </p:to>
                                    </p:set>
                                    <p:set>
                                      <p:cBhvr>
                                        <p:cTn id="11" dur="500" fill="hold"/>
                                        <p:tgtEl>
                                          <p:spTgt spid="7"/>
                                        </p:tgtEl>
                                        <p:attrNameLst>
                                          <p:attrName>fill.type</p:attrName>
                                        </p:attrNameLst>
                                      </p:cBhvr>
                                      <p:to>
                                        <p:strVal val="solid"/>
                                      </p:to>
                                    </p:set>
                                  </p:childTnLst>
                                </p:cTn>
                              </p:par>
                              <p:par>
                                <p:cTn id="12" presetID="1" presetClass="entr" presetSubtype="0" fill="hold" grpId="0" nodeType="withEffect">
                                  <p:stCondLst>
                                    <p:cond delay="0"/>
                                  </p:stCondLst>
                                  <p:childTnLst>
                                    <p:set>
                                      <p:cBhvr>
                                        <p:cTn id="13" dur="1" fill="hold">
                                          <p:stCondLst>
                                            <p:cond delay="0"/>
                                          </p:stCondLst>
                                        </p:cTn>
                                        <p:tgtEl>
                                          <p:spTgt spid="8"/>
                                        </p:tgtEl>
                                        <p:attrNameLst>
                                          <p:attrName>style.visibility</p:attrName>
                                        </p:attrNameLst>
                                      </p:cBhvr>
                                      <p:to>
                                        <p:strVal val="visible"/>
                                      </p:to>
                                    </p:set>
                                  </p:childTnLst>
                                </p:cTn>
                              </p:par>
                            </p:childTnLst>
                          </p:cTn>
                        </p:par>
                        <p:par>
                          <p:cTn id="14" fill="hold">
                            <p:stCondLst>
                              <p:cond delay="900"/>
                            </p:stCondLst>
                            <p:childTnLst>
                              <p:par>
                                <p:cTn id="15" presetID="53" presetClass="entr" presetSubtype="16"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childTnLst>
                          </p:cTn>
                        </p:par>
                        <p:par>
                          <p:cTn id="20" fill="hold">
                            <p:stCondLst>
                              <p:cond delay="1400"/>
                            </p:stCondLst>
                            <p:childTnLst>
                              <p:par>
                                <p:cTn id="21" presetID="26"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down)">
                                      <p:cBhvr>
                                        <p:cTn id="23" dur="580">
                                          <p:stCondLst>
                                            <p:cond delay="0"/>
                                          </p:stCondLst>
                                        </p:cTn>
                                        <p:tgtEl>
                                          <p:spTgt spid="9"/>
                                        </p:tgtEl>
                                      </p:cBhvr>
                                    </p:animEffect>
                                    <p:anim calcmode="lin" valueType="num">
                                      <p:cBhvr>
                                        <p:cTn id="24"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25"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26"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27"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28"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29" dur="26">
                                          <p:stCondLst>
                                            <p:cond delay="650"/>
                                          </p:stCondLst>
                                        </p:cTn>
                                        <p:tgtEl>
                                          <p:spTgt spid="9"/>
                                        </p:tgtEl>
                                      </p:cBhvr>
                                      <p:to x="100000" y="60000"/>
                                    </p:animScale>
                                    <p:animScale>
                                      <p:cBhvr>
                                        <p:cTn id="30" dur="166" decel="50000">
                                          <p:stCondLst>
                                            <p:cond delay="676"/>
                                          </p:stCondLst>
                                        </p:cTn>
                                        <p:tgtEl>
                                          <p:spTgt spid="9"/>
                                        </p:tgtEl>
                                      </p:cBhvr>
                                      <p:to x="100000" y="100000"/>
                                    </p:animScale>
                                    <p:animScale>
                                      <p:cBhvr>
                                        <p:cTn id="31" dur="26">
                                          <p:stCondLst>
                                            <p:cond delay="1312"/>
                                          </p:stCondLst>
                                        </p:cTn>
                                        <p:tgtEl>
                                          <p:spTgt spid="9"/>
                                        </p:tgtEl>
                                      </p:cBhvr>
                                      <p:to x="100000" y="80000"/>
                                    </p:animScale>
                                    <p:animScale>
                                      <p:cBhvr>
                                        <p:cTn id="32" dur="166" decel="50000">
                                          <p:stCondLst>
                                            <p:cond delay="1338"/>
                                          </p:stCondLst>
                                        </p:cTn>
                                        <p:tgtEl>
                                          <p:spTgt spid="9"/>
                                        </p:tgtEl>
                                      </p:cBhvr>
                                      <p:to x="100000" y="100000"/>
                                    </p:animScale>
                                    <p:animScale>
                                      <p:cBhvr>
                                        <p:cTn id="33" dur="26">
                                          <p:stCondLst>
                                            <p:cond delay="1642"/>
                                          </p:stCondLst>
                                        </p:cTn>
                                        <p:tgtEl>
                                          <p:spTgt spid="9"/>
                                        </p:tgtEl>
                                      </p:cBhvr>
                                      <p:to x="100000" y="90000"/>
                                    </p:animScale>
                                    <p:animScale>
                                      <p:cBhvr>
                                        <p:cTn id="34" dur="166" decel="50000">
                                          <p:stCondLst>
                                            <p:cond delay="1668"/>
                                          </p:stCondLst>
                                        </p:cTn>
                                        <p:tgtEl>
                                          <p:spTgt spid="9"/>
                                        </p:tgtEl>
                                      </p:cBhvr>
                                      <p:to x="100000" y="100000"/>
                                    </p:animScale>
                                    <p:animScale>
                                      <p:cBhvr>
                                        <p:cTn id="35" dur="26">
                                          <p:stCondLst>
                                            <p:cond delay="1808"/>
                                          </p:stCondLst>
                                        </p:cTn>
                                        <p:tgtEl>
                                          <p:spTgt spid="9"/>
                                        </p:tgtEl>
                                      </p:cBhvr>
                                      <p:to x="100000" y="95000"/>
                                    </p:animScale>
                                    <p:animScale>
                                      <p:cBhvr>
                                        <p:cTn id="36" dur="166" decel="50000">
                                          <p:stCondLst>
                                            <p:cond delay="1834"/>
                                          </p:stCondLst>
                                        </p:cTn>
                                        <p:tgtEl>
                                          <p:spTgt spid="9"/>
                                        </p:tgtEl>
                                      </p:cBhvr>
                                      <p:to x="100000" y="100000"/>
                                    </p:animScale>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nodeType="click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additive="base">
                                        <p:cTn id="41" dur="500" fill="hold"/>
                                        <p:tgtEl>
                                          <p:spTgt spid="11"/>
                                        </p:tgtEl>
                                        <p:attrNameLst>
                                          <p:attrName>ppt_x</p:attrName>
                                        </p:attrNameLst>
                                      </p:cBhvr>
                                      <p:tavLst>
                                        <p:tav tm="0">
                                          <p:val>
                                            <p:strVal val="#ppt_x"/>
                                          </p:val>
                                        </p:tav>
                                        <p:tav tm="100000">
                                          <p:val>
                                            <p:strVal val="#ppt_x"/>
                                          </p:val>
                                        </p:tav>
                                      </p:tavLst>
                                    </p:anim>
                                    <p:anim calcmode="lin" valueType="num">
                                      <p:cBhvr additive="base">
                                        <p:cTn id="4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Graphic spid="6" grpId="0">
        <p:bldAsOne/>
      </p:bldGraphic>
      <p:bldP spid="8"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pattFill prst="trellis">
          <a:fgClr>
            <a:srgbClr val="FFFFFF"/>
          </a:fgClr>
          <a:bgClr>
            <a:srgbClr val="BCEABC"/>
          </a:bgClr>
        </a:pattFill>
        <a:effectLst/>
      </p:bgPr>
    </p:bg>
    <p:spTree>
      <p:nvGrpSpPr>
        <p:cNvPr id="1" name=""/>
        <p:cNvGrpSpPr/>
        <p:nvPr/>
      </p:nvGrpSpPr>
      <p:grpSpPr>
        <a:xfrm>
          <a:off x="0" y="0"/>
          <a:ext cx="0" cy="0"/>
          <a:chOff x="0" y="0"/>
          <a:chExt cx="0" cy="0"/>
        </a:xfrm>
      </p:grpSpPr>
      <p:grpSp>
        <p:nvGrpSpPr>
          <p:cNvPr id="7" name="Group 6"/>
          <p:cNvGrpSpPr/>
          <p:nvPr/>
        </p:nvGrpSpPr>
        <p:grpSpPr>
          <a:xfrm>
            <a:off x="65498" y="-21773"/>
            <a:ext cx="8392701" cy="6270173"/>
            <a:chOff x="65499" y="-21773"/>
            <a:chExt cx="7302314" cy="5185651"/>
          </a:xfrm>
        </p:grpSpPr>
        <p:sp>
          <p:nvSpPr>
            <p:cNvPr id="3" name="Rectangle: Top Corners Rounded 24">
              <a:extLst>
                <a:ext uri="{FF2B5EF4-FFF2-40B4-BE49-F238E27FC236}">
                  <a16:creationId xmlns="" xmlns:a16="http://schemas.microsoft.com/office/drawing/2014/main" id="{0DC4C310-37AB-43E0-9D8B-683A5AE91EB8}"/>
                </a:ext>
              </a:extLst>
            </p:cNvPr>
            <p:cNvSpPr/>
            <p:nvPr/>
          </p:nvSpPr>
          <p:spPr>
            <a:xfrm rot="10800000">
              <a:off x="575313" y="-10887"/>
              <a:ext cx="6282685" cy="5174765"/>
            </a:xfrm>
            <a:prstGeom prst="round2SameRect">
              <a:avLst>
                <a:gd name="adj1" fmla="val 13687"/>
                <a:gd name="adj2" fmla="val 0"/>
              </a:avLst>
            </a:prstGeom>
            <a:gradFill flip="none" rotWithShape="1">
              <a:gsLst>
                <a:gs pos="99000">
                  <a:srgbClr val="00CC99"/>
                </a:gs>
                <a:gs pos="1000">
                  <a:srgbClr val="009900"/>
                </a:gs>
              </a:gsLst>
              <a:lin ang="162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rgbClr val="FFFFFF"/>
                </a:solidFill>
              </a:endParaRPr>
            </a:p>
          </p:txBody>
        </p:sp>
        <p:sp>
          <p:nvSpPr>
            <p:cNvPr id="5" name="Isosceles Triangle 3"/>
            <p:cNvSpPr/>
            <p:nvPr/>
          </p:nvSpPr>
          <p:spPr bwMode="auto">
            <a:xfrm>
              <a:off x="6847113" y="-21773"/>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sp>
          <p:nvSpPr>
            <p:cNvPr id="6" name="Isosceles Triangle 3"/>
            <p:cNvSpPr/>
            <p:nvPr/>
          </p:nvSpPr>
          <p:spPr bwMode="auto">
            <a:xfrm rot="10800000" flipV="1">
              <a:off x="65499" y="-10887"/>
              <a:ext cx="520700" cy="1270000"/>
            </a:xfrm>
            <a:custGeom>
              <a:avLst/>
              <a:gdLst>
                <a:gd name="connsiteX0" fmla="*/ 0 w 431800"/>
                <a:gd name="connsiteY0" fmla="*/ 1143000 h 1143000"/>
                <a:gd name="connsiteX1" fmla="*/ 215900 w 431800"/>
                <a:gd name="connsiteY1" fmla="*/ 0 h 1143000"/>
                <a:gd name="connsiteX2" fmla="*/ 431800 w 431800"/>
                <a:gd name="connsiteY2" fmla="*/ 1143000 h 1143000"/>
                <a:gd name="connsiteX3" fmla="*/ 0 w 431800"/>
                <a:gd name="connsiteY3" fmla="*/ 1143000 h 1143000"/>
                <a:gd name="connsiteX0" fmla="*/ 0 w 647700"/>
                <a:gd name="connsiteY0" fmla="*/ 1117600 h 1117600"/>
                <a:gd name="connsiteX1" fmla="*/ 647700 w 647700"/>
                <a:gd name="connsiteY1" fmla="*/ 0 h 1117600"/>
                <a:gd name="connsiteX2" fmla="*/ 431800 w 647700"/>
                <a:gd name="connsiteY2" fmla="*/ 1117600 h 1117600"/>
                <a:gd name="connsiteX3" fmla="*/ 0 w 647700"/>
                <a:gd name="connsiteY3" fmla="*/ 1117600 h 1117600"/>
                <a:gd name="connsiteX0" fmla="*/ 0 w 647700"/>
                <a:gd name="connsiteY0" fmla="*/ 1117600 h 1244600"/>
                <a:gd name="connsiteX1" fmla="*/ 647700 w 647700"/>
                <a:gd name="connsiteY1" fmla="*/ 0 h 1244600"/>
                <a:gd name="connsiteX2" fmla="*/ 558800 w 647700"/>
                <a:gd name="connsiteY2" fmla="*/ 1244600 h 1244600"/>
                <a:gd name="connsiteX3" fmla="*/ 0 w 647700"/>
                <a:gd name="connsiteY3" fmla="*/ 1117600 h 1244600"/>
                <a:gd name="connsiteX0" fmla="*/ 0 w 647700"/>
                <a:gd name="connsiteY0" fmla="*/ 1270000 h 1397000"/>
                <a:gd name="connsiteX1" fmla="*/ 647700 w 647700"/>
                <a:gd name="connsiteY1" fmla="*/ 0 h 1397000"/>
                <a:gd name="connsiteX2" fmla="*/ 558800 w 647700"/>
                <a:gd name="connsiteY2" fmla="*/ 1397000 h 1397000"/>
                <a:gd name="connsiteX3" fmla="*/ 0 w 647700"/>
                <a:gd name="connsiteY3" fmla="*/ 1270000 h 1397000"/>
                <a:gd name="connsiteX0" fmla="*/ 0 w 469900"/>
                <a:gd name="connsiteY0" fmla="*/ 1701800 h 1701800"/>
                <a:gd name="connsiteX1" fmla="*/ 469900 w 469900"/>
                <a:gd name="connsiteY1" fmla="*/ 0 h 1701800"/>
                <a:gd name="connsiteX2" fmla="*/ 381000 w 469900"/>
                <a:gd name="connsiteY2" fmla="*/ 1397000 h 1701800"/>
                <a:gd name="connsiteX3" fmla="*/ 0 w 469900"/>
                <a:gd name="connsiteY3" fmla="*/ 1701800 h 1701800"/>
                <a:gd name="connsiteX0" fmla="*/ 0 w 596900"/>
                <a:gd name="connsiteY0" fmla="*/ 1346200 h 1397000"/>
                <a:gd name="connsiteX1" fmla="*/ 596900 w 596900"/>
                <a:gd name="connsiteY1" fmla="*/ 0 h 1397000"/>
                <a:gd name="connsiteX2" fmla="*/ 508000 w 596900"/>
                <a:gd name="connsiteY2" fmla="*/ 1397000 h 1397000"/>
                <a:gd name="connsiteX3" fmla="*/ 0 w 596900"/>
                <a:gd name="connsiteY3" fmla="*/ 1346200 h 1397000"/>
                <a:gd name="connsiteX0" fmla="*/ 0 w 596900"/>
                <a:gd name="connsiteY0" fmla="*/ 1346200 h 1397000"/>
                <a:gd name="connsiteX1" fmla="*/ 596900 w 596900"/>
                <a:gd name="connsiteY1" fmla="*/ 0 h 1397000"/>
                <a:gd name="connsiteX2" fmla="*/ 584200 w 596900"/>
                <a:gd name="connsiteY2" fmla="*/ 1397000 h 1397000"/>
                <a:gd name="connsiteX3" fmla="*/ 0 w 596900"/>
                <a:gd name="connsiteY3" fmla="*/ 1346200 h 1397000"/>
                <a:gd name="connsiteX0" fmla="*/ 0 w 584200"/>
                <a:gd name="connsiteY0" fmla="*/ 1193800 h 1244600"/>
                <a:gd name="connsiteX1" fmla="*/ 495300 w 584200"/>
                <a:gd name="connsiteY1" fmla="*/ 0 h 1244600"/>
                <a:gd name="connsiteX2" fmla="*/ 584200 w 584200"/>
                <a:gd name="connsiteY2" fmla="*/ 1244600 h 1244600"/>
                <a:gd name="connsiteX3" fmla="*/ 0 w 584200"/>
                <a:gd name="connsiteY3" fmla="*/ 1193800 h 1244600"/>
                <a:gd name="connsiteX0" fmla="*/ 0 w 584200"/>
                <a:gd name="connsiteY0" fmla="*/ 1219200 h 1270000"/>
                <a:gd name="connsiteX1" fmla="*/ 571500 w 584200"/>
                <a:gd name="connsiteY1" fmla="*/ 0 h 1270000"/>
                <a:gd name="connsiteX2" fmla="*/ 584200 w 584200"/>
                <a:gd name="connsiteY2" fmla="*/ 1270000 h 1270000"/>
                <a:gd name="connsiteX3" fmla="*/ 0 w 584200"/>
                <a:gd name="connsiteY3" fmla="*/ 12192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69900 w 469900"/>
                <a:gd name="connsiteY0" fmla="*/ 1193800 h 1270000"/>
                <a:gd name="connsiteX1" fmla="*/ 0 w 469900"/>
                <a:gd name="connsiteY1" fmla="*/ 0 h 1270000"/>
                <a:gd name="connsiteX2" fmla="*/ 12700 w 469900"/>
                <a:gd name="connsiteY2" fmla="*/ 1270000 h 1270000"/>
                <a:gd name="connsiteX3" fmla="*/ 469900 w 469900"/>
                <a:gd name="connsiteY3" fmla="*/ 1193800 h 1270000"/>
                <a:gd name="connsiteX0" fmla="*/ 495300 w 495300"/>
                <a:gd name="connsiteY0" fmla="*/ 1193800 h 1270000"/>
                <a:gd name="connsiteX1" fmla="*/ 0 w 495300"/>
                <a:gd name="connsiteY1" fmla="*/ 0 h 1270000"/>
                <a:gd name="connsiteX2" fmla="*/ 12700 w 495300"/>
                <a:gd name="connsiteY2" fmla="*/ 1270000 h 1270000"/>
                <a:gd name="connsiteX3" fmla="*/ 495300 w 495300"/>
                <a:gd name="connsiteY3" fmla="*/ 1193800 h 1270000"/>
                <a:gd name="connsiteX0" fmla="*/ 520700 w 520700"/>
                <a:gd name="connsiteY0" fmla="*/ 1270000 h 1270000"/>
                <a:gd name="connsiteX1" fmla="*/ 0 w 520700"/>
                <a:gd name="connsiteY1" fmla="*/ 0 h 1270000"/>
                <a:gd name="connsiteX2" fmla="*/ 12700 w 520700"/>
                <a:gd name="connsiteY2" fmla="*/ 1270000 h 1270000"/>
                <a:gd name="connsiteX3" fmla="*/ 520700 w 520700"/>
                <a:gd name="connsiteY3" fmla="*/ 1270000 h 1270000"/>
              </a:gdLst>
              <a:ahLst/>
              <a:cxnLst>
                <a:cxn ang="0">
                  <a:pos x="connsiteX0" y="connsiteY0"/>
                </a:cxn>
                <a:cxn ang="0">
                  <a:pos x="connsiteX1" y="connsiteY1"/>
                </a:cxn>
                <a:cxn ang="0">
                  <a:pos x="connsiteX2" y="connsiteY2"/>
                </a:cxn>
                <a:cxn ang="0">
                  <a:pos x="connsiteX3" y="connsiteY3"/>
                </a:cxn>
              </a:cxnLst>
              <a:rect l="l" t="t" r="r" b="b"/>
              <a:pathLst>
                <a:path w="520700" h="1270000">
                  <a:moveTo>
                    <a:pt x="520700" y="1270000"/>
                  </a:moveTo>
                  <a:lnTo>
                    <a:pt x="0" y="0"/>
                  </a:lnTo>
                  <a:lnTo>
                    <a:pt x="12700" y="1270000"/>
                  </a:lnTo>
                  <a:lnTo>
                    <a:pt x="520700" y="1270000"/>
                  </a:lnTo>
                  <a:close/>
                </a:path>
              </a:pathLst>
            </a:custGeom>
            <a:solidFill>
              <a:srgbClr val="009900"/>
            </a:solidFill>
            <a:ln w="12700" cap="flat" cmpd="sng" algn="ctr">
              <a:no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algn="ctr">
                <a:lnSpc>
                  <a:spcPct val="90000"/>
                </a:lnSpc>
                <a:spcBef>
                  <a:spcPct val="50000"/>
                </a:spcBef>
                <a:buClr>
                  <a:srgbClr val="7D0900"/>
                </a:buClr>
              </a:pPr>
              <a:endParaRPr lang="en-ZA" smtClean="0">
                <a:solidFill>
                  <a:srgbClr val="000000"/>
                </a:solidFill>
              </a:endParaRPr>
            </a:p>
          </p:txBody>
        </p:sp>
      </p:grpSp>
      <p:sp>
        <p:nvSpPr>
          <p:cNvPr id="2" name="TextBox 1"/>
          <p:cNvSpPr txBox="1"/>
          <p:nvPr/>
        </p:nvSpPr>
        <p:spPr>
          <a:xfrm>
            <a:off x="651437" y="1088571"/>
            <a:ext cx="7097748" cy="3970318"/>
          </a:xfrm>
          <a:prstGeom prst="rect">
            <a:avLst/>
          </a:prstGeom>
          <a:noFill/>
        </p:spPr>
        <p:txBody>
          <a:bodyPr wrap="square" rtlCol="0">
            <a:spAutoFit/>
          </a:bodyPr>
          <a:lstStyle/>
          <a:p>
            <a:pPr algn="ctr"/>
            <a:r>
              <a:rPr lang="en-ZA" sz="6600" dirty="0" smtClean="0">
                <a:solidFill>
                  <a:prstClr val="white"/>
                </a:solidFill>
                <a:latin typeface="Arial Black" panose="020B0A04020102020204" pitchFamily="34" charset="0"/>
              </a:rPr>
              <a:t>PROGRAMME 2</a:t>
            </a:r>
          </a:p>
          <a:p>
            <a:pPr algn="ctr"/>
            <a:endParaRPr lang="en-ZA" sz="6600" dirty="0">
              <a:solidFill>
                <a:prstClr val="white"/>
              </a:solidFill>
              <a:latin typeface="Arial Black" panose="020B0A04020102020204" pitchFamily="34" charset="0"/>
            </a:endParaRPr>
          </a:p>
          <a:p>
            <a:pPr algn="ctr"/>
            <a:r>
              <a:rPr lang="en-ZA" sz="5400" dirty="0" smtClean="0">
                <a:solidFill>
                  <a:prstClr val="white"/>
                </a:solidFill>
                <a:latin typeface="Arial Black" panose="020B0A04020102020204" pitchFamily="34" charset="0"/>
              </a:rPr>
              <a:t>INCARCERATION</a:t>
            </a:r>
            <a:endParaRPr lang="en-ZA" sz="54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913666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4821169" y="-4804500"/>
            <a:ext cx="14400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5" name="Title 1"/>
          <p:cNvSpPr txBox="1">
            <a:spLocks/>
          </p:cNvSpPr>
          <p:nvPr/>
        </p:nvSpPr>
        <p:spPr>
          <a:xfrm>
            <a:off x="63103" y="0"/>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p>
          <a:p>
            <a:endParaRPr lang="en-ZA" sz="3200" kern="0" dirty="0" smtClean="0">
              <a:solidFill>
                <a:schemeClr val="bg1"/>
              </a:solidFill>
              <a:latin typeface="+mn-lt"/>
            </a:endParaRPr>
          </a:p>
          <a:p>
            <a:endParaRPr lang="en-GB" sz="3200" kern="0" dirty="0">
              <a:solidFill>
                <a:schemeClr val="bg1"/>
              </a:solidFill>
              <a:latin typeface="Arial Black" panose="020B0A04020102020204" pitchFamily="34" charset="0"/>
            </a:endParaRPr>
          </a:p>
        </p:txBody>
      </p:sp>
      <p:sp>
        <p:nvSpPr>
          <p:cNvPr id="8" name="TextBox 7"/>
          <p:cNvSpPr txBox="1"/>
          <p:nvPr/>
        </p:nvSpPr>
        <p:spPr>
          <a:xfrm>
            <a:off x="203200" y="1663700"/>
            <a:ext cx="8928319"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1. REGIONAL TARGET VERSUS PERFORMANCE FOR </a:t>
            </a:r>
            <a:r>
              <a:rPr lang="en-GB" sz="1800" b="1" kern="0" dirty="0" smtClean="0">
                <a:solidFill>
                  <a:prstClr val="black"/>
                </a:solidFill>
              </a:rPr>
              <a:t>2</a:t>
            </a:r>
            <a:r>
              <a:rPr lang="en-GB" sz="1800" b="1" kern="0" baseline="30000" dirty="0" smtClean="0">
                <a:solidFill>
                  <a:prstClr val="black"/>
                </a:solidFill>
              </a:rPr>
              <a:t>nd</a:t>
            </a:r>
            <a:r>
              <a:rPr lang="en-GB" sz="1800" b="1" kern="0" dirty="0" smtClean="0">
                <a:solidFill>
                  <a:prstClr val="black"/>
                </a:solidFill>
              </a:rPr>
              <a:t> QUARTER </a:t>
            </a:r>
            <a:r>
              <a:rPr lang="en-GB" sz="1800" b="1" kern="0" dirty="0">
                <a:solidFill>
                  <a:prstClr val="black"/>
                </a:solidFill>
              </a:rPr>
              <a:t>(2020/2021) </a:t>
            </a:r>
            <a:endParaRPr lang="en-ZA" sz="1800" b="1" kern="0" dirty="0">
              <a:solidFill>
                <a:prstClr val="black"/>
              </a:solidFill>
            </a:endParaRPr>
          </a:p>
        </p:txBody>
      </p:sp>
      <p:sp>
        <p:nvSpPr>
          <p:cNvPr id="9" name="TextBox 8"/>
          <p:cNvSpPr txBox="1"/>
          <p:nvPr/>
        </p:nvSpPr>
        <p:spPr>
          <a:xfrm>
            <a:off x="-103872" y="3696789"/>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2. SOURCE OF </a:t>
            </a:r>
            <a:r>
              <a:rPr lang="en-GB" sz="1800" b="1" kern="0" dirty="0" smtClean="0">
                <a:solidFill>
                  <a:prstClr val="black"/>
                </a:solidFill>
              </a:rPr>
              <a:t>UNDER-ACHIEVEMENT AT MANAGEMENT AREA LEVEL</a:t>
            </a:r>
            <a:endParaRPr lang="en-ZA" sz="1800" b="1" kern="0" dirty="0">
              <a:solidFill>
                <a:prstClr val="black"/>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749425921"/>
              </p:ext>
            </p:extLst>
          </p:nvPr>
        </p:nvGraphicFramePr>
        <p:xfrm>
          <a:off x="266700" y="2058644"/>
          <a:ext cx="11658600" cy="124968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REGION</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JULY</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2020</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JULY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AUGUST</a:t>
                      </a:r>
                      <a:r>
                        <a:rPr lang="en-ZA" sz="1400" baseline="0" dirty="0" smtClean="0">
                          <a:solidFill>
                            <a:schemeClr val="bg1"/>
                          </a:solidFill>
                          <a:latin typeface="Calibri" panose="020F0502020204030204" pitchFamily="34" charset="0"/>
                          <a:cs typeface="Calibri" panose="020F0502020204030204" pitchFamily="34" charset="0"/>
                        </a:rPr>
                        <a:t> </a:t>
                      </a:r>
                      <a:r>
                        <a:rPr lang="en-ZA" sz="1400" dirty="0" smtClean="0">
                          <a:solidFill>
                            <a:schemeClr val="bg1"/>
                          </a:solidFill>
                          <a:latin typeface="Calibri" panose="020F0502020204030204" pitchFamily="34" charset="0"/>
                          <a:cs typeface="Calibri" panose="020F0502020204030204" pitchFamily="34" charset="0"/>
                        </a:rPr>
                        <a:t>2020</a:t>
                      </a:r>
                      <a:br>
                        <a:rPr lang="en-ZA" sz="1400" dirty="0" smtClean="0">
                          <a:solidFill>
                            <a:schemeClr val="bg1"/>
                          </a:solidFill>
                          <a:latin typeface="Calibri" panose="020F0502020204030204" pitchFamily="34" charset="0"/>
                          <a:cs typeface="Calibri" panose="020F0502020204030204" pitchFamily="34" charset="0"/>
                        </a:rPr>
                      </a:br>
                      <a:r>
                        <a:rPr lang="en-ZA" sz="1400" dirty="0" smtClean="0">
                          <a:solidFill>
                            <a:schemeClr val="bg1"/>
                          </a:solidFill>
                          <a:latin typeface="Calibri" panose="020F0502020204030204" pitchFamily="34" charset="0"/>
                          <a:cs typeface="Calibri" panose="020F0502020204030204" pitchFamily="34" charset="0"/>
                        </a:rPr>
                        <a:t>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AUGUST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SEPTEMBER 2020 TARGET</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SEPTEMBER 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Q2 TARGET: 2020-2021</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dirty="0" smtClean="0">
                          <a:solidFill>
                            <a:schemeClr val="bg1"/>
                          </a:solidFill>
                          <a:latin typeface="Calibri" panose="020F0502020204030204" pitchFamily="34" charset="0"/>
                          <a:cs typeface="Calibri" panose="020F0502020204030204" pitchFamily="34" charset="0"/>
                        </a:rPr>
                        <a:t>PERFORMANCE</a:t>
                      </a:r>
                      <a:endParaRPr lang="en-ZA" sz="1400" dirty="0">
                        <a:solidFill>
                          <a:schemeClr val="bg1"/>
                        </a:solidFill>
                        <a:latin typeface="Calibri" panose="020F0502020204030204" pitchFamily="34" charset="0"/>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1E1918"/>
                    </a:solidFill>
                  </a:tcPr>
                </a:tc>
                <a:extLst>
                  <a:ext uri="{0D108BD9-81ED-4DB2-BD59-A6C34878D82A}">
                    <a16:rowId xmlns="" xmlns:a16="http://schemas.microsoft.com/office/drawing/2014/main" val="2208647457"/>
                  </a:ext>
                </a:extLst>
              </a:tr>
              <a:tr h="375654">
                <a:tc>
                  <a:txBody>
                    <a:bodyPr/>
                    <a:lstStyle/>
                    <a:p>
                      <a:r>
                        <a:rPr lang="en-ZA" sz="1400" b="1" dirty="0" smtClean="0">
                          <a:solidFill>
                            <a:schemeClr val="tx1"/>
                          </a:solidFill>
                          <a:latin typeface="Calibri" panose="020F0502020204030204" pitchFamily="34" charset="0"/>
                          <a:cs typeface="Calibri" panose="020F0502020204030204" pitchFamily="34" charset="0"/>
                        </a:rPr>
                        <a:t>FS AND NC</a:t>
                      </a:r>
                      <a:endParaRPr lang="en-ZA"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endParaRPr lang="en-ZA" sz="1400" b="1" dirty="0" smtClean="0">
                        <a:latin typeface="Calibri" panose="020F0502020204030204" pitchFamily="34" charset="0"/>
                        <a:cs typeface="Calibri" panose="020F0502020204030204" pitchFamily="34" charset="0"/>
                      </a:endParaRPr>
                    </a:p>
                    <a:p>
                      <a:r>
                        <a:rPr lang="en-ZA" sz="1400" b="1" dirty="0" smtClean="0">
                          <a:latin typeface="Calibri" panose="020F0502020204030204" pitchFamily="34" charset="0"/>
                          <a:cs typeface="Calibri" panose="020F0502020204030204" pitchFamily="34" charset="0"/>
                        </a:rPr>
                        <a:t>0.011%</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9/19026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 (0.047%)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9/18555</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 (0.049%)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9/18628</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(0.048%)</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endParaRPr lang="en-ZA" sz="1400" b="1" i="0" u="none" strike="noStrike" dirty="0" smtClean="0">
                        <a:solidFill>
                          <a:srgbClr val="000000"/>
                        </a:solidFill>
                        <a:effectLst/>
                        <a:latin typeface="Calibri" panose="020F0502020204030204" pitchFamily="34" charset="0"/>
                        <a:cs typeface="Calibri" panose="020F0502020204030204" pitchFamily="34" charset="0"/>
                      </a:endParaRP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9/18628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(0.048%)</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889186959"/>
              </p:ext>
            </p:extLst>
          </p:nvPr>
        </p:nvGraphicFramePr>
        <p:xfrm>
          <a:off x="217055" y="4191000"/>
          <a:ext cx="11658600" cy="2286000"/>
        </p:xfrm>
        <a:graphic>
          <a:graphicData uri="http://schemas.openxmlformats.org/drawingml/2006/table">
            <a:tbl>
              <a:tblPr firstRow="1" bandRow="1"/>
              <a:tblGrid>
                <a:gridCol w="12954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1295400">
                  <a:extLst>
                    <a:ext uri="{9D8B030D-6E8A-4147-A177-3AD203B41FA5}">
                      <a16:colId xmlns="" xmlns:a16="http://schemas.microsoft.com/office/drawing/2014/main" val="3177246977"/>
                    </a:ext>
                  </a:extLst>
                </a:gridCol>
                <a:gridCol w="1295400">
                  <a:extLst>
                    <a:ext uri="{9D8B030D-6E8A-4147-A177-3AD203B41FA5}">
                      <a16:colId xmlns="" xmlns:a16="http://schemas.microsoft.com/office/drawing/2014/main" val="1905890460"/>
                    </a:ext>
                  </a:extLst>
                </a:gridCol>
                <a:gridCol w="1295400">
                  <a:extLst>
                    <a:ext uri="{9D8B030D-6E8A-4147-A177-3AD203B41FA5}">
                      <a16:colId xmlns="" xmlns:a16="http://schemas.microsoft.com/office/drawing/2014/main" val="551651354"/>
                    </a:ext>
                  </a:extLst>
                </a:gridCol>
                <a:gridCol w="1295400">
                  <a:extLst>
                    <a:ext uri="{9D8B030D-6E8A-4147-A177-3AD203B41FA5}">
                      <a16:colId xmlns="" xmlns:a16="http://schemas.microsoft.com/office/drawing/2014/main" val="106908959"/>
                    </a:ext>
                  </a:extLst>
                </a:gridCol>
                <a:gridCol w="1295400">
                  <a:extLst>
                    <a:ext uri="{9D8B030D-6E8A-4147-A177-3AD203B41FA5}">
                      <a16:colId xmlns="" xmlns:a16="http://schemas.microsoft.com/office/drawing/2014/main" val="2307743238"/>
                    </a:ext>
                  </a:extLst>
                </a:gridCol>
                <a:gridCol w="1295400">
                  <a:extLst>
                    <a:ext uri="{9D8B030D-6E8A-4147-A177-3AD203B41FA5}">
                      <a16:colId xmlns="" xmlns:a16="http://schemas.microsoft.com/office/drawing/2014/main" val="2723634297"/>
                    </a:ext>
                  </a:extLst>
                </a:gridCol>
                <a:gridCol w="1295400">
                  <a:extLst>
                    <a:ext uri="{9D8B030D-6E8A-4147-A177-3AD203B41FA5}">
                      <a16:colId xmlns="" xmlns:a16="http://schemas.microsoft.com/office/drawing/2014/main" val="971921"/>
                    </a:ext>
                  </a:extLst>
                </a:gridCol>
              </a:tblGrid>
              <a:tr h="375654">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MANAGEMENT AREA</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JULY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2020</a:t>
                      </a:r>
                      <a:br>
                        <a:rPr lang="en-ZA" sz="1400" b="1" kern="1200" dirty="0" smtClean="0">
                          <a:solidFill>
                            <a:schemeClr val="bg1"/>
                          </a:solidFill>
                          <a:latin typeface="Calibri" panose="020F0502020204030204" pitchFamily="34" charset="0"/>
                          <a:ea typeface=""/>
                          <a:cs typeface="Calibri" panose="020F0502020204030204" pitchFamily="34" charset="0"/>
                        </a:rPr>
                      </a:br>
                      <a:r>
                        <a:rPr lang="en-ZA" sz="1400" b="1" kern="1200" dirty="0" smtClean="0">
                          <a:solidFill>
                            <a:schemeClr val="bg1"/>
                          </a:solidFill>
                          <a:latin typeface="Calibri" panose="020F0502020204030204" pitchFamily="34" charset="0"/>
                          <a:ea typeface=""/>
                          <a:cs typeface="Calibri" panose="020F0502020204030204" pitchFamily="34" charset="0"/>
                        </a:rPr>
                        <a:t>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AUGUST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2020 TARGET</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SEPTEMBER 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Q2 TARGET: 2020-2021</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ea typeface=""/>
                          <a:cs typeface="Arial"/>
                        </a:defRPr>
                      </a:lvl1pPr>
                      <a:lvl2pPr marL="457165" algn="l" defTabSz="914331" rtl="0" eaLnBrk="1" latinLnBrk="0" hangingPunct="1">
                        <a:defRPr sz="1800" b="1" kern="1200">
                          <a:solidFill>
                            <a:schemeClr val="lt1"/>
                          </a:solidFill>
                          <a:latin typeface="Arial"/>
                          <a:ea typeface=""/>
                          <a:cs typeface="Arial"/>
                        </a:defRPr>
                      </a:lvl2pPr>
                      <a:lvl3pPr marL="914331" algn="l" defTabSz="914331" rtl="0" eaLnBrk="1" latinLnBrk="0" hangingPunct="1">
                        <a:defRPr sz="1800" b="1" kern="1200">
                          <a:solidFill>
                            <a:schemeClr val="lt1"/>
                          </a:solidFill>
                          <a:latin typeface="Arial"/>
                          <a:ea typeface=""/>
                          <a:cs typeface="Arial"/>
                        </a:defRPr>
                      </a:lvl3pPr>
                      <a:lvl4pPr marL="1371495" algn="l" defTabSz="914331" rtl="0" eaLnBrk="1" latinLnBrk="0" hangingPunct="1">
                        <a:defRPr sz="1800" b="1" kern="1200">
                          <a:solidFill>
                            <a:schemeClr val="lt1"/>
                          </a:solidFill>
                          <a:latin typeface="Arial"/>
                          <a:ea typeface=""/>
                          <a:cs typeface="Arial"/>
                        </a:defRPr>
                      </a:lvl4pPr>
                      <a:lvl5pPr marL="1828660" algn="l" defTabSz="914331" rtl="0" eaLnBrk="1" latinLnBrk="0" hangingPunct="1">
                        <a:defRPr sz="1800" b="1" kern="1200">
                          <a:solidFill>
                            <a:schemeClr val="lt1"/>
                          </a:solidFill>
                          <a:latin typeface="Arial"/>
                          <a:ea typeface=""/>
                          <a:cs typeface="Arial"/>
                        </a:defRPr>
                      </a:lvl5pPr>
                      <a:lvl6pPr marL="2285826" algn="l" defTabSz="914331" rtl="0" eaLnBrk="1" latinLnBrk="0" hangingPunct="1">
                        <a:defRPr sz="1800" b="1" kern="1200">
                          <a:solidFill>
                            <a:schemeClr val="lt1"/>
                          </a:solidFill>
                          <a:latin typeface="Arial"/>
                          <a:ea typeface=""/>
                          <a:cs typeface="Arial"/>
                        </a:defRPr>
                      </a:lvl6pPr>
                      <a:lvl7pPr marL="2742990" algn="l" defTabSz="914331" rtl="0" eaLnBrk="1" latinLnBrk="0" hangingPunct="1">
                        <a:defRPr sz="1800" b="1" kern="1200">
                          <a:solidFill>
                            <a:schemeClr val="lt1"/>
                          </a:solidFill>
                          <a:latin typeface="Arial"/>
                          <a:ea typeface=""/>
                          <a:cs typeface="Arial"/>
                        </a:defRPr>
                      </a:lvl7pPr>
                      <a:lvl8pPr marL="3200156" algn="l" defTabSz="914331" rtl="0" eaLnBrk="1" latinLnBrk="0" hangingPunct="1">
                        <a:defRPr sz="1800" b="1" kern="1200">
                          <a:solidFill>
                            <a:schemeClr val="lt1"/>
                          </a:solidFill>
                          <a:latin typeface="Arial"/>
                          <a:ea typeface=""/>
                          <a:cs typeface="Arial"/>
                        </a:defRPr>
                      </a:lvl8pPr>
                      <a:lvl9pPr marL="3657321" algn="l" defTabSz="914331" rtl="0" eaLnBrk="1" latinLnBrk="0" hangingPunct="1">
                        <a:defRPr sz="1800" b="1" kern="1200">
                          <a:solidFill>
                            <a:schemeClr val="lt1"/>
                          </a:solidFill>
                          <a:latin typeface="Arial"/>
                          <a:ea typeface=""/>
                          <a:cs typeface="Arial"/>
                        </a:defRPr>
                      </a:lvl9pPr>
                    </a:lstStyle>
                    <a:p>
                      <a:r>
                        <a:rPr lang="en-ZA" sz="1400" b="1" kern="1200" dirty="0" smtClean="0">
                          <a:solidFill>
                            <a:schemeClr val="bg1"/>
                          </a:solidFill>
                          <a:latin typeface="Calibri" panose="020F0502020204030204" pitchFamily="34" charset="0"/>
                          <a:ea typeface=""/>
                          <a:cs typeface="Calibri" panose="020F0502020204030204" pitchFamily="34" charset="0"/>
                        </a:rPr>
                        <a:t>PERFORMANCE</a:t>
                      </a:r>
                      <a:endParaRPr lang="en-ZA" sz="14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BF7B17"/>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a:txBody>
                    <a:bodyPr/>
                    <a:lstStyle/>
                    <a:p>
                      <a:r>
                        <a:rPr lang="en-ZA" sz="1400" b="1" dirty="0" smtClean="0">
                          <a:latin typeface="Calibri" panose="020F0502020204030204" pitchFamily="34" charset="0"/>
                          <a:cs typeface="Calibri" panose="020F0502020204030204" pitchFamily="34" charset="0"/>
                        </a:rPr>
                        <a:t>COLESBERG</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endParaRPr lang="en-ZA" sz="1400" b="1" dirty="0" smtClean="0">
                        <a:latin typeface="Calibri" panose="020F0502020204030204" pitchFamily="34" charset="0"/>
                        <a:cs typeface="Calibri" panose="020F0502020204030204" pitchFamily="34" charset="0"/>
                      </a:endParaRPr>
                    </a:p>
                    <a:p>
                      <a:r>
                        <a:rPr lang="en-ZA" sz="1400" b="1" dirty="0" smtClean="0">
                          <a:latin typeface="Calibri" panose="020F0502020204030204" pitchFamily="34" charset="0"/>
                          <a:cs typeface="Calibri" panose="020F0502020204030204" pitchFamily="34" charset="0"/>
                        </a:rPr>
                        <a:t>0.011%</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4/649</a:t>
                      </a:r>
                      <a:b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b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(0.616%)</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4/626</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 (0.639%)</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4/654</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(0.611%)</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br>
                        <a:rPr lang="en-ZA" sz="1400" b="1" i="0" u="none" strike="noStrike" dirty="0" smtClean="0">
                          <a:solidFill>
                            <a:srgbClr val="000000"/>
                          </a:solidFill>
                          <a:effectLst/>
                          <a:latin typeface="Calibri" panose="020F0502020204030204" pitchFamily="34" charset="0"/>
                          <a:cs typeface="Calibri" panose="020F0502020204030204" pitchFamily="34" charset="0"/>
                        </a:rPr>
                      </a:br>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4/618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(0.647%)</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375654">
                <a:tc>
                  <a:txBody>
                    <a:bodyPr/>
                    <a:lstStyle/>
                    <a:p>
                      <a:r>
                        <a:rPr lang="en-ZA" sz="1400" b="1" dirty="0" smtClean="0">
                          <a:latin typeface="Calibri" panose="020F0502020204030204" pitchFamily="34" charset="0"/>
                          <a:cs typeface="Calibri" panose="020F0502020204030204" pitchFamily="34" charset="0"/>
                        </a:rPr>
                        <a:t>BIZZAH MAKHATE</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0.011%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4/3836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(0.104%)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0.014%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4/4611</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 (0.087%)</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smtClean="0">
                          <a:solidFill>
                            <a:srgbClr val="000000"/>
                          </a:solidFill>
                          <a:effectLst/>
                          <a:latin typeface="Calibri" panose="020F0502020204030204" pitchFamily="34" charset="0"/>
                          <a:cs typeface="Calibri" panose="020F0502020204030204" pitchFamily="34" charset="0"/>
                        </a:rPr>
                        <a:t>  0.016%</a:t>
                      </a:r>
                      <a:endParaRPr lang="en-ZA" sz="1400" b="1" i="0" u="none" strike="noStrike" dirty="0" smtClean="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4/3617</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(0.111%)</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4/3614</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(0.111%)</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r h="375654">
                <a:tc>
                  <a:txBody>
                    <a:bodyPr/>
                    <a:lstStyle/>
                    <a:p>
                      <a:r>
                        <a:rPr lang="en-ZA" sz="1400" b="1" dirty="0" smtClean="0">
                          <a:latin typeface="Calibri" panose="020F0502020204030204" pitchFamily="34" charset="0"/>
                          <a:cs typeface="Calibri" panose="020F0502020204030204" pitchFamily="34" charset="0"/>
                        </a:rPr>
                        <a:t>GROENPUNT</a:t>
                      </a:r>
                      <a:endParaRPr lang="en-ZA" sz="1400" b="1" dirty="0">
                        <a:latin typeface="Calibri" panose="020F0502020204030204" pitchFamily="34" charset="0"/>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r>
                        <a:rPr lang="en-ZA" sz="1400" b="1" dirty="0" smtClean="0">
                          <a:latin typeface="Calibri" panose="020F0502020204030204" pitchFamily="34" charset="0"/>
                          <a:cs typeface="Calibri" panose="020F0502020204030204" pitchFamily="34" charset="0"/>
                        </a:rPr>
                        <a:t>0.011%</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1/4222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(0.024%)</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0.014%</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1/4487 </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(0.022%)</a:t>
                      </a:r>
                    </a:p>
                  </a:txBody>
                  <a:tcP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1/4045</a:t>
                      </a:r>
                    </a:p>
                    <a:p>
                      <a:pPr algn="ctr"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(0.025%)</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a:t>
                      </a:r>
                    </a:p>
                    <a:p>
                      <a:pPr algn="l" fontAlgn="t"/>
                      <a:r>
                        <a:rPr lang="en-ZA" sz="1400" b="1" i="0" u="none" strike="noStrike" dirty="0" smtClean="0">
                          <a:solidFill>
                            <a:srgbClr val="000000"/>
                          </a:solidFill>
                          <a:effectLst/>
                          <a:latin typeface="Calibri" panose="020F0502020204030204" pitchFamily="34" charset="0"/>
                          <a:cs typeface="Calibri" panose="020F0502020204030204" pitchFamily="34" charset="0"/>
                        </a:rPr>
                        <a:t>  (0.016%)</a:t>
                      </a:r>
                      <a:endParaRPr lang="en-ZA" sz="1400" b="1" i="0" u="none" strike="noStrike" dirty="0">
                        <a:solidFill>
                          <a:srgbClr val="000000"/>
                        </a:solidFill>
                        <a:effectLst/>
                        <a:latin typeface="Calibri" panose="020F0502020204030204" pitchFamily="34" charset="0"/>
                        <a:cs typeface="Calibri" panose="020F0502020204030204" pitchFamily="34" charset="0"/>
                      </a:endParaRP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algn="l" fontAlgn="ctr"/>
                      <a:r>
                        <a:rPr lang="en-ZA" sz="1400" b="1" i="0" u="none" strike="noStrike" dirty="0" smtClean="0">
                          <a:solidFill>
                            <a:schemeClr val="tx1"/>
                          </a:solidFill>
                          <a:effectLst/>
                          <a:latin typeface="Calibri" panose="020F0502020204030204" pitchFamily="34" charset="0"/>
                          <a:cs typeface="Calibri" panose="020F0502020204030204" pitchFamily="34" charset="0"/>
                        </a:rPr>
                        <a:t> 1/4045 </a:t>
                      </a:r>
                      <a:br>
                        <a:rPr lang="en-ZA" sz="1400" b="1" i="0" u="none" strike="noStrike" dirty="0" smtClean="0">
                          <a:solidFill>
                            <a:schemeClr val="tx1"/>
                          </a:solidFill>
                          <a:effectLst/>
                          <a:latin typeface="Calibri" panose="020F0502020204030204" pitchFamily="34" charset="0"/>
                          <a:cs typeface="Calibri" panose="020F0502020204030204" pitchFamily="34" charset="0"/>
                        </a:rPr>
                      </a:br>
                      <a:r>
                        <a:rPr lang="en-ZA" sz="1400" b="1" i="0" u="none" strike="noStrike" dirty="0" smtClean="0">
                          <a:solidFill>
                            <a:schemeClr val="tx1"/>
                          </a:solidFill>
                          <a:effectLst/>
                          <a:latin typeface="Calibri" panose="020F0502020204030204" pitchFamily="34" charset="0"/>
                          <a:cs typeface="Calibri" panose="020F0502020204030204" pitchFamily="34" charset="0"/>
                        </a:rPr>
                        <a:t>  (0.024%)</a:t>
                      </a:r>
                      <a:endParaRPr lang="en-ZA" sz="1400" b="1" i="0" u="none" strike="noStrike" dirty="0">
                        <a:solidFill>
                          <a:schemeClr val="tx1"/>
                        </a:solidFill>
                        <a:effectLst/>
                        <a:latin typeface="Calibri" panose="020F0502020204030204" pitchFamily="34" charset="0"/>
                        <a:cs typeface="Calibri" panose="020F0502020204030204" pitchFamily="34" charset="0"/>
                      </a:endParaRPr>
                    </a:p>
                  </a:txBody>
                  <a:tcPr marL="0" marR="0" marT="0" marB="0"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Tree>
    <p:extLst>
      <p:ext uri="{BB962C8B-B14F-4D97-AF65-F5344CB8AC3E}">
        <p14:creationId xmlns:p14="http://schemas.microsoft.com/office/powerpoint/2010/main" val="99006649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075634" y="-4923235"/>
            <a:ext cx="1066800" cy="10913269"/>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97186623"/>
              </p:ext>
            </p:extLst>
          </p:nvPr>
        </p:nvGraphicFramePr>
        <p:xfrm>
          <a:off x="215900" y="1673596"/>
          <a:ext cx="11518899" cy="4746133"/>
        </p:xfrm>
        <a:graphic>
          <a:graphicData uri="http://schemas.openxmlformats.org/drawingml/2006/table">
            <a:tbl>
              <a:tblPr firstRow="1" bandRow="1"/>
              <a:tblGrid>
                <a:gridCol w="1308100">
                  <a:extLst>
                    <a:ext uri="{9D8B030D-6E8A-4147-A177-3AD203B41FA5}">
                      <a16:colId xmlns="" xmlns:a16="http://schemas.microsoft.com/office/drawing/2014/main" val="3171785473"/>
                    </a:ext>
                  </a:extLst>
                </a:gridCol>
                <a:gridCol w="1219200">
                  <a:extLst>
                    <a:ext uri="{9D8B030D-6E8A-4147-A177-3AD203B41FA5}">
                      <a16:colId xmlns="" xmlns:a16="http://schemas.microsoft.com/office/drawing/2014/main" val="3307568538"/>
                    </a:ext>
                  </a:extLst>
                </a:gridCol>
                <a:gridCol w="1143000">
                  <a:extLst>
                    <a:ext uri="{9D8B030D-6E8A-4147-A177-3AD203B41FA5}">
                      <a16:colId xmlns="" xmlns:a16="http://schemas.microsoft.com/office/drawing/2014/main" val="3177246977"/>
                    </a:ext>
                  </a:extLst>
                </a:gridCol>
                <a:gridCol w="1447800">
                  <a:extLst>
                    <a:ext uri="{9D8B030D-6E8A-4147-A177-3AD203B41FA5}">
                      <a16:colId xmlns="" xmlns:a16="http://schemas.microsoft.com/office/drawing/2014/main" val="1905890460"/>
                    </a:ext>
                  </a:extLst>
                </a:gridCol>
                <a:gridCol w="3109685">
                  <a:extLst>
                    <a:ext uri="{9D8B030D-6E8A-4147-A177-3AD203B41FA5}">
                      <a16:colId xmlns="" xmlns:a16="http://schemas.microsoft.com/office/drawing/2014/main" val="551651354"/>
                    </a:ext>
                  </a:extLst>
                </a:gridCol>
                <a:gridCol w="1645557">
                  <a:extLst>
                    <a:ext uri="{9D8B030D-6E8A-4147-A177-3AD203B41FA5}">
                      <a16:colId xmlns="" xmlns:a16="http://schemas.microsoft.com/office/drawing/2014/main" val="106908959"/>
                    </a:ext>
                  </a:extLst>
                </a:gridCol>
                <a:gridCol w="1645557">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Q2 TARGET 2020/21</a:t>
                      </a:r>
                      <a:endParaRPr lang="en-US" sz="1200" b="1" kern="1200" dirty="0">
                        <a:solidFill>
                          <a:schemeClr val="bg1"/>
                        </a:solidFill>
                        <a:latin typeface="Calibri" panose="020F0502020204030204" pitchFamily="34" charset="0"/>
                        <a:ea typeface=""/>
                        <a:cs typeface="Calibri" panose="020F0502020204030204" pitchFamily="34" charset="0"/>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QUARTER 2</a:t>
                      </a:r>
                      <a:br>
                        <a:rPr lang="en-US" sz="1200" b="1" kern="1200" dirty="0" smtClean="0">
                          <a:solidFill>
                            <a:schemeClr val="bg1"/>
                          </a:solidFill>
                          <a:latin typeface="Calibri" panose="020F0502020204030204" pitchFamily="34" charset="0"/>
                          <a:ea typeface=""/>
                          <a:cs typeface="Calibri" panose="020F0502020204030204" pitchFamily="34" charset="0"/>
                        </a:rPr>
                      </a:br>
                      <a:r>
                        <a:rPr lang="en-US" sz="1200" b="1" kern="1200" dirty="0" smtClean="0">
                          <a:solidFill>
                            <a:schemeClr val="bg1"/>
                          </a:solidFill>
                          <a:latin typeface="Calibri" panose="020F0502020204030204" pitchFamily="34" charset="0"/>
                          <a:ea typeface=""/>
                          <a:cs typeface="Calibri" panose="020F0502020204030204" pitchFamily="34" charset="0"/>
                        </a:rPr>
                        <a:t>PERFORMANCE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PERFORMANCE</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ROOT CAUSES</a:t>
                      </a:r>
                      <a:endParaRPr lang="en-US"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Calibri" panose="020F0502020204030204" pitchFamily="34" charset="0"/>
                          <a:ea typeface=""/>
                          <a:cs typeface="Calibri" panose="020F0502020204030204" pitchFamily="34" charset="0"/>
                        </a:rPr>
                        <a:t>ASSOCIATED RISKS </a:t>
                      </a:r>
                      <a:endParaRPr lang="en-ZA" sz="1200" b="1" kern="1200" dirty="0">
                        <a:solidFill>
                          <a:schemeClr val="bg1"/>
                        </a:solidFill>
                        <a:latin typeface="Calibri" panose="020F0502020204030204" pitchFamily="34" charset="0"/>
                        <a:ea typeface=""/>
                        <a:cs typeface="Calibri" panose="020F0502020204030204" pitchFamily="34" charset="0"/>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375654">
                <a:tc rowSpan="2">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0.016%</a:t>
                      </a:r>
                    </a:p>
                    <a:p>
                      <a:endParaRPr lang="en-ZA" sz="12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4/654</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(0.612%)</a:t>
                      </a:r>
                    </a:p>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 </a:t>
                      </a:r>
                    </a:p>
                    <a:p>
                      <a:pPr algn="ctr"/>
                      <a:endParaRPr lang="en-US" sz="1200" b="1" dirty="0">
                        <a:solidFill>
                          <a:schemeClr val="bg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r>
                        <a:rPr lang="en-US" sz="1200" b="1" dirty="0" smtClean="0">
                          <a:solidFill>
                            <a:schemeClr val="tx1"/>
                          </a:solidFill>
                          <a:latin typeface="Calibri" panose="020F0502020204030204" pitchFamily="34" charset="0"/>
                          <a:cs typeface="Calibri" panose="020F0502020204030204" pitchFamily="34" charset="0"/>
                        </a:rPr>
                        <a:t>COLESBERG</a:t>
                      </a:r>
                      <a:endParaRPr lang="en-US" sz="12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RICHMOND</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and searching. 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On 21 May 2020 about 22:40, three (3) remand detainees escaped through the roof in cell 15 at the Richmond Correctional Centre. They broke through the ceiling and zinc plates during the 1st watch night duty shift. </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during 1</a:t>
                      </a:r>
                      <a:r>
                        <a:rPr lang="en-US" sz="1200" b="1" i="0" u="none" strike="noStrike" kern="1200" baseline="30000" dirty="0" smtClean="0">
                          <a:solidFill>
                            <a:srgbClr val="000000"/>
                          </a:solidFill>
                          <a:effectLst/>
                          <a:latin typeface="Calibri" panose="020F0502020204030204" pitchFamily="34" charset="0"/>
                          <a:ea typeface="+mn-ea"/>
                          <a:cs typeface="Calibri" panose="020F0502020204030204" pitchFamily="34" charset="0"/>
                        </a:rPr>
                        <a:t>st</a:t>
                      </a: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watch night duty.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rowSpan="2">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Possible injury and deaths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kumimoji="0" lang="en-US"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796501867"/>
                  </a:ext>
                </a:extLst>
              </a:tr>
              <a:tr h="1353274">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dirty="0">
                        <a:solidFill>
                          <a:schemeClr val="tx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dirty="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dirty="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VICTORIA WEST</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and searching. 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US"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On 28 June 2020, an offender climbed over the court yard wall and escaped over the roof.</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patrolling.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rPr>
                        <a:t>Gross negligence of officials</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kumimoji="0" lang="en-GB" sz="12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Non compliance with security policies and procedures.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2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vMerge="1">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algn="ctr"/>
                      <a:endParaRPr lang="en-US" sz="1100">
                        <a:solidFill>
                          <a:schemeClr val="bg1"/>
                        </a:solidFill>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1950242310"/>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a:t>
            </a:r>
            <a:r>
              <a:rPr lang="en-US" sz="2400" kern="0" dirty="0" smtClean="0">
                <a:latin typeface="+mn-lt"/>
              </a:rPr>
              <a:t>Facilities</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956085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007769" y="-4991100"/>
            <a:ext cx="10668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1884543603"/>
              </p:ext>
            </p:extLst>
          </p:nvPr>
        </p:nvGraphicFramePr>
        <p:xfrm>
          <a:off x="215900" y="1667168"/>
          <a:ext cx="11518899" cy="4206629"/>
        </p:xfrm>
        <a:graphic>
          <a:graphicData uri="http://schemas.openxmlformats.org/drawingml/2006/table">
            <a:tbl>
              <a:tblPr firstRow="1" bandRow="1"/>
              <a:tblGrid>
                <a:gridCol w="12319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2057400">
                  <a:extLst>
                    <a:ext uri="{9D8B030D-6E8A-4147-A177-3AD203B41FA5}">
                      <a16:colId xmlns="" xmlns:a16="http://schemas.microsoft.com/office/drawing/2014/main" val="3177246977"/>
                    </a:ext>
                  </a:extLst>
                </a:gridCol>
                <a:gridCol w="1219200">
                  <a:extLst>
                    <a:ext uri="{9D8B030D-6E8A-4147-A177-3AD203B41FA5}">
                      <a16:colId xmlns="" xmlns:a16="http://schemas.microsoft.com/office/drawing/2014/main" val="1905890460"/>
                    </a:ext>
                  </a:extLst>
                </a:gridCol>
                <a:gridCol w="2590800">
                  <a:extLst>
                    <a:ext uri="{9D8B030D-6E8A-4147-A177-3AD203B41FA5}">
                      <a16:colId xmlns="" xmlns:a16="http://schemas.microsoft.com/office/drawing/2014/main" val="551651354"/>
                    </a:ext>
                  </a:extLst>
                </a:gridCol>
                <a:gridCol w="1752600">
                  <a:extLst>
                    <a:ext uri="{9D8B030D-6E8A-4147-A177-3AD203B41FA5}">
                      <a16:colId xmlns="" xmlns:a16="http://schemas.microsoft.com/office/drawing/2014/main" val="106908959"/>
                    </a:ext>
                  </a:extLst>
                </a:gridCol>
                <a:gridCol w="1371599">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1126962">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Calibri" panose="020F0502020204030204" pitchFamily="34" charset="0"/>
                          <a:cs typeface="Calibri" panose="020F0502020204030204" pitchFamily="34" charset="0"/>
                        </a:rPr>
                        <a:t>0.016%</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4/3617</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(0.111%)</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BIZZAH MAKHATE</a:t>
                      </a:r>
                    </a:p>
                    <a:p>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FICKSBURG</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guarding and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On 03 April 2020 at the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Ficksburg</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Correctional Centre, four (4) RDs broke the window of cell 3 and its outer mash and gained exit through.  They allegedly used steel pipes (as found inside the cell lying on the ground) to cut the window frame and pushed the outer mash open</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guarding.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compliance  with policies and procedures.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Possible injury and deaths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endParaRPr>
                    </a:p>
                    <a:p>
                      <a:pPr algn="ctr"/>
                      <a:endParaRPr lang="en-US" sz="1400" b="1" dirty="0">
                        <a:solidFill>
                          <a:schemeClr val="bg1"/>
                        </a:solidFill>
                        <a:latin typeface="Calibri" panose="020F0502020204030204" pitchFamily="34" charset="0"/>
                        <a:cs typeface="Calibri" panose="020F0502020204030204" pitchFamily="34" charset="0"/>
                      </a:endParaRPr>
                    </a:p>
                    <a:p>
                      <a:pPr marL="0" marR="0" lvl="0" indent="0" algn="ctr"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79378365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Top Corners Rounded 60">
            <a:extLst>
              <a:ext uri="{FF2B5EF4-FFF2-40B4-BE49-F238E27FC236}">
                <a16:creationId xmlns="" xmlns:a16="http://schemas.microsoft.com/office/drawing/2014/main" id="{935013CF-ED1D-4C99-9BBC-342742B95A80}"/>
              </a:ext>
            </a:extLst>
          </p:cNvPr>
          <p:cNvSpPr/>
          <p:nvPr/>
        </p:nvSpPr>
        <p:spPr>
          <a:xfrm rot="5400000">
            <a:off x="5007769" y="-4991100"/>
            <a:ext cx="1066800" cy="11049000"/>
          </a:xfrm>
          <a:prstGeom prst="round2SameRect">
            <a:avLst>
              <a:gd name="adj1" fmla="val 23278"/>
              <a:gd name="adj2" fmla="val 0"/>
            </a:avLst>
          </a:prstGeom>
          <a:gradFill flip="none" rotWithShape="1">
            <a:gsLst>
              <a:gs pos="100000">
                <a:srgbClr val="00CC99">
                  <a:alpha val="67000"/>
                  <a:lumMod val="92000"/>
                </a:srgbClr>
              </a:gs>
              <a:gs pos="30000">
                <a:srgbClr val="006600">
                  <a:alpha val="75000"/>
                </a:srgbClr>
              </a:gs>
              <a:gs pos="59000">
                <a:srgbClr val="009900">
                  <a:alpha val="71000"/>
                </a:srgbClr>
              </a:gs>
            </a:gsLst>
            <a:lin ang="16200000" scaled="1"/>
            <a:tileRect/>
          </a:gra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fontAlgn="auto">
              <a:spcBef>
                <a:spcPts val="0"/>
              </a:spcBef>
              <a:spcAft>
                <a:spcPts val="0"/>
              </a:spcAft>
            </a:pPr>
            <a:endParaRPr lang="en-US" sz="1800" kern="0">
              <a:solidFill>
                <a:prstClr val="white"/>
              </a:solidFill>
              <a:latin typeface="Calibri Light"/>
            </a:endParaRPr>
          </a:p>
        </p:txBody>
      </p:sp>
      <p:sp>
        <p:nvSpPr>
          <p:cNvPr id="9" name="TextBox 8"/>
          <p:cNvSpPr txBox="1"/>
          <p:nvPr/>
        </p:nvSpPr>
        <p:spPr>
          <a:xfrm>
            <a:off x="-228600" y="1186936"/>
            <a:ext cx="9144000" cy="369332"/>
          </a:xfrm>
          <a:prstGeom prst="rect">
            <a:avLst/>
          </a:prstGeom>
          <a:noFill/>
        </p:spPr>
        <p:txBody>
          <a:bodyPr wrap="square" rtlCol="0">
            <a:spAutoFit/>
          </a:bodyPr>
          <a:lstStyle/>
          <a:p>
            <a:pPr fontAlgn="auto">
              <a:spcBef>
                <a:spcPts val="0"/>
              </a:spcBef>
              <a:spcAft>
                <a:spcPts val="0"/>
              </a:spcAft>
              <a:defRPr/>
            </a:pPr>
            <a:r>
              <a:rPr lang="en-GB" sz="1800" b="1" kern="0" dirty="0">
                <a:solidFill>
                  <a:prstClr val="black"/>
                </a:solidFill>
              </a:rPr>
              <a:t>     </a:t>
            </a:r>
            <a:r>
              <a:rPr lang="en-GB" sz="1800" b="1" kern="0" dirty="0" smtClean="0">
                <a:solidFill>
                  <a:prstClr val="black"/>
                </a:solidFill>
              </a:rPr>
              <a:t>3. </a:t>
            </a:r>
            <a:r>
              <a:rPr lang="en-GB" sz="1800" b="1" kern="0" dirty="0">
                <a:solidFill>
                  <a:prstClr val="black"/>
                </a:solidFill>
              </a:rPr>
              <a:t>SOURCE OF </a:t>
            </a:r>
            <a:r>
              <a:rPr lang="en-GB" sz="1800" b="1" kern="0" dirty="0" smtClean="0">
                <a:solidFill>
                  <a:prstClr val="black"/>
                </a:solidFill>
              </a:rPr>
              <a:t>UNDER-ACHIEVEMENT AT CORRECTIONAL CENTRE LEVEL</a:t>
            </a:r>
            <a:endParaRPr lang="en-ZA" sz="1800" b="1" kern="0" dirty="0">
              <a:solidFill>
                <a:prstClr val="black"/>
              </a:solidFill>
            </a:endParaRPr>
          </a:p>
        </p:txBody>
      </p:sp>
      <p:graphicFrame>
        <p:nvGraphicFramePr>
          <p:cNvPr id="12" name="Table 11"/>
          <p:cNvGraphicFramePr>
            <a:graphicFrameLocks noGrp="1"/>
          </p:cNvGraphicFramePr>
          <p:nvPr>
            <p:extLst>
              <p:ext uri="{D42A27DB-BD31-4B8C-83A1-F6EECF244321}">
                <p14:modId xmlns:p14="http://schemas.microsoft.com/office/powerpoint/2010/main" val="2037746659"/>
              </p:ext>
            </p:extLst>
          </p:nvPr>
        </p:nvGraphicFramePr>
        <p:xfrm>
          <a:off x="215900" y="1667168"/>
          <a:ext cx="11518899" cy="4014605"/>
        </p:xfrm>
        <a:graphic>
          <a:graphicData uri="http://schemas.openxmlformats.org/drawingml/2006/table">
            <a:tbl>
              <a:tblPr firstRow="1" bandRow="1"/>
              <a:tblGrid>
                <a:gridCol w="1231900">
                  <a:extLst>
                    <a:ext uri="{9D8B030D-6E8A-4147-A177-3AD203B41FA5}">
                      <a16:colId xmlns="" xmlns:a16="http://schemas.microsoft.com/office/drawing/2014/main" val="3171785473"/>
                    </a:ext>
                  </a:extLst>
                </a:gridCol>
                <a:gridCol w="1295400">
                  <a:extLst>
                    <a:ext uri="{9D8B030D-6E8A-4147-A177-3AD203B41FA5}">
                      <a16:colId xmlns="" xmlns:a16="http://schemas.microsoft.com/office/drawing/2014/main" val="3307568538"/>
                    </a:ext>
                  </a:extLst>
                </a:gridCol>
                <a:gridCol w="2057400">
                  <a:extLst>
                    <a:ext uri="{9D8B030D-6E8A-4147-A177-3AD203B41FA5}">
                      <a16:colId xmlns="" xmlns:a16="http://schemas.microsoft.com/office/drawing/2014/main" val="3177246977"/>
                    </a:ext>
                  </a:extLst>
                </a:gridCol>
                <a:gridCol w="1219200">
                  <a:extLst>
                    <a:ext uri="{9D8B030D-6E8A-4147-A177-3AD203B41FA5}">
                      <a16:colId xmlns="" xmlns:a16="http://schemas.microsoft.com/office/drawing/2014/main" val="1905890460"/>
                    </a:ext>
                  </a:extLst>
                </a:gridCol>
                <a:gridCol w="2590800">
                  <a:extLst>
                    <a:ext uri="{9D8B030D-6E8A-4147-A177-3AD203B41FA5}">
                      <a16:colId xmlns="" xmlns:a16="http://schemas.microsoft.com/office/drawing/2014/main" val="551651354"/>
                    </a:ext>
                  </a:extLst>
                </a:gridCol>
                <a:gridCol w="1752600">
                  <a:extLst>
                    <a:ext uri="{9D8B030D-6E8A-4147-A177-3AD203B41FA5}">
                      <a16:colId xmlns="" xmlns:a16="http://schemas.microsoft.com/office/drawing/2014/main" val="106908959"/>
                    </a:ext>
                  </a:extLst>
                </a:gridCol>
                <a:gridCol w="1371599">
                  <a:extLst>
                    <a:ext uri="{9D8B030D-6E8A-4147-A177-3AD203B41FA5}">
                      <a16:colId xmlns="" xmlns:a16="http://schemas.microsoft.com/office/drawing/2014/main" val="2307743238"/>
                    </a:ext>
                  </a:extLst>
                </a:gridCol>
              </a:tblGrid>
              <a:tr h="375654">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Q2 TARGET 2020/21</a:t>
                      </a:r>
                      <a:endParaRPr lang="en-US" sz="1200" b="1" kern="1200" dirty="0">
                        <a:solidFill>
                          <a:schemeClr val="bg1"/>
                        </a:solidFill>
                        <a:latin typeface="Arial"/>
                        <a:ea typeface=""/>
                        <a:cs typeface="Arial"/>
                      </a:endParaRPr>
                    </a:p>
                  </a:txBody>
                  <a:tcPr>
                    <a:lnL w="6350" cap="flat" cmpd="sng" algn="ctr">
                      <a:solidFill>
                        <a:srgbClr val="1E1918"/>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200" b="1" kern="1200" dirty="0" smtClean="0">
                          <a:solidFill>
                            <a:schemeClr val="bg1"/>
                          </a:solidFill>
                          <a:latin typeface="Arial"/>
                          <a:ea typeface=""/>
                          <a:cs typeface="Arial"/>
                        </a:rPr>
                        <a:t>QUARTER 2</a:t>
                      </a:r>
                      <a:br>
                        <a:rPr lang="en-US" sz="1200" b="1" kern="1200" dirty="0" smtClean="0">
                          <a:solidFill>
                            <a:schemeClr val="bg1"/>
                          </a:solidFill>
                          <a:latin typeface="Arial"/>
                          <a:ea typeface=""/>
                          <a:cs typeface="Arial"/>
                        </a:rPr>
                      </a:br>
                      <a:r>
                        <a:rPr lang="en-US" sz="1200" b="1" kern="1200" dirty="0" smtClean="0">
                          <a:solidFill>
                            <a:schemeClr val="bg1"/>
                          </a:solidFill>
                          <a:latin typeface="Arial"/>
                          <a:ea typeface=""/>
                          <a:cs typeface="Arial"/>
                        </a:rPr>
                        <a:t>PERFORMANCE</a:t>
                      </a:r>
                      <a:endParaRPr lang="en-US" sz="1200" b="1" kern="1200" dirty="0">
                        <a:solidFill>
                          <a:schemeClr val="bg1"/>
                        </a:solidFill>
                        <a:latin typeface="Arial"/>
                        <a:ea typeface=""/>
                        <a:cs typeface="Arial"/>
                      </a:endParaRP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000" b="1" kern="1200" dirty="0" smtClean="0">
                          <a:solidFill>
                            <a:schemeClr val="bg1"/>
                          </a:solidFill>
                          <a:latin typeface="Arial"/>
                          <a:ea typeface=""/>
                          <a:cs typeface="Arial"/>
                        </a:rPr>
                        <a:t>MANAGEMENT AREAS THAT CONTRIBUTED TOWARDS UNDER-ACHIEVEMENT </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CORRECTIONAL CENTRE</a:t>
                      </a:r>
                    </a:p>
                  </a:txBody>
                  <a:tcPr marL="9525" marR="9525" marT="9525" marB="0">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REASONS FOR UNDER</a:t>
                      </a:r>
                    </a:p>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PERFORMANCE</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ROOT CAUSES</a:t>
                      </a:r>
                      <a:endParaRPr lang="en-US"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tc>
                  <a:txBody>
                    <a:bodyPr/>
                    <a:lstStyle/>
                    <a:p>
                      <a:pPr marL="0" marR="0" indent="0" algn="ctr" defTabSz="914331" rtl="0" eaLnBrk="1" fontAlgn="t" latinLnBrk="0" hangingPunct="1">
                        <a:lnSpc>
                          <a:spcPct val="100000"/>
                        </a:lnSpc>
                        <a:spcBef>
                          <a:spcPts val="0"/>
                        </a:spcBef>
                        <a:spcAft>
                          <a:spcPts val="0"/>
                        </a:spcAft>
                        <a:buClrTx/>
                        <a:buSzTx/>
                        <a:buFontTx/>
                        <a:buNone/>
                        <a:tabLst/>
                        <a:defRPr/>
                      </a:pPr>
                      <a:r>
                        <a:rPr lang="en-US" sz="1100" b="1" kern="1200" dirty="0" smtClean="0">
                          <a:solidFill>
                            <a:schemeClr val="bg1"/>
                          </a:solidFill>
                          <a:latin typeface="Arial"/>
                          <a:ea typeface=""/>
                          <a:cs typeface="Arial"/>
                        </a:rPr>
                        <a:t>ASSOCIATED RISKS </a:t>
                      </a:r>
                      <a:endParaRPr lang="en-ZA" sz="1100" b="1" kern="1200" dirty="0">
                        <a:solidFill>
                          <a:schemeClr val="bg1"/>
                        </a:solidFill>
                        <a:latin typeface="Arial"/>
                        <a:ea typeface=""/>
                        <a:cs typeface="Arial"/>
                      </a:endParaRPr>
                    </a:p>
                  </a:txBody>
                  <a:tcPr marL="91438" marR="91438" marT="45724" marB="45724">
                    <a:lnL w="6350" cap="flat" cmpd="sng" algn="ctr">
                      <a:solidFill>
                        <a:srgbClr val="BF7B17"/>
                      </a:solidFill>
                      <a:prstDash val="solid"/>
                      <a:round/>
                      <a:headEnd type="none" w="med" len="med"/>
                      <a:tailEnd type="none" w="med" len="med"/>
                    </a:lnL>
                    <a:lnR w="6350" cap="flat" cmpd="sng" algn="ctr">
                      <a:solidFill>
                        <a:srgbClr val="BF7B17"/>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rgbClr val="006600"/>
                    </a:solidFill>
                  </a:tcPr>
                </a:tc>
                <a:extLst>
                  <a:ext uri="{0D108BD9-81ED-4DB2-BD59-A6C34878D82A}">
                    <a16:rowId xmlns="" xmlns:a16="http://schemas.microsoft.com/office/drawing/2014/main" val="2208647457"/>
                  </a:ext>
                </a:extLst>
              </a:tr>
              <a:tr h="1126962">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Calibri" panose="020F0502020204030204" pitchFamily="34" charset="0"/>
                          <a:cs typeface="Calibri" panose="020F0502020204030204" pitchFamily="34" charset="0"/>
                        </a:rPr>
                        <a:t>0.016%</a:t>
                      </a:r>
                      <a:endParaRPr lang="en-US" sz="1400" b="1" dirty="0">
                        <a:solidFill>
                          <a:schemeClr val="tx1"/>
                        </a:solidFill>
                        <a:latin typeface="Calibri" panose="020F0502020204030204" pitchFamily="34" charset="0"/>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t>
                      </a:r>
                    </a:p>
                    <a:p>
                      <a:pPr marL="0"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1/4045</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(0.025%)</a:t>
                      </a:r>
                    </a:p>
                  </a:txBody>
                  <a:tcPr marL="0" marR="0" marT="0" marB="0">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t" latinLnBrk="0" hangingPunct="1">
                        <a:lnSpc>
                          <a:spcPct val="100000"/>
                        </a:lnSpc>
                        <a:spcBef>
                          <a:spcPts val="0"/>
                        </a:spcBef>
                        <a:spcAft>
                          <a:spcPts val="0"/>
                        </a:spcAft>
                        <a:buClrTx/>
                        <a:buSzTx/>
                        <a:buFontTx/>
                        <a:buNone/>
                        <a:tabLst/>
                        <a:defRPr/>
                      </a:pPr>
                      <a:r>
                        <a:rPr kumimoji="0" lang="en-GB" sz="1400" b="1" i="0" u="none" strike="noStrike" kern="1200" cap="none" spc="0" normalizeH="0" baseline="0" noProof="0" dirty="0" smtClean="0">
                          <a:ln>
                            <a:noFill/>
                          </a:ln>
                          <a:solidFill>
                            <a:srgbClr val="000000"/>
                          </a:solidFill>
                          <a:effectLst/>
                          <a:uLnTx/>
                          <a:uFillTx/>
                          <a:latin typeface="Calibri" panose="020F0502020204030204" pitchFamily="34" charset="0"/>
                          <a:ea typeface="+mn-ea"/>
                          <a:cs typeface="Calibri" panose="020F0502020204030204" pitchFamily="34" charset="0"/>
                        </a:rPr>
                        <a:t>GROENPUNT </a:t>
                      </a:r>
                    </a:p>
                    <a:p>
                      <a:endParaRPr lang="en-ZA" sz="1400" b="1" dirty="0">
                        <a:latin typeface="Calibri" panose="020F0502020204030204" pitchFamily="34" charset="0"/>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US" sz="1400" b="1" i="0" u="none" strike="noStrike" kern="1200" baseline="0" dirty="0" smtClean="0">
                          <a:solidFill>
                            <a:srgbClr val="000000"/>
                          </a:solidFill>
                          <a:effectLst/>
                          <a:latin typeface="Calibri" panose="020F0502020204030204" pitchFamily="34" charset="0"/>
                          <a:ea typeface="+mn-ea"/>
                          <a:cs typeface="Calibri" panose="020F0502020204030204" pitchFamily="34" charset="0"/>
                        </a:rPr>
                        <a:t>MAXIMUM CORRECTIONAL CENTRE</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Ineffective patrolling/ guarding and searching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On 24 April 2020 an inmate escaped from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Groenpunt</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Maximum Correctional Centre through the kitchen gate. He broke the </a:t>
                      </a:r>
                      <a:r>
                        <a:rPr lang="en-GB" sz="1400" b="1" i="0" u="none" strike="noStrike" kern="1200" dirty="0" err="1" smtClean="0">
                          <a:solidFill>
                            <a:srgbClr val="000000"/>
                          </a:solidFill>
                          <a:effectLst/>
                          <a:latin typeface="Calibri" panose="020F0502020204030204" pitchFamily="34" charset="0"/>
                          <a:ea typeface="+mn-ea"/>
                          <a:cs typeface="Calibri" panose="020F0502020204030204" pitchFamily="34" charset="0"/>
                        </a:rPr>
                        <a:t>viro</a:t>
                      </a: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locks with a trolley axle during the morning on 2nd watch night shift at approximately 05:30. He was re-arrested on 02 May 2020. </a:t>
                      </a:r>
                      <a:b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
                      </a:r>
                      <a:b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b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US" sz="1400" b="1" i="0" u="none" strike="noStrike" kern="1200" dirty="0" smtClean="0">
                        <a:solidFill>
                          <a:srgbClr val="000000"/>
                        </a:solidFill>
                        <a:effectLst/>
                        <a:latin typeface="Calibri" panose="020F0502020204030204" pitchFamily="34" charset="0"/>
                        <a:ea typeface="+mn-ea"/>
                        <a:cs typeface="Calibri" panose="020F0502020204030204" pitchFamily="34" charset="0"/>
                      </a:endParaRP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Lack of effective searching and patrolling/ guarding.</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mn-ea"/>
                          <a:cs typeface="Calibri" panose="020F0502020204030204" pitchFamily="34" charset="0"/>
                        </a:rPr>
                        <a:t>Non compliance  with policies and procedures.</a:t>
                      </a:r>
                    </a:p>
                  </a:txBody>
                  <a:tcPr marL="91438" marR="91438" marT="45724" marB="45724">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tc>
                  <a:txBody>
                    <a:bodyPr/>
                    <a:lstStyle>
                      <a:lvl1pPr marL="0" algn="l" defTabSz="914331" rtl="0" eaLnBrk="1" latinLnBrk="0" hangingPunct="1">
                        <a:defRPr sz="1800" kern="1200">
                          <a:solidFill>
                            <a:schemeClr val="dk1"/>
                          </a:solidFill>
                          <a:latin typeface="Calibri Light"/>
                          <a:ea typeface=""/>
                          <a:cs typeface=""/>
                        </a:defRPr>
                      </a:lvl1pPr>
                      <a:lvl2pPr marL="457165" algn="l" defTabSz="914331" rtl="0" eaLnBrk="1" latinLnBrk="0" hangingPunct="1">
                        <a:defRPr sz="1800" kern="1200">
                          <a:solidFill>
                            <a:schemeClr val="dk1"/>
                          </a:solidFill>
                          <a:latin typeface="Calibri Light"/>
                          <a:ea typeface=""/>
                          <a:cs typeface=""/>
                        </a:defRPr>
                      </a:lvl2pPr>
                      <a:lvl3pPr marL="914331" algn="l" defTabSz="914331" rtl="0" eaLnBrk="1" latinLnBrk="0" hangingPunct="1">
                        <a:defRPr sz="1800" kern="1200">
                          <a:solidFill>
                            <a:schemeClr val="dk1"/>
                          </a:solidFill>
                          <a:latin typeface="Calibri Light"/>
                          <a:ea typeface=""/>
                          <a:cs typeface=""/>
                        </a:defRPr>
                      </a:lvl3pPr>
                      <a:lvl4pPr marL="1371495" algn="l" defTabSz="914331" rtl="0" eaLnBrk="1" latinLnBrk="0" hangingPunct="1">
                        <a:defRPr sz="1800" kern="1200">
                          <a:solidFill>
                            <a:schemeClr val="dk1"/>
                          </a:solidFill>
                          <a:latin typeface="Calibri Light"/>
                          <a:ea typeface=""/>
                          <a:cs typeface=""/>
                        </a:defRPr>
                      </a:lvl4pPr>
                      <a:lvl5pPr marL="1828660" algn="l" defTabSz="914331" rtl="0" eaLnBrk="1" latinLnBrk="0" hangingPunct="1">
                        <a:defRPr sz="1800" kern="1200">
                          <a:solidFill>
                            <a:schemeClr val="dk1"/>
                          </a:solidFill>
                          <a:latin typeface="Calibri Light"/>
                          <a:ea typeface=""/>
                          <a:cs typeface=""/>
                        </a:defRPr>
                      </a:lvl5pPr>
                      <a:lvl6pPr marL="2285826" algn="l" defTabSz="914331" rtl="0" eaLnBrk="1" latinLnBrk="0" hangingPunct="1">
                        <a:defRPr sz="1800" kern="1200">
                          <a:solidFill>
                            <a:schemeClr val="dk1"/>
                          </a:solidFill>
                          <a:latin typeface="Calibri Light"/>
                          <a:ea typeface=""/>
                          <a:cs typeface=""/>
                        </a:defRPr>
                      </a:lvl6pPr>
                      <a:lvl7pPr marL="2742990" algn="l" defTabSz="914331" rtl="0" eaLnBrk="1" latinLnBrk="0" hangingPunct="1">
                        <a:defRPr sz="1800" kern="1200">
                          <a:solidFill>
                            <a:schemeClr val="dk1"/>
                          </a:solidFill>
                          <a:latin typeface="Calibri Light"/>
                          <a:ea typeface=""/>
                          <a:cs typeface=""/>
                        </a:defRPr>
                      </a:lvl7pPr>
                      <a:lvl8pPr marL="3200156" algn="l" defTabSz="914331" rtl="0" eaLnBrk="1" latinLnBrk="0" hangingPunct="1">
                        <a:defRPr sz="1800" kern="1200">
                          <a:solidFill>
                            <a:schemeClr val="dk1"/>
                          </a:solidFill>
                          <a:latin typeface="Calibri Light"/>
                          <a:ea typeface=""/>
                          <a:cs typeface=""/>
                        </a:defRPr>
                      </a:lvl8pPr>
                      <a:lvl9pPr marL="3657321" algn="l" defTabSz="914331" rtl="0" eaLnBrk="1" latinLnBrk="0" hangingPunct="1">
                        <a:defRPr sz="1800" kern="1200">
                          <a:solidFill>
                            <a:schemeClr val="dk1"/>
                          </a:solidFill>
                          <a:latin typeface="Calibri Light"/>
                          <a:ea typeface=""/>
                          <a:cs typeface=""/>
                        </a:defRPr>
                      </a:lvl9pPr>
                    </a:lstStyle>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Litigations against the Department </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r>
                        <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rPr>
                        <a:t>Possible injury and deaths to community</a:t>
                      </a:r>
                    </a:p>
                    <a:p>
                      <a:pPr marL="0" marR="0" lvl="0" indent="0" algn="l" defTabSz="914331" rtl="0" eaLnBrk="1" fontAlgn="base" latinLnBrk="0" hangingPunct="1">
                        <a:lnSpc>
                          <a:spcPct val="90000"/>
                        </a:lnSpc>
                        <a:spcBef>
                          <a:spcPct val="90000"/>
                        </a:spcBef>
                        <a:spcAft>
                          <a:spcPct val="0"/>
                        </a:spcAft>
                        <a:buClr>
                          <a:srgbClr val="7D0900"/>
                        </a:buClr>
                        <a:buSzTx/>
                        <a:buFont typeface="Wingdings" pitchFamily="2" charset="2"/>
                        <a:buNone/>
                        <a:tabLst/>
                        <a:defRPr/>
                      </a:pPr>
                      <a:endParaRPr lang="en-GB" sz="1400" b="1" i="0" u="none" strike="noStrike" kern="1200" dirty="0" smtClean="0">
                        <a:solidFill>
                          <a:srgbClr val="000000"/>
                        </a:solidFill>
                        <a:effectLst/>
                        <a:latin typeface="Calibri" panose="020F0502020204030204" pitchFamily="34" charset="0"/>
                        <a:ea typeface=""/>
                        <a:cs typeface="Calibri" panose="020F0502020204030204" pitchFamily="34" charset="0"/>
                      </a:endParaRPr>
                    </a:p>
                    <a:p>
                      <a:pPr algn="ctr"/>
                      <a:endParaRPr lang="en-US" sz="1400" b="1" dirty="0">
                        <a:solidFill>
                          <a:schemeClr val="bg1"/>
                        </a:solidFill>
                        <a:latin typeface="Calibri" panose="020F0502020204030204" pitchFamily="34" charset="0"/>
                        <a:cs typeface="Calibri" panose="020F0502020204030204" pitchFamily="34" charset="0"/>
                      </a:endParaRPr>
                    </a:p>
                    <a:p>
                      <a:pPr marL="0" marR="0" lvl="0" indent="0" algn="ctr"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a:ln>
                          <a:noFill/>
                        </a:ln>
                        <a:solidFill>
                          <a:srgbClr val="FFFFFF"/>
                        </a:solidFill>
                        <a:effectLst/>
                        <a:uLnTx/>
                        <a:uFillTx/>
                        <a:latin typeface="Calibri" panose="020F0502020204030204" pitchFamily="34" charset="0"/>
                        <a:ea typeface="+mn-ea"/>
                        <a:cs typeface="Calibri" panose="020F0502020204030204" pitchFamily="34" charset="0"/>
                      </a:endParaRPr>
                    </a:p>
                  </a:txBody>
                  <a:tcPr anchor="ctr">
                    <a:lnL w="6350" cap="flat" cmpd="sng" algn="ctr">
                      <a:solidFill>
                        <a:srgbClr val="1E1918"/>
                      </a:solidFill>
                      <a:prstDash val="solid"/>
                      <a:round/>
                      <a:headEnd type="none" w="med" len="med"/>
                      <a:tailEnd type="none" w="med" len="med"/>
                    </a:lnL>
                    <a:lnR w="6350" cap="flat" cmpd="sng" algn="ctr">
                      <a:solidFill>
                        <a:srgbClr val="1E1918"/>
                      </a:solidFill>
                      <a:prstDash val="solid"/>
                      <a:round/>
                      <a:headEnd type="none" w="med" len="med"/>
                      <a:tailEnd type="none" w="med" len="med"/>
                    </a:lnR>
                    <a:lnT w="6350" cap="flat" cmpd="sng" algn="ctr">
                      <a:solidFill>
                        <a:srgbClr val="1E1918"/>
                      </a:solidFill>
                      <a:prstDash val="solid"/>
                      <a:round/>
                      <a:headEnd type="none" w="med" len="med"/>
                      <a:tailEnd type="none" w="med" len="med"/>
                    </a:lnT>
                    <a:lnB w="6350" cap="flat" cmpd="sng" algn="ctr">
                      <a:solidFill>
                        <a:srgbClr val="1E1918"/>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95000"/>
                      </a:sysClr>
                    </a:solidFill>
                  </a:tcPr>
                </a:tc>
                <a:extLst>
                  <a:ext uri="{0D108BD9-81ED-4DB2-BD59-A6C34878D82A}">
                    <a16:rowId xmlns="" xmlns:a16="http://schemas.microsoft.com/office/drawing/2014/main" val="3418693148"/>
                  </a:ext>
                </a:extLst>
              </a:tr>
            </a:tbl>
          </a:graphicData>
        </a:graphic>
      </p:graphicFrame>
      <p:sp>
        <p:nvSpPr>
          <p:cNvPr id="13" name="Title 1"/>
          <p:cNvSpPr txBox="1">
            <a:spLocks/>
          </p:cNvSpPr>
          <p:nvPr/>
        </p:nvSpPr>
        <p:spPr>
          <a:xfrm>
            <a:off x="29369" y="56775"/>
            <a:ext cx="10956131" cy="523365"/>
          </a:xfrm>
          <a:prstGeom prst="rect">
            <a:avLst/>
          </a:prstGeom>
        </p:spPr>
        <p:txBody>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spcAft>
                <a:spcPts val="600"/>
              </a:spcAft>
            </a:pPr>
            <a:r>
              <a:rPr lang="en-ZA" sz="3200" kern="0" dirty="0" smtClean="0">
                <a:solidFill>
                  <a:schemeClr val="bg1"/>
                </a:solidFill>
                <a:latin typeface="Arial Black" panose="020B0A04020102020204" pitchFamily="34" charset="0"/>
              </a:rPr>
              <a:t>PERFORMANCE INDICATOR NOT ACHIEVED:</a:t>
            </a:r>
          </a:p>
          <a:p>
            <a:pPr>
              <a:spcAft>
                <a:spcPts val="600"/>
              </a:spcAft>
            </a:pPr>
            <a:r>
              <a:rPr lang="en-US" sz="2400" kern="0" dirty="0">
                <a:latin typeface="+mn-lt"/>
              </a:rPr>
              <a:t>Percentage of inmates who escaped from Correctional Facilities </a:t>
            </a:r>
            <a:endParaRPr lang="en-ZA" sz="3200" kern="0" dirty="0" smtClean="0">
              <a:latin typeface="+mn-lt"/>
            </a:endParaRPr>
          </a:p>
          <a:p>
            <a:endParaRPr lang="en-GB" sz="3200"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79901451"/>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heme/theme1.xml><?xml version="1.0" encoding="utf-8"?>
<a:theme xmlns:a="http://schemas.openxmlformats.org/drawingml/2006/main" name="3_Blank">
  <a:themeElements>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37110</TotalTime>
  <Words>4473</Words>
  <Application>Microsoft Office PowerPoint</Application>
  <PresentationFormat>Custom</PresentationFormat>
  <Paragraphs>1126</Paragraphs>
  <Slides>34</Slides>
  <Notes>1</Notes>
  <HiddenSlides>0</HiddenSlides>
  <MMClips>0</MMClips>
  <ScaleCrop>false</ScaleCrop>
  <HeadingPairs>
    <vt:vector size="6" baseType="variant">
      <vt:variant>
        <vt:lpstr>Theme</vt:lpstr>
      </vt:variant>
      <vt:variant>
        <vt:i4>2</vt:i4>
      </vt:variant>
      <vt:variant>
        <vt:lpstr>Embedded OLE Servers</vt:lpstr>
      </vt:variant>
      <vt:variant>
        <vt:i4>0</vt:i4>
      </vt:variant>
      <vt:variant>
        <vt:lpstr>Slide Titles</vt:lpstr>
      </vt:variant>
      <vt:variant>
        <vt:i4>34</vt:i4>
      </vt:variant>
    </vt:vector>
  </HeadingPairs>
  <TitlesOfParts>
    <vt:vector size="36" baseType="lpstr">
      <vt:lpstr>3_Blank</vt:lpstr>
      <vt:lpstr>Office Theme</vt:lpstr>
      <vt:lpstr>PowerPoint Presentation</vt:lpstr>
      <vt:lpstr>PowerPoint Presentation</vt:lpstr>
      <vt:lpstr>Notes to the presentation</vt:lpstr>
      <vt:lpstr>SUMMARY OF OVERALL PERFORMANCE OF THE REGION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Acer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high level vision will be developed which will determine the required operating model…  Scope will include all core elements of DCS</dc:title>
  <dc:creator>Rowan Smyth</dc:creator>
  <cp:lastModifiedBy>Molokomme, Moutloane</cp:lastModifiedBy>
  <cp:revision>4021</cp:revision>
  <cp:lastPrinted>2019-10-31T17:02:31Z</cp:lastPrinted>
  <dcterms:created xsi:type="dcterms:W3CDTF">2011-05-16T12:44:01Z</dcterms:created>
  <dcterms:modified xsi:type="dcterms:W3CDTF">2020-11-17T08:02:16Z</dcterms:modified>
</cp:coreProperties>
</file>