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814" r:id="rId1"/>
    <p:sldMasterId id="2147483855" r:id="rId2"/>
  </p:sldMasterIdLst>
  <p:notesMasterIdLst>
    <p:notesMasterId r:id="rId49"/>
  </p:notesMasterIdLst>
  <p:handoutMasterIdLst>
    <p:handoutMasterId r:id="rId50"/>
  </p:handoutMasterIdLst>
  <p:sldIdLst>
    <p:sldId id="943" r:id="rId3"/>
    <p:sldId id="1044" r:id="rId4"/>
    <p:sldId id="1008" r:id="rId5"/>
    <p:sldId id="1037" r:id="rId6"/>
    <p:sldId id="1017" r:id="rId7"/>
    <p:sldId id="1025" r:id="rId8"/>
    <p:sldId id="1040" r:id="rId9"/>
    <p:sldId id="1045" r:id="rId10"/>
    <p:sldId id="1046" r:id="rId11"/>
    <p:sldId id="1047" r:id="rId12"/>
    <p:sldId id="1038" r:id="rId13"/>
    <p:sldId id="1072" r:id="rId14"/>
    <p:sldId id="1073" r:id="rId15"/>
    <p:sldId id="1075" r:id="rId16"/>
    <p:sldId id="1048" r:id="rId17"/>
    <p:sldId id="1027" r:id="rId18"/>
    <p:sldId id="1028" r:id="rId19"/>
    <p:sldId id="1041" r:id="rId20"/>
    <p:sldId id="1076" r:id="rId21"/>
    <p:sldId id="1077" r:id="rId22"/>
    <p:sldId id="1078" r:id="rId23"/>
    <p:sldId id="1030" r:id="rId24"/>
    <p:sldId id="1031" r:id="rId25"/>
    <p:sldId id="1032" r:id="rId26"/>
    <p:sldId id="1042" r:id="rId27"/>
    <p:sldId id="1039" r:id="rId28"/>
    <p:sldId id="1035" r:id="rId29"/>
    <p:sldId id="1054" r:id="rId30"/>
    <p:sldId id="1036" r:id="rId31"/>
    <p:sldId id="1060" r:id="rId32"/>
    <p:sldId id="1061" r:id="rId33"/>
    <p:sldId id="1043" r:id="rId34"/>
    <p:sldId id="1062" r:id="rId35"/>
    <p:sldId id="1063" r:id="rId36"/>
    <p:sldId id="1064" r:id="rId37"/>
    <p:sldId id="1065" r:id="rId38"/>
    <p:sldId id="1066" r:id="rId39"/>
    <p:sldId id="1067" r:id="rId40"/>
    <p:sldId id="1068" r:id="rId41"/>
    <p:sldId id="1069" r:id="rId42"/>
    <p:sldId id="1070" r:id="rId43"/>
    <p:sldId id="1071" r:id="rId44"/>
    <p:sldId id="1007" r:id="rId45"/>
    <p:sldId id="1055" r:id="rId46"/>
    <p:sldId id="1079" r:id="rId47"/>
    <p:sldId id="941" r:id="rId48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47" userDrawn="1">
          <p15:clr>
            <a:srgbClr val="A4A3A4"/>
          </p15:clr>
        </p15:guide>
        <p15:guide id="2" orient="horz" pos="3918" userDrawn="1">
          <p15:clr>
            <a:srgbClr val="A4A3A4"/>
          </p15:clr>
        </p15:guide>
        <p15:guide id="3" orient="horz" pos="1159" userDrawn="1">
          <p15:clr>
            <a:srgbClr val="A4A3A4"/>
          </p15:clr>
        </p15:guide>
        <p15:guide id="4" orient="horz" pos="415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211" userDrawn="1">
          <p15:clr>
            <a:srgbClr val="A4A3A4"/>
          </p15:clr>
        </p15:guide>
        <p15:guide id="7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6C"/>
    <a:srgbClr val="00CC99"/>
    <a:srgbClr val="009900"/>
    <a:srgbClr val="BCEABC"/>
    <a:srgbClr val="A6E4A6"/>
    <a:srgbClr val="86DA86"/>
    <a:srgbClr val="EBF9EB"/>
    <a:srgbClr val="84D684"/>
    <a:srgbClr val="3399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39" autoAdjust="0"/>
    <p:restoredTop sz="94127" autoAdjust="0"/>
  </p:normalViewPr>
  <p:slideViewPr>
    <p:cSldViewPr snapToObjects="1">
      <p:cViewPr varScale="1">
        <p:scale>
          <a:sx n="70" d="100"/>
          <a:sy n="70" d="100"/>
        </p:scale>
        <p:origin x="156" y="44"/>
      </p:cViewPr>
      <p:guideLst>
        <p:guide orient="horz" pos="4247"/>
        <p:guide orient="horz" pos="3918"/>
        <p:guide orient="horz" pos="1159"/>
        <p:guide orient="horz" pos="4156"/>
        <p:guide pos="3840"/>
        <p:guide pos="211"/>
        <p:guide pos="74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4" d="100"/>
          <a:sy n="64" d="100"/>
        </p:scale>
        <p:origin x="-2760" y="-11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48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1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48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fld id="{94C88CBE-E755-4996-AEBD-89E8BD814D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97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48" y="4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3" y="4715482"/>
            <a:ext cx="5437550" cy="446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l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48" y="9429326"/>
            <a:ext cx="2945955" cy="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1" tIns="48321" rIns="96641" bIns="48321" numCol="1" anchor="b" anchorCtr="0" compatLnSpc="1">
            <a:prstTxWarp prst="textNoShape">
              <a:avLst/>
            </a:prstTxWarp>
          </a:bodyPr>
          <a:lstStyle>
            <a:lvl1pPr algn="r" defTabSz="966594">
              <a:lnSpc>
                <a:spcPct val="100000"/>
              </a:lnSpc>
              <a:spcBef>
                <a:spcPct val="0"/>
              </a:spcBef>
              <a:buClrTx/>
              <a:defRPr sz="1300"/>
            </a:lvl1pPr>
          </a:lstStyle>
          <a:p>
            <a:pPr>
              <a:defRPr/>
            </a:pPr>
            <a:fld id="{8105FAE8-03D8-4D98-AAFC-7A059A2391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0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2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56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1" algn="l" defTabSz="91433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E56A3-CE0D-43A0-8814-9EAD3873BAC3}" type="slidenum">
              <a:rPr lang="en-US" smtClean="0">
                <a:solidFill>
                  <a:prstClr val="black"/>
                </a:solidFill>
              </a:rPr>
              <a:pPr/>
              <a:t>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3050" y="836613"/>
            <a:ext cx="6194425" cy="34845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248" y="4715482"/>
            <a:ext cx="4983191" cy="4466002"/>
          </a:xfrm>
          <a:noFill/>
          <a:ln/>
        </p:spPr>
        <p:txBody>
          <a:bodyPr/>
          <a:lstStyle/>
          <a:p>
            <a:pPr eaLnBrk="1" hangingPunct="1"/>
            <a:endParaRPr lang="de-DE" smtClean="0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0150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jpeg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AutoShape 73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3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6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1521888" y="3124202"/>
            <a:ext cx="9148233" cy="401648"/>
          </a:xfrm>
          <a:prstGeom prst="rect">
            <a:avLst/>
          </a:prstGeom>
          <a:ln algn="ctr"/>
        </p:spPr>
        <p:txBody>
          <a:bodyPr anchor="ctr"/>
          <a:lstStyle>
            <a:lvl1pPr algn="ctr">
              <a:defRPr sz="2900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167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351342"/>
            <a:ext cx="8534400" cy="2215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Wingdings" pitchFamily="2" charset="2"/>
              <a:buNone/>
              <a:defRPr i="1"/>
            </a:lvl1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pic>
        <p:nvPicPr>
          <p:cNvPr id="5" name="Picture 6" descr="C:\Users\jmumaw\Desktop\DCS\Pics\Logo.JP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1" y="6396039"/>
            <a:ext cx="1816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2241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596901"/>
            <a:ext cx="11529483" cy="276225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84785" y="2092328"/>
            <a:ext cx="1772793" cy="35455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pic>
        <p:nvPicPr>
          <p:cNvPr id="5" name="Picture 6" descr="C:\Users\jmumaw\Desktop\DCS\Pics\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396039"/>
            <a:ext cx="1816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022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88243" y="596901"/>
            <a:ext cx="369332" cy="4140200"/>
          </a:xfrm>
          <a:prstGeom prst="rect">
            <a:avLst/>
          </a:prstGeom>
        </p:spPr>
        <p:txBody>
          <a:bodyPr vert="eaVert"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00805" y="596901"/>
            <a:ext cx="1772793" cy="4140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61202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084" y="2092330"/>
            <a:ext cx="11529483" cy="13295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pic>
        <p:nvPicPr>
          <p:cNvPr id="4" name="Picture 6" descr="C:\Users\jmumaw\Desktop\DCS\Pics\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396039"/>
            <a:ext cx="1816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2941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084" y="2092330"/>
            <a:ext cx="11529483" cy="13295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pic>
        <p:nvPicPr>
          <p:cNvPr id="4" name="Picture 6" descr="C:\Users\jmumaw\Desktop\DCS\Pics\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396039"/>
            <a:ext cx="1816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1396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084" y="2092330"/>
            <a:ext cx="11529483" cy="13295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pic>
        <p:nvPicPr>
          <p:cNvPr id="4" name="Picture 6" descr="C:\Users\jmumaw\Desktop\DCS\Pics\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396039"/>
            <a:ext cx="1816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0671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B6A2AF-CE8A-4052-9E11-5A33A14BD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BC8BDE-2CDB-4D06-BB98-EFB2EA75D8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1EFF71A-9358-4B52-8F69-D818A299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F9A7F1-AF4A-4435-83B7-9FD02E3B1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1A303C-E75C-4CB2-B059-CDCB87FAF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44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2D422B-ED00-40B0-9165-87546F8A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A960440-5F7E-4060-A858-F632AB3D5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2DE873D-DFB9-4985-8BF9-F11835D4C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D25987-3B62-444F-836C-52217B2B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9C289B-B3FB-499F-8C27-2F4BB1DF2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6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ED5997-2C5C-475E-872C-553B60F6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6B594CB-B266-4610-9584-5998A4742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85AC40-F003-4FA9-A42C-BFFD1131B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438BE5-E698-48C8-BC01-73323E730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CC469D-2098-45FC-A204-48FD3684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25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E4FF29-24FF-4DE5-ADB9-9A804AF44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898DA1E-348D-4E37-848E-E68E9F06A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771B82F-C8CB-4287-8AE0-4CBB4CA41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A0E6C2-3321-45C3-AB18-326A30EF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E729858-C3DE-4AC6-888E-33B4C604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C8D0C1C-5108-4F61-8F4F-82344E0E2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18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4F2DEA-EB9C-42C7-BFC0-CE953326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A942AE-40AA-4307-9C2C-0814D10389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2A15E67-9C61-4678-8924-1F2A98D2A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8F47BDE-0CA5-4AC0-9774-66333A032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4F71CA5-160B-453D-AC4C-E5A8683CD3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000ECAD-1DC0-4DB8-B23F-2978DA2F7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904712-6C20-43C7-BCC8-45796173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94997E3-7A47-4FD1-BF6C-E9F8C29D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4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084" y="2092330"/>
            <a:ext cx="11529483" cy="132959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pic>
        <p:nvPicPr>
          <p:cNvPr id="5" name="Picture 6" descr="C:\Users\jmumaw\Desktop\DCS\Pics\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396039"/>
            <a:ext cx="1816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7905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650026-D873-40BB-8914-E0C241D9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0E8D620-46AF-4A8A-813F-7F131B4A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0AC39B4-11C7-47A4-8F28-647004B9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9310B8E-38B6-4D4D-B39F-3BF1159EA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22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770769F-807C-4E43-BB3A-690A3E86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DC89C88-05E9-491E-BDFB-6B854351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584F9D3-83AC-4455-AEBE-6F04076F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57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913A89-D4A0-487D-A149-C9511B1E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02240-6504-4AE9-83C4-538754923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73F8497-C477-4825-B17D-5CF8B62B8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4D6A41-4772-4D52-AE79-7A6CFB4D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BC2376-8C81-4D02-ABFA-CF217512A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FDEF3E-6D04-4CA1-B76A-1CBDF7DDD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9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778F86-49DF-434F-A916-CCFADFF83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2ED303B-92A4-4D0B-89F0-E639F369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33CEC67-1110-4B8B-98F4-CF156268B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D3C3E4-F4A6-412E-8CE9-25BA6323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EA047C-50CA-48A9-BB35-8C6233FBF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5DFE21-9CD8-49CC-AF1B-BDE101142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86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869B78-F27F-495B-A2C2-2793284F6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064751-C514-4419-85E0-DFFC94D1D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053D27-EB3C-4610-8A69-DCC125D3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5A532C-1325-482A-9DEB-DDFA0FCBE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36A21A-59B8-469A-9D91-EEE5988A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66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475ECF-C99D-4889-88D7-F7E198685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439734-D441-499E-B507-BC7A82D1A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5E774-C302-49D4-9659-E21D0FDEA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7F6840-67C3-4206-A20E-75019B3C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DBE94B-D67A-44B7-923C-887C0945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34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080296"/>
          </a:xfrm>
          <a:prstGeom prst="rect">
            <a:avLst/>
          </a:prstGeom>
        </p:spPr>
        <p:txBody>
          <a:bodyPr/>
          <a:lstStyle>
            <a:lvl1pPr algn="ctr">
              <a:defRPr sz="3900" b="1" cap="all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276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/>
            </a:lvl1pPr>
            <a:lvl2pPr marL="457165" indent="0">
              <a:buNone/>
              <a:defRPr sz="1800"/>
            </a:lvl2pPr>
            <a:lvl3pPr marL="914331" indent="0">
              <a:buNone/>
              <a:defRPr sz="1600"/>
            </a:lvl3pPr>
            <a:lvl4pPr marL="1371495" indent="0">
              <a:buNone/>
              <a:defRPr sz="1400"/>
            </a:lvl4pPr>
            <a:lvl5pPr marL="1828660" indent="0">
              <a:buNone/>
              <a:defRPr sz="1400"/>
            </a:lvl5pPr>
            <a:lvl6pPr marL="2285826" indent="0">
              <a:buNone/>
              <a:defRPr sz="1400"/>
            </a:lvl6pPr>
            <a:lvl7pPr marL="2742990" indent="0">
              <a:buNone/>
              <a:defRPr sz="1400"/>
            </a:lvl7pPr>
            <a:lvl8pPr marL="3200156" indent="0">
              <a:buNone/>
              <a:defRPr sz="1400"/>
            </a:lvl8pPr>
            <a:lvl9pPr marL="3657321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435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596901"/>
            <a:ext cx="11529483" cy="276225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084" y="2092329"/>
            <a:ext cx="5662083" cy="218829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2092329"/>
            <a:ext cx="5664200" cy="218829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pic>
        <p:nvPicPr>
          <p:cNvPr id="6" name="Picture 6" descr="C:\Users\jmumaw\Desktop\DCS\Pics\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396039"/>
            <a:ext cx="1816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440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5"/>
            <a:ext cx="11582400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35118"/>
            <a:ext cx="5691717" cy="66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174876"/>
            <a:ext cx="5691717" cy="18959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8"/>
            <a:ext cx="5693833" cy="66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65" indent="0">
              <a:buNone/>
              <a:defRPr sz="2000" b="1"/>
            </a:lvl2pPr>
            <a:lvl3pPr marL="914331" indent="0">
              <a:buNone/>
              <a:defRPr sz="1800" b="1"/>
            </a:lvl3pPr>
            <a:lvl4pPr marL="1371495" indent="0">
              <a:buNone/>
              <a:defRPr sz="1600" b="1"/>
            </a:lvl4pPr>
            <a:lvl5pPr marL="1828660" indent="0">
              <a:buNone/>
              <a:defRPr sz="1600" b="1"/>
            </a:lvl5pPr>
            <a:lvl6pPr marL="2285826" indent="0">
              <a:buNone/>
              <a:defRPr sz="1600" b="1"/>
            </a:lvl6pPr>
            <a:lvl7pPr marL="2742990" indent="0">
              <a:buNone/>
              <a:defRPr sz="1600" b="1"/>
            </a:lvl7pPr>
            <a:lvl8pPr marL="3200156" indent="0">
              <a:buNone/>
              <a:defRPr sz="1600" b="1"/>
            </a:lvl8pPr>
            <a:lvl9pPr marL="3657321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6"/>
            <a:ext cx="5693833" cy="189590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pic>
        <p:nvPicPr>
          <p:cNvPr id="8" name="Picture 6" descr="C:\Users\jmumaw\Desktop\DCS\Pics\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396039"/>
            <a:ext cx="1816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1197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84" y="596901"/>
            <a:ext cx="11529483" cy="276225"/>
          </a:xfrm>
          <a:prstGeom prst="rect">
            <a:avLst/>
          </a:prstGeom>
        </p:spPr>
        <p:txBody>
          <a:bodyPr/>
          <a:lstStyle/>
          <a:p>
            <a:r>
              <a:rPr lang="en-US" noProof="0" dirty="0" smtClean="0"/>
              <a:t>Click to edit Master title style</a:t>
            </a:r>
            <a:endParaRPr lang="en-GB" noProof="0" dirty="0"/>
          </a:p>
        </p:txBody>
      </p:sp>
      <p:pic>
        <p:nvPicPr>
          <p:cNvPr id="4" name="Picture 6" descr="C:\Users\jmumaw\Desktop\DCS\Pics\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396039"/>
            <a:ext cx="1816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2286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2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623887"/>
            <a:ext cx="4011084" cy="55399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623888"/>
            <a:ext cx="6815667" cy="251761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785942"/>
            <a:ext cx="4011084" cy="199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6" name="Picture 6" descr="C:\Users\jmumaw\Desktop\DCS\Pics\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396039"/>
            <a:ext cx="1816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7840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27699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431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65" indent="0">
              <a:buNone/>
              <a:defRPr sz="2800"/>
            </a:lvl2pPr>
            <a:lvl3pPr marL="914331" indent="0">
              <a:buNone/>
              <a:defRPr sz="2400"/>
            </a:lvl3pPr>
            <a:lvl4pPr marL="1371495" indent="0">
              <a:buNone/>
              <a:defRPr sz="2000"/>
            </a:lvl4pPr>
            <a:lvl5pPr marL="1828660" indent="0">
              <a:buNone/>
              <a:defRPr sz="2000"/>
            </a:lvl5pPr>
            <a:lvl6pPr marL="2285826" indent="0">
              <a:buNone/>
              <a:defRPr sz="2000"/>
            </a:lvl6pPr>
            <a:lvl7pPr marL="2742990" indent="0">
              <a:buNone/>
              <a:defRPr sz="2000"/>
            </a:lvl7pPr>
            <a:lvl8pPr marL="3200156" indent="0">
              <a:buNone/>
              <a:defRPr sz="2000"/>
            </a:lvl8pPr>
            <a:lvl9pPr marL="3657321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199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65" indent="0">
              <a:buNone/>
              <a:defRPr sz="1200"/>
            </a:lvl2pPr>
            <a:lvl3pPr marL="914331" indent="0">
              <a:buNone/>
              <a:defRPr sz="1000"/>
            </a:lvl3pPr>
            <a:lvl4pPr marL="1371495" indent="0">
              <a:buNone/>
              <a:defRPr sz="900"/>
            </a:lvl4pPr>
            <a:lvl5pPr marL="1828660" indent="0">
              <a:buNone/>
              <a:defRPr sz="900"/>
            </a:lvl5pPr>
            <a:lvl6pPr marL="2285826" indent="0">
              <a:buNone/>
              <a:defRPr sz="900"/>
            </a:lvl6pPr>
            <a:lvl7pPr marL="2742990" indent="0">
              <a:buNone/>
              <a:defRPr sz="900"/>
            </a:lvl7pPr>
            <a:lvl8pPr marL="3200156" indent="0">
              <a:buNone/>
              <a:defRPr sz="900"/>
            </a:lvl8pPr>
            <a:lvl9pPr marL="3657321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6" name="Picture 6" descr="C:\Users\jmumaw\Desktop\DCS\Pics\Logo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1" y="6396039"/>
            <a:ext cx="18161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524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8"/>
          <p:cNvSpPr>
            <a:spLocks noChangeArrowheads="1"/>
          </p:cNvSpPr>
          <p:nvPr/>
        </p:nvSpPr>
        <p:spPr bwMode="auto">
          <a:xfrm>
            <a:off x="11533717" y="6705601"/>
            <a:ext cx="353483" cy="138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r" eaLnBrk="0" hangingPunct="0">
              <a:defRPr/>
            </a:pPr>
            <a:fld id="{851172FB-5EEA-4105-882C-8D3DDB9655BA}" type="slidenum">
              <a:rPr lang="en-GB" sz="900">
                <a:solidFill>
                  <a:srgbClr val="77787B"/>
                </a:solidFill>
              </a:rPr>
              <a:pPr algn="r" eaLnBrk="0" hangingPunct="0">
                <a:defRPr/>
              </a:pPr>
              <a:t>‹#›</a:t>
            </a:fld>
            <a:endParaRPr lang="en-GB" sz="900" dirty="0">
              <a:solidFill>
                <a:srgbClr val="7778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9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53" r:id="rId12"/>
    <p:sldLayoutId id="2147483854" r:id="rId13"/>
    <p:sldLayoutId id="2147483851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cs typeface="Arial" charset="0"/>
        </a:defRPr>
      </a:lvl5pPr>
      <a:lvl6pPr marL="45716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33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49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66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66700" indent="-266700" algn="l" rtl="0" eaLnBrk="0" fontAlgn="base" hangingPunct="0">
        <a:lnSpc>
          <a:spcPct val="90000"/>
        </a:lnSpc>
        <a:spcBef>
          <a:spcPct val="9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188913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bg2"/>
        </a:buClr>
        <a:buFont typeface="Arial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623888" indent="-161925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bg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3pPr>
      <a:lvl4pPr marL="793750" indent="-166688" algn="l" rtl="0" eaLnBrk="0" fontAlgn="base" hangingPunct="0">
        <a:lnSpc>
          <a:spcPct val="90000"/>
        </a:lnSpc>
        <a:spcBef>
          <a:spcPct val="10000"/>
        </a:spcBef>
        <a:spcAft>
          <a:spcPct val="0"/>
        </a:spcAft>
        <a:buClr>
          <a:schemeClr val="bg2"/>
        </a:buClr>
        <a:buFont typeface="Arial" charset="0"/>
        <a:buChar char="-"/>
        <a:defRPr sz="1600">
          <a:solidFill>
            <a:schemeClr val="tx1"/>
          </a:solidFill>
          <a:latin typeface="+mn-lt"/>
          <a:cs typeface="+mn-cs"/>
        </a:defRPr>
      </a:lvl4pPr>
      <a:lvl5pPr marL="955675" indent="-1587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5pPr>
      <a:lvl6pPr marL="1414356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6pPr>
      <a:lvl7pPr marL="1871520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7pPr>
      <a:lvl8pPr marL="2328685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8pPr>
      <a:lvl9pPr marL="2785851" indent="-1603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lr>
          <a:schemeClr val="bg2"/>
        </a:buClr>
        <a:buFont typeface="Arial" charset="0"/>
        <a:buChar char="­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5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0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56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1" algn="l" defTabSz="91433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80F6169-38FE-4D43-931B-75DCBAF3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D67E026-CA9D-4CE7-8F50-786D9315F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B87351D-0748-4ECA-8FA1-525802B73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2EA062-DD63-490A-B8E6-ECEBD6CA67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Verdana" panose="020B060403050404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11/19/2020</a:t>
            </a:fld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C33111-923A-4592-97A8-3CFB72DB7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0A99A5-B9C1-4B3F-B652-92C5DD77A4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DD1549-1324-4EFF-87C0-B692114AC8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Verdana" panose="020B060403050404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erdana" panose="020B0604030504040204"/>
            </a:endParaRPr>
          </a:p>
        </p:txBody>
      </p:sp>
    </p:spTree>
    <p:extLst>
      <p:ext uri="{BB962C8B-B14F-4D97-AF65-F5344CB8AC3E}">
        <p14:creationId xmlns:p14="http://schemas.microsoft.com/office/powerpoint/2010/main" val="2668530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1 Template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793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404" y="914400"/>
            <a:ext cx="59687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NATIONAL MANAGEMENT QUARTERLY</a:t>
            </a:r>
          </a:p>
          <a:p>
            <a:pPr algn="ctr"/>
            <a:r>
              <a:rPr lang="en-US" sz="3600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PERFORMANCE REVIEW </a:t>
            </a:r>
          </a:p>
          <a:p>
            <a:pPr algn="ctr"/>
            <a:endParaRPr lang="en-US" sz="3600" b="1" kern="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600" b="1" kern="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GAUTENG </a:t>
            </a:r>
            <a:r>
              <a:rPr lang="en-US" sz="3600" b="1" kern="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REGION</a:t>
            </a:r>
            <a:endParaRPr lang="en-US" sz="36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973" y="4970810"/>
            <a:ext cx="47131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/>
              </a:rPr>
              <a:t>Date:  24 NOVEMBER 2020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2330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99697" y="154652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42775"/>
              </p:ext>
            </p:extLst>
          </p:nvPr>
        </p:nvGraphicFramePr>
        <p:xfrm>
          <a:off x="215900" y="2042928"/>
          <a:ext cx="11671302" cy="4450080"/>
        </p:xfrm>
        <a:graphic>
          <a:graphicData uri="http://schemas.openxmlformats.org/drawingml/2006/table">
            <a:tbl>
              <a:tblPr firstRow="1" bandRow="1"/>
              <a:tblGrid>
                <a:gridCol w="16891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2133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2129368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BOKSBURG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9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Keeping inmates constructively busy with other activities such as indoor games and awareness on COVID-19. </a:t>
                      </a:r>
                      <a:b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Managers to engage with inmates on a regular basis to address complaints and requests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9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Coordinator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Corrections</a:t>
                      </a:r>
                    </a:p>
                    <a:p>
                      <a:pPr algn="l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Correctional Centre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9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Daily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9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US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strict lockdown measures are now in the process to be relaxed due to the level 1 lockdown measures and this will assist in involving more offenders in </a:t>
                      </a:r>
                      <a:r>
                        <a:rPr lang="en-US" sz="1200" b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programmes</a:t>
                      </a:r>
                      <a:r>
                        <a:rPr lang="en-US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recreational activities. </a:t>
                      </a:r>
                    </a:p>
                    <a:p>
                      <a:endParaRPr lang="en-US" sz="12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Offenders are also receiving scheduled non contact visits from family members and friends </a:t>
                      </a:r>
                      <a:endParaRPr lang="en-GB" sz="12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GB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GB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Increased</a:t>
                      </a:r>
                      <a:r>
                        <a:rPr lang="en-GB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visibility of officials in the units.</a:t>
                      </a:r>
                    </a:p>
                    <a:p>
                      <a:pPr algn="l"/>
                      <a:endParaRPr lang="en-GB" sz="1200" b="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Monitoring the Risk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adjustment plan and lockdown regulations 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Heidelberg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42140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KRUGERSDORP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Krugersdorp Centre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LEEUWKOP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756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B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MODDERBEE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Modderbee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Centre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Devon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Nigel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>
              <a:spcAft>
                <a:spcPts val="600"/>
              </a:spcAft>
            </a:pPr>
            <a:r>
              <a:rPr lang="en-US" sz="2400" kern="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inmates injured as a result of reported assaults in Correctional Facilities </a:t>
            </a:r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3200" kern="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4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FFFF"/>
          </a:fgClr>
          <a:bgClr>
            <a:srgbClr val="BCEAB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498" y="-21773"/>
            <a:ext cx="8392701" cy="6270173"/>
            <a:chOff x="65499" y="-21773"/>
            <a:chExt cx="7302314" cy="5185651"/>
          </a:xfrm>
        </p:grpSpPr>
        <p:sp>
          <p:nvSpPr>
            <p:cNvPr id="3" name="Rectangle: Top Corners Rounded 24">
              <a:extLst>
                <a:ext uri="{FF2B5EF4-FFF2-40B4-BE49-F238E27FC236}">
                  <a16:creationId xmlns="" xmlns:a16="http://schemas.microsoft.com/office/drawing/2014/main" id="{0DC4C310-37AB-43E0-9D8B-683A5AE91EB8}"/>
                </a:ext>
              </a:extLst>
            </p:cNvPr>
            <p:cNvSpPr/>
            <p:nvPr/>
          </p:nvSpPr>
          <p:spPr>
            <a:xfrm rot="10800000">
              <a:off x="575313" y="-10887"/>
              <a:ext cx="6282685" cy="5174765"/>
            </a:xfrm>
            <a:prstGeom prst="round2SameRect">
              <a:avLst>
                <a:gd name="adj1" fmla="val 13687"/>
                <a:gd name="adj2" fmla="val 0"/>
              </a:avLst>
            </a:prstGeom>
            <a:gradFill flip="none" rotWithShape="1">
              <a:gsLst>
                <a:gs pos="99000">
                  <a:srgbClr val="00CC99"/>
                </a:gs>
                <a:gs pos="1000">
                  <a:srgbClr val="009900"/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Isosceles Triangle 3"/>
            <p:cNvSpPr/>
            <p:nvPr/>
          </p:nvSpPr>
          <p:spPr bwMode="auto">
            <a:xfrm>
              <a:off x="6847113" y="-21773"/>
              <a:ext cx="520700" cy="1270000"/>
            </a:xfrm>
            <a:custGeom>
              <a:avLst/>
              <a:gdLst>
                <a:gd name="connsiteX0" fmla="*/ 0 w 431800"/>
                <a:gd name="connsiteY0" fmla="*/ 1143000 h 1143000"/>
                <a:gd name="connsiteX1" fmla="*/ 215900 w 431800"/>
                <a:gd name="connsiteY1" fmla="*/ 0 h 1143000"/>
                <a:gd name="connsiteX2" fmla="*/ 431800 w 431800"/>
                <a:gd name="connsiteY2" fmla="*/ 1143000 h 1143000"/>
                <a:gd name="connsiteX3" fmla="*/ 0 w 431800"/>
                <a:gd name="connsiteY3" fmla="*/ 1143000 h 1143000"/>
                <a:gd name="connsiteX0" fmla="*/ 0 w 647700"/>
                <a:gd name="connsiteY0" fmla="*/ 1117600 h 1117600"/>
                <a:gd name="connsiteX1" fmla="*/ 647700 w 647700"/>
                <a:gd name="connsiteY1" fmla="*/ 0 h 1117600"/>
                <a:gd name="connsiteX2" fmla="*/ 431800 w 647700"/>
                <a:gd name="connsiteY2" fmla="*/ 1117600 h 1117600"/>
                <a:gd name="connsiteX3" fmla="*/ 0 w 647700"/>
                <a:gd name="connsiteY3" fmla="*/ 1117600 h 1117600"/>
                <a:gd name="connsiteX0" fmla="*/ 0 w 647700"/>
                <a:gd name="connsiteY0" fmla="*/ 1117600 h 1244600"/>
                <a:gd name="connsiteX1" fmla="*/ 647700 w 647700"/>
                <a:gd name="connsiteY1" fmla="*/ 0 h 1244600"/>
                <a:gd name="connsiteX2" fmla="*/ 558800 w 647700"/>
                <a:gd name="connsiteY2" fmla="*/ 1244600 h 1244600"/>
                <a:gd name="connsiteX3" fmla="*/ 0 w 647700"/>
                <a:gd name="connsiteY3" fmla="*/ 1117600 h 1244600"/>
                <a:gd name="connsiteX0" fmla="*/ 0 w 647700"/>
                <a:gd name="connsiteY0" fmla="*/ 1270000 h 1397000"/>
                <a:gd name="connsiteX1" fmla="*/ 647700 w 647700"/>
                <a:gd name="connsiteY1" fmla="*/ 0 h 1397000"/>
                <a:gd name="connsiteX2" fmla="*/ 558800 w 647700"/>
                <a:gd name="connsiteY2" fmla="*/ 1397000 h 1397000"/>
                <a:gd name="connsiteX3" fmla="*/ 0 w 647700"/>
                <a:gd name="connsiteY3" fmla="*/ 1270000 h 1397000"/>
                <a:gd name="connsiteX0" fmla="*/ 0 w 469900"/>
                <a:gd name="connsiteY0" fmla="*/ 1701800 h 1701800"/>
                <a:gd name="connsiteX1" fmla="*/ 469900 w 469900"/>
                <a:gd name="connsiteY1" fmla="*/ 0 h 1701800"/>
                <a:gd name="connsiteX2" fmla="*/ 381000 w 469900"/>
                <a:gd name="connsiteY2" fmla="*/ 1397000 h 1701800"/>
                <a:gd name="connsiteX3" fmla="*/ 0 w 469900"/>
                <a:gd name="connsiteY3" fmla="*/ 1701800 h 17018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08000 w 596900"/>
                <a:gd name="connsiteY2" fmla="*/ 1397000 h 1397000"/>
                <a:gd name="connsiteX3" fmla="*/ 0 w 596900"/>
                <a:gd name="connsiteY3" fmla="*/ 1346200 h 13970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84200 w 596900"/>
                <a:gd name="connsiteY2" fmla="*/ 1397000 h 1397000"/>
                <a:gd name="connsiteX3" fmla="*/ 0 w 596900"/>
                <a:gd name="connsiteY3" fmla="*/ 1346200 h 1397000"/>
                <a:gd name="connsiteX0" fmla="*/ 0 w 584200"/>
                <a:gd name="connsiteY0" fmla="*/ 1193800 h 1244600"/>
                <a:gd name="connsiteX1" fmla="*/ 495300 w 584200"/>
                <a:gd name="connsiteY1" fmla="*/ 0 h 1244600"/>
                <a:gd name="connsiteX2" fmla="*/ 584200 w 584200"/>
                <a:gd name="connsiteY2" fmla="*/ 1244600 h 1244600"/>
                <a:gd name="connsiteX3" fmla="*/ 0 w 584200"/>
                <a:gd name="connsiteY3" fmla="*/ 1193800 h 1244600"/>
                <a:gd name="connsiteX0" fmla="*/ 0 w 584200"/>
                <a:gd name="connsiteY0" fmla="*/ 1219200 h 1270000"/>
                <a:gd name="connsiteX1" fmla="*/ 571500 w 584200"/>
                <a:gd name="connsiteY1" fmla="*/ 0 h 1270000"/>
                <a:gd name="connsiteX2" fmla="*/ 584200 w 584200"/>
                <a:gd name="connsiteY2" fmla="*/ 1270000 h 1270000"/>
                <a:gd name="connsiteX3" fmla="*/ 0 w 584200"/>
                <a:gd name="connsiteY3" fmla="*/ 12192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95300 w 495300"/>
                <a:gd name="connsiteY0" fmla="*/ 1193800 h 1270000"/>
                <a:gd name="connsiteX1" fmla="*/ 0 w 495300"/>
                <a:gd name="connsiteY1" fmla="*/ 0 h 1270000"/>
                <a:gd name="connsiteX2" fmla="*/ 12700 w 495300"/>
                <a:gd name="connsiteY2" fmla="*/ 1270000 h 1270000"/>
                <a:gd name="connsiteX3" fmla="*/ 495300 w 495300"/>
                <a:gd name="connsiteY3" fmla="*/ 1193800 h 1270000"/>
                <a:gd name="connsiteX0" fmla="*/ 520700 w 520700"/>
                <a:gd name="connsiteY0" fmla="*/ 1270000 h 1270000"/>
                <a:gd name="connsiteX1" fmla="*/ 0 w 520700"/>
                <a:gd name="connsiteY1" fmla="*/ 0 h 1270000"/>
                <a:gd name="connsiteX2" fmla="*/ 12700 w 520700"/>
                <a:gd name="connsiteY2" fmla="*/ 1270000 h 1270000"/>
                <a:gd name="connsiteX3" fmla="*/ 520700 w 520700"/>
                <a:gd name="connsiteY3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1270000">
                  <a:moveTo>
                    <a:pt x="520700" y="1270000"/>
                  </a:moveTo>
                  <a:lnTo>
                    <a:pt x="0" y="0"/>
                  </a:lnTo>
                  <a:lnTo>
                    <a:pt x="12700" y="1270000"/>
                  </a:lnTo>
                  <a:lnTo>
                    <a:pt x="520700" y="1270000"/>
                  </a:lnTo>
                  <a:close/>
                </a:path>
              </a:pathLst>
            </a:custGeom>
            <a:solidFill>
              <a:srgbClr val="00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6" name="Isosceles Triangle 3"/>
            <p:cNvSpPr/>
            <p:nvPr/>
          </p:nvSpPr>
          <p:spPr bwMode="auto">
            <a:xfrm rot="10800000" flipV="1">
              <a:off x="65499" y="-10887"/>
              <a:ext cx="520700" cy="1270000"/>
            </a:xfrm>
            <a:custGeom>
              <a:avLst/>
              <a:gdLst>
                <a:gd name="connsiteX0" fmla="*/ 0 w 431800"/>
                <a:gd name="connsiteY0" fmla="*/ 1143000 h 1143000"/>
                <a:gd name="connsiteX1" fmla="*/ 215900 w 431800"/>
                <a:gd name="connsiteY1" fmla="*/ 0 h 1143000"/>
                <a:gd name="connsiteX2" fmla="*/ 431800 w 431800"/>
                <a:gd name="connsiteY2" fmla="*/ 1143000 h 1143000"/>
                <a:gd name="connsiteX3" fmla="*/ 0 w 431800"/>
                <a:gd name="connsiteY3" fmla="*/ 1143000 h 1143000"/>
                <a:gd name="connsiteX0" fmla="*/ 0 w 647700"/>
                <a:gd name="connsiteY0" fmla="*/ 1117600 h 1117600"/>
                <a:gd name="connsiteX1" fmla="*/ 647700 w 647700"/>
                <a:gd name="connsiteY1" fmla="*/ 0 h 1117600"/>
                <a:gd name="connsiteX2" fmla="*/ 431800 w 647700"/>
                <a:gd name="connsiteY2" fmla="*/ 1117600 h 1117600"/>
                <a:gd name="connsiteX3" fmla="*/ 0 w 647700"/>
                <a:gd name="connsiteY3" fmla="*/ 1117600 h 1117600"/>
                <a:gd name="connsiteX0" fmla="*/ 0 w 647700"/>
                <a:gd name="connsiteY0" fmla="*/ 1117600 h 1244600"/>
                <a:gd name="connsiteX1" fmla="*/ 647700 w 647700"/>
                <a:gd name="connsiteY1" fmla="*/ 0 h 1244600"/>
                <a:gd name="connsiteX2" fmla="*/ 558800 w 647700"/>
                <a:gd name="connsiteY2" fmla="*/ 1244600 h 1244600"/>
                <a:gd name="connsiteX3" fmla="*/ 0 w 647700"/>
                <a:gd name="connsiteY3" fmla="*/ 1117600 h 1244600"/>
                <a:gd name="connsiteX0" fmla="*/ 0 w 647700"/>
                <a:gd name="connsiteY0" fmla="*/ 1270000 h 1397000"/>
                <a:gd name="connsiteX1" fmla="*/ 647700 w 647700"/>
                <a:gd name="connsiteY1" fmla="*/ 0 h 1397000"/>
                <a:gd name="connsiteX2" fmla="*/ 558800 w 647700"/>
                <a:gd name="connsiteY2" fmla="*/ 1397000 h 1397000"/>
                <a:gd name="connsiteX3" fmla="*/ 0 w 647700"/>
                <a:gd name="connsiteY3" fmla="*/ 1270000 h 1397000"/>
                <a:gd name="connsiteX0" fmla="*/ 0 w 469900"/>
                <a:gd name="connsiteY0" fmla="*/ 1701800 h 1701800"/>
                <a:gd name="connsiteX1" fmla="*/ 469900 w 469900"/>
                <a:gd name="connsiteY1" fmla="*/ 0 h 1701800"/>
                <a:gd name="connsiteX2" fmla="*/ 381000 w 469900"/>
                <a:gd name="connsiteY2" fmla="*/ 1397000 h 1701800"/>
                <a:gd name="connsiteX3" fmla="*/ 0 w 469900"/>
                <a:gd name="connsiteY3" fmla="*/ 1701800 h 17018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08000 w 596900"/>
                <a:gd name="connsiteY2" fmla="*/ 1397000 h 1397000"/>
                <a:gd name="connsiteX3" fmla="*/ 0 w 596900"/>
                <a:gd name="connsiteY3" fmla="*/ 1346200 h 13970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84200 w 596900"/>
                <a:gd name="connsiteY2" fmla="*/ 1397000 h 1397000"/>
                <a:gd name="connsiteX3" fmla="*/ 0 w 596900"/>
                <a:gd name="connsiteY3" fmla="*/ 1346200 h 1397000"/>
                <a:gd name="connsiteX0" fmla="*/ 0 w 584200"/>
                <a:gd name="connsiteY0" fmla="*/ 1193800 h 1244600"/>
                <a:gd name="connsiteX1" fmla="*/ 495300 w 584200"/>
                <a:gd name="connsiteY1" fmla="*/ 0 h 1244600"/>
                <a:gd name="connsiteX2" fmla="*/ 584200 w 584200"/>
                <a:gd name="connsiteY2" fmla="*/ 1244600 h 1244600"/>
                <a:gd name="connsiteX3" fmla="*/ 0 w 584200"/>
                <a:gd name="connsiteY3" fmla="*/ 1193800 h 1244600"/>
                <a:gd name="connsiteX0" fmla="*/ 0 w 584200"/>
                <a:gd name="connsiteY0" fmla="*/ 1219200 h 1270000"/>
                <a:gd name="connsiteX1" fmla="*/ 571500 w 584200"/>
                <a:gd name="connsiteY1" fmla="*/ 0 h 1270000"/>
                <a:gd name="connsiteX2" fmla="*/ 584200 w 584200"/>
                <a:gd name="connsiteY2" fmla="*/ 1270000 h 1270000"/>
                <a:gd name="connsiteX3" fmla="*/ 0 w 584200"/>
                <a:gd name="connsiteY3" fmla="*/ 12192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95300 w 495300"/>
                <a:gd name="connsiteY0" fmla="*/ 1193800 h 1270000"/>
                <a:gd name="connsiteX1" fmla="*/ 0 w 495300"/>
                <a:gd name="connsiteY1" fmla="*/ 0 h 1270000"/>
                <a:gd name="connsiteX2" fmla="*/ 12700 w 495300"/>
                <a:gd name="connsiteY2" fmla="*/ 1270000 h 1270000"/>
                <a:gd name="connsiteX3" fmla="*/ 495300 w 495300"/>
                <a:gd name="connsiteY3" fmla="*/ 1193800 h 1270000"/>
                <a:gd name="connsiteX0" fmla="*/ 520700 w 520700"/>
                <a:gd name="connsiteY0" fmla="*/ 1270000 h 1270000"/>
                <a:gd name="connsiteX1" fmla="*/ 0 w 520700"/>
                <a:gd name="connsiteY1" fmla="*/ 0 h 1270000"/>
                <a:gd name="connsiteX2" fmla="*/ 12700 w 520700"/>
                <a:gd name="connsiteY2" fmla="*/ 1270000 h 1270000"/>
                <a:gd name="connsiteX3" fmla="*/ 520700 w 520700"/>
                <a:gd name="connsiteY3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1270000">
                  <a:moveTo>
                    <a:pt x="520700" y="1270000"/>
                  </a:moveTo>
                  <a:lnTo>
                    <a:pt x="0" y="0"/>
                  </a:lnTo>
                  <a:lnTo>
                    <a:pt x="12700" y="1270000"/>
                  </a:lnTo>
                  <a:lnTo>
                    <a:pt x="520700" y="1270000"/>
                  </a:lnTo>
                  <a:close/>
                </a:path>
              </a:pathLst>
            </a:custGeom>
            <a:solidFill>
              <a:srgbClr val="00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en-ZA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1437" y="1088571"/>
            <a:ext cx="70977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PROGRAMME 3</a:t>
            </a:r>
          </a:p>
          <a:p>
            <a:pPr algn="ctr"/>
            <a:endParaRPr lang="en-ZA" sz="6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ZA" sz="54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REHABILITATION</a:t>
            </a:r>
            <a:endParaRPr lang="en-ZA" sz="54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555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5003334" y="-4986666"/>
            <a:ext cx="1440000" cy="11413331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03" y="0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defTabSz="914331" eaLnBrk="1" fontAlgn="t" hangingPunct="1"/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Percentage </a:t>
            </a:r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of face cloth masks manufactured for inmates</a:t>
            </a:r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509" y="1580341"/>
            <a:ext cx="892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1. REGIONAL TARGET VERSUS PERFORMANCE FOR </a:t>
            </a:r>
            <a:r>
              <a:rPr lang="en-GB" sz="1800" b="1" kern="0" dirty="0" smtClean="0">
                <a:solidFill>
                  <a:prstClr val="black"/>
                </a:solidFill>
              </a:rPr>
              <a:t>2</a:t>
            </a:r>
            <a:r>
              <a:rPr lang="en-GB" sz="1800" b="1" kern="0" baseline="30000" dirty="0" smtClean="0">
                <a:solidFill>
                  <a:prstClr val="black"/>
                </a:solidFill>
              </a:rPr>
              <a:t>nd</a:t>
            </a:r>
            <a:r>
              <a:rPr lang="en-GB" sz="1800" b="1" kern="0" dirty="0" smtClean="0">
                <a:solidFill>
                  <a:prstClr val="black"/>
                </a:solidFill>
              </a:rPr>
              <a:t> QUARTER </a:t>
            </a:r>
            <a:r>
              <a:rPr lang="en-GB" sz="1800" b="1" kern="0" dirty="0">
                <a:solidFill>
                  <a:prstClr val="black"/>
                </a:solidFill>
              </a:rPr>
              <a:t>(2020/2021) 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68941" y="3200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2. 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MANAGEMENT AREA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006854"/>
              </p:ext>
            </p:extLst>
          </p:nvPr>
        </p:nvGraphicFramePr>
        <p:xfrm>
          <a:off x="228600" y="1992395"/>
          <a:ext cx="11658600" cy="106680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REGION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2020 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Q2 TARGET: 2020-2021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ZA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GAUTENG </a:t>
                      </a:r>
                      <a:endParaRPr lang="en-Z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6680/8400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79.52%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4385/12385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35.41%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7640/9300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82.15%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18705/30085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62.17%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032725"/>
              </p:ext>
            </p:extLst>
          </p:nvPr>
        </p:nvGraphicFramePr>
        <p:xfrm>
          <a:off x="128989" y="3714555"/>
          <a:ext cx="11910610" cy="2346960"/>
        </p:xfrm>
        <a:graphic>
          <a:graphicData uri="http://schemas.openxmlformats.org/drawingml/2006/table">
            <a:tbl>
              <a:tblPr firstRow="1" bandRow="1"/>
              <a:tblGrid>
                <a:gridCol w="1242611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404191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23401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323401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323401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323401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323401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199004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447799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2020 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TARGET: 2020-2021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BBURG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3400/3400 @ 100.00%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2385/2385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9085/9085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476445"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KM II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3280/5000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65.60%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2000/10000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3340/5000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66.80%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8620/20000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43.10%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476445"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ZWATER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1000/1000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1000/1000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004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93469" y="-4876800"/>
            <a:ext cx="12954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04800" y="135655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231332"/>
              </p:ext>
            </p:extLst>
          </p:nvPr>
        </p:nvGraphicFramePr>
        <p:xfrm>
          <a:off x="139700" y="1787046"/>
          <a:ext cx="11518899" cy="2037191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583872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707242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645853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476938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8620/20000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43.10%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 II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Production Workshop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staff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rostering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impacted negatively on the production of masks due to reduced offender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labour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COVID-19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Lockdown restrictions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infection rate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476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defTabSz="914331" eaLnBrk="1" fontAlgn="t" hangingPunct="1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face cloth masks manufactured for inmates</a:t>
            </a:r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33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93469" y="-4876800"/>
            <a:ext cx="12954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3601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114717"/>
              </p:ext>
            </p:extLst>
          </p:nvPr>
        </p:nvGraphicFramePr>
        <p:xfrm>
          <a:off x="215900" y="1794230"/>
          <a:ext cx="11671302" cy="1761744"/>
        </p:xfrm>
        <a:graphic>
          <a:graphicData uri="http://schemas.openxmlformats.org/drawingml/2006/table">
            <a:tbl>
              <a:tblPr firstRow="1" bandRow="1"/>
              <a:tblGrid>
                <a:gridCol w="194521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2101849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788585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5461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Bburg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 Workshop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Minimize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the spread of COVID-19 at Correctional Facilities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Coordinator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&amp; Care</a:t>
                      </a:r>
                    </a:p>
                    <a:p>
                      <a:pPr algn="l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Correctional Centre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Continuously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 awareness session are being conducted as a result inmates are well informed about the preventative measures.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 II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 Workshop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ZWATER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 Workshop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 defTabSz="914331" eaLnBrk="1" fontAlgn="t" hangingPunct="1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face cloth masks manufactured for inmates</a:t>
            </a:r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5003334" y="-4986666"/>
            <a:ext cx="1440000" cy="11413331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03" y="0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defTabSz="914331" eaLnBrk="1" fontAlgn="t" hangingPunct="1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inmates receiving spiritual care services</a:t>
            </a:r>
            <a:endParaRPr lang="en-Z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509" y="1580341"/>
            <a:ext cx="892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1. REGIONAL TARGET VERSUS PERFORMANCE FOR </a:t>
            </a:r>
            <a:r>
              <a:rPr lang="en-GB" sz="1800" b="1" kern="0" dirty="0" smtClean="0">
                <a:solidFill>
                  <a:prstClr val="black"/>
                </a:solidFill>
              </a:rPr>
              <a:t>2</a:t>
            </a:r>
            <a:r>
              <a:rPr lang="en-GB" sz="1800" b="1" kern="0" baseline="30000" dirty="0" smtClean="0">
                <a:solidFill>
                  <a:prstClr val="black"/>
                </a:solidFill>
              </a:rPr>
              <a:t>nd</a:t>
            </a:r>
            <a:r>
              <a:rPr lang="en-GB" sz="1800" b="1" kern="0" dirty="0" smtClean="0">
                <a:solidFill>
                  <a:prstClr val="black"/>
                </a:solidFill>
              </a:rPr>
              <a:t> QUARTER </a:t>
            </a:r>
            <a:r>
              <a:rPr lang="en-GB" sz="1800" b="1" kern="0" dirty="0">
                <a:solidFill>
                  <a:prstClr val="black"/>
                </a:solidFill>
              </a:rPr>
              <a:t>(2020/2021) 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68941" y="3200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2. 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MANAGEMENT AREA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065299"/>
              </p:ext>
            </p:extLst>
          </p:nvPr>
        </p:nvGraphicFramePr>
        <p:xfrm>
          <a:off x="228600" y="1992395"/>
          <a:ext cx="11658600" cy="102108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REGION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2020 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Q2 TARGET: 2020-2021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ZA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GAUTENG </a:t>
                      </a:r>
                      <a:endParaRPr lang="en-Z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2569/38533 @ 6.67%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1118/34582 @ 3.23%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2569/38533 @</a:t>
                      </a:r>
                    </a:p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6.67%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1563/34141 @</a:t>
                      </a:r>
                    </a:p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4.58%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2568/38533 @ </a:t>
                      </a:r>
                    </a:p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6.66%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smtClean="0">
                          <a:solidFill>
                            <a:schemeClr val="tx1"/>
                          </a:solidFill>
                        </a:rPr>
                        <a:t>2347/34108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@</a:t>
                      </a:r>
                    </a:p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6.88%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15413/38533 @</a:t>
                      </a:r>
                    </a:p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40%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6457/34108 @ </a:t>
                      </a:r>
                    </a:p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18.93%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48498"/>
              </p:ext>
            </p:extLst>
          </p:nvPr>
        </p:nvGraphicFramePr>
        <p:xfrm>
          <a:off x="128987" y="3714555"/>
          <a:ext cx="11758212" cy="2331720"/>
        </p:xfrm>
        <a:graphic>
          <a:graphicData uri="http://schemas.openxmlformats.org/drawingml/2006/table">
            <a:tbl>
              <a:tblPr firstRow="1" bandRow="1"/>
              <a:tblGrid>
                <a:gridCol w="1306468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306468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06468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306468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306468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306468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306468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41337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371599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2020 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TARGET: 2020-2021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BSPOORT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128/1927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6.64%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92/1672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5.50%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128/1927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6.64%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98/1652@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5.93%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128/1927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6.64%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78/1644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4.74%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768/1927 @ 40%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374/1644 @ 2.75%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BBURG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257/3853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6.67%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62/3317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1.87%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257/3853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6.67%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67/3248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2.06%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257/3853 @ 6.67%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504/3235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15.58%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1542/3853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714/3235 @ 22.07%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JHB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642/9633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6.66%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440/9403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4.68%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642/9633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6.66%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514/9416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5.46%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642/9633 @ 6.66%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497/9597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5.18%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3852/9633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1812/9597@18.88%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KM II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564/8477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6.65%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0/7365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564/8477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6.65%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145/7224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2.01%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564/8477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6.65%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469/7076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6.63%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3384/8477 @40%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614/7076 @8.68%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57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5003334" y="-4986666"/>
            <a:ext cx="1440000" cy="11413331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03" y="0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defTabSz="914331" eaLnBrk="1" fontAlgn="t" hangingPunct="1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inmates receiving spiritual care services</a:t>
            </a:r>
            <a:endParaRPr lang="en-Z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04800" y="152898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2. 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MANAGEMENT AREA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726232"/>
              </p:ext>
            </p:extLst>
          </p:nvPr>
        </p:nvGraphicFramePr>
        <p:xfrm>
          <a:off x="63096" y="1987302"/>
          <a:ext cx="11976505" cy="1706880"/>
        </p:xfrm>
        <a:graphic>
          <a:graphicData uri="http://schemas.openxmlformats.org/drawingml/2006/table">
            <a:tbl>
              <a:tblPr firstRow="1" bandRow="1"/>
              <a:tblGrid>
                <a:gridCol w="1232304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447801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2020 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TARGET: 2020-2021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KDORP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181/2697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6.71%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27/2633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1.03%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181/2697  @6.71%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83/2600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3.19%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181/2697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6.71%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100/2747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3.64%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1086/2697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337/2747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12.27%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LWKOP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283/4239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6.68%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133/3698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283/4239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6.68%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144/3631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3.97%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283/4239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6.68%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154/3534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4.36%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1698/4239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606/3534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17.15%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MDBEE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360/5395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6.67%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191/4409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4.33%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360/5395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6.67%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185/4299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359/5395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6.65%</a:t>
                      </a:r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243/4231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5.74%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2159/5395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indent="0" algn="l">
                        <a:tabLst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1078/4231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@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25.48%</a:t>
                      </a:r>
                    </a:p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28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93469" y="-4876800"/>
            <a:ext cx="12954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04800" y="135655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058992"/>
              </p:ext>
            </p:extLst>
          </p:nvPr>
        </p:nvGraphicFramePr>
        <p:xfrm>
          <a:off x="139700" y="1787046"/>
          <a:ext cx="11518899" cy="4446740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37029">
                <a:tc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432/1079</a:t>
                      </a:r>
                      <a:r>
                        <a:rPr lang="en-ZA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83/835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9.94%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BSPOORT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1"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Involvement of external service providers was limited due to COVID 19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COVID-19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Lockdown restrictions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Moral decadence/ degeneration.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Increased criminal </a:t>
                      </a:r>
                      <a:r>
                        <a:rPr lang="en-US" sz="12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behaviour</a:t>
                      </a: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12017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234/597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187/635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29.45%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0829"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8497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1080/2697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324/2415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13.42%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BOKSBURG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A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2232/5587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659/6123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10.76%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A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1032/2601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241/2234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10.79%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984/2492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240/2144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11.19%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 II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1356/3380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0/3151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RDC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474/1191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173/872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19.84%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Odi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336/851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0/453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ville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102/228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84/266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31.58%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Max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defTabSz="914331" eaLnBrk="1" fontAlgn="t" hangingPunct="1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inmates receiving spiritual care services</a:t>
            </a:r>
            <a:endParaRPr lang="en-Z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6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93469" y="-4876800"/>
            <a:ext cx="12954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3601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654044"/>
              </p:ext>
            </p:extLst>
          </p:nvPr>
        </p:nvGraphicFramePr>
        <p:xfrm>
          <a:off x="215900" y="1794230"/>
          <a:ext cx="11671302" cy="4329856"/>
        </p:xfrm>
        <a:graphic>
          <a:graphicData uri="http://schemas.openxmlformats.org/drawingml/2006/table">
            <a:tbl>
              <a:tblPr firstRow="1" bandRow="1"/>
              <a:tblGrid>
                <a:gridCol w="194521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2101849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788585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430810"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BSPOORT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Rendering of spiritual care services to offenders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"/>
                        </a:rPr>
                        <a:t>Avail Spiritual  and Moral  Development Coordinators' to enhance service delivery.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Coordinator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Corrections</a:t>
                      </a:r>
                    </a:p>
                    <a:p>
                      <a:pPr algn="l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Correctional Centre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Continuously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50% of SMDC’s and Service Providers phased in to enhance delivery</a:t>
                      </a:r>
                    </a:p>
                    <a:p>
                      <a:pPr algn="l"/>
                      <a:endParaRPr 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Operations resumed at full capacity however it is being impacted by the 50% of staff </a:t>
                      </a:r>
                      <a:r>
                        <a:rPr lang="en-GB" sz="1200" b="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rostering</a:t>
                      </a:r>
                      <a:endParaRPr lang="en-GB" sz="12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BOKSBURG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A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75654"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A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75654">
                <a:tc rowSpan="5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 II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Central 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RDC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Odi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ville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Max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 defTabSz="914331" eaLnBrk="1" fontAlgn="t" hangingPunct="1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inmates receiving spiritual care services</a:t>
            </a:r>
            <a:endParaRPr lang="en-ZA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3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5003334" y="-4986666"/>
            <a:ext cx="1440000" cy="11413331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03" y="0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defTabSz="914331" eaLnBrk="1" fontAlgn="t" hangingPunct="1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offenders participating in GET per academic year</a:t>
            </a:r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509" y="1580341"/>
            <a:ext cx="892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1. REGIONAL TARGET VERSUS PERFORMANCE FOR </a:t>
            </a:r>
            <a:r>
              <a:rPr lang="en-GB" sz="1800" b="1" kern="0" dirty="0" smtClean="0">
                <a:solidFill>
                  <a:prstClr val="black"/>
                </a:solidFill>
              </a:rPr>
              <a:t>2</a:t>
            </a:r>
            <a:r>
              <a:rPr lang="en-GB" sz="1800" b="1" kern="0" baseline="30000" dirty="0" smtClean="0">
                <a:solidFill>
                  <a:prstClr val="black"/>
                </a:solidFill>
              </a:rPr>
              <a:t>nd</a:t>
            </a:r>
            <a:r>
              <a:rPr lang="en-GB" sz="1800" b="1" kern="0" dirty="0" smtClean="0">
                <a:solidFill>
                  <a:prstClr val="black"/>
                </a:solidFill>
              </a:rPr>
              <a:t> QUARTER </a:t>
            </a:r>
            <a:r>
              <a:rPr lang="en-GB" sz="1800" b="1" kern="0" dirty="0">
                <a:solidFill>
                  <a:prstClr val="black"/>
                </a:solidFill>
              </a:rPr>
              <a:t>(2020/2021) 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68941" y="32004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2. 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MANAGEMENT AREA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455605"/>
              </p:ext>
            </p:extLst>
          </p:nvPr>
        </p:nvGraphicFramePr>
        <p:xfrm>
          <a:off x="228600" y="1992395"/>
          <a:ext cx="11658600" cy="106680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REGION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APRIL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APRIL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MAY 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MAY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JUNE 2020 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JUNE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Q2 TARGET: 2020-2021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ZA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GAUTENG </a:t>
                      </a:r>
                      <a:endParaRPr lang="en-ZA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521/741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70.31%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521/741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70.31%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407778"/>
              </p:ext>
            </p:extLst>
          </p:nvPr>
        </p:nvGraphicFramePr>
        <p:xfrm>
          <a:off x="128989" y="3714555"/>
          <a:ext cx="11910610" cy="903165"/>
        </p:xfrm>
        <a:graphic>
          <a:graphicData uri="http://schemas.openxmlformats.org/drawingml/2006/table">
            <a:tbl>
              <a:tblPr firstRow="1" bandRow="1"/>
              <a:tblGrid>
                <a:gridCol w="1242611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404191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23401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323401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323401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323401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323401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199004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447799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APRIL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APRIL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MAY 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MAY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JUNE 2020 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JUNE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TARGET: 2020-2021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476445"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ZWATER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74/294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25.17%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74/294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25.17%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33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BE75937-E151-4B2B-8C64-9A22524FD06C}"/>
              </a:ext>
            </a:extLst>
          </p:cNvPr>
          <p:cNvSpPr/>
          <p:nvPr/>
        </p:nvSpPr>
        <p:spPr>
          <a:xfrm>
            <a:off x="0" y="4292600"/>
            <a:ext cx="12192000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9DE8BFE-FE5B-4B85-95C6-4BC24BEA18CB}"/>
              </a:ext>
            </a:extLst>
          </p:cNvPr>
          <p:cNvSpPr/>
          <p:nvPr/>
        </p:nvSpPr>
        <p:spPr>
          <a:xfrm>
            <a:off x="2311400" y="0"/>
            <a:ext cx="1188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43C31C0-A678-488B-954D-3C31F9292F64}"/>
              </a:ext>
            </a:extLst>
          </p:cNvPr>
          <p:cNvSpPr/>
          <p:nvPr/>
        </p:nvSpPr>
        <p:spPr>
          <a:xfrm>
            <a:off x="2420173" y="-1"/>
            <a:ext cx="9761728" cy="4292600"/>
          </a:xfrm>
          <a:prstGeom prst="rect">
            <a:avLst/>
          </a:prstGeom>
          <a:solidFill>
            <a:schemeClr val="accent6">
              <a:lumMod val="7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B460027-1BF7-4B04-A53C-BB6E7681BBF8}"/>
              </a:ext>
            </a:extLst>
          </p:cNvPr>
          <p:cNvSpPr/>
          <p:nvPr/>
        </p:nvSpPr>
        <p:spPr>
          <a:xfrm>
            <a:off x="2420173" y="4415868"/>
            <a:ext cx="9761728" cy="2451101"/>
          </a:xfrm>
          <a:prstGeom prst="rect">
            <a:avLst/>
          </a:prstGeom>
          <a:solidFill>
            <a:schemeClr val="accent6">
              <a:lumMod val="60000"/>
              <a:lumOff val="4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7492E08-0E2F-4761-9D2E-B3813C92F001}"/>
              </a:ext>
            </a:extLst>
          </p:cNvPr>
          <p:cNvSpPr/>
          <p:nvPr/>
        </p:nvSpPr>
        <p:spPr>
          <a:xfrm>
            <a:off x="2908169" y="532169"/>
            <a:ext cx="7851332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Consolas" panose="020B0609020204030204"/>
              </a:rPr>
              <a:t>2020/21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prstClr val="white"/>
                </a:solidFill>
                <a:latin typeface="Consolas" panose="020B0609020204030204"/>
              </a:rPr>
              <a:t>PERFORMANCE TARGETS NOT ACHIEVED DURING QUARTER 2</a:t>
            </a:r>
          </a:p>
        </p:txBody>
      </p:sp>
    </p:spTree>
    <p:extLst>
      <p:ext uri="{BB962C8B-B14F-4D97-AF65-F5344CB8AC3E}">
        <p14:creationId xmlns:p14="http://schemas.microsoft.com/office/powerpoint/2010/main" val="894601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93469" y="-4876800"/>
            <a:ext cx="12954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04800" y="135655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2723245"/>
              </p:ext>
            </p:extLst>
          </p:nvPr>
        </p:nvGraphicFramePr>
        <p:xfrm>
          <a:off x="139700" y="1787046"/>
          <a:ext cx="11518899" cy="1945751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583872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707242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645853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476938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74/294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25.17%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ZWATER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 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Rendering of GET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programmes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were suspended due to </a:t>
                      </a:r>
                    </a:p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COVID-19 .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COVID-19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Lockdown restrictions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Decrease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the success rate</a:t>
                      </a:r>
                    </a:p>
                    <a:p>
                      <a:pPr algn="l"/>
                      <a:endParaRPr lang="en-US" sz="1200" b="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Unskilled population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4769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just" fontAlgn="t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defTabSz="914331" eaLnBrk="1" fontAlgn="t" hangingPunct="1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offenders participating in GET per academic year</a:t>
            </a:r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6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93469" y="-4876800"/>
            <a:ext cx="12954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36014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0775"/>
              </p:ext>
            </p:extLst>
          </p:nvPr>
        </p:nvGraphicFramePr>
        <p:xfrm>
          <a:off x="215900" y="1794230"/>
          <a:ext cx="11671302" cy="1761744"/>
        </p:xfrm>
        <a:graphic>
          <a:graphicData uri="http://schemas.openxmlformats.org/drawingml/2006/table">
            <a:tbl>
              <a:tblPr firstRow="1" bandRow="1"/>
              <a:tblGrid>
                <a:gridCol w="194521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2101849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788585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5461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ZWATER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A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Development of offenders with the necessary competencies and skills for successful reintegration.</a:t>
                      </a:r>
                      <a:endParaRPr lang="en-US" sz="12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Coordinator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&amp; Care</a:t>
                      </a:r>
                    </a:p>
                    <a:p>
                      <a:pPr algn="l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Correctional Centre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Continuously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Provide support to enhance participation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 defTabSz="914331" eaLnBrk="1" fontAlgn="t" hangingPunct="1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offenders participating in GET per academic year</a:t>
            </a:r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5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FFFF"/>
          </a:fgClr>
          <a:bgClr>
            <a:srgbClr val="BCEAB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498" y="-21773"/>
            <a:ext cx="8392701" cy="6270173"/>
            <a:chOff x="65499" y="-21773"/>
            <a:chExt cx="7302314" cy="5185651"/>
          </a:xfrm>
        </p:grpSpPr>
        <p:sp>
          <p:nvSpPr>
            <p:cNvPr id="3" name="Rectangle: Top Corners Rounded 24">
              <a:extLst>
                <a:ext uri="{FF2B5EF4-FFF2-40B4-BE49-F238E27FC236}">
                  <a16:creationId xmlns="" xmlns:a16="http://schemas.microsoft.com/office/drawing/2014/main" id="{0DC4C310-37AB-43E0-9D8B-683A5AE91EB8}"/>
                </a:ext>
              </a:extLst>
            </p:cNvPr>
            <p:cNvSpPr/>
            <p:nvPr/>
          </p:nvSpPr>
          <p:spPr>
            <a:xfrm rot="10800000">
              <a:off x="575313" y="-10887"/>
              <a:ext cx="6282685" cy="5174765"/>
            </a:xfrm>
            <a:prstGeom prst="round2SameRect">
              <a:avLst>
                <a:gd name="adj1" fmla="val 13687"/>
                <a:gd name="adj2" fmla="val 0"/>
              </a:avLst>
            </a:prstGeom>
            <a:gradFill flip="none" rotWithShape="1">
              <a:gsLst>
                <a:gs pos="99000">
                  <a:srgbClr val="00CC99"/>
                </a:gs>
                <a:gs pos="1000">
                  <a:srgbClr val="009900"/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Isosceles Triangle 3"/>
            <p:cNvSpPr/>
            <p:nvPr/>
          </p:nvSpPr>
          <p:spPr bwMode="auto">
            <a:xfrm>
              <a:off x="6847113" y="-21773"/>
              <a:ext cx="520700" cy="1270000"/>
            </a:xfrm>
            <a:custGeom>
              <a:avLst/>
              <a:gdLst>
                <a:gd name="connsiteX0" fmla="*/ 0 w 431800"/>
                <a:gd name="connsiteY0" fmla="*/ 1143000 h 1143000"/>
                <a:gd name="connsiteX1" fmla="*/ 215900 w 431800"/>
                <a:gd name="connsiteY1" fmla="*/ 0 h 1143000"/>
                <a:gd name="connsiteX2" fmla="*/ 431800 w 431800"/>
                <a:gd name="connsiteY2" fmla="*/ 1143000 h 1143000"/>
                <a:gd name="connsiteX3" fmla="*/ 0 w 431800"/>
                <a:gd name="connsiteY3" fmla="*/ 1143000 h 1143000"/>
                <a:gd name="connsiteX0" fmla="*/ 0 w 647700"/>
                <a:gd name="connsiteY0" fmla="*/ 1117600 h 1117600"/>
                <a:gd name="connsiteX1" fmla="*/ 647700 w 647700"/>
                <a:gd name="connsiteY1" fmla="*/ 0 h 1117600"/>
                <a:gd name="connsiteX2" fmla="*/ 431800 w 647700"/>
                <a:gd name="connsiteY2" fmla="*/ 1117600 h 1117600"/>
                <a:gd name="connsiteX3" fmla="*/ 0 w 647700"/>
                <a:gd name="connsiteY3" fmla="*/ 1117600 h 1117600"/>
                <a:gd name="connsiteX0" fmla="*/ 0 w 647700"/>
                <a:gd name="connsiteY0" fmla="*/ 1117600 h 1244600"/>
                <a:gd name="connsiteX1" fmla="*/ 647700 w 647700"/>
                <a:gd name="connsiteY1" fmla="*/ 0 h 1244600"/>
                <a:gd name="connsiteX2" fmla="*/ 558800 w 647700"/>
                <a:gd name="connsiteY2" fmla="*/ 1244600 h 1244600"/>
                <a:gd name="connsiteX3" fmla="*/ 0 w 647700"/>
                <a:gd name="connsiteY3" fmla="*/ 1117600 h 1244600"/>
                <a:gd name="connsiteX0" fmla="*/ 0 w 647700"/>
                <a:gd name="connsiteY0" fmla="*/ 1270000 h 1397000"/>
                <a:gd name="connsiteX1" fmla="*/ 647700 w 647700"/>
                <a:gd name="connsiteY1" fmla="*/ 0 h 1397000"/>
                <a:gd name="connsiteX2" fmla="*/ 558800 w 647700"/>
                <a:gd name="connsiteY2" fmla="*/ 1397000 h 1397000"/>
                <a:gd name="connsiteX3" fmla="*/ 0 w 647700"/>
                <a:gd name="connsiteY3" fmla="*/ 1270000 h 1397000"/>
                <a:gd name="connsiteX0" fmla="*/ 0 w 469900"/>
                <a:gd name="connsiteY0" fmla="*/ 1701800 h 1701800"/>
                <a:gd name="connsiteX1" fmla="*/ 469900 w 469900"/>
                <a:gd name="connsiteY1" fmla="*/ 0 h 1701800"/>
                <a:gd name="connsiteX2" fmla="*/ 381000 w 469900"/>
                <a:gd name="connsiteY2" fmla="*/ 1397000 h 1701800"/>
                <a:gd name="connsiteX3" fmla="*/ 0 w 469900"/>
                <a:gd name="connsiteY3" fmla="*/ 1701800 h 17018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08000 w 596900"/>
                <a:gd name="connsiteY2" fmla="*/ 1397000 h 1397000"/>
                <a:gd name="connsiteX3" fmla="*/ 0 w 596900"/>
                <a:gd name="connsiteY3" fmla="*/ 1346200 h 13970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84200 w 596900"/>
                <a:gd name="connsiteY2" fmla="*/ 1397000 h 1397000"/>
                <a:gd name="connsiteX3" fmla="*/ 0 w 596900"/>
                <a:gd name="connsiteY3" fmla="*/ 1346200 h 1397000"/>
                <a:gd name="connsiteX0" fmla="*/ 0 w 584200"/>
                <a:gd name="connsiteY0" fmla="*/ 1193800 h 1244600"/>
                <a:gd name="connsiteX1" fmla="*/ 495300 w 584200"/>
                <a:gd name="connsiteY1" fmla="*/ 0 h 1244600"/>
                <a:gd name="connsiteX2" fmla="*/ 584200 w 584200"/>
                <a:gd name="connsiteY2" fmla="*/ 1244600 h 1244600"/>
                <a:gd name="connsiteX3" fmla="*/ 0 w 584200"/>
                <a:gd name="connsiteY3" fmla="*/ 1193800 h 1244600"/>
                <a:gd name="connsiteX0" fmla="*/ 0 w 584200"/>
                <a:gd name="connsiteY0" fmla="*/ 1219200 h 1270000"/>
                <a:gd name="connsiteX1" fmla="*/ 571500 w 584200"/>
                <a:gd name="connsiteY1" fmla="*/ 0 h 1270000"/>
                <a:gd name="connsiteX2" fmla="*/ 584200 w 584200"/>
                <a:gd name="connsiteY2" fmla="*/ 1270000 h 1270000"/>
                <a:gd name="connsiteX3" fmla="*/ 0 w 584200"/>
                <a:gd name="connsiteY3" fmla="*/ 12192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95300 w 495300"/>
                <a:gd name="connsiteY0" fmla="*/ 1193800 h 1270000"/>
                <a:gd name="connsiteX1" fmla="*/ 0 w 495300"/>
                <a:gd name="connsiteY1" fmla="*/ 0 h 1270000"/>
                <a:gd name="connsiteX2" fmla="*/ 12700 w 495300"/>
                <a:gd name="connsiteY2" fmla="*/ 1270000 h 1270000"/>
                <a:gd name="connsiteX3" fmla="*/ 495300 w 495300"/>
                <a:gd name="connsiteY3" fmla="*/ 1193800 h 1270000"/>
                <a:gd name="connsiteX0" fmla="*/ 520700 w 520700"/>
                <a:gd name="connsiteY0" fmla="*/ 1270000 h 1270000"/>
                <a:gd name="connsiteX1" fmla="*/ 0 w 520700"/>
                <a:gd name="connsiteY1" fmla="*/ 0 h 1270000"/>
                <a:gd name="connsiteX2" fmla="*/ 12700 w 520700"/>
                <a:gd name="connsiteY2" fmla="*/ 1270000 h 1270000"/>
                <a:gd name="connsiteX3" fmla="*/ 520700 w 520700"/>
                <a:gd name="connsiteY3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1270000">
                  <a:moveTo>
                    <a:pt x="520700" y="1270000"/>
                  </a:moveTo>
                  <a:lnTo>
                    <a:pt x="0" y="0"/>
                  </a:lnTo>
                  <a:lnTo>
                    <a:pt x="12700" y="1270000"/>
                  </a:lnTo>
                  <a:lnTo>
                    <a:pt x="520700" y="1270000"/>
                  </a:lnTo>
                  <a:close/>
                </a:path>
              </a:pathLst>
            </a:custGeom>
            <a:solidFill>
              <a:srgbClr val="00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bg2"/>
                </a:buClr>
                <a:buSzTx/>
                <a:buFontTx/>
                <a:buNone/>
                <a:tabLst/>
              </a:pPr>
              <a:endParaRPr kumimoji="0" lang="en-Z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" name="Isosceles Triangle 3"/>
            <p:cNvSpPr/>
            <p:nvPr/>
          </p:nvSpPr>
          <p:spPr bwMode="auto">
            <a:xfrm rot="10800000" flipV="1">
              <a:off x="65499" y="-10887"/>
              <a:ext cx="520700" cy="1270000"/>
            </a:xfrm>
            <a:custGeom>
              <a:avLst/>
              <a:gdLst>
                <a:gd name="connsiteX0" fmla="*/ 0 w 431800"/>
                <a:gd name="connsiteY0" fmla="*/ 1143000 h 1143000"/>
                <a:gd name="connsiteX1" fmla="*/ 215900 w 431800"/>
                <a:gd name="connsiteY1" fmla="*/ 0 h 1143000"/>
                <a:gd name="connsiteX2" fmla="*/ 431800 w 431800"/>
                <a:gd name="connsiteY2" fmla="*/ 1143000 h 1143000"/>
                <a:gd name="connsiteX3" fmla="*/ 0 w 431800"/>
                <a:gd name="connsiteY3" fmla="*/ 1143000 h 1143000"/>
                <a:gd name="connsiteX0" fmla="*/ 0 w 647700"/>
                <a:gd name="connsiteY0" fmla="*/ 1117600 h 1117600"/>
                <a:gd name="connsiteX1" fmla="*/ 647700 w 647700"/>
                <a:gd name="connsiteY1" fmla="*/ 0 h 1117600"/>
                <a:gd name="connsiteX2" fmla="*/ 431800 w 647700"/>
                <a:gd name="connsiteY2" fmla="*/ 1117600 h 1117600"/>
                <a:gd name="connsiteX3" fmla="*/ 0 w 647700"/>
                <a:gd name="connsiteY3" fmla="*/ 1117600 h 1117600"/>
                <a:gd name="connsiteX0" fmla="*/ 0 w 647700"/>
                <a:gd name="connsiteY0" fmla="*/ 1117600 h 1244600"/>
                <a:gd name="connsiteX1" fmla="*/ 647700 w 647700"/>
                <a:gd name="connsiteY1" fmla="*/ 0 h 1244600"/>
                <a:gd name="connsiteX2" fmla="*/ 558800 w 647700"/>
                <a:gd name="connsiteY2" fmla="*/ 1244600 h 1244600"/>
                <a:gd name="connsiteX3" fmla="*/ 0 w 647700"/>
                <a:gd name="connsiteY3" fmla="*/ 1117600 h 1244600"/>
                <a:gd name="connsiteX0" fmla="*/ 0 w 647700"/>
                <a:gd name="connsiteY0" fmla="*/ 1270000 h 1397000"/>
                <a:gd name="connsiteX1" fmla="*/ 647700 w 647700"/>
                <a:gd name="connsiteY1" fmla="*/ 0 h 1397000"/>
                <a:gd name="connsiteX2" fmla="*/ 558800 w 647700"/>
                <a:gd name="connsiteY2" fmla="*/ 1397000 h 1397000"/>
                <a:gd name="connsiteX3" fmla="*/ 0 w 647700"/>
                <a:gd name="connsiteY3" fmla="*/ 1270000 h 1397000"/>
                <a:gd name="connsiteX0" fmla="*/ 0 w 469900"/>
                <a:gd name="connsiteY0" fmla="*/ 1701800 h 1701800"/>
                <a:gd name="connsiteX1" fmla="*/ 469900 w 469900"/>
                <a:gd name="connsiteY1" fmla="*/ 0 h 1701800"/>
                <a:gd name="connsiteX2" fmla="*/ 381000 w 469900"/>
                <a:gd name="connsiteY2" fmla="*/ 1397000 h 1701800"/>
                <a:gd name="connsiteX3" fmla="*/ 0 w 469900"/>
                <a:gd name="connsiteY3" fmla="*/ 1701800 h 17018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08000 w 596900"/>
                <a:gd name="connsiteY2" fmla="*/ 1397000 h 1397000"/>
                <a:gd name="connsiteX3" fmla="*/ 0 w 596900"/>
                <a:gd name="connsiteY3" fmla="*/ 1346200 h 13970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84200 w 596900"/>
                <a:gd name="connsiteY2" fmla="*/ 1397000 h 1397000"/>
                <a:gd name="connsiteX3" fmla="*/ 0 w 596900"/>
                <a:gd name="connsiteY3" fmla="*/ 1346200 h 1397000"/>
                <a:gd name="connsiteX0" fmla="*/ 0 w 584200"/>
                <a:gd name="connsiteY0" fmla="*/ 1193800 h 1244600"/>
                <a:gd name="connsiteX1" fmla="*/ 495300 w 584200"/>
                <a:gd name="connsiteY1" fmla="*/ 0 h 1244600"/>
                <a:gd name="connsiteX2" fmla="*/ 584200 w 584200"/>
                <a:gd name="connsiteY2" fmla="*/ 1244600 h 1244600"/>
                <a:gd name="connsiteX3" fmla="*/ 0 w 584200"/>
                <a:gd name="connsiteY3" fmla="*/ 1193800 h 1244600"/>
                <a:gd name="connsiteX0" fmla="*/ 0 w 584200"/>
                <a:gd name="connsiteY0" fmla="*/ 1219200 h 1270000"/>
                <a:gd name="connsiteX1" fmla="*/ 571500 w 584200"/>
                <a:gd name="connsiteY1" fmla="*/ 0 h 1270000"/>
                <a:gd name="connsiteX2" fmla="*/ 584200 w 584200"/>
                <a:gd name="connsiteY2" fmla="*/ 1270000 h 1270000"/>
                <a:gd name="connsiteX3" fmla="*/ 0 w 584200"/>
                <a:gd name="connsiteY3" fmla="*/ 12192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95300 w 495300"/>
                <a:gd name="connsiteY0" fmla="*/ 1193800 h 1270000"/>
                <a:gd name="connsiteX1" fmla="*/ 0 w 495300"/>
                <a:gd name="connsiteY1" fmla="*/ 0 h 1270000"/>
                <a:gd name="connsiteX2" fmla="*/ 12700 w 495300"/>
                <a:gd name="connsiteY2" fmla="*/ 1270000 h 1270000"/>
                <a:gd name="connsiteX3" fmla="*/ 495300 w 495300"/>
                <a:gd name="connsiteY3" fmla="*/ 1193800 h 1270000"/>
                <a:gd name="connsiteX0" fmla="*/ 520700 w 520700"/>
                <a:gd name="connsiteY0" fmla="*/ 1270000 h 1270000"/>
                <a:gd name="connsiteX1" fmla="*/ 0 w 520700"/>
                <a:gd name="connsiteY1" fmla="*/ 0 h 1270000"/>
                <a:gd name="connsiteX2" fmla="*/ 12700 w 520700"/>
                <a:gd name="connsiteY2" fmla="*/ 1270000 h 1270000"/>
                <a:gd name="connsiteX3" fmla="*/ 520700 w 520700"/>
                <a:gd name="connsiteY3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1270000">
                  <a:moveTo>
                    <a:pt x="520700" y="1270000"/>
                  </a:moveTo>
                  <a:lnTo>
                    <a:pt x="0" y="0"/>
                  </a:lnTo>
                  <a:lnTo>
                    <a:pt x="12700" y="1270000"/>
                  </a:lnTo>
                  <a:lnTo>
                    <a:pt x="520700" y="1270000"/>
                  </a:lnTo>
                  <a:close/>
                </a:path>
              </a:pathLst>
            </a:custGeom>
            <a:solidFill>
              <a:srgbClr val="00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bg2"/>
                </a:buClr>
                <a:buSzTx/>
                <a:buFontTx/>
                <a:buNone/>
                <a:tabLst/>
              </a:pPr>
              <a:endParaRPr kumimoji="0" lang="en-Z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1437" y="1088571"/>
            <a:ext cx="70977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PROGRAMME 4</a:t>
            </a:r>
          </a:p>
          <a:p>
            <a:pPr algn="ctr"/>
            <a:endParaRPr lang="en-ZA" sz="6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ZA" sz="6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CARE</a:t>
            </a:r>
            <a:endParaRPr lang="en-ZA" sz="6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015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03" y="0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defTabSz="914331" eaLnBrk="1" fontAlgn="t" hangingPunct="1"/>
            <a:r>
              <a:rPr lang="en-ZA" sz="2400" b="0" dirty="0">
                <a:solidFill>
                  <a:schemeClr val="bg1"/>
                </a:solidFill>
                <a:latin typeface="Arial Black" panose="020B0A04020102020204" pitchFamily="34" charset="0"/>
              </a:rPr>
              <a:t>Offenders Viral Load suppression rate (at 12 months)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909" y="1601412"/>
            <a:ext cx="892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1. REGIONAL TARGET VERSUS PERFORMANCE FOR 2</a:t>
            </a:r>
            <a:r>
              <a:rPr lang="en-GB" sz="1800" b="1" kern="0" baseline="30000" dirty="0">
                <a:solidFill>
                  <a:prstClr val="black"/>
                </a:solidFill>
              </a:rPr>
              <a:t>nd</a:t>
            </a:r>
            <a:r>
              <a:rPr lang="en-GB" sz="1800" b="1" kern="0" dirty="0" smtClean="0">
                <a:solidFill>
                  <a:prstClr val="black"/>
                </a:solidFill>
              </a:rPr>
              <a:t> </a:t>
            </a:r>
            <a:r>
              <a:rPr lang="en-GB" sz="1800" b="1" kern="0" dirty="0">
                <a:solidFill>
                  <a:prstClr val="black"/>
                </a:solidFill>
              </a:rPr>
              <a:t>QUARTER (2020/2021) 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65772" y="3048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2. 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MANAGEMENT AREA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007944"/>
              </p:ext>
            </p:extLst>
          </p:nvPr>
        </p:nvGraphicFramePr>
        <p:xfrm>
          <a:off x="254000" y="1970744"/>
          <a:ext cx="11658600" cy="88392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REGION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2020 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Q2 TARGET: 2020-2021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ZA" sz="1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GAUTENG</a:t>
                      </a:r>
                      <a:endParaRPr lang="en-ZA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23/25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30/35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85.71%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27/32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84.38%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80/92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86.96%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93565"/>
              </p:ext>
            </p:extLst>
          </p:nvPr>
        </p:nvGraphicFramePr>
        <p:xfrm>
          <a:off x="254000" y="3578744"/>
          <a:ext cx="11658600" cy="2669656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633478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2020 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TARGET: 2020-2021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678726">
                <a:tc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1/1/@ 100.00%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2/4 @ 50.00%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4/7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57.14%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7/12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58.33%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678726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KDORP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1/1/@ 100.00%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66.67%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678726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MDBEE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5/5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7/10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67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69" y="15973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785088"/>
              </p:ext>
            </p:extLst>
          </p:nvPr>
        </p:nvGraphicFramePr>
        <p:xfrm>
          <a:off x="241300" y="2124124"/>
          <a:ext cx="11518899" cy="4200475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513115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777999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680875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502800">
                <a:tc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A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Non-adherence to ARV treatment due to self administering as per the Primary</a:t>
                      </a:r>
                      <a:r>
                        <a:rPr lang="en-GB" sz="12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Health Care requirement.</a:t>
                      </a:r>
                      <a:endParaRPr lang="en-GB" sz="12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Non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compliance with regulations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Failing  ART drugs</a:t>
                      </a:r>
                      <a:endParaRPr lang="en-US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"/>
                        </a:rPr>
                        <a:t>Relapse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"/>
                        </a:rPr>
                        <a:t>Resistance to ART and Death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"/>
                        </a:rPr>
                        <a:t>Compromised/Increased viral load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502800">
                <a:tc>
                  <a:txBody>
                    <a:bodyPr/>
                    <a:lstStyle/>
                    <a:p>
                      <a:pPr algn="l"/>
                      <a:r>
                        <a:rPr lang="en-ZA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5/8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62.50%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502800">
                <a:tc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33.33%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Female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50280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 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66.67%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KDORP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Krugersdorp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50280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 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7/10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MDBEE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Modderbee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50280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 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Devon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502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90% 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Nigel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defTabSz="914331" eaLnBrk="1" fontAlgn="t" hangingPunct="1"/>
            <a:r>
              <a:rPr lang="en-ZA" sz="2400" b="0" dirty="0">
                <a:solidFill>
                  <a:schemeClr val="bg1"/>
                </a:solidFill>
                <a:latin typeface="Arial Black" panose="020B0A04020102020204" pitchFamily="34" charset="0"/>
              </a:rPr>
              <a:t>Offenders Viral Load suppression rate (at 12 months)</a:t>
            </a:r>
          </a:p>
        </p:txBody>
      </p:sp>
    </p:spTree>
    <p:extLst>
      <p:ext uri="{BB962C8B-B14F-4D97-AF65-F5344CB8AC3E}">
        <p14:creationId xmlns:p14="http://schemas.microsoft.com/office/powerpoint/2010/main" val="87831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6735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396817"/>
              </p:ext>
            </p:extLst>
          </p:nvPr>
        </p:nvGraphicFramePr>
        <p:xfrm>
          <a:off x="215900" y="2042928"/>
          <a:ext cx="11671302" cy="3147738"/>
        </p:xfrm>
        <a:graphic>
          <a:graphicData uri="http://schemas.openxmlformats.org/drawingml/2006/table">
            <a:tbl>
              <a:tblPr firstRow="1" bandRow="1"/>
              <a:tblGrid>
                <a:gridCol w="194521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A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Suppress viral load of offenders on Antiretroviral Therapy at 12 months after initiation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Provide support and monitor Adherence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Switch patients with failing Regimen immediately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Coordinator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Corrections</a:t>
                      </a:r>
                    </a:p>
                    <a:p>
                      <a:pPr algn="l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Correctional Centre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Continuously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There is a decline of 2.06% as compared to</a:t>
                      </a:r>
                      <a:r>
                        <a:rPr lang="en-US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Q1</a:t>
                      </a:r>
                    </a:p>
                    <a:p>
                      <a:pPr marL="0" marR="0" lvl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"/>
                        </a:rPr>
                        <a:t>Strengthen DOT strategy and adherence counselling</a:t>
                      </a:r>
                    </a:p>
                    <a:p>
                      <a:pPr marL="0" marR="0" lvl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75654"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Female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KDORP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Krugersdorp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75654"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MDBEE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Modderbee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Devon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Nigel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 defTabSz="914331" eaLnBrk="1" fontAlgn="t" hangingPunct="1"/>
            <a:r>
              <a:rPr lang="en-ZA" sz="2400" b="0" dirty="0">
                <a:solidFill>
                  <a:schemeClr val="bg1"/>
                </a:solidFill>
                <a:latin typeface="Arial Black" panose="020B0A04020102020204" pitchFamily="34" charset="0"/>
              </a:rPr>
              <a:t>Offenders Viral Load suppression rate (at 12 months)</a:t>
            </a:r>
          </a:p>
        </p:txBody>
      </p:sp>
    </p:spTree>
    <p:extLst>
      <p:ext uri="{BB962C8B-B14F-4D97-AF65-F5344CB8AC3E}">
        <p14:creationId xmlns:p14="http://schemas.microsoft.com/office/powerpoint/2010/main" val="27137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FFFF"/>
          </a:fgClr>
          <a:bgClr>
            <a:srgbClr val="BCEAB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498" y="-21773"/>
            <a:ext cx="8392701" cy="6270173"/>
            <a:chOff x="65499" y="-21773"/>
            <a:chExt cx="7302314" cy="5185651"/>
          </a:xfrm>
        </p:grpSpPr>
        <p:sp>
          <p:nvSpPr>
            <p:cNvPr id="3" name="Rectangle: Top Corners Rounded 24">
              <a:extLst>
                <a:ext uri="{FF2B5EF4-FFF2-40B4-BE49-F238E27FC236}">
                  <a16:creationId xmlns="" xmlns:a16="http://schemas.microsoft.com/office/drawing/2014/main" id="{0DC4C310-37AB-43E0-9D8B-683A5AE91EB8}"/>
                </a:ext>
              </a:extLst>
            </p:cNvPr>
            <p:cNvSpPr/>
            <p:nvPr/>
          </p:nvSpPr>
          <p:spPr>
            <a:xfrm rot="10800000">
              <a:off x="575313" y="-10887"/>
              <a:ext cx="6282685" cy="5174765"/>
            </a:xfrm>
            <a:prstGeom prst="round2SameRect">
              <a:avLst>
                <a:gd name="adj1" fmla="val 13687"/>
                <a:gd name="adj2" fmla="val 0"/>
              </a:avLst>
            </a:prstGeom>
            <a:gradFill flip="none" rotWithShape="1">
              <a:gsLst>
                <a:gs pos="99000">
                  <a:srgbClr val="00CC99"/>
                </a:gs>
                <a:gs pos="1000">
                  <a:srgbClr val="009900"/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Isosceles Triangle 3"/>
            <p:cNvSpPr/>
            <p:nvPr/>
          </p:nvSpPr>
          <p:spPr bwMode="auto">
            <a:xfrm>
              <a:off x="6847113" y="-21773"/>
              <a:ext cx="520700" cy="1270000"/>
            </a:xfrm>
            <a:custGeom>
              <a:avLst/>
              <a:gdLst>
                <a:gd name="connsiteX0" fmla="*/ 0 w 431800"/>
                <a:gd name="connsiteY0" fmla="*/ 1143000 h 1143000"/>
                <a:gd name="connsiteX1" fmla="*/ 215900 w 431800"/>
                <a:gd name="connsiteY1" fmla="*/ 0 h 1143000"/>
                <a:gd name="connsiteX2" fmla="*/ 431800 w 431800"/>
                <a:gd name="connsiteY2" fmla="*/ 1143000 h 1143000"/>
                <a:gd name="connsiteX3" fmla="*/ 0 w 431800"/>
                <a:gd name="connsiteY3" fmla="*/ 1143000 h 1143000"/>
                <a:gd name="connsiteX0" fmla="*/ 0 w 647700"/>
                <a:gd name="connsiteY0" fmla="*/ 1117600 h 1117600"/>
                <a:gd name="connsiteX1" fmla="*/ 647700 w 647700"/>
                <a:gd name="connsiteY1" fmla="*/ 0 h 1117600"/>
                <a:gd name="connsiteX2" fmla="*/ 431800 w 647700"/>
                <a:gd name="connsiteY2" fmla="*/ 1117600 h 1117600"/>
                <a:gd name="connsiteX3" fmla="*/ 0 w 647700"/>
                <a:gd name="connsiteY3" fmla="*/ 1117600 h 1117600"/>
                <a:gd name="connsiteX0" fmla="*/ 0 w 647700"/>
                <a:gd name="connsiteY0" fmla="*/ 1117600 h 1244600"/>
                <a:gd name="connsiteX1" fmla="*/ 647700 w 647700"/>
                <a:gd name="connsiteY1" fmla="*/ 0 h 1244600"/>
                <a:gd name="connsiteX2" fmla="*/ 558800 w 647700"/>
                <a:gd name="connsiteY2" fmla="*/ 1244600 h 1244600"/>
                <a:gd name="connsiteX3" fmla="*/ 0 w 647700"/>
                <a:gd name="connsiteY3" fmla="*/ 1117600 h 1244600"/>
                <a:gd name="connsiteX0" fmla="*/ 0 w 647700"/>
                <a:gd name="connsiteY0" fmla="*/ 1270000 h 1397000"/>
                <a:gd name="connsiteX1" fmla="*/ 647700 w 647700"/>
                <a:gd name="connsiteY1" fmla="*/ 0 h 1397000"/>
                <a:gd name="connsiteX2" fmla="*/ 558800 w 647700"/>
                <a:gd name="connsiteY2" fmla="*/ 1397000 h 1397000"/>
                <a:gd name="connsiteX3" fmla="*/ 0 w 647700"/>
                <a:gd name="connsiteY3" fmla="*/ 1270000 h 1397000"/>
                <a:gd name="connsiteX0" fmla="*/ 0 w 469900"/>
                <a:gd name="connsiteY0" fmla="*/ 1701800 h 1701800"/>
                <a:gd name="connsiteX1" fmla="*/ 469900 w 469900"/>
                <a:gd name="connsiteY1" fmla="*/ 0 h 1701800"/>
                <a:gd name="connsiteX2" fmla="*/ 381000 w 469900"/>
                <a:gd name="connsiteY2" fmla="*/ 1397000 h 1701800"/>
                <a:gd name="connsiteX3" fmla="*/ 0 w 469900"/>
                <a:gd name="connsiteY3" fmla="*/ 1701800 h 17018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08000 w 596900"/>
                <a:gd name="connsiteY2" fmla="*/ 1397000 h 1397000"/>
                <a:gd name="connsiteX3" fmla="*/ 0 w 596900"/>
                <a:gd name="connsiteY3" fmla="*/ 1346200 h 13970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84200 w 596900"/>
                <a:gd name="connsiteY2" fmla="*/ 1397000 h 1397000"/>
                <a:gd name="connsiteX3" fmla="*/ 0 w 596900"/>
                <a:gd name="connsiteY3" fmla="*/ 1346200 h 1397000"/>
                <a:gd name="connsiteX0" fmla="*/ 0 w 584200"/>
                <a:gd name="connsiteY0" fmla="*/ 1193800 h 1244600"/>
                <a:gd name="connsiteX1" fmla="*/ 495300 w 584200"/>
                <a:gd name="connsiteY1" fmla="*/ 0 h 1244600"/>
                <a:gd name="connsiteX2" fmla="*/ 584200 w 584200"/>
                <a:gd name="connsiteY2" fmla="*/ 1244600 h 1244600"/>
                <a:gd name="connsiteX3" fmla="*/ 0 w 584200"/>
                <a:gd name="connsiteY3" fmla="*/ 1193800 h 1244600"/>
                <a:gd name="connsiteX0" fmla="*/ 0 w 584200"/>
                <a:gd name="connsiteY0" fmla="*/ 1219200 h 1270000"/>
                <a:gd name="connsiteX1" fmla="*/ 571500 w 584200"/>
                <a:gd name="connsiteY1" fmla="*/ 0 h 1270000"/>
                <a:gd name="connsiteX2" fmla="*/ 584200 w 584200"/>
                <a:gd name="connsiteY2" fmla="*/ 1270000 h 1270000"/>
                <a:gd name="connsiteX3" fmla="*/ 0 w 584200"/>
                <a:gd name="connsiteY3" fmla="*/ 12192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95300 w 495300"/>
                <a:gd name="connsiteY0" fmla="*/ 1193800 h 1270000"/>
                <a:gd name="connsiteX1" fmla="*/ 0 w 495300"/>
                <a:gd name="connsiteY1" fmla="*/ 0 h 1270000"/>
                <a:gd name="connsiteX2" fmla="*/ 12700 w 495300"/>
                <a:gd name="connsiteY2" fmla="*/ 1270000 h 1270000"/>
                <a:gd name="connsiteX3" fmla="*/ 495300 w 495300"/>
                <a:gd name="connsiteY3" fmla="*/ 1193800 h 1270000"/>
                <a:gd name="connsiteX0" fmla="*/ 520700 w 520700"/>
                <a:gd name="connsiteY0" fmla="*/ 1270000 h 1270000"/>
                <a:gd name="connsiteX1" fmla="*/ 0 w 520700"/>
                <a:gd name="connsiteY1" fmla="*/ 0 h 1270000"/>
                <a:gd name="connsiteX2" fmla="*/ 12700 w 520700"/>
                <a:gd name="connsiteY2" fmla="*/ 1270000 h 1270000"/>
                <a:gd name="connsiteX3" fmla="*/ 520700 w 520700"/>
                <a:gd name="connsiteY3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1270000">
                  <a:moveTo>
                    <a:pt x="520700" y="1270000"/>
                  </a:moveTo>
                  <a:lnTo>
                    <a:pt x="0" y="0"/>
                  </a:lnTo>
                  <a:lnTo>
                    <a:pt x="12700" y="1270000"/>
                  </a:lnTo>
                  <a:lnTo>
                    <a:pt x="520700" y="1270000"/>
                  </a:lnTo>
                  <a:close/>
                </a:path>
              </a:pathLst>
            </a:custGeom>
            <a:solidFill>
              <a:srgbClr val="00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6" name="Isosceles Triangle 3"/>
            <p:cNvSpPr/>
            <p:nvPr/>
          </p:nvSpPr>
          <p:spPr bwMode="auto">
            <a:xfrm rot="10800000" flipV="1">
              <a:off x="65499" y="-10887"/>
              <a:ext cx="520700" cy="1270000"/>
            </a:xfrm>
            <a:custGeom>
              <a:avLst/>
              <a:gdLst>
                <a:gd name="connsiteX0" fmla="*/ 0 w 431800"/>
                <a:gd name="connsiteY0" fmla="*/ 1143000 h 1143000"/>
                <a:gd name="connsiteX1" fmla="*/ 215900 w 431800"/>
                <a:gd name="connsiteY1" fmla="*/ 0 h 1143000"/>
                <a:gd name="connsiteX2" fmla="*/ 431800 w 431800"/>
                <a:gd name="connsiteY2" fmla="*/ 1143000 h 1143000"/>
                <a:gd name="connsiteX3" fmla="*/ 0 w 431800"/>
                <a:gd name="connsiteY3" fmla="*/ 1143000 h 1143000"/>
                <a:gd name="connsiteX0" fmla="*/ 0 w 647700"/>
                <a:gd name="connsiteY0" fmla="*/ 1117600 h 1117600"/>
                <a:gd name="connsiteX1" fmla="*/ 647700 w 647700"/>
                <a:gd name="connsiteY1" fmla="*/ 0 h 1117600"/>
                <a:gd name="connsiteX2" fmla="*/ 431800 w 647700"/>
                <a:gd name="connsiteY2" fmla="*/ 1117600 h 1117600"/>
                <a:gd name="connsiteX3" fmla="*/ 0 w 647700"/>
                <a:gd name="connsiteY3" fmla="*/ 1117600 h 1117600"/>
                <a:gd name="connsiteX0" fmla="*/ 0 w 647700"/>
                <a:gd name="connsiteY0" fmla="*/ 1117600 h 1244600"/>
                <a:gd name="connsiteX1" fmla="*/ 647700 w 647700"/>
                <a:gd name="connsiteY1" fmla="*/ 0 h 1244600"/>
                <a:gd name="connsiteX2" fmla="*/ 558800 w 647700"/>
                <a:gd name="connsiteY2" fmla="*/ 1244600 h 1244600"/>
                <a:gd name="connsiteX3" fmla="*/ 0 w 647700"/>
                <a:gd name="connsiteY3" fmla="*/ 1117600 h 1244600"/>
                <a:gd name="connsiteX0" fmla="*/ 0 w 647700"/>
                <a:gd name="connsiteY0" fmla="*/ 1270000 h 1397000"/>
                <a:gd name="connsiteX1" fmla="*/ 647700 w 647700"/>
                <a:gd name="connsiteY1" fmla="*/ 0 h 1397000"/>
                <a:gd name="connsiteX2" fmla="*/ 558800 w 647700"/>
                <a:gd name="connsiteY2" fmla="*/ 1397000 h 1397000"/>
                <a:gd name="connsiteX3" fmla="*/ 0 w 647700"/>
                <a:gd name="connsiteY3" fmla="*/ 1270000 h 1397000"/>
                <a:gd name="connsiteX0" fmla="*/ 0 w 469900"/>
                <a:gd name="connsiteY0" fmla="*/ 1701800 h 1701800"/>
                <a:gd name="connsiteX1" fmla="*/ 469900 w 469900"/>
                <a:gd name="connsiteY1" fmla="*/ 0 h 1701800"/>
                <a:gd name="connsiteX2" fmla="*/ 381000 w 469900"/>
                <a:gd name="connsiteY2" fmla="*/ 1397000 h 1701800"/>
                <a:gd name="connsiteX3" fmla="*/ 0 w 469900"/>
                <a:gd name="connsiteY3" fmla="*/ 1701800 h 17018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08000 w 596900"/>
                <a:gd name="connsiteY2" fmla="*/ 1397000 h 1397000"/>
                <a:gd name="connsiteX3" fmla="*/ 0 w 596900"/>
                <a:gd name="connsiteY3" fmla="*/ 1346200 h 13970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84200 w 596900"/>
                <a:gd name="connsiteY2" fmla="*/ 1397000 h 1397000"/>
                <a:gd name="connsiteX3" fmla="*/ 0 w 596900"/>
                <a:gd name="connsiteY3" fmla="*/ 1346200 h 1397000"/>
                <a:gd name="connsiteX0" fmla="*/ 0 w 584200"/>
                <a:gd name="connsiteY0" fmla="*/ 1193800 h 1244600"/>
                <a:gd name="connsiteX1" fmla="*/ 495300 w 584200"/>
                <a:gd name="connsiteY1" fmla="*/ 0 h 1244600"/>
                <a:gd name="connsiteX2" fmla="*/ 584200 w 584200"/>
                <a:gd name="connsiteY2" fmla="*/ 1244600 h 1244600"/>
                <a:gd name="connsiteX3" fmla="*/ 0 w 584200"/>
                <a:gd name="connsiteY3" fmla="*/ 1193800 h 1244600"/>
                <a:gd name="connsiteX0" fmla="*/ 0 w 584200"/>
                <a:gd name="connsiteY0" fmla="*/ 1219200 h 1270000"/>
                <a:gd name="connsiteX1" fmla="*/ 571500 w 584200"/>
                <a:gd name="connsiteY1" fmla="*/ 0 h 1270000"/>
                <a:gd name="connsiteX2" fmla="*/ 584200 w 584200"/>
                <a:gd name="connsiteY2" fmla="*/ 1270000 h 1270000"/>
                <a:gd name="connsiteX3" fmla="*/ 0 w 584200"/>
                <a:gd name="connsiteY3" fmla="*/ 12192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95300 w 495300"/>
                <a:gd name="connsiteY0" fmla="*/ 1193800 h 1270000"/>
                <a:gd name="connsiteX1" fmla="*/ 0 w 495300"/>
                <a:gd name="connsiteY1" fmla="*/ 0 h 1270000"/>
                <a:gd name="connsiteX2" fmla="*/ 12700 w 495300"/>
                <a:gd name="connsiteY2" fmla="*/ 1270000 h 1270000"/>
                <a:gd name="connsiteX3" fmla="*/ 495300 w 495300"/>
                <a:gd name="connsiteY3" fmla="*/ 1193800 h 1270000"/>
                <a:gd name="connsiteX0" fmla="*/ 520700 w 520700"/>
                <a:gd name="connsiteY0" fmla="*/ 1270000 h 1270000"/>
                <a:gd name="connsiteX1" fmla="*/ 0 w 520700"/>
                <a:gd name="connsiteY1" fmla="*/ 0 h 1270000"/>
                <a:gd name="connsiteX2" fmla="*/ 12700 w 520700"/>
                <a:gd name="connsiteY2" fmla="*/ 1270000 h 1270000"/>
                <a:gd name="connsiteX3" fmla="*/ 520700 w 520700"/>
                <a:gd name="connsiteY3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1270000">
                  <a:moveTo>
                    <a:pt x="520700" y="1270000"/>
                  </a:moveTo>
                  <a:lnTo>
                    <a:pt x="0" y="0"/>
                  </a:lnTo>
                  <a:lnTo>
                    <a:pt x="12700" y="1270000"/>
                  </a:lnTo>
                  <a:lnTo>
                    <a:pt x="520700" y="1270000"/>
                  </a:lnTo>
                  <a:close/>
                </a:path>
              </a:pathLst>
            </a:custGeom>
            <a:solidFill>
              <a:srgbClr val="00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en-ZA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1437" y="1088571"/>
            <a:ext cx="709774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PROGRAMME 5</a:t>
            </a:r>
          </a:p>
          <a:p>
            <a:pPr algn="ctr"/>
            <a:endParaRPr lang="en-ZA" sz="6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ZA" sz="60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SOCIAL REINTEGATION</a:t>
            </a:r>
            <a:endParaRPr lang="en-ZA" sz="60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255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03" y="0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victims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fontAlgn="t"/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509" y="1416746"/>
            <a:ext cx="892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1. REGIONAL TARGET VERSUS PERFORMANCE FOR </a:t>
            </a:r>
            <a:r>
              <a:rPr lang="en-GB" sz="1800" b="1" kern="0" dirty="0" smtClean="0">
                <a:solidFill>
                  <a:prstClr val="black"/>
                </a:solidFill>
              </a:rPr>
              <a:t>2</a:t>
            </a:r>
            <a:r>
              <a:rPr lang="en-GB" sz="1800" b="1" kern="0" baseline="30000" dirty="0" smtClean="0">
                <a:solidFill>
                  <a:prstClr val="black"/>
                </a:solidFill>
              </a:rPr>
              <a:t>nd</a:t>
            </a:r>
            <a:r>
              <a:rPr lang="en-GB" sz="1800" b="1" kern="0" dirty="0" smtClean="0">
                <a:solidFill>
                  <a:prstClr val="black"/>
                </a:solidFill>
              </a:rPr>
              <a:t> QUARTER </a:t>
            </a:r>
            <a:r>
              <a:rPr lang="en-GB" sz="1800" b="1" kern="0" dirty="0">
                <a:solidFill>
                  <a:prstClr val="black"/>
                </a:solidFill>
              </a:rPr>
              <a:t>(2020/2021) 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13584" y="3276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2. 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MANAGEMENT AREA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801706"/>
              </p:ext>
            </p:extLst>
          </p:nvPr>
        </p:nvGraphicFramePr>
        <p:xfrm>
          <a:off x="228600" y="1808377"/>
          <a:ext cx="11658600" cy="106680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REGION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2020 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Q2 TARGET: 2020-2021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GAUTENG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39/1117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3.49%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57/1651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3.45%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554/2027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27.33%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-1473 /2027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@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-72.67%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328455"/>
              </p:ext>
            </p:extLst>
          </p:nvPr>
        </p:nvGraphicFramePr>
        <p:xfrm>
          <a:off x="228600" y="3733800"/>
          <a:ext cx="11658600" cy="236220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0668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2020 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TARGET: 2020-2021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BSPOORT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0/104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0/104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0/109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-109/109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BBURG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0/285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0/352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361/379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95.25%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-18/379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-4.75%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53340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8/242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3.31%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16/363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4.41%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66/520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1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2.69%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-454/520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-87.31%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 II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15/56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26.79%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19/63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30.16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25/68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37.76%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  <a:p>
                      <a:pPr algn="l"/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-43/68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-63.24%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75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03" y="0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victims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fontAlgn="t"/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13584" y="152898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MANAGEMENT AREA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010517"/>
              </p:ext>
            </p:extLst>
          </p:nvPr>
        </p:nvGraphicFramePr>
        <p:xfrm>
          <a:off x="228600" y="1987302"/>
          <a:ext cx="11658600" cy="298704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2020 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TARGET: 2020-2021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KDORP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13/188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14/265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5.28%</a:t>
                      </a:r>
                    </a:p>
                    <a:p>
                      <a:pPr algn="l"/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19/286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6.64%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-267/286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-93.36%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LWKOP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3/132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2.27%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8/150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5.33%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58/194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29.90%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-136/194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-70.10%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53340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MDBEE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0/66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0/299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2/399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-397/399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-99.50%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ZWATER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0/44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0/55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23/72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31.94%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-49/72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-68.06%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146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115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999896"/>
              </p:ext>
            </p:extLst>
          </p:nvPr>
        </p:nvGraphicFramePr>
        <p:xfrm>
          <a:off x="215900" y="1969183"/>
          <a:ext cx="11518899" cy="4375665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491343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768928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0/19  @ 0.00%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BSPOORT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Emthonjeni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VOD Activities were suspended due to COVID-19 restrictions</a:t>
                      </a:r>
                      <a:endParaRPr lang="en-GB" sz="12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COVID-19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Lockdown restrictions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Victim rights are violated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Non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acceptance of offenders on release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Reoffending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0/46  @ 0.00%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0/6  @ 0.00%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0/38  @ 0.00%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0/136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BBURG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>
                        <a:tabLst>
                          <a:tab pos="53975" algn="l"/>
                        </a:tabLs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Boksburg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2/18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11.11%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19/237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8.02%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12/31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38.71%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24/225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10.67%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Female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9/9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victims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55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04500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0841"/>
            <a:ext cx="7983537" cy="393699"/>
          </a:xfrm>
        </p:spPr>
        <p:txBody>
          <a:bodyPr/>
          <a:lstStyle/>
          <a:p>
            <a:r>
              <a:rPr lang="en-ZA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Notes to the presentation</a:t>
            </a:r>
            <a:endParaRPr lang="en-GB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0200" y="1814313"/>
            <a:ext cx="11252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/>
              <a:t>Regions to focus on targets not achieved for Quarter </a:t>
            </a:r>
            <a:r>
              <a:rPr lang="en-ZA" sz="2000" dirty="0" smtClean="0"/>
              <a:t>2</a:t>
            </a:r>
          </a:p>
          <a:p>
            <a:endParaRPr lang="en-ZA" sz="2000" dirty="0" smtClean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sz="2000" dirty="0" smtClean="0"/>
              <a:t>Reports </a:t>
            </a:r>
            <a:r>
              <a:rPr lang="en-ZA" sz="2000" dirty="0"/>
              <a:t>should indicate what was planned against what was not achieved</a:t>
            </a:r>
            <a:endParaRPr lang="en-GB" sz="2000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sz="2000" dirty="0"/>
              <a:t>Include under achievement at source (Correctional Centres and Management Areas)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sz="2000" dirty="0"/>
              <a:t>Identify root causes of the under achievement and associated risks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sz="2000" dirty="0"/>
              <a:t>Explain the corrective actions required in a </a:t>
            </a:r>
            <a:r>
              <a:rPr lang="en-ZA" sz="2000" dirty="0" err="1"/>
              <a:t>projectised</a:t>
            </a:r>
            <a:r>
              <a:rPr lang="en-ZA" sz="2000" dirty="0"/>
              <a:t> approach (i.e. what needs to be done, when and by whom, when is the target expected to be achieved)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sz="2000" dirty="0"/>
              <a:t>What are the long term solutions to ensure that the problems identified do not </a:t>
            </a:r>
            <a:r>
              <a:rPr lang="en-ZA" sz="2000" dirty="0" smtClean="0"/>
              <a:t>re-occur </a:t>
            </a:r>
            <a:endParaRPr lang="en-ZA" sz="2000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ZA" sz="2000" dirty="0"/>
              <a:t>Where the reasons for under-performance are COVID related, what are the alternative modes of delivery that will be implemented for Q2 to Q4 to ensure performance gets back on track</a:t>
            </a:r>
          </a:p>
        </p:txBody>
      </p:sp>
    </p:spTree>
    <p:extLst>
      <p:ext uri="{BB962C8B-B14F-4D97-AF65-F5344CB8AC3E}">
        <p14:creationId xmlns:p14="http://schemas.microsoft.com/office/powerpoint/2010/main" val="405169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115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987832"/>
              </p:ext>
            </p:extLst>
          </p:nvPr>
        </p:nvGraphicFramePr>
        <p:xfrm>
          <a:off x="215900" y="1969183"/>
          <a:ext cx="11518899" cy="3853646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491343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768928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68006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502201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7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 II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RDC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8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VOD Activities were suspended due to COVID-19 restrictions</a:t>
                      </a:r>
                      <a:endParaRPr lang="en-GB" sz="12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8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COVID-19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Lockdown restrictions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8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Victim rights are violated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Non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acceptance of offenders on release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Reoffending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0/15</a:t>
                      </a:r>
                      <a:r>
                        <a:rPr lang="en-US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4232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0/22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CommCorr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C-Max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2629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19/286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6.64%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KDORP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Krugersdorp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victims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115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847112"/>
              </p:ext>
            </p:extLst>
          </p:nvPr>
        </p:nvGraphicFramePr>
        <p:xfrm>
          <a:off x="215900" y="1969183"/>
          <a:ext cx="11518899" cy="4203019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491343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768928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893372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algn="ctr"/>
                      <a:r>
                        <a:rPr lang="en-ZA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9/0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LWKOP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 A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VOD Activities were suspended due to COVID-19 restrictions</a:t>
                      </a:r>
                      <a:endParaRPr lang="en-GB" sz="12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COVID-19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Lockdown restrictions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Victim rights are violated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Non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acceptance of offenders on release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Reoffending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463765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3/0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Medium B</a:t>
                      </a:r>
                      <a:endParaRPr lang="en-US" sz="1200" b="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0504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30/0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0504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0403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1/0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0.00%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2054">
                <a:tc>
                  <a:txBody>
                    <a:bodyPr/>
                    <a:lstStyle/>
                    <a:p>
                      <a:pPr algn="ctr"/>
                      <a:r>
                        <a:rPr lang="en-ZA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  <a:endParaRPr lang="en-ZA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2/399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0.50%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MDBEE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Modderbee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542054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23/72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31.94%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ZWATER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victims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6735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136782"/>
              </p:ext>
            </p:extLst>
          </p:nvPr>
        </p:nvGraphicFramePr>
        <p:xfrm>
          <a:off x="215900" y="2042928"/>
          <a:ext cx="11671302" cy="4274700"/>
        </p:xfrm>
        <a:graphic>
          <a:graphicData uri="http://schemas.openxmlformats.org/drawingml/2006/table">
            <a:tbl>
              <a:tblPr firstRow="1" bandRow="1"/>
              <a:tblGrid>
                <a:gridCol w="194521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BSPOORT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Emthonjeni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Afford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victims an opportunity to engage with offenders, parolees/probationers through Restorative Justice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of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Centres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Community Corrections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Continuously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Monitoring the Risk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adjustment plan and lockdown regulations 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BBURG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>
                        <a:tabLst>
                          <a:tab pos="53975" algn="l"/>
                        </a:tabLs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Boksburg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654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Female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victims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9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931569" y="-4914900"/>
            <a:ext cx="12192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27597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823285"/>
              </p:ext>
            </p:extLst>
          </p:nvPr>
        </p:nvGraphicFramePr>
        <p:xfrm>
          <a:off x="215900" y="1702082"/>
          <a:ext cx="11671302" cy="4622520"/>
        </p:xfrm>
        <a:graphic>
          <a:graphicData uri="http://schemas.openxmlformats.org/drawingml/2006/table">
            <a:tbl>
              <a:tblPr firstRow="1" bandRow="1"/>
              <a:tblGrid>
                <a:gridCol w="194521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989666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900768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54944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54706">
                <a:tc rowSpan="6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 II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RDC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Afford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victims an opportunity to engage with offenders, parolees/probationers through Restorative Justice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of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Centres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Community Corrections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Continuously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Monitoring the Risk</a:t>
                      </a:r>
                      <a:r>
                        <a:rPr lang="en-US" sz="12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adjustment plan and lockdown regulations </a:t>
                      </a:r>
                      <a:endParaRPr lang="en-US" sz="1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98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98332"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98332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98332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CommCorr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03297">
                <a:tc v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C-Max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0999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KDORP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Krugersdorp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74601">
                <a:tc rowSpan="5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LWKOP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 A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02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Medium B</a:t>
                      </a:r>
                      <a:endParaRPr lang="en-US" sz="1200" b="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939"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1608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8332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victims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70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6735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727282"/>
              </p:ext>
            </p:extLst>
          </p:nvPr>
        </p:nvGraphicFramePr>
        <p:xfrm>
          <a:off x="215900" y="2042928"/>
          <a:ext cx="11671302" cy="4281672"/>
        </p:xfrm>
        <a:graphic>
          <a:graphicData uri="http://schemas.openxmlformats.org/drawingml/2006/table">
            <a:tbl>
              <a:tblPr firstRow="1" bandRow="1"/>
              <a:tblGrid>
                <a:gridCol w="194521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1299793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839116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MDBEE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Modderbee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Afford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victims an opportunity to engage with offenders, parolees/probationers through Restorative Justice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of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Centres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Community Corrections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Continuously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Monitoring the Risk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adjustment plan and lockdown regulations 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142763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ZWATER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victims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03" y="0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offenders, parolees and probationers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participating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fontAlgn="t"/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509" y="1416746"/>
            <a:ext cx="892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1. REGIONAL TARGET VERSUS PERFORMANCE FOR </a:t>
            </a:r>
            <a:r>
              <a:rPr lang="en-GB" sz="1800" b="1" kern="0" dirty="0" smtClean="0">
                <a:solidFill>
                  <a:prstClr val="black"/>
                </a:solidFill>
              </a:rPr>
              <a:t>2</a:t>
            </a:r>
            <a:r>
              <a:rPr lang="en-GB" sz="1800" b="1" kern="0" baseline="30000" dirty="0" smtClean="0">
                <a:solidFill>
                  <a:prstClr val="black"/>
                </a:solidFill>
              </a:rPr>
              <a:t>nd</a:t>
            </a:r>
            <a:r>
              <a:rPr lang="en-GB" sz="1800" b="1" kern="0" dirty="0" smtClean="0">
                <a:solidFill>
                  <a:prstClr val="black"/>
                </a:solidFill>
              </a:rPr>
              <a:t> QUARTER </a:t>
            </a:r>
            <a:r>
              <a:rPr lang="en-GB" sz="1800" b="1" kern="0" dirty="0">
                <a:solidFill>
                  <a:prstClr val="black"/>
                </a:solidFill>
              </a:rPr>
              <a:t>(2020/2021) 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09101" y="309193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2. 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MANAGEMENT AREA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035027"/>
              </p:ext>
            </p:extLst>
          </p:nvPr>
        </p:nvGraphicFramePr>
        <p:xfrm>
          <a:off x="228600" y="1808377"/>
          <a:ext cx="11658600" cy="106680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REGION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2020 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Q2 TARGET: 2020-2021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GAUTENG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23/402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5.72%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30/485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6.19%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204/609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33.50%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-405/609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-66.50%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338467"/>
              </p:ext>
            </p:extLst>
          </p:nvPr>
        </p:nvGraphicFramePr>
        <p:xfrm>
          <a:off x="228600" y="3497125"/>
          <a:ext cx="11658600" cy="2362200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9906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6002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2020 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TARGET: 2020-2021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BSPOORT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0/41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0/41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0/44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-44/44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48768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BBURG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0/133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0/134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131/136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96.32%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-5/136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-3.68%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53340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4/93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4.30%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6/105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5.71%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20/148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13.51%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-128/148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-86.49%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 II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5/11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45.45%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7/15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46.67%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11/16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68.75%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-5/16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-31.25%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38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03" y="0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offenders, parolees and probationers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fontAlgn="t"/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13584" y="152898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MANAGEMENT AREA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088473"/>
              </p:ext>
            </p:extLst>
          </p:nvPr>
        </p:nvGraphicFramePr>
        <p:xfrm>
          <a:off x="228600" y="1987302"/>
          <a:ext cx="11658600" cy="4184897"/>
        </p:xfrm>
        <a:graphic>
          <a:graphicData uri="http://schemas.openxmlformats.org/drawingml/2006/table">
            <a:tbl>
              <a:tblPr firstRow="1" bandRow="1"/>
              <a:tblGrid>
                <a:gridCol w="12954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8288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636833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2020 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TARGET: 2020-2021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955248">
                <a:tc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KDORP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13/48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27.08%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14/75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18.67%</a:t>
                      </a:r>
                    </a:p>
                    <a:p>
                      <a:pPr algn="l"/>
                      <a:endParaRPr lang="en-US" sz="1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18/88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20.45%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-70/88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-79.55%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955248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LWKOP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1/46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2.17%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3/51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5.88%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16/89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17.98%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-73/89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- 82.02%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955248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MDBEE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0/22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0/52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2/73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2.74%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-71/73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- 97.26%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68232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ZWATER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0/8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6/15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-9/15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105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115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844386"/>
              </p:ext>
            </p:extLst>
          </p:nvPr>
        </p:nvGraphicFramePr>
        <p:xfrm>
          <a:off x="215900" y="1969183"/>
          <a:ext cx="11518899" cy="4375665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491343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768928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4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BSPOORT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Emthonjeni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VOD Activities were suspended due to COVID-19 restrictions</a:t>
                      </a:r>
                      <a:endParaRPr lang="en-GB" sz="12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COVID-19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Lockdown restrictions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Poor reintegration into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the community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Reoffending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0/21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0/1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0/9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0/136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BBURG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>
                        <a:tabLst>
                          <a:tab pos="53975" algn="l"/>
                        </a:tabLs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Boksburg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1/2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50.00%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5/91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5.49%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3/10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30.00%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8/42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19.05%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Female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offenders, parolees and probationers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84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115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242590"/>
              </p:ext>
            </p:extLst>
          </p:nvPr>
        </p:nvGraphicFramePr>
        <p:xfrm>
          <a:off x="215900" y="1969183"/>
          <a:ext cx="11518899" cy="4259906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491343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768928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68006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98753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9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 II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Local RDC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9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VOD Activities were suspended due to COVID-19 restrictions</a:t>
                      </a:r>
                      <a:endParaRPr lang="en-GB" sz="12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9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COVID-19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Lockdown restrictions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9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Victim rights are violated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Non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acceptance of offenders on release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Reoffending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0/3</a:t>
                      </a:r>
                      <a:r>
                        <a:rPr lang="en-US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3833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0/5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Odi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260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Female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CommCorr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C-Max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4/5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80.00%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1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</a:t>
                      </a:r>
                      <a:endParaRPr 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262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18/88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20.45%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KDORP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Krugersdorp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offenders, parolees and probationers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50115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917763"/>
              </p:ext>
            </p:extLst>
          </p:nvPr>
        </p:nvGraphicFramePr>
        <p:xfrm>
          <a:off x="215900" y="1969183"/>
          <a:ext cx="11518899" cy="4124898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491343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768928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68006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502201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9/0@ </a:t>
                      </a:r>
                      <a:r>
                        <a:rPr lang="en-ZA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LWKOP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 A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VOD Activities were suspended due to COVID-19 restrictions</a:t>
                      </a:r>
                      <a:endParaRPr lang="en-GB" sz="1200" b="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COVID-19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Lockdown restrictions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6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Victim rights are violated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Non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acceptance of offenders on release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Reoffending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610772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3/0 @ </a:t>
                      </a:r>
                      <a:r>
                        <a:rPr lang="en-ZA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/>
                        <a:t>Medium B</a:t>
                      </a:r>
                      <a:endParaRPr lang="en-US" sz="1200" b="0" dirty="0"/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2201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3/0 @ </a:t>
                      </a:r>
                      <a:r>
                        <a:rPr lang="en-ZA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502201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0/0 @ </a:t>
                      </a:r>
                      <a:r>
                        <a:rPr lang="en-ZA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</a:p>
                    <a:p>
                      <a:pPr algn="l"/>
                      <a:endParaRPr 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502201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1/0 @ </a:t>
                      </a:r>
                      <a:r>
                        <a:rPr lang="en-ZA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0.00%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12629">
                <a:tc>
                  <a:txBody>
                    <a:bodyPr/>
                    <a:lstStyle/>
                    <a:p>
                      <a:pPr algn="l"/>
                      <a:r>
                        <a:rPr lang="en-US" sz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2/73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2.74%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MDBEE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Modderbee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412629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6/15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40.00%</a:t>
                      </a: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ZWATER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offenders, parolees and probationers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23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FFFF"/>
          </a:fgClr>
          <a:bgClr>
            <a:srgbClr val="BCEABC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5498" y="-21773"/>
            <a:ext cx="8392701" cy="6270173"/>
            <a:chOff x="65499" y="-21773"/>
            <a:chExt cx="7302314" cy="5185651"/>
          </a:xfrm>
        </p:grpSpPr>
        <p:sp>
          <p:nvSpPr>
            <p:cNvPr id="3" name="Rectangle: Top Corners Rounded 24">
              <a:extLst>
                <a:ext uri="{FF2B5EF4-FFF2-40B4-BE49-F238E27FC236}">
                  <a16:creationId xmlns="" xmlns:a16="http://schemas.microsoft.com/office/drawing/2014/main" id="{0DC4C310-37AB-43E0-9D8B-683A5AE91EB8}"/>
                </a:ext>
              </a:extLst>
            </p:cNvPr>
            <p:cNvSpPr/>
            <p:nvPr/>
          </p:nvSpPr>
          <p:spPr>
            <a:xfrm rot="10800000">
              <a:off x="575313" y="-10887"/>
              <a:ext cx="6282685" cy="5174765"/>
            </a:xfrm>
            <a:prstGeom prst="round2SameRect">
              <a:avLst>
                <a:gd name="adj1" fmla="val 13687"/>
                <a:gd name="adj2" fmla="val 0"/>
              </a:avLst>
            </a:prstGeom>
            <a:gradFill flip="none" rotWithShape="1">
              <a:gsLst>
                <a:gs pos="99000">
                  <a:srgbClr val="00CC99"/>
                </a:gs>
                <a:gs pos="1000">
                  <a:srgbClr val="009900"/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" name="Isosceles Triangle 3"/>
            <p:cNvSpPr/>
            <p:nvPr/>
          </p:nvSpPr>
          <p:spPr bwMode="auto">
            <a:xfrm>
              <a:off x="6847113" y="-21773"/>
              <a:ext cx="520700" cy="1270000"/>
            </a:xfrm>
            <a:custGeom>
              <a:avLst/>
              <a:gdLst>
                <a:gd name="connsiteX0" fmla="*/ 0 w 431800"/>
                <a:gd name="connsiteY0" fmla="*/ 1143000 h 1143000"/>
                <a:gd name="connsiteX1" fmla="*/ 215900 w 431800"/>
                <a:gd name="connsiteY1" fmla="*/ 0 h 1143000"/>
                <a:gd name="connsiteX2" fmla="*/ 431800 w 431800"/>
                <a:gd name="connsiteY2" fmla="*/ 1143000 h 1143000"/>
                <a:gd name="connsiteX3" fmla="*/ 0 w 431800"/>
                <a:gd name="connsiteY3" fmla="*/ 1143000 h 1143000"/>
                <a:gd name="connsiteX0" fmla="*/ 0 w 647700"/>
                <a:gd name="connsiteY0" fmla="*/ 1117600 h 1117600"/>
                <a:gd name="connsiteX1" fmla="*/ 647700 w 647700"/>
                <a:gd name="connsiteY1" fmla="*/ 0 h 1117600"/>
                <a:gd name="connsiteX2" fmla="*/ 431800 w 647700"/>
                <a:gd name="connsiteY2" fmla="*/ 1117600 h 1117600"/>
                <a:gd name="connsiteX3" fmla="*/ 0 w 647700"/>
                <a:gd name="connsiteY3" fmla="*/ 1117600 h 1117600"/>
                <a:gd name="connsiteX0" fmla="*/ 0 w 647700"/>
                <a:gd name="connsiteY0" fmla="*/ 1117600 h 1244600"/>
                <a:gd name="connsiteX1" fmla="*/ 647700 w 647700"/>
                <a:gd name="connsiteY1" fmla="*/ 0 h 1244600"/>
                <a:gd name="connsiteX2" fmla="*/ 558800 w 647700"/>
                <a:gd name="connsiteY2" fmla="*/ 1244600 h 1244600"/>
                <a:gd name="connsiteX3" fmla="*/ 0 w 647700"/>
                <a:gd name="connsiteY3" fmla="*/ 1117600 h 1244600"/>
                <a:gd name="connsiteX0" fmla="*/ 0 w 647700"/>
                <a:gd name="connsiteY0" fmla="*/ 1270000 h 1397000"/>
                <a:gd name="connsiteX1" fmla="*/ 647700 w 647700"/>
                <a:gd name="connsiteY1" fmla="*/ 0 h 1397000"/>
                <a:gd name="connsiteX2" fmla="*/ 558800 w 647700"/>
                <a:gd name="connsiteY2" fmla="*/ 1397000 h 1397000"/>
                <a:gd name="connsiteX3" fmla="*/ 0 w 647700"/>
                <a:gd name="connsiteY3" fmla="*/ 1270000 h 1397000"/>
                <a:gd name="connsiteX0" fmla="*/ 0 w 469900"/>
                <a:gd name="connsiteY0" fmla="*/ 1701800 h 1701800"/>
                <a:gd name="connsiteX1" fmla="*/ 469900 w 469900"/>
                <a:gd name="connsiteY1" fmla="*/ 0 h 1701800"/>
                <a:gd name="connsiteX2" fmla="*/ 381000 w 469900"/>
                <a:gd name="connsiteY2" fmla="*/ 1397000 h 1701800"/>
                <a:gd name="connsiteX3" fmla="*/ 0 w 469900"/>
                <a:gd name="connsiteY3" fmla="*/ 1701800 h 17018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08000 w 596900"/>
                <a:gd name="connsiteY2" fmla="*/ 1397000 h 1397000"/>
                <a:gd name="connsiteX3" fmla="*/ 0 w 596900"/>
                <a:gd name="connsiteY3" fmla="*/ 1346200 h 13970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84200 w 596900"/>
                <a:gd name="connsiteY2" fmla="*/ 1397000 h 1397000"/>
                <a:gd name="connsiteX3" fmla="*/ 0 w 596900"/>
                <a:gd name="connsiteY3" fmla="*/ 1346200 h 1397000"/>
                <a:gd name="connsiteX0" fmla="*/ 0 w 584200"/>
                <a:gd name="connsiteY0" fmla="*/ 1193800 h 1244600"/>
                <a:gd name="connsiteX1" fmla="*/ 495300 w 584200"/>
                <a:gd name="connsiteY1" fmla="*/ 0 h 1244600"/>
                <a:gd name="connsiteX2" fmla="*/ 584200 w 584200"/>
                <a:gd name="connsiteY2" fmla="*/ 1244600 h 1244600"/>
                <a:gd name="connsiteX3" fmla="*/ 0 w 584200"/>
                <a:gd name="connsiteY3" fmla="*/ 1193800 h 1244600"/>
                <a:gd name="connsiteX0" fmla="*/ 0 w 584200"/>
                <a:gd name="connsiteY0" fmla="*/ 1219200 h 1270000"/>
                <a:gd name="connsiteX1" fmla="*/ 571500 w 584200"/>
                <a:gd name="connsiteY1" fmla="*/ 0 h 1270000"/>
                <a:gd name="connsiteX2" fmla="*/ 584200 w 584200"/>
                <a:gd name="connsiteY2" fmla="*/ 1270000 h 1270000"/>
                <a:gd name="connsiteX3" fmla="*/ 0 w 584200"/>
                <a:gd name="connsiteY3" fmla="*/ 12192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95300 w 495300"/>
                <a:gd name="connsiteY0" fmla="*/ 1193800 h 1270000"/>
                <a:gd name="connsiteX1" fmla="*/ 0 w 495300"/>
                <a:gd name="connsiteY1" fmla="*/ 0 h 1270000"/>
                <a:gd name="connsiteX2" fmla="*/ 12700 w 495300"/>
                <a:gd name="connsiteY2" fmla="*/ 1270000 h 1270000"/>
                <a:gd name="connsiteX3" fmla="*/ 495300 w 495300"/>
                <a:gd name="connsiteY3" fmla="*/ 1193800 h 1270000"/>
                <a:gd name="connsiteX0" fmla="*/ 520700 w 520700"/>
                <a:gd name="connsiteY0" fmla="*/ 1270000 h 1270000"/>
                <a:gd name="connsiteX1" fmla="*/ 0 w 520700"/>
                <a:gd name="connsiteY1" fmla="*/ 0 h 1270000"/>
                <a:gd name="connsiteX2" fmla="*/ 12700 w 520700"/>
                <a:gd name="connsiteY2" fmla="*/ 1270000 h 1270000"/>
                <a:gd name="connsiteX3" fmla="*/ 520700 w 520700"/>
                <a:gd name="connsiteY3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1270000">
                  <a:moveTo>
                    <a:pt x="520700" y="1270000"/>
                  </a:moveTo>
                  <a:lnTo>
                    <a:pt x="0" y="0"/>
                  </a:lnTo>
                  <a:lnTo>
                    <a:pt x="12700" y="1270000"/>
                  </a:lnTo>
                  <a:lnTo>
                    <a:pt x="520700" y="1270000"/>
                  </a:lnTo>
                  <a:close/>
                </a:path>
              </a:pathLst>
            </a:custGeom>
            <a:solidFill>
              <a:srgbClr val="00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en-ZA" smtClean="0">
                <a:solidFill>
                  <a:srgbClr val="000000"/>
                </a:solidFill>
              </a:endParaRPr>
            </a:p>
          </p:txBody>
        </p:sp>
        <p:sp>
          <p:nvSpPr>
            <p:cNvPr id="6" name="Isosceles Triangle 3"/>
            <p:cNvSpPr/>
            <p:nvPr/>
          </p:nvSpPr>
          <p:spPr bwMode="auto">
            <a:xfrm rot="10800000" flipV="1">
              <a:off x="65499" y="-10887"/>
              <a:ext cx="520700" cy="1270000"/>
            </a:xfrm>
            <a:custGeom>
              <a:avLst/>
              <a:gdLst>
                <a:gd name="connsiteX0" fmla="*/ 0 w 431800"/>
                <a:gd name="connsiteY0" fmla="*/ 1143000 h 1143000"/>
                <a:gd name="connsiteX1" fmla="*/ 215900 w 431800"/>
                <a:gd name="connsiteY1" fmla="*/ 0 h 1143000"/>
                <a:gd name="connsiteX2" fmla="*/ 431800 w 431800"/>
                <a:gd name="connsiteY2" fmla="*/ 1143000 h 1143000"/>
                <a:gd name="connsiteX3" fmla="*/ 0 w 431800"/>
                <a:gd name="connsiteY3" fmla="*/ 1143000 h 1143000"/>
                <a:gd name="connsiteX0" fmla="*/ 0 w 647700"/>
                <a:gd name="connsiteY0" fmla="*/ 1117600 h 1117600"/>
                <a:gd name="connsiteX1" fmla="*/ 647700 w 647700"/>
                <a:gd name="connsiteY1" fmla="*/ 0 h 1117600"/>
                <a:gd name="connsiteX2" fmla="*/ 431800 w 647700"/>
                <a:gd name="connsiteY2" fmla="*/ 1117600 h 1117600"/>
                <a:gd name="connsiteX3" fmla="*/ 0 w 647700"/>
                <a:gd name="connsiteY3" fmla="*/ 1117600 h 1117600"/>
                <a:gd name="connsiteX0" fmla="*/ 0 w 647700"/>
                <a:gd name="connsiteY0" fmla="*/ 1117600 h 1244600"/>
                <a:gd name="connsiteX1" fmla="*/ 647700 w 647700"/>
                <a:gd name="connsiteY1" fmla="*/ 0 h 1244600"/>
                <a:gd name="connsiteX2" fmla="*/ 558800 w 647700"/>
                <a:gd name="connsiteY2" fmla="*/ 1244600 h 1244600"/>
                <a:gd name="connsiteX3" fmla="*/ 0 w 647700"/>
                <a:gd name="connsiteY3" fmla="*/ 1117600 h 1244600"/>
                <a:gd name="connsiteX0" fmla="*/ 0 w 647700"/>
                <a:gd name="connsiteY0" fmla="*/ 1270000 h 1397000"/>
                <a:gd name="connsiteX1" fmla="*/ 647700 w 647700"/>
                <a:gd name="connsiteY1" fmla="*/ 0 h 1397000"/>
                <a:gd name="connsiteX2" fmla="*/ 558800 w 647700"/>
                <a:gd name="connsiteY2" fmla="*/ 1397000 h 1397000"/>
                <a:gd name="connsiteX3" fmla="*/ 0 w 647700"/>
                <a:gd name="connsiteY3" fmla="*/ 1270000 h 1397000"/>
                <a:gd name="connsiteX0" fmla="*/ 0 w 469900"/>
                <a:gd name="connsiteY0" fmla="*/ 1701800 h 1701800"/>
                <a:gd name="connsiteX1" fmla="*/ 469900 w 469900"/>
                <a:gd name="connsiteY1" fmla="*/ 0 h 1701800"/>
                <a:gd name="connsiteX2" fmla="*/ 381000 w 469900"/>
                <a:gd name="connsiteY2" fmla="*/ 1397000 h 1701800"/>
                <a:gd name="connsiteX3" fmla="*/ 0 w 469900"/>
                <a:gd name="connsiteY3" fmla="*/ 1701800 h 17018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08000 w 596900"/>
                <a:gd name="connsiteY2" fmla="*/ 1397000 h 1397000"/>
                <a:gd name="connsiteX3" fmla="*/ 0 w 596900"/>
                <a:gd name="connsiteY3" fmla="*/ 1346200 h 1397000"/>
                <a:gd name="connsiteX0" fmla="*/ 0 w 596900"/>
                <a:gd name="connsiteY0" fmla="*/ 1346200 h 1397000"/>
                <a:gd name="connsiteX1" fmla="*/ 596900 w 596900"/>
                <a:gd name="connsiteY1" fmla="*/ 0 h 1397000"/>
                <a:gd name="connsiteX2" fmla="*/ 584200 w 596900"/>
                <a:gd name="connsiteY2" fmla="*/ 1397000 h 1397000"/>
                <a:gd name="connsiteX3" fmla="*/ 0 w 596900"/>
                <a:gd name="connsiteY3" fmla="*/ 1346200 h 1397000"/>
                <a:gd name="connsiteX0" fmla="*/ 0 w 584200"/>
                <a:gd name="connsiteY0" fmla="*/ 1193800 h 1244600"/>
                <a:gd name="connsiteX1" fmla="*/ 495300 w 584200"/>
                <a:gd name="connsiteY1" fmla="*/ 0 h 1244600"/>
                <a:gd name="connsiteX2" fmla="*/ 584200 w 584200"/>
                <a:gd name="connsiteY2" fmla="*/ 1244600 h 1244600"/>
                <a:gd name="connsiteX3" fmla="*/ 0 w 584200"/>
                <a:gd name="connsiteY3" fmla="*/ 1193800 h 1244600"/>
                <a:gd name="connsiteX0" fmla="*/ 0 w 584200"/>
                <a:gd name="connsiteY0" fmla="*/ 1219200 h 1270000"/>
                <a:gd name="connsiteX1" fmla="*/ 571500 w 584200"/>
                <a:gd name="connsiteY1" fmla="*/ 0 h 1270000"/>
                <a:gd name="connsiteX2" fmla="*/ 584200 w 584200"/>
                <a:gd name="connsiteY2" fmla="*/ 1270000 h 1270000"/>
                <a:gd name="connsiteX3" fmla="*/ 0 w 584200"/>
                <a:gd name="connsiteY3" fmla="*/ 12192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69900 w 469900"/>
                <a:gd name="connsiteY0" fmla="*/ 1193800 h 1270000"/>
                <a:gd name="connsiteX1" fmla="*/ 0 w 469900"/>
                <a:gd name="connsiteY1" fmla="*/ 0 h 1270000"/>
                <a:gd name="connsiteX2" fmla="*/ 12700 w 469900"/>
                <a:gd name="connsiteY2" fmla="*/ 1270000 h 1270000"/>
                <a:gd name="connsiteX3" fmla="*/ 469900 w 469900"/>
                <a:gd name="connsiteY3" fmla="*/ 1193800 h 1270000"/>
                <a:gd name="connsiteX0" fmla="*/ 495300 w 495300"/>
                <a:gd name="connsiteY0" fmla="*/ 1193800 h 1270000"/>
                <a:gd name="connsiteX1" fmla="*/ 0 w 495300"/>
                <a:gd name="connsiteY1" fmla="*/ 0 h 1270000"/>
                <a:gd name="connsiteX2" fmla="*/ 12700 w 495300"/>
                <a:gd name="connsiteY2" fmla="*/ 1270000 h 1270000"/>
                <a:gd name="connsiteX3" fmla="*/ 495300 w 495300"/>
                <a:gd name="connsiteY3" fmla="*/ 1193800 h 1270000"/>
                <a:gd name="connsiteX0" fmla="*/ 520700 w 520700"/>
                <a:gd name="connsiteY0" fmla="*/ 1270000 h 1270000"/>
                <a:gd name="connsiteX1" fmla="*/ 0 w 520700"/>
                <a:gd name="connsiteY1" fmla="*/ 0 h 1270000"/>
                <a:gd name="connsiteX2" fmla="*/ 12700 w 520700"/>
                <a:gd name="connsiteY2" fmla="*/ 1270000 h 1270000"/>
                <a:gd name="connsiteX3" fmla="*/ 520700 w 520700"/>
                <a:gd name="connsiteY3" fmla="*/ 12700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0700" h="1270000">
                  <a:moveTo>
                    <a:pt x="520700" y="1270000"/>
                  </a:moveTo>
                  <a:lnTo>
                    <a:pt x="0" y="0"/>
                  </a:lnTo>
                  <a:lnTo>
                    <a:pt x="12700" y="1270000"/>
                  </a:lnTo>
                  <a:lnTo>
                    <a:pt x="520700" y="1270000"/>
                  </a:lnTo>
                  <a:close/>
                </a:path>
              </a:pathLst>
            </a:custGeom>
            <a:solidFill>
              <a:srgbClr val="0099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72000" rIns="72000" bIns="720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buClr>
                  <a:srgbClr val="7D0900"/>
                </a:buClr>
              </a:pPr>
              <a:endParaRPr lang="en-ZA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1437" y="1088571"/>
            <a:ext cx="70977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66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PROGRAMME 2</a:t>
            </a:r>
          </a:p>
          <a:p>
            <a:pPr algn="ctr"/>
            <a:endParaRPr lang="en-ZA" sz="6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ZA" sz="54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INCARCERATION</a:t>
            </a:r>
            <a:endParaRPr lang="en-ZA" sz="54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666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6735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567374"/>
              </p:ext>
            </p:extLst>
          </p:nvPr>
        </p:nvGraphicFramePr>
        <p:xfrm>
          <a:off x="215900" y="2042928"/>
          <a:ext cx="11671302" cy="4274700"/>
        </p:xfrm>
        <a:graphic>
          <a:graphicData uri="http://schemas.openxmlformats.org/drawingml/2006/table">
            <a:tbl>
              <a:tblPr firstRow="1" bandRow="1"/>
              <a:tblGrid>
                <a:gridCol w="194521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 rowSpan="4">
                  <a:txBody>
                    <a:bodyPr/>
                    <a:lstStyle/>
                    <a:p>
                      <a:pPr algn="l"/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BSPOORT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Emthonjeni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Afford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offenders, parolees/probationers  an opportunity to participate in Restorative Justice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of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Centres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Community Corrections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Continuously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0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Monitoring the Risk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adjustment plan and lockdown regulations 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75654"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BBURG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>
                        <a:tabLst>
                          <a:tab pos="53975" algn="l"/>
                        </a:tabLst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Boksburg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rowSpan="5"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654">
                <a:tc v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 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Female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offenders, parolees and probationers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7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55369" y="-4838700"/>
            <a:ext cx="13716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42837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956933"/>
              </p:ext>
            </p:extLst>
          </p:nvPr>
        </p:nvGraphicFramePr>
        <p:xfrm>
          <a:off x="215900" y="1854482"/>
          <a:ext cx="11671302" cy="4393917"/>
        </p:xfrm>
        <a:graphic>
          <a:graphicData uri="http://schemas.openxmlformats.org/drawingml/2006/table">
            <a:tbl>
              <a:tblPr firstRow="1" bandRow="1"/>
              <a:tblGrid>
                <a:gridCol w="194521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989666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900768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626808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263901">
                <a:tc rowSpan="6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 II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RDC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Afford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offenders, parolees/probationers  an opportunity to participate in Restorative Justice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of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Centres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Community Corrections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Continuously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1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Monitoring the Risk</a:t>
                      </a:r>
                      <a:r>
                        <a:rPr lang="en-US" sz="1200" b="1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adjustment plan and lockdown regulations </a:t>
                      </a:r>
                      <a:endParaRPr lang="en-US" sz="1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201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ville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CC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276533"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Odi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94879642"/>
                  </a:ext>
                </a:extLst>
              </a:tr>
              <a:tr h="333071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Female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18639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CommCorr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25106">
                <a:tc vMerge="1"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C-Max CC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1975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KDORP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Krugersdorp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76131">
                <a:tc rowSpan="5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LWKOP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 A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2825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B</a:t>
                      </a:r>
                      <a:endParaRPr lang="en-US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9065"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5532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4421"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offenders, parolees and probationers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4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6735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978201"/>
              </p:ext>
            </p:extLst>
          </p:nvPr>
        </p:nvGraphicFramePr>
        <p:xfrm>
          <a:off x="215900" y="2042928"/>
          <a:ext cx="11671302" cy="4281672"/>
        </p:xfrm>
        <a:graphic>
          <a:graphicData uri="http://schemas.openxmlformats.org/drawingml/2006/table">
            <a:tbl>
              <a:tblPr firstRow="1" bandRow="1"/>
              <a:tblGrid>
                <a:gridCol w="194521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1299793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839116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MDBEE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Modderbee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Afford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offenders, parolees/probationers  an opportunity to participate in Restorative Justice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of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Centres</a:t>
                      </a:r>
                      <a:endParaRPr lang="en-US" sz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Community Corrections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Continuously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Monitoring the Risk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Calibri" panose="020F0502020204030204" pitchFamily="34" charset="0"/>
                        </a:rPr>
                        <a:t> adjustment plan and lockdown regulations 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US" sz="1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2142763"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ZWATER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Community Corrections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 fontAlgn="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Percentage increase of offenders, parolees and probationers participating in Restorative Justice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Programme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0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5029200" y="-5029200"/>
            <a:ext cx="9906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0894" y="175351"/>
            <a:ext cx="10188575" cy="662849"/>
          </a:xfrm>
          <a:prstGeom prst="rect">
            <a:avLst/>
          </a:prstGeom>
        </p:spPr>
        <p:txBody>
          <a:bodyPr/>
          <a:lstStyle/>
          <a:p>
            <a:r>
              <a:rPr lang="en-ZA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SUMMARY OF IMPROVEMENTS FOR Q2</a:t>
            </a:r>
            <a:endParaRPr lang="en-GB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2965" y="1165951"/>
            <a:ext cx="116332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b="1" dirty="0"/>
              <a:t>Escapes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Intensify the implementation of the escape prevention plan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Ensure that sufficient personnel is deployed in Units that are high risk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Improve on security intelligence in the units.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Intensify searching operations.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Intensify night duty visits by senior managers</a:t>
            </a:r>
          </a:p>
          <a:p>
            <a:pPr>
              <a:lnSpc>
                <a:spcPct val="150000"/>
              </a:lnSpc>
            </a:pPr>
            <a:endParaRPr lang="en-GB" sz="1800" dirty="0"/>
          </a:p>
          <a:p>
            <a:pPr>
              <a:lnSpc>
                <a:spcPct val="150000"/>
              </a:lnSpc>
            </a:pPr>
            <a:r>
              <a:rPr lang="en-GB" sz="1800" b="1" dirty="0"/>
              <a:t>Assaults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The strict lockdown measures are now in the process to be relaxed due to the level 1 lockdown measures and this will assist in involving more offenders in </a:t>
            </a:r>
            <a:r>
              <a:rPr lang="en-US" sz="1800" dirty="0" err="1"/>
              <a:t>programmes</a:t>
            </a:r>
            <a:r>
              <a:rPr lang="en-US" sz="1800" dirty="0"/>
              <a:t> and recreational activities.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Offenders are also now receiving scheduled non contact visits from family members and friends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8021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5029199" y="-5029198"/>
            <a:ext cx="990601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1929" y="161202"/>
            <a:ext cx="10188575" cy="698499"/>
          </a:xfrm>
          <a:prstGeom prst="rect">
            <a:avLst/>
          </a:prstGeom>
        </p:spPr>
        <p:txBody>
          <a:bodyPr/>
          <a:lstStyle/>
          <a:p>
            <a:r>
              <a:rPr lang="en-ZA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SUMMARY OF IMPROVEMENTS FOR Q2</a:t>
            </a:r>
            <a:endParaRPr lang="en-GB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658" y="1295400"/>
            <a:ext cx="116332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b="1" dirty="0" smtClean="0"/>
              <a:t>Restorative Justice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 smtClean="0"/>
              <a:t>Uplifting the lockdown will allow centres to arrange VOD sessions.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1800" dirty="0"/>
          </a:p>
          <a:p>
            <a:pPr>
              <a:lnSpc>
                <a:spcPct val="150000"/>
              </a:lnSpc>
            </a:pPr>
            <a:r>
              <a:rPr lang="en-GB" sz="1800" b="1" dirty="0"/>
              <a:t>Rehabilitation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Operations resumed at full capacity however it is being impacted by the 50% of staff </a:t>
            </a:r>
            <a:r>
              <a:rPr lang="en-GB" sz="1800" dirty="0" err="1"/>
              <a:t>rostering</a:t>
            </a:r>
            <a:endParaRPr lang="en-GB" sz="18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External Service Providers are being phased in at 50% to enhance service delivery.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Sufficient sessions to be allocated to Service Providers to make up for the lost delivery period.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Chaplains and SMDC’s to intensify new Pastoral interview </a:t>
            </a:r>
            <a:r>
              <a:rPr lang="en-GB" sz="1800" dirty="0" smtClean="0"/>
              <a:t>sessions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 smtClean="0"/>
              <a:t>Uplifting </a:t>
            </a:r>
            <a:r>
              <a:rPr lang="en-GB" sz="1800" dirty="0"/>
              <a:t>the lockdown will </a:t>
            </a:r>
            <a:r>
              <a:rPr lang="en-GB" sz="1800" dirty="0" smtClean="0"/>
              <a:t>allow full operations at Textile Workshops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 smtClean="0"/>
              <a:t>Gradual phasing in of learners in line with the Department of Basic Education Guidelines.</a:t>
            </a:r>
          </a:p>
          <a:p>
            <a:pPr>
              <a:lnSpc>
                <a:spcPct val="150000"/>
              </a:lnSpc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91767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5029199" y="-5029198"/>
            <a:ext cx="990601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1929" y="161202"/>
            <a:ext cx="10188575" cy="698499"/>
          </a:xfrm>
          <a:prstGeom prst="rect">
            <a:avLst/>
          </a:prstGeom>
        </p:spPr>
        <p:txBody>
          <a:bodyPr/>
          <a:lstStyle/>
          <a:p>
            <a:r>
              <a:rPr lang="en-ZA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SUMMARY OF IMPROVEMENTS FOR Q2</a:t>
            </a:r>
            <a:endParaRPr lang="en-GB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3658" y="1295400"/>
            <a:ext cx="116332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b="1" dirty="0" smtClean="0"/>
              <a:t>Care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 smtClean="0"/>
              <a:t>All New HIV positive will be initiated on the new drug (TLD) that supresses the virus.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800" dirty="0" smtClean="0"/>
              <a:t>DOT Strategy at 9 months of treatment is initiated.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9459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ide1 Template_1.2_b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8529" y="271596"/>
            <a:ext cx="4522887" cy="70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white"/>
                </a:solidFill>
                <a:latin typeface="Calibri"/>
                <a:cs typeface="Arial Black"/>
              </a:rPr>
              <a:t>Thank You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3500" y="423997"/>
            <a:ext cx="6338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ZA" sz="2000" b="1" dirty="0">
                <a:solidFill>
                  <a:srgbClr val="005300"/>
                </a:solidFill>
                <a:latin typeface="Calibri"/>
                <a:cs typeface="Arial Black"/>
              </a:rPr>
              <a:t>THANK YOU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ZA" sz="2000" b="1" dirty="0">
              <a:solidFill>
                <a:srgbClr val="005300"/>
              </a:solidFill>
              <a:latin typeface="Calibri"/>
              <a:cs typeface="Arial Black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ZA" sz="2000" b="1" dirty="0">
                <a:solidFill>
                  <a:srgbClr val="005300"/>
                </a:solidFill>
                <a:latin typeface="Calibri"/>
                <a:cs typeface="Arial Black"/>
              </a:rPr>
              <a:t>STRIVING FOR A SOUTH AFRICA IN WHICH PEOPLE ARE AND FEEL SAFE</a:t>
            </a:r>
          </a:p>
        </p:txBody>
      </p:sp>
    </p:spTree>
    <p:extLst>
      <p:ext uri="{BB962C8B-B14F-4D97-AF65-F5344CB8AC3E}">
        <p14:creationId xmlns:p14="http://schemas.microsoft.com/office/powerpoint/2010/main" val="11654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03" y="0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>
              <a:spcAft>
                <a:spcPts val="600"/>
              </a:spcAft>
            </a:pPr>
            <a:r>
              <a:rPr lang="en-US" sz="2400" kern="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inmates who escaped from Correctional Facilities </a:t>
            </a:r>
          </a:p>
          <a:p>
            <a:endParaRPr lang="en-ZA" sz="3200" kern="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528985"/>
            <a:ext cx="892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1. REGIONAL TARGET VERSUS PERFORMANCE FOR </a:t>
            </a:r>
            <a:r>
              <a:rPr lang="en-GB" sz="1800" b="1" kern="0" dirty="0" smtClean="0">
                <a:solidFill>
                  <a:prstClr val="black"/>
                </a:solidFill>
              </a:rPr>
              <a:t>2</a:t>
            </a:r>
            <a:r>
              <a:rPr lang="en-GB" sz="1800" b="1" kern="0" baseline="30000" dirty="0" smtClean="0">
                <a:solidFill>
                  <a:prstClr val="black"/>
                </a:solidFill>
              </a:rPr>
              <a:t>nd</a:t>
            </a:r>
            <a:r>
              <a:rPr lang="en-GB" sz="1800" b="1" kern="0" dirty="0" smtClean="0">
                <a:solidFill>
                  <a:prstClr val="black"/>
                </a:solidFill>
              </a:rPr>
              <a:t> QUARTER </a:t>
            </a:r>
            <a:r>
              <a:rPr lang="en-GB" sz="1800" b="1" kern="0" dirty="0">
                <a:solidFill>
                  <a:prstClr val="black"/>
                </a:solidFill>
              </a:rPr>
              <a:t>(2020/2021) 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17319" y="340038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2. 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MANAGEMENT AREA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993088"/>
              </p:ext>
            </p:extLst>
          </p:nvPr>
        </p:nvGraphicFramePr>
        <p:xfrm>
          <a:off x="266700" y="1997407"/>
          <a:ext cx="11658600" cy="1371600"/>
        </p:xfrm>
        <a:graphic>
          <a:graphicData uri="http://schemas.openxmlformats.org/drawingml/2006/table">
            <a:tbl>
              <a:tblPr firstRow="1" bandRow="1"/>
              <a:tblGrid>
                <a:gridCol w="14097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1811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REGION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2020 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Q2 TARGET: 2020-2021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r>
                        <a:rPr lang="en-ZA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GAUTENG </a:t>
                      </a:r>
                      <a:endParaRPr lang="en-ZA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7/34 582 @ 0.020%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</a:p>
                    <a:p>
                      <a:pPr marL="53975" indent="0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7/34141@</a:t>
                      </a:r>
                    </a:p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0.021%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</a:p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10/34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108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@0.029%</a:t>
                      </a:r>
                    </a:p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</a:p>
                    <a:p>
                      <a:pPr algn="l"/>
                      <a:endParaRPr lang="en-US" sz="14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10/34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108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@0.029%</a:t>
                      </a:r>
                    </a:p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720138"/>
              </p:ext>
            </p:extLst>
          </p:nvPr>
        </p:nvGraphicFramePr>
        <p:xfrm>
          <a:off x="228600" y="3879508"/>
          <a:ext cx="11658600" cy="2407920"/>
        </p:xfrm>
        <a:graphic>
          <a:graphicData uri="http://schemas.openxmlformats.org/drawingml/2006/table">
            <a:tbl>
              <a:tblPr firstRow="1" bandRow="1"/>
              <a:tblGrid>
                <a:gridCol w="14478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2020 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TARGET: 2020-2021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r>
                        <a:rPr lang="en-ZA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BSPOORT</a:t>
                      </a:r>
                      <a:endParaRPr lang="en-ZA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3/1672 @ 0.179%</a:t>
                      </a:r>
                    </a:p>
                    <a:p>
                      <a:pPr algn="l"/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3/1652 @ </a:t>
                      </a:r>
                    </a:p>
                    <a:p>
                      <a:pPr marL="120650" indent="0"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0.182%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 1644 @</a:t>
                      </a:r>
                    </a:p>
                    <a:p>
                      <a:pPr marL="120650" indent="0"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0.182%</a:t>
                      </a:r>
                    </a:p>
                    <a:p>
                      <a:pPr marL="120650" indent="0"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 1644 @0.182%</a:t>
                      </a:r>
                    </a:p>
                    <a:p>
                      <a:pPr algn="l"/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0/9403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0.000%</a:t>
                      </a:r>
                    </a:p>
                    <a:p>
                      <a:pPr algn="l"/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9416@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0.000%</a:t>
                      </a:r>
                    </a:p>
                    <a:p>
                      <a:pPr algn="l"/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9597@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0.000%</a:t>
                      </a:r>
                    </a:p>
                    <a:p>
                      <a:pPr algn="l"/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0/9597@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0.000%</a:t>
                      </a:r>
                    </a:p>
                    <a:p>
                      <a:pPr algn="l"/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LWKOP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3698@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0.000%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0/3631@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0.055%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3534@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3534@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0.057%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06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6735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162613"/>
              </p:ext>
            </p:extLst>
          </p:nvPr>
        </p:nvGraphicFramePr>
        <p:xfrm>
          <a:off x="215900" y="2042928"/>
          <a:ext cx="11518899" cy="2374773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3/835 @ 0.359%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BAVIAANSPOORT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CC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53975" marR="0" indent="0" algn="l" defTabSz="91433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 compliance with Departmental policies and procedures. </a:t>
                      </a:r>
                    </a:p>
                    <a:p>
                      <a:pPr marL="53975" indent="0"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 adherence to departmental regulations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"/>
                        </a:rPr>
                        <a:t>Risk of conducting criminal activity outside the prison </a:t>
                      </a:r>
                    </a:p>
                    <a:p>
                      <a:pPr marL="0" marR="0" lvl="0" indent="0" algn="l" defTabSz="914331" rtl="0" eaLnBrk="1" fontAlgn="base" latinLnBrk="0" hangingPunct="1">
                        <a:lnSpc>
                          <a:spcPct val="90000"/>
                        </a:lnSpc>
                        <a:spcBef>
                          <a:spcPct val="90000"/>
                        </a:spcBef>
                        <a:spcAft>
                          <a:spcPct val="0"/>
                        </a:spcAft>
                        <a:buClr>
                          <a:srgbClr val="7D0900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"/>
                        </a:rPr>
                        <a:t>Undermine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"/>
                          <a:cs typeface=""/>
                        </a:rPr>
                        <a:t> the Departmental policy and directives as well as the escape prevention strategy </a:t>
                      </a:r>
                      <a:endParaRPr lang="en-US" sz="12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"/>
                        <a:cs typeface="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4/3151 @ 0.127%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KM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RD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Facility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5" indent="0"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0.016%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3/702@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0.427%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LEEUWKOP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5" indent="0"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>
              <a:spcAft>
                <a:spcPts val="600"/>
              </a:spcAft>
            </a:pPr>
            <a:r>
              <a:rPr lang="en-US" sz="2400" kern="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inmates who escaped from Correctional Facilities </a:t>
            </a:r>
            <a:endParaRPr lang="en-ZA" sz="3200" kern="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7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67359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4. PROJECT PLAN TO ADDRESS UNDER PERFORMANCE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043972"/>
              </p:ext>
            </p:extLst>
          </p:nvPr>
        </p:nvGraphicFramePr>
        <p:xfrm>
          <a:off x="215900" y="2042928"/>
          <a:ext cx="11671302" cy="3901440"/>
        </p:xfrm>
        <a:graphic>
          <a:graphicData uri="http://schemas.openxmlformats.org/drawingml/2006/table">
            <a:tbl>
              <a:tblPr firstRow="1" bandRow="1"/>
              <a:tblGrid>
                <a:gridCol w="194521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94521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ACTIVITY / ACTIVITIES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RESPONSIBILITY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TIME FRAME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PROGRESS</a:t>
                      </a:r>
                      <a:endParaRPr lang="en-US" sz="14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26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r>
                        <a:rPr lang="en-ZA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BSPOORT</a:t>
                      </a:r>
                      <a:endParaRPr lang="en-ZA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CC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en-GB" sz="1200" dirty="0" smtClean="0"/>
                        <a:t>Intensify the implementation of the escape prevention plan</a:t>
                      </a:r>
                    </a:p>
                    <a:p>
                      <a:endParaRPr lang="en-GB" sz="1200" dirty="0" smtClean="0"/>
                    </a:p>
                    <a:p>
                      <a:r>
                        <a:rPr lang="en-GB" sz="1200" dirty="0" smtClean="0"/>
                        <a:t>Ensure that sufficient personnel is deployed in Units that are high risk</a:t>
                      </a:r>
                    </a:p>
                    <a:p>
                      <a:endParaRPr lang="en-GB" sz="1200" dirty="0" smtClean="0"/>
                    </a:p>
                    <a:p>
                      <a:r>
                        <a:rPr lang="en-GB" sz="1200" dirty="0" smtClean="0"/>
                        <a:t>Improve on security intelligence in the units.</a:t>
                      </a:r>
                    </a:p>
                    <a:p>
                      <a:r>
                        <a:rPr lang="en-GB" sz="1200" dirty="0" smtClean="0"/>
                        <a:t>Intensify searching operations.</a:t>
                      </a:r>
                    </a:p>
                    <a:p>
                      <a:endParaRPr lang="en-GB" sz="1200" dirty="0" smtClean="0"/>
                    </a:p>
                    <a:p>
                      <a:r>
                        <a:rPr lang="en-GB" sz="1200" dirty="0" smtClean="0"/>
                        <a:t>Intensify night duty visits by senior managers</a:t>
                      </a:r>
                    </a:p>
                    <a:p>
                      <a:pPr algn="l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Commissioner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 Coordinator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Correction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Head Correctional Centre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Continuously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Region conducted an urgent security meeting </a:t>
                      </a:r>
                      <a:b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order to address the areas of non compliance at all Correctional 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Centres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are also in a process to develop an action plan to upgrade some of the infra structure areas identified as weak spots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 escape prevention plan has been implemented and is continuously being monitored.</a:t>
                      </a: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indent="0" algn="l" defTabSz="91433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JHB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 RD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Facility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42140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LWKOP</a:t>
                      </a:r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PLAN TO ADDRESS UNDER PERFORMANCE:</a:t>
            </a:r>
          </a:p>
          <a:p>
            <a:pPr>
              <a:spcAft>
                <a:spcPts val="600"/>
              </a:spcAft>
            </a:pPr>
            <a:r>
              <a:rPr lang="en-US" sz="2400" kern="0" dirty="0">
                <a:solidFill>
                  <a:srgbClr val="FFFFFF"/>
                </a:solidFill>
                <a:latin typeface="Arial Black" panose="020B0A04020102020204" pitchFamily="34" charset="0"/>
              </a:rPr>
              <a:t>Percentage of inmates who escaped from Correctional Facilities </a:t>
            </a:r>
            <a:endParaRPr lang="en-ZA" sz="3200" kern="0" dirty="0" smtClean="0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endParaRPr lang="en-GB" sz="3200" kern="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07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5117634" y="-5100966"/>
            <a:ext cx="1440000" cy="11641931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03" y="0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>
              <a:spcAft>
                <a:spcPts val="600"/>
              </a:spcAft>
            </a:pPr>
            <a:r>
              <a:rPr lang="en-US" sz="2400" kern="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inmates injured as a result of reported assaults in Correctional Facilities </a:t>
            </a:r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528985"/>
            <a:ext cx="8928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1. REGIONAL TARGET VERSUS PERFORMANCE FOR </a:t>
            </a:r>
            <a:r>
              <a:rPr lang="en-GB" sz="1800" b="1" kern="0" dirty="0" smtClean="0">
                <a:solidFill>
                  <a:prstClr val="black"/>
                </a:solidFill>
              </a:rPr>
              <a:t>2</a:t>
            </a:r>
            <a:r>
              <a:rPr lang="en-GB" sz="1800" b="1" kern="0" baseline="30000" dirty="0" smtClean="0">
                <a:solidFill>
                  <a:prstClr val="black"/>
                </a:solidFill>
              </a:rPr>
              <a:t>nd</a:t>
            </a:r>
            <a:r>
              <a:rPr lang="en-GB" sz="1800" b="1" kern="0" dirty="0" smtClean="0">
                <a:solidFill>
                  <a:prstClr val="black"/>
                </a:solidFill>
              </a:rPr>
              <a:t> QUARTER </a:t>
            </a:r>
            <a:r>
              <a:rPr lang="en-GB" sz="1800" b="1" kern="0" dirty="0">
                <a:solidFill>
                  <a:prstClr val="black"/>
                </a:solidFill>
              </a:rPr>
              <a:t>(2020/2021) 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17319" y="3400383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2. 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MANAGEMENT AREA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619424"/>
              </p:ext>
            </p:extLst>
          </p:nvPr>
        </p:nvGraphicFramePr>
        <p:xfrm>
          <a:off x="266700" y="1997407"/>
          <a:ext cx="11658600" cy="1371600"/>
        </p:xfrm>
        <a:graphic>
          <a:graphicData uri="http://schemas.openxmlformats.org/drawingml/2006/table">
            <a:tbl>
              <a:tblPr firstRow="1" bandRow="1"/>
              <a:tblGrid>
                <a:gridCol w="14097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1811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REGION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JULY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</a:t>
                      </a:r>
                      <a:r>
                        <a:rPr lang="en-ZA" sz="11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2020</a:t>
                      </a:r>
                      <a:br>
                        <a:rPr lang="en-ZA" sz="11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AUGUST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2020 TARGET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SEPTEMBER 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Q2 TARGET: 2020-2021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dirty="0" smtClean="0">
                          <a:solidFill>
                            <a:schemeClr val="bg1"/>
                          </a:solidFill>
                        </a:rPr>
                        <a:t>PERFORMANCE</a:t>
                      </a:r>
                      <a:endParaRPr lang="en-ZA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191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r>
                        <a:rPr lang="en-ZA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GAUTENG </a:t>
                      </a:r>
                      <a:endParaRPr lang="en-ZA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579/34582</a:t>
                      </a:r>
                      <a:r>
                        <a:rPr lang="en-US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1.67%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</a:p>
                    <a:p>
                      <a:pPr marL="53975" indent="0"/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717/34141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</a:p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839/34108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2.46%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839/34108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2.46%</a:t>
                      </a:r>
                    </a:p>
                    <a:p>
                      <a:pPr algn="ctr"/>
                      <a:endParaRPr lang="en-US" sz="14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880772"/>
              </p:ext>
            </p:extLst>
          </p:nvPr>
        </p:nvGraphicFramePr>
        <p:xfrm>
          <a:off x="228600" y="3822841"/>
          <a:ext cx="11658600" cy="2593199"/>
        </p:xfrm>
        <a:graphic>
          <a:graphicData uri="http://schemas.openxmlformats.org/drawingml/2006/table">
            <a:tbl>
              <a:tblPr firstRow="1" bandRow="1"/>
              <a:tblGrid>
                <a:gridCol w="1447800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723634297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971921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JULY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2020</a:t>
                      </a:r>
                      <a:b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AUGUST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2020 TARGET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SEPTEMBER 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TARGET: 2020-2021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Arial"/>
                        </a:defRPr>
                      </a:lvl9pPr>
                    </a:lstStyle>
                    <a:p>
                      <a:r>
                        <a:rPr lang="en-ZA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494372">
                <a:tc>
                  <a:txBody>
                    <a:bodyPr/>
                    <a:lstStyle/>
                    <a:p>
                      <a:r>
                        <a:rPr lang="en-ZA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BBURG</a:t>
                      </a:r>
                      <a:endParaRPr lang="en-ZA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85/3317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2.56%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91/3248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@</a:t>
                      </a:r>
                    </a:p>
                    <a:p>
                      <a:pPr marL="120650" indent="0"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96/3235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@</a:t>
                      </a:r>
                    </a:p>
                    <a:p>
                      <a:pPr marL="120650" indent="0"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96/3235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@</a:t>
                      </a:r>
                    </a:p>
                    <a:p>
                      <a:pPr marL="120650" indent="0" algn="l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2.97%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KRUGERSDORP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64/2633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79/2600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3.04%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93/2733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93/2733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611999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LWKOP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87/3698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2.35%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103/3631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2.84%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121/3534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3.42%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121/3534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3.42%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MODDERBEE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83/4409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1.88%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103/4299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2.40%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119/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4231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2.81%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119/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4231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</a:t>
                      </a:r>
                    </a:p>
                    <a:p>
                      <a:pPr algn="l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2.81%</a:t>
                      </a: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59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60">
            <a:extLst>
              <a:ext uri="{FF2B5EF4-FFF2-40B4-BE49-F238E27FC236}">
                <a16:creationId xmlns="" xmlns:a16="http://schemas.microsoft.com/office/drawing/2014/main" id="{935013CF-ED1D-4C99-9BBC-342742B95A80}"/>
              </a:ext>
            </a:extLst>
          </p:cNvPr>
          <p:cNvSpPr/>
          <p:nvPr/>
        </p:nvSpPr>
        <p:spPr>
          <a:xfrm rot="5400000">
            <a:off x="4821169" y="-4804500"/>
            <a:ext cx="1440000" cy="11049000"/>
          </a:xfrm>
          <a:prstGeom prst="round2SameRect">
            <a:avLst>
              <a:gd name="adj1" fmla="val 23278"/>
              <a:gd name="adj2" fmla="val 0"/>
            </a:avLst>
          </a:prstGeom>
          <a:gradFill flip="none" rotWithShape="1">
            <a:gsLst>
              <a:gs pos="100000">
                <a:srgbClr val="00CC99">
                  <a:alpha val="67000"/>
                  <a:lumMod val="92000"/>
                </a:srgbClr>
              </a:gs>
              <a:gs pos="30000">
                <a:srgbClr val="006600">
                  <a:alpha val="75000"/>
                </a:srgbClr>
              </a:gs>
              <a:gs pos="59000">
                <a:srgbClr val="009900">
                  <a:alpha val="7100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28600" y="150059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kern="0" dirty="0">
                <a:solidFill>
                  <a:prstClr val="black"/>
                </a:solidFill>
              </a:rPr>
              <a:t>     </a:t>
            </a:r>
            <a:r>
              <a:rPr lang="en-GB" sz="1800" b="1" kern="0" dirty="0" smtClean="0">
                <a:solidFill>
                  <a:prstClr val="black"/>
                </a:solidFill>
              </a:rPr>
              <a:t>3. </a:t>
            </a:r>
            <a:r>
              <a:rPr lang="en-GB" sz="1800" b="1" kern="0" dirty="0">
                <a:solidFill>
                  <a:prstClr val="black"/>
                </a:solidFill>
              </a:rPr>
              <a:t>SOURCE OF </a:t>
            </a:r>
            <a:r>
              <a:rPr lang="en-GB" sz="1800" b="1" kern="0" dirty="0" smtClean="0">
                <a:solidFill>
                  <a:prstClr val="black"/>
                </a:solidFill>
              </a:rPr>
              <a:t>UNDER-ACHIEVEMENT AT CORRECTIONAL CENTRE LEVEL</a:t>
            </a:r>
            <a:endParaRPr lang="en-ZA" sz="1800" b="1" kern="0" dirty="0">
              <a:solidFill>
                <a:prstClr val="black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516996"/>
              </p:ext>
            </p:extLst>
          </p:nvPr>
        </p:nvGraphicFramePr>
        <p:xfrm>
          <a:off x="215900" y="1930528"/>
          <a:ext cx="11518899" cy="4733925"/>
        </p:xfrm>
        <a:graphic>
          <a:graphicData uri="http://schemas.openxmlformats.org/drawingml/2006/table">
            <a:tbl>
              <a:tblPr firstRow="1" bandRow="1"/>
              <a:tblGrid>
                <a:gridCol w="1645557">
                  <a:extLst>
                    <a:ext uri="{9D8B030D-6E8A-4147-A177-3AD203B41FA5}">
                      <a16:colId xmlns="" xmlns:a16="http://schemas.microsoft.com/office/drawing/2014/main" val="3171785473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307568538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3177246977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905890460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551651354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106908959"/>
                    </a:ext>
                  </a:extLst>
                </a:gridCol>
                <a:gridCol w="1645557">
                  <a:extLst>
                    <a:ext uri="{9D8B030D-6E8A-4147-A177-3AD203B41FA5}">
                      <a16:colId xmlns="" xmlns:a16="http://schemas.microsoft.com/office/drawing/2014/main" val="2307743238"/>
                    </a:ext>
                  </a:extLst>
                </a:gridCol>
              </a:tblGrid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Q2 TARGET 2020/21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1pPr>
                      <a:lvl2pPr marL="45716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2pPr>
                      <a:lvl3pPr marL="91433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3pPr>
                      <a:lvl4pPr marL="1371495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4pPr>
                      <a:lvl5pPr marL="182866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5pPr>
                      <a:lvl6pPr marL="228582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6pPr>
                      <a:lvl7pPr marL="2742990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7pPr>
                      <a:lvl8pPr marL="3200156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8pPr>
                      <a:lvl9pPr marL="3657321" algn="l" defTabSz="914331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QUARTER 2</a:t>
                      </a:r>
                      <a:b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</a:br>
                      <a:r>
                        <a:rPr lang="en-US" sz="12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2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MANAGEMENT AREAS THAT CONTRIBUTED TOWARDS UNDER-ACHIEVEMENT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CORRECTIONAL CENTRE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REASONS FOR UNDER</a:t>
                      </a:r>
                    </a:p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PERFORMANCE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ROOT CAUSES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31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 smtClean="0">
                          <a:solidFill>
                            <a:schemeClr val="bg1"/>
                          </a:solidFill>
                          <a:latin typeface="Arial"/>
                          <a:ea typeface=""/>
                          <a:cs typeface="Arial"/>
                        </a:rPr>
                        <a:t>ASSOCIATED RISKS </a:t>
                      </a:r>
                      <a:endParaRPr lang="en-ZA" sz="1100" b="1" kern="1200" dirty="0">
                        <a:solidFill>
                          <a:schemeClr val="bg1"/>
                        </a:solidFill>
                        <a:latin typeface="Arial"/>
                        <a:ea typeface=""/>
                        <a:cs typeface="Arial"/>
                      </a:endParaRPr>
                    </a:p>
                  </a:txBody>
                  <a:tcPr marL="91438" marR="91438" marT="45724" marB="45724">
                    <a:lnL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7B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0864745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82/2415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3.40%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BOKSBURG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9">
                  <a:txBody>
                    <a:bodyPr/>
                    <a:lstStyle/>
                    <a:p>
                      <a:pPr marL="53975" marR="0" indent="0" algn="l" defTabSz="91433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Idleness due to lockdown contributed to the  increase of assault as offenders are fighting for personal space and an unauthorized items such as contrabands</a:t>
                      </a:r>
                    </a:p>
                    <a:p>
                      <a:pPr marL="53975" indent="0"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9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 compliance to COVID-19 regulations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9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Frustrations due to idleness </a:t>
                      </a:r>
                    </a:p>
                    <a:p>
                      <a:pPr algn="l"/>
                      <a:endParaRPr 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en-US" sz="12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Exchange of unauthorized contrabands which leads to fights amongst inmates</a:t>
                      </a:r>
                    </a:p>
                    <a:p>
                      <a:pPr algn="l"/>
                      <a:endParaRPr lang="en-US" sz="1200" b="0" i="0" u="none" strike="noStrike" kern="1200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Lack of searching at Production Workshop</a:t>
                      </a:r>
                    </a:p>
                    <a:p>
                      <a:pPr algn="l"/>
                      <a:endParaRPr lang="en-US" sz="1200" b="0" i="0" u="none" strike="noStrike" kern="1200" baseline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en-US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Smuggling of contrabands by visitors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96501867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2/408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0.49%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Heidelberg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5" indent="0"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93/2733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3.40%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KRUGERSDORP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Krugersdorp Centre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5" indent="0"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0242310"/>
                  </a:ext>
                </a:extLst>
              </a:tr>
              <a:tr h="375654"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31/702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4.42%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Leeuwkop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A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5" indent="0" algn="l" fontAlgn="t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1pPr>
                      <a:lvl2pPr marL="45716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2pPr>
                      <a:lvl3pPr marL="91433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3pPr>
                      <a:lvl4pPr marL="1371495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4pPr>
                      <a:lvl5pPr marL="182866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5pPr>
                      <a:lvl6pPr marL="228582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6pPr>
                      <a:lvl7pPr marL="2742990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7pPr>
                      <a:lvl8pPr marL="3200156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8pPr>
                      <a:lvl9pPr marL="3657321" algn="l" defTabSz="914331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 Light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8693148"/>
                  </a:ext>
                </a:extLst>
              </a:tr>
              <a:tr h="375654"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43/675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6.37%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Medium B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5" indent="0"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31/1098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2.82%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5" indent="0"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95/3914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2.427%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Modderbee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Modderbee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Centre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5" indent="0"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  <a:endParaRPr lang="en-US" sz="14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1/47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2.128%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Devon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5" indent="0"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  <a:tr h="375654">
                <a:tc>
                  <a:txBody>
                    <a:bodyPr/>
                    <a:lstStyle/>
                    <a:p>
                      <a:pPr marL="53975" indent="0"/>
                      <a:r>
                        <a:rPr lang="en-US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2.33%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23/270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@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8.519%</a:t>
                      </a:r>
                    </a:p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Nigel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53975" indent="0"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1E1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29369" y="56775"/>
            <a:ext cx="10956131" cy="523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6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31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495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66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ZA" sz="3200" kern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PERFORMANCE INDICATOR NOT ACHIEVED:</a:t>
            </a:r>
          </a:p>
          <a:p>
            <a:pPr>
              <a:spcAft>
                <a:spcPts val="600"/>
              </a:spcAft>
            </a:pPr>
            <a:r>
              <a:rPr lang="en-US" sz="2400" kern="0" dirty="0">
                <a:solidFill>
                  <a:schemeClr val="bg1"/>
                </a:solidFill>
                <a:latin typeface="Arial Black" panose="020B0A04020102020204" pitchFamily="34" charset="0"/>
              </a:rPr>
              <a:t>Percentage of inmates injured as a result of reported assaults in Correctional Facilities </a:t>
            </a:r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3200" kern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  <p:tag name="THINKCELLSTATEDONOTDELETE" val="7xKqHXCsmEqpYS9D3W9JOA"/>
</p:tagLst>
</file>

<file path=ppt/theme/theme1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7D0900"/>
      </a:lt2>
      <a:accent1>
        <a:srgbClr val="808080"/>
      </a:accent1>
      <a:accent2>
        <a:srgbClr val="A0A0A0"/>
      </a:accent2>
      <a:accent3>
        <a:srgbClr val="FFFFFF"/>
      </a:accent3>
      <a:accent4>
        <a:srgbClr val="000000"/>
      </a:accent4>
      <a:accent5>
        <a:srgbClr val="C0C0C0"/>
      </a:accent5>
      <a:accent6>
        <a:srgbClr val="919191"/>
      </a:accent6>
      <a:hlink>
        <a:srgbClr val="B9B9B9"/>
      </a:hlink>
      <a:folHlink>
        <a:srgbClr val="DCDCDC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7D0900"/>
        </a:lt2>
        <a:accent1>
          <a:srgbClr val="808080"/>
        </a:accent1>
        <a:accent2>
          <a:srgbClr val="A0A0A0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919191"/>
        </a:accent6>
        <a:hlink>
          <a:srgbClr val="B9B9B9"/>
        </a:hlink>
        <a:folHlink>
          <a:srgbClr val="DCDCD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FABAB"/>
      </a:accent1>
      <a:accent2>
        <a:srgbClr val="E2583D"/>
      </a:accent2>
      <a:accent3>
        <a:srgbClr val="78D2D2"/>
      </a:accent3>
      <a:accent4>
        <a:srgbClr val="3B393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37179</TotalTime>
  <Words>5033</Words>
  <Application>Microsoft Office PowerPoint</Application>
  <PresentationFormat>Widescreen</PresentationFormat>
  <Paragraphs>1501</Paragraphs>
  <Slides>46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Arial Unicode MS</vt:lpstr>
      <vt:lpstr>Arial</vt:lpstr>
      <vt:lpstr>Arial Black</vt:lpstr>
      <vt:lpstr>Calibri</vt:lpstr>
      <vt:lpstr>Calibri Light</vt:lpstr>
      <vt:lpstr>Century Gothic</vt:lpstr>
      <vt:lpstr>Consolas</vt:lpstr>
      <vt:lpstr>Verdana</vt:lpstr>
      <vt:lpstr>Wingdings</vt:lpstr>
      <vt:lpstr>3_Blank</vt:lpstr>
      <vt:lpstr>Office Theme</vt:lpstr>
      <vt:lpstr>PowerPoint Presentation</vt:lpstr>
      <vt:lpstr>PowerPoint Presentation</vt:lpstr>
      <vt:lpstr>Notes to the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IMPROVEMENTS FOR Q2</vt:lpstr>
      <vt:lpstr>SUMMARY OF IMPROVEMENTS FOR Q2</vt:lpstr>
      <vt:lpstr>SUMMARY OF IMPROVEMENTS FOR Q2</vt:lpstr>
      <vt:lpstr>PowerPoint Presentation</vt:lpstr>
    </vt:vector>
  </TitlesOfParts>
  <Company>Acer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high level vision will be developed which will determine the required operating model…  Scope will include all core elements of DCS</dc:title>
  <dc:creator>Rowan Smyth</dc:creator>
  <cp:lastModifiedBy>Matagane Makobe</cp:lastModifiedBy>
  <cp:revision>4159</cp:revision>
  <cp:lastPrinted>2019-10-31T17:02:31Z</cp:lastPrinted>
  <dcterms:created xsi:type="dcterms:W3CDTF">2011-05-16T12:44:01Z</dcterms:created>
  <dcterms:modified xsi:type="dcterms:W3CDTF">2020-11-19T15:00:56Z</dcterms:modified>
</cp:coreProperties>
</file>