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814" r:id="rId1"/>
    <p:sldMasterId id="2147483826" r:id="rId2"/>
  </p:sldMasterIdLst>
  <p:notesMasterIdLst>
    <p:notesMasterId r:id="rId11"/>
  </p:notesMasterIdLst>
  <p:handoutMasterIdLst>
    <p:handoutMasterId r:id="rId12"/>
  </p:handoutMasterIdLst>
  <p:sldIdLst>
    <p:sldId id="1007" r:id="rId3"/>
    <p:sldId id="1010" r:id="rId4"/>
    <p:sldId id="1008" r:id="rId5"/>
    <p:sldId id="1011" r:id="rId6"/>
    <p:sldId id="992" r:id="rId7"/>
    <p:sldId id="1012" r:id="rId8"/>
    <p:sldId id="1009" r:id="rId9"/>
    <p:sldId id="941" r:id="rId10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247">
          <p15:clr>
            <a:srgbClr val="A4A3A4"/>
          </p15:clr>
        </p15:guide>
        <p15:guide id="2" orient="horz" pos="3918">
          <p15:clr>
            <a:srgbClr val="A4A3A4"/>
          </p15:clr>
        </p15:guide>
        <p15:guide id="3" orient="horz" pos="1159">
          <p15:clr>
            <a:srgbClr val="A4A3A4"/>
          </p15:clr>
        </p15:guide>
        <p15:guide id="4" orient="horz" pos="4156">
          <p15:clr>
            <a:srgbClr val="A4A3A4"/>
          </p15:clr>
        </p15:guide>
        <p15:guide id="5" pos="2880">
          <p15:clr>
            <a:srgbClr val="A4A3A4"/>
          </p15:clr>
        </p15:guide>
        <p15:guide id="6" pos="158">
          <p15:clr>
            <a:srgbClr val="A4A3A4"/>
          </p15:clr>
        </p15:guide>
        <p15:guide id="7" pos="560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olokomme, Moutloane" initials="M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EDEDED"/>
    <a:srgbClr val="D8D8D8"/>
    <a:srgbClr val="00CC00"/>
    <a:srgbClr val="FF8C08"/>
    <a:srgbClr val="339966"/>
    <a:srgbClr val="66FF33"/>
    <a:srgbClr val="CCFFFF"/>
    <a:srgbClr val="FF66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370" autoAdjust="0"/>
    <p:restoredTop sz="94127" autoAdjust="0"/>
  </p:normalViewPr>
  <p:slideViewPr>
    <p:cSldViewPr snapToObjects="1">
      <p:cViewPr varScale="1">
        <p:scale>
          <a:sx n="69" d="100"/>
          <a:sy n="69" d="100"/>
        </p:scale>
        <p:origin x="-928" y="-72"/>
      </p:cViewPr>
      <p:guideLst>
        <p:guide orient="horz" pos="4247"/>
        <p:guide orient="horz" pos="3918"/>
        <p:guide orient="horz" pos="1159"/>
        <p:guide orient="horz" pos="4156"/>
        <p:guide pos="2880"/>
        <p:guide pos="158"/>
        <p:guide pos="56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64" d="100"/>
          <a:sy n="64" d="100"/>
        </p:scale>
        <p:origin x="-2760" y="-114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4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>
            <a:lvl1pPr algn="l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48" y="4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>
            <a:lvl1pPr algn="r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429326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b" anchorCtr="0" compatLnSpc="1">
            <a:prstTxWarp prst="textNoShape">
              <a:avLst/>
            </a:prstTxWarp>
          </a:bodyPr>
          <a:lstStyle>
            <a:lvl1pPr algn="l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48" y="9429326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b" anchorCtr="0" compatLnSpc="1">
            <a:prstTxWarp prst="textNoShape">
              <a:avLst/>
            </a:prstTxWarp>
          </a:bodyPr>
          <a:lstStyle>
            <a:lvl1pPr algn="r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fld id="{94C88CBE-E755-4996-AEBD-89E8BD814D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997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4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>
            <a:lvl1pPr algn="l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48" y="4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>
            <a:lvl1pPr algn="r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063" y="4715482"/>
            <a:ext cx="5437550" cy="446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9429326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b" anchorCtr="0" compatLnSpc="1">
            <a:prstTxWarp prst="textNoShape">
              <a:avLst/>
            </a:prstTxWarp>
          </a:bodyPr>
          <a:lstStyle>
            <a:lvl1pPr algn="l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48" y="9429326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b" anchorCtr="0" compatLnSpc="1">
            <a:prstTxWarp prst="textNoShape">
              <a:avLst/>
            </a:prstTxWarp>
          </a:bodyPr>
          <a:lstStyle>
            <a:lvl1pPr algn="r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fld id="{8105FAE8-03D8-4D98-AAFC-7A059A2391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700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826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56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1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CE56A3-CE0D-43A0-8814-9EAD3873BAC3}" type="slidenum">
              <a:rPr lang="en-US" smtClean="0">
                <a:solidFill>
                  <a:prstClr val="black"/>
                </a:solidFill>
              </a:rPr>
              <a:pPr/>
              <a:t>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0" y="836613"/>
            <a:ext cx="4645025" cy="34845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248" y="4715482"/>
            <a:ext cx="4983191" cy="4466002"/>
          </a:xfrm>
          <a:noFill/>
          <a:ln/>
        </p:spPr>
        <p:txBody>
          <a:bodyPr/>
          <a:lstStyle/>
          <a:p>
            <a:pPr eaLnBrk="1" hangingPunct="1"/>
            <a:endParaRPr lang="de-DE" smtClean="0">
              <a:solidFill>
                <a:srgbClr val="000000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0150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AutoShape 73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8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1141415" y="3124202"/>
            <a:ext cx="6861175" cy="401648"/>
          </a:xfrm>
          <a:ln algn="ctr"/>
        </p:spPr>
        <p:txBody>
          <a:bodyPr anchor="ctr"/>
          <a:lstStyle>
            <a:lvl1pPr algn="ctr">
              <a:defRPr sz="2900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616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351341"/>
            <a:ext cx="6400800" cy="221599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i="1"/>
            </a:lvl1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42241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63588" y="2092327"/>
            <a:ext cx="1329595" cy="3545587"/>
          </a:xfrm>
        </p:spPr>
        <p:txBody>
          <a:bodyPr vert="eaVert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6022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6182" y="596901"/>
            <a:ext cx="276999" cy="4140200"/>
          </a:xfrm>
        </p:spPr>
        <p:txBody>
          <a:bodyPr vert="eaVert"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50603" y="596901"/>
            <a:ext cx="1329595" cy="4140200"/>
          </a:xfrm>
        </p:spPr>
        <p:txBody>
          <a:bodyPr vert="eaVert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61202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B6A2AF-CE8A-4052-9E11-5A33A14BD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0BC8BDE-2CDB-4D06-BB98-EFB2EA75D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EFF71A-9358-4B52-8F69-D818A2998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F9A7F1-AF4A-4435-83B7-9FD02E3B1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1A303C-E75C-4CB2-B059-CDCB87FA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36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2D422B-ED00-40B0-9165-87546F8A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960440-5F7E-4060-A858-F632AB3D5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DE873D-DFB9-4985-8BF9-F11835D4C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D25987-3B62-444F-836C-52217B2B3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9C289B-B3FB-499F-8C27-2F4BB1DF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90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ED5997-2C5C-475E-872C-553B60F6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6B594CB-B266-4610-9584-5998A4742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85AC40-F003-4FA9-A42C-BFFD1131B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438BE5-E698-48C8-BC01-73323E730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CC469D-2098-45FC-A204-48FD3684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425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E4FF29-24FF-4DE5-ADB9-9A804AF44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98DA1E-348D-4E37-848E-E68E9F06A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771B82F-C8CB-4287-8AE0-4CBB4CA41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1A0E6C2-3321-45C3-AB18-326A30EF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E729858-C3DE-4AC6-888E-33B4C604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C8D0C1C-5108-4F61-8F4F-82344E0E2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41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4F2DEA-EB9C-42C7-BFC0-CE9533268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8A942AE-40AA-4307-9C2C-0814D1038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2A15E67-9C61-4678-8924-1F2A98D2A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8F47BDE-0CA5-4AC0-9774-66333A0320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4F71CA5-160B-453D-AC4C-E5A8683CD3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000ECAD-1DC0-4DB8-B23F-2978DA2F7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5904712-6C20-43C7-BCC8-45796173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94997E3-7A47-4FD1-BF6C-E9F8C29D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448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650026-D873-40BB-8914-E0C241D91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0E8D620-46AF-4A8A-813F-7F131B4A9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0AC39B4-11C7-47A4-8F28-647004B92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9310B8E-38B6-4D4D-B39F-3BF1159EA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49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770769F-807C-4E43-BB3A-690A3E86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C89C88-05E9-491E-BDFB-6B854351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584F9D3-83AC-4455-AEBE-6F04076F5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18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913A89-D4A0-487D-A149-C9511B1E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02240-6504-4AE9-83C4-538754923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73F8497-C477-4825-B17D-5CF8B62B8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4D6A41-4772-4D52-AE79-7A6CFB4D7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BC2376-8C81-4D02-ABFA-CF217512A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AFDEF3E-6D04-4CA1-B76A-1CBDF7DDD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1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063" y="2092329"/>
            <a:ext cx="8647112" cy="132959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37905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778F86-49DF-434F-A916-CCFADFF83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2ED303B-92A4-4D0B-89F0-E639F369E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33CEC67-1110-4B8B-98F4-CF156268B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D3C3E4-F4A6-412E-8CE9-25BA6323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EA047C-50CA-48A9-BB35-8C6233FBF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25DFE21-9CD8-49CC-AF1B-BDE10114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02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869B78-F27F-495B-A2C2-2793284F6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7064751-C514-4419-85E0-DFFC94D1D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053D27-EB3C-4610-8A69-DCC125D37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5A532C-1325-482A-9DEB-DDFA0FCBE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36A21A-59B8-469A-9D91-EEE5988A2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17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F475ECF-C99D-4889-88D7-F7E198685A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3439734-D441-499E-B507-BC7A82D1A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65E774-C302-49D4-9659-E21D0FDEA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7F6840-67C3-4206-A20E-75019B3C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DBE94B-D67A-44B7-923C-887C09451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09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080296"/>
          </a:xfrm>
        </p:spPr>
        <p:txBody>
          <a:bodyPr/>
          <a:lstStyle>
            <a:lvl1pPr algn="ctr">
              <a:defRPr sz="3900" b="1" cap="all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276999"/>
          </a:xfrm>
        </p:spPr>
        <p:txBody>
          <a:bodyPr anchor="b"/>
          <a:lstStyle>
            <a:lvl1pPr marL="0" indent="0" algn="ctr">
              <a:buNone/>
              <a:defRPr sz="2000"/>
            </a:lvl1pPr>
            <a:lvl2pPr marL="457165" indent="0">
              <a:buNone/>
              <a:defRPr sz="1800"/>
            </a:lvl2pPr>
            <a:lvl3pPr marL="914331" indent="0">
              <a:buNone/>
              <a:defRPr sz="1600"/>
            </a:lvl3pPr>
            <a:lvl4pPr marL="1371495" indent="0">
              <a:buNone/>
              <a:defRPr sz="1400"/>
            </a:lvl4pPr>
            <a:lvl5pPr marL="1828660" indent="0">
              <a:buNone/>
              <a:defRPr sz="1400"/>
            </a:lvl5pPr>
            <a:lvl6pPr marL="2285826" indent="0">
              <a:buNone/>
              <a:defRPr sz="1400"/>
            </a:lvl6pPr>
            <a:lvl7pPr marL="2742990" indent="0">
              <a:buNone/>
              <a:defRPr sz="1400"/>
            </a:lvl7pPr>
            <a:lvl8pPr marL="3200156" indent="0">
              <a:buNone/>
              <a:defRPr sz="1400"/>
            </a:lvl8pPr>
            <a:lvl9pPr marL="3657321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4357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063" y="2092328"/>
            <a:ext cx="4246562" cy="218829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2092328"/>
            <a:ext cx="4248150" cy="218829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64402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4"/>
            <a:ext cx="8686800" cy="27699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35117"/>
            <a:ext cx="4268788" cy="66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1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6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6" indent="0">
              <a:buNone/>
              <a:defRPr sz="1600" b="1"/>
            </a:lvl8pPr>
            <a:lvl9pPr marL="3657321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6"/>
            <a:ext cx="4268788" cy="18959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270375" cy="66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1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6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6" indent="0">
              <a:buNone/>
              <a:defRPr sz="1600" b="1"/>
            </a:lvl8pPr>
            <a:lvl9pPr marL="3657321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270375" cy="18959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31197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4228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225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623887"/>
            <a:ext cx="3008313" cy="5539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623888"/>
            <a:ext cx="5111750" cy="25176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785941"/>
            <a:ext cx="3008313" cy="199439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1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6" indent="0">
              <a:buNone/>
              <a:defRPr sz="900"/>
            </a:lvl6pPr>
            <a:lvl7pPr marL="2742990" indent="0">
              <a:buNone/>
              <a:defRPr sz="900"/>
            </a:lvl7pPr>
            <a:lvl8pPr marL="3200156" indent="0">
              <a:buNone/>
              <a:defRPr sz="900"/>
            </a:lvl8pPr>
            <a:lvl9pPr marL="3657321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7840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2769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43198"/>
          </a:xfrm>
        </p:spPr>
        <p:txBody>
          <a:bodyPr/>
          <a:lstStyle>
            <a:lvl1pPr marL="0" indent="0">
              <a:buNone/>
              <a:defRPr sz="3200"/>
            </a:lvl1pPr>
            <a:lvl2pPr marL="457165" indent="0">
              <a:buNone/>
              <a:defRPr sz="2800"/>
            </a:lvl2pPr>
            <a:lvl3pPr marL="914331" indent="0">
              <a:buNone/>
              <a:defRPr sz="2400"/>
            </a:lvl3pPr>
            <a:lvl4pPr marL="1371495" indent="0">
              <a:buNone/>
              <a:defRPr sz="2000"/>
            </a:lvl4pPr>
            <a:lvl5pPr marL="1828660" indent="0">
              <a:buNone/>
              <a:defRPr sz="2000"/>
            </a:lvl5pPr>
            <a:lvl6pPr marL="2285826" indent="0">
              <a:buNone/>
              <a:defRPr sz="2000"/>
            </a:lvl6pPr>
            <a:lvl7pPr marL="2742990" indent="0">
              <a:buNone/>
              <a:defRPr sz="2000"/>
            </a:lvl7pPr>
            <a:lvl8pPr marL="3200156" indent="0">
              <a:buNone/>
              <a:defRPr sz="2000"/>
            </a:lvl8pPr>
            <a:lvl9pPr marL="3657321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199439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1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6" indent="0">
              <a:buNone/>
              <a:defRPr sz="900"/>
            </a:lvl6pPr>
            <a:lvl7pPr marL="2742990" indent="0">
              <a:buNone/>
              <a:defRPr sz="900"/>
            </a:lvl7pPr>
            <a:lvl8pPr marL="3200156" indent="0">
              <a:buNone/>
              <a:defRPr sz="900"/>
            </a:lvl8pPr>
            <a:lvl9pPr marL="3657321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524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596900"/>
          </a:xfrm>
          <a:prstGeom prst="rect">
            <a:avLst/>
          </a:prstGeom>
          <a:solidFill>
            <a:srgbClr val="00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None/>
              <a:tabLst/>
            </a:pPr>
            <a:endParaRPr kumimoji="0" lang="en-ZA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7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100221" y="113724"/>
            <a:ext cx="86471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Headline: (20 pt.) Arial bold</a:t>
            </a:r>
          </a:p>
        </p:txBody>
      </p:sp>
      <p:sp>
        <p:nvSpPr>
          <p:cNvPr id="3076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3" y="2092325"/>
            <a:ext cx="8647112" cy="26590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Text: 16-pt. Arial with Wingdings square square bullet 100%</a:t>
            </a:r>
          </a:p>
          <a:p>
            <a:pPr lvl="1"/>
            <a:r>
              <a:rPr lang="en-GB" smtClean="0"/>
              <a:t>Second-level bullet — Arial round</a:t>
            </a:r>
          </a:p>
          <a:p>
            <a:pPr lvl="2"/>
            <a:r>
              <a:rPr lang="en-GB" smtClean="0"/>
              <a:t>Third-level bullet — Arial Em dash</a:t>
            </a:r>
          </a:p>
          <a:p>
            <a:pPr lvl="3"/>
            <a:r>
              <a:rPr lang="en-GB" smtClean="0"/>
              <a:t>Fourth-level bullet — Arial Em dash</a:t>
            </a:r>
          </a:p>
          <a:p>
            <a:pPr lvl="4"/>
            <a:r>
              <a:rPr lang="en-GB" smtClean="0"/>
              <a:t>xx</a:t>
            </a:r>
          </a:p>
          <a:p>
            <a:pPr lvl="0"/>
            <a:r>
              <a:rPr lang="en-GB" smtClean="0"/>
              <a:t>Text: 16 pt. Arial, plain text sentence case</a:t>
            </a:r>
          </a:p>
          <a:p>
            <a:pPr lvl="1"/>
            <a:r>
              <a:rPr lang="en-GB" smtClean="0"/>
              <a:t>Second-level bullet</a:t>
            </a:r>
          </a:p>
          <a:p>
            <a:pPr lvl="2"/>
            <a:r>
              <a:rPr lang="en-GB" smtClean="0"/>
              <a:t>Third-level bullet</a:t>
            </a:r>
          </a:p>
          <a:p>
            <a:pPr lvl="3"/>
            <a:r>
              <a:rPr lang="en-GB" smtClean="0"/>
              <a:t>Fourth-level bullet</a:t>
            </a:r>
          </a:p>
        </p:txBody>
      </p:sp>
      <p:sp>
        <p:nvSpPr>
          <p:cNvPr id="1029" name="Rectangle 28"/>
          <p:cNvSpPr>
            <a:spLocks noChangeArrowheads="1"/>
          </p:cNvSpPr>
          <p:nvPr/>
        </p:nvSpPr>
        <p:spPr bwMode="auto">
          <a:xfrm>
            <a:off x="8650288" y="6705600"/>
            <a:ext cx="265112" cy="138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r" eaLnBrk="0" hangingPunct="0">
              <a:defRPr/>
            </a:pPr>
            <a:fld id="{851172FB-5EEA-4105-882C-8D3DDB9655BA}" type="slidenum">
              <a:rPr lang="en-GB" sz="900">
                <a:solidFill>
                  <a:srgbClr val="77787B"/>
                </a:solidFill>
              </a:rPr>
              <a:pPr algn="r" eaLnBrk="0" hangingPunct="0">
                <a:defRPr/>
              </a:pPr>
              <a:t>‹#›</a:t>
            </a:fld>
            <a:endParaRPr lang="en-GB" sz="900" dirty="0">
              <a:solidFill>
                <a:srgbClr val="77787B"/>
              </a:solidFill>
            </a:endParaRPr>
          </a:p>
        </p:txBody>
      </p:sp>
      <p:pic>
        <p:nvPicPr>
          <p:cNvPr id="3079" name="Picture 6" descr="C:\Users\jmumaw\Desktop\DCS\Pics\Logo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88100"/>
            <a:ext cx="13620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259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5pPr>
      <a:lvl6pPr marL="45716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6pPr>
      <a:lvl7pPr marL="91433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7pPr>
      <a:lvl8pPr marL="137149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8pPr>
      <a:lvl9pPr marL="18286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66700" indent="-266700" algn="l" rtl="0" eaLnBrk="0" fontAlgn="base" hangingPunct="0">
        <a:lnSpc>
          <a:spcPct val="90000"/>
        </a:lnSpc>
        <a:spcBef>
          <a:spcPct val="90000"/>
        </a:spcBef>
        <a:spcAft>
          <a:spcPct val="0"/>
        </a:spcAft>
        <a:buClr>
          <a:schemeClr val="bg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88913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bg2"/>
        </a:buClr>
        <a:buFont typeface="Arial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623888" indent="-1619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bg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3pPr>
      <a:lvl4pPr marL="793750" indent="-166688" algn="l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lr>
          <a:schemeClr val="bg2"/>
        </a:buClr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955675" indent="-1587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5pPr>
      <a:lvl6pPr marL="1414356" indent="-1603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6pPr>
      <a:lvl7pPr marL="1871520" indent="-1603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7pPr>
      <a:lvl8pPr marL="2328685" indent="-1603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8pPr>
      <a:lvl9pPr marL="2785851" indent="-1603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1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0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6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0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6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1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80F6169-38FE-4D43-931B-75DCBAF30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D67E026-CA9D-4CE7-8F50-786D9315F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87351D-0748-4ECA-8FA1-525802B73D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Verdana" panose="020B060403050404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11/17/2020</a:t>
            </a:fld>
            <a:endParaRPr lang="en-US">
              <a:solidFill>
                <a:prstClr val="black">
                  <a:tint val="75000"/>
                </a:prstClr>
              </a:solidFill>
              <a:latin typeface="Verdana" panose="020B060403050404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C33111-923A-4592-97A8-3CFB72DB7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Verdana" panose="020B060403050404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0A99A5-B9C1-4B3F-B652-92C5DD77A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Verdana" panose="020B060403050404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Verdan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327006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mumaw\Desktop\DCS\Pics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0038" y="609600"/>
            <a:ext cx="5473700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7365" y="2784699"/>
            <a:ext cx="8520112" cy="3656386"/>
          </a:xfrm>
          <a:ln/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Presentation on</a:t>
            </a:r>
            <a:r>
              <a:rPr lang="en-US" sz="3200" dirty="0">
                <a:solidFill>
                  <a:srgbClr val="FF0000"/>
                </a:solidFill>
              </a:rPr>
              <a:t/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DCS 2</a:t>
            </a:r>
            <a:r>
              <a:rPr lang="en-US" sz="3200" baseline="30000" dirty="0" smtClean="0">
                <a:solidFill>
                  <a:srgbClr val="FF0000"/>
                </a:solidFill>
              </a:rPr>
              <a:t>nd</a:t>
            </a:r>
            <a:r>
              <a:rPr lang="en-US" sz="3200" dirty="0" smtClean="0">
                <a:solidFill>
                  <a:srgbClr val="FF0000"/>
                </a:solidFill>
              </a:rPr>
              <a:t> Quarter Actual Performance Report (2016/2017)</a:t>
            </a: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b="0" dirty="0" smtClean="0">
                <a:latin typeface="Century Gothic" panose="020B0502020202020204" pitchFamily="34" charset="0"/>
              </a:rPr>
              <a:t/>
            </a:r>
            <a:br>
              <a:rPr lang="en-US" sz="2800" b="0" dirty="0" smtClean="0">
                <a:latin typeface="Century Gothic" panose="020B0502020202020204" pitchFamily="34" charset="0"/>
              </a:rPr>
            </a:br>
            <a:r>
              <a:rPr lang="en-US" sz="2800" b="0" dirty="0">
                <a:latin typeface="Century Gothic" panose="020B0502020202020204" pitchFamily="34" charset="0"/>
              </a:rPr>
              <a:t/>
            </a:r>
            <a:br>
              <a:rPr lang="en-US" sz="2800" b="0" dirty="0">
                <a:latin typeface="Century Gothic" panose="020B0502020202020204" pitchFamily="34" charset="0"/>
              </a:rPr>
            </a:br>
            <a:r>
              <a:rPr lang="en-GB" sz="2800" b="0" dirty="0" smtClean="0">
                <a:latin typeface="Century Gothic" panose="020B0502020202020204" pitchFamily="34" charset="0"/>
              </a:rPr>
              <a:t>November   </a:t>
            </a:r>
            <a:r>
              <a:rPr lang="en-GB" sz="2800" b="0" dirty="0">
                <a:latin typeface="Century Gothic" panose="020B0502020202020204" pitchFamily="34" charset="0"/>
              </a:rPr>
              <a:t>2016</a:t>
            </a:r>
            <a:br>
              <a:rPr lang="en-GB" sz="2800" b="0" dirty="0">
                <a:latin typeface="Century Gothic" panose="020B0502020202020204" pitchFamily="34" charset="0"/>
              </a:rPr>
            </a:br>
            <a:endParaRPr lang="en-GB" sz="2800" b="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Slide1 Template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5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03330" y="1500296"/>
            <a:ext cx="57582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PRESENTATION ON Q2 PERFORMANCE</a:t>
            </a:r>
          </a:p>
          <a:p>
            <a:pPr algn="ctr"/>
            <a:endParaRPr lang="en-US" sz="2800" b="1" kern="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en-US" sz="2800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GITO BRANCH</a:t>
            </a:r>
            <a:endParaRPr lang="en-US" sz="28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795" y="3912513"/>
            <a:ext cx="3546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/>
              </a:rPr>
              <a:t>24 NOVEMBER 2020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732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BE75937-E151-4B2B-8C64-9A22524FD06C}"/>
              </a:ext>
            </a:extLst>
          </p:cNvPr>
          <p:cNvSpPr/>
          <p:nvPr/>
        </p:nvSpPr>
        <p:spPr>
          <a:xfrm>
            <a:off x="0" y="4076700"/>
            <a:ext cx="9144000" cy="85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9DE8BFE-FE5B-4B85-95C6-4BC24BEA18CB}"/>
              </a:ext>
            </a:extLst>
          </p:cNvPr>
          <p:cNvSpPr/>
          <p:nvPr/>
        </p:nvSpPr>
        <p:spPr>
          <a:xfrm>
            <a:off x="1725976" y="-2752"/>
            <a:ext cx="89154" cy="6860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C31C0-A678-488B-954D-3C31F9292F64}"/>
              </a:ext>
            </a:extLst>
          </p:cNvPr>
          <p:cNvSpPr/>
          <p:nvPr/>
        </p:nvSpPr>
        <p:spPr>
          <a:xfrm>
            <a:off x="1822704" y="-8966"/>
            <a:ext cx="7321296" cy="4078939"/>
          </a:xfrm>
          <a:prstGeom prst="rect">
            <a:avLst/>
          </a:prstGeom>
          <a:solidFill>
            <a:srgbClr val="84D684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B460027-1BF7-4B04-A53C-BB6E7681BBF8}"/>
              </a:ext>
            </a:extLst>
          </p:cNvPr>
          <p:cNvSpPr/>
          <p:nvPr/>
        </p:nvSpPr>
        <p:spPr>
          <a:xfrm>
            <a:off x="1815130" y="4169150"/>
            <a:ext cx="7321296" cy="2688849"/>
          </a:xfrm>
          <a:prstGeom prst="rect">
            <a:avLst/>
          </a:prstGeom>
          <a:solidFill>
            <a:srgbClr val="BCEAB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7492E08-0E2F-4761-9D2E-B3813C92F001}"/>
              </a:ext>
            </a:extLst>
          </p:cNvPr>
          <p:cNvSpPr/>
          <p:nvPr/>
        </p:nvSpPr>
        <p:spPr>
          <a:xfrm>
            <a:off x="2158715" y="415169"/>
            <a:ext cx="6677123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prstClr val="white"/>
                </a:solidFill>
                <a:latin typeface="Consolas" panose="020B0609020204030204"/>
              </a:rPr>
              <a:t>2020/21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prstClr val="white"/>
                </a:solidFill>
                <a:latin typeface="Consolas" panose="020B0609020204030204"/>
              </a:rPr>
              <a:t>PERFORMANCE TARGETS NOT ACHIEVED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7492E08-0E2F-4761-9D2E-B3813C92F001}"/>
              </a:ext>
            </a:extLst>
          </p:cNvPr>
          <p:cNvSpPr/>
          <p:nvPr/>
        </p:nvSpPr>
        <p:spPr>
          <a:xfrm>
            <a:off x="2181127" y="4286250"/>
            <a:ext cx="5888499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prstClr val="white"/>
                </a:solidFill>
                <a:latin typeface="Consolas" panose="020B0609020204030204"/>
              </a:rPr>
              <a:t>2020/21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prstClr val="white"/>
                </a:solidFill>
                <a:latin typeface="Consolas" panose="020B0609020204030204"/>
              </a:rPr>
              <a:t>QUARTER 2</a:t>
            </a:r>
          </a:p>
        </p:txBody>
      </p:sp>
    </p:spTree>
    <p:extLst>
      <p:ext uri="{BB962C8B-B14F-4D97-AF65-F5344CB8AC3E}">
        <p14:creationId xmlns:p14="http://schemas.microsoft.com/office/powerpoint/2010/main" val="4021134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Notes to the presentation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61303" y="1135380"/>
            <a:ext cx="851217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Regions to focus on targets not achieved for Quarter 2 (cumulatively since Q1)</a:t>
            </a:r>
          </a:p>
          <a:p>
            <a:endParaRPr lang="en-ZA" dirty="0"/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ZA" dirty="0" smtClean="0"/>
              <a:t>Reports should indicate </a:t>
            </a:r>
            <a:r>
              <a:rPr lang="en-ZA" dirty="0"/>
              <a:t>what was planned against what was not achieved</a:t>
            </a:r>
            <a:endParaRPr lang="en-GB" dirty="0"/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ZA" dirty="0"/>
              <a:t>Include under achievement at source </a:t>
            </a:r>
            <a:r>
              <a:rPr lang="en-ZA" dirty="0" smtClean="0"/>
              <a:t>(Regions)</a:t>
            </a:r>
            <a:endParaRPr lang="en-ZA" dirty="0"/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ZA" dirty="0" smtClean="0"/>
              <a:t>Identify root causes of the under achievement and associated risks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ZA" dirty="0" smtClean="0"/>
              <a:t>Explain the corrective actions required in a </a:t>
            </a:r>
            <a:r>
              <a:rPr lang="en-ZA" dirty="0" err="1" smtClean="0"/>
              <a:t>projectised</a:t>
            </a:r>
            <a:r>
              <a:rPr lang="en-ZA" dirty="0" smtClean="0"/>
              <a:t> approach (i.e. what needs to be done, when and by whom, when is the target expected to be achieved)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ZA" dirty="0" smtClean="0"/>
              <a:t>What are the long term solutions to ensure that the problems identified do not reoccur </a:t>
            </a:r>
          </a:p>
        </p:txBody>
      </p:sp>
    </p:spTree>
    <p:extLst>
      <p:ext uri="{BB962C8B-B14F-4D97-AF65-F5344CB8AC3E}">
        <p14:creationId xmlns:p14="http://schemas.microsoft.com/office/powerpoint/2010/main" val="2659050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279087"/>
            <a:ext cx="8516937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90000"/>
              </a:spcBef>
              <a:buClr>
                <a:srgbClr val="7D0900"/>
              </a:buClr>
            </a:pPr>
            <a:r>
              <a:rPr lang="en-US" sz="7200" b="1" kern="0" dirty="0">
                <a:solidFill>
                  <a:srgbClr val="000000"/>
                </a:solidFill>
                <a:latin typeface="Arial"/>
                <a:cs typeface="Arial"/>
              </a:rPr>
              <a:t>PROGRAMME </a:t>
            </a:r>
            <a:r>
              <a:rPr lang="en-US" sz="7200" b="1" kern="0" dirty="0" smtClean="0">
                <a:solidFill>
                  <a:srgbClr val="000000"/>
                </a:solidFill>
                <a:latin typeface="Arial"/>
                <a:cs typeface="Arial"/>
              </a:rPr>
              <a:t>1: ADMINISTRATION</a:t>
            </a:r>
            <a:endParaRPr lang="en-US" sz="7200" b="1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7964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382436"/>
              </p:ext>
            </p:extLst>
          </p:nvPr>
        </p:nvGraphicFramePr>
        <p:xfrm>
          <a:off x="152400" y="1063285"/>
          <a:ext cx="8610600" cy="4575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195"/>
                <a:gridCol w="933414"/>
                <a:gridCol w="948626"/>
                <a:gridCol w="1218371"/>
                <a:gridCol w="909154"/>
                <a:gridCol w="869501"/>
                <a:gridCol w="1063762"/>
                <a:gridCol w="1491577"/>
              </a:tblGrid>
              <a:tr h="557813">
                <a:tc gridSpan="8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PROGRAMME 1: ADMINISTRATION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SUB PROGRAMME:</a:t>
                      </a:r>
                      <a:r>
                        <a:rPr lang="en-US" sz="1600" baseline="0" dirty="0" smtClean="0">
                          <a:solidFill>
                            <a:srgbClr val="006600"/>
                          </a:solidFill>
                        </a:rPr>
                        <a:t> INFORMATION TECHNOLOGY</a:t>
                      </a:r>
                      <a:endParaRPr lang="en-US" sz="1600" dirty="0">
                        <a:solidFill>
                          <a:srgbClr val="006600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5987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2020/21 </a:t>
                      </a:r>
                    </a:p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1375099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r>
                        <a:rPr lang="en-ZA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'Number of sites where Mesh network and integrated security system are installed (ISS)</a:t>
                      </a: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ZA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The lockdown regulations presented delays in the procurement through SITA of the Mesh Network an Integrated Security Systems</a:t>
                      </a: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ZA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 request will be re-issued and expedite the process by making constant follow-ups stakeholders </a:t>
                      </a: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CDC:GITO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Engagement with stakeholder bi-weekly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8178"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'Number of sites where Inmate Communications systems are installed</a:t>
                      </a: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'The RFP (Request for Proposal) for the Inmate Communication System received were not inline with the specification of the service. </a:t>
                      </a: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Review requirements and request for alternative solution</a:t>
                      </a: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Dir. Infrastructure and Telephony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New requirements are issued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/>
              <a:t>INDICATORS NOT ACHIEVED DURING 2020/21 – Q2</a:t>
            </a:r>
          </a:p>
        </p:txBody>
      </p:sp>
    </p:spTree>
    <p:extLst>
      <p:ext uri="{BB962C8B-B14F-4D97-AF65-F5344CB8AC3E}">
        <p14:creationId xmlns:p14="http://schemas.microsoft.com/office/powerpoint/2010/main" val="74705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51033"/>
              </p:ext>
            </p:extLst>
          </p:nvPr>
        </p:nvGraphicFramePr>
        <p:xfrm>
          <a:off x="152400" y="1063285"/>
          <a:ext cx="8610600" cy="4651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195"/>
                <a:gridCol w="933414"/>
                <a:gridCol w="948626"/>
                <a:gridCol w="1218371"/>
                <a:gridCol w="909154"/>
                <a:gridCol w="869501"/>
                <a:gridCol w="1063762"/>
                <a:gridCol w="1491577"/>
              </a:tblGrid>
              <a:tr h="557813">
                <a:tc gridSpan="8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PROGRAMME 1: ADMINISTRATION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SUB PROGRAMME:</a:t>
                      </a:r>
                      <a:r>
                        <a:rPr lang="en-US" sz="1600" baseline="0" dirty="0" smtClean="0">
                          <a:solidFill>
                            <a:srgbClr val="006600"/>
                          </a:solidFill>
                        </a:rPr>
                        <a:t> INFORMATION TECHNOLOGY</a:t>
                      </a:r>
                      <a:endParaRPr lang="en-US" sz="1600" dirty="0">
                        <a:solidFill>
                          <a:srgbClr val="006600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5987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2020/21 </a:t>
                      </a:r>
                    </a:p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998178">
                <a:tc>
                  <a:txBody>
                    <a:bodyPr/>
                    <a:lstStyle/>
                    <a:p>
                      <a:pPr algn="l" fontAlgn="t"/>
                      <a:r>
                        <a:rPr lang="en-ZA" sz="11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'Percentage of Information Systems (IIMS) implemented as per MISSTP</a:t>
                      </a:r>
                      <a:endParaRPr lang="en-US" sz="11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2.39</a:t>
                      </a:r>
                      <a:r>
                        <a:rPr lang="en-U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( 11/461)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'The lockdown regulations between Level 5-4 did not permit travel to regions and management areas which created a backlog.  In addition the 50/50 working arrangement limited the capacity to implement within the required timeframes</a:t>
                      </a: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'There will be an increase on Human Resource capacity of two officials for deployment, local sites will be prioritised and the deployment period will be reduced from 4 weeks to 2 weeks. </a:t>
                      </a: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DC:</a:t>
                      </a:r>
                      <a:r>
                        <a:rPr lang="en-US" sz="11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Applications Management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Two more sites were deployed</a:t>
                      </a: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/>
              <a:t>INDICATORS NOT ACHIEVED DURING 2020/21 – Q2</a:t>
            </a:r>
          </a:p>
        </p:txBody>
      </p:sp>
    </p:spTree>
    <p:extLst>
      <p:ext uri="{BB962C8B-B14F-4D97-AF65-F5344CB8AC3E}">
        <p14:creationId xmlns:p14="http://schemas.microsoft.com/office/powerpoint/2010/main" val="16393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mtClean="0"/>
              <a:t>SUMMARY OF IMPROVEMENTS FOR Q2</a:t>
            </a:r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/>
              <a:t>SUMMARY OF IMPROVEMENTS FOR Q2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956009"/>
            <a:ext cx="8153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Engagement with SITA on the bi-weekly basis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Short-time on the implementation and deployment of IIMS per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Engage with new Stakeholders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342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ide1 Template_1.2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4528" y="271596"/>
            <a:ext cx="4522887" cy="707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white"/>
                </a:solidFill>
                <a:latin typeface="Calibri"/>
                <a:cs typeface="Arial Black"/>
              </a:rPr>
              <a:t>Thank You</a:t>
            </a:r>
            <a:endParaRPr lang="en-US" sz="4000" dirty="0">
              <a:solidFill>
                <a:prstClr val="white"/>
              </a:solidFill>
              <a:latin typeface="Calibri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9500" y="423996"/>
            <a:ext cx="6338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ZA" sz="2000" b="1" dirty="0">
                <a:solidFill>
                  <a:srgbClr val="005300"/>
                </a:solidFill>
                <a:latin typeface="Calibri"/>
                <a:cs typeface="Arial Black"/>
              </a:rPr>
              <a:t>THANK YOU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ZA" sz="2000" b="1" dirty="0">
              <a:solidFill>
                <a:srgbClr val="005300"/>
              </a:solidFill>
              <a:latin typeface="Calibri"/>
              <a:cs typeface="Arial Black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ZA" sz="2000" b="1" dirty="0">
                <a:solidFill>
                  <a:srgbClr val="005300"/>
                </a:solidFill>
                <a:latin typeface="Calibri"/>
                <a:cs typeface="Arial Black"/>
              </a:rPr>
              <a:t>STRIVING FOR A SOUTH AFRICA IN WHICH PEOPLE ARE AND FEEL SAFE</a:t>
            </a:r>
          </a:p>
        </p:txBody>
      </p:sp>
    </p:spTree>
    <p:extLst>
      <p:ext uri="{BB962C8B-B14F-4D97-AF65-F5344CB8AC3E}">
        <p14:creationId xmlns:p14="http://schemas.microsoft.com/office/powerpoint/2010/main" val="116540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THINKCELLSTATEDONOTDELETE" val="7xKqHXCsmEqpYS9D3W9JOA"/>
</p:tagLst>
</file>

<file path=ppt/theme/theme1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7D0900"/>
      </a:lt2>
      <a:accent1>
        <a:srgbClr val="808080"/>
      </a:accent1>
      <a:accent2>
        <a:srgbClr val="A0A0A0"/>
      </a:accent2>
      <a:accent3>
        <a:srgbClr val="FFFFFF"/>
      </a:accent3>
      <a:accent4>
        <a:srgbClr val="000000"/>
      </a:accent4>
      <a:accent5>
        <a:srgbClr val="C0C0C0"/>
      </a:accent5>
      <a:accent6>
        <a:srgbClr val="919191"/>
      </a:accent6>
      <a:hlink>
        <a:srgbClr val="B9B9B9"/>
      </a:hlink>
      <a:folHlink>
        <a:srgbClr val="DCDCDC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bg2"/>
          </a:buClr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bg2"/>
          </a:buClr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7D0900"/>
        </a:lt2>
        <a:accent1>
          <a:srgbClr val="808080"/>
        </a:accent1>
        <a:accent2>
          <a:srgbClr val="A0A0A0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919191"/>
        </a:accent6>
        <a:hlink>
          <a:srgbClr val="B9B9B9"/>
        </a:hlink>
        <a:folHlink>
          <a:srgbClr val="DCDCD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ustom 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FABAB"/>
      </a:accent1>
      <a:accent2>
        <a:srgbClr val="E2583D"/>
      </a:accent2>
      <a:accent3>
        <a:srgbClr val="78D2D2"/>
      </a:accent3>
      <a:accent4>
        <a:srgbClr val="3B393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35510</TotalTime>
  <Words>444</Words>
  <Application>Microsoft Office PowerPoint</Application>
  <PresentationFormat>On-screen Show (4:3)</PresentationFormat>
  <Paragraphs>74</Paragraphs>
  <Slides>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3_Blank</vt:lpstr>
      <vt:lpstr>Office Theme</vt:lpstr>
      <vt:lpstr> Presentation on DCS 2nd Quarter Actual Performance Report (2016/2017)    November   2016 </vt:lpstr>
      <vt:lpstr>PowerPoint Presentation</vt:lpstr>
      <vt:lpstr>Notes to the presentation</vt:lpstr>
      <vt:lpstr>PowerPoint Presentation</vt:lpstr>
      <vt:lpstr>PowerPoint Presentation</vt:lpstr>
      <vt:lpstr>PowerPoint Presentation</vt:lpstr>
      <vt:lpstr>SUMMARY OF IMPROVEMENTS FOR Q2</vt:lpstr>
      <vt:lpstr>PowerPoint Presentation</vt:lpstr>
    </vt:vector>
  </TitlesOfParts>
  <Company>Acer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high level vision will be developed which will determine the required operating model…  Scope will include all core elements of DCS</dc:title>
  <dc:creator>Rowan Smyth</dc:creator>
  <cp:lastModifiedBy>Molokomme, Moutloane</cp:lastModifiedBy>
  <cp:revision>3926</cp:revision>
  <cp:lastPrinted>2020-10-05T09:22:03Z</cp:lastPrinted>
  <dcterms:created xsi:type="dcterms:W3CDTF">2011-05-16T12:44:01Z</dcterms:created>
  <dcterms:modified xsi:type="dcterms:W3CDTF">2020-11-17T13:37:57Z</dcterms:modified>
</cp:coreProperties>
</file>