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814" r:id="rId1"/>
    <p:sldMasterId id="2147483826" r:id="rId2"/>
  </p:sldMasterIdLst>
  <p:notesMasterIdLst>
    <p:notesMasterId r:id="rId18"/>
  </p:notesMasterIdLst>
  <p:handoutMasterIdLst>
    <p:handoutMasterId r:id="rId19"/>
  </p:handoutMasterIdLst>
  <p:sldIdLst>
    <p:sldId id="1007" r:id="rId3"/>
    <p:sldId id="1010" r:id="rId4"/>
    <p:sldId id="1008" r:id="rId5"/>
    <p:sldId id="958" r:id="rId6"/>
    <p:sldId id="999" r:id="rId7"/>
    <p:sldId id="1021" r:id="rId8"/>
    <p:sldId id="1020" r:id="rId9"/>
    <p:sldId id="1019" r:id="rId10"/>
    <p:sldId id="1026" r:id="rId11"/>
    <p:sldId id="1030" r:id="rId12"/>
    <p:sldId id="1022" r:id="rId13"/>
    <p:sldId id="1023" r:id="rId14"/>
    <p:sldId id="1024" r:id="rId15"/>
    <p:sldId id="1028" r:id="rId16"/>
    <p:sldId id="941" r:id="rId17"/>
  </p:sldIdLst>
  <p:sldSz cx="9144000" cy="6858000" type="screen4x3"/>
  <p:notesSz cx="6794500" cy="9931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56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28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00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7213" indent="1588" algn="l" rtl="0" fontAlgn="base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247">
          <p15:clr>
            <a:srgbClr val="A4A3A4"/>
          </p15:clr>
        </p15:guide>
        <p15:guide id="2" orient="horz" pos="3918">
          <p15:clr>
            <a:srgbClr val="A4A3A4"/>
          </p15:clr>
        </p15:guide>
        <p15:guide id="3" orient="horz" pos="1159">
          <p15:clr>
            <a:srgbClr val="A4A3A4"/>
          </p15:clr>
        </p15:guide>
        <p15:guide id="4" orient="horz" pos="4156">
          <p15:clr>
            <a:srgbClr val="A4A3A4"/>
          </p15:clr>
        </p15:guide>
        <p15:guide id="5" pos="2880">
          <p15:clr>
            <a:srgbClr val="A4A3A4"/>
          </p15:clr>
        </p15:guide>
        <p15:guide id="6" pos="158">
          <p15:clr>
            <a:srgbClr val="A4A3A4"/>
          </p15:clr>
        </p15:guide>
        <p15:guide id="7" pos="560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9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olokomme, Moutloane" initials="MM" lastIdx="3" clrIdx="0"/>
  <p:cmAuthor id="1" name="Pretorius, Amie" initials="PA" lastIdx="1" clrIdx="1">
    <p:extLst>
      <p:ext uri="{19B8F6BF-5375-455C-9EA6-DF929625EA0E}">
        <p15:presenceInfo xmlns:p15="http://schemas.microsoft.com/office/powerpoint/2012/main" xmlns="" userId="S-1-5-21-172820803-184315659-518595180-162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EDEDED"/>
    <a:srgbClr val="D8D8D8"/>
    <a:srgbClr val="00CC00"/>
    <a:srgbClr val="FF8C08"/>
    <a:srgbClr val="339966"/>
    <a:srgbClr val="66FF33"/>
    <a:srgbClr val="CCFFFF"/>
    <a:srgbClr val="FF66FF"/>
    <a:srgbClr val="99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20225" autoAdjust="0"/>
    <p:restoredTop sz="94127" autoAdjust="0"/>
  </p:normalViewPr>
  <p:slideViewPr>
    <p:cSldViewPr snapToObjects="1">
      <p:cViewPr varScale="1">
        <p:scale>
          <a:sx n="69" d="100"/>
          <a:sy n="69" d="100"/>
        </p:scale>
        <p:origin x="-928" y="-72"/>
      </p:cViewPr>
      <p:guideLst>
        <p:guide orient="horz" pos="4247"/>
        <p:guide orient="horz" pos="3918"/>
        <p:guide orient="horz" pos="1159"/>
        <p:guide orient="horz" pos="4156"/>
        <p:guide pos="2880"/>
        <p:guide pos="158"/>
        <p:guide pos="56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64" d="100"/>
          <a:sy n="64" d="100"/>
        </p:scale>
        <p:origin x="-2760" y="-114"/>
      </p:cViewPr>
      <p:guideLst>
        <p:guide orient="horz" pos="3129"/>
        <p:guide pos="214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NUL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5" y="4"/>
            <a:ext cx="2944579" cy="49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l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142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8450" y="4"/>
            <a:ext cx="2944579" cy="49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r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142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5" y="9433850"/>
            <a:ext cx="2944579" cy="49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l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142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8450" y="9433850"/>
            <a:ext cx="2944579" cy="49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r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fld id="{94C88CBE-E755-4996-AEBD-89E8BD814D1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09975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5" y="4"/>
            <a:ext cx="2944579" cy="49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l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450" y="4"/>
            <a:ext cx="2944579" cy="49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>
            <a:lvl1pPr algn="r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66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4400" y="744538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29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45" y="4717744"/>
            <a:ext cx="5435010" cy="4468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5" y="9433850"/>
            <a:ext cx="2944579" cy="49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l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450" y="9433850"/>
            <a:ext cx="2944579" cy="495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41" tIns="48321" rIns="96641" bIns="48321" numCol="1" anchor="b" anchorCtr="0" compatLnSpc="1">
            <a:prstTxWarp prst="textNoShape">
              <a:avLst/>
            </a:prstTxWarp>
          </a:bodyPr>
          <a:lstStyle>
            <a:lvl1pPr algn="r" defTabSz="966594">
              <a:lnSpc>
                <a:spcPct val="100000"/>
              </a:lnSpc>
              <a:spcBef>
                <a:spcPct val="0"/>
              </a:spcBef>
              <a:buClrTx/>
              <a:defRPr sz="1300"/>
            </a:lvl1pPr>
          </a:lstStyle>
          <a:p>
            <a:pPr>
              <a:defRPr/>
            </a:pPr>
            <a:fld id="{8105FAE8-03D8-4D98-AAFC-7A059A2391E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3700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5826" algn="l" defTabSz="9143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90" algn="l" defTabSz="9143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156" algn="l" defTabSz="9143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321" algn="l" defTabSz="914331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0CE56A3-CE0D-43A0-8814-9EAD3873BAC3}" type="slidenum">
              <a:rPr lang="en-US" smtClean="0">
                <a:solidFill>
                  <a:prstClr val="black"/>
                </a:solidFill>
              </a:rPr>
              <a:pPr/>
              <a:t>0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27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44575" y="836613"/>
            <a:ext cx="4648200" cy="3486150"/>
          </a:xfrm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825" y="4717744"/>
            <a:ext cx="4980863" cy="4468144"/>
          </a:xfrm>
          <a:noFill/>
          <a:ln/>
        </p:spPr>
        <p:txBody>
          <a:bodyPr/>
          <a:lstStyle/>
          <a:p>
            <a:pPr eaLnBrk="1" hangingPunct="1"/>
            <a:endParaRPr lang="de-DE" smtClean="0">
              <a:solidFill>
                <a:srgbClr val="000000"/>
              </a:solidFill>
              <a:latin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00150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AutoShape 73"/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0" y="0"/>
          <a:ext cx="158750" cy="158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78" r:id="rId4" imgW="0" imgH="0" progId="">
                  <p:embed/>
                </p:oleObj>
              </mc:Choice>
              <mc:Fallback>
                <p:oleObj r:id="rId4" imgW="0" imgH="0" progId="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158750" cy="1587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66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1141415" y="3124202"/>
            <a:ext cx="6861175" cy="401648"/>
          </a:xfrm>
          <a:ln algn="ctr"/>
        </p:spPr>
        <p:txBody>
          <a:bodyPr anchor="ctr"/>
          <a:lstStyle>
            <a:lvl1pPr algn="ctr">
              <a:defRPr sz="2900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6167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4351341"/>
            <a:ext cx="6400800" cy="221599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i="1"/>
            </a:lvl1pPr>
          </a:lstStyle>
          <a:p>
            <a:r>
              <a:rPr lang="en-US" noProof="0" smtClean="0"/>
              <a:t>Click to edit Master subtitle style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942241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563588" y="2092327"/>
            <a:ext cx="1329595" cy="3545587"/>
          </a:xfrm>
        </p:spPr>
        <p:txBody>
          <a:bodyPr vert="eaVert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4602238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16182" y="596901"/>
            <a:ext cx="276999" cy="4140200"/>
          </a:xfrm>
        </p:spPr>
        <p:txBody>
          <a:bodyPr vert="eaVert"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250603" y="596901"/>
            <a:ext cx="1329595" cy="4140200"/>
          </a:xfrm>
        </p:spPr>
        <p:txBody>
          <a:bodyPr vert="eaVert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31612024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DB6A2AF-CE8A-4052-9E11-5A33A14BD1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80BC8BDE-2CDB-4D06-BB98-EFB2EA75D8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71EFF71A-9358-4B52-8F69-D818A29988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1F9A7F1-AF4A-4435-83B7-9FD02E3B17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221A303C-E75C-4CB2-B059-CDCB87FAF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5363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52D422B-ED00-40B0-9165-87546F8A16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A960440-5F7E-4060-A858-F632AB3D5F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C2DE873D-DFB9-4985-8BF9-F11835D4CA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ACD25987-3B62-444F-836C-52217B2B3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99C289B-B3FB-499F-8C27-2F4BB1DF23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08904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9ED5997-2C5C-475E-872C-553B60F658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A6B594CB-B266-4610-9584-5998A4742F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685AC40-F003-4FA9-A42C-BFFD1131B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8B438BE5-E698-48C8-BC01-73323E730E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D9CC469D-2098-45FC-A204-48FD368472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4256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2E4FF29-24FF-4DE5-ADB9-9A804AF448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898DA1E-348D-4E37-848E-E68E9F06AC5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3771B82F-C8CB-4287-8AE0-4CBB4CA41C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C1A0E6C2-3321-45C3-AB18-326A30EF32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DE729858-C3DE-4AC6-888E-33B4C60408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2C8D0C1C-5108-4F61-8F4F-82344E0E2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0415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A4F2DEA-EB9C-42C7-BFC0-CE95332687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48A942AE-40AA-4307-9C2C-0814D10389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C2A15E67-9C61-4678-8924-1F2A98D2A6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48F47BDE-0CA5-4AC0-9774-66333A0320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F4F71CA5-160B-453D-AC4C-E5A8683CD3B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E000ECAD-1DC0-4DB8-B23F-2978DA2F7F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D5904712-6C20-43C7-BCC8-45796173AF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294997E3-7A47-4FD1-BF6C-E9F8C29D1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24481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3650026-D873-40BB-8914-E0C241D91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70E8D620-46AF-4A8A-813F-7F131B4A9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C0AC39B4-11C7-47A4-8F28-647004B924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19310B8E-38B6-4D4D-B39F-3BF1159EAA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2497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B770769F-807C-4E43-BB3A-690A3E8624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5DC89C88-05E9-491E-BDFB-6B854351DC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8584F9D3-83AC-4455-AEBE-6F04076F5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2189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5913A89-D4A0-487D-A149-C9511B1EDB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A9402240-6504-4AE9-83C4-538754923F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473F8497-C477-4825-B17D-5CF8B62B870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24D6A41-4772-4D52-AE79-7A6CFB4D75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A8BC2376-8C81-4D02-ABFA-CF217512AB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7AFDEF3E-6D04-4CA1-B76A-1CBDF7DDDE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6101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6063" y="2092329"/>
            <a:ext cx="8647112" cy="1329595"/>
          </a:xfrm>
        </p:spPr>
        <p:txBody>
          <a:bodyPr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2379054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6778F86-49DF-434F-A916-CCFADFF83D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B2ED303B-92A4-4D0B-89F0-E639F369E42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733CEC67-1110-4B8B-98F4-CF156268B63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D3D3C3E4-F4A6-412E-8CE9-25BA63237B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8EA047C-50CA-48A9-BB35-8C6233FBF8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925DFE21-9CD8-49CC-AF1B-BDE1011423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11026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0869B78-F27F-495B-A2C2-2793284F67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07064751-C514-4419-85E0-DFFC94D1DF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3053D27-EB3C-4610-8A69-DCC125D37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545A532C-1325-482A-9DEB-DDFA0FCBE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8D36A21A-59B8-469A-9D91-EEE5988A2F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8177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1F475ECF-C99D-4889-88D7-F7E198685A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03439734-D441-499E-B507-BC7A82D1A1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3565E774-C302-49D4-9659-E21D0FDEA2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397F6840-67C3-4206-A20E-75019B3C2B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0DDBE94B-D67A-44B7-923C-887C09451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19090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080296"/>
          </a:xfrm>
        </p:spPr>
        <p:txBody>
          <a:bodyPr/>
          <a:lstStyle>
            <a:lvl1pPr algn="ctr">
              <a:defRPr sz="3900" b="1" cap="all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7"/>
            <a:ext cx="7772400" cy="276999"/>
          </a:xfrm>
        </p:spPr>
        <p:txBody>
          <a:bodyPr anchor="b"/>
          <a:lstStyle>
            <a:lvl1pPr marL="0" indent="0" algn="ctr">
              <a:buNone/>
              <a:defRPr sz="2000"/>
            </a:lvl1pPr>
            <a:lvl2pPr marL="457165" indent="0">
              <a:buNone/>
              <a:defRPr sz="1800"/>
            </a:lvl2pPr>
            <a:lvl3pPr marL="914331" indent="0">
              <a:buNone/>
              <a:defRPr sz="1600"/>
            </a:lvl3pPr>
            <a:lvl4pPr marL="1371495" indent="0">
              <a:buNone/>
              <a:defRPr sz="1400"/>
            </a:lvl4pPr>
            <a:lvl5pPr marL="1828660" indent="0">
              <a:buNone/>
              <a:defRPr sz="1400"/>
            </a:lvl5pPr>
            <a:lvl6pPr marL="2285826" indent="0">
              <a:buNone/>
              <a:defRPr sz="1400"/>
            </a:lvl6pPr>
            <a:lvl7pPr marL="2742990" indent="0">
              <a:buNone/>
              <a:defRPr sz="1400"/>
            </a:lvl7pPr>
            <a:lvl8pPr marL="3200156" indent="0">
              <a:buNone/>
              <a:defRPr sz="1400"/>
            </a:lvl8pPr>
            <a:lvl9pPr marL="3657321" indent="0">
              <a:buNone/>
              <a:defRPr sz="14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043578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6063" y="2092328"/>
            <a:ext cx="4246562" cy="218829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5" y="2092328"/>
            <a:ext cx="4248150" cy="218829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9644027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609604"/>
            <a:ext cx="8686800" cy="276999"/>
          </a:xfrm>
        </p:spPr>
        <p:txBody>
          <a:bodyPr/>
          <a:lstStyle>
            <a:lvl1pPr>
              <a:defRPr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" y="1535117"/>
            <a:ext cx="4268788" cy="6647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5" indent="0">
              <a:buNone/>
              <a:defRPr sz="2000" b="1"/>
            </a:lvl2pPr>
            <a:lvl3pPr marL="914331" indent="0">
              <a:buNone/>
              <a:defRPr sz="1800" b="1"/>
            </a:lvl3pPr>
            <a:lvl4pPr marL="1371495" indent="0">
              <a:buNone/>
              <a:defRPr sz="1600" b="1"/>
            </a:lvl4pPr>
            <a:lvl5pPr marL="1828660" indent="0">
              <a:buNone/>
              <a:defRPr sz="1600" b="1"/>
            </a:lvl5pPr>
            <a:lvl6pPr marL="2285826" indent="0">
              <a:buNone/>
              <a:defRPr sz="1600" b="1"/>
            </a:lvl6pPr>
            <a:lvl7pPr marL="2742990" indent="0">
              <a:buNone/>
              <a:defRPr sz="1600" b="1"/>
            </a:lvl7pPr>
            <a:lvl8pPr marL="3200156" indent="0">
              <a:buNone/>
              <a:defRPr sz="1600" b="1"/>
            </a:lvl8pPr>
            <a:lvl9pPr marL="3657321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8600" y="2174876"/>
            <a:ext cx="4268788" cy="18959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7"/>
            <a:ext cx="4270375" cy="66479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65" indent="0">
              <a:buNone/>
              <a:defRPr sz="2000" b="1"/>
            </a:lvl2pPr>
            <a:lvl3pPr marL="914331" indent="0">
              <a:buNone/>
              <a:defRPr sz="1800" b="1"/>
            </a:lvl3pPr>
            <a:lvl4pPr marL="1371495" indent="0">
              <a:buNone/>
              <a:defRPr sz="1600" b="1"/>
            </a:lvl4pPr>
            <a:lvl5pPr marL="1828660" indent="0">
              <a:buNone/>
              <a:defRPr sz="1600" b="1"/>
            </a:lvl5pPr>
            <a:lvl6pPr marL="2285826" indent="0">
              <a:buNone/>
              <a:defRPr sz="1600" b="1"/>
            </a:lvl6pPr>
            <a:lvl7pPr marL="2742990" indent="0">
              <a:buNone/>
              <a:defRPr sz="1600" b="1"/>
            </a:lvl7pPr>
            <a:lvl8pPr marL="3200156" indent="0">
              <a:buNone/>
              <a:defRPr sz="1600" b="1"/>
            </a:lvl8pPr>
            <a:lvl9pPr marL="3657321" indent="0">
              <a:buNone/>
              <a:defRPr sz="1600" b="1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6"/>
            <a:ext cx="4270375" cy="189590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1231197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 smtClean="0"/>
              <a:t>Click to edit Master title style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3542286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72255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623887"/>
            <a:ext cx="3008313" cy="55399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1" y="623888"/>
            <a:ext cx="5111750" cy="25176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785941"/>
            <a:ext cx="3008313" cy="199439"/>
          </a:xfrm>
        </p:spPr>
        <p:txBody>
          <a:bodyPr/>
          <a:lstStyle>
            <a:lvl1pPr marL="0" indent="0">
              <a:buNone/>
              <a:defRPr sz="1400"/>
            </a:lvl1pPr>
            <a:lvl2pPr marL="457165" indent="0">
              <a:buNone/>
              <a:defRPr sz="1200"/>
            </a:lvl2pPr>
            <a:lvl3pPr marL="914331" indent="0">
              <a:buNone/>
              <a:defRPr sz="1000"/>
            </a:lvl3pPr>
            <a:lvl4pPr marL="1371495" indent="0">
              <a:buNone/>
              <a:defRPr sz="900"/>
            </a:lvl4pPr>
            <a:lvl5pPr marL="1828660" indent="0">
              <a:buNone/>
              <a:defRPr sz="900"/>
            </a:lvl5pPr>
            <a:lvl6pPr marL="2285826" indent="0">
              <a:buNone/>
              <a:defRPr sz="900"/>
            </a:lvl6pPr>
            <a:lvl7pPr marL="2742990" indent="0">
              <a:buNone/>
              <a:defRPr sz="900"/>
            </a:lvl7pPr>
            <a:lvl8pPr marL="3200156" indent="0">
              <a:buNone/>
              <a:defRPr sz="900"/>
            </a:lvl8pPr>
            <a:lvl9pPr marL="3657321" indent="0">
              <a:buNone/>
              <a:defRPr sz="9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57840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4"/>
            <a:ext cx="5486400" cy="27699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noProof="0" smtClean="0"/>
              <a:t>Click to edit Master title style</a:t>
            </a:r>
            <a:endParaRPr lang="en-GB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43198"/>
          </a:xfrm>
        </p:spPr>
        <p:txBody>
          <a:bodyPr/>
          <a:lstStyle>
            <a:lvl1pPr marL="0" indent="0">
              <a:buNone/>
              <a:defRPr sz="3200"/>
            </a:lvl1pPr>
            <a:lvl2pPr marL="457165" indent="0">
              <a:buNone/>
              <a:defRPr sz="2800"/>
            </a:lvl2pPr>
            <a:lvl3pPr marL="914331" indent="0">
              <a:buNone/>
              <a:defRPr sz="2400"/>
            </a:lvl3pPr>
            <a:lvl4pPr marL="1371495" indent="0">
              <a:buNone/>
              <a:defRPr sz="2000"/>
            </a:lvl4pPr>
            <a:lvl5pPr marL="1828660" indent="0">
              <a:buNone/>
              <a:defRPr sz="2000"/>
            </a:lvl5pPr>
            <a:lvl6pPr marL="2285826" indent="0">
              <a:buNone/>
              <a:defRPr sz="2000"/>
            </a:lvl6pPr>
            <a:lvl7pPr marL="2742990" indent="0">
              <a:buNone/>
              <a:defRPr sz="2000"/>
            </a:lvl7pPr>
            <a:lvl8pPr marL="3200156" indent="0">
              <a:buNone/>
              <a:defRPr sz="2000"/>
            </a:lvl8pPr>
            <a:lvl9pPr marL="3657321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GB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41"/>
            <a:ext cx="5486400" cy="199439"/>
          </a:xfrm>
        </p:spPr>
        <p:txBody>
          <a:bodyPr/>
          <a:lstStyle>
            <a:lvl1pPr marL="0" indent="0">
              <a:buNone/>
              <a:defRPr sz="1400"/>
            </a:lvl1pPr>
            <a:lvl2pPr marL="457165" indent="0">
              <a:buNone/>
              <a:defRPr sz="1200"/>
            </a:lvl2pPr>
            <a:lvl3pPr marL="914331" indent="0">
              <a:buNone/>
              <a:defRPr sz="1000"/>
            </a:lvl3pPr>
            <a:lvl4pPr marL="1371495" indent="0">
              <a:buNone/>
              <a:defRPr sz="900"/>
            </a:lvl4pPr>
            <a:lvl5pPr marL="1828660" indent="0">
              <a:buNone/>
              <a:defRPr sz="900"/>
            </a:lvl5pPr>
            <a:lvl6pPr marL="2285826" indent="0">
              <a:buNone/>
              <a:defRPr sz="900"/>
            </a:lvl6pPr>
            <a:lvl7pPr marL="2742990" indent="0">
              <a:buNone/>
              <a:defRPr sz="900"/>
            </a:lvl7pPr>
            <a:lvl8pPr marL="3200156" indent="0">
              <a:buNone/>
              <a:defRPr sz="900"/>
            </a:lvl8pPr>
            <a:lvl9pPr marL="3657321" indent="0">
              <a:buNone/>
              <a:defRPr sz="900"/>
            </a:lvl9pPr>
          </a:lstStyle>
          <a:p>
            <a:pPr lvl="0"/>
            <a:r>
              <a:rPr lang="en-US" noProof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752403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 bwMode="auto">
          <a:xfrm>
            <a:off x="0" y="0"/>
            <a:ext cx="9144000" cy="596900"/>
          </a:xfrm>
          <a:prstGeom prst="rect">
            <a:avLst/>
          </a:prstGeom>
          <a:solidFill>
            <a:srgbClr val="006600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72000" tIns="72000" rIns="72000" bIns="7200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1" fontAlgn="base" latinLnBrk="0" hangingPunct="1">
              <a:lnSpc>
                <a:spcPct val="90000"/>
              </a:lnSpc>
              <a:spcBef>
                <a:spcPct val="50000"/>
              </a:spcBef>
              <a:spcAft>
                <a:spcPct val="0"/>
              </a:spcAft>
              <a:buClr>
                <a:schemeClr val="bg2"/>
              </a:buClr>
              <a:buSzTx/>
              <a:buFontTx/>
              <a:buNone/>
              <a:tabLst/>
            </a:pPr>
            <a:endParaRPr kumimoji="0" lang="en-ZA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075" name="Rectangle 24"/>
          <p:cNvSpPr>
            <a:spLocks noGrp="1" noChangeArrowheads="1"/>
          </p:cNvSpPr>
          <p:nvPr>
            <p:ph type="title"/>
          </p:nvPr>
        </p:nvSpPr>
        <p:spPr bwMode="auto">
          <a:xfrm>
            <a:off x="100221" y="113724"/>
            <a:ext cx="8647112" cy="3877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smtClean="0"/>
              <a:t>Headline: (20 pt.) Arial bold</a:t>
            </a:r>
          </a:p>
        </p:txBody>
      </p:sp>
      <p:sp>
        <p:nvSpPr>
          <p:cNvPr id="3076" name="Rectangle 26"/>
          <p:cNvSpPr>
            <a:spLocks noGrp="1" noChangeArrowheads="1"/>
          </p:cNvSpPr>
          <p:nvPr>
            <p:ph type="body" idx="1"/>
          </p:nvPr>
        </p:nvSpPr>
        <p:spPr bwMode="auto">
          <a:xfrm>
            <a:off x="246063" y="2092325"/>
            <a:ext cx="8647112" cy="2659063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GB" smtClean="0"/>
              <a:t>Text: 16-pt. Arial with Wingdings square square bullet 100%</a:t>
            </a:r>
          </a:p>
          <a:p>
            <a:pPr lvl="1"/>
            <a:r>
              <a:rPr lang="en-GB" smtClean="0"/>
              <a:t>Second-level bullet — Arial round</a:t>
            </a:r>
          </a:p>
          <a:p>
            <a:pPr lvl="2"/>
            <a:r>
              <a:rPr lang="en-GB" smtClean="0"/>
              <a:t>Third-level bullet — Arial Em dash</a:t>
            </a:r>
          </a:p>
          <a:p>
            <a:pPr lvl="3"/>
            <a:r>
              <a:rPr lang="en-GB" smtClean="0"/>
              <a:t>Fourth-level bullet — Arial Em dash</a:t>
            </a:r>
          </a:p>
          <a:p>
            <a:pPr lvl="4"/>
            <a:r>
              <a:rPr lang="en-GB" smtClean="0"/>
              <a:t>xx</a:t>
            </a:r>
          </a:p>
          <a:p>
            <a:pPr lvl="0"/>
            <a:r>
              <a:rPr lang="en-GB" smtClean="0"/>
              <a:t>Text: 16 pt. Arial, plain text sentence case</a:t>
            </a:r>
          </a:p>
          <a:p>
            <a:pPr lvl="1"/>
            <a:r>
              <a:rPr lang="en-GB" smtClean="0"/>
              <a:t>Second-level bullet</a:t>
            </a:r>
          </a:p>
          <a:p>
            <a:pPr lvl="2"/>
            <a:r>
              <a:rPr lang="en-GB" smtClean="0"/>
              <a:t>Third-level bullet</a:t>
            </a:r>
          </a:p>
          <a:p>
            <a:pPr lvl="3"/>
            <a:r>
              <a:rPr lang="en-GB" smtClean="0"/>
              <a:t>Fourth-level bullet</a:t>
            </a:r>
          </a:p>
        </p:txBody>
      </p:sp>
      <p:sp>
        <p:nvSpPr>
          <p:cNvPr id="1029" name="Rectangle 28"/>
          <p:cNvSpPr>
            <a:spLocks noChangeArrowheads="1"/>
          </p:cNvSpPr>
          <p:nvPr/>
        </p:nvSpPr>
        <p:spPr bwMode="auto">
          <a:xfrm>
            <a:off x="8650288" y="6705600"/>
            <a:ext cx="265112" cy="138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pPr algn="r" eaLnBrk="0" hangingPunct="0">
              <a:defRPr/>
            </a:pPr>
            <a:fld id="{851172FB-5EEA-4105-882C-8D3DDB9655BA}" type="slidenum">
              <a:rPr lang="en-GB" sz="900">
                <a:solidFill>
                  <a:srgbClr val="77787B"/>
                </a:solidFill>
              </a:rPr>
              <a:pPr algn="r" eaLnBrk="0" hangingPunct="0">
                <a:defRPr/>
              </a:pPr>
              <a:t>‹#›</a:t>
            </a:fld>
            <a:endParaRPr lang="en-GB" sz="900" dirty="0">
              <a:solidFill>
                <a:srgbClr val="77787B"/>
              </a:solidFill>
            </a:endParaRPr>
          </a:p>
        </p:txBody>
      </p:sp>
      <p:pic>
        <p:nvPicPr>
          <p:cNvPr id="3079" name="Picture 6" descr="C:\Users\jmumaw\Desktop\DCS\Pics\Logo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6388100"/>
            <a:ext cx="1362075" cy="44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62599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  <p:sldLayoutId id="2147483816" r:id="rId2"/>
    <p:sldLayoutId id="2147483817" r:id="rId3"/>
    <p:sldLayoutId id="2147483818" r:id="rId4"/>
    <p:sldLayoutId id="2147483819" r:id="rId5"/>
    <p:sldLayoutId id="2147483820" r:id="rId6"/>
    <p:sldLayoutId id="2147483821" r:id="rId7"/>
    <p:sldLayoutId id="2147483822" r:id="rId8"/>
    <p:sldLayoutId id="2147483823" r:id="rId9"/>
    <p:sldLayoutId id="2147483824" r:id="rId10"/>
    <p:sldLayoutId id="214748382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000" b="1">
          <a:solidFill>
            <a:schemeClr val="tx1"/>
          </a:solidFill>
          <a:latin typeface="Arial" charset="0"/>
          <a:cs typeface="Arial" charset="0"/>
        </a:defRPr>
      </a:lvl5pPr>
      <a:lvl6pPr marL="457165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6pPr>
      <a:lvl7pPr marL="914331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7pPr>
      <a:lvl8pPr marL="1371495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8pPr>
      <a:lvl9pPr marL="182866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66700" indent="-266700" algn="l" rtl="0" eaLnBrk="0" fontAlgn="base" hangingPunct="0">
        <a:lnSpc>
          <a:spcPct val="90000"/>
        </a:lnSpc>
        <a:spcBef>
          <a:spcPct val="90000"/>
        </a:spcBef>
        <a:spcAft>
          <a:spcPct val="0"/>
        </a:spcAft>
        <a:buClr>
          <a:schemeClr val="bg2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  <a:ea typeface="+mn-ea"/>
          <a:cs typeface="+mn-cs"/>
        </a:defRPr>
      </a:lvl1pPr>
      <a:lvl2pPr marL="458788" indent="-188913" algn="l" rtl="0" eaLnBrk="0" fontAlgn="base" hangingPunct="0">
        <a:lnSpc>
          <a:spcPct val="90000"/>
        </a:lnSpc>
        <a:spcBef>
          <a:spcPct val="50000"/>
        </a:spcBef>
        <a:spcAft>
          <a:spcPct val="0"/>
        </a:spcAft>
        <a:buClr>
          <a:schemeClr val="bg2"/>
        </a:buClr>
        <a:buFont typeface="Arial" charset="0"/>
        <a:buChar char="•"/>
        <a:defRPr sz="1600">
          <a:solidFill>
            <a:schemeClr val="tx1"/>
          </a:solidFill>
          <a:latin typeface="+mn-lt"/>
          <a:cs typeface="+mn-cs"/>
        </a:defRPr>
      </a:lvl2pPr>
      <a:lvl3pPr marL="623888" indent="-161925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chemeClr val="bg2"/>
        </a:buClr>
        <a:buFont typeface="Arial" charset="0"/>
        <a:buChar char="–"/>
        <a:defRPr sz="1600">
          <a:solidFill>
            <a:schemeClr val="tx1"/>
          </a:solidFill>
          <a:latin typeface="+mn-lt"/>
          <a:cs typeface="+mn-cs"/>
        </a:defRPr>
      </a:lvl3pPr>
      <a:lvl4pPr marL="793750" indent="-166688" algn="l" rtl="0" eaLnBrk="0" fontAlgn="base" hangingPunct="0">
        <a:lnSpc>
          <a:spcPct val="90000"/>
        </a:lnSpc>
        <a:spcBef>
          <a:spcPct val="10000"/>
        </a:spcBef>
        <a:spcAft>
          <a:spcPct val="0"/>
        </a:spcAft>
        <a:buClr>
          <a:schemeClr val="bg2"/>
        </a:buClr>
        <a:buFont typeface="Arial" charset="0"/>
        <a:buChar char="-"/>
        <a:defRPr sz="1600">
          <a:solidFill>
            <a:schemeClr val="tx1"/>
          </a:solidFill>
          <a:latin typeface="+mn-lt"/>
          <a:cs typeface="+mn-cs"/>
        </a:defRPr>
      </a:lvl4pPr>
      <a:lvl5pPr marL="955675" indent="-15875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5pPr>
      <a:lvl6pPr marL="1414356" indent="-16032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6pPr>
      <a:lvl7pPr marL="1871520" indent="-16032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7pPr>
      <a:lvl8pPr marL="2328685" indent="-16032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8pPr>
      <a:lvl9pPr marL="2785851" indent="-160326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>
          <a:schemeClr val="bg2"/>
        </a:buClr>
        <a:buFont typeface="Arial" charset="0"/>
        <a:buChar char="­"/>
        <a:defRPr sz="16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5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1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5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0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26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0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56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1" algn="l" defTabSz="9143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280F6169-38FE-4D43-931B-75DCBAF30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0D67E026-CA9D-4CE7-8F50-786D9315F1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5B87351D-0748-4ECA-8FA1-525802B73D6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92EA062-DD63-490A-B8E6-ECEBD6CA674D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Verdana" panose="020B060403050404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11/15/2020</a:t>
            </a:fld>
            <a:endParaRPr lang="en-US">
              <a:solidFill>
                <a:prstClr val="black">
                  <a:tint val="75000"/>
                </a:prstClr>
              </a:solidFill>
              <a:latin typeface="Verdana" panose="020B0604030504040204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3C33111-923A-4592-97A8-3CFB72DB7DB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Verdana" panose="020B0604030504040204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40A99A5-B9C1-4B3F-B652-92C5DD77A4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DBDD1549-1324-4EFF-87C0-B692114AC8D2}" type="slidenum">
              <a:rPr lang="en-US" smtClean="0">
                <a:solidFill>
                  <a:prstClr val="black">
                    <a:tint val="75000"/>
                  </a:prstClr>
                </a:solidFill>
                <a:latin typeface="Verdana" panose="020B060403050404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Verdana" panose="020B0604030504040204"/>
            </a:endParaRPr>
          </a:p>
        </p:txBody>
      </p:sp>
    </p:spTree>
    <p:extLst>
      <p:ext uri="{BB962C8B-B14F-4D97-AF65-F5344CB8AC3E}">
        <p14:creationId xmlns:p14="http://schemas.microsoft.com/office/powerpoint/2010/main" val="32700683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7" r:id="rId1"/>
    <p:sldLayoutId id="2147483828" r:id="rId2"/>
    <p:sldLayoutId id="2147483829" r:id="rId3"/>
    <p:sldLayoutId id="2147483830" r:id="rId4"/>
    <p:sldLayoutId id="2147483831" r:id="rId5"/>
    <p:sldLayoutId id="2147483832" r:id="rId6"/>
    <p:sldLayoutId id="2147483833" r:id="rId7"/>
    <p:sldLayoutId id="2147483834" r:id="rId8"/>
    <p:sldLayoutId id="2147483835" r:id="rId9"/>
    <p:sldLayoutId id="2147483836" r:id="rId10"/>
    <p:sldLayoutId id="214748383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jmumaw\Desktop\DCS\Pics\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70038" y="609600"/>
            <a:ext cx="5473700" cy="1798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Rectangle 6"/>
          <p:cNvSpPr>
            <a:spLocks noGrp="1" noChangeArrowheads="1"/>
          </p:cNvSpPr>
          <p:nvPr>
            <p:ph type="ctrTitle"/>
          </p:nvPr>
        </p:nvSpPr>
        <p:spPr>
          <a:xfrm>
            <a:off x="307365" y="2784699"/>
            <a:ext cx="8520112" cy="3656386"/>
          </a:xfrm>
          <a:ln/>
        </p:spPr>
        <p:txBody>
          <a:bodyPr/>
          <a:lstStyle/>
          <a:p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3200" dirty="0" smtClean="0">
                <a:solidFill>
                  <a:srgbClr val="FF0000"/>
                </a:solidFill>
              </a:rPr>
              <a:t>Presentation on</a:t>
            </a:r>
            <a:r>
              <a:rPr lang="en-US" sz="3200" dirty="0">
                <a:solidFill>
                  <a:srgbClr val="FF0000"/>
                </a:solidFill>
              </a:rPr>
              <a:t/>
            </a:r>
            <a:br>
              <a:rPr lang="en-US" sz="3200" dirty="0">
                <a:solidFill>
                  <a:srgbClr val="FF0000"/>
                </a:solidFill>
              </a:rPr>
            </a:br>
            <a:r>
              <a:rPr lang="en-US" sz="3200" dirty="0" smtClean="0">
                <a:solidFill>
                  <a:srgbClr val="FF0000"/>
                </a:solidFill>
              </a:rPr>
              <a:t>DCS 2</a:t>
            </a:r>
            <a:r>
              <a:rPr lang="en-US" sz="3200" baseline="30000" dirty="0" smtClean="0">
                <a:solidFill>
                  <a:srgbClr val="FF0000"/>
                </a:solidFill>
              </a:rPr>
              <a:t>nd</a:t>
            </a:r>
            <a:r>
              <a:rPr lang="en-US" sz="3200" dirty="0" smtClean="0">
                <a:solidFill>
                  <a:srgbClr val="FF0000"/>
                </a:solidFill>
              </a:rPr>
              <a:t> Quarter Actual Performance Report (2016/2017)</a:t>
            </a:r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2800" dirty="0" smtClean="0">
                <a:solidFill>
                  <a:srgbClr val="FF0000"/>
                </a:solidFill>
              </a:rPr>
              <a:t/>
            </a:r>
            <a:br>
              <a:rPr lang="en-US" sz="2800" dirty="0" smtClean="0">
                <a:solidFill>
                  <a:srgbClr val="FF0000"/>
                </a:solidFill>
              </a:rPr>
            </a:br>
            <a:r>
              <a:rPr lang="en-US" sz="2800" b="0" dirty="0" smtClean="0">
                <a:latin typeface="Century Gothic" panose="020B0502020202020204" pitchFamily="34" charset="0"/>
              </a:rPr>
              <a:t/>
            </a:r>
            <a:br>
              <a:rPr lang="en-US" sz="2800" b="0" dirty="0" smtClean="0">
                <a:latin typeface="Century Gothic" panose="020B0502020202020204" pitchFamily="34" charset="0"/>
              </a:rPr>
            </a:br>
            <a:r>
              <a:rPr lang="en-US" sz="2800" b="0" dirty="0">
                <a:latin typeface="Century Gothic" panose="020B0502020202020204" pitchFamily="34" charset="0"/>
              </a:rPr>
              <a:t/>
            </a:r>
            <a:br>
              <a:rPr lang="en-US" sz="2800" b="0" dirty="0">
                <a:latin typeface="Century Gothic" panose="020B0502020202020204" pitchFamily="34" charset="0"/>
              </a:rPr>
            </a:br>
            <a:r>
              <a:rPr lang="en-GB" sz="2800" b="0" dirty="0" smtClean="0">
                <a:latin typeface="Century Gothic" panose="020B0502020202020204" pitchFamily="34" charset="0"/>
              </a:rPr>
              <a:t>November   </a:t>
            </a:r>
            <a:r>
              <a:rPr lang="en-GB" sz="2800" b="0" dirty="0">
                <a:latin typeface="Century Gothic" panose="020B0502020202020204" pitchFamily="34" charset="0"/>
              </a:rPr>
              <a:t>2016</a:t>
            </a:r>
            <a:br>
              <a:rPr lang="en-GB" sz="2800" b="0" dirty="0">
                <a:latin typeface="Century Gothic" panose="020B0502020202020204" pitchFamily="34" charset="0"/>
              </a:rPr>
            </a:br>
            <a:endParaRPr lang="en-GB" sz="2800" b="0" dirty="0">
              <a:latin typeface="Century Gothic" panose="020B0502020202020204" pitchFamily="34" charset="0"/>
            </a:endParaRPr>
          </a:p>
        </p:txBody>
      </p:sp>
      <p:pic>
        <p:nvPicPr>
          <p:cNvPr id="5" name="Picture 4" descr="Slide1 Template_1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965"/>
            <a:ext cx="9144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-76200" y="1508918"/>
            <a:ext cx="575824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kern="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PRESENTATION ON Q2 PERFORMANCE</a:t>
            </a:r>
          </a:p>
          <a:p>
            <a:pPr algn="ctr"/>
            <a:endParaRPr lang="en-US" sz="2800" b="1" kern="0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/>
              <a:cs typeface="Arial"/>
            </a:endParaRPr>
          </a:p>
          <a:p>
            <a:pPr algn="ctr"/>
            <a:r>
              <a:rPr lang="en-US" sz="2800" b="1" kern="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BRANCH INCARCERATION </a:t>
            </a:r>
          </a:p>
          <a:p>
            <a:pPr algn="ctr"/>
            <a:r>
              <a:rPr lang="en-US" sz="2800" b="1" kern="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/>
                <a:cs typeface="Arial"/>
              </a:rPr>
              <a:t>AND CORRECTIONS</a:t>
            </a:r>
            <a:endParaRPr lang="en-US" sz="2800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81000" y="3870539"/>
            <a:ext cx="354616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Arial"/>
              </a:rPr>
              <a:t>24 </a:t>
            </a:r>
            <a:r>
              <a:rPr lang="en-GB" sz="28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Arial"/>
              </a:rPr>
              <a:t>NOVEMBER </a:t>
            </a:r>
            <a:r>
              <a:rPr lang="en-GB" sz="2800" kern="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cs typeface="Arial"/>
              </a:rPr>
              <a:t>2020</a:t>
            </a:r>
            <a:endParaRPr lang="en-US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07327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61926" y="76200"/>
            <a:ext cx="88363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SOURCE OF UNDER-ACHIEVEMENT AT </a:t>
            </a:r>
            <a:r>
              <a:rPr lang="en-GB" sz="2400" b="1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REGIONAL LEVEL</a:t>
            </a:r>
            <a:endParaRPr lang="en-ZA" sz="24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3467851"/>
              </p:ext>
            </p:extLst>
          </p:nvPr>
        </p:nvGraphicFramePr>
        <p:xfrm>
          <a:off x="288921" y="874200"/>
          <a:ext cx="8663365" cy="5722144"/>
        </p:xfrm>
        <a:graphic>
          <a:graphicData uri="http://schemas.openxmlformats.org/drawingml/2006/table">
            <a:tbl>
              <a:tblPr firstRow="1" bandRow="1"/>
              <a:tblGrid>
                <a:gridCol w="1311279">
                  <a:extLst>
                    <a:ext uri="{9D8B030D-6E8A-4147-A177-3AD203B41FA5}">
                      <a16:colId xmlns="" xmlns:a16="http://schemas.microsoft.com/office/drawing/2014/main" val="3171785473"/>
                    </a:ext>
                  </a:extLst>
                </a:gridCol>
                <a:gridCol w="1249363">
                  <a:extLst>
                    <a:ext uri="{9D8B030D-6E8A-4147-A177-3AD203B41FA5}">
                      <a16:colId xmlns="" xmlns:a16="http://schemas.microsoft.com/office/drawing/2014/main" val="3307568538"/>
                    </a:ext>
                  </a:extLst>
                </a:gridCol>
                <a:gridCol w="1371600">
                  <a:extLst>
                    <a:ext uri="{9D8B030D-6E8A-4147-A177-3AD203B41FA5}">
                      <a16:colId xmlns="" xmlns:a16="http://schemas.microsoft.com/office/drawing/2014/main" val="3177246977"/>
                    </a:ext>
                  </a:extLst>
                </a:gridCol>
                <a:gridCol w="1827989">
                  <a:extLst>
                    <a:ext uri="{9D8B030D-6E8A-4147-A177-3AD203B41FA5}">
                      <a16:colId xmlns="" xmlns:a16="http://schemas.microsoft.com/office/drawing/2014/main" val="551651354"/>
                    </a:ext>
                  </a:extLst>
                </a:gridCol>
                <a:gridCol w="1451567">
                  <a:extLst>
                    <a:ext uri="{9D8B030D-6E8A-4147-A177-3AD203B41FA5}">
                      <a16:colId xmlns="" xmlns:a16="http://schemas.microsoft.com/office/drawing/2014/main" val="106908959"/>
                    </a:ext>
                  </a:extLst>
                </a:gridCol>
                <a:gridCol w="1451567">
                  <a:extLst>
                    <a:ext uri="{9D8B030D-6E8A-4147-A177-3AD203B41FA5}">
                      <a16:colId xmlns="" xmlns:a16="http://schemas.microsoft.com/office/drawing/2014/main" val="2307743238"/>
                    </a:ext>
                  </a:extLst>
                </a:gridCol>
              </a:tblGrid>
              <a:tr h="46434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Q2 TARGET 2020/21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68580" marR="68580" marT="34290" marB="3429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QUARTER 2</a:t>
                      </a:r>
                      <a:b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</a:b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7144" marR="7144" marT="7144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REGION THAT CONTRIBUTED TOWARDS UNDER-ACHIEVEMENT 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REASONS FOR UNDER</a:t>
                      </a:r>
                    </a:p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PERFORMANCE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68579" marR="68579" marT="34293" marB="34293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ROOT CAUSES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68579" marR="68579" marT="34293" marB="34293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tx1"/>
                          </a:solidFill>
                          <a:latin typeface="Arial"/>
                          <a:ea typeface=""/>
                          <a:cs typeface="Arial"/>
                        </a:rPr>
                        <a:t>ASSOCIATED RISKS </a:t>
                      </a:r>
                      <a:endParaRPr lang="en-ZA" sz="1200" b="1" kern="1200" dirty="0">
                        <a:solidFill>
                          <a:schemeClr val="tx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68579" marR="68579" marT="34293" marB="34293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8647457"/>
                  </a:ext>
                </a:extLst>
              </a:tr>
              <a:tr h="281741">
                <a:tc>
                  <a:txBody>
                    <a:bodyPr/>
                    <a:lstStyle/>
                    <a:p>
                      <a:r>
                        <a:rPr lang="en-ZA" dirty="0" smtClean="0">
                          <a:latin typeface="Calibri" panose="020F0502020204030204" pitchFamily="34" charset="0"/>
                        </a:rPr>
                        <a:t>40%</a:t>
                      </a:r>
                      <a:endParaRPr lang="en-ZA" dirty="0">
                        <a:latin typeface="Calibri" panose="020F050202020403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24.86%</a:t>
                      </a:r>
                      <a:endParaRPr lang="en-ZA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ZA" sz="18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LMN</a:t>
                      </a:r>
                      <a:endParaRPr lang="en-ZA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algn="l" defTabSz="914331" rtl="0" eaLnBrk="1" fontAlgn="t" latinLnBrk="0" hangingPunct="1"/>
                      <a:r>
                        <a:rPr lang="en-US" sz="10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Spiritual Workers were not allowed to render any </a:t>
                      </a:r>
                      <a:r>
                        <a:rPr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programmes</a:t>
                      </a:r>
                      <a:r>
                        <a:rPr lang="en-US" sz="10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to inmates due to COVID 19 regulations</a:t>
                      </a: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just"/>
                      <a:r>
                        <a:rPr lang="en-ZA" sz="80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Visits by external service providers were suspended due to the COVID-19 Regulations and that had a negative impact on the spiritual care performance</a:t>
                      </a:r>
                      <a:endParaRPr lang="en-US" sz="800" dirty="0">
                        <a:solidFill>
                          <a:schemeClr val="bg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just"/>
                      <a:r>
                        <a:rPr lang="en-ZA" sz="8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Inadequate access to rehabilitation, psychosocial services and developmental interventions to prepare inmates for successful reintegration into society</a:t>
                      </a:r>
                      <a:endParaRPr lang="en-US" sz="8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6501867"/>
                  </a:ext>
                </a:extLst>
              </a:tr>
              <a:tr h="281741">
                <a:tc>
                  <a:txBody>
                    <a:bodyPr/>
                    <a:lstStyle/>
                    <a:p>
                      <a:r>
                        <a:rPr lang="en-ZA" dirty="0" smtClean="0">
                          <a:latin typeface="Calibri" panose="020F0502020204030204" pitchFamily="34" charset="0"/>
                        </a:rPr>
                        <a:t>40%</a:t>
                      </a:r>
                      <a:endParaRPr lang="en-ZA" dirty="0">
                        <a:latin typeface="Calibri" panose="020F050202020403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19.73%</a:t>
                      </a:r>
                      <a:endParaRPr lang="en-ZA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FS/NC</a:t>
                      </a:r>
                      <a:endParaRPr 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algn="l" defTabSz="914331" rtl="0" eaLnBrk="1" fontAlgn="t" latinLnBrk="0" hangingPunct="1"/>
                      <a:r>
                        <a:rPr lang="en-US" sz="10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Spiritual Workers were not allowed to render any </a:t>
                      </a:r>
                      <a:r>
                        <a:rPr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programmes</a:t>
                      </a:r>
                      <a:r>
                        <a:rPr lang="en-US" sz="10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to inmates due to COVID 19 regulations</a:t>
                      </a: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just"/>
                      <a:r>
                        <a:rPr lang="en-ZA" sz="80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Visits by external service providers were suspended due to the COVID-19 Regulations and that had a negative impact on the spiritual care performance</a:t>
                      </a:r>
                      <a:endParaRPr lang="en-US" sz="800" dirty="0">
                        <a:solidFill>
                          <a:schemeClr val="bg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just"/>
                      <a:r>
                        <a:rPr lang="en-ZA" sz="8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Inadequate access to rehabilitation, psychosocial services and developmental interventions to prepare inmates for successful reintegration into society</a:t>
                      </a:r>
                      <a:endParaRPr lang="en-US" sz="8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50242310"/>
                  </a:ext>
                </a:extLst>
              </a:tr>
              <a:tr h="281741">
                <a:tc>
                  <a:txBody>
                    <a:bodyPr/>
                    <a:lstStyle/>
                    <a:p>
                      <a:r>
                        <a:rPr lang="en-ZA" dirty="0" smtClean="0">
                          <a:latin typeface="Calibri" panose="020F0502020204030204" pitchFamily="34" charset="0"/>
                        </a:rPr>
                        <a:t>40%</a:t>
                      </a:r>
                      <a:endParaRPr lang="en-ZA" dirty="0">
                        <a:latin typeface="Calibri" panose="020F050202020403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800" b="0" i="0" u="none" strike="noStrike" dirty="0" smtClean="0">
                          <a:effectLst/>
                          <a:latin typeface="Calibri" panose="020F0502020204030204" pitchFamily="34" charset="0"/>
                        </a:rPr>
                        <a:t>23.37%</a:t>
                      </a:r>
                      <a:endParaRPr lang="en-ZA" sz="1800" b="0" i="0" u="none" strike="noStrike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KZN</a:t>
                      </a:r>
                      <a:endParaRPr 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algn="l" defTabSz="914331" rtl="0" eaLnBrk="1" fontAlgn="t" latinLnBrk="0" hangingPunct="1"/>
                      <a:r>
                        <a:rPr lang="en-US" sz="10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Spiritual Workers were not allowed to render any programmes to inmates due to COVID 19 regulations</a:t>
                      </a: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just"/>
                      <a:r>
                        <a:rPr lang="en-ZA" sz="80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Visits by external service providers were suspended due to the COVID-19 Regulations and that had a negative impact on the spiritual care performance</a:t>
                      </a:r>
                      <a:endParaRPr lang="en-US" sz="800" dirty="0">
                        <a:solidFill>
                          <a:schemeClr val="bg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just"/>
                      <a:r>
                        <a:rPr lang="en-ZA" sz="8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Inadequate access to rehabilitation, psychosocial services and developmental interventions to prepare inmates for successful reintegration into society</a:t>
                      </a:r>
                      <a:endParaRPr lang="en-US" sz="8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18693148"/>
                  </a:ext>
                </a:extLst>
              </a:tr>
              <a:tr h="281741">
                <a:tc>
                  <a:txBody>
                    <a:bodyPr/>
                    <a:lstStyle/>
                    <a:p>
                      <a:r>
                        <a:rPr lang="en-ZA" dirty="0" smtClean="0">
                          <a:latin typeface="Calibri" panose="020F0502020204030204" pitchFamily="34" charset="0"/>
                        </a:rPr>
                        <a:t>40%</a:t>
                      </a:r>
                      <a:endParaRPr lang="en-ZA" dirty="0">
                        <a:latin typeface="Calibri" panose="020F050202020403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15.34%</a:t>
                      </a:r>
                      <a:endParaRPr lang="en-ZA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WC</a:t>
                      </a:r>
                      <a:endParaRPr 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algn="l" defTabSz="914331" rtl="0" eaLnBrk="1" fontAlgn="t" latinLnBrk="0" hangingPunct="1"/>
                      <a:r>
                        <a:rPr lang="en-US" sz="10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Spiritual Workers were not allowed to render any programmes to inmates due to COVID 19 regulations</a:t>
                      </a: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just"/>
                      <a:r>
                        <a:rPr lang="en-ZA" sz="80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Visits by external service providers were suspended due to the COVID-19 Regulations and that had a negative impact on the spiritual care performance</a:t>
                      </a:r>
                      <a:endParaRPr lang="en-US" sz="800" dirty="0">
                        <a:solidFill>
                          <a:schemeClr val="bg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just"/>
                      <a:r>
                        <a:rPr lang="en-ZA" sz="8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Inadequate access to rehabilitation, psychosocial services and developmental interventions to prepare inmates for successful reintegration into society</a:t>
                      </a:r>
                      <a:endParaRPr lang="en-US" sz="8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694879642"/>
                  </a:ext>
                </a:extLst>
              </a:tr>
              <a:tr h="281741">
                <a:tc>
                  <a:txBody>
                    <a:bodyPr/>
                    <a:lstStyle/>
                    <a:p>
                      <a:r>
                        <a:rPr lang="en-ZA" dirty="0" smtClean="0">
                          <a:latin typeface="Calibri" panose="020F0502020204030204" pitchFamily="34" charset="0"/>
                        </a:rPr>
                        <a:t>40%</a:t>
                      </a:r>
                      <a:endParaRPr lang="en-ZA" dirty="0">
                        <a:latin typeface="Calibri" panose="020F050202020403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18.92%</a:t>
                      </a:r>
                      <a:endParaRPr lang="en-ZA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GT</a:t>
                      </a:r>
                      <a:endParaRPr 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31" rtl="0" eaLnBrk="1" fontAlgn="t" latinLnBrk="0" hangingPunct="1"/>
                      <a:r>
                        <a:rPr lang="en-US" sz="1000" b="0" i="0" u="none" strike="noStrike" kern="1200" baseline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Spiritual Workers were not allowed to render any programmes to inmates due to COVID 19 regulations</a:t>
                      </a:r>
                      <a:endParaRPr lang="en-US" sz="1000" b="0" i="0" u="none" strike="noStrike" kern="1200" baseline="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ZA" sz="80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Visits by external service providers were suspended due to the COVID-19 Regulations and that had a negative impact on the spiritual care performance</a:t>
                      </a:r>
                      <a:endParaRPr lang="en-US" sz="800" dirty="0">
                        <a:solidFill>
                          <a:schemeClr val="bg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ZA" sz="8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Inadequate access to rehabilitation, psychosocial services and developmental interventions to prepare inmates for successful reintegration into society</a:t>
                      </a:r>
                      <a:endParaRPr lang="en-US" sz="8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281741">
                <a:tc>
                  <a:txBody>
                    <a:bodyPr/>
                    <a:lstStyle/>
                    <a:p>
                      <a:r>
                        <a:rPr lang="en-ZA" dirty="0" smtClean="0">
                          <a:latin typeface="Calibri" panose="020F0502020204030204" pitchFamily="34" charset="0"/>
                        </a:rPr>
                        <a:t>40%</a:t>
                      </a:r>
                      <a:endParaRPr lang="en-ZA" dirty="0">
                        <a:latin typeface="Calibri" panose="020F050202020403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ZA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21.86%</a:t>
                      </a:r>
                      <a:endParaRPr lang="en-ZA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EC</a:t>
                      </a:r>
                      <a:endParaRPr 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331" rtl="0" eaLnBrk="1" fontAlgn="t" latinLnBrk="0" hangingPunct="1"/>
                      <a:r>
                        <a:rPr lang="en-US" sz="10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Spiritual Workers were not allowed to render any </a:t>
                      </a:r>
                      <a:r>
                        <a:rPr lang="en-US" sz="1000" b="0" i="0" u="none" strike="noStrike" kern="1200" baseline="0" dirty="0" err="1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programmes</a:t>
                      </a:r>
                      <a:r>
                        <a:rPr lang="en-US" sz="10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to inmates due to COVID 19 regulations</a:t>
                      </a: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ZA" sz="800" dirty="0" smtClean="0">
                          <a:effectLst/>
                          <a:latin typeface="Calibri" panose="020F0502020204030204" pitchFamily="34" charset="0"/>
                          <a:ea typeface="Times New Roman"/>
                          <a:cs typeface="Times New Roman"/>
                        </a:rPr>
                        <a:t>Visits by external service providers were suspended due to the COVID-19 Regulations and that had a negative impact on the spiritual care performance</a:t>
                      </a:r>
                      <a:endParaRPr lang="en-US" sz="800" dirty="0">
                        <a:solidFill>
                          <a:schemeClr val="bg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just"/>
                      <a:r>
                        <a:rPr lang="en-ZA" sz="800" dirty="0" smtClean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Inadequate access to rehabilitation, psychosocial services and developmental interventions to prepare inmates for successful reintegration into society</a:t>
                      </a:r>
                      <a:endParaRPr lang="en-US" sz="80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21194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6063" y="2590800"/>
            <a:ext cx="8647111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90000"/>
              </a:spcBef>
              <a:buClr>
                <a:srgbClr val="7D0900"/>
              </a:buClr>
            </a:pPr>
            <a:r>
              <a:rPr lang="en-US" sz="7200" b="1" kern="0" dirty="0">
                <a:solidFill>
                  <a:srgbClr val="000000"/>
                </a:solidFill>
                <a:latin typeface="Arial"/>
                <a:cs typeface="Arial"/>
              </a:rPr>
              <a:t>PROGRAMME </a:t>
            </a:r>
            <a:r>
              <a:rPr lang="en-US" sz="7200" b="1" kern="0" dirty="0" smtClean="0">
                <a:solidFill>
                  <a:srgbClr val="000000"/>
                </a:solidFill>
                <a:latin typeface="Arial"/>
                <a:cs typeface="Arial"/>
              </a:rPr>
              <a:t>4: CARE</a:t>
            </a:r>
            <a:endParaRPr lang="en-US" sz="7200" b="1" kern="0" dirty="0">
              <a:solidFill>
                <a:srgbClr val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44573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1668599"/>
              </p:ext>
            </p:extLst>
          </p:nvPr>
        </p:nvGraphicFramePr>
        <p:xfrm>
          <a:off x="152399" y="1143000"/>
          <a:ext cx="8686802" cy="34396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77397"/>
                <a:gridCol w="1002879"/>
                <a:gridCol w="1002879"/>
                <a:gridCol w="1015285"/>
                <a:gridCol w="941536"/>
                <a:gridCol w="900471"/>
                <a:gridCol w="1274754"/>
                <a:gridCol w="1371601"/>
              </a:tblGrid>
              <a:tr h="308316">
                <a:tc gridSpan="8"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006600"/>
                          </a:solidFill>
                          <a:latin typeface="+mn-lt"/>
                        </a:rPr>
                        <a:t>PROGRAMME 4: CARE</a:t>
                      </a:r>
                    </a:p>
                    <a:p>
                      <a:r>
                        <a:rPr lang="en-US" sz="1100" dirty="0" smtClean="0">
                          <a:solidFill>
                            <a:srgbClr val="006600"/>
                          </a:solidFill>
                          <a:latin typeface="+mn-lt"/>
                        </a:rPr>
                        <a:t>SUB PROGRAMME: HEALTH AND HYGIENE SERVICES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ZA" dirty="0"/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60112">
                <a:tc>
                  <a:txBody>
                    <a:bodyPr/>
                    <a:lstStyle/>
                    <a:p>
                      <a:r>
                        <a:rPr lang="en-US" sz="11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Key Performance Indicators</a:t>
                      </a: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Q2 Target 2020/21</a:t>
                      </a:r>
                    </a:p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Quarter 2 </a:t>
                      </a:r>
                      <a:r>
                        <a:rPr lang="en-US" sz="11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en-US" sz="11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1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Performance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Reasons for under achievement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Corrective action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Timelines</a:t>
                      </a: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Responsibility</a:t>
                      </a: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Progress on the implementation of corrective action</a:t>
                      </a:r>
                      <a:endParaRPr lang="en-ZA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1158224">
                <a:tc>
                  <a:txBody>
                    <a:bodyPr/>
                    <a:lstStyle/>
                    <a:p>
                      <a:pPr marL="0" algn="l" defTabSz="914331" rtl="0" eaLnBrk="1" fontAlgn="t" latinLnBrk="0" hangingPunct="1"/>
                      <a:r>
                        <a:rPr lang="en-US" sz="11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Offenders Viral load suppression rate (at 12 months)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90%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89.18%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( 1 047/1 174)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 Adherence  to antiretroviral treatment (ART)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Adherence counseling of inmates  on ART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At all times /continuous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(Non-compliance to treatment is</a:t>
                      </a:r>
                      <a:r>
                        <a:rPr lang="en-US" sz="11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observed)</a:t>
                      </a:r>
                      <a:endParaRPr lang="en-US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en-US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en-US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Professional</a:t>
                      </a:r>
                      <a:r>
                        <a:rPr lang="en-US" sz="11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Nurse</a:t>
                      </a:r>
                      <a:endParaRPr lang="en-US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None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 bwMode="auto">
          <a:xfrm>
            <a:off x="0" y="152400"/>
            <a:ext cx="9102912" cy="3877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altLang="en-US" kern="0" dirty="0" smtClean="0"/>
              <a:t>INDICATORS NOT ACHIEVED DURING 2020/21 – Q2</a:t>
            </a:r>
          </a:p>
        </p:txBody>
      </p:sp>
    </p:spTree>
    <p:extLst>
      <p:ext uri="{BB962C8B-B14F-4D97-AF65-F5344CB8AC3E}">
        <p14:creationId xmlns:p14="http://schemas.microsoft.com/office/powerpoint/2010/main" val="221378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61926" y="76200"/>
            <a:ext cx="88363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kern="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SOURCE OF UNDER-ACHIEVEMENT AT </a:t>
            </a:r>
            <a:r>
              <a:rPr lang="en-GB" sz="2400" b="1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REGIONAL LEVEL</a:t>
            </a:r>
            <a:endParaRPr lang="en-ZA" sz="24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3265376"/>
              </p:ext>
            </p:extLst>
          </p:nvPr>
        </p:nvGraphicFramePr>
        <p:xfrm>
          <a:off x="288921" y="874200"/>
          <a:ext cx="8709402" cy="3870484"/>
        </p:xfrm>
        <a:graphic>
          <a:graphicData uri="http://schemas.openxmlformats.org/drawingml/2006/table">
            <a:tbl>
              <a:tblPr firstRow="1" bandRow="1"/>
              <a:tblGrid>
                <a:gridCol w="1311279">
                  <a:extLst>
                    <a:ext uri="{9D8B030D-6E8A-4147-A177-3AD203B41FA5}">
                      <a16:colId xmlns:a16="http://schemas.microsoft.com/office/drawing/2014/main" xmlns="" val="3171785473"/>
                    </a:ext>
                  </a:extLst>
                </a:gridCol>
                <a:gridCol w="1295400">
                  <a:extLst>
                    <a:ext uri="{9D8B030D-6E8A-4147-A177-3AD203B41FA5}">
                      <a16:colId xmlns:a16="http://schemas.microsoft.com/office/drawing/2014/main" xmlns="" val="3307568538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xmlns="" val="3177246977"/>
                    </a:ext>
                  </a:extLst>
                </a:gridCol>
                <a:gridCol w="1827989">
                  <a:extLst>
                    <a:ext uri="{9D8B030D-6E8A-4147-A177-3AD203B41FA5}">
                      <a16:colId xmlns:a16="http://schemas.microsoft.com/office/drawing/2014/main" xmlns="" val="551651354"/>
                    </a:ext>
                  </a:extLst>
                </a:gridCol>
                <a:gridCol w="1451567">
                  <a:extLst>
                    <a:ext uri="{9D8B030D-6E8A-4147-A177-3AD203B41FA5}">
                      <a16:colId xmlns:a16="http://schemas.microsoft.com/office/drawing/2014/main" xmlns="" val="106908959"/>
                    </a:ext>
                  </a:extLst>
                </a:gridCol>
                <a:gridCol w="1451567">
                  <a:extLst>
                    <a:ext uri="{9D8B030D-6E8A-4147-A177-3AD203B41FA5}">
                      <a16:colId xmlns:a16="http://schemas.microsoft.com/office/drawing/2014/main" xmlns="" val="2307743238"/>
                    </a:ext>
                  </a:extLst>
                </a:gridCol>
              </a:tblGrid>
              <a:tr h="46434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"/>
                          <a:cs typeface="Arial"/>
                        </a:rPr>
                        <a:t>Q2 TARGET 2020/21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+mn-lt"/>
                        <a:ea typeface=""/>
                        <a:cs typeface="Arial"/>
                      </a:endParaRPr>
                    </a:p>
                  </a:txBody>
                  <a:tcPr marL="68580" marR="68580" marT="34290" marB="3429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"/>
                          <a:cs typeface="Arial"/>
                        </a:rPr>
                        <a:t>QUARTER 2</a:t>
                      </a:r>
                      <a:br>
                        <a:rPr lang="en-US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"/>
                          <a:cs typeface="Arial"/>
                        </a:rPr>
                      </a:b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"/>
                          <a:cs typeface="Arial"/>
                        </a:rPr>
                        <a:t>PERFORMANCE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+mn-lt"/>
                        <a:ea typeface=""/>
                        <a:cs typeface="Arial"/>
                      </a:endParaRPr>
                    </a:p>
                  </a:txBody>
                  <a:tcPr marL="7144" marR="7144" marT="7144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"/>
                          <a:cs typeface="Arial"/>
                        </a:rPr>
                        <a:t>REGION THAT CONTRIBUTED TOWARDS UNDER-ACHIEVEMENT 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"/>
                          <a:cs typeface="Arial"/>
                        </a:rPr>
                        <a:t>REASONS FOR UNDER</a:t>
                      </a:r>
                    </a:p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"/>
                          <a:cs typeface="Arial"/>
                        </a:rPr>
                        <a:t>PERFORMANCE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+mn-lt"/>
                        <a:ea typeface=""/>
                        <a:cs typeface="Arial"/>
                      </a:endParaRPr>
                    </a:p>
                  </a:txBody>
                  <a:tcPr marL="68579" marR="68579" marT="34293" marB="34293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"/>
                          <a:cs typeface="Arial"/>
                        </a:rPr>
                        <a:t>ROOT CAUSES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+mn-lt"/>
                        <a:ea typeface=""/>
                        <a:cs typeface="Arial"/>
                      </a:endParaRPr>
                    </a:p>
                  </a:txBody>
                  <a:tcPr marL="68579" marR="68579" marT="34293" marB="34293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"/>
                          <a:cs typeface="Arial"/>
                        </a:rPr>
                        <a:t>ASSOCIATED RISKS 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+mn-lt"/>
                        <a:ea typeface=""/>
                        <a:cs typeface="Arial"/>
                      </a:endParaRPr>
                    </a:p>
                  </a:txBody>
                  <a:tcPr marL="68579" marR="68579" marT="34293" marB="34293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208647457"/>
                  </a:ext>
                </a:extLst>
              </a:tr>
              <a:tr h="281741">
                <a:tc rowSpan="5">
                  <a:txBody>
                    <a:bodyPr/>
                    <a:lstStyle/>
                    <a:p>
                      <a:r>
                        <a:rPr lang="en-ZA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90%</a:t>
                      </a:r>
                      <a:endParaRPr lang="en-ZA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5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1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89.18%</a:t>
                      </a:r>
                      <a:endParaRPr lang="en-US" sz="11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EC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– 88.32%</a:t>
                      </a:r>
                      <a:endParaRPr lang="en-US" sz="11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algn="l"/>
                      <a:endParaRPr 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Patients not virally suppressed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5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Non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compliance to ART</a:t>
                      </a:r>
                    </a:p>
                    <a:p>
                      <a:pPr algn="l"/>
                      <a:endParaRPr lang="en-US" sz="1100" baseline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marL="0" indent="0" algn="l">
                        <a:buFont typeface="Arial" panose="020B0604020202020204" pitchFamily="34" charset="0"/>
                        <a:buNone/>
                      </a:pPr>
                      <a:endParaRPr lang="en-US" sz="1100" baseline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algn="l"/>
                      <a:endParaRPr lang="en-US" sz="1100" baseline="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algn="l"/>
                      <a:endParaRPr 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rowSpan="5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Poor</a:t>
                      </a:r>
                      <a:r>
                        <a:rPr lang="en-US" sz="11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 viral suppression</a:t>
                      </a:r>
                    </a:p>
                    <a:p>
                      <a:pPr algn="l"/>
                      <a:endParaRPr lang="en-US" sz="11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Poor health outcomes</a:t>
                      </a:r>
                    </a:p>
                    <a:p>
                      <a:pPr algn="l"/>
                      <a:endParaRPr lang="en-US" sz="11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Drug Resistance</a:t>
                      </a:r>
                    </a:p>
                    <a:p>
                      <a:pPr algn="l"/>
                      <a:endParaRPr lang="en-US" sz="11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Limited treatment options</a:t>
                      </a:r>
                    </a:p>
                    <a:p>
                      <a:pPr algn="l"/>
                      <a:endParaRPr lang="en-US" sz="11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Increased treatment costs</a:t>
                      </a:r>
                    </a:p>
                    <a:p>
                      <a:pPr algn="l"/>
                      <a:endParaRPr 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96501867"/>
                  </a:ext>
                </a:extLst>
              </a:tr>
              <a:tr h="281741"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FS/NC – 79.21%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ZA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Offenders who have been released or transferred </a:t>
                      </a:r>
                    </a:p>
                    <a:p>
                      <a:pPr algn="l"/>
                      <a:r>
                        <a:rPr lang="en-ZA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could not be traced. Hence, viral load suppression could not be measured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50242310"/>
                  </a:ext>
                </a:extLst>
              </a:tr>
              <a:tr h="281741"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GP – 86.96%</a:t>
                      </a:r>
                    </a:p>
                    <a:p>
                      <a:pPr algn="l"/>
                      <a:endParaRPr 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ZA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Non adherence to ART therapy 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18693148"/>
                  </a:ext>
                </a:extLst>
              </a:tr>
              <a:tr h="281741"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LMN – 88.80%</a:t>
                      </a:r>
                    </a:p>
                    <a:p>
                      <a:pPr algn="l"/>
                      <a:endParaRPr 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ZA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Offenders not virally suppressed due to poor </a:t>
                      </a:r>
                    </a:p>
                    <a:p>
                      <a:pPr algn="l"/>
                      <a:r>
                        <a:rPr lang="en-ZA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adherence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281741"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WC – 70.91%</a:t>
                      </a:r>
                    </a:p>
                    <a:p>
                      <a:pPr algn="l"/>
                      <a:endParaRPr 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ZA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Some inmates were released from Correctional </a:t>
                      </a:r>
                    </a:p>
                    <a:p>
                      <a:pPr algn="l"/>
                      <a:r>
                        <a:rPr lang="en-ZA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Centres and some were not virally suppressed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 vMerge="1"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endParaRPr lang="en-US" sz="1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6948796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84460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61926" y="76200"/>
            <a:ext cx="88363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kern="0" dirty="0" smtClean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CORRECTIVE ACTIONS</a:t>
            </a:r>
            <a:endParaRPr lang="en-ZA" sz="2400" b="1" kern="0" dirty="0">
              <a:solidFill>
                <a:schemeClr val="bg1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/>
          </p:nvPr>
        </p:nvGraphicFramePr>
        <p:xfrm>
          <a:off x="288919" y="874200"/>
          <a:ext cx="8397881" cy="4124520"/>
        </p:xfrm>
        <a:graphic>
          <a:graphicData uri="http://schemas.openxmlformats.org/drawingml/2006/table">
            <a:tbl>
              <a:tblPr firstRow="1" bandRow="1"/>
              <a:tblGrid>
                <a:gridCol w="2189694">
                  <a:extLst>
                    <a:ext uri="{9D8B030D-6E8A-4147-A177-3AD203B41FA5}">
                      <a16:colId xmlns="" xmlns:a16="http://schemas.microsoft.com/office/drawing/2014/main" val="3171785473"/>
                    </a:ext>
                  </a:extLst>
                </a:gridCol>
                <a:gridCol w="2189694">
                  <a:extLst>
                    <a:ext uri="{9D8B030D-6E8A-4147-A177-3AD203B41FA5}">
                      <a16:colId xmlns="" xmlns:a16="http://schemas.microsoft.com/office/drawing/2014/main" val="3307568538"/>
                    </a:ext>
                  </a:extLst>
                </a:gridCol>
                <a:gridCol w="2189694">
                  <a:extLst>
                    <a:ext uri="{9D8B030D-6E8A-4147-A177-3AD203B41FA5}">
                      <a16:colId xmlns="" xmlns:a16="http://schemas.microsoft.com/office/drawing/2014/main" val="3177246977"/>
                    </a:ext>
                  </a:extLst>
                </a:gridCol>
                <a:gridCol w="1828799">
                  <a:extLst>
                    <a:ext uri="{9D8B030D-6E8A-4147-A177-3AD203B41FA5}">
                      <a16:colId xmlns="" xmlns:a16="http://schemas.microsoft.com/office/drawing/2014/main" val="551651354"/>
                    </a:ext>
                  </a:extLst>
                </a:gridCol>
              </a:tblGrid>
              <a:tr h="48008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WHAT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68580" marR="68580" marT="34290" marB="3429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WHEN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7144" marR="7144" marT="7144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WHO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chemeClr val="bg1"/>
                          </a:solidFill>
                          <a:latin typeface="Arial"/>
                          <a:ea typeface=""/>
                          <a:cs typeface="Arial"/>
                        </a:rPr>
                        <a:t>TIME FRAME</a:t>
                      </a:r>
                      <a:endParaRPr lang="en-US" sz="1200" b="1" kern="1200" dirty="0">
                        <a:solidFill>
                          <a:schemeClr val="bg1"/>
                        </a:solidFill>
                        <a:latin typeface="Arial"/>
                        <a:ea typeface=""/>
                        <a:cs typeface="Arial"/>
                      </a:endParaRPr>
                    </a:p>
                  </a:txBody>
                  <a:tcPr marL="68579" marR="68579" marT="34293" marB="34293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8647457"/>
                  </a:ext>
                </a:extLst>
              </a:tr>
              <a:tr h="626916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Ensure understanding of technical Indicator Descriptor</a:t>
                      </a:r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Continuous</a:t>
                      </a:r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Regional Coordinators HIV and AIDS / HCS</a:t>
                      </a:r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"/>
                          <a:cs typeface=""/>
                        </a:rPr>
                        <a:t>30 November 2020</a:t>
                      </a: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62691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Compliance to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National</a:t>
                      </a: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  Guidelines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 ART </a:t>
                      </a:r>
                    </a:p>
                    <a:p>
                      <a:pPr marL="171450" marR="0" lvl="0" indent="-1714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Adherence to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HIV, TB and non communicable disease</a:t>
                      </a:r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endParaRPr lang="en-US" sz="12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algn="l"/>
                      <a:endParaRPr lang="en-US" sz="12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During consultation </a:t>
                      </a:r>
                    </a:p>
                    <a:p>
                      <a:pPr algn="l"/>
                      <a:endParaRPr lang="en-US" sz="1200" dirty="0" smtClean="0">
                        <a:solidFill>
                          <a:schemeClr val="tx1"/>
                        </a:solidFill>
                        <a:latin typeface="+mn-lt"/>
                      </a:endParaRPr>
                    </a:p>
                    <a:p>
                      <a:pPr algn="l"/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Professional Nurse</a:t>
                      </a:r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"/>
                          <a:cs typeface=""/>
                        </a:rPr>
                        <a:t>At all times</a:t>
                      </a: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29129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Conduct Clinical Audits</a:t>
                      </a:r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Randomly</a:t>
                      </a:r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Health Manager</a:t>
                      </a:r>
                    </a:p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Regional Coordinators HIV and AIDS / HCS</a:t>
                      </a: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31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December 2020</a:t>
                      </a:r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291292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"/>
                          <a:cs typeface=""/>
                        </a:rPr>
                        <a:t>Strengthening  /  establishment of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"/>
                          <a:cs typeface=""/>
                        </a:rPr>
                        <a:t> support groups</a:t>
                      </a:r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Immediately</a:t>
                      </a:r>
                      <a:r>
                        <a:rPr lang="en-US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/ continuous</a:t>
                      </a:r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"/>
                          <a:cs typeface=""/>
                        </a:rPr>
                        <a:t>Professional Nurse</a:t>
                      </a:r>
                    </a:p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"/>
                          <a:cs typeface=""/>
                        </a:rPr>
                        <a:t>Spiritual Care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"/>
                          <a:cs typeface=""/>
                        </a:rPr>
                        <a:t> workers</a:t>
                      </a:r>
                    </a:p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"/>
                          <a:cs typeface=""/>
                        </a:rPr>
                        <a:t>Social Workers</a:t>
                      </a:r>
                    </a:p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"/>
                          <a:cs typeface=""/>
                        </a:rPr>
                        <a:t>Psychologist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"/>
                        <a:cs typeface="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30 November 2020</a:t>
                      </a:r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</a:tr>
              <a:tr h="291292">
                <a:tc>
                  <a:txBody>
                    <a:bodyPr/>
                    <a:lstStyle/>
                    <a:p>
                      <a:r>
                        <a:rPr lang="en-ZA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Provide</a:t>
                      </a:r>
                      <a:r>
                        <a:rPr lang="en-ZA" sz="1200" baseline="0" dirty="0" smtClean="0">
                          <a:solidFill>
                            <a:schemeClr val="tx1"/>
                          </a:solidFill>
                          <a:latin typeface="+mn-lt"/>
                        </a:rPr>
                        <a:t> health education (treatment literacy) and address barriers to adherence</a:t>
                      </a:r>
                      <a:endParaRPr lang="en-ZA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 smtClean="0">
                          <a:solidFill>
                            <a:schemeClr val="tx1"/>
                          </a:solidFill>
                          <a:latin typeface="+mn-lt"/>
                          <a:ea typeface=""/>
                          <a:cs typeface=""/>
                        </a:rPr>
                        <a:t>Non-compliance to treatment</a:t>
                      </a:r>
                      <a:r>
                        <a:rPr lang="en-US" sz="1200" kern="1200" baseline="0" dirty="0" smtClean="0">
                          <a:solidFill>
                            <a:schemeClr val="tx1"/>
                          </a:solidFill>
                          <a:latin typeface="+mn-lt"/>
                          <a:ea typeface=""/>
                          <a:cs typeface=""/>
                        </a:rPr>
                        <a:t> observed</a:t>
                      </a:r>
                      <a:endParaRPr lang="en-US" sz="1200" kern="1200" dirty="0" smtClean="0">
                        <a:solidFill>
                          <a:schemeClr val="tx1"/>
                        </a:solidFill>
                        <a:latin typeface="+mn-lt"/>
                        <a:ea typeface=""/>
                        <a:cs typeface=""/>
                      </a:endParaRPr>
                    </a:p>
                    <a:p>
                      <a:pPr algn="l"/>
                      <a:endParaRPr lang="en-US" sz="12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Professional Nurse</a:t>
                      </a:r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200" dirty="0" smtClean="0">
                          <a:solidFill>
                            <a:schemeClr val="tx1"/>
                          </a:solidFill>
                          <a:latin typeface="+mn-lt"/>
                        </a:rPr>
                        <a:t>31 December 2020 / continuous</a:t>
                      </a:r>
                      <a:endParaRPr lang="en-US" sz="12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65018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22413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lide1 Template_1.2_back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34528" y="271596"/>
            <a:ext cx="4522887" cy="707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 fontAlgn="auto">
              <a:spcBef>
                <a:spcPts val="0"/>
              </a:spcBef>
              <a:spcAft>
                <a:spcPts val="0"/>
              </a:spcAft>
            </a:pPr>
            <a:r>
              <a:rPr lang="en-US" sz="4000" dirty="0" smtClean="0">
                <a:solidFill>
                  <a:prstClr val="white"/>
                </a:solidFill>
                <a:latin typeface="Calibri"/>
                <a:cs typeface="Arial Black"/>
              </a:rPr>
              <a:t>Thank You</a:t>
            </a:r>
            <a:endParaRPr lang="en-US" sz="4000" dirty="0">
              <a:solidFill>
                <a:prstClr val="white"/>
              </a:solidFill>
              <a:latin typeface="Calibri"/>
              <a:cs typeface="Arial Black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079500" y="423996"/>
            <a:ext cx="633817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ZA" sz="2000" b="1" dirty="0">
                <a:solidFill>
                  <a:srgbClr val="005300"/>
                </a:solidFill>
                <a:latin typeface="Calibri"/>
                <a:cs typeface="Arial Black"/>
              </a:rPr>
              <a:t>THANK YOU</a:t>
            </a: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endParaRPr lang="en-ZA" sz="2000" b="1" dirty="0">
              <a:solidFill>
                <a:srgbClr val="005300"/>
              </a:solidFill>
              <a:latin typeface="Calibri"/>
              <a:cs typeface="Arial Black"/>
            </a:endParaRP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en-ZA" sz="2000" b="1" dirty="0">
                <a:solidFill>
                  <a:srgbClr val="005300"/>
                </a:solidFill>
                <a:latin typeface="Calibri"/>
                <a:cs typeface="Arial Black"/>
              </a:rPr>
              <a:t>STRIVING FOR A SOUTH AFRICA IN WHICH PEOPLE ARE AND FEEL SAFE</a:t>
            </a:r>
          </a:p>
        </p:txBody>
      </p:sp>
    </p:spTree>
    <p:extLst>
      <p:ext uri="{BB962C8B-B14F-4D97-AF65-F5344CB8AC3E}">
        <p14:creationId xmlns:p14="http://schemas.microsoft.com/office/powerpoint/2010/main" val="1165404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DBE75937-E151-4B2B-8C64-9A22524FD06C}"/>
              </a:ext>
            </a:extLst>
          </p:cNvPr>
          <p:cNvSpPr/>
          <p:nvPr/>
        </p:nvSpPr>
        <p:spPr>
          <a:xfrm>
            <a:off x="0" y="4076700"/>
            <a:ext cx="9144000" cy="85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="" xmlns:a16="http://schemas.microsoft.com/office/drawing/2014/main" id="{D9DE8BFE-FE5B-4B85-95C6-4BC24BEA18CB}"/>
              </a:ext>
            </a:extLst>
          </p:cNvPr>
          <p:cNvSpPr/>
          <p:nvPr/>
        </p:nvSpPr>
        <p:spPr>
          <a:xfrm>
            <a:off x="1725976" y="-2752"/>
            <a:ext cx="89154" cy="68607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="" xmlns:a16="http://schemas.microsoft.com/office/drawing/2014/main" id="{343C31C0-A678-488B-954D-3C31F9292F64}"/>
              </a:ext>
            </a:extLst>
          </p:cNvPr>
          <p:cNvSpPr/>
          <p:nvPr/>
        </p:nvSpPr>
        <p:spPr>
          <a:xfrm>
            <a:off x="1822704" y="-8966"/>
            <a:ext cx="7321296" cy="4078939"/>
          </a:xfrm>
          <a:prstGeom prst="rect">
            <a:avLst/>
          </a:prstGeom>
          <a:solidFill>
            <a:srgbClr val="84D684">
              <a:alpha val="7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600">
              <a:solidFill>
                <a:prstClr val="white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="" xmlns:a16="http://schemas.microsoft.com/office/drawing/2014/main" id="{6B460027-1BF7-4B04-A53C-BB6E7681BBF8}"/>
              </a:ext>
            </a:extLst>
          </p:cNvPr>
          <p:cNvSpPr/>
          <p:nvPr/>
        </p:nvSpPr>
        <p:spPr>
          <a:xfrm>
            <a:off x="1815130" y="4169150"/>
            <a:ext cx="7321296" cy="2688849"/>
          </a:xfrm>
          <a:prstGeom prst="rect">
            <a:avLst/>
          </a:prstGeom>
          <a:solidFill>
            <a:srgbClr val="BCEABC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350">
              <a:solidFill>
                <a:prstClr val="white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="" xmlns:a16="http://schemas.microsoft.com/office/drawing/2014/main" id="{07492E08-0E2F-4761-9D2E-B3813C92F001}"/>
              </a:ext>
            </a:extLst>
          </p:cNvPr>
          <p:cNvSpPr/>
          <p:nvPr/>
        </p:nvSpPr>
        <p:spPr>
          <a:xfrm>
            <a:off x="2158715" y="415169"/>
            <a:ext cx="6677123" cy="33239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5400" dirty="0">
                <a:solidFill>
                  <a:prstClr val="white"/>
                </a:solidFill>
                <a:latin typeface="Consolas" panose="020B0609020204030204"/>
              </a:rPr>
              <a:t>2020/21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5400" dirty="0">
                <a:solidFill>
                  <a:prstClr val="white"/>
                </a:solidFill>
                <a:latin typeface="Consolas" panose="020B0609020204030204"/>
              </a:rPr>
              <a:t>PERFORMANCE TARGETS NOT ACHIEVED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="" xmlns:a16="http://schemas.microsoft.com/office/drawing/2014/main" id="{07492E08-0E2F-4761-9D2E-B3813C92F001}"/>
              </a:ext>
            </a:extLst>
          </p:cNvPr>
          <p:cNvSpPr/>
          <p:nvPr/>
        </p:nvSpPr>
        <p:spPr>
          <a:xfrm>
            <a:off x="2181127" y="4286250"/>
            <a:ext cx="5888499" cy="18466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6000" dirty="0">
                <a:solidFill>
                  <a:prstClr val="white"/>
                </a:solidFill>
                <a:latin typeface="Consolas" panose="020B0609020204030204"/>
              </a:rPr>
              <a:t>2020/21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6000" dirty="0">
                <a:solidFill>
                  <a:prstClr val="white"/>
                </a:solidFill>
                <a:latin typeface="Consolas" panose="020B0609020204030204"/>
              </a:rPr>
              <a:t>QUARTER 2</a:t>
            </a:r>
          </a:p>
        </p:txBody>
      </p:sp>
    </p:spTree>
    <p:extLst>
      <p:ext uri="{BB962C8B-B14F-4D97-AF65-F5344CB8AC3E}">
        <p14:creationId xmlns:p14="http://schemas.microsoft.com/office/powerpoint/2010/main" val="40211341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ZA" dirty="0" smtClean="0"/>
              <a:t>Notes to the presentation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261303" y="1135380"/>
            <a:ext cx="8512175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ZA" dirty="0" smtClean="0"/>
              <a:t>Regions to focus on targets not achieved for Quarter 2 (cumulatively since Q1)</a:t>
            </a:r>
          </a:p>
          <a:p>
            <a:endParaRPr lang="en-ZA" dirty="0"/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n-ZA" dirty="0" smtClean="0"/>
              <a:t>Reports should indicate </a:t>
            </a:r>
            <a:r>
              <a:rPr lang="en-ZA" dirty="0"/>
              <a:t>what was planned against what was not achieved</a:t>
            </a:r>
            <a:endParaRPr lang="en-GB" dirty="0"/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n-ZA" dirty="0"/>
              <a:t>Include under achievement at source </a:t>
            </a:r>
            <a:r>
              <a:rPr lang="en-ZA" dirty="0" smtClean="0"/>
              <a:t>(Regions)</a:t>
            </a:r>
            <a:endParaRPr lang="en-ZA" dirty="0"/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n-ZA" dirty="0" smtClean="0"/>
              <a:t>Identify root causes of the under achievement and associated risks</a:t>
            </a:r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n-ZA" dirty="0" smtClean="0"/>
              <a:t>Explain the corrective actions required in a </a:t>
            </a:r>
            <a:r>
              <a:rPr lang="en-ZA" dirty="0" err="1" smtClean="0"/>
              <a:t>projectised</a:t>
            </a:r>
            <a:r>
              <a:rPr lang="en-ZA" dirty="0" smtClean="0"/>
              <a:t> approach (i.e. what needs to be done, when and by whom, when is the target expected to be achieved)</a:t>
            </a:r>
          </a:p>
          <a:p>
            <a:pPr marL="285750" indent="-285750">
              <a:spcAft>
                <a:spcPts val="1200"/>
              </a:spcAft>
              <a:buFontTx/>
              <a:buChar char="-"/>
            </a:pPr>
            <a:r>
              <a:rPr lang="en-ZA" dirty="0" smtClean="0"/>
              <a:t>What are the long term solutions to ensure that the problems identified do not reoccur </a:t>
            </a:r>
          </a:p>
        </p:txBody>
      </p:sp>
    </p:spTree>
    <p:extLst>
      <p:ext uri="{BB962C8B-B14F-4D97-AF65-F5344CB8AC3E}">
        <p14:creationId xmlns:p14="http://schemas.microsoft.com/office/powerpoint/2010/main" val="26590501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46063" y="2514600"/>
            <a:ext cx="8647111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90000"/>
              </a:spcBef>
              <a:buClr>
                <a:srgbClr val="7D0900"/>
              </a:buClr>
            </a:pPr>
            <a:r>
              <a:rPr lang="en-US" sz="7200" b="1" kern="0" dirty="0">
                <a:solidFill>
                  <a:srgbClr val="000000"/>
                </a:solidFill>
                <a:latin typeface="Arial"/>
                <a:cs typeface="Arial"/>
              </a:rPr>
              <a:t>PROGRAMME </a:t>
            </a:r>
            <a:r>
              <a:rPr lang="en-US" sz="7200" b="1" kern="0" dirty="0" smtClean="0">
                <a:solidFill>
                  <a:srgbClr val="000000"/>
                </a:solidFill>
                <a:latin typeface="Arial"/>
                <a:cs typeface="Arial"/>
              </a:rPr>
              <a:t>3: REHABILITATION</a:t>
            </a:r>
            <a:endParaRPr lang="en-US" sz="7200" b="1" kern="0" dirty="0">
              <a:solidFill>
                <a:srgbClr val="000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12151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503099"/>
              </p:ext>
            </p:extLst>
          </p:nvPr>
        </p:nvGraphicFramePr>
        <p:xfrm>
          <a:off x="228599" y="685800"/>
          <a:ext cx="8534398" cy="58064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3001"/>
                <a:gridCol w="914400"/>
                <a:gridCol w="914400"/>
                <a:gridCol w="1143000"/>
                <a:gridCol w="1600200"/>
                <a:gridCol w="838200"/>
                <a:gridCol w="1143000"/>
                <a:gridCol w="838197"/>
              </a:tblGrid>
              <a:tr h="308316">
                <a:tc gridSpan="8">
                  <a:txBody>
                    <a:bodyPr/>
                    <a:lstStyle/>
                    <a:p>
                      <a:r>
                        <a:rPr lang="en-US" sz="1100" dirty="0" smtClean="0">
                          <a:solidFill>
                            <a:srgbClr val="006600"/>
                          </a:solidFill>
                          <a:latin typeface="+mn-lt"/>
                        </a:rPr>
                        <a:t>PROGRAMME 3: REHABILITATION</a:t>
                      </a:r>
                    </a:p>
                    <a:p>
                      <a:r>
                        <a:rPr lang="en-US" sz="1100" dirty="0" smtClean="0">
                          <a:solidFill>
                            <a:srgbClr val="006600"/>
                          </a:solidFill>
                          <a:latin typeface="+mn-lt"/>
                        </a:rPr>
                        <a:t>SUB</a:t>
                      </a:r>
                      <a:r>
                        <a:rPr lang="en-US" sz="1100" baseline="0" dirty="0" smtClean="0">
                          <a:solidFill>
                            <a:srgbClr val="006600"/>
                          </a:solidFill>
                          <a:latin typeface="+mn-lt"/>
                        </a:rPr>
                        <a:t> PROGRAMME: OFFENDER DEVELOPMENT</a:t>
                      </a:r>
                      <a:endParaRPr lang="en-US" sz="1100" dirty="0" smtClean="0">
                        <a:solidFill>
                          <a:srgbClr val="006600"/>
                        </a:solidFill>
                        <a:latin typeface="+mn-lt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ZA" dirty="0"/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916">
                <a:tc>
                  <a:txBody>
                    <a:bodyPr/>
                    <a:lstStyle/>
                    <a:p>
                      <a:pPr algn="ctr"/>
                      <a:r>
                        <a:rPr lang="en-US" sz="11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Key Performance Indicators</a:t>
                      </a: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Q2 Target 2020/21</a:t>
                      </a: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Quarter 2 </a:t>
                      </a:r>
                      <a:r>
                        <a:rPr lang="en-US" sz="11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en-US" sz="11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1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Performance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Reasons for under achievement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Corrective action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Timelines</a:t>
                      </a: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Responsibility</a:t>
                      </a: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Progress on the implementation of corrective action</a:t>
                      </a:r>
                      <a:endParaRPr lang="en-ZA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1402079">
                <a:tc>
                  <a:txBody>
                    <a:bodyPr/>
                    <a:lstStyle/>
                    <a:p>
                      <a:pPr algn="ctr" fontAlgn="t"/>
                      <a:endParaRPr lang="en-US" sz="1100" dirty="0" smtClean="0">
                        <a:latin typeface="+mn-lt"/>
                      </a:endParaRPr>
                    </a:p>
                    <a:p>
                      <a:pPr algn="ctr" fontAlgn="t"/>
                      <a:endParaRPr lang="en-US" sz="1100" dirty="0" smtClean="0">
                        <a:latin typeface="+mn-lt"/>
                      </a:endParaRPr>
                    </a:p>
                    <a:p>
                      <a:pPr algn="ctr" fontAlgn="t"/>
                      <a:endParaRPr lang="en-US" sz="1100" dirty="0" smtClean="0">
                        <a:latin typeface="+mn-lt"/>
                      </a:endParaRPr>
                    </a:p>
                    <a:p>
                      <a:pPr algn="ctr" fontAlgn="t"/>
                      <a:endParaRPr lang="en-US" sz="1100" dirty="0" smtClean="0">
                        <a:latin typeface="+mn-lt"/>
                      </a:endParaRPr>
                    </a:p>
                    <a:p>
                      <a:pPr algn="ctr" fontAlgn="t"/>
                      <a:r>
                        <a:rPr lang="en-US" sz="1100" dirty="0" smtClean="0">
                          <a:latin typeface="+mn-lt"/>
                        </a:rPr>
                        <a:t>Technical Indicator Descriptor (TID): </a:t>
                      </a:r>
                      <a:r>
                        <a:rPr lang="en-GB" sz="1100" dirty="0" smtClean="0">
                          <a:latin typeface="+mn-lt"/>
                        </a:rPr>
                        <a:t>Percentage of cloth face masks manufactured for inmates.</a:t>
                      </a:r>
                      <a:endParaRPr lang="en-US" sz="1100" b="0" i="0" u="none" strike="noStrike" dirty="0" smtClean="0">
                        <a:solidFill>
                          <a:srgbClr val="FF0000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ZA" sz="1100" b="0" dirty="0" smtClean="0">
                          <a:latin typeface="+mn-lt"/>
                        </a:rPr>
                        <a:t>80%</a:t>
                      </a:r>
                      <a:endParaRPr lang="en-US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ZA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50,14%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ZA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(99 043/197 541)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en-US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ZA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under performance was due to:</a:t>
                      </a:r>
                    </a:p>
                    <a:p>
                      <a:r>
                        <a:rPr lang="en-ZA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ZA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impact of the 50% staff </a:t>
                      </a:r>
                      <a:r>
                        <a:rPr lang="en-ZA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rostering</a:t>
                      </a:r>
                      <a:r>
                        <a:rPr lang="en-ZA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</a:t>
                      </a:r>
                      <a:r>
                        <a:rPr lang="en-ZA" sz="11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ZA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Gauteng</a:t>
                      </a:r>
                      <a:r>
                        <a:rPr lang="en-ZA" sz="11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Region, which meant the reduction of staff and offender labour.</a:t>
                      </a:r>
                    </a:p>
                    <a:p>
                      <a:pPr marL="0" indent="0" algn="l">
                        <a:buFont typeface="Arial" pitchFamily="34" charset="0"/>
                        <a:buNone/>
                      </a:pPr>
                      <a:endParaRPr lang="en-ZA" sz="110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171450" indent="-171450" algn="l">
                        <a:buFont typeface="Arial" pitchFamily="34" charset="0"/>
                        <a:buChar char="•"/>
                      </a:pPr>
                      <a:r>
                        <a:rPr lang="en-ZA" sz="11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annual order of 101 200 masks, which was received in July 2020 by the EC Region.</a:t>
                      </a:r>
                      <a:endParaRPr lang="en-ZA" sz="11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With the HR Directive 7 of 2020: Return to work: Alert Level 1, it</a:t>
                      </a:r>
                      <a:r>
                        <a:rPr lang="en-GB" sz="11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is expected that the operations of the workshops will improve, i.e. an improvement on personnel and labour capacity.</a:t>
                      </a:r>
                    </a:p>
                    <a:p>
                      <a:endParaRPr lang="en-GB" sz="11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EC region will for the next months manufacture masks against the annual order that was received</a:t>
                      </a:r>
                      <a:r>
                        <a:rPr lang="en-GB" sz="11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 July 2020.</a:t>
                      </a:r>
                    </a:p>
                    <a:p>
                      <a:endParaRPr lang="en-GB" sz="110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GB" sz="11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Additional orders would be redirected to other manufacturing workshops.</a:t>
                      </a:r>
                      <a:r>
                        <a:rPr lang="en-GB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Monthly </a:t>
                      </a:r>
                      <a:r>
                        <a:rPr lang="en-US" sz="11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monitoring.</a:t>
                      </a:r>
                      <a:endParaRPr lang="en-US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Regional</a:t>
                      </a:r>
                      <a:r>
                        <a:rPr lang="en-US" sz="11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Heads Development and Care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Director Production Workshops and Agriculture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 bwMode="auto">
          <a:xfrm>
            <a:off x="0" y="152400"/>
            <a:ext cx="9102912" cy="3877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altLang="en-US" kern="0" dirty="0" smtClean="0"/>
              <a:t>INDICATORS NOT ACHIEVED DURING 2020/21 – Q2</a:t>
            </a:r>
          </a:p>
        </p:txBody>
      </p:sp>
    </p:spTree>
    <p:extLst>
      <p:ext uri="{BB962C8B-B14F-4D97-AF65-F5344CB8AC3E}">
        <p14:creationId xmlns:p14="http://schemas.microsoft.com/office/powerpoint/2010/main" val="56726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61926" y="76200"/>
            <a:ext cx="88363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kern="0" dirty="0">
                <a:solidFill>
                  <a:srgbClr val="FFFFFF"/>
                </a:solidFill>
                <a:latin typeface="Arial"/>
                <a:ea typeface="+mj-ea"/>
                <a:cs typeface="Arial"/>
              </a:rPr>
              <a:t>SOURCE OF UNDER-ACHIEVEMENT AT </a:t>
            </a:r>
            <a:r>
              <a:rPr lang="en-GB" sz="2400" b="1" kern="0" dirty="0" smtClean="0">
                <a:solidFill>
                  <a:srgbClr val="FFFFFF"/>
                </a:solidFill>
                <a:latin typeface="Arial"/>
                <a:ea typeface="+mj-ea"/>
                <a:cs typeface="Arial"/>
              </a:rPr>
              <a:t>REGIONAL LEVEL</a:t>
            </a:r>
            <a:endParaRPr lang="en-ZA" sz="2400" b="1" kern="0" dirty="0">
              <a:solidFill>
                <a:srgbClr val="FFFFFF"/>
              </a:solidFill>
              <a:latin typeface="Arial"/>
              <a:ea typeface="+mj-ea"/>
              <a:cs typeface="Arial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0022560"/>
              </p:ext>
            </p:extLst>
          </p:nvPr>
        </p:nvGraphicFramePr>
        <p:xfrm>
          <a:off x="288921" y="874200"/>
          <a:ext cx="8709402" cy="3116112"/>
        </p:xfrm>
        <a:graphic>
          <a:graphicData uri="http://schemas.openxmlformats.org/drawingml/2006/table">
            <a:tbl>
              <a:tblPr firstRow="1" bandRow="1"/>
              <a:tblGrid>
                <a:gridCol w="1311279">
                  <a:extLst>
                    <a:ext uri="{9D8B030D-6E8A-4147-A177-3AD203B41FA5}">
                      <a16:colId xmlns="" xmlns:a16="http://schemas.microsoft.com/office/drawing/2014/main" val="3171785473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3307568538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3177246977"/>
                    </a:ext>
                  </a:extLst>
                </a:gridCol>
                <a:gridCol w="1904189">
                  <a:extLst>
                    <a:ext uri="{9D8B030D-6E8A-4147-A177-3AD203B41FA5}">
                      <a16:colId xmlns="" xmlns:a16="http://schemas.microsoft.com/office/drawing/2014/main" val="551651354"/>
                    </a:ext>
                  </a:extLst>
                </a:gridCol>
                <a:gridCol w="1451567">
                  <a:extLst>
                    <a:ext uri="{9D8B030D-6E8A-4147-A177-3AD203B41FA5}">
                      <a16:colId xmlns="" xmlns:a16="http://schemas.microsoft.com/office/drawing/2014/main" val="106908959"/>
                    </a:ext>
                  </a:extLst>
                </a:gridCol>
                <a:gridCol w="1451567">
                  <a:extLst>
                    <a:ext uri="{9D8B030D-6E8A-4147-A177-3AD203B41FA5}">
                      <a16:colId xmlns="" xmlns:a16="http://schemas.microsoft.com/office/drawing/2014/main" val="2307743238"/>
                    </a:ext>
                  </a:extLst>
                </a:gridCol>
              </a:tblGrid>
              <a:tr h="46434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"/>
                          <a:cs typeface="Arial"/>
                        </a:rPr>
                        <a:t>Q2 TARGET 2020/21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+mn-lt"/>
                        <a:ea typeface=""/>
                        <a:cs typeface="Arial"/>
                      </a:endParaRPr>
                    </a:p>
                  </a:txBody>
                  <a:tcPr marL="68580" marR="68580" marT="34290" marB="3429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"/>
                          <a:cs typeface="Arial"/>
                        </a:rPr>
                        <a:t>QUARTER 2</a:t>
                      </a:r>
                      <a:br>
                        <a:rPr lang="en-US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"/>
                          <a:cs typeface="Arial"/>
                        </a:rPr>
                      </a:b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"/>
                          <a:cs typeface="Arial"/>
                        </a:rPr>
                        <a:t>PERFORMANCE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+mn-lt"/>
                        <a:ea typeface=""/>
                        <a:cs typeface="Arial"/>
                      </a:endParaRPr>
                    </a:p>
                  </a:txBody>
                  <a:tcPr marL="7144" marR="7144" marT="7144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"/>
                          <a:cs typeface="Arial"/>
                        </a:rPr>
                        <a:t>REGION THAT CONTRIBUTED TOWARDS UNDER-ACHIEVEMENT 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"/>
                          <a:cs typeface="Arial"/>
                        </a:rPr>
                        <a:t>REASONS FOR UNDER</a:t>
                      </a:r>
                    </a:p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"/>
                          <a:cs typeface="Arial"/>
                        </a:rPr>
                        <a:t>PERFORMANCE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+mn-lt"/>
                        <a:ea typeface=""/>
                        <a:cs typeface="Arial"/>
                      </a:endParaRPr>
                    </a:p>
                  </a:txBody>
                  <a:tcPr marL="68579" marR="68579" marT="34293" marB="34293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"/>
                          <a:cs typeface="Arial"/>
                        </a:rPr>
                        <a:t>ROOT CAUSES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+mn-lt"/>
                        <a:ea typeface=""/>
                        <a:cs typeface="Arial"/>
                      </a:endParaRPr>
                    </a:p>
                  </a:txBody>
                  <a:tcPr marL="68579" marR="68579" marT="34293" marB="34293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"/>
                          <a:cs typeface="Arial"/>
                        </a:rPr>
                        <a:t>ASSOCIATED RISKS 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+mn-lt"/>
                        <a:ea typeface=""/>
                        <a:cs typeface="Arial"/>
                      </a:endParaRPr>
                    </a:p>
                  </a:txBody>
                  <a:tcPr marL="68579" marR="68579" marT="34293" marB="34293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8647457"/>
                  </a:ext>
                </a:extLst>
              </a:tr>
              <a:tr h="281741"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ZA" sz="1100" b="0" dirty="0" smtClean="0">
                          <a:latin typeface="+mn-lt"/>
                        </a:rPr>
                        <a:t>80%</a:t>
                      </a:r>
                      <a:endParaRPr lang="en-US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ZA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50,14%</a:t>
                      </a:r>
                      <a:endParaRPr lang="en-US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ZA" sz="1100" dirty="0" smtClean="0">
                          <a:latin typeface="+mn-lt"/>
                        </a:rPr>
                        <a:t>Gauteng Region: 62.17%</a:t>
                      </a:r>
                    </a:p>
                    <a:p>
                      <a:endParaRPr lang="en-ZA" sz="1100" dirty="0" smtClean="0">
                        <a:latin typeface="+mn-lt"/>
                      </a:endParaRPr>
                    </a:p>
                    <a:p>
                      <a:endParaRPr lang="en-ZA" sz="1100" dirty="0" smtClean="0">
                        <a:latin typeface="+mn-lt"/>
                      </a:endParaRPr>
                    </a:p>
                    <a:p>
                      <a:endParaRPr lang="en-ZA" sz="1100" dirty="0" smtClean="0">
                        <a:latin typeface="+mn-lt"/>
                      </a:endParaRPr>
                    </a:p>
                    <a:p>
                      <a:endParaRPr lang="en-ZA" sz="1100" dirty="0" smtClean="0">
                        <a:latin typeface="+mn-lt"/>
                      </a:endParaRPr>
                    </a:p>
                    <a:p>
                      <a:endParaRPr lang="en-ZA" sz="1100" dirty="0" smtClean="0">
                        <a:latin typeface="+mn-lt"/>
                      </a:endParaRPr>
                    </a:p>
                    <a:p>
                      <a:r>
                        <a:rPr lang="en-ZA" sz="1100" dirty="0" smtClean="0">
                          <a:latin typeface="+mn-lt"/>
                        </a:rPr>
                        <a:t>EC</a:t>
                      </a:r>
                      <a:r>
                        <a:rPr lang="en-ZA" sz="1100" baseline="0" dirty="0" smtClean="0">
                          <a:latin typeface="+mn-lt"/>
                        </a:rPr>
                        <a:t> Region: 14.09%</a:t>
                      </a:r>
                      <a:endParaRPr lang="en-ZA" sz="1100" dirty="0">
                        <a:latin typeface="+mn-lt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ZA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under performance was due to the impact of the 50% staff </a:t>
                      </a:r>
                      <a:r>
                        <a:rPr lang="en-ZA" sz="1100" kern="1200" dirty="0" err="1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rostering</a:t>
                      </a:r>
                      <a:r>
                        <a:rPr lang="en-ZA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in</a:t>
                      </a:r>
                      <a:r>
                        <a:rPr lang="en-ZA" sz="11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ZA" sz="11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Gauteng</a:t>
                      </a:r>
                      <a:r>
                        <a:rPr lang="en-ZA" sz="11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Region, which meant the reduction of staff and offender labour.</a:t>
                      </a:r>
                    </a:p>
                    <a:p>
                      <a:endParaRPr lang="en-ZA" sz="1100" kern="1200" baseline="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ZA" sz="1100" kern="1200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An annual order of 101 200 masks was received in July 2020 by the EC Region.</a:t>
                      </a:r>
                      <a:endParaRPr lang="en-ZA" sz="11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ZA" sz="11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en-ZA" sz="11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ZA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COVID-19 infections interrupted operations, resulting in reduced staff, which decreased the offender labour responsible</a:t>
                      </a:r>
                      <a:r>
                        <a:rPr lang="en-ZA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ZA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for production. </a:t>
                      </a:r>
                    </a:p>
                    <a:p>
                      <a:endParaRPr lang="en-ZA" sz="1100" kern="1200" dirty="0" smtClean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ZA" sz="11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receipt of bulk</a:t>
                      </a:r>
                      <a:r>
                        <a:rPr lang="en-ZA" sz="11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orders also affected reporting.</a:t>
                      </a:r>
                      <a:endParaRPr lang="en-GB" sz="1100" kern="1200" dirty="0" smtClean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Inadequate personnel and labour capacity.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7965018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1401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9581021"/>
              </p:ext>
            </p:extLst>
          </p:nvPr>
        </p:nvGraphicFramePr>
        <p:xfrm>
          <a:off x="228599" y="914400"/>
          <a:ext cx="8534398" cy="5257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74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8616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8382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6695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0110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727535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1188619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  <a:gridCol w="1478378">
                  <a:extLst>
                    <a:ext uri="{9D8B030D-6E8A-4147-A177-3AD203B41FA5}">
                      <a16:colId xmlns="" xmlns:a16="http://schemas.microsoft.com/office/drawing/2014/main" val="20007"/>
                    </a:ext>
                  </a:extLst>
                </a:gridCol>
              </a:tblGrid>
              <a:tr h="565520">
                <a:tc gridSpan="8">
                  <a:txBody>
                    <a:bodyPr/>
                    <a:lstStyle/>
                    <a:p>
                      <a:r>
                        <a:rPr lang="en-US" sz="1100" dirty="0">
                          <a:solidFill>
                            <a:srgbClr val="006600"/>
                          </a:solidFill>
                          <a:latin typeface="+mn-lt"/>
                        </a:rPr>
                        <a:t>PROGRAMME 3: REHABILITATION</a:t>
                      </a:r>
                    </a:p>
                    <a:p>
                      <a:r>
                        <a:rPr lang="en-US" sz="1100" dirty="0">
                          <a:solidFill>
                            <a:srgbClr val="006600"/>
                          </a:solidFill>
                          <a:latin typeface="+mn-lt"/>
                        </a:rPr>
                        <a:t>SUB</a:t>
                      </a:r>
                      <a:r>
                        <a:rPr lang="en-US" sz="1100" baseline="0" dirty="0">
                          <a:solidFill>
                            <a:srgbClr val="006600"/>
                          </a:solidFill>
                          <a:latin typeface="+mn-lt"/>
                        </a:rPr>
                        <a:t> PROGRAMME: OFFENDER DEVELOPMENT</a:t>
                      </a:r>
                      <a:endParaRPr lang="en-US" sz="1100" dirty="0">
                        <a:solidFill>
                          <a:srgbClr val="006600"/>
                        </a:solidFill>
                        <a:latin typeface="+mn-lt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ZA" dirty="0"/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25048">
                <a:tc>
                  <a:txBody>
                    <a:bodyPr/>
                    <a:lstStyle/>
                    <a:p>
                      <a:r>
                        <a:rPr lang="en-US" sz="11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Key Performance Indicators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Q2 Target 2020/21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Quarter 2 </a:t>
                      </a:r>
                      <a:br>
                        <a:rPr lang="en-US" sz="11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1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Performance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Reasons for under achievement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Corrective action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Timelines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Responsibility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Progress on the implementation of corrective action</a:t>
                      </a:r>
                      <a:endParaRPr lang="en-ZA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067232">
                <a:tc>
                  <a:txBody>
                    <a:bodyPr/>
                    <a:lstStyle/>
                    <a:p>
                      <a:pPr algn="ctr" fontAlgn="t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"Percentage of offenders participating in GET per academic year"</a:t>
                      </a:r>
                      <a:endParaRPr lang="en-US" sz="1100" b="0" i="0" u="none" strike="noStrike" dirty="0">
                        <a:solidFill>
                          <a:schemeClr val="tx1"/>
                        </a:solidFill>
                        <a:effectLst/>
                        <a:latin typeface="+mn-lt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8" marR="91438" marT="45724" marB="457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74.49%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(1 158/1 555)</a:t>
                      </a:r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8" marR="91438" marT="45724" marB="4572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achievement of targets were affected by the current situation (COVID-19) and special parole dispensation.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The largest number of educators/practitioners who were seconded by the Department of Higher Education (DHET) to administer educators were unable to access correctional facilities due to the pandemic</a:t>
                      </a: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DCS to allow access </a:t>
                      </a: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of the seconded </a:t>
                      </a: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educators by </a:t>
                      </a: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DHET to our schools.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DCS to employ full time educators to administer education </a:t>
                      </a:r>
                      <a:r>
                        <a:rPr lang="en-US" sz="1100" b="0" i="0" u="none" strike="noStrike" kern="1200" dirty="0" err="1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programms</a:t>
                      </a: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  Control of absenteeism in the institution.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January 2021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171450" marR="0" lvl="0" indent="-17145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Char char="v"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HCC</a:t>
                      </a:r>
                    </a:p>
                    <a:p>
                      <a:pPr marL="171450" marR="0" lvl="0" indent="-17145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Char char="v"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Manager Education and Training</a:t>
                      </a:r>
                    </a:p>
                    <a:p>
                      <a:pPr marL="171450" marR="0" lvl="0" indent="-17145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Char char="v"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HR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Ongoing</a:t>
                      </a: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(The </a:t>
                      </a:r>
                      <a:r>
                        <a:rPr lang="en-US" sz="11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Directorate is currently engaged in research to obtain reasons which causes the drop out rate in </a:t>
                      </a: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AET)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Training of educators in data capturing/electronic register</a:t>
                      </a:r>
                      <a:endParaRPr lang="en-US" sz="11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 bwMode="auto">
          <a:xfrm>
            <a:off x="0" y="152400"/>
            <a:ext cx="9102912" cy="3877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altLang="en-US" kern="0" dirty="0">
                <a:solidFill>
                  <a:srgbClr val="FFFFFF"/>
                </a:solidFill>
              </a:rPr>
              <a:t>INDICATORS NOT ACHIEVED DURING 2020/21 – Q2</a:t>
            </a:r>
          </a:p>
        </p:txBody>
      </p:sp>
    </p:spTree>
    <p:extLst>
      <p:ext uri="{BB962C8B-B14F-4D97-AF65-F5344CB8AC3E}">
        <p14:creationId xmlns:p14="http://schemas.microsoft.com/office/powerpoint/2010/main" val="1918249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161926" y="76200"/>
            <a:ext cx="88363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2400" b="1" kern="0" dirty="0">
                <a:solidFill>
                  <a:srgbClr val="FFFFFF"/>
                </a:solidFill>
                <a:latin typeface="Arial"/>
                <a:ea typeface="+mj-ea"/>
                <a:cs typeface="Arial"/>
              </a:rPr>
              <a:t>SOURCE OF UNDER-ACHIEVEMENT AT </a:t>
            </a:r>
            <a:r>
              <a:rPr lang="en-GB" sz="2400" b="1" kern="0" dirty="0" smtClean="0">
                <a:solidFill>
                  <a:srgbClr val="FFFFFF"/>
                </a:solidFill>
                <a:latin typeface="Arial"/>
                <a:ea typeface="+mj-ea"/>
                <a:cs typeface="Arial"/>
              </a:rPr>
              <a:t>REGIONAL LEVEL</a:t>
            </a:r>
            <a:endParaRPr lang="en-ZA" sz="2400" b="1" kern="0" dirty="0">
              <a:solidFill>
                <a:srgbClr val="FFFFFF"/>
              </a:solidFill>
              <a:latin typeface="Arial"/>
              <a:ea typeface="+mj-ea"/>
              <a:cs typeface="Arial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1811912"/>
              </p:ext>
            </p:extLst>
          </p:nvPr>
        </p:nvGraphicFramePr>
        <p:xfrm>
          <a:off x="288921" y="874200"/>
          <a:ext cx="8709402" cy="2826544"/>
        </p:xfrm>
        <a:graphic>
          <a:graphicData uri="http://schemas.openxmlformats.org/drawingml/2006/table">
            <a:tbl>
              <a:tblPr firstRow="1" bandRow="1"/>
              <a:tblGrid>
                <a:gridCol w="1311279">
                  <a:extLst>
                    <a:ext uri="{9D8B030D-6E8A-4147-A177-3AD203B41FA5}">
                      <a16:colId xmlns="" xmlns:a16="http://schemas.microsoft.com/office/drawing/2014/main" val="3171785473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3307568538"/>
                    </a:ext>
                  </a:extLst>
                </a:gridCol>
                <a:gridCol w="1295400">
                  <a:extLst>
                    <a:ext uri="{9D8B030D-6E8A-4147-A177-3AD203B41FA5}">
                      <a16:colId xmlns="" xmlns:a16="http://schemas.microsoft.com/office/drawing/2014/main" val="3177246977"/>
                    </a:ext>
                  </a:extLst>
                </a:gridCol>
                <a:gridCol w="1904189">
                  <a:extLst>
                    <a:ext uri="{9D8B030D-6E8A-4147-A177-3AD203B41FA5}">
                      <a16:colId xmlns="" xmlns:a16="http://schemas.microsoft.com/office/drawing/2014/main" val="551651354"/>
                    </a:ext>
                  </a:extLst>
                </a:gridCol>
                <a:gridCol w="1451567">
                  <a:extLst>
                    <a:ext uri="{9D8B030D-6E8A-4147-A177-3AD203B41FA5}">
                      <a16:colId xmlns="" xmlns:a16="http://schemas.microsoft.com/office/drawing/2014/main" val="106908959"/>
                    </a:ext>
                  </a:extLst>
                </a:gridCol>
                <a:gridCol w="1451567">
                  <a:extLst>
                    <a:ext uri="{9D8B030D-6E8A-4147-A177-3AD203B41FA5}">
                      <a16:colId xmlns="" xmlns:a16="http://schemas.microsoft.com/office/drawing/2014/main" val="2307743238"/>
                    </a:ext>
                  </a:extLst>
                </a:gridCol>
              </a:tblGrid>
              <a:tr h="464344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"/>
                          <a:cs typeface="Arial"/>
                        </a:rPr>
                        <a:t>Q2 TARGET 2020/21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+mn-lt"/>
                        <a:ea typeface=""/>
                        <a:cs typeface="Arial"/>
                      </a:endParaRPr>
                    </a:p>
                  </a:txBody>
                  <a:tcPr marL="68580" marR="68580" marT="34290" marB="34290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"/>
                          <a:cs typeface="Arial"/>
                        </a:rPr>
                        <a:t>QUARTER 2</a:t>
                      </a:r>
                      <a:br>
                        <a:rPr lang="en-US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"/>
                          <a:cs typeface="Arial"/>
                        </a:rPr>
                      </a:b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"/>
                          <a:cs typeface="Arial"/>
                        </a:rPr>
                        <a:t>PERFORMANCE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+mn-lt"/>
                        <a:ea typeface=""/>
                        <a:cs typeface="Arial"/>
                      </a:endParaRPr>
                    </a:p>
                  </a:txBody>
                  <a:tcPr marL="7144" marR="7144" marT="7144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"/>
                          <a:cs typeface="Arial"/>
                        </a:rPr>
                        <a:t>REGION THAT CONTRIBUTED TOWARDS UNDER-ACHIEVEMENT </a:t>
                      </a:r>
                    </a:p>
                  </a:txBody>
                  <a:tcPr marL="7144" marR="7144" marT="7144" marB="0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"/>
                          <a:cs typeface="Arial"/>
                        </a:rPr>
                        <a:t>REASONS FOR UNDER</a:t>
                      </a:r>
                    </a:p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"/>
                          <a:cs typeface="Arial"/>
                        </a:rPr>
                        <a:t>PERFORMANCE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+mn-lt"/>
                        <a:ea typeface=""/>
                        <a:cs typeface="Arial"/>
                      </a:endParaRPr>
                    </a:p>
                  </a:txBody>
                  <a:tcPr marL="68579" marR="68579" marT="34293" marB="34293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"/>
                          <a:cs typeface="Arial"/>
                        </a:rPr>
                        <a:t>ROOT CAUSES</a:t>
                      </a:r>
                      <a:endParaRPr lang="en-US" sz="1100" b="1" kern="1200" dirty="0">
                        <a:solidFill>
                          <a:schemeClr val="bg1"/>
                        </a:solidFill>
                        <a:latin typeface="+mn-lt"/>
                        <a:ea typeface=""/>
                        <a:cs typeface="Arial"/>
                      </a:endParaRPr>
                    </a:p>
                  </a:txBody>
                  <a:tcPr marL="68579" marR="68579" marT="34293" marB="34293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 smtClean="0">
                          <a:solidFill>
                            <a:schemeClr val="bg1"/>
                          </a:solidFill>
                          <a:latin typeface="+mn-lt"/>
                          <a:ea typeface=""/>
                          <a:cs typeface="Arial"/>
                        </a:rPr>
                        <a:t>ASSOCIATED RISKS </a:t>
                      </a:r>
                      <a:endParaRPr lang="en-ZA" sz="1100" b="1" kern="1200" dirty="0">
                        <a:solidFill>
                          <a:schemeClr val="bg1"/>
                        </a:solidFill>
                        <a:latin typeface="+mn-lt"/>
                        <a:ea typeface=""/>
                        <a:cs typeface="Arial"/>
                      </a:endParaRPr>
                    </a:p>
                  </a:txBody>
                  <a:tcPr marL="68579" marR="68579" marT="34293" marB="34293">
                    <a:lnL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BF7B17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6600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208647457"/>
                  </a:ext>
                </a:extLst>
              </a:tr>
              <a:tr h="281741">
                <a:tc>
                  <a:txBody>
                    <a:bodyPr/>
                    <a:lstStyle/>
                    <a:p>
                      <a:r>
                        <a:rPr lang="en-ZA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GET     80%</a:t>
                      </a: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KZN ,(52.31), </a:t>
                      </a:r>
                    </a:p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GP 70.31 and </a:t>
                      </a:r>
                    </a:p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EC recorded the  lowest attendance of AET programme of 13.11%. 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KZN</a:t>
                      </a:r>
                    </a:p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GP </a:t>
                      </a:r>
                    </a:p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0" i="0" u="none" strike="noStrike" dirty="0" smtClean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  <a:p>
                      <a:pPr marL="0" marR="0" indent="0" algn="ctr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EC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kumimoji="0" lang="en-US" sz="11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/>
                        </a:rPr>
                        <a:t>This was attributed by high number of absenteeism in June and the non availability of the  seconded Department of Education educators in the EC Region .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Learners absenteeism,</a:t>
                      </a:r>
                    </a:p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DBE Seconded Educators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Drop out of learners</a:t>
                      </a:r>
                    </a:p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Closing by the Department of Education of the Community Colleges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50242310"/>
                  </a:ext>
                </a:extLst>
              </a:tr>
              <a:tr h="281741"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FET   80%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LMN -  55.56 %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LMN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Less number of Level 4 attended at Thuto </a:t>
                      </a:r>
                      <a:r>
                        <a:rPr lang="en-US" sz="1100" dirty="0" err="1" smtClean="0">
                          <a:solidFill>
                            <a:schemeClr val="tx1"/>
                          </a:solidFill>
                          <a:latin typeface="+mn-lt"/>
                        </a:rPr>
                        <a:t>Kitso</a:t>
                      </a:r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 (Rustenburg) 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Learners absenteeism and the release of the offenders 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1pPr>
                      <a:lvl2pPr marL="45716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2pPr>
                      <a:lvl3pPr marL="91433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3pPr>
                      <a:lvl4pPr marL="1371495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4pPr>
                      <a:lvl5pPr marL="182866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5pPr>
                      <a:lvl6pPr marL="228582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6pPr>
                      <a:lvl7pPr marL="2742990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7pPr>
                      <a:lvl8pPr marL="3200156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8pPr>
                      <a:lvl9pPr marL="3657321" algn="l" defTabSz="914331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 Light"/>
                          <a:ea typeface=""/>
                          <a:cs typeface=""/>
                        </a:defRPr>
                      </a:lvl9pPr>
                    </a:lstStyle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Closing by the Department of Education.</a:t>
                      </a:r>
                    </a:p>
                    <a:p>
                      <a:pPr algn="l"/>
                      <a:r>
                        <a:rPr lang="en-US" sz="1100" dirty="0" smtClean="0">
                          <a:solidFill>
                            <a:schemeClr val="tx1"/>
                          </a:solidFill>
                          <a:latin typeface="+mn-lt"/>
                        </a:rPr>
                        <a:t>High failure rate</a:t>
                      </a:r>
                      <a:endParaRPr lang="en-US" sz="11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68580" marR="68580" marT="34290" marB="34290" anchor="ctr">
                    <a:lnL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1E191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>
                        <a:lumMod val="95000"/>
                      </a:sys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41869314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757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910116"/>
              </p:ext>
            </p:extLst>
          </p:nvPr>
        </p:nvGraphicFramePr>
        <p:xfrm>
          <a:off x="228599" y="914400"/>
          <a:ext cx="8534401" cy="3230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20895"/>
                <a:gridCol w="836506"/>
                <a:gridCol w="914400"/>
                <a:gridCol w="1191328"/>
                <a:gridCol w="916973"/>
                <a:gridCol w="876980"/>
                <a:gridCol w="1072912"/>
                <a:gridCol w="1504407"/>
              </a:tblGrid>
              <a:tr h="308316">
                <a:tc gridSpan="8">
                  <a:txBody>
                    <a:bodyPr/>
                    <a:lstStyle/>
                    <a:p>
                      <a:r>
                        <a:rPr lang="en-US" sz="1600" dirty="0" smtClean="0">
                          <a:solidFill>
                            <a:srgbClr val="006600"/>
                          </a:solidFill>
                        </a:rPr>
                        <a:t>PROGRAMME 3: REHABILITATION</a:t>
                      </a:r>
                    </a:p>
                    <a:p>
                      <a:pPr marL="0" marR="0" indent="0" algn="l" defTabSz="914331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 smtClean="0">
                          <a:solidFill>
                            <a:srgbClr val="006600"/>
                          </a:solidFill>
                        </a:rPr>
                        <a:t>SUB PROGRAMME:</a:t>
                      </a:r>
                      <a:r>
                        <a:rPr lang="en-US" sz="1600" baseline="0" dirty="0" smtClean="0">
                          <a:solidFill>
                            <a:srgbClr val="006600"/>
                          </a:solidFill>
                        </a:rPr>
                        <a:t> </a:t>
                      </a:r>
                      <a:r>
                        <a:rPr lang="en-US" sz="1600" b="1" kern="1200" dirty="0" smtClean="0">
                          <a:solidFill>
                            <a:srgbClr val="006600"/>
                          </a:solidFill>
                          <a:latin typeface="+mn-lt"/>
                          <a:ea typeface="+mn-ea"/>
                          <a:cs typeface="+mn-cs"/>
                        </a:rPr>
                        <a:t>PSYCHOLOGICAL, SOCIAL WORK AND SPIRITUAL SERVICES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 smtClean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ZA" dirty="0"/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916">
                <a:tc>
                  <a:txBody>
                    <a:bodyPr/>
                    <a:lstStyle/>
                    <a:p>
                      <a:r>
                        <a:rPr lang="en-US" sz="11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Key Performance Indicators</a:t>
                      </a:r>
                      <a:endParaRPr lang="en-US" sz="11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Q2 Target 2020/21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1pPr>
                      <a:lvl2pPr marL="45716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2pPr>
                      <a:lvl3pPr marL="91433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3pPr>
                      <a:lvl4pPr marL="1371495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4pPr>
                      <a:lvl5pPr marL="182866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5pPr>
                      <a:lvl6pPr marL="228582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6pPr>
                      <a:lvl7pPr marL="2742990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7pPr>
                      <a:lvl8pPr marL="3200156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8pPr>
                      <a:lvl9pPr marL="3657321" algn="l" defTabSz="914331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cs typeface="Arial"/>
                        </a:defRPr>
                      </a:lvl9pPr>
                    </a:lstStyle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Quarter 2 </a:t>
                      </a: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/>
                      </a:r>
                      <a:b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</a:br>
                      <a:r>
                        <a:rPr lang="en-US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Performance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Reasons for under achievement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Corrective action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Timelines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Responsibility</a:t>
                      </a:r>
                      <a:endParaRPr lang="en-US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kern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+mn-ea"/>
                          <a:cs typeface="+mn-cs"/>
                        </a:rPr>
                        <a:t>Progress on the implementation of corrective action</a:t>
                      </a:r>
                      <a:endParaRPr lang="en-ZA" sz="12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>
                        <a:lumMod val="50000"/>
                        <a:lumOff val="50000"/>
                      </a:schemeClr>
                    </a:solidFill>
                  </a:tcPr>
                </a:tc>
              </a:tr>
              <a:tr h="1158224">
                <a:tc>
                  <a:txBody>
                    <a:bodyPr/>
                    <a:lstStyle/>
                    <a:p>
                      <a:pPr marL="0" marR="0" indent="0" algn="l" defTabSz="914331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Percentage of inmates receiving spiritual care services</a:t>
                      </a:r>
                    </a:p>
                    <a:p>
                      <a:pPr algn="l" fontAlgn="t"/>
                      <a:endParaRPr lang="en-US" sz="1100" b="1" i="0" u="none" strike="noStrike" kern="1200" baseline="0" dirty="0" smtClean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1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40%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ZA" sz="1100" dirty="0" smtClean="0">
                          <a:solidFill>
                            <a:schemeClr val="tx1"/>
                          </a:solidFill>
                        </a:rPr>
                        <a:t>20.41%</a:t>
                      </a:r>
                    </a:p>
                    <a:p>
                      <a:r>
                        <a:rPr lang="en-ZA" sz="1100" dirty="0" smtClean="0">
                          <a:solidFill>
                            <a:schemeClr val="tx1"/>
                          </a:solidFill>
                        </a:rPr>
                        <a:t>(28 353/138 885)</a:t>
                      </a:r>
                      <a:endParaRPr lang="en-ZA" sz="1100" dirty="0">
                        <a:solidFill>
                          <a:schemeClr val="tx1"/>
                        </a:solidFill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331" rtl="0" eaLnBrk="1" fontAlgn="t" latinLnBrk="0" hangingPunct="1"/>
                      <a:r>
                        <a:rPr lang="en-US" sz="11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'Spiritual Workers were not allowed to render any programmes to inmates due to Covid 19 regulations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331" rtl="0" eaLnBrk="1" fontAlgn="t" latinLnBrk="0" hangingPunct="1">
                        <a:lnSpc>
                          <a:spcPct val="100000"/>
                        </a:lnSpc>
                      </a:pPr>
                      <a:r>
                        <a:rPr lang="en-US" sz="11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Regional performance and support visits will be conducted and participation in spiritual care services will be bolstered as Lockdown </a:t>
                      </a:r>
                      <a:r>
                        <a:rPr lang="en-US" sz="1100" b="0" i="0" u="none" strike="noStrike" kern="1200" baseline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regulations are relaxed</a:t>
                      </a:r>
                      <a:r>
                        <a:rPr lang="en-US" sz="11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en-US" sz="1100" b="0" i="0" u="none" strike="noStrike" kern="1200" baseline="0" dirty="0">
                        <a:solidFill>
                          <a:srgbClr val="0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05</a:t>
                      </a:r>
                      <a:r>
                        <a:rPr lang="en-US" sz="11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November 2020-10 December 2020</a:t>
                      </a:r>
                      <a:endParaRPr lang="en-US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Director</a:t>
                      </a:r>
                      <a:r>
                        <a:rPr lang="en-US" sz="1100" b="0" i="0" u="none" strike="noStrike" kern="12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Spiritual Care</a:t>
                      </a:r>
                      <a:endParaRPr lang="en-US" sz="1100" b="0" i="0" u="none" strike="noStrike" kern="120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331" rtl="0" eaLnBrk="1" fontAlgn="base" latinLnBrk="0" hangingPunct="1">
                        <a:lnSpc>
                          <a:spcPct val="90000"/>
                        </a:lnSpc>
                        <a:spcBef>
                          <a:spcPct val="90000"/>
                        </a:spcBef>
                        <a:spcAft>
                          <a:spcPct val="0"/>
                        </a:spcAft>
                        <a:buClr>
                          <a:srgbClr val="7D0900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en-US" sz="11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Not  yet  available.</a:t>
                      </a:r>
                    </a:p>
                  </a:txBody>
                  <a:tcPr marL="91438" marR="91438" marT="45724" marB="4572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Title 1"/>
          <p:cNvSpPr txBox="1">
            <a:spLocks/>
          </p:cNvSpPr>
          <p:nvPr/>
        </p:nvSpPr>
        <p:spPr bwMode="auto">
          <a:xfrm>
            <a:off x="0" y="152400"/>
            <a:ext cx="9102912" cy="38779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000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5716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14331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371495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828660" algn="l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en-US" altLang="en-US" kern="0" dirty="0" smtClean="0"/>
              <a:t>INDICATORS NOT ACHIEVED DURING 2020/21 – Q2</a:t>
            </a:r>
          </a:p>
        </p:txBody>
      </p:sp>
    </p:spTree>
    <p:extLst>
      <p:ext uri="{BB962C8B-B14F-4D97-AF65-F5344CB8AC3E}">
        <p14:creationId xmlns:p14="http://schemas.microsoft.com/office/powerpoint/2010/main" val="357672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  <p:tag name="THINKCELLSTATEDONOTDELETE" val="7xKqHXCsmEqpYS9D3W9JOA"/>
</p:tagLst>
</file>

<file path=ppt/theme/theme1.xml><?xml version="1.0" encoding="utf-8"?>
<a:theme xmlns:a="http://schemas.openxmlformats.org/drawingml/2006/main" name="3_Blank">
  <a:themeElements>
    <a:clrScheme name="Blank 1">
      <a:dk1>
        <a:srgbClr val="000000"/>
      </a:dk1>
      <a:lt1>
        <a:srgbClr val="FFFFFF"/>
      </a:lt1>
      <a:dk2>
        <a:srgbClr val="000000"/>
      </a:dk2>
      <a:lt2>
        <a:srgbClr val="7D0900"/>
      </a:lt2>
      <a:accent1>
        <a:srgbClr val="808080"/>
      </a:accent1>
      <a:accent2>
        <a:srgbClr val="A0A0A0"/>
      </a:accent2>
      <a:accent3>
        <a:srgbClr val="FFFFFF"/>
      </a:accent3>
      <a:accent4>
        <a:srgbClr val="000000"/>
      </a:accent4>
      <a:accent5>
        <a:srgbClr val="C0C0C0"/>
      </a:accent5>
      <a:accent6>
        <a:srgbClr val="919191"/>
      </a:accent6>
      <a:hlink>
        <a:srgbClr val="B9B9B9"/>
      </a:hlink>
      <a:folHlink>
        <a:srgbClr val="DCDCDC"/>
      </a:folHlink>
    </a:clrScheme>
    <a:fontScheme name="Blank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2000" tIns="72000" rIns="72000" bIns="7200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90000"/>
          </a:lnSpc>
          <a:spcBef>
            <a:spcPct val="50000"/>
          </a:spcBef>
          <a:spcAft>
            <a:spcPct val="0"/>
          </a:spcAft>
          <a:buClr>
            <a:schemeClr val="bg2"/>
          </a:buClr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72000" tIns="72000" rIns="72000" bIns="7200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90000"/>
          </a:lnSpc>
          <a:spcBef>
            <a:spcPct val="50000"/>
          </a:spcBef>
          <a:spcAft>
            <a:spcPct val="0"/>
          </a:spcAft>
          <a:buClr>
            <a:schemeClr val="bg2"/>
          </a:buClr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Blank 1">
        <a:dk1>
          <a:srgbClr val="000000"/>
        </a:dk1>
        <a:lt1>
          <a:srgbClr val="FFFFFF"/>
        </a:lt1>
        <a:dk2>
          <a:srgbClr val="000000"/>
        </a:dk2>
        <a:lt2>
          <a:srgbClr val="7D0900"/>
        </a:lt2>
        <a:accent1>
          <a:srgbClr val="808080"/>
        </a:accent1>
        <a:accent2>
          <a:srgbClr val="A0A0A0"/>
        </a:accent2>
        <a:accent3>
          <a:srgbClr val="FFFFFF"/>
        </a:accent3>
        <a:accent4>
          <a:srgbClr val="000000"/>
        </a:accent4>
        <a:accent5>
          <a:srgbClr val="C0C0C0"/>
        </a:accent5>
        <a:accent6>
          <a:srgbClr val="919191"/>
        </a:accent6>
        <a:hlink>
          <a:srgbClr val="B9B9B9"/>
        </a:hlink>
        <a:folHlink>
          <a:srgbClr val="DCDCD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Custom 9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FABAB"/>
      </a:accent1>
      <a:accent2>
        <a:srgbClr val="E2583D"/>
      </a:accent2>
      <a:accent3>
        <a:srgbClr val="78D2D2"/>
      </a:accent3>
      <a:accent4>
        <a:srgbClr val="3B3939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onsolas-Verdana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35713</TotalTime>
  <Words>1582</Words>
  <Application>Microsoft Office PowerPoint</Application>
  <PresentationFormat>On-screen Show (4:3)</PresentationFormat>
  <Paragraphs>292</Paragraphs>
  <Slides>15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15</vt:i4>
      </vt:variant>
    </vt:vector>
  </HeadingPairs>
  <TitlesOfParts>
    <vt:vector size="17" baseType="lpstr">
      <vt:lpstr>3_Blank</vt:lpstr>
      <vt:lpstr>Office Theme</vt:lpstr>
      <vt:lpstr> Presentation on DCS 2nd Quarter Actual Performance Report (2016/2017)    November   2016 </vt:lpstr>
      <vt:lpstr>PowerPoint Presentation</vt:lpstr>
      <vt:lpstr>Notes to the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Acer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high level vision will be developed which will determine the required operating model…  Scope will include all core elements of DCS</dc:title>
  <dc:creator>Rowan Smyth</dc:creator>
  <cp:lastModifiedBy>Molokomme, Moutloane</cp:lastModifiedBy>
  <cp:revision>3947</cp:revision>
  <cp:lastPrinted>2020-11-09T06:07:20Z</cp:lastPrinted>
  <dcterms:created xsi:type="dcterms:W3CDTF">2011-05-16T12:44:01Z</dcterms:created>
  <dcterms:modified xsi:type="dcterms:W3CDTF">2020-11-15T07:59:29Z</dcterms:modified>
</cp:coreProperties>
</file>