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7" r:id="rId3"/>
    <p:sldMasterId id="2147483709" r:id="rId4"/>
  </p:sldMasterIdLst>
  <p:notesMasterIdLst>
    <p:notesMasterId r:id="rId44"/>
  </p:notesMasterIdLst>
  <p:sldIdLst>
    <p:sldId id="271" r:id="rId5"/>
    <p:sldId id="258" r:id="rId6"/>
    <p:sldId id="259" r:id="rId7"/>
    <p:sldId id="305" r:id="rId8"/>
    <p:sldId id="266" r:id="rId9"/>
    <p:sldId id="302" r:id="rId10"/>
    <p:sldId id="275" r:id="rId11"/>
    <p:sldId id="290" r:id="rId12"/>
    <p:sldId id="334" r:id="rId13"/>
    <p:sldId id="303" r:id="rId14"/>
    <p:sldId id="317" r:id="rId15"/>
    <p:sldId id="321" r:id="rId16"/>
    <p:sldId id="322" r:id="rId17"/>
    <p:sldId id="312" r:id="rId18"/>
    <p:sldId id="333" r:id="rId19"/>
    <p:sldId id="292" r:id="rId20"/>
    <p:sldId id="293" r:id="rId21"/>
    <p:sldId id="316" r:id="rId22"/>
    <p:sldId id="295" r:id="rId23"/>
    <p:sldId id="313" r:id="rId24"/>
    <p:sldId id="315" r:id="rId25"/>
    <p:sldId id="314" r:id="rId26"/>
    <p:sldId id="296" r:id="rId27"/>
    <p:sldId id="304" r:id="rId28"/>
    <p:sldId id="306" r:id="rId29"/>
    <p:sldId id="307" r:id="rId30"/>
    <p:sldId id="308" r:id="rId31"/>
    <p:sldId id="309" r:id="rId32"/>
    <p:sldId id="335" r:id="rId33"/>
    <p:sldId id="336" r:id="rId34"/>
    <p:sldId id="337" r:id="rId35"/>
    <p:sldId id="338" r:id="rId36"/>
    <p:sldId id="339" r:id="rId37"/>
    <p:sldId id="340" r:id="rId38"/>
    <p:sldId id="341" r:id="rId39"/>
    <p:sldId id="330" r:id="rId40"/>
    <p:sldId id="311" r:id="rId41"/>
    <p:sldId id="270" r:id="rId42"/>
    <p:sldId id="27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18E"/>
    <a:srgbClr val="3C5D7A"/>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095" autoAdjust="0"/>
  </p:normalViewPr>
  <p:slideViewPr>
    <p:cSldViewPr snapToGrid="0">
      <p:cViewPr varScale="1">
        <p:scale>
          <a:sx n="85" d="100"/>
          <a:sy n="85" d="100"/>
        </p:scale>
        <p:origin x="518"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09F0F-F67E-4D21-9C23-769D98BD88CA}" type="doc">
      <dgm:prSet loTypeId="urn:microsoft.com/office/officeart/2005/8/layout/hList7" loCatId="picture" qsTypeId="urn:microsoft.com/office/officeart/2005/8/quickstyle/simple1" qsCatId="simple" csTypeId="urn:microsoft.com/office/officeart/2005/8/colors/colorful3" csCatId="colorful" phldr="1"/>
      <dgm:spPr/>
    </dgm:pt>
    <dgm:pt modelId="{B67AF50B-7337-4804-8F71-80E86877285F}">
      <dgm:prSet phldrT="[Text]"/>
      <dgm:spPr/>
      <dgm:t>
        <a:bodyPr/>
        <a:lstStyle/>
        <a:p>
          <a:r>
            <a:rPr lang="en-US" b="1" dirty="0" smtClean="0"/>
            <a:t>JCPS Cluster</a:t>
          </a:r>
          <a:endParaRPr lang="en-ZA" b="1" dirty="0"/>
        </a:p>
      </dgm:t>
    </dgm:pt>
    <dgm:pt modelId="{6F9B6415-A29D-4FC6-9B4D-84E44F9A6403}" type="parTrans" cxnId="{0647E7E5-C584-4959-929C-FC5861B58FA5}">
      <dgm:prSet/>
      <dgm:spPr/>
      <dgm:t>
        <a:bodyPr/>
        <a:lstStyle/>
        <a:p>
          <a:endParaRPr lang="en-ZA"/>
        </a:p>
      </dgm:t>
    </dgm:pt>
    <dgm:pt modelId="{FAEC795F-A50A-407B-B828-2A80D48F8E6B}" type="sibTrans" cxnId="{0647E7E5-C584-4959-929C-FC5861B58FA5}">
      <dgm:prSet/>
      <dgm:spPr/>
      <dgm:t>
        <a:bodyPr/>
        <a:lstStyle/>
        <a:p>
          <a:endParaRPr lang="en-ZA"/>
        </a:p>
      </dgm:t>
    </dgm:pt>
    <dgm:pt modelId="{5A0ACD43-DFB5-42AB-B17C-6DBDC35EBEFA}">
      <dgm:prSet phldrT="[Text]"/>
      <dgm:spPr/>
      <dgm:t>
        <a:bodyPr/>
        <a:lstStyle/>
        <a:p>
          <a:r>
            <a:rPr lang="en-ZA" b="1" dirty="0" smtClean="0"/>
            <a:t>Community and community agencies</a:t>
          </a:r>
          <a:endParaRPr lang="en-ZA" b="1" dirty="0"/>
        </a:p>
      </dgm:t>
    </dgm:pt>
    <dgm:pt modelId="{650FAF90-7984-4E37-B87C-363CCE86D736}" type="parTrans" cxnId="{F1918BF1-05B5-4F27-B45C-1D5D639610DC}">
      <dgm:prSet/>
      <dgm:spPr/>
      <dgm:t>
        <a:bodyPr/>
        <a:lstStyle/>
        <a:p>
          <a:endParaRPr lang="en-ZA"/>
        </a:p>
      </dgm:t>
    </dgm:pt>
    <dgm:pt modelId="{646D29B9-A335-4E2E-BE01-B89B028C8CBC}" type="sibTrans" cxnId="{F1918BF1-05B5-4F27-B45C-1D5D639610DC}">
      <dgm:prSet/>
      <dgm:spPr/>
      <dgm:t>
        <a:bodyPr/>
        <a:lstStyle/>
        <a:p>
          <a:endParaRPr lang="en-ZA"/>
        </a:p>
      </dgm:t>
    </dgm:pt>
    <dgm:pt modelId="{40863384-FA91-4E42-81B6-1552C156A8EE}">
      <dgm:prSet phldrT="[Text]"/>
      <dgm:spPr/>
      <dgm:t>
        <a:bodyPr/>
        <a:lstStyle/>
        <a:p>
          <a:r>
            <a:rPr lang="en-ZA" b="1" dirty="0" smtClean="0"/>
            <a:t>International</a:t>
          </a:r>
          <a:endParaRPr lang="en-ZA" b="1" dirty="0"/>
        </a:p>
      </dgm:t>
    </dgm:pt>
    <dgm:pt modelId="{352B20B6-20DC-4C8C-8BBA-C4063CCA9F1F}" type="parTrans" cxnId="{383B86BB-BE9D-4210-92D2-6A481405FE05}">
      <dgm:prSet/>
      <dgm:spPr/>
      <dgm:t>
        <a:bodyPr/>
        <a:lstStyle/>
        <a:p>
          <a:endParaRPr lang="en-ZA"/>
        </a:p>
      </dgm:t>
    </dgm:pt>
    <dgm:pt modelId="{0D8702D3-9D4A-4421-8EEA-520A88037E73}" type="sibTrans" cxnId="{383B86BB-BE9D-4210-92D2-6A481405FE05}">
      <dgm:prSet/>
      <dgm:spPr/>
      <dgm:t>
        <a:bodyPr/>
        <a:lstStyle/>
        <a:p>
          <a:endParaRPr lang="en-ZA"/>
        </a:p>
      </dgm:t>
    </dgm:pt>
    <dgm:pt modelId="{A85F9ED2-659D-4E5F-BAC1-08ABC408DF69}">
      <dgm:prSet/>
      <dgm:spPr/>
      <dgm:t>
        <a:bodyPr/>
        <a:lstStyle/>
        <a:p>
          <a:r>
            <a:rPr lang="en-ZA" b="1" dirty="0" smtClean="0"/>
            <a:t>Other Governmental Departments</a:t>
          </a:r>
          <a:endParaRPr lang="en-ZA" b="1" dirty="0"/>
        </a:p>
      </dgm:t>
    </dgm:pt>
    <dgm:pt modelId="{7D8B6086-0FEF-46EC-AD4B-8DAA773DD65C}" type="parTrans" cxnId="{36D0DDE5-0B61-4104-A0DA-1F4BD5704998}">
      <dgm:prSet/>
      <dgm:spPr/>
      <dgm:t>
        <a:bodyPr/>
        <a:lstStyle/>
        <a:p>
          <a:endParaRPr lang="en-ZA"/>
        </a:p>
      </dgm:t>
    </dgm:pt>
    <dgm:pt modelId="{4109BDEB-129A-4408-ACEF-779542C71457}" type="sibTrans" cxnId="{36D0DDE5-0B61-4104-A0DA-1F4BD5704998}">
      <dgm:prSet/>
      <dgm:spPr/>
      <dgm:t>
        <a:bodyPr/>
        <a:lstStyle/>
        <a:p>
          <a:endParaRPr lang="en-ZA"/>
        </a:p>
      </dgm:t>
    </dgm:pt>
    <dgm:pt modelId="{6CD791A6-9930-48F9-861C-0944F7D7A176}">
      <dgm:prSet/>
      <dgm:spPr/>
      <dgm:t>
        <a:bodyPr/>
        <a:lstStyle/>
        <a:p>
          <a:r>
            <a:rPr lang="en-ZA" b="1" dirty="0" smtClean="0"/>
            <a:t>Private Sector</a:t>
          </a:r>
          <a:endParaRPr lang="en-ZA" b="1" dirty="0"/>
        </a:p>
      </dgm:t>
    </dgm:pt>
    <dgm:pt modelId="{54F92EEB-A799-4D6F-A7A1-35CFE574CA7C}" type="parTrans" cxnId="{45C79E69-39FF-482B-B434-CB40DD6FEB19}">
      <dgm:prSet/>
      <dgm:spPr/>
      <dgm:t>
        <a:bodyPr/>
        <a:lstStyle/>
        <a:p>
          <a:endParaRPr lang="en-ZA"/>
        </a:p>
      </dgm:t>
    </dgm:pt>
    <dgm:pt modelId="{6FA911D0-9263-40F5-9928-8FF5B4AC07DE}" type="sibTrans" cxnId="{45C79E69-39FF-482B-B434-CB40DD6FEB19}">
      <dgm:prSet/>
      <dgm:spPr/>
      <dgm:t>
        <a:bodyPr/>
        <a:lstStyle/>
        <a:p>
          <a:endParaRPr lang="en-ZA"/>
        </a:p>
      </dgm:t>
    </dgm:pt>
    <dgm:pt modelId="{ECE27263-49D0-400A-A47D-60D8C3E63341}">
      <dgm:prSet/>
      <dgm:spPr/>
      <dgm:t>
        <a:bodyPr/>
        <a:lstStyle/>
        <a:p>
          <a:r>
            <a:rPr lang="en-ZA" b="1" dirty="0" smtClean="0"/>
            <a:t>Social Cluster</a:t>
          </a:r>
          <a:endParaRPr lang="en-ZA" b="1" dirty="0"/>
        </a:p>
      </dgm:t>
    </dgm:pt>
    <dgm:pt modelId="{60C43319-9114-4EB8-A6B5-7870477A604D}" type="parTrans" cxnId="{258332E2-9614-494D-A901-D4CDE45349E3}">
      <dgm:prSet/>
      <dgm:spPr/>
      <dgm:t>
        <a:bodyPr/>
        <a:lstStyle/>
        <a:p>
          <a:endParaRPr lang="en-ZA"/>
        </a:p>
      </dgm:t>
    </dgm:pt>
    <dgm:pt modelId="{B6E6E563-1591-4BAF-BF59-7522B3DD296B}" type="sibTrans" cxnId="{258332E2-9614-494D-A901-D4CDE45349E3}">
      <dgm:prSet/>
      <dgm:spPr/>
      <dgm:t>
        <a:bodyPr/>
        <a:lstStyle/>
        <a:p>
          <a:endParaRPr lang="en-ZA"/>
        </a:p>
      </dgm:t>
    </dgm:pt>
    <dgm:pt modelId="{B19ECE51-7964-4728-9E92-0246810E0D7C}" type="pres">
      <dgm:prSet presAssocID="{E6709F0F-F67E-4D21-9C23-769D98BD88CA}" presName="Name0" presStyleCnt="0">
        <dgm:presLayoutVars>
          <dgm:dir/>
          <dgm:resizeHandles val="exact"/>
        </dgm:presLayoutVars>
      </dgm:prSet>
      <dgm:spPr/>
    </dgm:pt>
    <dgm:pt modelId="{E532892A-602E-43BE-9BD1-EA4B626C5339}" type="pres">
      <dgm:prSet presAssocID="{E6709F0F-F67E-4D21-9C23-769D98BD88CA}" presName="fgShape" presStyleLbl="fgShp" presStyleIdx="0" presStyleCnt="1"/>
      <dgm:spPr>
        <a:solidFill>
          <a:srgbClr val="FFFF00"/>
        </a:solidFill>
      </dgm:spPr>
    </dgm:pt>
    <dgm:pt modelId="{75DB96D4-E04C-4AFB-90FA-A4F61011E788}" type="pres">
      <dgm:prSet presAssocID="{E6709F0F-F67E-4D21-9C23-769D98BD88CA}" presName="linComp" presStyleCnt="0"/>
      <dgm:spPr/>
    </dgm:pt>
    <dgm:pt modelId="{CF31CD78-00E6-48C4-A7D5-749364552AA4}" type="pres">
      <dgm:prSet presAssocID="{B67AF50B-7337-4804-8F71-80E86877285F}" presName="compNode" presStyleCnt="0"/>
      <dgm:spPr/>
    </dgm:pt>
    <dgm:pt modelId="{6CE93D10-9229-48D5-8DA0-6B4669F6D1EE}" type="pres">
      <dgm:prSet presAssocID="{B67AF50B-7337-4804-8F71-80E86877285F}" presName="bkgdShape" presStyleLbl="node1" presStyleIdx="0" presStyleCnt="6" custLinFactNeighborX="-2387" custLinFactNeighborY="536"/>
      <dgm:spPr/>
      <dgm:t>
        <a:bodyPr/>
        <a:lstStyle/>
        <a:p>
          <a:endParaRPr lang="en-ZA"/>
        </a:p>
      </dgm:t>
    </dgm:pt>
    <dgm:pt modelId="{CC03E245-0EDF-4186-B6E7-1F60EC4D9F12}" type="pres">
      <dgm:prSet presAssocID="{B67AF50B-7337-4804-8F71-80E86877285F}" presName="nodeTx" presStyleLbl="node1" presStyleIdx="0" presStyleCnt="6">
        <dgm:presLayoutVars>
          <dgm:bulletEnabled val="1"/>
        </dgm:presLayoutVars>
      </dgm:prSet>
      <dgm:spPr/>
      <dgm:t>
        <a:bodyPr/>
        <a:lstStyle/>
        <a:p>
          <a:endParaRPr lang="en-ZA"/>
        </a:p>
      </dgm:t>
    </dgm:pt>
    <dgm:pt modelId="{09B3CC5A-3C12-4D92-9C29-FFD4FCFCA28A}" type="pres">
      <dgm:prSet presAssocID="{B67AF50B-7337-4804-8F71-80E86877285F}" presName="invisiNode" presStyleLbl="node1" presStyleIdx="0" presStyleCnt="6"/>
      <dgm:spPr/>
    </dgm:pt>
    <dgm:pt modelId="{578203FD-4526-4663-BF90-114303036A30}" type="pres">
      <dgm:prSet presAssocID="{B67AF50B-7337-4804-8F71-80E86877285F}" presName="imagNode" presStyleLbl="fgImgPlace1" presStyleIdx="0" presStyleCnt="6" custLinFactNeighborX="-1008" custLinFactNeighborY="-4516"/>
      <dgm:spPr>
        <a:blipFill rotWithShape="1">
          <a:blip xmlns:r="http://schemas.openxmlformats.org/officeDocument/2006/relationships" r:embed="rId1"/>
          <a:stretch>
            <a:fillRect/>
          </a:stretch>
        </a:blipFill>
      </dgm:spPr>
      <dgm:t>
        <a:bodyPr/>
        <a:lstStyle/>
        <a:p>
          <a:endParaRPr lang="en-ZA"/>
        </a:p>
      </dgm:t>
    </dgm:pt>
    <dgm:pt modelId="{E2AA9F54-BF34-4307-A1C6-A262F067063F}" type="pres">
      <dgm:prSet presAssocID="{FAEC795F-A50A-407B-B828-2A80D48F8E6B}" presName="sibTrans" presStyleLbl="sibTrans2D1" presStyleIdx="0" presStyleCnt="0"/>
      <dgm:spPr/>
      <dgm:t>
        <a:bodyPr/>
        <a:lstStyle/>
        <a:p>
          <a:endParaRPr lang="en-ZA"/>
        </a:p>
      </dgm:t>
    </dgm:pt>
    <dgm:pt modelId="{9C57FF3C-5065-4A76-8BCF-B14CACB45EE3}" type="pres">
      <dgm:prSet presAssocID="{5A0ACD43-DFB5-42AB-B17C-6DBDC35EBEFA}" presName="compNode" presStyleCnt="0"/>
      <dgm:spPr/>
    </dgm:pt>
    <dgm:pt modelId="{380D6AFE-222A-4DB9-AA5E-AD11F2B94DFD}" type="pres">
      <dgm:prSet presAssocID="{5A0ACD43-DFB5-42AB-B17C-6DBDC35EBEFA}" presName="bkgdShape" presStyleLbl="node1" presStyleIdx="1" presStyleCnt="6"/>
      <dgm:spPr/>
      <dgm:t>
        <a:bodyPr/>
        <a:lstStyle/>
        <a:p>
          <a:endParaRPr lang="en-ZA"/>
        </a:p>
      </dgm:t>
    </dgm:pt>
    <dgm:pt modelId="{B44BEF09-2CC7-42CA-827D-A47C4F5438D3}" type="pres">
      <dgm:prSet presAssocID="{5A0ACD43-DFB5-42AB-B17C-6DBDC35EBEFA}" presName="nodeTx" presStyleLbl="node1" presStyleIdx="1" presStyleCnt="6">
        <dgm:presLayoutVars>
          <dgm:bulletEnabled val="1"/>
        </dgm:presLayoutVars>
      </dgm:prSet>
      <dgm:spPr/>
      <dgm:t>
        <a:bodyPr/>
        <a:lstStyle/>
        <a:p>
          <a:endParaRPr lang="en-ZA"/>
        </a:p>
      </dgm:t>
    </dgm:pt>
    <dgm:pt modelId="{F191E9C6-5B22-45B6-9C16-C9F0AF9D8CAF}" type="pres">
      <dgm:prSet presAssocID="{5A0ACD43-DFB5-42AB-B17C-6DBDC35EBEFA}" presName="invisiNode" presStyleLbl="node1" presStyleIdx="1" presStyleCnt="6"/>
      <dgm:spPr/>
    </dgm:pt>
    <dgm:pt modelId="{5F14A357-B0C0-4032-9223-79751ECC0241}" type="pres">
      <dgm:prSet presAssocID="{5A0ACD43-DFB5-42AB-B17C-6DBDC35EBEFA}" presName="imagNode" presStyleLbl="fgImgPlace1" presStyleIdx="1" presStyleCnt="6" custLinFactNeighborX="504" custLinFactNeighborY="-8028"/>
      <dgm:spPr>
        <a:blipFill rotWithShape="1">
          <a:blip xmlns:r="http://schemas.openxmlformats.org/officeDocument/2006/relationships" r:embed="rId2"/>
          <a:stretch>
            <a:fillRect/>
          </a:stretch>
        </a:blipFill>
      </dgm:spPr>
    </dgm:pt>
    <dgm:pt modelId="{BA4B80EA-C13E-4F44-A2C6-55ECFB91621B}" type="pres">
      <dgm:prSet presAssocID="{646D29B9-A335-4E2E-BE01-B89B028C8CBC}" presName="sibTrans" presStyleLbl="sibTrans2D1" presStyleIdx="0" presStyleCnt="0"/>
      <dgm:spPr/>
      <dgm:t>
        <a:bodyPr/>
        <a:lstStyle/>
        <a:p>
          <a:endParaRPr lang="en-ZA"/>
        </a:p>
      </dgm:t>
    </dgm:pt>
    <dgm:pt modelId="{B313832C-A625-4FAD-98D2-66A76ACFF92C}" type="pres">
      <dgm:prSet presAssocID="{40863384-FA91-4E42-81B6-1552C156A8EE}" presName="compNode" presStyleCnt="0"/>
      <dgm:spPr/>
    </dgm:pt>
    <dgm:pt modelId="{363321BF-77CB-4CAD-999E-572AA4AB9585}" type="pres">
      <dgm:prSet presAssocID="{40863384-FA91-4E42-81B6-1552C156A8EE}" presName="bkgdShape" presStyleLbl="node1" presStyleIdx="2" presStyleCnt="6"/>
      <dgm:spPr/>
      <dgm:t>
        <a:bodyPr/>
        <a:lstStyle/>
        <a:p>
          <a:endParaRPr lang="en-ZA"/>
        </a:p>
      </dgm:t>
    </dgm:pt>
    <dgm:pt modelId="{03E3C06D-BBF3-4BF6-89E4-EB9A71AB96EC}" type="pres">
      <dgm:prSet presAssocID="{40863384-FA91-4E42-81B6-1552C156A8EE}" presName="nodeTx" presStyleLbl="node1" presStyleIdx="2" presStyleCnt="6">
        <dgm:presLayoutVars>
          <dgm:bulletEnabled val="1"/>
        </dgm:presLayoutVars>
      </dgm:prSet>
      <dgm:spPr/>
      <dgm:t>
        <a:bodyPr/>
        <a:lstStyle/>
        <a:p>
          <a:endParaRPr lang="en-ZA"/>
        </a:p>
      </dgm:t>
    </dgm:pt>
    <dgm:pt modelId="{D036CCDE-67FB-45EE-A633-B8F369EDCEC2}" type="pres">
      <dgm:prSet presAssocID="{40863384-FA91-4E42-81B6-1552C156A8EE}" presName="invisiNode" presStyleLbl="node1" presStyleIdx="2" presStyleCnt="6"/>
      <dgm:spPr/>
    </dgm:pt>
    <dgm:pt modelId="{E91F6DE7-6E5A-4C63-98C3-8C65CD710A7C}" type="pres">
      <dgm:prSet presAssocID="{40863384-FA91-4E42-81B6-1552C156A8EE}" presName="imagNode" presStyleLbl="fgImgPlace1" presStyleIdx="2" presStyleCnt="6" custLinFactNeighborY="-4014"/>
      <dgm:spPr>
        <a:blipFill rotWithShape="1">
          <a:blip xmlns:r="http://schemas.openxmlformats.org/officeDocument/2006/relationships" r:embed="rId3"/>
          <a:stretch>
            <a:fillRect/>
          </a:stretch>
        </a:blipFill>
      </dgm:spPr>
    </dgm:pt>
    <dgm:pt modelId="{AFBEB40C-58AE-4A65-A392-70DA68F649AB}" type="pres">
      <dgm:prSet presAssocID="{0D8702D3-9D4A-4421-8EEA-520A88037E73}" presName="sibTrans" presStyleLbl="sibTrans2D1" presStyleIdx="0" presStyleCnt="0"/>
      <dgm:spPr/>
      <dgm:t>
        <a:bodyPr/>
        <a:lstStyle/>
        <a:p>
          <a:endParaRPr lang="en-ZA"/>
        </a:p>
      </dgm:t>
    </dgm:pt>
    <dgm:pt modelId="{0FE8AA81-76F0-44FA-990F-67E92E4651EB}" type="pres">
      <dgm:prSet presAssocID="{A85F9ED2-659D-4E5F-BAC1-08ABC408DF69}" presName="compNode" presStyleCnt="0"/>
      <dgm:spPr/>
    </dgm:pt>
    <dgm:pt modelId="{931D2F40-CC89-457A-A715-75917F45B402}" type="pres">
      <dgm:prSet presAssocID="{A85F9ED2-659D-4E5F-BAC1-08ABC408DF69}" presName="bkgdShape" presStyleLbl="node1" presStyleIdx="3" presStyleCnt="6"/>
      <dgm:spPr/>
      <dgm:t>
        <a:bodyPr/>
        <a:lstStyle/>
        <a:p>
          <a:endParaRPr lang="en-ZA"/>
        </a:p>
      </dgm:t>
    </dgm:pt>
    <dgm:pt modelId="{7D4C9C00-3145-49D2-A195-19A4BB785185}" type="pres">
      <dgm:prSet presAssocID="{A85F9ED2-659D-4E5F-BAC1-08ABC408DF69}" presName="nodeTx" presStyleLbl="node1" presStyleIdx="3" presStyleCnt="6">
        <dgm:presLayoutVars>
          <dgm:bulletEnabled val="1"/>
        </dgm:presLayoutVars>
      </dgm:prSet>
      <dgm:spPr/>
      <dgm:t>
        <a:bodyPr/>
        <a:lstStyle/>
        <a:p>
          <a:endParaRPr lang="en-ZA"/>
        </a:p>
      </dgm:t>
    </dgm:pt>
    <dgm:pt modelId="{CCB8AD81-26A2-497E-9E8A-EC0481069729}" type="pres">
      <dgm:prSet presAssocID="{A85F9ED2-659D-4E5F-BAC1-08ABC408DF69}" presName="invisiNode" presStyleLbl="node1" presStyleIdx="3" presStyleCnt="6"/>
      <dgm:spPr/>
    </dgm:pt>
    <dgm:pt modelId="{EE04E93E-25DA-4C79-9BE9-D8F15A7B0386}" type="pres">
      <dgm:prSet presAssocID="{A85F9ED2-659D-4E5F-BAC1-08ABC408DF69}" presName="imagNode" presStyleLbl="fgImgPlace1" presStyleIdx="3" presStyleCnt="6" custScaleX="91941" custScaleY="104471" custLinFactNeighborX="1045" custLinFactNeighborY="0"/>
      <dgm:spPr>
        <a:blipFill rotWithShape="1">
          <a:blip xmlns:r="http://schemas.openxmlformats.org/officeDocument/2006/relationships" r:embed="rId4"/>
          <a:stretch>
            <a:fillRect/>
          </a:stretch>
        </a:blipFill>
      </dgm:spPr>
    </dgm:pt>
    <dgm:pt modelId="{B3CE8411-4B66-4495-A71E-F7C070D4835D}" type="pres">
      <dgm:prSet presAssocID="{4109BDEB-129A-4408-ACEF-779542C71457}" presName="sibTrans" presStyleLbl="sibTrans2D1" presStyleIdx="0" presStyleCnt="0"/>
      <dgm:spPr/>
      <dgm:t>
        <a:bodyPr/>
        <a:lstStyle/>
        <a:p>
          <a:endParaRPr lang="en-ZA"/>
        </a:p>
      </dgm:t>
    </dgm:pt>
    <dgm:pt modelId="{DD68D23C-610F-4814-8B1C-B544DB14CF87}" type="pres">
      <dgm:prSet presAssocID="{6CD791A6-9930-48F9-861C-0944F7D7A176}" presName="compNode" presStyleCnt="0"/>
      <dgm:spPr/>
    </dgm:pt>
    <dgm:pt modelId="{86713AF3-20F1-4E4E-9EBA-B37D35994DEE}" type="pres">
      <dgm:prSet presAssocID="{6CD791A6-9930-48F9-861C-0944F7D7A176}" presName="bkgdShape" presStyleLbl="node1" presStyleIdx="4" presStyleCnt="6"/>
      <dgm:spPr/>
      <dgm:t>
        <a:bodyPr/>
        <a:lstStyle/>
        <a:p>
          <a:endParaRPr lang="en-ZA"/>
        </a:p>
      </dgm:t>
    </dgm:pt>
    <dgm:pt modelId="{B6A2EF45-CBF6-4F1F-834C-A624C1AA0C91}" type="pres">
      <dgm:prSet presAssocID="{6CD791A6-9930-48F9-861C-0944F7D7A176}" presName="nodeTx" presStyleLbl="node1" presStyleIdx="4" presStyleCnt="6">
        <dgm:presLayoutVars>
          <dgm:bulletEnabled val="1"/>
        </dgm:presLayoutVars>
      </dgm:prSet>
      <dgm:spPr/>
      <dgm:t>
        <a:bodyPr/>
        <a:lstStyle/>
        <a:p>
          <a:endParaRPr lang="en-ZA"/>
        </a:p>
      </dgm:t>
    </dgm:pt>
    <dgm:pt modelId="{6EE90C56-980D-48AF-8395-F633D3CFD7A1}" type="pres">
      <dgm:prSet presAssocID="{6CD791A6-9930-48F9-861C-0944F7D7A176}" presName="invisiNode" presStyleLbl="node1" presStyleIdx="4" presStyleCnt="6"/>
      <dgm:spPr/>
    </dgm:pt>
    <dgm:pt modelId="{8FF449F2-2EBB-4BBB-8950-F532356A755F}" type="pres">
      <dgm:prSet presAssocID="{6CD791A6-9930-48F9-861C-0944F7D7A176}" presName="imagNode" presStyleLbl="fgImgPlace1" presStyleIdx="4" presStyleCnt="6"/>
      <dgm:spPr>
        <a:blipFill rotWithShape="1">
          <a:blip xmlns:r="http://schemas.openxmlformats.org/officeDocument/2006/relationships" r:embed="rId5"/>
          <a:stretch>
            <a:fillRect/>
          </a:stretch>
        </a:blipFill>
      </dgm:spPr>
    </dgm:pt>
    <dgm:pt modelId="{BE3DC799-5A95-49D2-9FBF-849D4B89B397}" type="pres">
      <dgm:prSet presAssocID="{6FA911D0-9263-40F5-9928-8FF5B4AC07DE}" presName="sibTrans" presStyleLbl="sibTrans2D1" presStyleIdx="0" presStyleCnt="0"/>
      <dgm:spPr/>
      <dgm:t>
        <a:bodyPr/>
        <a:lstStyle/>
        <a:p>
          <a:endParaRPr lang="en-ZA"/>
        </a:p>
      </dgm:t>
    </dgm:pt>
    <dgm:pt modelId="{35CFC560-7B73-46F9-9F29-E8981E40D64C}" type="pres">
      <dgm:prSet presAssocID="{ECE27263-49D0-400A-A47D-60D8C3E63341}" presName="compNode" presStyleCnt="0"/>
      <dgm:spPr/>
    </dgm:pt>
    <dgm:pt modelId="{A7698DE0-703E-4C4B-AACC-A074D3188710}" type="pres">
      <dgm:prSet presAssocID="{ECE27263-49D0-400A-A47D-60D8C3E63341}" presName="bkgdShape" presStyleLbl="node1" presStyleIdx="5" presStyleCnt="6"/>
      <dgm:spPr/>
      <dgm:t>
        <a:bodyPr/>
        <a:lstStyle/>
        <a:p>
          <a:endParaRPr lang="en-ZA"/>
        </a:p>
      </dgm:t>
    </dgm:pt>
    <dgm:pt modelId="{AD5CEF88-2B04-46F9-A500-18200B5515D3}" type="pres">
      <dgm:prSet presAssocID="{ECE27263-49D0-400A-A47D-60D8C3E63341}" presName="nodeTx" presStyleLbl="node1" presStyleIdx="5" presStyleCnt="6">
        <dgm:presLayoutVars>
          <dgm:bulletEnabled val="1"/>
        </dgm:presLayoutVars>
      </dgm:prSet>
      <dgm:spPr/>
      <dgm:t>
        <a:bodyPr/>
        <a:lstStyle/>
        <a:p>
          <a:endParaRPr lang="en-ZA"/>
        </a:p>
      </dgm:t>
    </dgm:pt>
    <dgm:pt modelId="{C59EE038-2ADC-4670-BBD7-4AF556592A53}" type="pres">
      <dgm:prSet presAssocID="{ECE27263-49D0-400A-A47D-60D8C3E63341}" presName="invisiNode" presStyleLbl="node1" presStyleIdx="5" presStyleCnt="6"/>
      <dgm:spPr/>
    </dgm:pt>
    <dgm:pt modelId="{0637DEBB-0555-48E0-8844-DD8EC354582B}" type="pres">
      <dgm:prSet presAssocID="{ECE27263-49D0-400A-A47D-60D8C3E63341}" presName="imagNode" presStyleLbl="fgImgPlace1" presStyleIdx="5" presStyleCnt="6" custScaleX="107271" custScaleY="110175" custLinFactNeighborX="-4032" custLinFactNeighborY="2235"/>
      <dgm:spPr>
        <a:blipFill rotWithShape="1">
          <a:blip xmlns:r="http://schemas.openxmlformats.org/officeDocument/2006/relationships" r:embed="rId6"/>
          <a:stretch>
            <a:fillRect/>
          </a:stretch>
        </a:blipFill>
      </dgm:spPr>
    </dgm:pt>
  </dgm:ptLst>
  <dgm:cxnLst>
    <dgm:cxn modelId="{0647E7E5-C584-4959-929C-FC5861B58FA5}" srcId="{E6709F0F-F67E-4D21-9C23-769D98BD88CA}" destId="{B67AF50B-7337-4804-8F71-80E86877285F}" srcOrd="0" destOrd="0" parTransId="{6F9B6415-A29D-4FC6-9B4D-84E44F9A6403}" sibTransId="{FAEC795F-A50A-407B-B828-2A80D48F8E6B}"/>
    <dgm:cxn modelId="{383B86BB-BE9D-4210-92D2-6A481405FE05}" srcId="{E6709F0F-F67E-4D21-9C23-769D98BD88CA}" destId="{40863384-FA91-4E42-81B6-1552C156A8EE}" srcOrd="2" destOrd="0" parTransId="{352B20B6-20DC-4C8C-8BBA-C4063CCA9F1F}" sibTransId="{0D8702D3-9D4A-4421-8EEA-520A88037E73}"/>
    <dgm:cxn modelId="{7200A9B6-DE1E-429A-8F9A-AB9A7C5E997C}" type="presOf" srcId="{40863384-FA91-4E42-81B6-1552C156A8EE}" destId="{363321BF-77CB-4CAD-999E-572AA4AB9585}" srcOrd="0" destOrd="0" presId="urn:microsoft.com/office/officeart/2005/8/layout/hList7"/>
    <dgm:cxn modelId="{9A959198-A8BF-46C6-BE8E-BAE8200B73A7}" type="presOf" srcId="{5A0ACD43-DFB5-42AB-B17C-6DBDC35EBEFA}" destId="{B44BEF09-2CC7-42CA-827D-A47C4F5438D3}" srcOrd="1" destOrd="0" presId="urn:microsoft.com/office/officeart/2005/8/layout/hList7"/>
    <dgm:cxn modelId="{F6DA598E-A704-40E3-83EF-32F48D36723A}" type="presOf" srcId="{5A0ACD43-DFB5-42AB-B17C-6DBDC35EBEFA}" destId="{380D6AFE-222A-4DB9-AA5E-AD11F2B94DFD}" srcOrd="0" destOrd="0" presId="urn:microsoft.com/office/officeart/2005/8/layout/hList7"/>
    <dgm:cxn modelId="{CF2BDB71-68A9-4AEB-8771-843778874933}" type="presOf" srcId="{4109BDEB-129A-4408-ACEF-779542C71457}" destId="{B3CE8411-4B66-4495-A71E-F7C070D4835D}" srcOrd="0" destOrd="0" presId="urn:microsoft.com/office/officeart/2005/8/layout/hList7"/>
    <dgm:cxn modelId="{6DF30D47-AA74-4DB8-887B-B22918FAE413}" type="presOf" srcId="{40863384-FA91-4E42-81B6-1552C156A8EE}" destId="{03E3C06D-BBF3-4BF6-89E4-EB9A71AB96EC}" srcOrd="1" destOrd="0" presId="urn:microsoft.com/office/officeart/2005/8/layout/hList7"/>
    <dgm:cxn modelId="{B54E117C-A29B-4154-A439-BF22D87D7CBF}" type="presOf" srcId="{0D8702D3-9D4A-4421-8EEA-520A88037E73}" destId="{AFBEB40C-58AE-4A65-A392-70DA68F649AB}" srcOrd="0" destOrd="0" presId="urn:microsoft.com/office/officeart/2005/8/layout/hList7"/>
    <dgm:cxn modelId="{258332E2-9614-494D-A901-D4CDE45349E3}" srcId="{E6709F0F-F67E-4D21-9C23-769D98BD88CA}" destId="{ECE27263-49D0-400A-A47D-60D8C3E63341}" srcOrd="5" destOrd="0" parTransId="{60C43319-9114-4EB8-A6B5-7870477A604D}" sibTransId="{B6E6E563-1591-4BAF-BF59-7522B3DD296B}"/>
    <dgm:cxn modelId="{EA988F08-39AE-4B1C-BDB8-CBA389FC2BA6}" type="presOf" srcId="{6CD791A6-9930-48F9-861C-0944F7D7A176}" destId="{86713AF3-20F1-4E4E-9EBA-B37D35994DEE}" srcOrd="0" destOrd="0" presId="urn:microsoft.com/office/officeart/2005/8/layout/hList7"/>
    <dgm:cxn modelId="{3BA5623B-9974-4F56-AA3F-B32B122B2A3F}" type="presOf" srcId="{ECE27263-49D0-400A-A47D-60D8C3E63341}" destId="{AD5CEF88-2B04-46F9-A500-18200B5515D3}" srcOrd="1" destOrd="0" presId="urn:microsoft.com/office/officeart/2005/8/layout/hList7"/>
    <dgm:cxn modelId="{D21BB0DA-815E-49EA-959A-61DB1829F65B}" type="presOf" srcId="{B67AF50B-7337-4804-8F71-80E86877285F}" destId="{CC03E245-0EDF-4186-B6E7-1F60EC4D9F12}" srcOrd="1" destOrd="0" presId="urn:microsoft.com/office/officeart/2005/8/layout/hList7"/>
    <dgm:cxn modelId="{61F8A724-4AC9-42B1-B67E-3CE02F1C9B78}" type="presOf" srcId="{6FA911D0-9263-40F5-9928-8FF5B4AC07DE}" destId="{BE3DC799-5A95-49D2-9FBF-849D4B89B397}" srcOrd="0" destOrd="0" presId="urn:microsoft.com/office/officeart/2005/8/layout/hList7"/>
    <dgm:cxn modelId="{4A083B3C-998A-4BF8-B0B7-5EFE6EC4ACEE}" type="presOf" srcId="{6CD791A6-9930-48F9-861C-0944F7D7A176}" destId="{B6A2EF45-CBF6-4F1F-834C-A624C1AA0C91}" srcOrd="1" destOrd="0" presId="urn:microsoft.com/office/officeart/2005/8/layout/hList7"/>
    <dgm:cxn modelId="{8DF36EA6-6479-46F9-B558-F07E157EDB84}" type="presOf" srcId="{FAEC795F-A50A-407B-B828-2A80D48F8E6B}" destId="{E2AA9F54-BF34-4307-A1C6-A262F067063F}" srcOrd="0" destOrd="0" presId="urn:microsoft.com/office/officeart/2005/8/layout/hList7"/>
    <dgm:cxn modelId="{F1918BF1-05B5-4F27-B45C-1D5D639610DC}" srcId="{E6709F0F-F67E-4D21-9C23-769D98BD88CA}" destId="{5A0ACD43-DFB5-42AB-B17C-6DBDC35EBEFA}" srcOrd="1" destOrd="0" parTransId="{650FAF90-7984-4E37-B87C-363CCE86D736}" sibTransId="{646D29B9-A335-4E2E-BE01-B89B028C8CBC}"/>
    <dgm:cxn modelId="{FFB693B7-BF70-47DB-B854-06C13321980A}" type="presOf" srcId="{646D29B9-A335-4E2E-BE01-B89B028C8CBC}" destId="{BA4B80EA-C13E-4F44-A2C6-55ECFB91621B}" srcOrd="0" destOrd="0" presId="urn:microsoft.com/office/officeart/2005/8/layout/hList7"/>
    <dgm:cxn modelId="{8960690D-A34A-469C-A7FE-2BBC04154CD8}" type="presOf" srcId="{A85F9ED2-659D-4E5F-BAC1-08ABC408DF69}" destId="{931D2F40-CC89-457A-A715-75917F45B402}" srcOrd="0" destOrd="0" presId="urn:microsoft.com/office/officeart/2005/8/layout/hList7"/>
    <dgm:cxn modelId="{6518930E-49FD-4257-AE54-82E301777A0B}" type="presOf" srcId="{B67AF50B-7337-4804-8F71-80E86877285F}" destId="{6CE93D10-9229-48D5-8DA0-6B4669F6D1EE}" srcOrd="0" destOrd="0" presId="urn:microsoft.com/office/officeart/2005/8/layout/hList7"/>
    <dgm:cxn modelId="{79139D05-BB76-441B-A520-E2DF54AD84B5}" type="presOf" srcId="{ECE27263-49D0-400A-A47D-60D8C3E63341}" destId="{A7698DE0-703E-4C4B-AACC-A074D3188710}" srcOrd="0" destOrd="0" presId="urn:microsoft.com/office/officeart/2005/8/layout/hList7"/>
    <dgm:cxn modelId="{4A33F41F-73B6-4568-945D-52F29906B42D}" type="presOf" srcId="{A85F9ED2-659D-4E5F-BAC1-08ABC408DF69}" destId="{7D4C9C00-3145-49D2-A195-19A4BB785185}" srcOrd="1" destOrd="0" presId="urn:microsoft.com/office/officeart/2005/8/layout/hList7"/>
    <dgm:cxn modelId="{C27E2221-AE3F-4EA2-A0C3-0CACA18E001E}" type="presOf" srcId="{E6709F0F-F67E-4D21-9C23-769D98BD88CA}" destId="{B19ECE51-7964-4728-9E92-0246810E0D7C}" srcOrd="0" destOrd="0" presId="urn:microsoft.com/office/officeart/2005/8/layout/hList7"/>
    <dgm:cxn modelId="{45C79E69-39FF-482B-B434-CB40DD6FEB19}" srcId="{E6709F0F-F67E-4D21-9C23-769D98BD88CA}" destId="{6CD791A6-9930-48F9-861C-0944F7D7A176}" srcOrd="4" destOrd="0" parTransId="{54F92EEB-A799-4D6F-A7A1-35CFE574CA7C}" sibTransId="{6FA911D0-9263-40F5-9928-8FF5B4AC07DE}"/>
    <dgm:cxn modelId="{36D0DDE5-0B61-4104-A0DA-1F4BD5704998}" srcId="{E6709F0F-F67E-4D21-9C23-769D98BD88CA}" destId="{A85F9ED2-659D-4E5F-BAC1-08ABC408DF69}" srcOrd="3" destOrd="0" parTransId="{7D8B6086-0FEF-46EC-AD4B-8DAA773DD65C}" sibTransId="{4109BDEB-129A-4408-ACEF-779542C71457}"/>
    <dgm:cxn modelId="{A39D4CFD-5A64-4246-8A68-E5F56A08785A}" type="presParOf" srcId="{B19ECE51-7964-4728-9E92-0246810E0D7C}" destId="{E532892A-602E-43BE-9BD1-EA4B626C5339}" srcOrd="0" destOrd="0" presId="urn:microsoft.com/office/officeart/2005/8/layout/hList7"/>
    <dgm:cxn modelId="{83653D39-42E1-4A07-86CB-E5DC9ADDD77B}" type="presParOf" srcId="{B19ECE51-7964-4728-9E92-0246810E0D7C}" destId="{75DB96D4-E04C-4AFB-90FA-A4F61011E788}" srcOrd="1" destOrd="0" presId="urn:microsoft.com/office/officeart/2005/8/layout/hList7"/>
    <dgm:cxn modelId="{BB8FE1FF-1D5C-49ED-994D-660AA1095D9E}" type="presParOf" srcId="{75DB96D4-E04C-4AFB-90FA-A4F61011E788}" destId="{CF31CD78-00E6-48C4-A7D5-749364552AA4}" srcOrd="0" destOrd="0" presId="urn:microsoft.com/office/officeart/2005/8/layout/hList7"/>
    <dgm:cxn modelId="{6D9369FF-C9B2-422C-8472-F1C5ED2C9386}" type="presParOf" srcId="{CF31CD78-00E6-48C4-A7D5-749364552AA4}" destId="{6CE93D10-9229-48D5-8DA0-6B4669F6D1EE}" srcOrd="0" destOrd="0" presId="urn:microsoft.com/office/officeart/2005/8/layout/hList7"/>
    <dgm:cxn modelId="{FD28CC42-DED8-4BD4-A53E-F51E62A67201}" type="presParOf" srcId="{CF31CD78-00E6-48C4-A7D5-749364552AA4}" destId="{CC03E245-0EDF-4186-B6E7-1F60EC4D9F12}" srcOrd="1" destOrd="0" presId="urn:microsoft.com/office/officeart/2005/8/layout/hList7"/>
    <dgm:cxn modelId="{17761069-2E9A-49FC-B79A-FE92891754C4}" type="presParOf" srcId="{CF31CD78-00E6-48C4-A7D5-749364552AA4}" destId="{09B3CC5A-3C12-4D92-9C29-FFD4FCFCA28A}" srcOrd="2" destOrd="0" presId="urn:microsoft.com/office/officeart/2005/8/layout/hList7"/>
    <dgm:cxn modelId="{03A01704-A8E5-4992-80F3-1DC2D93A185F}" type="presParOf" srcId="{CF31CD78-00E6-48C4-A7D5-749364552AA4}" destId="{578203FD-4526-4663-BF90-114303036A30}" srcOrd="3" destOrd="0" presId="urn:microsoft.com/office/officeart/2005/8/layout/hList7"/>
    <dgm:cxn modelId="{BFE80BB9-3AAA-4804-9CEC-852636F76C17}" type="presParOf" srcId="{75DB96D4-E04C-4AFB-90FA-A4F61011E788}" destId="{E2AA9F54-BF34-4307-A1C6-A262F067063F}" srcOrd="1" destOrd="0" presId="urn:microsoft.com/office/officeart/2005/8/layout/hList7"/>
    <dgm:cxn modelId="{9495E52C-A207-4BAD-9C95-7011A7CFFB52}" type="presParOf" srcId="{75DB96D4-E04C-4AFB-90FA-A4F61011E788}" destId="{9C57FF3C-5065-4A76-8BCF-B14CACB45EE3}" srcOrd="2" destOrd="0" presId="urn:microsoft.com/office/officeart/2005/8/layout/hList7"/>
    <dgm:cxn modelId="{FB40D20E-3F2C-4376-B469-A9AE794808E3}" type="presParOf" srcId="{9C57FF3C-5065-4A76-8BCF-B14CACB45EE3}" destId="{380D6AFE-222A-4DB9-AA5E-AD11F2B94DFD}" srcOrd="0" destOrd="0" presId="urn:microsoft.com/office/officeart/2005/8/layout/hList7"/>
    <dgm:cxn modelId="{7E4385AA-617D-4907-8AE4-D2C0F193C0A6}" type="presParOf" srcId="{9C57FF3C-5065-4A76-8BCF-B14CACB45EE3}" destId="{B44BEF09-2CC7-42CA-827D-A47C4F5438D3}" srcOrd="1" destOrd="0" presId="urn:microsoft.com/office/officeart/2005/8/layout/hList7"/>
    <dgm:cxn modelId="{12C466FE-D51D-4797-A74C-196C99A18911}" type="presParOf" srcId="{9C57FF3C-5065-4A76-8BCF-B14CACB45EE3}" destId="{F191E9C6-5B22-45B6-9C16-C9F0AF9D8CAF}" srcOrd="2" destOrd="0" presId="urn:microsoft.com/office/officeart/2005/8/layout/hList7"/>
    <dgm:cxn modelId="{199E3C0E-FDF6-4001-94C6-40551C65DBF8}" type="presParOf" srcId="{9C57FF3C-5065-4A76-8BCF-B14CACB45EE3}" destId="{5F14A357-B0C0-4032-9223-79751ECC0241}" srcOrd="3" destOrd="0" presId="urn:microsoft.com/office/officeart/2005/8/layout/hList7"/>
    <dgm:cxn modelId="{2B4F43DF-CCDC-41D8-81DF-1EE5D7375AFE}" type="presParOf" srcId="{75DB96D4-E04C-4AFB-90FA-A4F61011E788}" destId="{BA4B80EA-C13E-4F44-A2C6-55ECFB91621B}" srcOrd="3" destOrd="0" presId="urn:microsoft.com/office/officeart/2005/8/layout/hList7"/>
    <dgm:cxn modelId="{A9DFE77B-9967-4341-A2F1-240B99C63D8F}" type="presParOf" srcId="{75DB96D4-E04C-4AFB-90FA-A4F61011E788}" destId="{B313832C-A625-4FAD-98D2-66A76ACFF92C}" srcOrd="4" destOrd="0" presId="urn:microsoft.com/office/officeart/2005/8/layout/hList7"/>
    <dgm:cxn modelId="{BA6AF703-86CB-4780-8838-439C0FDD4FF4}" type="presParOf" srcId="{B313832C-A625-4FAD-98D2-66A76ACFF92C}" destId="{363321BF-77CB-4CAD-999E-572AA4AB9585}" srcOrd="0" destOrd="0" presId="urn:microsoft.com/office/officeart/2005/8/layout/hList7"/>
    <dgm:cxn modelId="{7A03B6B7-2A5D-46BE-ADD1-CFBCB5268E2B}" type="presParOf" srcId="{B313832C-A625-4FAD-98D2-66A76ACFF92C}" destId="{03E3C06D-BBF3-4BF6-89E4-EB9A71AB96EC}" srcOrd="1" destOrd="0" presId="urn:microsoft.com/office/officeart/2005/8/layout/hList7"/>
    <dgm:cxn modelId="{0AB4E369-25BC-412F-8AF2-260F5D2B93AD}" type="presParOf" srcId="{B313832C-A625-4FAD-98D2-66A76ACFF92C}" destId="{D036CCDE-67FB-45EE-A633-B8F369EDCEC2}" srcOrd="2" destOrd="0" presId="urn:microsoft.com/office/officeart/2005/8/layout/hList7"/>
    <dgm:cxn modelId="{2CEF7206-B8C3-46ED-B0BD-2BB10FF72998}" type="presParOf" srcId="{B313832C-A625-4FAD-98D2-66A76ACFF92C}" destId="{E91F6DE7-6E5A-4C63-98C3-8C65CD710A7C}" srcOrd="3" destOrd="0" presId="urn:microsoft.com/office/officeart/2005/8/layout/hList7"/>
    <dgm:cxn modelId="{C5A79402-4658-46E4-8561-F57F7F24C65C}" type="presParOf" srcId="{75DB96D4-E04C-4AFB-90FA-A4F61011E788}" destId="{AFBEB40C-58AE-4A65-A392-70DA68F649AB}" srcOrd="5" destOrd="0" presId="urn:microsoft.com/office/officeart/2005/8/layout/hList7"/>
    <dgm:cxn modelId="{7ACAA4FC-0AA4-4BAA-8785-E941E895D73E}" type="presParOf" srcId="{75DB96D4-E04C-4AFB-90FA-A4F61011E788}" destId="{0FE8AA81-76F0-44FA-990F-67E92E4651EB}" srcOrd="6" destOrd="0" presId="urn:microsoft.com/office/officeart/2005/8/layout/hList7"/>
    <dgm:cxn modelId="{877B91DB-9698-4D3A-BE3E-7C9F875F6B9C}" type="presParOf" srcId="{0FE8AA81-76F0-44FA-990F-67E92E4651EB}" destId="{931D2F40-CC89-457A-A715-75917F45B402}" srcOrd="0" destOrd="0" presId="urn:microsoft.com/office/officeart/2005/8/layout/hList7"/>
    <dgm:cxn modelId="{06F13A3D-4F69-4120-98D3-DA7424CBE207}" type="presParOf" srcId="{0FE8AA81-76F0-44FA-990F-67E92E4651EB}" destId="{7D4C9C00-3145-49D2-A195-19A4BB785185}" srcOrd="1" destOrd="0" presId="urn:microsoft.com/office/officeart/2005/8/layout/hList7"/>
    <dgm:cxn modelId="{BC2345DB-C50A-4845-B35F-D760265A88CC}" type="presParOf" srcId="{0FE8AA81-76F0-44FA-990F-67E92E4651EB}" destId="{CCB8AD81-26A2-497E-9E8A-EC0481069729}" srcOrd="2" destOrd="0" presId="urn:microsoft.com/office/officeart/2005/8/layout/hList7"/>
    <dgm:cxn modelId="{25CC0D98-85F9-494B-A18A-CB9AA2B2B78A}" type="presParOf" srcId="{0FE8AA81-76F0-44FA-990F-67E92E4651EB}" destId="{EE04E93E-25DA-4C79-9BE9-D8F15A7B0386}" srcOrd="3" destOrd="0" presId="urn:microsoft.com/office/officeart/2005/8/layout/hList7"/>
    <dgm:cxn modelId="{E72DE293-6A25-4835-A889-CF5234BCEF75}" type="presParOf" srcId="{75DB96D4-E04C-4AFB-90FA-A4F61011E788}" destId="{B3CE8411-4B66-4495-A71E-F7C070D4835D}" srcOrd="7" destOrd="0" presId="urn:microsoft.com/office/officeart/2005/8/layout/hList7"/>
    <dgm:cxn modelId="{379F4DAF-F14C-41BA-8BB6-E7E3785B9170}" type="presParOf" srcId="{75DB96D4-E04C-4AFB-90FA-A4F61011E788}" destId="{DD68D23C-610F-4814-8B1C-B544DB14CF87}" srcOrd="8" destOrd="0" presId="urn:microsoft.com/office/officeart/2005/8/layout/hList7"/>
    <dgm:cxn modelId="{E6E33F63-CBDE-4DC5-8D0C-DF3CD1CAB2F4}" type="presParOf" srcId="{DD68D23C-610F-4814-8B1C-B544DB14CF87}" destId="{86713AF3-20F1-4E4E-9EBA-B37D35994DEE}" srcOrd="0" destOrd="0" presId="urn:microsoft.com/office/officeart/2005/8/layout/hList7"/>
    <dgm:cxn modelId="{EE1A8763-C7C7-4D44-9574-CBB6524EE88A}" type="presParOf" srcId="{DD68D23C-610F-4814-8B1C-B544DB14CF87}" destId="{B6A2EF45-CBF6-4F1F-834C-A624C1AA0C91}" srcOrd="1" destOrd="0" presId="urn:microsoft.com/office/officeart/2005/8/layout/hList7"/>
    <dgm:cxn modelId="{853F8B3B-022F-491C-88D2-7F08D806E9B9}" type="presParOf" srcId="{DD68D23C-610F-4814-8B1C-B544DB14CF87}" destId="{6EE90C56-980D-48AF-8395-F633D3CFD7A1}" srcOrd="2" destOrd="0" presId="urn:microsoft.com/office/officeart/2005/8/layout/hList7"/>
    <dgm:cxn modelId="{721C7EB3-DA26-426B-A693-8F6707F74E7E}" type="presParOf" srcId="{DD68D23C-610F-4814-8B1C-B544DB14CF87}" destId="{8FF449F2-2EBB-4BBB-8950-F532356A755F}" srcOrd="3" destOrd="0" presId="urn:microsoft.com/office/officeart/2005/8/layout/hList7"/>
    <dgm:cxn modelId="{FEE66A10-E863-40B2-8CB7-453D42DF5E7F}" type="presParOf" srcId="{75DB96D4-E04C-4AFB-90FA-A4F61011E788}" destId="{BE3DC799-5A95-49D2-9FBF-849D4B89B397}" srcOrd="9" destOrd="0" presId="urn:microsoft.com/office/officeart/2005/8/layout/hList7"/>
    <dgm:cxn modelId="{643714FE-7942-4DF9-9CD8-72CE3C55C133}" type="presParOf" srcId="{75DB96D4-E04C-4AFB-90FA-A4F61011E788}" destId="{35CFC560-7B73-46F9-9F29-E8981E40D64C}" srcOrd="10" destOrd="0" presId="urn:microsoft.com/office/officeart/2005/8/layout/hList7"/>
    <dgm:cxn modelId="{AA122489-0B24-41E5-900F-061DD972B2A1}" type="presParOf" srcId="{35CFC560-7B73-46F9-9F29-E8981E40D64C}" destId="{A7698DE0-703E-4C4B-AACC-A074D3188710}" srcOrd="0" destOrd="0" presId="urn:microsoft.com/office/officeart/2005/8/layout/hList7"/>
    <dgm:cxn modelId="{A624FF9A-0504-4594-BDB5-4316BC8F4AAE}" type="presParOf" srcId="{35CFC560-7B73-46F9-9F29-E8981E40D64C}" destId="{AD5CEF88-2B04-46F9-A500-18200B5515D3}" srcOrd="1" destOrd="0" presId="urn:microsoft.com/office/officeart/2005/8/layout/hList7"/>
    <dgm:cxn modelId="{8C953229-5A53-4973-90FC-04630D8574FC}" type="presParOf" srcId="{35CFC560-7B73-46F9-9F29-E8981E40D64C}" destId="{C59EE038-2ADC-4670-BBD7-4AF556592A53}" srcOrd="2" destOrd="0" presId="urn:microsoft.com/office/officeart/2005/8/layout/hList7"/>
    <dgm:cxn modelId="{AB7F3AAA-F00E-4E99-9499-04E7434D449E}" type="presParOf" srcId="{35CFC560-7B73-46F9-9F29-E8981E40D64C}" destId="{0637DEBB-0555-48E0-8844-DD8EC354582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445AB-A6A1-40C3-8A23-59DE5B4DCAD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3B97F602-5745-4C29-9C7B-560F424C97A4}">
      <dgm:prSet phldrT="[Text]" custT="1"/>
      <dgm:spPr>
        <a:solidFill>
          <a:schemeClr val="accent4">
            <a:lumMod val="75000"/>
          </a:schemeClr>
        </a:solidFill>
      </dgm:spPr>
      <dgm:t>
        <a:bodyPr/>
        <a:lstStyle/>
        <a:p>
          <a:r>
            <a:rPr lang="en-US" sz="1800" b="1" dirty="0" err="1" smtClean="0"/>
            <a:t>Adhoc</a:t>
          </a:r>
          <a:r>
            <a:rPr lang="en-US" sz="1800" b="1" dirty="0" smtClean="0"/>
            <a:t>/</a:t>
          </a:r>
        </a:p>
        <a:p>
          <a:r>
            <a:rPr lang="en-US" sz="1800" b="1" dirty="0" smtClean="0"/>
            <a:t>Complaint/ Issue</a:t>
          </a:r>
          <a:endParaRPr lang="en-ZA" sz="1800" b="1" dirty="0"/>
        </a:p>
      </dgm:t>
    </dgm:pt>
    <dgm:pt modelId="{622CB269-BA86-4D89-BAAB-E589C7D74FE4}" type="parTrans" cxnId="{47028D96-D806-48F3-A040-C33FE1EEA62C}">
      <dgm:prSet/>
      <dgm:spPr/>
      <dgm:t>
        <a:bodyPr/>
        <a:lstStyle/>
        <a:p>
          <a:endParaRPr lang="en-ZA"/>
        </a:p>
      </dgm:t>
    </dgm:pt>
    <dgm:pt modelId="{24E8972B-41C4-4791-99A8-0DDF17A68BF4}" type="sibTrans" cxnId="{47028D96-D806-48F3-A040-C33FE1EEA62C}">
      <dgm:prSet/>
      <dgm:spPr>
        <a:solidFill>
          <a:schemeClr val="accent6">
            <a:lumMod val="75000"/>
          </a:schemeClr>
        </a:solidFill>
      </dgm:spPr>
      <dgm:t>
        <a:bodyPr/>
        <a:lstStyle/>
        <a:p>
          <a:endParaRPr lang="en-ZA"/>
        </a:p>
      </dgm:t>
    </dgm:pt>
    <dgm:pt modelId="{896404B5-3FC3-402B-9613-B733EECEAF60}">
      <dgm:prSet phldrT="[Text]" custT="1"/>
      <dgm:spPr>
        <a:solidFill>
          <a:schemeClr val="accent4">
            <a:lumMod val="75000"/>
          </a:schemeClr>
        </a:solidFill>
      </dgm:spPr>
      <dgm:t>
        <a:bodyPr/>
        <a:lstStyle/>
        <a:p>
          <a:r>
            <a:rPr lang="en-US" sz="1800" b="1" dirty="0" smtClean="0"/>
            <a:t>Routine/</a:t>
          </a:r>
        </a:p>
        <a:p>
          <a:r>
            <a:rPr lang="en-US" sz="1800" b="1" dirty="0" smtClean="0"/>
            <a:t>Management</a:t>
          </a:r>
          <a:endParaRPr lang="en-ZA" sz="1800" b="1" dirty="0"/>
        </a:p>
      </dgm:t>
    </dgm:pt>
    <dgm:pt modelId="{5C177B20-53D6-45A5-A6CD-0AD963033F74}" type="parTrans" cxnId="{F41C0A6C-21CF-4D0A-BB50-F83C66FB3E99}">
      <dgm:prSet/>
      <dgm:spPr/>
      <dgm:t>
        <a:bodyPr/>
        <a:lstStyle/>
        <a:p>
          <a:endParaRPr lang="en-ZA"/>
        </a:p>
      </dgm:t>
    </dgm:pt>
    <dgm:pt modelId="{F9EA5600-5F58-4AD6-AE1B-81E5B07FB986}" type="sibTrans" cxnId="{F41C0A6C-21CF-4D0A-BB50-F83C66FB3E99}">
      <dgm:prSet/>
      <dgm:spPr>
        <a:solidFill>
          <a:schemeClr val="accent6">
            <a:lumMod val="75000"/>
          </a:schemeClr>
        </a:solidFill>
      </dgm:spPr>
      <dgm:t>
        <a:bodyPr/>
        <a:lstStyle/>
        <a:p>
          <a:endParaRPr lang="en-ZA"/>
        </a:p>
      </dgm:t>
    </dgm:pt>
    <dgm:pt modelId="{D768B7B4-549E-4DF5-B684-EC6AC56BD41E}">
      <dgm:prSet phldrT="[Text]" custT="1"/>
      <dgm:spPr>
        <a:solidFill>
          <a:schemeClr val="accent4">
            <a:lumMod val="75000"/>
          </a:schemeClr>
        </a:solidFill>
      </dgm:spPr>
      <dgm:t>
        <a:bodyPr/>
        <a:lstStyle/>
        <a:p>
          <a:r>
            <a:rPr lang="en-US" sz="1800" b="1" dirty="0" smtClean="0"/>
            <a:t>Mandate Driven</a:t>
          </a:r>
          <a:endParaRPr lang="en-ZA" sz="1800" b="1" dirty="0"/>
        </a:p>
      </dgm:t>
    </dgm:pt>
    <dgm:pt modelId="{E2EF16DF-6BB6-46B5-8B1F-799C69B9828C}" type="parTrans" cxnId="{A7151F3F-F21C-44F0-8CB7-2869691636BF}">
      <dgm:prSet/>
      <dgm:spPr/>
      <dgm:t>
        <a:bodyPr/>
        <a:lstStyle/>
        <a:p>
          <a:endParaRPr lang="en-ZA"/>
        </a:p>
      </dgm:t>
    </dgm:pt>
    <dgm:pt modelId="{3FC67A07-EAA6-498C-BE8B-405CFB37BAF3}" type="sibTrans" cxnId="{A7151F3F-F21C-44F0-8CB7-2869691636BF}">
      <dgm:prSet/>
      <dgm:spPr>
        <a:solidFill>
          <a:schemeClr val="accent6">
            <a:lumMod val="75000"/>
          </a:schemeClr>
        </a:solidFill>
      </dgm:spPr>
      <dgm:t>
        <a:bodyPr/>
        <a:lstStyle/>
        <a:p>
          <a:endParaRPr lang="en-ZA"/>
        </a:p>
      </dgm:t>
    </dgm:pt>
    <dgm:pt modelId="{20992E68-049D-4DD1-AFBA-7ED9796F646A}">
      <dgm:prSet phldrT="[Text]" custT="1"/>
      <dgm:spPr>
        <a:solidFill>
          <a:schemeClr val="accent4">
            <a:lumMod val="75000"/>
          </a:schemeClr>
        </a:solidFill>
      </dgm:spPr>
      <dgm:t>
        <a:bodyPr/>
        <a:lstStyle/>
        <a:p>
          <a:r>
            <a:rPr lang="en-US" sz="1800" b="1" dirty="0" smtClean="0"/>
            <a:t>Client Based/ Community Based/</a:t>
          </a:r>
          <a:endParaRPr lang="en-ZA" sz="1800" b="1" dirty="0"/>
        </a:p>
      </dgm:t>
    </dgm:pt>
    <dgm:pt modelId="{3E3F8F82-75D2-48EB-B803-D60B06C290E7}" type="parTrans" cxnId="{F09E6848-2DC6-4674-AADD-240A77F12794}">
      <dgm:prSet/>
      <dgm:spPr/>
      <dgm:t>
        <a:bodyPr/>
        <a:lstStyle/>
        <a:p>
          <a:endParaRPr lang="en-ZA"/>
        </a:p>
      </dgm:t>
    </dgm:pt>
    <dgm:pt modelId="{1DEA4B19-8DE4-4166-BC5A-5519562EE254}" type="sibTrans" cxnId="{F09E6848-2DC6-4674-AADD-240A77F12794}">
      <dgm:prSet/>
      <dgm:spPr>
        <a:solidFill>
          <a:schemeClr val="accent6">
            <a:lumMod val="75000"/>
          </a:schemeClr>
        </a:solidFill>
      </dgm:spPr>
      <dgm:t>
        <a:bodyPr/>
        <a:lstStyle/>
        <a:p>
          <a:endParaRPr lang="en-ZA"/>
        </a:p>
      </dgm:t>
    </dgm:pt>
    <dgm:pt modelId="{9DD9ADF9-0EBB-4E91-8FC5-2D6699FFA367}" type="pres">
      <dgm:prSet presAssocID="{F99445AB-A6A1-40C3-8A23-59DE5B4DCAD0}" presName="cycle" presStyleCnt="0">
        <dgm:presLayoutVars>
          <dgm:dir/>
          <dgm:resizeHandles val="exact"/>
        </dgm:presLayoutVars>
      </dgm:prSet>
      <dgm:spPr/>
      <dgm:t>
        <a:bodyPr/>
        <a:lstStyle/>
        <a:p>
          <a:endParaRPr lang="en-ZA"/>
        </a:p>
      </dgm:t>
    </dgm:pt>
    <dgm:pt modelId="{7A7C1778-AA4D-4420-97FD-2C7AE0E7D6AC}" type="pres">
      <dgm:prSet presAssocID="{3B97F602-5745-4C29-9C7B-560F424C97A4}" presName="node" presStyleLbl="node1" presStyleIdx="0" presStyleCnt="4" custScaleX="121550" custRadScaleRad="100431" custRadScaleInc="-29081">
        <dgm:presLayoutVars>
          <dgm:bulletEnabled val="1"/>
        </dgm:presLayoutVars>
      </dgm:prSet>
      <dgm:spPr/>
      <dgm:t>
        <a:bodyPr/>
        <a:lstStyle/>
        <a:p>
          <a:endParaRPr lang="en-ZA"/>
        </a:p>
      </dgm:t>
    </dgm:pt>
    <dgm:pt modelId="{2BF1157F-2DA9-4FD2-8875-C3E24CF69A6E}" type="pres">
      <dgm:prSet presAssocID="{24E8972B-41C4-4791-99A8-0DDF17A68BF4}" presName="sibTrans" presStyleLbl="sibTrans2D1" presStyleIdx="0" presStyleCnt="4" custScaleX="195453" custLinFactNeighborX="65044" custLinFactNeighborY="-38625"/>
      <dgm:spPr/>
      <dgm:t>
        <a:bodyPr/>
        <a:lstStyle/>
        <a:p>
          <a:endParaRPr lang="en-ZA"/>
        </a:p>
      </dgm:t>
    </dgm:pt>
    <dgm:pt modelId="{FBCCB1F8-C28B-47F9-B0D1-88F35242E18C}" type="pres">
      <dgm:prSet presAssocID="{24E8972B-41C4-4791-99A8-0DDF17A68BF4}" presName="connectorText" presStyleLbl="sibTrans2D1" presStyleIdx="0" presStyleCnt="4"/>
      <dgm:spPr/>
      <dgm:t>
        <a:bodyPr/>
        <a:lstStyle/>
        <a:p>
          <a:endParaRPr lang="en-ZA"/>
        </a:p>
      </dgm:t>
    </dgm:pt>
    <dgm:pt modelId="{A14156FE-4D7A-4CDE-B637-7FC50138B2A5}" type="pres">
      <dgm:prSet presAssocID="{896404B5-3FC3-402B-9613-B733EECEAF60}" presName="node" presStyleLbl="node1" presStyleIdx="1" presStyleCnt="4" custScaleX="96515" custRadScaleRad="111014" custRadScaleInc="-37286">
        <dgm:presLayoutVars>
          <dgm:bulletEnabled val="1"/>
        </dgm:presLayoutVars>
      </dgm:prSet>
      <dgm:spPr/>
      <dgm:t>
        <a:bodyPr/>
        <a:lstStyle/>
        <a:p>
          <a:endParaRPr lang="en-ZA"/>
        </a:p>
      </dgm:t>
    </dgm:pt>
    <dgm:pt modelId="{1D6288C7-DD74-4C73-99C6-D6FA6A146682}" type="pres">
      <dgm:prSet presAssocID="{F9EA5600-5F58-4AD6-AE1B-81E5B07FB986}" presName="sibTrans" presStyleLbl="sibTrans2D1" presStyleIdx="1" presStyleCnt="4" custScaleX="139239" custLinFactNeighborX="39955" custLinFactNeighborY="36016"/>
      <dgm:spPr/>
      <dgm:t>
        <a:bodyPr/>
        <a:lstStyle/>
        <a:p>
          <a:endParaRPr lang="en-ZA"/>
        </a:p>
      </dgm:t>
    </dgm:pt>
    <dgm:pt modelId="{9BD3B33C-D19D-4128-A078-A91922E8F853}" type="pres">
      <dgm:prSet presAssocID="{F9EA5600-5F58-4AD6-AE1B-81E5B07FB986}" presName="connectorText" presStyleLbl="sibTrans2D1" presStyleIdx="1" presStyleCnt="4"/>
      <dgm:spPr/>
      <dgm:t>
        <a:bodyPr/>
        <a:lstStyle/>
        <a:p>
          <a:endParaRPr lang="en-ZA"/>
        </a:p>
      </dgm:t>
    </dgm:pt>
    <dgm:pt modelId="{65461965-38EF-4FFA-85CF-17D091040696}" type="pres">
      <dgm:prSet presAssocID="{D768B7B4-549E-4DF5-B684-EC6AC56BD41E}" presName="node" presStyleLbl="node1" presStyleIdx="2" presStyleCnt="4" custScaleX="111452" custRadScaleRad="88984" custRadScaleInc="-21860">
        <dgm:presLayoutVars>
          <dgm:bulletEnabled val="1"/>
        </dgm:presLayoutVars>
      </dgm:prSet>
      <dgm:spPr/>
      <dgm:t>
        <a:bodyPr/>
        <a:lstStyle/>
        <a:p>
          <a:endParaRPr lang="en-ZA"/>
        </a:p>
      </dgm:t>
    </dgm:pt>
    <dgm:pt modelId="{F48C93D1-E96E-49B9-9566-94A80BD01C9C}" type="pres">
      <dgm:prSet presAssocID="{3FC67A07-EAA6-498C-BE8B-405CFB37BAF3}" presName="sibTrans" presStyleLbl="sibTrans2D1" presStyleIdx="2" presStyleCnt="4" custScaleX="205234" custLinFactNeighborX="-59442" custLinFactNeighborY="6860"/>
      <dgm:spPr/>
      <dgm:t>
        <a:bodyPr/>
        <a:lstStyle/>
        <a:p>
          <a:endParaRPr lang="en-ZA"/>
        </a:p>
      </dgm:t>
    </dgm:pt>
    <dgm:pt modelId="{9139EB86-192F-4004-864E-897519CC9505}" type="pres">
      <dgm:prSet presAssocID="{3FC67A07-EAA6-498C-BE8B-405CFB37BAF3}" presName="connectorText" presStyleLbl="sibTrans2D1" presStyleIdx="2" presStyleCnt="4"/>
      <dgm:spPr/>
      <dgm:t>
        <a:bodyPr/>
        <a:lstStyle/>
        <a:p>
          <a:endParaRPr lang="en-ZA"/>
        </a:p>
      </dgm:t>
    </dgm:pt>
    <dgm:pt modelId="{F953EEC0-7E19-453A-8AD5-C3B78935868C}" type="pres">
      <dgm:prSet presAssocID="{20992E68-049D-4DD1-AFBA-7ED9796F646A}" presName="node" presStyleLbl="node1" presStyleIdx="3" presStyleCnt="4" custScaleX="124013" custScaleY="80500" custRadScaleRad="170684" custRadScaleInc="-4553">
        <dgm:presLayoutVars>
          <dgm:bulletEnabled val="1"/>
        </dgm:presLayoutVars>
      </dgm:prSet>
      <dgm:spPr/>
      <dgm:t>
        <a:bodyPr/>
        <a:lstStyle/>
        <a:p>
          <a:endParaRPr lang="en-ZA"/>
        </a:p>
      </dgm:t>
    </dgm:pt>
    <dgm:pt modelId="{2B807308-47E5-4D14-9936-C27E6F13AC0F}" type="pres">
      <dgm:prSet presAssocID="{1DEA4B19-8DE4-4166-BC5A-5519562EE254}" presName="sibTrans" presStyleLbl="sibTrans2D1" presStyleIdx="3" presStyleCnt="4" custScaleX="202990" custLinFactNeighborX="-86841" custLinFactNeighborY="-48700"/>
      <dgm:spPr/>
      <dgm:t>
        <a:bodyPr/>
        <a:lstStyle/>
        <a:p>
          <a:endParaRPr lang="en-ZA"/>
        </a:p>
      </dgm:t>
    </dgm:pt>
    <dgm:pt modelId="{5FFE420F-534F-4596-BA26-F8F81A6F4DDE}" type="pres">
      <dgm:prSet presAssocID="{1DEA4B19-8DE4-4166-BC5A-5519562EE254}" presName="connectorText" presStyleLbl="sibTrans2D1" presStyleIdx="3" presStyleCnt="4"/>
      <dgm:spPr/>
      <dgm:t>
        <a:bodyPr/>
        <a:lstStyle/>
        <a:p>
          <a:endParaRPr lang="en-ZA"/>
        </a:p>
      </dgm:t>
    </dgm:pt>
  </dgm:ptLst>
  <dgm:cxnLst>
    <dgm:cxn modelId="{99AD2607-0461-40E0-BEBC-D052FA732E63}" type="presOf" srcId="{3FC67A07-EAA6-498C-BE8B-405CFB37BAF3}" destId="{9139EB86-192F-4004-864E-897519CC9505}" srcOrd="1" destOrd="0" presId="urn:microsoft.com/office/officeart/2005/8/layout/cycle2"/>
    <dgm:cxn modelId="{648B788F-BE14-41A7-A293-7EBCC5458313}" type="presOf" srcId="{1DEA4B19-8DE4-4166-BC5A-5519562EE254}" destId="{5FFE420F-534F-4596-BA26-F8F81A6F4DDE}" srcOrd="1" destOrd="0" presId="urn:microsoft.com/office/officeart/2005/8/layout/cycle2"/>
    <dgm:cxn modelId="{F41C0A6C-21CF-4D0A-BB50-F83C66FB3E99}" srcId="{F99445AB-A6A1-40C3-8A23-59DE5B4DCAD0}" destId="{896404B5-3FC3-402B-9613-B733EECEAF60}" srcOrd="1" destOrd="0" parTransId="{5C177B20-53D6-45A5-A6CD-0AD963033F74}" sibTransId="{F9EA5600-5F58-4AD6-AE1B-81E5B07FB986}"/>
    <dgm:cxn modelId="{02D6E612-0A1C-424A-86FF-6A53D1536FD4}" type="presOf" srcId="{F99445AB-A6A1-40C3-8A23-59DE5B4DCAD0}" destId="{9DD9ADF9-0EBB-4E91-8FC5-2D6699FFA367}" srcOrd="0" destOrd="0" presId="urn:microsoft.com/office/officeart/2005/8/layout/cycle2"/>
    <dgm:cxn modelId="{57BECA8C-A690-4D31-97F7-315A9E834332}" type="presOf" srcId="{24E8972B-41C4-4791-99A8-0DDF17A68BF4}" destId="{FBCCB1F8-C28B-47F9-B0D1-88F35242E18C}" srcOrd="1" destOrd="0" presId="urn:microsoft.com/office/officeart/2005/8/layout/cycle2"/>
    <dgm:cxn modelId="{1BD686F8-FF3D-4C81-9058-076B3CDE672D}" type="presOf" srcId="{1DEA4B19-8DE4-4166-BC5A-5519562EE254}" destId="{2B807308-47E5-4D14-9936-C27E6F13AC0F}" srcOrd="0" destOrd="0" presId="urn:microsoft.com/office/officeart/2005/8/layout/cycle2"/>
    <dgm:cxn modelId="{33C50A04-694E-478B-8101-CFDA6C97992C}" type="presOf" srcId="{24E8972B-41C4-4791-99A8-0DDF17A68BF4}" destId="{2BF1157F-2DA9-4FD2-8875-C3E24CF69A6E}" srcOrd="0" destOrd="0" presId="urn:microsoft.com/office/officeart/2005/8/layout/cycle2"/>
    <dgm:cxn modelId="{AFC52B4D-EAA6-4367-9DF4-0740FE1FC5BB}" type="presOf" srcId="{F9EA5600-5F58-4AD6-AE1B-81E5B07FB986}" destId="{9BD3B33C-D19D-4128-A078-A91922E8F853}" srcOrd="1" destOrd="0" presId="urn:microsoft.com/office/officeart/2005/8/layout/cycle2"/>
    <dgm:cxn modelId="{D046EDA5-065E-4F4D-8544-1E98385705DF}" type="presOf" srcId="{20992E68-049D-4DD1-AFBA-7ED9796F646A}" destId="{F953EEC0-7E19-453A-8AD5-C3B78935868C}" srcOrd="0" destOrd="0" presId="urn:microsoft.com/office/officeart/2005/8/layout/cycle2"/>
    <dgm:cxn modelId="{9988EB3D-5E05-4DF0-8FDD-91184DB70537}" type="presOf" srcId="{3B97F602-5745-4C29-9C7B-560F424C97A4}" destId="{7A7C1778-AA4D-4420-97FD-2C7AE0E7D6AC}" srcOrd="0" destOrd="0" presId="urn:microsoft.com/office/officeart/2005/8/layout/cycle2"/>
    <dgm:cxn modelId="{D56DCC4D-CE6E-4464-BE86-C900021FB83F}" type="presOf" srcId="{896404B5-3FC3-402B-9613-B733EECEAF60}" destId="{A14156FE-4D7A-4CDE-B637-7FC50138B2A5}" srcOrd="0" destOrd="0" presId="urn:microsoft.com/office/officeart/2005/8/layout/cycle2"/>
    <dgm:cxn modelId="{C4A5101F-F90E-4576-950F-04B31ED9C439}" type="presOf" srcId="{D768B7B4-549E-4DF5-B684-EC6AC56BD41E}" destId="{65461965-38EF-4FFA-85CF-17D091040696}" srcOrd="0" destOrd="0" presId="urn:microsoft.com/office/officeart/2005/8/layout/cycle2"/>
    <dgm:cxn modelId="{F09E6848-2DC6-4674-AADD-240A77F12794}" srcId="{F99445AB-A6A1-40C3-8A23-59DE5B4DCAD0}" destId="{20992E68-049D-4DD1-AFBA-7ED9796F646A}" srcOrd="3" destOrd="0" parTransId="{3E3F8F82-75D2-48EB-B803-D60B06C290E7}" sibTransId="{1DEA4B19-8DE4-4166-BC5A-5519562EE254}"/>
    <dgm:cxn modelId="{B32480A3-FDCE-45ED-92DD-2BEEA28CE16B}" type="presOf" srcId="{F9EA5600-5F58-4AD6-AE1B-81E5B07FB986}" destId="{1D6288C7-DD74-4C73-99C6-D6FA6A146682}" srcOrd="0" destOrd="0" presId="urn:microsoft.com/office/officeart/2005/8/layout/cycle2"/>
    <dgm:cxn modelId="{A7151F3F-F21C-44F0-8CB7-2869691636BF}" srcId="{F99445AB-A6A1-40C3-8A23-59DE5B4DCAD0}" destId="{D768B7B4-549E-4DF5-B684-EC6AC56BD41E}" srcOrd="2" destOrd="0" parTransId="{E2EF16DF-6BB6-46B5-8B1F-799C69B9828C}" sibTransId="{3FC67A07-EAA6-498C-BE8B-405CFB37BAF3}"/>
    <dgm:cxn modelId="{47028D96-D806-48F3-A040-C33FE1EEA62C}" srcId="{F99445AB-A6A1-40C3-8A23-59DE5B4DCAD0}" destId="{3B97F602-5745-4C29-9C7B-560F424C97A4}" srcOrd="0" destOrd="0" parTransId="{622CB269-BA86-4D89-BAAB-E589C7D74FE4}" sibTransId="{24E8972B-41C4-4791-99A8-0DDF17A68BF4}"/>
    <dgm:cxn modelId="{EC621CD8-C6BD-4896-BD23-18CB73A4643F}" type="presOf" srcId="{3FC67A07-EAA6-498C-BE8B-405CFB37BAF3}" destId="{F48C93D1-E96E-49B9-9566-94A80BD01C9C}" srcOrd="0" destOrd="0" presId="urn:microsoft.com/office/officeart/2005/8/layout/cycle2"/>
    <dgm:cxn modelId="{07A57373-2BBB-475B-ABB8-19C31CBBA720}" type="presParOf" srcId="{9DD9ADF9-0EBB-4E91-8FC5-2D6699FFA367}" destId="{7A7C1778-AA4D-4420-97FD-2C7AE0E7D6AC}" srcOrd="0" destOrd="0" presId="urn:microsoft.com/office/officeart/2005/8/layout/cycle2"/>
    <dgm:cxn modelId="{52F5B90C-536A-44FB-9BDE-941B9194F380}" type="presParOf" srcId="{9DD9ADF9-0EBB-4E91-8FC5-2D6699FFA367}" destId="{2BF1157F-2DA9-4FD2-8875-C3E24CF69A6E}" srcOrd="1" destOrd="0" presId="urn:microsoft.com/office/officeart/2005/8/layout/cycle2"/>
    <dgm:cxn modelId="{3D08059F-65A1-4640-8AEB-57388DB7BE07}" type="presParOf" srcId="{2BF1157F-2DA9-4FD2-8875-C3E24CF69A6E}" destId="{FBCCB1F8-C28B-47F9-B0D1-88F35242E18C}" srcOrd="0" destOrd="0" presId="urn:microsoft.com/office/officeart/2005/8/layout/cycle2"/>
    <dgm:cxn modelId="{490D69BA-EC52-454A-A404-0B2C20D2DF91}" type="presParOf" srcId="{9DD9ADF9-0EBB-4E91-8FC5-2D6699FFA367}" destId="{A14156FE-4D7A-4CDE-B637-7FC50138B2A5}" srcOrd="2" destOrd="0" presId="urn:microsoft.com/office/officeart/2005/8/layout/cycle2"/>
    <dgm:cxn modelId="{C81D39B5-1E11-4260-959D-CAA9074BCD0F}" type="presParOf" srcId="{9DD9ADF9-0EBB-4E91-8FC5-2D6699FFA367}" destId="{1D6288C7-DD74-4C73-99C6-D6FA6A146682}" srcOrd="3" destOrd="0" presId="urn:microsoft.com/office/officeart/2005/8/layout/cycle2"/>
    <dgm:cxn modelId="{53338608-A02D-4DF7-8FED-68B44C7B3C91}" type="presParOf" srcId="{1D6288C7-DD74-4C73-99C6-D6FA6A146682}" destId="{9BD3B33C-D19D-4128-A078-A91922E8F853}" srcOrd="0" destOrd="0" presId="urn:microsoft.com/office/officeart/2005/8/layout/cycle2"/>
    <dgm:cxn modelId="{56AE7D03-9A90-4CA4-9B88-9A1BAF939BD8}" type="presParOf" srcId="{9DD9ADF9-0EBB-4E91-8FC5-2D6699FFA367}" destId="{65461965-38EF-4FFA-85CF-17D091040696}" srcOrd="4" destOrd="0" presId="urn:microsoft.com/office/officeart/2005/8/layout/cycle2"/>
    <dgm:cxn modelId="{A3F02549-2993-45C1-B079-633B31C25DD6}" type="presParOf" srcId="{9DD9ADF9-0EBB-4E91-8FC5-2D6699FFA367}" destId="{F48C93D1-E96E-49B9-9566-94A80BD01C9C}" srcOrd="5" destOrd="0" presId="urn:microsoft.com/office/officeart/2005/8/layout/cycle2"/>
    <dgm:cxn modelId="{7009BF01-A612-4607-AC47-588863D78F07}" type="presParOf" srcId="{F48C93D1-E96E-49B9-9566-94A80BD01C9C}" destId="{9139EB86-192F-4004-864E-897519CC9505}" srcOrd="0" destOrd="0" presId="urn:microsoft.com/office/officeart/2005/8/layout/cycle2"/>
    <dgm:cxn modelId="{3D576E19-12DF-4F96-92DD-2722A00D91FC}" type="presParOf" srcId="{9DD9ADF9-0EBB-4E91-8FC5-2D6699FFA367}" destId="{F953EEC0-7E19-453A-8AD5-C3B78935868C}" srcOrd="6" destOrd="0" presId="urn:microsoft.com/office/officeart/2005/8/layout/cycle2"/>
    <dgm:cxn modelId="{DB930179-24B6-4004-9194-071A8CD85B31}" type="presParOf" srcId="{9DD9ADF9-0EBB-4E91-8FC5-2D6699FFA367}" destId="{2B807308-47E5-4D14-9936-C27E6F13AC0F}" srcOrd="7" destOrd="0" presId="urn:microsoft.com/office/officeart/2005/8/layout/cycle2"/>
    <dgm:cxn modelId="{4A662C3C-1589-457A-B4AD-9CBBDBAD0311}" type="presParOf" srcId="{2B807308-47E5-4D14-9936-C27E6F13AC0F}" destId="{5FFE420F-534F-4596-BA26-F8F81A6F4DD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750CF-E4D2-4887-84C4-925553E70E67}" type="datetimeFigureOut">
              <a:rPr lang="en-ZA" smtClean="0"/>
              <a:t>2020/11/13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EBC56-559E-4B59-A3CC-1994CDE94FAD}" type="slidenum">
              <a:rPr lang="en-ZA" smtClean="0"/>
              <a:t>‹#›</a:t>
            </a:fld>
            <a:endParaRPr lang="en-ZA"/>
          </a:p>
        </p:txBody>
      </p:sp>
    </p:spTree>
    <p:extLst>
      <p:ext uri="{BB962C8B-B14F-4D97-AF65-F5344CB8AC3E}">
        <p14:creationId xmlns:p14="http://schemas.microsoft.com/office/powerpoint/2010/main" val="75989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207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02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0095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337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503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658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6410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83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475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0358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625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62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717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539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397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7502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1868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9526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37401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
        <p:nvSpPr>
          <p:cNvPr id="7" name="Rectangle 6">
            <a:extLst>
              <a:ext uri="{FF2B5EF4-FFF2-40B4-BE49-F238E27FC236}">
                <a16:creationId xmlns="" xmlns:a16="http://schemas.microsoft.com/office/drawing/2014/main" id="{3479D463-626D-4D34-B749-7F089E12D7CA}"/>
              </a:ext>
            </a:extLst>
          </p:cNvPr>
          <p:cNvSpPr/>
          <p:nvPr userDrawn="1"/>
        </p:nvSpPr>
        <p:spPr>
          <a:xfrm>
            <a:off x="11202988" y="6438640"/>
            <a:ext cx="455612" cy="419360"/>
          </a:xfrm>
          <a:prstGeom prst="rect">
            <a:avLst/>
          </a:prstGeom>
          <a:solidFill>
            <a:srgbClr val="548235"/>
          </a:solidFill>
          <a:ln w="12700" cap="flat" cmpd="sng" algn="ctr">
            <a:noFill/>
            <a:prstDash val="solid"/>
            <a:miter lim="800000"/>
          </a:ln>
          <a:effectLst/>
        </p:spPr>
        <p:txBody>
          <a:bodyPr rtlCol="0" anchor="ctr"/>
          <a:lstStyle/>
          <a:p>
            <a:pPr algn="ctr">
              <a:defRPr/>
            </a:pPr>
            <a:fld id="{516E4415-7190-4740-A70C-FF2C4EC25AE3}" type="slidenum">
              <a:rPr lang="en-ID" sz="1600" kern="0">
                <a:solidFill>
                  <a:srgbClr val="FFFFFF"/>
                </a:solidFill>
                <a:latin typeface="Segoe UI Light"/>
              </a:rPr>
              <a:pPr algn="ctr">
                <a:defRPr/>
              </a:pPr>
              <a:t>‹#›</a:t>
            </a:fld>
            <a:endParaRPr lang="en-ID" sz="1600" kern="0" dirty="0">
              <a:solidFill>
                <a:srgbClr val="FFFFFF"/>
              </a:solidFill>
              <a:latin typeface="Segoe UI Light"/>
            </a:endParaRPr>
          </a:p>
        </p:txBody>
      </p:sp>
      <p:sp>
        <p:nvSpPr>
          <p:cNvPr id="8" name="TextBox 7">
            <a:extLst>
              <a:ext uri="{FF2B5EF4-FFF2-40B4-BE49-F238E27FC236}">
                <a16:creationId xmlns="" xmlns:a16="http://schemas.microsoft.com/office/drawing/2014/main" id="{EFDD757A-A93F-4A87-AABA-56DAE452BE14}"/>
              </a:ext>
            </a:extLst>
          </p:cNvPr>
          <p:cNvSpPr txBox="1"/>
          <p:nvPr userDrawn="1"/>
        </p:nvSpPr>
        <p:spPr>
          <a:xfrm>
            <a:off x="9277165" y="6561787"/>
            <a:ext cx="1726816" cy="123111"/>
          </a:xfrm>
          <a:prstGeom prst="rect">
            <a:avLst/>
          </a:prstGeom>
          <a:noFill/>
        </p:spPr>
        <p:txBody>
          <a:bodyPr wrap="square" lIns="0" tIns="0" rIns="0" bIns="0" rtlCol="0" anchor="ctr">
            <a:spAutoFit/>
          </a:bodyPr>
          <a:lstStyle/>
          <a:p>
            <a:pPr algn="r"/>
            <a:r>
              <a:rPr lang="en-US" sz="800" dirty="0">
                <a:solidFill>
                  <a:srgbClr val="FFFFFF">
                    <a:lumMod val="65000"/>
                  </a:srgbClr>
                </a:solidFill>
                <a:latin typeface="Segoe UI Light" panose="020B0502040204020203" pitchFamily="34" charset="0"/>
                <a:cs typeface="Segoe UI Light" panose="020B0502040204020203" pitchFamily="34" charset="0"/>
              </a:rPr>
              <a:t>2020 STRATEGIC PLANNING SESSION</a:t>
            </a:r>
          </a:p>
        </p:txBody>
      </p:sp>
      <p:cxnSp>
        <p:nvCxnSpPr>
          <p:cNvPr id="9" name="Straight Connector 8">
            <a:extLst>
              <a:ext uri="{FF2B5EF4-FFF2-40B4-BE49-F238E27FC236}">
                <a16:creationId xmlns="" xmlns:a16="http://schemas.microsoft.com/office/drawing/2014/main" id="{4B86A402-833A-414F-8B21-CB235D6F827F}"/>
              </a:ext>
            </a:extLst>
          </p:cNvPr>
          <p:cNvCxnSpPr>
            <a:cxnSpLocks/>
          </p:cNvCxnSpPr>
          <p:nvPr userDrawn="1"/>
        </p:nvCxnSpPr>
        <p:spPr>
          <a:xfrm flipH="1" flipV="1">
            <a:off x="1" y="6648320"/>
            <a:ext cx="9277164" cy="36578"/>
          </a:xfrm>
          <a:prstGeom prst="line">
            <a:avLst/>
          </a:prstGeom>
          <a:noFill/>
          <a:ln w="6350" cap="flat" cmpd="sng" algn="ctr">
            <a:solidFill>
              <a:srgbClr val="FFFFFF">
                <a:lumMod val="85000"/>
              </a:srgbClr>
            </a:solidFill>
            <a:prstDash val="solid"/>
            <a:miter lim="800000"/>
          </a:ln>
          <a:effectLst/>
        </p:spPr>
      </p:cxnSp>
      <p:sp>
        <p:nvSpPr>
          <p:cNvPr id="11" name="Rectangle 10">
            <a:extLst>
              <a:ext uri="{FF2B5EF4-FFF2-40B4-BE49-F238E27FC236}">
                <a16:creationId xmlns="" xmlns:a16="http://schemas.microsoft.com/office/drawing/2014/main" id="{F9EDA4DD-5668-4D40-9FD9-47B3AC01D45D}"/>
              </a:ext>
            </a:extLst>
          </p:cNvPr>
          <p:cNvSpPr/>
          <p:nvPr userDrawn="1"/>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2" name="Rounded Rectangle 11">
            <a:extLst>
              <a:ext uri="{FF2B5EF4-FFF2-40B4-BE49-F238E27FC236}">
                <a16:creationId xmlns="" xmlns:a16="http://schemas.microsoft.com/office/drawing/2014/main" id="{3FF68B7E-2A3C-7445-840D-E03AC743B2BC}"/>
              </a:ext>
            </a:extLst>
          </p:cNvPr>
          <p:cNvSpPr/>
          <p:nvPr userDrawn="1"/>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userDrawn="1"/>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 xmlns:a16="http://schemas.microsoft.com/office/drawing/2014/main" id="{4430A9AA-BB5E-FF43-8C3E-F42948508E5B}"/>
              </a:ext>
            </a:extLst>
          </p:cNvPr>
          <p:cNvSpPr txBox="1">
            <a:spLocks/>
          </p:cNvSpPr>
          <p:nvPr userDrawn="1"/>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endParaRPr lang="en-US" dirty="0">
              <a:solidFill>
                <a:srgbClr val="000000"/>
              </a:solidFill>
              <a:latin typeface="Georgia"/>
            </a:endParaRPr>
          </a:p>
        </p:txBody>
      </p:sp>
    </p:spTree>
    <p:extLst>
      <p:ext uri="{BB962C8B-B14F-4D97-AF65-F5344CB8AC3E}">
        <p14:creationId xmlns:p14="http://schemas.microsoft.com/office/powerpoint/2010/main" val="1298219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3996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62732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71753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022801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286345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0641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
        <p:nvSpPr>
          <p:cNvPr id="7" name="Rectangle 6">
            <a:extLst>
              <a:ext uri="{FF2B5EF4-FFF2-40B4-BE49-F238E27FC236}">
                <a16:creationId xmlns="" xmlns:a16="http://schemas.microsoft.com/office/drawing/2014/main" id="{3479D463-626D-4D34-B749-7F089E12D7CA}"/>
              </a:ext>
            </a:extLst>
          </p:cNvPr>
          <p:cNvSpPr/>
          <p:nvPr userDrawn="1"/>
        </p:nvSpPr>
        <p:spPr>
          <a:xfrm>
            <a:off x="11202988" y="6438640"/>
            <a:ext cx="455612" cy="419360"/>
          </a:xfrm>
          <a:prstGeom prst="rect">
            <a:avLst/>
          </a:prstGeom>
          <a:solidFill>
            <a:srgbClr val="548235"/>
          </a:solidFill>
          <a:ln w="12700" cap="flat" cmpd="sng" algn="ctr">
            <a:noFill/>
            <a:prstDash val="solid"/>
            <a:miter lim="800000"/>
          </a:ln>
          <a:effectLst/>
        </p:spPr>
        <p:txBody>
          <a:bodyPr rtlCol="0" anchor="ctr"/>
          <a:lstStyle/>
          <a:p>
            <a:pPr algn="ctr">
              <a:defRPr/>
            </a:pPr>
            <a:fld id="{516E4415-7190-4740-A70C-FF2C4EC25AE3}" type="slidenum">
              <a:rPr lang="en-ID" sz="1600" kern="0">
                <a:solidFill>
                  <a:srgbClr val="FFFFFF"/>
                </a:solidFill>
                <a:latin typeface="Segoe UI Light"/>
              </a:rPr>
              <a:pPr algn="ctr">
                <a:defRPr/>
              </a:pPr>
              <a:t>‹#›</a:t>
            </a:fld>
            <a:endParaRPr lang="en-ID" sz="1600" kern="0" dirty="0">
              <a:solidFill>
                <a:srgbClr val="FFFFFF"/>
              </a:solidFill>
              <a:latin typeface="Segoe UI Light"/>
            </a:endParaRPr>
          </a:p>
        </p:txBody>
      </p:sp>
      <p:sp>
        <p:nvSpPr>
          <p:cNvPr id="8" name="TextBox 7">
            <a:extLst>
              <a:ext uri="{FF2B5EF4-FFF2-40B4-BE49-F238E27FC236}">
                <a16:creationId xmlns="" xmlns:a16="http://schemas.microsoft.com/office/drawing/2014/main" id="{EFDD757A-A93F-4A87-AABA-56DAE452BE14}"/>
              </a:ext>
            </a:extLst>
          </p:cNvPr>
          <p:cNvSpPr txBox="1"/>
          <p:nvPr userDrawn="1"/>
        </p:nvSpPr>
        <p:spPr>
          <a:xfrm>
            <a:off x="9277165" y="6561787"/>
            <a:ext cx="1726816" cy="123111"/>
          </a:xfrm>
          <a:prstGeom prst="rect">
            <a:avLst/>
          </a:prstGeom>
          <a:noFill/>
        </p:spPr>
        <p:txBody>
          <a:bodyPr wrap="square" lIns="0" tIns="0" rIns="0" bIns="0" rtlCol="0" anchor="ctr">
            <a:spAutoFit/>
          </a:bodyPr>
          <a:lstStyle/>
          <a:p>
            <a:pPr algn="r"/>
            <a:r>
              <a:rPr lang="en-US" sz="800" dirty="0">
                <a:solidFill>
                  <a:srgbClr val="FFFFFF">
                    <a:lumMod val="65000"/>
                  </a:srgbClr>
                </a:solidFill>
                <a:latin typeface="Segoe UI Light" panose="020B0502040204020203" pitchFamily="34" charset="0"/>
                <a:cs typeface="Segoe UI Light" panose="020B0502040204020203" pitchFamily="34" charset="0"/>
              </a:rPr>
              <a:t>2020 STRATEGIC PLANNING SESSION</a:t>
            </a:r>
          </a:p>
        </p:txBody>
      </p:sp>
      <p:cxnSp>
        <p:nvCxnSpPr>
          <p:cNvPr id="9" name="Straight Connector 8">
            <a:extLst>
              <a:ext uri="{FF2B5EF4-FFF2-40B4-BE49-F238E27FC236}">
                <a16:creationId xmlns="" xmlns:a16="http://schemas.microsoft.com/office/drawing/2014/main" id="{4B86A402-833A-414F-8B21-CB235D6F827F}"/>
              </a:ext>
            </a:extLst>
          </p:cNvPr>
          <p:cNvCxnSpPr>
            <a:cxnSpLocks/>
          </p:cNvCxnSpPr>
          <p:nvPr userDrawn="1"/>
        </p:nvCxnSpPr>
        <p:spPr>
          <a:xfrm flipH="1" flipV="1">
            <a:off x="1" y="6648320"/>
            <a:ext cx="9277164" cy="36578"/>
          </a:xfrm>
          <a:prstGeom prst="line">
            <a:avLst/>
          </a:prstGeom>
          <a:noFill/>
          <a:ln w="6350" cap="flat" cmpd="sng" algn="ctr">
            <a:solidFill>
              <a:srgbClr val="FFFFFF">
                <a:lumMod val="85000"/>
              </a:srgbClr>
            </a:solidFill>
            <a:prstDash val="solid"/>
            <a:miter lim="800000"/>
          </a:ln>
          <a:effectLst/>
        </p:spPr>
      </p:cxnSp>
      <p:sp>
        <p:nvSpPr>
          <p:cNvPr id="11" name="Rectangle 10">
            <a:extLst>
              <a:ext uri="{FF2B5EF4-FFF2-40B4-BE49-F238E27FC236}">
                <a16:creationId xmlns="" xmlns:a16="http://schemas.microsoft.com/office/drawing/2014/main" id="{F9EDA4DD-5668-4D40-9FD9-47B3AC01D45D}"/>
              </a:ext>
            </a:extLst>
          </p:cNvPr>
          <p:cNvSpPr/>
          <p:nvPr userDrawn="1"/>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2" name="Rounded Rectangle 11">
            <a:extLst>
              <a:ext uri="{FF2B5EF4-FFF2-40B4-BE49-F238E27FC236}">
                <a16:creationId xmlns="" xmlns:a16="http://schemas.microsoft.com/office/drawing/2014/main" id="{3FF68B7E-2A3C-7445-840D-E03AC743B2BC}"/>
              </a:ext>
            </a:extLst>
          </p:cNvPr>
          <p:cNvSpPr/>
          <p:nvPr userDrawn="1"/>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userDrawn="1"/>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 xmlns:a16="http://schemas.microsoft.com/office/drawing/2014/main" id="{4430A9AA-BB5E-FF43-8C3E-F42948508E5B}"/>
              </a:ext>
            </a:extLst>
          </p:cNvPr>
          <p:cNvSpPr txBox="1">
            <a:spLocks/>
          </p:cNvSpPr>
          <p:nvPr userDrawn="1"/>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endParaRPr lang="en-US" dirty="0">
              <a:solidFill>
                <a:srgbClr val="000000"/>
              </a:solidFill>
              <a:latin typeface="Georgia"/>
            </a:endParaRPr>
          </a:p>
        </p:txBody>
      </p:sp>
    </p:spTree>
    <p:extLst>
      <p:ext uri="{BB962C8B-B14F-4D97-AF65-F5344CB8AC3E}">
        <p14:creationId xmlns:p14="http://schemas.microsoft.com/office/powerpoint/2010/main" val="1956478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09479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90857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04057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B6A2AF-CE8A-4052-9E11-5A33A14BD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0BC8BDE-2CDB-4D06-BB98-EFB2EA75D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1EFF71A-9358-4B52-8F69-D818A2998810}"/>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1F9A7F1-AF4A-4435-83B7-9FD02E3B17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21A303C-E75C-4CB2-B059-CDCB87FAF84C}"/>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804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2D422B-ED00-40B0-9165-87546F8A1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A960440-5F7E-4060-A858-F632AB3D5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2DE873D-DFB9-4985-8BF9-F11835D4CAAF}"/>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CD25987-3B62-444F-836C-52217B2B36E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C289B-B3FB-499F-8C27-2F4BB1DF2362}"/>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299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ED5997-2C5C-475E-872C-553B60F65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6B594CB-B266-4610-9584-5998A4742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685AC40-F003-4FA9-A42C-BFFD1131BA2A}"/>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B438BE5-E698-48C8-BC01-73323E730E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9CC469D-2098-45FC-A204-48FD368472E0}"/>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556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E4FF29-24FF-4DE5-ADB9-9A804AF44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898DA1E-348D-4E37-848E-E68E9F06AC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771B82F-C8CB-4287-8AE0-4CBB4CA41C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1A0E6C2-3321-45C3-AB18-326A30EF3285}"/>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E729858-C3DE-4AC6-888E-33B4C60408E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C8D0C1C-5108-4F61-8F4F-82344E0E25AD}"/>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257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F2DEA-EB9C-42C7-BFC0-CE95332687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8A942AE-40AA-4307-9C2C-0814D1038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2A15E67-9C61-4678-8924-1F2A98D2A6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8F47BDE-0CA5-4AC0-9774-66333A032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F4F71CA5-160B-453D-AC4C-E5A8683CD3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000ECAD-1DC0-4DB8-B23F-2978DA2F7FA5}"/>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5904712-6C20-43C7-BCC8-45796173AFC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294997E3-7A47-4FD1-BF6C-E9F8C29D1567}"/>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259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50026-D873-40BB-8914-E0C241D919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0E8D620-46AF-4A8A-813F-7F131B4A93A4}"/>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C0AC39B4-11C7-47A4-8F28-647004B9242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19310B8E-38B6-4D4D-B39F-3BF1159EAA7F}"/>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88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770769F-807C-4E43-BB3A-690A3E86240A}"/>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DC89C88-05E9-491E-BDFB-6B854351DCF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8584F9D3-83AC-4455-AEBE-6F04076F5D72}"/>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8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823775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913A89-D4A0-487D-A149-C9511B1ED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9402240-6504-4AE9-83C4-538754923F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73F8497-C477-4825-B17D-5CF8B62B8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24D6A41-4772-4D52-AE79-7A6CFB4D75D5}"/>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8BC2376-8C81-4D02-ABFA-CF217512AB0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AFDEF3E-6D04-4CA1-B76A-1CBDF7DDDE84}"/>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430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778F86-49DF-434F-A916-CCFADFF83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2ED303B-92A4-4D0B-89F0-E639F369E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33CEC67-1110-4B8B-98F4-CF156268B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3D3C3E4-F4A6-412E-8CE9-25BA63237BC4}"/>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8EA047C-50CA-48A9-BB35-8C6233FBF88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925DFE21-9CD8-49CC-AF1B-BDE101142380}"/>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172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869B78-F27F-495B-A2C2-2793284F67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7064751-C514-4419-85E0-DFFC94D1DF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3053D27-EB3C-4610-8A69-DCC125D37F38}"/>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45A532C-1325-482A-9DEB-DDFA0FCBEE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D36A21A-59B8-469A-9D91-EEE5988A2F89}"/>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085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F475ECF-C99D-4889-88D7-F7E198685A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3439734-D441-499E-B507-BC7A82D1A1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65E774-C302-49D4-9659-E21D0FDEA20C}"/>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97F6840-67C3-4206-A20E-75019B3C2B5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DDBE94B-D67A-44B7-923C-887C09451398}"/>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962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B6A2AF-CE8A-4052-9E11-5A33A14BD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BC8BDE-2CDB-4D06-BB98-EFB2EA75D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1EFF71A-9358-4B52-8F69-D818A2998810}"/>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1F9A7F1-AF4A-4435-83B7-9FD02E3B17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21A303C-E75C-4CB2-B059-CDCB87FAF84C}"/>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888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D422B-ED00-40B0-9165-87546F8A1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960440-5F7E-4060-A858-F632AB3D5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DE873D-DFB9-4985-8BF9-F11835D4CAAF}"/>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CD25987-3B62-444F-836C-52217B2B36E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C289B-B3FB-499F-8C27-2F4BB1DF2362}"/>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730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ED5997-2C5C-475E-872C-553B60F65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6B594CB-B266-4610-9584-5998A4742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685AC40-F003-4FA9-A42C-BFFD1131BA2A}"/>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438BE5-E698-48C8-BC01-73323E730E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9CC469D-2098-45FC-A204-48FD368472E0}"/>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643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4FF29-24FF-4DE5-ADB9-9A804AF44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898DA1E-348D-4E37-848E-E68E9F06AC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771B82F-C8CB-4287-8AE0-4CBB4CA41C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1A0E6C2-3321-45C3-AB18-326A30EF3285}"/>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E729858-C3DE-4AC6-888E-33B4C60408E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C8D0C1C-5108-4F61-8F4F-82344E0E25AD}"/>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562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F2DEA-EB9C-42C7-BFC0-CE95332687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8A942AE-40AA-4307-9C2C-0814D1038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2A15E67-9C61-4678-8924-1F2A98D2A6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8F47BDE-0CA5-4AC0-9774-66333A032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4F71CA5-160B-453D-AC4C-E5A8683CD3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000ECAD-1DC0-4DB8-B23F-2978DA2F7FA5}"/>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D5904712-6C20-43C7-BCC8-45796173AFC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294997E3-7A47-4FD1-BF6C-E9F8C29D1567}"/>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052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50026-D873-40BB-8914-E0C241D919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0E8D620-46AF-4A8A-813F-7F131B4A93A4}"/>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C0AC39B4-11C7-47A4-8F28-647004B9242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310B8E-38B6-4D4D-B39F-3BF1159EAA7F}"/>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178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87913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70769F-807C-4E43-BB3A-690A3E86240A}"/>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5DC89C88-05E9-491E-BDFB-6B854351DCF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8584F9D3-83AC-4455-AEBE-6F04076F5D72}"/>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073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13A89-D4A0-487D-A149-C9511B1ED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402240-6504-4AE9-83C4-538754923F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73F8497-C477-4825-B17D-5CF8B62B8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24D6A41-4772-4D52-AE79-7A6CFB4D75D5}"/>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8BC2376-8C81-4D02-ABFA-CF217512AB0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AFDEF3E-6D04-4CA1-B76A-1CBDF7DDDE84}"/>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797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78F86-49DF-434F-A916-CCFADFF83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2ED303B-92A4-4D0B-89F0-E639F369E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33CEC67-1110-4B8B-98F4-CF156268B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3D3C3E4-F4A6-412E-8CE9-25BA63237BC4}"/>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8EA047C-50CA-48A9-BB35-8C6233FBF88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25DFE21-9CD8-49CC-AF1B-BDE101142380}"/>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2214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869B78-F27F-495B-A2C2-2793284F67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7064751-C514-4419-85E0-DFFC94D1DF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053D27-EB3C-4610-8A69-DCC125D37F38}"/>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45A532C-1325-482A-9DEB-DDFA0FCBEE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D36A21A-59B8-469A-9D91-EEE5988A2F89}"/>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42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F475ECF-C99D-4889-88D7-F7E198685A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3439734-D441-499E-B507-BC7A82D1A1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5E774-C302-49D4-9659-E21D0FDEA20C}"/>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97F6840-67C3-4206-A20E-75019B3C2B5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DDBE94B-D67A-44B7-923C-887C09451398}"/>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65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834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0974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2426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6396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9199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747265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9A891-64E2-48B2-9C5E-81C16EB8C2CB}" type="datetimeFigureOut">
              <a:rPr lang="en-ZA" smtClean="0">
                <a:solidFill>
                  <a:prstClr val="black">
                    <a:tint val="75000"/>
                  </a:prstClr>
                </a:solidFill>
              </a:rPr>
              <a:pPr/>
              <a:t>2020/11/13</a:t>
            </a:fld>
            <a:endParaRPr lang="en-Z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712220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80F6169-38FE-4D43-931B-75DCBAF30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D67E026-CA9D-4CE7-8F50-786D9315F1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B87351D-0748-4ECA-8FA1-525802B73D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3C33111-923A-4592-97A8-3CFB72DB7D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40A99A5-B9C1-4B3F-B652-92C5DD77A4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1290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80F6169-38FE-4D43-931B-75DCBAF30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D67E026-CA9D-4CE7-8F50-786D9315F1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87351D-0748-4ECA-8FA1-525802B73D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EA062-DD63-490A-B8E6-ECEBD6CA674D}" type="datetimeFigureOut">
              <a:rPr lang="en-US" smtClean="0">
                <a:solidFill>
                  <a:prstClr val="black">
                    <a:tint val="75000"/>
                  </a:prstClr>
                </a:solidFill>
              </a:rPr>
              <a:pPr/>
              <a:t>11/13/2020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3C33111-923A-4592-97A8-3CFB72DB7D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40A99A5-B9C1-4B3F-B652-92C5DD77A4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38763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3083643" y="4393431"/>
            <a:ext cx="9113520" cy="2464569"/>
          </a:xfrm>
          <a:prstGeom prst="rect">
            <a:avLst/>
          </a:prstGeom>
          <a:blipFill>
            <a:blip r:embed="rId3"/>
            <a:srcRect/>
            <a:stretch>
              <a:fillRect l="-934" t="-6574" r="-6685" b="-119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 xmlns:a16="http://schemas.microsoft.com/office/drawing/2014/main" id="{343C31C0-A678-488B-954D-3C31F9292F64}"/>
              </a:ext>
            </a:extLst>
          </p:cNvPr>
          <p:cNvSpPr/>
          <p:nvPr/>
        </p:nvSpPr>
        <p:spPr>
          <a:xfrm>
            <a:off x="3035729" y="246346"/>
            <a:ext cx="9098280" cy="4126704"/>
          </a:xfrm>
          <a:prstGeom prst="rect">
            <a:avLst/>
          </a:prstGeom>
          <a:solidFill>
            <a:schemeClr val="accent6">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 xmlns:a16="http://schemas.microsoft.com/office/drawing/2014/main" id="{D9DE8BFE-FE5B-4B85-95C6-4BC24BEA18CB}"/>
              </a:ext>
            </a:extLst>
          </p:cNvPr>
          <p:cNvSpPr/>
          <p:nvPr/>
        </p:nvSpPr>
        <p:spPr>
          <a:xfrm>
            <a:off x="2963729" y="-881"/>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 xmlns:a16="http://schemas.microsoft.com/office/drawing/2014/main" id="{38DC1846-0E46-4E7D-93F6-E862AC9D9881}"/>
              </a:ext>
            </a:extLst>
          </p:cNvPr>
          <p:cNvSpPr/>
          <p:nvPr/>
        </p:nvSpPr>
        <p:spPr>
          <a:xfrm>
            <a:off x="-1" y="4406900"/>
            <a:ext cx="2966847" cy="245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549" y="5093593"/>
            <a:ext cx="2847975" cy="828675"/>
          </a:xfrm>
          <a:prstGeom prst="rect">
            <a:avLst/>
          </a:prstGeom>
        </p:spPr>
      </p:pic>
      <p:sp>
        <p:nvSpPr>
          <p:cNvPr id="13" name="Rectangle 12">
            <a:extLst>
              <a:ext uri="{FF2B5EF4-FFF2-40B4-BE49-F238E27FC236}">
                <a16:creationId xmlns="" xmlns:a16="http://schemas.microsoft.com/office/drawing/2014/main" id="{6B460027-1BF7-4B04-A53C-BB6E7681BBF8}"/>
              </a:ext>
            </a:extLst>
          </p:cNvPr>
          <p:cNvSpPr/>
          <p:nvPr/>
        </p:nvSpPr>
        <p:spPr>
          <a:xfrm>
            <a:off x="3124189" y="4373931"/>
            <a:ext cx="9083230" cy="2484000"/>
          </a:xfrm>
          <a:prstGeom prst="rect">
            <a:avLst/>
          </a:prstGeom>
          <a:solidFill>
            <a:schemeClr val="accent6">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smtClean="0"/>
          </a:p>
          <a:p>
            <a:pPr algn="ctr"/>
            <a:endParaRPr lang="en-ZA" b="1" dirty="0"/>
          </a:p>
          <a:p>
            <a:pPr algn="ctr"/>
            <a:endParaRPr lang="en-ZA" b="1" dirty="0" smtClean="0"/>
          </a:p>
          <a:p>
            <a:pPr algn="ctr"/>
            <a:endParaRPr lang="en-ZA" b="1" dirty="0"/>
          </a:p>
          <a:p>
            <a:pPr algn="ctr"/>
            <a:endParaRPr lang="en-ZA" b="1" dirty="0" smtClean="0"/>
          </a:p>
          <a:p>
            <a:pPr algn="ctr"/>
            <a:endParaRPr lang="en-ZA" b="1" dirty="0"/>
          </a:p>
          <a:p>
            <a:pPr algn="ctr"/>
            <a:r>
              <a:rPr lang="en-ZA" b="1" dirty="0"/>
              <a:t/>
            </a:r>
            <a:br>
              <a:rPr lang="en-ZA" b="1" dirty="0"/>
            </a:br>
            <a:endParaRPr lang="en-US" dirty="0">
              <a:solidFill>
                <a:prstClr val="white"/>
              </a:solidFill>
            </a:endParaRPr>
          </a:p>
        </p:txBody>
      </p:sp>
      <p:sp>
        <p:nvSpPr>
          <p:cNvPr id="22" name="Title 1">
            <a:extLst>
              <a:ext uri="{FF2B5EF4-FFF2-40B4-BE49-F238E27FC236}">
                <a16:creationId xmlns="" xmlns:a16="http://schemas.microsoft.com/office/drawing/2014/main" id="{DADDC354-7EBE-3548-9016-82A6B02C3C95}"/>
              </a:ext>
            </a:extLst>
          </p:cNvPr>
          <p:cNvSpPr txBox="1">
            <a:spLocks/>
          </p:cNvSpPr>
          <p:nvPr/>
        </p:nvSpPr>
        <p:spPr>
          <a:xfrm>
            <a:off x="3237721" y="0"/>
            <a:ext cx="8599420" cy="1661993"/>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00000"/>
              </a:lnSpc>
            </a:pPr>
            <a:r>
              <a:rPr lang="en-US" sz="5400" dirty="0">
                <a:solidFill>
                  <a:prstClr val="white"/>
                </a:solidFill>
                <a:latin typeface="Consolas" panose="020B0609020204030204"/>
                <a:ea typeface="+mn-ea"/>
                <a:cs typeface="+mn-cs"/>
              </a:rPr>
              <a:t>2020 ANNUAL STRATEGIC PLANNING SESSION</a:t>
            </a:r>
            <a:endParaRPr lang="en-ID" sz="5400" dirty="0">
              <a:solidFill>
                <a:prstClr val="white"/>
              </a:solidFill>
              <a:latin typeface="Consolas" panose="020B0609020204030204"/>
              <a:ea typeface="+mn-ea"/>
              <a:cs typeface="+mn-cs"/>
            </a:endParaRPr>
          </a:p>
        </p:txBody>
      </p:sp>
      <p:sp>
        <p:nvSpPr>
          <p:cNvPr id="23" name="Title 1">
            <a:extLst>
              <a:ext uri="{FF2B5EF4-FFF2-40B4-BE49-F238E27FC236}">
                <a16:creationId xmlns="" xmlns:a16="http://schemas.microsoft.com/office/drawing/2014/main" id="{DADDC354-7EBE-3548-9016-82A6B02C3C95}"/>
              </a:ext>
            </a:extLst>
          </p:cNvPr>
          <p:cNvSpPr txBox="1">
            <a:spLocks/>
          </p:cNvSpPr>
          <p:nvPr/>
        </p:nvSpPr>
        <p:spPr>
          <a:xfrm>
            <a:off x="3338675" y="2511812"/>
            <a:ext cx="8599420" cy="830997"/>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00000"/>
              </a:lnSpc>
            </a:pPr>
            <a:r>
              <a:rPr lang="en-ID" sz="5400" dirty="0" smtClean="0">
                <a:solidFill>
                  <a:prstClr val="white"/>
                </a:solidFill>
                <a:latin typeface="Consolas" panose="020B0609020204030204"/>
                <a:ea typeface="+mn-ea"/>
                <a:cs typeface="+mn-cs"/>
              </a:rPr>
              <a:t>PARTNERSHIPS</a:t>
            </a:r>
            <a:endParaRPr lang="en-ID" sz="5400" dirty="0">
              <a:solidFill>
                <a:prstClr val="white"/>
              </a:solidFill>
              <a:latin typeface="Consolas" panose="020B0609020204030204"/>
              <a:ea typeface="+mn-ea"/>
              <a:cs typeface="+mn-cs"/>
            </a:endParaRPr>
          </a:p>
        </p:txBody>
      </p:sp>
      <p:cxnSp>
        <p:nvCxnSpPr>
          <p:cNvPr id="25" name="Straight Connector 24">
            <a:extLst>
              <a:ext uri="{FF2B5EF4-FFF2-40B4-BE49-F238E27FC236}">
                <a16:creationId xmlns="" xmlns:a16="http://schemas.microsoft.com/office/drawing/2014/main" id="{B448019C-7EFB-F54B-AD80-B5CB12A12316}"/>
              </a:ext>
            </a:extLst>
          </p:cNvPr>
          <p:cNvCxnSpPr>
            <a:cxnSpLocks/>
          </p:cNvCxnSpPr>
          <p:nvPr/>
        </p:nvCxnSpPr>
        <p:spPr>
          <a:xfrm flipH="1">
            <a:off x="6073542" y="2054862"/>
            <a:ext cx="34749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52161AD9-4FEA-DE47-AB7A-0D3D9F34C056}"/>
              </a:ext>
            </a:extLst>
          </p:cNvPr>
          <p:cNvCxnSpPr>
            <a:cxnSpLocks/>
          </p:cNvCxnSpPr>
          <p:nvPr/>
        </p:nvCxnSpPr>
        <p:spPr>
          <a:xfrm flipH="1">
            <a:off x="5334435" y="2054862"/>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 xmlns:a16="http://schemas.microsoft.com/office/drawing/2014/main" id="{DBE75937-E151-4B2B-8C64-9A22524FD06C}"/>
              </a:ext>
            </a:extLst>
          </p:cNvPr>
          <p:cNvSpPr/>
          <p:nvPr/>
        </p:nvSpPr>
        <p:spPr>
          <a:xfrm>
            <a:off x="0" y="4277614"/>
            <a:ext cx="12204000" cy="161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2627" y="1162844"/>
            <a:ext cx="1853003" cy="2308324"/>
          </a:xfrm>
          <a:prstGeom prst="rect">
            <a:avLst/>
          </a:prstGeom>
        </p:spPr>
        <p:txBody>
          <a:bodyPr wrap="square">
            <a:spAutoFit/>
          </a:bodyPr>
          <a:lstStyle/>
          <a:p>
            <a:pPr algn="ctr"/>
            <a:r>
              <a:rPr lang="en-ZA" b="1" i="1" dirty="0"/>
              <a:t>Improving Strategic Partnering for integrated government wide service delivery</a:t>
            </a:r>
            <a:endParaRPr lang="en-ZA" i="1" dirty="0"/>
          </a:p>
        </p:txBody>
      </p:sp>
    </p:spTree>
    <p:extLst>
      <p:ext uri="{BB962C8B-B14F-4D97-AF65-F5344CB8AC3E}">
        <p14:creationId xmlns:p14="http://schemas.microsoft.com/office/powerpoint/2010/main" val="1825677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Strategic Partnerships</a:t>
            </a:r>
            <a:endParaRPr lang="en-US" sz="4000" dirty="0">
              <a:solidFill>
                <a:srgbClr val="000000"/>
              </a:solidFill>
              <a:latin typeface="Georgia"/>
            </a:endParaRPr>
          </a:p>
        </p:txBody>
      </p:sp>
      <p:sp>
        <p:nvSpPr>
          <p:cNvPr id="2" name="Rectangle 1"/>
          <p:cNvSpPr/>
          <p:nvPr/>
        </p:nvSpPr>
        <p:spPr>
          <a:xfrm>
            <a:off x="814938" y="1423417"/>
            <a:ext cx="10658375" cy="1731243"/>
          </a:xfrm>
          <a:prstGeom prst="rect">
            <a:avLst/>
          </a:prstGeom>
        </p:spPr>
        <p:txBody>
          <a:bodyPr wrap="square">
            <a:spAutoFit/>
          </a:bodyPr>
          <a:lstStyle/>
          <a:p>
            <a:pPr lvl="1">
              <a:lnSpc>
                <a:spcPct val="150000"/>
              </a:lnSpc>
            </a:pPr>
            <a:r>
              <a:rPr lang="en-ZA" altLang="en-US" sz="1100" dirty="0"/>
              <a:t> </a:t>
            </a:r>
            <a:endParaRPr lang="en-US" altLang="en-US" sz="2000" dirty="0" smtClean="0"/>
          </a:p>
          <a:p>
            <a:pPr algn="just">
              <a:lnSpc>
                <a:spcPct val="150000"/>
              </a:lnSpc>
            </a:pPr>
            <a:endParaRPr lang="en-ZA" sz="2000" dirty="0" smtClean="0"/>
          </a:p>
          <a:p>
            <a:pPr lvl="1">
              <a:lnSpc>
                <a:spcPct val="150000"/>
              </a:lnSpc>
            </a:pPr>
            <a:endParaRPr lang="en-ZA" altLang="en-US" sz="2000" dirty="0" smtClean="0"/>
          </a:p>
          <a:p>
            <a:pPr marL="628650" lvl="1" indent="-171450">
              <a:lnSpc>
                <a:spcPct val="150000"/>
              </a:lnSpc>
              <a:buFont typeface="Arial" pitchFamily="34" charset="0"/>
              <a:buChar char="•"/>
            </a:pPr>
            <a:endParaRPr lang="en-ZA" altLang="en-US" sz="2000" dirty="0"/>
          </a:p>
        </p:txBody>
      </p:sp>
      <p:graphicFrame>
        <p:nvGraphicFramePr>
          <p:cNvPr id="3" name="Diagram 2"/>
          <p:cNvGraphicFramePr/>
          <p:nvPr>
            <p:extLst>
              <p:ext uri="{D42A27DB-BD31-4B8C-83A1-F6EECF244321}">
                <p14:modId xmlns:p14="http://schemas.microsoft.com/office/powerpoint/2010/main" val="2933479770"/>
              </p:ext>
            </p:extLst>
          </p:nvPr>
        </p:nvGraphicFramePr>
        <p:xfrm>
          <a:off x="90535" y="984788"/>
          <a:ext cx="1195057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433142" y="5431138"/>
            <a:ext cx="5325716" cy="523220"/>
          </a:xfrm>
          <a:prstGeom prst="rect">
            <a:avLst/>
          </a:prstGeom>
          <a:noFill/>
        </p:spPr>
        <p:txBody>
          <a:bodyPr wrap="square" rtlCol="0">
            <a:spAutoFit/>
          </a:bodyPr>
          <a:lstStyle/>
          <a:p>
            <a:r>
              <a:rPr lang="en-ZA" sz="2800" b="1" dirty="0" smtClean="0">
                <a:solidFill>
                  <a:srgbClr val="FF0000"/>
                </a:solidFill>
              </a:rPr>
              <a:t>PARTNERSHIPS WITH DCS</a:t>
            </a:r>
            <a:endParaRPr lang="en-ZA" sz="2800" b="1" dirty="0">
              <a:solidFill>
                <a:srgbClr val="FF0000"/>
              </a:solidFill>
            </a:endParaRPr>
          </a:p>
        </p:txBody>
      </p:sp>
    </p:spTree>
    <p:extLst>
      <p:ext uri="{BB962C8B-B14F-4D97-AF65-F5344CB8AC3E}">
        <p14:creationId xmlns:p14="http://schemas.microsoft.com/office/powerpoint/2010/main" val="381038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8195" y="2015267"/>
            <a:ext cx="11236105" cy="4824048"/>
          </a:xfrm>
        </p:spPr>
        <p:txBody>
          <a:bodyPr/>
          <a:lstStyle/>
          <a:p>
            <a:pPr lvl="0"/>
            <a:r>
              <a:rPr lang="en-ZA" b="1" u="sng" dirty="0" smtClean="0"/>
              <a:t>Rehabilitation, Skills Development and Correction of </a:t>
            </a:r>
            <a:r>
              <a:rPr lang="en-ZA" b="1" u="sng" dirty="0"/>
              <a:t>inmates</a:t>
            </a:r>
            <a:r>
              <a:rPr lang="en-ZA" dirty="0"/>
              <a:t>: tertiary institutions, companies for offering skills to inmates, Non-Governmental organizations that can offer programmes: Remand Detainees Life Skills</a:t>
            </a:r>
          </a:p>
          <a:p>
            <a:pPr lvl="1"/>
            <a:r>
              <a:rPr lang="en-ZA" dirty="0"/>
              <a:t>Correctional Services TV Programme for RD as part of Service Delivery Improvement for development</a:t>
            </a:r>
          </a:p>
          <a:p>
            <a:pPr lvl="0"/>
            <a:r>
              <a:rPr lang="en-ZA" b="1" u="sng" dirty="0"/>
              <a:t>Research on core service delivery areas</a:t>
            </a:r>
            <a:r>
              <a:rPr lang="en-ZA" dirty="0"/>
              <a:t>: Tertiary institutions, NGOs : Partnership in areas Research – RD Dialogue and Debates, sharing of publication for knowledge creation to market corrections in South Africa through creation of a common Remand Detention Magazine </a:t>
            </a:r>
          </a:p>
          <a:p>
            <a:endParaRPr lang="en-ZA" dirty="0"/>
          </a:p>
        </p:txBody>
      </p:sp>
      <p:sp>
        <p:nvSpPr>
          <p:cNvPr id="3" name="Rectangle 2"/>
          <p:cNvSpPr/>
          <p:nvPr/>
        </p:nvSpPr>
        <p:spPr>
          <a:xfrm>
            <a:off x="-63374" y="91031"/>
            <a:ext cx="12255373" cy="1261884"/>
          </a:xfrm>
          <a:prstGeom prst="rect">
            <a:avLst/>
          </a:prstGeom>
        </p:spPr>
        <p:txBody>
          <a:bodyPr wrap="square">
            <a:spAutoFit/>
          </a:bodyPr>
          <a:lstStyle/>
          <a:p>
            <a:r>
              <a:rPr lang="en-ZA" sz="3800" b="1" dirty="0">
                <a:latin typeface="Georgia" panose="02040502050405020303" pitchFamily="18" charset="0"/>
              </a:rPr>
              <a:t>Strategic Partnership for integrated government wide service delivery</a:t>
            </a:r>
            <a:endParaRPr lang="en-ZA" sz="3800" dirty="0">
              <a:latin typeface="Georgia" panose="02040502050405020303" pitchFamily="18" charset="0"/>
            </a:endParaRPr>
          </a:p>
        </p:txBody>
      </p:sp>
    </p:spTree>
    <p:extLst>
      <p:ext uri="{BB962C8B-B14F-4D97-AF65-F5344CB8AC3E}">
        <p14:creationId xmlns:p14="http://schemas.microsoft.com/office/powerpoint/2010/main" val="2989738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61884"/>
            <a:ext cx="11353800" cy="5596116"/>
          </a:xfrm>
        </p:spPr>
        <p:txBody>
          <a:bodyPr/>
          <a:lstStyle/>
          <a:p>
            <a:pPr lvl="0"/>
            <a:r>
              <a:rPr lang="en-ZA" b="1" u="sng" dirty="0"/>
              <a:t>Provision of support to inmates who never receive support in the form of visits</a:t>
            </a:r>
            <a:r>
              <a:rPr lang="en-ZA" dirty="0"/>
              <a:t>: Establishment of NGOs that can volunteer the adoption of a prisoner for care &amp; support (what will DCA offer in such a partnership)</a:t>
            </a:r>
            <a:endParaRPr lang="en-ZA" b="1" dirty="0"/>
          </a:p>
          <a:p>
            <a:pPr lvl="0"/>
            <a:r>
              <a:rPr lang="en-ZA" b="1" dirty="0"/>
              <a:t>Online Support for </a:t>
            </a:r>
            <a:r>
              <a:rPr lang="en-ZA" b="1" dirty="0" smtClean="0"/>
              <a:t>RD Official (Courts and RD Release J1)</a:t>
            </a:r>
            <a:endParaRPr lang="en-ZA" dirty="0"/>
          </a:p>
          <a:p>
            <a:pPr lvl="0"/>
            <a:r>
              <a:rPr lang="en-ZA" b="1" u="sng" dirty="0"/>
              <a:t>Personnel Development</a:t>
            </a:r>
            <a:r>
              <a:rPr lang="en-ZA" dirty="0"/>
              <a:t>: consider partnership on programmes for development of staff - short courses in the form of workshops (Tertiary Institutions, NGOs, SANDF-development programmes) </a:t>
            </a:r>
            <a:endParaRPr lang="en-ZA" dirty="0" smtClean="0"/>
          </a:p>
          <a:p>
            <a:pPr lvl="0"/>
            <a:r>
              <a:rPr lang="en-US" dirty="0"/>
              <a:t>Forging partnerships with related departments by using a systematic </a:t>
            </a:r>
            <a:r>
              <a:rPr lang="en-US" dirty="0" smtClean="0"/>
              <a:t>approach</a:t>
            </a:r>
          </a:p>
          <a:p>
            <a:pPr lvl="0"/>
            <a:endParaRPr lang="en-ZA" dirty="0"/>
          </a:p>
          <a:p>
            <a:endParaRPr lang="en-ZA" dirty="0"/>
          </a:p>
          <a:p>
            <a:endParaRPr lang="en-ZA" dirty="0"/>
          </a:p>
        </p:txBody>
      </p:sp>
      <p:sp>
        <p:nvSpPr>
          <p:cNvPr id="3" name="Rectangle 2"/>
          <p:cNvSpPr/>
          <p:nvPr/>
        </p:nvSpPr>
        <p:spPr>
          <a:xfrm>
            <a:off x="67377" y="0"/>
            <a:ext cx="12124623" cy="1261884"/>
          </a:xfrm>
          <a:prstGeom prst="rect">
            <a:avLst/>
          </a:prstGeom>
        </p:spPr>
        <p:txBody>
          <a:bodyPr wrap="square">
            <a:spAutoFit/>
          </a:bodyPr>
          <a:lstStyle/>
          <a:p>
            <a:r>
              <a:rPr lang="en-ZA" sz="3800" b="1" dirty="0" smtClean="0">
                <a:latin typeface="Georgia" panose="02040502050405020303" pitchFamily="18" charset="0"/>
              </a:rPr>
              <a:t>Strategic Partnership for integrated government wide service delivery</a:t>
            </a:r>
            <a:endParaRPr lang="en-ZA" sz="3800" dirty="0">
              <a:latin typeface="Georgia" panose="02040502050405020303" pitchFamily="18" charset="0"/>
            </a:endParaRPr>
          </a:p>
        </p:txBody>
      </p:sp>
      <p:pic>
        <p:nvPicPr>
          <p:cNvPr id="4" name="Billede 26" descr="dreamstime_Handsoverlapping.jpg"/>
          <p:cNvPicPr>
            <a:picLocks noChangeAspect="1"/>
          </p:cNvPicPr>
          <p:nvPr/>
        </p:nvPicPr>
        <p:blipFill>
          <a:blip r:embed="rId2"/>
          <a:srcRect/>
          <a:stretch>
            <a:fillRect/>
          </a:stretch>
        </p:blipFill>
        <p:spPr bwMode="auto">
          <a:xfrm>
            <a:off x="3528607" y="4894728"/>
            <a:ext cx="2307417" cy="1461247"/>
          </a:xfrm>
          <a:prstGeom prst="rect">
            <a:avLst/>
          </a:prstGeom>
          <a:noFill/>
          <a:ln w="9525">
            <a:noFill/>
            <a:miter lim="800000"/>
            <a:headEnd/>
            <a:tailEnd/>
          </a:ln>
        </p:spPr>
      </p:pic>
    </p:spTree>
    <p:extLst>
      <p:ext uri="{BB962C8B-B14F-4D97-AF65-F5344CB8AC3E}">
        <p14:creationId xmlns:p14="http://schemas.microsoft.com/office/powerpoint/2010/main" val="2217803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3082" y="1297906"/>
            <a:ext cx="11120718" cy="4879057"/>
          </a:xfrm>
        </p:spPr>
        <p:txBody>
          <a:bodyPr/>
          <a:lstStyle/>
          <a:p>
            <a:pPr lvl="0"/>
            <a:r>
              <a:rPr lang="en-ZA" b="1" u="sng" dirty="0"/>
              <a:t>Donate books</a:t>
            </a:r>
            <a:r>
              <a:rPr lang="en-ZA" dirty="0"/>
              <a:t>: Partnership with donors so that DCS can increase the libraries at the centres for the inmates. There is great migration to electronic reading but our environment will be manual in some areas for ensuring security. </a:t>
            </a:r>
          </a:p>
          <a:p>
            <a:pPr lvl="0"/>
            <a:r>
              <a:rPr lang="en-ZA" u="sng" dirty="0"/>
              <a:t>Partnership with companies who are prepared to fund tertiary education for inmates- </a:t>
            </a:r>
            <a:r>
              <a:rPr lang="en-ZA" dirty="0"/>
              <a:t>DCS does not need to receive money. The sponsors have to commit to pay directly into the tertiary institutions. </a:t>
            </a:r>
          </a:p>
          <a:p>
            <a:pPr lvl="0"/>
            <a:r>
              <a:rPr lang="en-US" dirty="0"/>
              <a:t>Strengthening delivery capacity through partnerships with the private sector- SETA’s</a:t>
            </a:r>
            <a:endParaRPr lang="en-ZA" dirty="0"/>
          </a:p>
          <a:p>
            <a:endParaRPr lang="en-ZA" dirty="0"/>
          </a:p>
        </p:txBody>
      </p:sp>
      <p:sp>
        <p:nvSpPr>
          <p:cNvPr id="3" name="Rectangle 2"/>
          <p:cNvSpPr/>
          <p:nvPr/>
        </p:nvSpPr>
        <p:spPr>
          <a:xfrm>
            <a:off x="98613" y="66800"/>
            <a:ext cx="11994776" cy="1231106"/>
          </a:xfrm>
          <a:prstGeom prst="rect">
            <a:avLst/>
          </a:prstGeom>
        </p:spPr>
        <p:txBody>
          <a:bodyPr wrap="square">
            <a:spAutoFit/>
          </a:bodyPr>
          <a:lstStyle/>
          <a:p>
            <a:r>
              <a:rPr lang="en-ZA" sz="3800" b="1" dirty="0">
                <a:latin typeface="Georgia" panose="02040502050405020303" pitchFamily="18" charset="0"/>
              </a:rPr>
              <a:t>Strategic</a:t>
            </a:r>
            <a:r>
              <a:rPr lang="en-ZA" sz="3600" b="1" dirty="0">
                <a:latin typeface="Georgia" panose="02040502050405020303" pitchFamily="18" charset="0"/>
              </a:rPr>
              <a:t> Partnership for integrated government wide service delivery</a:t>
            </a:r>
            <a:endParaRPr lang="en-ZA" sz="3600" dirty="0">
              <a:latin typeface="Georgia" panose="02040502050405020303" pitchFamily="18" charset="0"/>
            </a:endParaRPr>
          </a:p>
        </p:txBody>
      </p:sp>
    </p:spTree>
    <p:extLst>
      <p:ext uri="{BB962C8B-B14F-4D97-AF65-F5344CB8AC3E}">
        <p14:creationId xmlns:p14="http://schemas.microsoft.com/office/powerpoint/2010/main" val="1294555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a16="http://schemas.microsoft.com/office/drawing/2014/main" xmlns=""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a:t>
            </a:r>
            <a:r>
              <a:rPr lang="en-US" sz="4000" dirty="0" smtClean="0">
                <a:solidFill>
                  <a:srgbClr val="000000"/>
                </a:solidFill>
                <a:latin typeface="Georgia"/>
              </a:rPr>
              <a:t>Partnerships: Health Care Services</a:t>
            </a:r>
            <a:endParaRPr lang="en-US" sz="4000" dirty="0">
              <a:solidFill>
                <a:srgbClr val="000000"/>
              </a:solidFill>
              <a:latin typeface="Georgia"/>
            </a:endParaRP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70379817"/>
              </p:ext>
            </p:extLst>
          </p:nvPr>
        </p:nvGraphicFramePr>
        <p:xfrm>
          <a:off x="588475" y="1423417"/>
          <a:ext cx="10764570" cy="4740035"/>
        </p:xfrm>
        <a:graphic>
          <a:graphicData uri="http://schemas.openxmlformats.org/drawingml/2006/table">
            <a:tbl>
              <a:tblPr firstRow="1" firstCol="1" bandRow="1"/>
              <a:tblGrid>
                <a:gridCol w="2165611"/>
                <a:gridCol w="6406243"/>
                <a:gridCol w="2192716"/>
              </a:tblGrid>
              <a:tr h="570371">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745293">
                <a:tc>
                  <a:txBody>
                    <a:bodyPr/>
                    <a:lstStyle/>
                    <a:p>
                      <a:pPr>
                        <a:lnSpc>
                          <a:spcPct val="115000"/>
                        </a:lnSpc>
                        <a:spcAft>
                          <a:spcPts val="0"/>
                        </a:spcAft>
                      </a:pPr>
                      <a:r>
                        <a:rPr lang="en-ZA" sz="1800" b="1" dirty="0" smtClean="0">
                          <a:effectLst/>
                          <a:latin typeface="+mn-lt"/>
                          <a:ea typeface="Calibri"/>
                          <a:cs typeface="Arial" pitchFamily="34" charset="0"/>
                        </a:rPr>
                        <a:t>Department of Health</a:t>
                      </a:r>
                    </a:p>
                    <a:p>
                      <a:pPr>
                        <a:lnSpc>
                          <a:spcPct val="115000"/>
                        </a:lnSpc>
                        <a:spcAft>
                          <a:spcPts val="0"/>
                        </a:spcAft>
                      </a:pPr>
                      <a:endParaRPr lang="en-ZA" sz="1800" b="1" dirty="0">
                        <a:effectLst/>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800" b="0" i="0" kern="1200" dirty="0" smtClean="0">
                          <a:solidFill>
                            <a:schemeClr val="tx1"/>
                          </a:solidFill>
                          <a:effectLst/>
                          <a:latin typeface="Arial" pitchFamily="34" charset="0"/>
                          <a:ea typeface="+mn-ea"/>
                          <a:cs typeface="Arial" pitchFamily="34" charset="0"/>
                        </a:rPr>
                        <a:t>Provides oversight on the provision of Health Care Services (including environmental, nutritional services, personal hygiene and pharmaceutical services).</a:t>
                      </a:r>
                    </a:p>
                    <a:p>
                      <a:pPr marL="285750" marR="0" indent="-28575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800" b="0" i="0" kern="1200" dirty="0" smtClean="0">
                          <a:solidFill>
                            <a:schemeClr val="tx1"/>
                          </a:solidFill>
                          <a:effectLst/>
                          <a:latin typeface="Arial" pitchFamily="34" charset="0"/>
                          <a:ea typeface="+mn-ea"/>
                          <a:cs typeface="Arial" pitchFamily="34" charset="0"/>
                        </a:rPr>
                        <a:t>Provides training and capacity building to health care professionals.</a:t>
                      </a:r>
                    </a:p>
                    <a:p>
                      <a:pPr marL="285750" indent="-285750">
                        <a:buFont typeface="Arial" pitchFamily="34" charset="0"/>
                        <a:buChar char="•"/>
                      </a:pPr>
                      <a:r>
                        <a:rPr lang="en-US" sz="1800" b="0" i="0" kern="1200" dirty="0" smtClean="0">
                          <a:solidFill>
                            <a:schemeClr val="tx1"/>
                          </a:solidFill>
                          <a:effectLst/>
                          <a:latin typeface="Arial" pitchFamily="34" charset="0"/>
                          <a:ea typeface="+mn-ea"/>
                          <a:cs typeface="Arial" pitchFamily="34" charset="0"/>
                        </a:rPr>
                        <a:t>Participation of the DCS in the pharmaceutical and non-pharmaceutical Transversal Contracts.</a:t>
                      </a:r>
                    </a:p>
                    <a:p>
                      <a:pPr marL="285750" indent="-285750">
                        <a:buFont typeface="Arial" pitchFamily="34" charset="0"/>
                        <a:buChar char="•"/>
                      </a:pPr>
                      <a:r>
                        <a:rPr lang="en-US" sz="1800" b="0" i="0" kern="1200" dirty="0" smtClean="0">
                          <a:solidFill>
                            <a:schemeClr val="tx1"/>
                          </a:solidFill>
                          <a:effectLst/>
                          <a:latin typeface="Arial" pitchFamily="34" charset="0"/>
                          <a:ea typeface="+mn-ea"/>
                          <a:cs typeface="Arial" pitchFamily="34" charset="0"/>
                        </a:rPr>
                        <a:t>Participation of DCS in </a:t>
                      </a:r>
                      <a:r>
                        <a:rPr lang="en-US" sz="1800" b="0" i="0" kern="1200" dirty="0" err="1" smtClean="0">
                          <a:solidFill>
                            <a:schemeClr val="tx1"/>
                          </a:solidFill>
                          <a:effectLst/>
                          <a:latin typeface="Arial" pitchFamily="34" charset="0"/>
                          <a:ea typeface="+mn-ea"/>
                          <a:cs typeface="Arial" pitchFamily="34" charset="0"/>
                        </a:rPr>
                        <a:t>programmes</a:t>
                      </a:r>
                      <a:r>
                        <a:rPr lang="en-US" sz="1800" b="0" i="0" kern="1200" dirty="0" smtClean="0">
                          <a:solidFill>
                            <a:schemeClr val="tx1"/>
                          </a:solidFill>
                          <a:effectLst/>
                          <a:latin typeface="Arial" pitchFamily="34" charset="0"/>
                          <a:ea typeface="+mn-ea"/>
                          <a:cs typeface="Arial" pitchFamily="34" charset="0"/>
                        </a:rPr>
                        <a:t> for community services for pharmacists.</a:t>
                      </a:r>
                    </a:p>
                    <a:p>
                      <a:pPr marL="285750" indent="-285750">
                        <a:buFont typeface="Arial" pitchFamily="34" charset="0"/>
                        <a:buChar char="•"/>
                      </a:pPr>
                      <a:r>
                        <a:rPr lang="en-US" sz="1800" dirty="0" smtClean="0">
                          <a:effectLst/>
                          <a:latin typeface="Arial" pitchFamily="34" charset="0"/>
                          <a:ea typeface="Calibri"/>
                          <a:cs typeface="Arial" pitchFamily="34" charset="0"/>
                        </a:rPr>
                        <a:t>Provision of health care services on a referral basis for secondary and tertiary level care for inmates</a:t>
                      </a:r>
                    </a:p>
                    <a:p>
                      <a:pPr marL="285750" marR="0" lvl="0" indent="-285750" algn="l" defTabSz="914400" rtl="0" eaLnBrk="1" fontAlgn="auto" latinLnBrk="0" hangingPunct="1">
                        <a:lnSpc>
                          <a:spcPct val="115000"/>
                        </a:lnSpc>
                        <a:spcBef>
                          <a:spcPts val="0"/>
                        </a:spcBef>
                        <a:spcAft>
                          <a:spcPts val="0"/>
                        </a:spcAft>
                        <a:buClrTx/>
                        <a:buSzTx/>
                        <a:buFont typeface="Arial" pitchFamily="34" charset="0"/>
                        <a:buChar char="•"/>
                        <a:tabLst/>
                        <a:defRPr/>
                      </a:pPr>
                      <a:r>
                        <a:rPr lang="en-GB" sz="1800" kern="1200" dirty="0" smtClean="0">
                          <a:solidFill>
                            <a:schemeClr val="tx1"/>
                          </a:solidFill>
                          <a:effectLst/>
                          <a:latin typeface="Arial" pitchFamily="34" charset="0"/>
                          <a:ea typeface="+mn-ea"/>
                          <a:cs typeface="Arial" pitchFamily="34" charset="0"/>
                        </a:rPr>
                        <a:t>Provides health legislative, policy, procedure/ protocol, programmatic guidance and support for the provision of Health Care</a:t>
                      </a:r>
                      <a:endParaRPr lang="en-ZA" sz="1800" kern="1200" dirty="0" smtClean="0">
                        <a:solidFill>
                          <a:schemeClr val="tx1"/>
                        </a:solidFill>
                        <a:effectLst/>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0" dirty="0" smtClean="0">
                          <a:effectLst/>
                          <a:latin typeface="Arial" pitchFamily="34" charset="0"/>
                          <a:ea typeface="Calibri"/>
                          <a:cs typeface="Arial" pitchFamily="34" charset="0"/>
                        </a:rPr>
                        <a:t>Collaborative</a:t>
                      </a:r>
                      <a:r>
                        <a:rPr lang="en-US" sz="1800" b="0" baseline="0" dirty="0" smtClean="0">
                          <a:effectLst/>
                          <a:latin typeface="Arial" pitchFamily="34" charset="0"/>
                          <a:ea typeface="Calibri"/>
                          <a:cs typeface="Arial" pitchFamily="34" charset="0"/>
                        </a:rPr>
                        <a:t> support ongoing</a:t>
                      </a:r>
                      <a:endParaRPr lang="en-ZA" sz="1800" b="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4010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a16="http://schemas.microsoft.com/office/drawing/2014/main" xmlns=""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a:t>
            </a:r>
            <a:r>
              <a:rPr lang="en-US" sz="4000" dirty="0" smtClean="0">
                <a:solidFill>
                  <a:srgbClr val="000000"/>
                </a:solidFill>
                <a:latin typeface="Georgia"/>
              </a:rPr>
              <a:t>Partnerships: Remand Detention </a:t>
            </a:r>
            <a:endParaRPr lang="en-US" sz="4000" dirty="0">
              <a:solidFill>
                <a:srgbClr val="000000"/>
              </a:solidFill>
              <a:latin typeface="Georgia"/>
            </a:endParaRP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30041096"/>
              </p:ext>
            </p:extLst>
          </p:nvPr>
        </p:nvGraphicFramePr>
        <p:xfrm>
          <a:off x="588475" y="1423417"/>
          <a:ext cx="10764570" cy="5274959"/>
        </p:xfrm>
        <a:graphic>
          <a:graphicData uri="http://schemas.openxmlformats.org/drawingml/2006/table">
            <a:tbl>
              <a:tblPr firstRow="1" firstCol="1" bandRow="1"/>
              <a:tblGrid>
                <a:gridCol w="2165611"/>
                <a:gridCol w="6406243"/>
                <a:gridCol w="2192716"/>
              </a:tblGrid>
              <a:tr h="570371">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745293">
                <a:tc>
                  <a:txBody>
                    <a:bodyPr/>
                    <a:lstStyle/>
                    <a:p>
                      <a:pPr>
                        <a:lnSpc>
                          <a:spcPct val="115000"/>
                        </a:lnSpc>
                        <a:spcAft>
                          <a:spcPts val="0"/>
                        </a:spcAft>
                      </a:pPr>
                      <a:r>
                        <a:rPr lang="en-US" sz="1800" b="1" dirty="0" smtClean="0">
                          <a:effectLst/>
                          <a:latin typeface="+mn-lt"/>
                          <a:ea typeface="Calibri"/>
                          <a:cs typeface="Arial" pitchFamily="34" charset="0"/>
                        </a:rPr>
                        <a:t>DOJ</a:t>
                      </a:r>
                      <a:r>
                        <a:rPr lang="en-US" sz="1800" b="1" baseline="0" dirty="0" smtClean="0">
                          <a:effectLst/>
                          <a:latin typeface="+mn-lt"/>
                          <a:ea typeface="Calibri"/>
                          <a:cs typeface="Arial" pitchFamily="34" charset="0"/>
                        </a:rPr>
                        <a:t> and JCPS Cluster</a:t>
                      </a:r>
                      <a:endParaRPr lang="en-ZA" sz="1800" b="1" dirty="0" smtClean="0">
                        <a:effectLst/>
                        <a:latin typeface="+mn-lt"/>
                        <a:ea typeface="Calibri"/>
                        <a:cs typeface="Arial" pitchFamily="34" charset="0"/>
                      </a:endParaRPr>
                    </a:p>
                    <a:p>
                      <a:pPr>
                        <a:lnSpc>
                          <a:spcPct val="115000"/>
                        </a:lnSpc>
                        <a:spcAft>
                          <a:spcPts val="0"/>
                        </a:spcAft>
                      </a:pPr>
                      <a:endParaRPr lang="en-ZA" sz="1800" b="1" dirty="0">
                        <a:effectLst/>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 typeface="Arial" panose="020B0604020202020204" pitchFamily="34" charset="0"/>
                        <a:buNone/>
                        <a:defRPr/>
                      </a:pPr>
                      <a:r>
                        <a:rPr lang="en-ZA" dirty="0" smtClean="0"/>
                        <a:t>Attending of continuous cluster meetings with DOJ  and JCPS to engage with them regarding the following protocols and other activities :- </a:t>
                      </a:r>
                    </a:p>
                    <a:p>
                      <a:pPr marL="285750" indent="-285750" algn="just">
                        <a:buFont typeface="Arial" panose="020B0604020202020204" pitchFamily="34" charset="0"/>
                        <a:buChar char="•"/>
                        <a:defRPr/>
                      </a:pPr>
                      <a:r>
                        <a:rPr lang="en-US" altLang="en-US" dirty="0" smtClean="0"/>
                        <a:t>Section 49F : Temporary release of RDs to SAPS for further investigation and early arrival in court. </a:t>
                      </a:r>
                    </a:p>
                    <a:p>
                      <a:pPr marL="285750" indent="-285750" algn="just">
                        <a:buFont typeface="Arial" panose="020B0604020202020204" pitchFamily="34" charset="0"/>
                        <a:buChar char="•"/>
                        <a:defRPr/>
                      </a:pPr>
                      <a:r>
                        <a:rPr lang="en-US" altLang="en-US" dirty="0" smtClean="0"/>
                        <a:t>Section 49E : Referral of terminally ill and severely incapacitated RDs to court</a:t>
                      </a:r>
                    </a:p>
                    <a:p>
                      <a:pPr marL="285750" indent="-285750" algn="just">
                        <a:buFont typeface="Arial" panose="020B0604020202020204" pitchFamily="34" charset="0"/>
                        <a:buChar char="•"/>
                        <a:defRPr/>
                      </a:pPr>
                      <a:r>
                        <a:rPr lang="en-US" altLang="en-US" dirty="0" smtClean="0"/>
                        <a:t> Section 49G</a:t>
                      </a:r>
                      <a:r>
                        <a:rPr lang="en-US" altLang="en-US" b="1" dirty="0" smtClean="0"/>
                        <a:t>:</a:t>
                      </a:r>
                      <a:r>
                        <a:rPr lang="en-US" altLang="en-US" dirty="0" smtClean="0"/>
                        <a:t> Referral of RDs to court before the completion of a period of 2 years and annually thereafter. </a:t>
                      </a:r>
                    </a:p>
                    <a:p>
                      <a:pPr marL="285750" indent="-285750" algn="just">
                        <a:buFont typeface="Arial" panose="020B0604020202020204" pitchFamily="34" charset="0"/>
                        <a:buChar char="•"/>
                        <a:defRPr/>
                      </a:pPr>
                      <a:r>
                        <a:rPr lang="en-US" altLang="en-US" dirty="0" smtClean="0">
                          <a:solidFill>
                            <a:srgbClr val="000000"/>
                          </a:solidFill>
                        </a:rPr>
                        <a:t>Consultation Protocol: Outlines the responsibilities of Legal Aid South Africa and DCS in relation to the consultation visits of the Legal Aid Practitioners to DCS facilities</a:t>
                      </a:r>
                    </a:p>
                    <a:p>
                      <a:pPr marL="285750" indent="-285750" algn="just">
                        <a:buFont typeface="Arial" panose="020B0604020202020204" pitchFamily="34" charset="0"/>
                        <a:buChar char="•"/>
                        <a:defRPr/>
                      </a:pPr>
                      <a:r>
                        <a:rPr lang="en-US" dirty="0" smtClean="0"/>
                        <a:t>Bail Protocol</a:t>
                      </a:r>
                      <a:r>
                        <a:rPr lang="en-US" b="1" dirty="0" smtClean="0"/>
                        <a:t>: </a:t>
                      </a:r>
                      <a:r>
                        <a:rPr lang="en-US" dirty="0" smtClean="0"/>
                        <a:t>Outlines responsibilities of DCS, NPA, </a:t>
                      </a:r>
                      <a:r>
                        <a:rPr lang="en-US" dirty="0" err="1" smtClean="0"/>
                        <a:t>DoJCD</a:t>
                      </a:r>
                      <a:r>
                        <a:rPr lang="en-US" dirty="0" smtClean="0"/>
                        <a:t> including Presiding Officers and SAPS in relation to applications submitted by DCS for review of bail in line with section 63A of the Criminal Procedure Act</a:t>
                      </a:r>
                      <a:endParaRPr lang="en-ZA" dirty="0" smtClean="0"/>
                    </a:p>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endParaRPr lang="en-ZA" sz="1800" kern="1200" dirty="0" smtClean="0">
                        <a:solidFill>
                          <a:schemeClr val="tx1"/>
                        </a:solidFill>
                        <a:effectLst/>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b="0" dirty="0" smtClean="0">
                          <a:effectLst/>
                          <a:latin typeface="Arial" pitchFamily="34" charset="0"/>
                          <a:ea typeface="Calibri"/>
                          <a:cs typeface="Arial" pitchFamily="34" charset="0"/>
                        </a:rPr>
                        <a:t>Collaborative</a:t>
                      </a:r>
                      <a:r>
                        <a:rPr lang="en-US" sz="1800" b="0" baseline="0" dirty="0" smtClean="0">
                          <a:effectLst/>
                          <a:latin typeface="Arial" pitchFamily="34" charset="0"/>
                          <a:ea typeface="Calibri"/>
                          <a:cs typeface="Arial" pitchFamily="34" charset="0"/>
                        </a:rPr>
                        <a:t> support ongoing</a:t>
                      </a:r>
                      <a:endParaRPr lang="en-ZA" sz="1800" b="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1205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a:t>
            </a:r>
            <a:r>
              <a:rPr lang="en-US" sz="4000" dirty="0" smtClean="0">
                <a:solidFill>
                  <a:srgbClr val="000000"/>
                </a:solidFill>
                <a:latin typeface="Georgia"/>
              </a:rPr>
              <a:t>Partnerships: Personal Development</a:t>
            </a:r>
            <a:endParaRPr lang="en-US" sz="4000" dirty="0">
              <a:solidFill>
                <a:srgbClr val="000000"/>
              </a:solidFill>
              <a:latin typeface="Georgia"/>
            </a:endParaRP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12754281"/>
              </p:ext>
            </p:extLst>
          </p:nvPr>
        </p:nvGraphicFramePr>
        <p:xfrm>
          <a:off x="588475" y="1423417"/>
          <a:ext cx="10764570" cy="5302391"/>
        </p:xfrm>
        <a:graphic>
          <a:graphicData uri="http://schemas.openxmlformats.org/drawingml/2006/table">
            <a:tbl>
              <a:tblPr firstRow="1" firstCol="1" bandRow="1"/>
              <a:tblGrid>
                <a:gridCol w="3147275"/>
                <a:gridCol w="4683385"/>
                <a:gridCol w="2933910"/>
              </a:tblGrid>
              <a:tr h="570371">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4224953">
                <a:tc>
                  <a:txBody>
                    <a:bodyPr/>
                    <a:lstStyle/>
                    <a:p>
                      <a:pPr algn="just">
                        <a:lnSpc>
                          <a:spcPct val="115000"/>
                        </a:lnSpc>
                        <a:spcAft>
                          <a:spcPts val="0"/>
                        </a:spcAft>
                      </a:pPr>
                      <a:r>
                        <a:rPr lang="en-GB" sz="1800" b="1" dirty="0" smtClean="0">
                          <a:effectLst/>
                          <a:latin typeface="Arial"/>
                          <a:ea typeface="Calibri"/>
                          <a:cs typeface="Times New Roman"/>
                        </a:rPr>
                        <a:t>Centre</a:t>
                      </a:r>
                      <a:r>
                        <a:rPr lang="en-GB" sz="1800" b="1" baseline="0" dirty="0" smtClean="0">
                          <a:effectLst/>
                          <a:latin typeface="Arial"/>
                          <a:ea typeface="Calibri"/>
                          <a:cs typeface="Times New Roman"/>
                        </a:rPr>
                        <a:t> for Disease Control </a:t>
                      </a:r>
                      <a:r>
                        <a:rPr lang="en-ZA" sz="1800" smtClean="0">
                          <a:effectLst/>
                          <a:latin typeface="Arial" pitchFamily="34" charset="0"/>
                          <a:ea typeface="Calibri"/>
                          <a:cs typeface="Arial" pitchFamily="34" charset="0"/>
                        </a:rPr>
                        <a:t>(CDC)</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dirty="0" smtClean="0">
                          <a:effectLst/>
                          <a:latin typeface="Arial" pitchFamily="34" charset="0"/>
                          <a:ea typeface="Calibri"/>
                          <a:cs typeface="Arial" pitchFamily="34" charset="0"/>
                        </a:rPr>
                        <a:t>Supports</a:t>
                      </a:r>
                      <a:r>
                        <a:rPr lang="en-ZA" sz="1800" b="0" baseline="0" dirty="0" smtClean="0">
                          <a:effectLst/>
                          <a:latin typeface="Arial" pitchFamily="34" charset="0"/>
                          <a:ea typeface="Calibri"/>
                          <a:cs typeface="Arial" pitchFamily="34" charset="0"/>
                        </a:rPr>
                        <a:t> </a:t>
                      </a:r>
                      <a:r>
                        <a:rPr lang="en-ZA" sz="1800" b="1" dirty="0" smtClean="0">
                          <a:effectLst/>
                          <a:latin typeface="Arial" pitchFamily="34" charset="0"/>
                          <a:ea typeface="Calibri"/>
                          <a:cs typeface="Arial" pitchFamily="34" charset="0"/>
                        </a:rPr>
                        <a:t>TB HIV Care</a:t>
                      </a:r>
                      <a:r>
                        <a:rPr lang="en-ZA" sz="1800" dirty="0" smtClean="0">
                          <a:effectLst/>
                          <a:latin typeface="Arial" pitchFamily="34" charset="0"/>
                          <a:ea typeface="Calibri"/>
                          <a:cs typeface="Arial" pitchFamily="34" charset="0"/>
                        </a:rPr>
                        <a:t> and </a:t>
                      </a:r>
                      <a:r>
                        <a:rPr lang="en-ZA" sz="1800" b="1" dirty="0" smtClean="0">
                          <a:effectLst/>
                          <a:latin typeface="Arial" pitchFamily="34" charset="0"/>
                          <a:ea typeface="Calibri"/>
                          <a:cs typeface="Arial" pitchFamily="34" charset="0"/>
                        </a:rPr>
                        <a:t>South Africa Partners</a:t>
                      </a:r>
                      <a:r>
                        <a:rPr lang="en-ZA" sz="1800" dirty="0" smtClean="0">
                          <a:effectLst/>
                          <a:latin typeface="Arial" pitchFamily="34" charset="0"/>
                          <a:ea typeface="Calibri"/>
                          <a:cs typeface="Arial" pitchFamily="34" charset="0"/>
                        </a:rPr>
                        <a:t> for the implementation of HIV and AIDS services funded by the United States President’s Emergency Plan for AIDS Relief (PEPFAR) through the Centre for Disease Control.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800" dirty="0" smtClean="0">
                        <a:effectLst/>
                        <a:latin typeface="Arial" pitchFamily="34" charset="0"/>
                        <a:ea typeface="Calibri"/>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800" dirty="0" smtClean="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800" b="0" dirty="0" smtClean="0">
                          <a:effectLst/>
                          <a:latin typeface="Arial" pitchFamily="34" charset="0"/>
                          <a:ea typeface="Calibri"/>
                          <a:cs typeface="Arial" pitchFamily="34" charset="0"/>
                        </a:rPr>
                        <a:t>Collaborative</a:t>
                      </a:r>
                      <a:r>
                        <a:rPr lang="en-US" sz="1800" b="0" baseline="0" dirty="0" smtClean="0">
                          <a:effectLst/>
                          <a:latin typeface="Arial" pitchFamily="34" charset="0"/>
                          <a:ea typeface="Calibri"/>
                          <a:cs typeface="Arial" pitchFamily="34" charset="0"/>
                        </a:rPr>
                        <a:t> support ongoing</a:t>
                      </a:r>
                    </a:p>
                    <a:p>
                      <a:pPr marL="0" marR="0" indent="0" algn="just" defTabSz="914400" rtl="0" eaLnBrk="1" fontAlgn="auto" latinLnBrk="0" hangingPunct="1">
                        <a:lnSpc>
                          <a:spcPct val="115000"/>
                        </a:lnSpc>
                        <a:spcBef>
                          <a:spcPts val="0"/>
                        </a:spcBef>
                        <a:spcAft>
                          <a:spcPts val="0"/>
                        </a:spcAft>
                        <a:buClrTx/>
                        <a:buSzTx/>
                        <a:buFontTx/>
                        <a:buNone/>
                        <a:tabLst/>
                        <a:defRPr/>
                      </a:pPr>
                      <a:endParaRPr lang="en-US" sz="1800" b="0" baseline="0" dirty="0" smtClean="0">
                        <a:effectLst/>
                        <a:latin typeface="Arial" pitchFamily="34" charset="0"/>
                        <a:ea typeface="Calibri"/>
                        <a:cs typeface="Arial"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1800" b="0" i="0" kern="1200" dirty="0" err="1" smtClean="0">
                          <a:solidFill>
                            <a:schemeClr val="tx1"/>
                          </a:solidFill>
                          <a:effectLst/>
                          <a:latin typeface="Arial" pitchFamily="34" charset="0"/>
                          <a:ea typeface="+mn-ea"/>
                          <a:cs typeface="Arial" pitchFamily="34" charset="0"/>
                        </a:rPr>
                        <a:t>MoU</a:t>
                      </a:r>
                      <a:r>
                        <a:rPr lang="en-US" sz="1800" b="0" i="0" kern="1200" dirty="0" smtClean="0">
                          <a:solidFill>
                            <a:schemeClr val="tx1"/>
                          </a:solidFill>
                          <a:effectLst/>
                          <a:latin typeface="Arial" pitchFamily="34" charset="0"/>
                          <a:ea typeface="+mn-ea"/>
                          <a:cs typeface="Arial" pitchFamily="34" charset="0"/>
                        </a:rPr>
                        <a:t> between the Department of Correctional Services , </a:t>
                      </a:r>
                      <a:r>
                        <a:rPr lang="en-US" sz="1800" b="1" i="0" kern="1200" dirty="0" smtClean="0">
                          <a:solidFill>
                            <a:schemeClr val="tx1"/>
                          </a:solidFill>
                          <a:effectLst/>
                          <a:latin typeface="Arial" pitchFamily="34" charset="0"/>
                          <a:ea typeface="+mn-ea"/>
                          <a:cs typeface="Arial" pitchFamily="34" charset="0"/>
                        </a:rPr>
                        <a:t>TB HIV Care</a:t>
                      </a:r>
                      <a:r>
                        <a:rPr lang="en-US" sz="1800" b="0" i="0" kern="1200" dirty="0" smtClean="0">
                          <a:solidFill>
                            <a:schemeClr val="tx1"/>
                          </a:solidFill>
                          <a:effectLst/>
                          <a:latin typeface="Arial" pitchFamily="34" charset="0"/>
                          <a:ea typeface="+mn-ea"/>
                          <a:cs typeface="Arial" pitchFamily="34" charset="0"/>
                        </a:rPr>
                        <a:t> and </a:t>
                      </a:r>
                      <a:r>
                        <a:rPr lang="en-US" sz="1800" b="1" i="0" kern="1200" dirty="0" smtClean="0">
                          <a:solidFill>
                            <a:schemeClr val="tx1"/>
                          </a:solidFill>
                          <a:effectLst/>
                          <a:latin typeface="Arial" pitchFamily="34" charset="0"/>
                          <a:ea typeface="+mn-ea"/>
                          <a:cs typeface="Arial" pitchFamily="34" charset="0"/>
                        </a:rPr>
                        <a:t>South Africa Partners</a:t>
                      </a:r>
                      <a:r>
                        <a:rPr lang="en-US" sz="1800" b="0" i="0" kern="1200" dirty="0" smtClean="0">
                          <a:solidFill>
                            <a:schemeClr val="tx1"/>
                          </a:solidFill>
                          <a:effectLst/>
                          <a:latin typeface="Arial" pitchFamily="34" charset="0"/>
                          <a:ea typeface="+mn-ea"/>
                          <a:cs typeface="Arial" pitchFamily="34" charset="0"/>
                        </a:rPr>
                        <a:t> for the implementation of HIV and AIDS services funded by the United States President’s Emergency Plan for AIDS Relief (PEPFAR) through the Centre for Disease Control (CDC).</a:t>
                      </a:r>
                      <a:endParaRPr lang="en-ZA" sz="1800" b="0" dirty="0" smtClean="0">
                        <a:effectLst/>
                        <a:latin typeface="Arial" pitchFamily="34" charset="0"/>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5877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89080721"/>
              </p:ext>
            </p:extLst>
          </p:nvPr>
        </p:nvGraphicFramePr>
        <p:xfrm>
          <a:off x="624687" y="1213163"/>
          <a:ext cx="10848625" cy="4896171"/>
        </p:xfrm>
        <a:graphic>
          <a:graphicData uri="http://schemas.openxmlformats.org/drawingml/2006/table">
            <a:tbl>
              <a:tblPr firstRow="1" firstCol="1" bandRow="1"/>
              <a:tblGrid>
                <a:gridCol w="1920125"/>
                <a:gridCol w="5971681"/>
                <a:gridCol w="2956819"/>
              </a:tblGrid>
              <a:tr h="552263">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4191608">
                <a:tc>
                  <a:txBody>
                    <a:bodyPr/>
                    <a:lstStyle/>
                    <a:p>
                      <a:pPr algn="just">
                        <a:lnSpc>
                          <a:spcPct val="115000"/>
                        </a:lnSpc>
                        <a:spcAft>
                          <a:spcPts val="0"/>
                        </a:spcAft>
                      </a:pPr>
                      <a:r>
                        <a:rPr lang="en-ZA" sz="1800" b="1" dirty="0" smtClean="0">
                          <a:effectLst/>
                          <a:latin typeface="Calibri"/>
                          <a:ea typeface="Calibri"/>
                          <a:cs typeface="Times New Roman"/>
                        </a:rPr>
                        <a:t>DEPARTMENT OF BASIC EDUCATION</a:t>
                      </a:r>
                      <a:endParaRPr lang="en-ZA" sz="1800" b="1"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15000"/>
                        </a:lnSpc>
                        <a:spcAft>
                          <a:spcPts val="1000"/>
                        </a:spcAft>
                        <a:buFont typeface="Arial" pitchFamily="34" charset="0"/>
                        <a:buChar char="•"/>
                      </a:pPr>
                      <a:r>
                        <a:rPr lang="en-ZA" sz="1800" dirty="0" smtClean="0">
                          <a:effectLst/>
                          <a:latin typeface="Arial"/>
                          <a:ea typeface="Calibri"/>
                          <a:cs typeface="Times New Roman"/>
                        </a:rPr>
                        <a:t>DCS teacher development </a:t>
                      </a:r>
                      <a:endParaRPr lang="en-ZA" sz="2400" dirty="0" smtClean="0">
                        <a:effectLst/>
                        <a:latin typeface="+mn-lt"/>
                        <a:ea typeface="Calibri"/>
                        <a:cs typeface="Times New Roman"/>
                      </a:endParaRPr>
                    </a:p>
                    <a:p>
                      <a:pPr marL="285750" indent="-285750">
                        <a:lnSpc>
                          <a:spcPct val="115000"/>
                        </a:lnSpc>
                        <a:spcAft>
                          <a:spcPts val="1000"/>
                        </a:spcAft>
                        <a:buFont typeface="Arial" pitchFamily="34" charset="0"/>
                        <a:buChar char="•"/>
                      </a:pPr>
                      <a:r>
                        <a:rPr lang="en-ZA" sz="1800" dirty="0" smtClean="0">
                          <a:effectLst/>
                          <a:latin typeface="Arial"/>
                          <a:ea typeface="Calibri"/>
                          <a:cs typeface="Times New Roman"/>
                        </a:rPr>
                        <a:t>Grade 12 teacher development</a:t>
                      </a:r>
                      <a:endParaRPr lang="en-ZA" sz="2400" dirty="0" smtClean="0">
                        <a:effectLst/>
                        <a:latin typeface="+mn-lt"/>
                        <a:ea typeface="Calibri"/>
                        <a:cs typeface="Times New Roman"/>
                      </a:endParaRPr>
                    </a:p>
                    <a:p>
                      <a:pPr marL="285750" indent="-285750">
                        <a:buFont typeface="Arial" pitchFamily="34" charset="0"/>
                        <a:buChar char="•"/>
                      </a:pPr>
                      <a:r>
                        <a:rPr lang="en-ZA" sz="1800" dirty="0" smtClean="0">
                          <a:effectLst/>
                          <a:latin typeface="Arial"/>
                          <a:ea typeface="Calibri"/>
                        </a:rPr>
                        <a:t>SA-SAMS – teacher development</a:t>
                      </a:r>
                    </a:p>
                    <a:p>
                      <a:pPr marL="0" indent="0">
                        <a:buFont typeface="Arial" pitchFamily="34" charset="0"/>
                        <a:buNone/>
                      </a:pPr>
                      <a:endParaRPr lang="en-ZA" sz="1800" dirty="0" smtClean="0">
                        <a:effectLst/>
                        <a:latin typeface="Arial"/>
                        <a:ea typeface="Calibri"/>
                      </a:endParaRPr>
                    </a:p>
                    <a:p>
                      <a:pPr marL="285750" indent="-285750">
                        <a:buFont typeface="Arial" pitchFamily="34" charset="0"/>
                        <a:buChar char="•"/>
                      </a:pPr>
                      <a:r>
                        <a:rPr lang="en-ZA" sz="1800" dirty="0" smtClean="0">
                          <a:effectLst/>
                          <a:latin typeface="Arial"/>
                          <a:ea typeface="Calibri"/>
                        </a:rPr>
                        <a:t>Secondment of</a:t>
                      </a:r>
                      <a:r>
                        <a:rPr lang="en-ZA" sz="1800" baseline="0" dirty="0" smtClean="0">
                          <a:effectLst/>
                          <a:latin typeface="Arial"/>
                          <a:ea typeface="Calibri"/>
                        </a:rPr>
                        <a:t> Educators</a:t>
                      </a:r>
                    </a:p>
                    <a:p>
                      <a:pPr marL="0" indent="0">
                        <a:buFont typeface="Arial" pitchFamily="34" charset="0"/>
                        <a:buNone/>
                      </a:pPr>
                      <a:endParaRPr lang="en-ZA" sz="1800" dirty="0" smtClean="0">
                        <a:effectLst/>
                        <a:latin typeface="Arial" pitchFamily="34" charset="0"/>
                        <a:ea typeface="Calibri"/>
                        <a:cs typeface="Arial" pitchFamily="34" charset="0"/>
                      </a:endParaRPr>
                    </a:p>
                    <a:p>
                      <a:pPr marL="285750" indent="-285750">
                        <a:buFont typeface="Arial" pitchFamily="34" charset="0"/>
                        <a:buChar char="•"/>
                      </a:pPr>
                      <a:r>
                        <a:rPr lang="en-US" sz="1800" dirty="0" smtClean="0">
                          <a:effectLst/>
                          <a:latin typeface="Arial" pitchFamily="34" charset="0"/>
                          <a:ea typeface="Calibri"/>
                          <a:cs typeface="Arial" pitchFamily="34" charset="0"/>
                        </a:rPr>
                        <a:t>Provide DCS learners with Learner Teacher Support Material</a:t>
                      </a:r>
                    </a:p>
                    <a:p>
                      <a:pPr marL="0" indent="0">
                        <a:buFont typeface="Arial" pitchFamily="34" charset="0"/>
                        <a:buNone/>
                      </a:pPr>
                      <a:endParaRPr lang="en-US" sz="1800" dirty="0" smtClean="0">
                        <a:effectLst/>
                        <a:latin typeface="+mn-lt"/>
                        <a:ea typeface="Calibri"/>
                        <a:cs typeface="Times New Roman"/>
                      </a:endParaRPr>
                    </a:p>
                    <a:p>
                      <a:pPr marL="285750" indent="-285750">
                        <a:lnSpc>
                          <a:spcPct val="115000"/>
                        </a:lnSpc>
                        <a:spcAft>
                          <a:spcPts val="1000"/>
                        </a:spcAft>
                        <a:buFont typeface="Arial" pitchFamily="34" charset="0"/>
                        <a:buChar char="•"/>
                      </a:pPr>
                      <a:r>
                        <a:rPr lang="en-ZA" sz="1800" dirty="0" smtClean="0">
                          <a:effectLst/>
                          <a:latin typeface="Arial"/>
                          <a:ea typeface="Calibri"/>
                          <a:cs typeface="Times New Roman"/>
                        </a:rPr>
                        <a:t>Full Time schools Registration</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prstClr val="black"/>
                          </a:solidFill>
                          <a:effectLst/>
                          <a:uLnTx/>
                          <a:uFillTx/>
                          <a:latin typeface="Arial"/>
                          <a:ea typeface="+mn-ea"/>
                          <a:cs typeface="+mn-cs"/>
                        </a:rPr>
                        <a:t>Administration and Management of Examinations</a:t>
                      </a:r>
                      <a:endParaRPr kumimoji="0" lang="en-ZA" sz="18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lnSpc>
                          <a:spcPct val="115000"/>
                        </a:lnSpc>
                        <a:spcAft>
                          <a:spcPts val="1000"/>
                        </a:spcAft>
                        <a:buFont typeface="Arial" pitchFamily="34" charset="0"/>
                        <a:buChar char="•"/>
                      </a:pPr>
                      <a:endParaRPr lang="en-ZA" sz="2400" dirty="0" smtClean="0">
                        <a:effectLst/>
                        <a:latin typeface="+mn-lt"/>
                        <a:ea typeface="Calibri"/>
                        <a:cs typeface="Times New Roman"/>
                      </a:endParaRPr>
                    </a:p>
                    <a:p>
                      <a:endParaRPr lang="en-ZA"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800" dirty="0" smtClean="0">
                          <a:effectLst/>
                          <a:latin typeface="Calibri"/>
                          <a:ea typeface="Calibri"/>
                          <a:cs typeface="Times New Roman"/>
                        </a:rPr>
                        <a:t>MOU still in operation</a:t>
                      </a:r>
                    </a:p>
                    <a:p>
                      <a:pPr algn="just">
                        <a:lnSpc>
                          <a:spcPct val="115000"/>
                        </a:lnSpc>
                        <a:spcAft>
                          <a:spcPts val="0"/>
                        </a:spcAft>
                      </a:pPr>
                      <a:endParaRPr lang="en-ZA" sz="1800" dirty="0" smtClean="0">
                        <a:effectLst/>
                        <a:latin typeface="Calibri"/>
                        <a:ea typeface="Calibri"/>
                        <a:cs typeface="Times New Roman"/>
                      </a:endParaRPr>
                    </a:p>
                    <a:p>
                      <a:pPr algn="just">
                        <a:lnSpc>
                          <a:spcPct val="115000"/>
                        </a:lnSpc>
                        <a:spcAft>
                          <a:spcPts val="0"/>
                        </a:spcAft>
                      </a:pPr>
                      <a:r>
                        <a:rPr lang="en-ZA" sz="1800" dirty="0" smtClean="0">
                          <a:effectLst/>
                          <a:latin typeface="Calibri"/>
                          <a:ea typeface="Calibri"/>
                          <a:cs typeface="Times New Roman"/>
                        </a:rPr>
                        <a:t>New MOU for datasets</a:t>
                      </a:r>
                      <a:r>
                        <a:rPr lang="en-ZA" sz="1800" baseline="0" dirty="0" smtClean="0">
                          <a:effectLst/>
                          <a:latin typeface="Calibri"/>
                          <a:ea typeface="Calibri"/>
                          <a:cs typeface="Times New Roman"/>
                        </a:rPr>
                        <a:t> for forthcoming examinations at Legal Services</a:t>
                      </a:r>
                    </a:p>
                    <a:p>
                      <a:pPr algn="just">
                        <a:lnSpc>
                          <a:spcPct val="115000"/>
                        </a:lnSpc>
                        <a:spcAft>
                          <a:spcPts val="0"/>
                        </a:spcAft>
                      </a:pPr>
                      <a:endParaRPr lang="en-ZA" sz="1800" baseline="0" dirty="0" smtClean="0">
                        <a:effectLst/>
                        <a:latin typeface="Calibri"/>
                        <a:ea typeface="Calibri"/>
                        <a:cs typeface="Times New Roman"/>
                      </a:endParaRPr>
                    </a:p>
                    <a:p>
                      <a:pPr algn="just">
                        <a:lnSpc>
                          <a:spcPct val="115000"/>
                        </a:lnSpc>
                        <a:spcAft>
                          <a:spcPts val="0"/>
                        </a:spcAft>
                      </a:pPr>
                      <a:r>
                        <a:rPr lang="en-ZA" sz="1800" baseline="0" dirty="0" smtClean="0">
                          <a:effectLst/>
                          <a:latin typeface="Calibri"/>
                          <a:ea typeface="Calibri"/>
                          <a:cs typeface="Times New Roman"/>
                        </a:rPr>
                        <a:t> </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77576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38848988"/>
              </p:ext>
            </p:extLst>
          </p:nvPr>
        </p:nvGraphicFramePr>
        <p:xfrm>
          <a:off x="522241" y="1080000"/>
          <a:ext cx="11147517" cy="5693195"/>
        </p:xfrm>
        <a:graphic>
          <a:graphicData uri="http://schemas.openxmlformats.org/drawingml/2006/table">
            <a:tbl>
              <a:tblPr firstRow="1" firstCol="1" bandRow="1"/>
              <a:tblGrid>
                <a:gridCol w="2507562"/>
                <a:gridCol w="5445457"/>
                <a:gridCol w="3194498"/>
              </a:tblGrid>
              <a:tr h="434901">
                <a:tc>
                  <a:txBody>
                    <a:bodyPr/>
                    <a:lstStyle/>
                    <a:p>
                      <a:pPr algn="ctr">
                        <a:lnSpc>
                          <a:spcPct val="115000"/>
                        </a:lnSpc>
                        <a:spcAft>
                          <a:spcPts val="0"/>
                        </a:spcAft>
                      </a:pPr>
                      <a:r>
                        <a:rPr lang="en-GB" sz="1600" b="1" dirty="0">
                          <a:effectLst/>
                          <a:latin typeface="Arial"/>
                          <a:ea typeface="Calibri"/>
                          <a:cs typeface="Times New Roman"/>
                        </a:rPr>
                        <a:t>ORGANISATION</a:t>
                      </a:r>
                      <a:endParaRPr lang="en-ZA" sz="1600" dirty="0">
                        <a:effectLst/>
                        <a:latin typeface="Calibri"/>
                        <a:ea typeface="Calibri"/>
                        <a:cs typeface="Times New Roman"/>
                      </a:endParaRPr>
                    </a:p>
                  </a:txBody>
                  <a:tcPr marL="31798" marR="31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600" b="1" dirty="0">
                          <a:effectLst/>
                          <a:latin typeface="Arial"/>
                          <a:ea typeface="Calibri"/>
                          <a:cs typeface="Times New Roman"/>
                        </a:rPr>
                        <a:t>AREA OF ENGAGEMENT</a:t>
                      </a:r>
                      <a:endParaRPr lang="en-ZA" sz="1600" dirty="0">
                        <a:effectLst/>
                        <a:latin typeface="Calibri"/>
                        <a:ea typeface="Calibri"/>
                        <a:cs typeface="Times New Roman"/>
                      </a:endParaRPr>
                    </a:p>
                  </a:txBody>
                  <a:tcPr marL="31798" marR="31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600" b="1" dirty="0" smtClean="0">
                          <a:effectLst/>
                          <a:latin typeface="Arial"/>
                          <a:ea typeface="Calibri"/>
                          <a:cs typeface="Times New Roman"/>
                        </a:rPr>
                        <a:t>PROGRESS</a:t>
                      </a:r>
                      <a:endParaRPr lang="en-ZA" sz="1600" dirty="0">
                        <a:effectLst/>
                        <a:latin typeface="Calibri"/>
                        <a:ea typeface="Calibri"/>
                        <a:cs typeface="Times New Roman"/>
                      </a:endParaRPr>
                    </a:p>
                  </a:txBody>
                  <a:tcPr marL="31798" marR="31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789414">
                <a:tc>
                  <a:txBody>
                    <a:bodyPr/>
                    <a:lstStyle/>
                    <a:p>
                      <a:pPr algn="just">
                        <a:lnSpc>
                          <a:spcPct val="100000"/>
                        </a:lnSpc>
                        <a:spcAft>
                          <a:spcPts val="0"/>
                        </a:spcAft>
                      </a:pPr>
                      <a:r>
                        <a:rPr lang="en-ZA" sz="1800" b="1" dirty="0" smtClean="0">
                          <a:effectLst/>
                          <a:latin typeface="+mn-lt"/>
                          <a:ea typeface="Calibri"/>
                        </a:rPr>
                        <a:t>Department of Higher Education and Training (DHET)</a:t>
                      </a:r>
                      <a:endParaRPr lang="en-ZA" sz="1800" b="1" dirty="0">
                        <a:effectLst/>
                        <a:latin typeface="+mn-lt"/>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00000"/>
                        </a:lnSpc>
                        <a:buFont typeface="Arial" pitchFamily="34" charset="0"/>
                        <a:buChar char="•"/>
                      </a:pPr>
                      <a:r>
                        <a:rPr lang="en-ZA" sz="1800" dirty="0" smtClean="0">
                          <a:solidFill>
                            <a:schemeClr val="tx1"/>
                          </a:solidFill>
                          <a:effectLst/>
                          <a:latin typeface="+mn-lt"/>
                          <a:ea typeface="Calibri"/>
                        </a:rPr>
                        <a:t>Registration</a:t>
                      </a:r>
                      <a:r>
                        <a:rPr lang="en-ZA" sz="1800" baseline="0" dirty="0" smtClean="0">
                          <a:solidFill>
                            <a:schemeClr val="tx1"/>
                          </a:solidFill>
                          <a:effectLst/>
                          <a:latin typeface="+mn-lt"/>
                          <a:ea typeface="Calibri"/>
                        </a:rPr>
                        <a:t> of Correctional Centres as Adult Education and Training (AET) Examination Centres and approval to offer AET curriculum</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800" dirty="0" smtClean="0">
                          <a:solidFill>
                            <a:schemeClr val="tx1"/>
                          </a:solidFill>
                          <a:effectLst/>
                          <a:latin typeface="+mn-lt"/>
                          <a:ea typeface="Calibri"/>
                        </a:rPr>
                        <a:t>Registration</a:t>
                      </a:r>
                      <a:r>
                        <a:rPr lang="en-ZA" sz="1800" baseline="0" dirty="0" smtClean="0">
                          <a:solidFill>
                            <a:schemeClr val="tx1"/>
                          </a:solidFill>
                          <a:effectLst/>
                          <a:latin typeface="+mn-lt"/>
                          <a:ea typeface="Calibri"/>
                        </a:rPr>
                        <a:t> of Correctional Centres as TVET College  Examination Centres, Monitor examinations</a:t>
                      </a:r>
                    </a:p>
                    <a:p>
                      <a:pPr marL="285750" indent="-285750">
                        <a:lnSpc>
                          <a:spcPct val="100000"/>
                        </a:lnSpc>
                        <a:buFont typeface="Arial" pitchFamily="34" charset="0"/>
                        <a:buChar char="•"/>
                      </a:pPr>
                      <a:r>
                        <a:rPr lang="en-ZA" sz="1800" dirty="0" smtClean="0">
                          <a:solidFill>
                            <a:schemeClr val="tx1"/>
                          </a:solidFill>
                          <a:effectLst/>
                          <a:latin typeface="+mn-lt"/>
                          <a:ea typeface="Calibri"/>
                        </a:rPr>
                        <a:t>Support with the provision of AET Programmes and TVET College Curricula </a:t>
                      </a:r>
                    </a:p>
                    <a:p>
                      <a:pPr marL="342900" lvl="0" indent="-342900">
                        <a:lnSpc>
                          <a:spcPct val="100000"/>
                        </a:lnSpc>
                        <a:buFont typeface="Arial" pitchFamily="34" charset="0"/>
                        <a:buChar char="•"/>
                      </a:pPr>
                      <a:r>
                        <a:rPr lang="en-GB" sz="1800" dirty="0" smtClean="0">
                          <a:solidFill>
                            <a:schemeClr val="tx1"/>
                          </a:solidFill>
                          <a:effectLst/>
                          <a:latin typeface="+mn-lt"/>
                        </a:rPr>
                        <a:t>Administration and Management of AET and TVET College</a:t>
                      </a:r>
                      <a:r>
                        <a:rPr lang="en-GB" sz="1800" baseline="0" dirty="0" smtClean="0">
                          <a:solidFill>
                            <a:schemeClr val="tx1"/>
                          </a:solidFill>
                          <a:effectLst/>
                          <a:latin typeface="+mn-lt"/>
                        </a:rPr>
                        <a:t> </a:t>
                      </a:r>
                      <a:r>
                        <a:rPr lang="en-GB" sz="1800" dirty="0" smtClean="0">
                          <a:solidFill>
                            <a:schemeClr val="tx1"/>
                          </a:solidFill>
                          <a:effectLst/>
                          <a:latin typeface="+mn-lt"/>
                        </a:rPr>
                        <a:t>Examinations</a:t>
                      </a:r>
                    </a:p>
                    <a:p>
                      <a:pPr marL="285750" lvl="0" indent="-285750">
                        <a:lnSpc>
                          <a:spcPct val="100000"/>
                        </a:lnSpc>
                        <a:buFont typeface="Arial" pitchFamily="34" charset="0"/>
                        <a:buChar char="•"/>
                      </a:pPr>
                      <a:r>
                        <a:rPr lang="en-GB" sz="1800" dirty="0" smtClean="0">
                          <a:solidFill>
                            <a:schemeClr val="tx1"/>
                          </a:solidFill>
                          <a:effectLst/>
                          <a:latin typeface="+mn-lt"/>
                        </a:rPr>
                        <a:t>Human Resource Development</a:t>
                      </a:r>
                      <a:endParaRPr lang="en-ZA" sz="1800" dirty="0" smtClean="0">
                        <a:solidFill>
                          <a:schemeClr val="tx1"/>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800" dirty="0" smtClean="0">
                          <a:effectLst/>
                          <a:latin typeface="+mn-lt"/>
                          <a:ea typeface="Calibri"/>
                          <a:cs typeface="Times New Roman"/>
                        </a:rPr>
                        <a:t>MOU Finalised and signed by both parties</a:t>
                      </a:r>
                      <a:endParaRPr lang="en-ZA" sz="1800" dirty="0">
                        <a:effectLst/>
                        <a:latin typeface="+mn-lt"/>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671">
                <a:tc>
                  <a:txBody>
                    <a:bodyPr/>
                    <a:lstStyle/>
                    <a:p>
                      <a:pPr algn="just">
                        <a:lnSpc>
                          <a:spcPct val="100000"/>
                        </a:lnSpc>
                        <a:spcAft>
                          <a:spcPts val="0"/>
                        </a:spcAft>
                      </a:pPr>
                      <a:r>
                        <a:rPr lang="en-ZA" sz="1800" b="1" dirty="0" smtClean="0">
                          <a:solidFill>
                            <a:schemeClr val="tx1"/>
                          </a:solidFill>
                          <a:effectLst/>
                          <a:latin typeface="+mn-lt"/>
                          <a:ea typeface="Calibri"/>
                          <a:cs typeface="Times New Roman"/>
                        </a:rPr>
                        <a:t>National Skills Fund (NSF)</a:t>
                      </a:r>
                      <a:endParaRPr lang="en-ZA" sz="1800" b="1" dirty="0">
                        <a:solidFill>
                          <a:schemeClr val="tx1"/>
                        </a:solidFill>
                        <a:effectLst/>
                        <a:latin typeface="+mn-lt"/>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solidFill>
                            <a:schemeClr val="tx1"/>
                          </a:solidFill>
                          <a:effectLst/>
                          <a:latin typeface="+mn-lt"/>
                        </a:rPr>
                        <a:t>Awarding of Discretionary Grants  to train offenders</a:t>
                      </a:r>
                      <a:endParaRPr lang="en-ZA" sz="18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800" dirty="0" smtClean="0">
                          <a:solidFill>
                            <a:schemeClr val="tx1"/>
                          </a:solidFill>
                          <a:effectLst/>
                          <a:latin typeface="+mn-lt"/>
                          <a:ea typeface="Calibri"/>
                          <a:cs typeface="Times New Roman"/>
                        </a:rPr>
                        <a:t>Finalised and signed by both parties</a:t>
                      </a: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671">
                <a:tc>
                  <a:txBody>
                    <a:bodyPr/>
                    <a:lstStyle/>
                    <a:p>
                      <a:pPr algn="just">
                        <a:lnSpc>
                          <a:spcPct val="100000"/>
                        </a:lnSpc>
                        <a:spcAft>
                          <a:spcPts val="0"/>
                        </a:spcAft>
                      </a:pPr>
                      <a:r>
                        <a:rPr lang="en-ZA" sz="1800" b="1" dirty="0" smtClean="0">
                          <a:solidFill>
                            <a:schemeClr val="tx1"/>
                          </a:solidFill>
                          <a:effectLst/>
                          <a:latin typeface="+mn-lt"/>
                          <a:ea typeface="Calibri"/>
                          <a:cs typeface="Times New Roman"/>
                        </a:rPr>
                        <a:t>Sector Education and Training Authorities (SETAs)</a:t>
                      </a:r>
                      <a:r>
                        <a:rPr lang="en-ZA" sz="1800" b="1" baseline="0" dirty="0" smtClean="0">
                          <a:solidFill>
                            <a:schemeClr val="tx1"/>
                          </a:solidFill>
                          <a:effectLst/>
                          <a:latin typeface="+mn-lt"/>
                          <a:ea typeface="Calibri"/>
                          <a:cs typeface="Times New Roman"/>
                        </a:rPr>
                        <a:t> </a:t>
                      </a:r>
                      <a:endParaRPr lang="en-ZA" sz="1800" b="1" dirty="0">
                        <a:solidFill>
                          <a:schemeClr val="tx1"/>
                        </a:solidFill>
                        <a:effectLst/>
                        <a:latin typeface="+mn-lt"/>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smtClean="0">
                          <a:solidFill>
                            <a:schemeClr val="tx1"/>
                          </a:solidFill>
                          <a:effectLst/>
                          <a:latin typeface="+mn-lt"/>
                          <a:ea typeface="Calibri"/>
                          <a:cs typeface="Times New Roman"/>
                        </a:rPr>
                        <a:t>Accreditation of offender workplaces &amp;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solidFill>
                            <a:schemeClr val="tx1"/>
                          </a:solidFill>
                          <a:effectLst/>
                          <a:latin typeface="+mn-lt"/>
                        </a:rPr>
                        <a:t>Awarding of Discretionary Grants  to train offenders</a:t>
                      </a:r>
                      <a:endParaRPr lang="en-ZA" sz="1800" dirty="0" smtClean="0">
                        <a:solidFill>
                          <a:schemeClr val="tx1"/>
                        </a:solidFill>
                        <a:effectLst/>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800" dirty="0" smtClean="0">
                          <a:solidFill>
                            <a:schemeClr val="tx1"/>
                          </a:solidFill>
                          <a:effectLst/>
                          <a:latin typeface="+mn-lt"/>
                          <a:ea typeface="Calibri"/>
                          <a:cs typeface="Times New Roman"/>
                        </a:rPr>
                        <a:t>Continuous interaction to achieve accreditation and awarding of discretionary</a:t>
                      </a:r>
                      <a:r>
                        <a:rPr lang="en-ZA" sz="1800" baseline="0" dirty="0" smtClean="0">
                          <a:solidFill>
                            <a:schemeClr val="tx1"/>
                          </a:solidFill>
                          <a:effectLst/>
                          <a:latin typeface="+mn-lt"/>
                          <a:ea typeface="Calibri"/>
                          <a:cs typeface="Times New Roman"/>
                        </a:rPr>
                        <a:t> grants</a:t>
                      </a:r>
                      <a:endParaRPr lang="en-ZA" sz="1800" dirty="0">
                        <a:solidFill>
                          <a:schemeClr val="tx1"/>
                        </a:solidFill>
                        <a:effectLst/>
                        <a:latin typeface="+mn-lt"/>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671">
                <a:tc>
                  <a:txBody>
                    <a:bodyPr/>
                    <a:lstStyle/>
                    <a:p>
                      <a:pPr algn="just">
                        <a:lnSpc>
                          <a:spcPct val="100000"/>
                        </a:lnSpc>
                        <a:spcAft>
                          <a:spcPts val="0"/>
                        </a:spcAft>
                      </a:pPr>
                      <a:r>
                        <a:rPr lang="en-ZA" sz="1800" b="1" dirty="0" smtClean="0">
                          <a:solidFill>
                            <a:schemeClr val="tx1"/>
                          </a:solidFill>
                          <a:effectLst/>
                          <a:latin typeface="+mn-lt"/>
                          <a:ea typeface="Calibri"/>
                          <a:cs typeface="Times New Roman"/>
                        </a:rPr>
                        <a:t>Public</a:t>
                      </a:r>
                      <a:r>
                        <a:rPr lang="en-ZA" sz="1800" b="1" baseline="0" dirty="0" smtClean="0">
                          <a:solidFill>
                            <a:schemeClr val="tx1"/>
                          </a:solidFill>
                          <a:effectLst/>
                          <a:latin typeface="+mn-lt"/>
                          <a:ea typeface="Calibri"/>
                          <a:cs typeface="Times New Roman"/>
                        </a:rPr>
                        <a:t> TVET Colleges</a:t>
                      </a:r>
                      <a:endParaRPr lang="en-ZA" sz="1800" b="1" dirty="0">
                        <a:solidFill>
                          <a:schemeClr val="tx1"/>
                        </a:solidFill>
                        <a:effectLst/>
                        <a:latin typeface="+mn-lt"/>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smtClean="0">
                          <a:solidFill>
                            <a:schemeClr val="tx1"/>
                          </a:solidFill>
                          <a:effectLst/>
                          <a:latin typeface="+mn-lt"/>
                          <a:ea typeface="Calibri"/>
                          <a:cs typeface="Times New Roman"/>
                        </a:rPr>
                        <a:t>Improved skills training of offenders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smtClean="0">
                          <a:solidFill>
                            <a:schemeClr val="tx1"/>
                          </a:solidFill>
                          <a:effectLst/>
                          <a:latin typeface="+mn-lt"/>
                          <a:ea typeface="Calibri"/>
                          <a:cs typeface="Times New Roman"/>
                        </a:rPr>
                        <a:t>Community participation initiatives  and support of </a:t>
                      </a:r>
                      <a:r>
                        <a:rPr lang="en-ZA" sz="1800" b="0" baseline="0" dirty="0" smtClean="0">
                          <a:solidFill>
                            <a:schemeClr val="tx1"/>
                          </a:solidFill>
                          <a:effectLst/>
                          <a:latin typeface="+mn-lt"/>
                          <a:ea typeface="Calibri"/>
                          <a:cs typeface="Times New Roman"/>
                        </a:rPr>
                        <a:t>experiential learning to learners, aligned to District Model</a:t>
                      </a:r>
                      <a:endParaRPr lang="en-ZA" sz="18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800" dirty="0" smtClean="0">
                          <a:solidFill>
                            <a:schemeClr val="tx1"/>
                          </a:solidFill>
                          <a:effectLst/>
                          <a:latin typeface="+mn-lt"/>
                          <a:ea typeface="Calibri"/>
                          <a:cs typeface="Times New Roman"/>
                        </a:rPr>
                        <a:t>Signed partnerships on</a:t>
                      </a:r>
                      <a:r>
                        <a:rPr lang="en-ZA" sz="1800" baseline="0" dirty="0" smtClean="0">
                          <a:solidFill>
                            <a:schemeClr val="tx1"/>
                          </a:solidFill>
                          <a:effectLst/>
                          <a:latin typeface="+mn-lt"/>
                          <a:ea typeface="Calibri"/>
                          <a:cs typeface="Times New Roman"/>
                        </a:rPr>
                        <a:t> operational level</a:t>
                      </a:r>
                      <a:endParaRPr lang="en-ZA" sz="1800" dirty="0">
                        <a:solidFill>
                          <a:schemeClr val="tx1"/>
                        </a:solidFill>
                        <a:effectLst/>
                        <a:latin typeface="+mn-lt"/>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3427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29252187"/>
              </p:ext>
            </p:extLst>
          </p:nvPr>
        </p:nvGraphicFramePr>
        <p:xfrm>
          <a:off x="63376" y="1268159"/>
          <a:ext cx="11780050" cy="5617055"/>
        </p:xfrm>
        <a:graphic>
          <a:graphicData uri="http://schemas.openxmlformats.org/drawingml/2006/table">
            <a:tbl>
              <a:tblPr firstRow="1" firstCol="1" bandRow="1"/>
              <a:tblGrid>
                <a:gridCol w="3175230"/>
                <a:gridCol w="5644850"/>
                <a:gridCol w="2959970"/>
              </a:tblGrid>
              <a:tr h="564599">
                <a:tc>
                  <a:txBody>
                    <a:bodyPr/>
                    <a:lstStyle/>
                    <a:p>
                      <a:pPr algn="ctr">
                        <a:lnSpc>
                          <a:spcPct val="115000"/>
                        </a:lnSpc>
                        <a:spcAft>
                          <a:spcPts val="0"/>
                        </a:spcAft>
                      </a:pPr>
                      <a:r>
                        <a:rPr lang="en-GB" sz="1800" b="1" dirty="0">
                          <a:effectLst/>
                          <a:latin typeface="+mn-lt"/>
                          <a:ea typeface="Calibri"/>
                          <a:cs typeface="Times New Roman"/>
                        </a:rPr>
                        <a:t>ORGANISATION</a:t>
                      </a:r>
                      <a:endParaRPr lang="en-ZA" sz="1800" dirty="0">
                        <a:effectLst/>
                        <a:latin typeface="+mn-lt"/>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mn-lt"/>
                          <a:ea typeface="Calibri"/>
                          <a:cs typeface="Times New Roman"/>
                        </a:rPr>
                        <a:t>AREA OF ENGAGEMENT</a:t>
                      </a:r>
                      <a:endParaRPr lang="en-ZA" sz="1800" dirty="0">
                        <a:effectLst/>
                        <a:latin typeface="+mn-lt"/>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mn-lt"/>
                          <a:ea typeface="Calibri"/>
                          <a:cs typeface="Times New Roman"/>
                        </a:rPr>
                        <a:t>PROGRESS</a:t>
                      </a:r>
                      <a:endParaRPr lang="en-ZA" sz="1800" dirty="0">
                        <a:effectLst/>
                        <a:latin typeface="+mn-lt"/>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011642">
                <a:tc>
                  <a:txBody>
                    <a:bodyPr/>
                    <a:lstStyle/>
                    <a:p>
                      <a:pPr algn="just">
                        <a:lnSpc>
                          <a:spcPct val="115000"/>
                        </a:lnSpc>
                        <a:spcAft>
                          <a:spcPts val="0"/>
                        </a:spcAft>
                      </a:pPr>
                      <a:r>
                        <a:rPr lang="en-GB" sz="1800" b="1" dirty="0">
                          <a:effectLst/>
                          <a:latin typeface="Arial" pitchFamily="34" charset="0"/>
                          <a:ea typeface="Calibri"/>
                          <a:cs typeface="Arial" pitchFamily="34" charset="0"/>
                        </a:rPr>
                        <a:t>Academia (</a:t>
                      </a:r>
                      <a:r>
                        <a:rPr lang="en-GB" sz="1800" b="1" dirty="0" smtClean="0">
                          <a:effectLst/>
                          <a:latin typeface="Arial" pitchFamily="34" charset="0"/>
                          <a:ea typeface="Calibri"/>
                          <a:cs typeface="Arial" pitchFamily="34" charset="0"/>
                        </a:rPr>
                        <a:t>UNISA) </a:t>
                      </a:r>
                      <a:r>
                        <a:rPr lang="en-GB" sz="1800" b="1" dirty="0">
                          <a:effectLst/>
                          <a:latin typeface="Arial" pitchFamily="34" charset="0"/>
                          <a:ea typeface="Calibri"/>
                          <a:cs typeface="Arial" pitchFamily="34" charset="0"/>
                        </a:rPr>
                        <a:t>and Research Institutions </a:t>
                      </a:r>
                      <a:endParaRPr lang="en-ZA" sz="18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itchFamily="34" charset="0"/>
                        <a:buChar char="•"/>
                      </a:pPr>
                      <a:r>
                        <a:rPr lang="en-US" sz="1800" dirty="0" smtClean="0">
                          <a:effectLst/>
                          <a:latin typeface="Arial" pitchFamily="34" charset="0"/>
                          <a:ea typeface="Calibri"/>
                          <a:cs typeface="Arial" pitchFamily="34" charset="0"/>
                        </a:rPr>
                        <a:t>Establish and strengthen partnerships with relevant stakeholders to improve / broaden the reach of services and interventions</a:t>
                      </a:r>
                    </a:p>
                    <a:p>
                      <a:pPr marL="0" indent="0">
                        <a:buFont typeface="Arial" pitchFamily="34" charset="0"/>
                        <a:buNone/>
                      </a:pPr>
                      <a:endParaRPr lang="en-US" sz="1800" dirty="0" smtClean="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800" dirty="0" smtClean="0">
                          <a:effectLst/>
                          <a:latin typeface="Arial" pitchFamily="34" charset="0"/>
                          <a:ea typeface="Calibri"/>
                          <a:cs typeface="Arial" pitchFamily="34" charset="0"/>
                        </a:rPr>
                        <a:t> The MOU is under review</a:t>
                      </a:r>
                      <a:endParaRPr lang="en-ZA" sz="1800" dirty="0">
                        <a:effectLst/>
                        <a:latin typeface="Arial" pitchFamily="34" charset="0"/>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6293">
                <a:tc>
                  <a:txBody>
                    <a:bodyPr/>
                    <a:lstStyle/>
                    <a:p>
                      <a:pPr>
                        <a:lnSpc>
                          <a:spcPct val="115000"/>
                        </a:lnSpc>
                        <a:spcAft>
                          <a:spcPts val="0"/>
                        </a:spcAft>
                      </a:pPr>
                      <a:r>
                        <a:rPr lang="en-ZA" sz="1800" b="1" dirty="0" smtClean="0">
                          <a:solidFill>
                            <a:schemeClr val="tx1"/>
                          </a:solidFill>
                          <a:effectLst/>
                          <a:latin typeface="+mn-lt"/>
                          <a:ea typeface="Calibri"/>
                          <a:cs typeface="Arial" pitchFamily="34" charset="0"/>
                        </a:rPr>
                        <a:t>Implementing agents (Department </a:t>
                      </a:r>
                      <a:r>
                        <a:rPr lang="en-ZA" sz="1800" b="1" dirty="0">
                          <a:solidFill>
                            <a:schemeClr val="tx1"/>
                          </a:solidFill>
                          <a:effectLst/>
                          <a:latin typeface="+mn-lt"/>
                          <a:ea typeface="Calibri"/>
                          <a:cs typeface="Arial" pitchFamily="34" charset="0"/>
                        </a:rPr>
                        <a:t>of Public </a:t>
                      </a:r>
                      <a:r>
                        <a:rPr lang="en-ZA" sz="1800" b="1" dirty="0" smtClean="0">
                          <a:solidFill>
                            <a:schemeClr val="tx1"/>
                          </a:solidFill>
                          <a:effectLst/>
                          <a:latin typeface="+mn-lt"/>
                          <a:ea typeface="Calibri"/>
                          <a:cs typeface="Arial" pitchFamily="34" charset="0"/>
                        </a:rPr>
                        <a:t>Works, Development Bank of Southern Africa and Independent Development Trust)</a:t>
                      </a:r>
                      <a:endParaRPr lang="en-ZA" sz="1800" b="1" dirty="0">
                        <a:solidFill>
                          <a:schemeClr val="tx1"/>
                        </a:solidFill>
                        <a:effectLst/>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nSpc>
                          <a:spcPct val="115000"/>
                        </a:lnSpc>
                        <a:spcAft>
                          <a:spcPts val="0"/>
                        </a:spcAft>
                        <a:buFont typeface="Arial" pitchFamily="34" charset="0"/>
                        <a:buChar char="•"/>
                      </a:pPr>
                      <a:r>
                        <a:rPr lang="en-ZA" sz="1800" dirty="0" smtClean="0">
                          <a:solidFill>
                            <a:schemeClr val="tx1"/>
                          </a:solidFill>
                          <a:effectLst/>
                          <a:latin typeface="+mn-lt"/>
                          <a:ea typeface="Calibri"/>
                          <a:cs typeface="Arial" pitchFamily="34" charset="0"/>
                        </a:rPr>
                        <a:t>  Infrastructure </a:t>
                      </a:r>
                      <a:r>
                        <a:rPr lang="en-ZA" sz="1800" dirty="0">
                          <a:solidFill>
                            <a:schemeClr val="tx1"/>
                          </a:solidFill>
                          <a:effectLst/>
                          <a:latin typeface="+mn-lt"/>
                          <a:ea typeface="Calibri"/>
                          <a:cs typeface="Arial" pitchFamily="34" charset="0"/>
                        </a:rPr>
                        <a:t>to support </a:t>
                      </a:r>
                      <a:r>
                        <a:rPr lang="en-ZA" sz="1800" dirty="0" smtClean="0">
                          <a:solidFill>
                            <a:schemeClr val="tx1"/>
                          </a:solidFill>
                          <a:effectLst/>
                          <a:latin typeface="+mn-lt"/>
                          <a:ea typeface="Calibri"/>
                          <a:cs typeface="Arial" pitchFamily="34" charset="0"/>
                        </a:rPr>
                        <a:t>rehabilitation for </a:t>
                      </a:r>
                    </a:p>
                    <a:p>
                      <a:pPr marL="0" indent="0">
                        <a:lnSpc>
                          <a:spcPct val="115000"/>
                        </a:lnSpc>
                        <a:spcAft>
                          <a:spcPts val="0"/>
                        </a:spcAft>
                        <a:buFont typeface="Arial" pitchFamily="34" charset="0"/>
                        <a:buNone/>
                      </a:pPr>
                      <a:r>
                        <a:rPr lang="en-US" sz="1800" dirty="0" smtClean="0">
                          <a:solidFill>
                            <a:schemeClr val="tx1"/>
                          </a:solidFill>
                          <a:effectLst/>
                          <a:latin typeface="+mn-lt"/>
                          <a:ea typeface="Calibri"/>
                          <a:cs typeface="Arial" pitchFamily="34" charset="0"/>
                        </a:rPr>
                        <a:t>     sports grounds, libraries, Recreational </a:t>
                      </a:r>
                    </a:p>
                    <a:p>
                      <a:pPr marL="0" indent="0">
                        <a:lnSpc>
                          <a:spcPct val="115000"/>
                        </a:lnSpc>
                        <a:spcAft>
                          <a:spcPts val="0"/>
                        </a:spcAft>
                        <a:buFont typeface="Arial" pitchFamily="34" charset="0"/>
                        <a:buNone/>
                      </a:pPr>
                      <a:r>
                        <a:rPr lang="en-US" sz="1800" dirty="0" smtClean="0">
                          <a:solidFill>
                            <a:schemeClr val="tx1"/>
                          </a:solidFill>
                          <a:effectLst/>
                          <a:latin typeface="+mn-lt"/>
                          <a:ea typeface="Calibri"/>
                          <a:cs typeface="Arial" pitchFamily="34" charset="0"/>
                        </a:rPr>
                        <a:t>      areas </a:t>
                      </a:r>
                    </a:p>
                    <a:p>
                      <a:pPr marL="285750" indent="-285750">
                        <a:lnSpc>
                          <a:spcPct val="115000"/>
                        </a:lnSpc>
                        <a:spcAft>
                          <a:spcPts val="0"/>
                        </a:spcAft>
                        <a:buFont typeface="Arial" pitchFamily="34" charset="0"/>
                        <a:buChar char="•"/>
                      </a:pPr>
                      <a:r>
                        <a:rPr lang="en-US" sz="1800" dirty="0" smtClean="0">
                          <a:solidFill>
                            <a:schemeClr val="tx1"/>
                          </a:solidFill>
                          <a:effectLst/>
                          <a:latin typeface="+mn-lt"/>
                          <a:ea typeface="Calibri"/>
                          <a:cs typeface="Arial" pitchFamily="34" charset="0"/>
                        </a:rPr>
                        <a:t>Amenities for vocational</a:t>
                      </a:r>
                      <a:r>
                        <a:rPr lang="en-US" sz="1800" baseline="0" dirty="0" smtClean="0">
                          <a:solidFill>
                            <a:schemeClr val="tx1"/>
                          </a:solidFill>
                          <a:effectLst/>
                          <a:latin typeface="+mn-lt"/>
                          <a:ea typeface="Calibri"/>
                          <a:cs typeface="Arial" pitchFamily="34" charset="0"/>
                        </a:rPr>
                        <a:t> training, schools, production workshops and agricultural activities</a:t>
                      </a:r>
                      <a:endParaRPr lang="en-ZA" sz="1800" dirty="0" smtClean="0">
                        <a:solidFill>
                          <a:schemeClr val="tx1"/>
                        </a:solidFill>
                        <a:effectLst/>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n-ZA" sz="1800" dirty="0" smtClean="0">
                          <a:solidFill>
                            <a:schemeClr val="tx1"/>
                          </a:solidFill>
                          <a:effectLst/>
                          <a:latin typeface="+mn-lt"/>
                          <a:ea typeface="Calibri"/>
                          <a:cs typeface="Arial" pitchFamily="34" charset="0"/>
                        </a:rPr>
                        <a:t>Collaboration is </a:t>
                      </a:r>
                      <a:r>
                        <a:rPr lang="en-ZA" sz="1800" dirty="0" err="1" smtClean="0">
                          <a:solidFill>
                            <a:schemeClr val="tx1"/>
                          </a:solidFill>
                          <a:effectLst/>
                          <a:latin typeface="+mn-lt"/>
                          <a:ea typeface="Calibri"/>
                          <a:cs typeface="Arial" pitchFamily="34" charset="0"/>
                        </a:rPr>
                        <a:t>ongoing</a:t>
                      </a:r>
                      <a:endParaRPr lang="en-ZA" sz="1800" dirty="0">
                        <a:solidFill>
                          <a:schemeClr val="tx1"/>
                        </a:solidFill>
                        <a:effectLst/>
                        <a:latin typeface="+mn-lt"/>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37140">
                <a:tc>
                  <a:txBody>
                    <a:bodyPr/>
                    <a:lstStyle/>
                    <a:p>
                      <a:pPr>
                        <a:lnSpc>
                          <a:spcPct val="115000"/>
                        </a:lnSpc>
                        <a:spcAft>
                          <a:spcPts val="0"/>
                        </a:spcAft>
                      </a:pPr>
                      <a:r>
                        <a:rPr lang="en-ZA" sz="1800" b="1" dirty="0">
                          <a:solidFill>
                            <a:schemeClr val="tx1"/>
                          </a:solidFill>
                          <a:effectLst/>
                          <a:latin typeface="+mn-lt"/>
                          <a:ea typeface="Calibri"/>
                          <a:cs typeface="Arial" pitchFamily="34" charset="0"/>
                        </a:rPr>
                        <a:t>Department of Social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15000"/>
                        </a:lnSpc>
                        <a:spcAft>
                          <a:spcPts val="0"/>
                        </a:spcAft>
                        <a:buFont typeface="Arial" pitchFamily="34" charset="0"/>
                        <a:buChar char="•"/>
                      </a:pPr>
                      <a:r>
                        <a:rPr lang="en-US" sz="1800" dirty="0" smtClean="0">
                          <a:solidFill>
                            <a:schemeClr val="tx1"/>
                          </a:solidFill>
                          <a:effectLst/>
                          <a:latin typeface="+mn-lt"/>
                          <a:ea typeface="Calibri"/>
                          <a:cs typeface="Arial" pitchFamily="34" charset="0"/>
                        </a:rPr>
                        <a:t>Provision of programmes and services at ECD centres</a:t>
                      </a:r>
                    </a:p>
                    <a:p>
                      <a:pPr marL="285750" indent="-285750">
                        <a:lnSpc>
                          <a:spcPct val="115000"/>
                        </a:lnSpc>
                        <a:spcAft>
                          <a:spcPts val="0"/>
                        </a:spcAft>
                        <a:buFont typeface="Arial" pitchFamily="34" charset="0"/>
                        <a:buChar char="•"/>
                      </a:pPr>
                      <a:r>
                        <a:rPr lang="en-US" sz="1800" dirty="0" smtClean="0">
                          <a:solidFill>
                            <a:schemeClr val="tx1"/>
                          </a:solidFill>
                          <a:effectLst/>
                          <a:latin typeface="+mn-lt"/>
                          <a:ea typeface="Calibri"/>
                          <a:cs typeface="Arial" pitchFamily="34" charset="0"/>
                        </a:rPr>
                        <a:t>Registration of ECD centre</a:t>
                      </a:r>
                    </a:p>
                    <a:p>
                      <a:pPr marL="285750" indent="-285750">
                        <a:lnSpc>
                          <a:spcPct val="115000"/>
                        </a:lnSpc>
                        <a:spcAft>
                          <a:spcPts val="0"/>
                        </a:spcAft>
                        <a:buFont typeface="Arial" pitchFamily="34" charset="0"/>
                        <a:buChar char="•"/>
                      </a:pPr>
                      <a:r>
                        <a:rPr lang="en-US" sz="1800" dirty="0" smtClean="0">
                          <a:solidFill>
                            <a:schemeClr val="tx1"/>
                          </a:solidFill>
                          <a:effectLst/>
                          <a:latin typeface="+mn-lt"/>
                          <a:ea typeface="Calibri"/>
                          <a:cs typeface="Arial" pitchFamily="34" charset="0"/>
                        </a:rPr>
                        <a:t>Monitoring of compliance</a:t>
                      </a:r>
                    </a:p>
                    <a:p>
                      <a:pPr marL="285750" indent="-285750">
                        <a:lnSpc>
                          <a:spcPct val="115000"/>
                        </a:lnSpc>
                        <a:spcAft>
                          <a:spcPts val="0"/>
                        </a:spcAft>
                        <a:buFont typeface="Arial" pitchFamily="34" charset="0"/>
                        <a:buChar char="•"/>
                      </a:pPr>
                      <a:r>
                        <a:rPr lang="en-US" sz="1800" dirty="0" smtClean="0">
                          <a:solidFill>
                            <a:schemeClr val="tx1"/>
                          </a:solidFill>
                          <a:effectLst/>
                          <a:latin typeface="+mn-lt"/>
                          <a:ea typeface="Calibri"/>
                          <a:cs typeface="Arial" pitchFamily="34" charset="0"/>
                        </a:rPr>
                        <a:t>Alternative placement of babies who are with their incarcerated mothers</a:t>
                      </a:r>
                      <a:endParaRPr lang="en-ZA" sz="1800" dirty="0">
                        <a:solidFill>
                          <a:schemeClr val="tx1"/>
                        </a:solidFill>
                        <a:effectLst/>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800" dirty="0" err="1" smtClean="0">
                          <a:solidFill>
                            <a:schemeClr val="tx1"/>
                          </a:solidFill>
                          <a:effectLst/>
                          <a:latin typeface="+mn-lt"/>
                          <a:ea typeface="Calibri"/>
                          <a:cs typeface="Arial" pitchFamily="34" charset="0"/>
                        </a:rPr>
                        <a:t>Ongoing</a:t>
                      </a:r>
                      <a:endParaRPr lang="en-ZA" sz="1800" dirty="0">
                        <a:solidFill>
                          <a:schemeClr val="tx1"/>
                        </a:solidFill>
                        <a:effectLst/>
                        <a:latin typeface="+mn-lt"/>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496">
                <a:tc>
                  <a:txBody>
                    <a:bodyPr/>
                    <a:lstStyle/>
                    <a:p>
                      <a:pPr>
                        <a:lnSpc>
                          <a:spcPct val="115000"/>
                        </a:lnSpc>
                        <a:spcAft>
                          <a:spcPts val="0"/>
                        </a:spcAft>
                      </a:pPr>
                      <a:r>
                        <a:rPr lang="en-ZA" sz="1800" b="1" dirty="0">
                          <a:effectLst/>
                          <a:latin typeface="+mn-lt"/>
                          <a:ea typeface="Calibri"/>
                          <a:cs typeface="Arial" pitchFamily="34" charset="0"/>
                        </a:rPr>
                        <a:t>Department of Home Affairs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15000"/>
                        </a:lnSpc>
                        <a:spcAft>
                          <a:spcPts val="0"/>
                        </a:spcAft>
                        <a:buFont typeface="Arial" pitchFamily="34" charset="0"/>
                        <a:buChar char="•"/>
                      </a:pPr>
                      <a:r>
                        <a:rPr lang="en-ZA" sz="1800" dirty="0">
                          <a:effectLst/>
                          <a:latin typeface="+mn-lt"/>
                          <a:ea typeface="Calibri"/>
                          <a:cs typeface="Arial" pitchFamily="34" charset="0"/>
                        </a:rPr>
                        <a:t>Provision of </a:t>
                      </a:r>
                      <a:r>
                        <a:rPr lang="en-ZA" sz="1800" dirty="0" smtClean="0">
                          <a:effectLst/>
                          <a:latin typeface="+mn-lt"/>
                          <a:ea typeface="Calibri"/>
                          <a:cs typeface="Arial" pitchFamily="34" charset="0"/>
                        </a:rPr>
                        <a:t>Identity </a:t>
                      </a:r>
                      <a:r>
                        <a:rPr lang="en-ZA" sz="1800" dirty="0">
                          <a:effectLst/>
                          <a:latin typeface="+mn-lt"/>
                          <a:ea typeface="Calibri"/>
                          <a:cs typeface="Arial" pitchFamily="34" charset="0"/>
                        </a:rPr>
                        <a:t>documents for both citizens and foreign </a:t>
                      </a:r>
                      <a:r>
                        <a:rPr lang="en-ZA" sz="1800" dirty="0" smtClean="0">
                          <a:effectLst/>
                          <a:latin typeface="+mn-lt"/>
                          <a:ea typeface="Calibri"/>
                          <a:cs typeface="Arial" pitchFamily="34" charset="0"/>
                        </a:rPr>
                        <a:t>nationals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ZA" sz="1800" dirty="0">
                        <a:effectLst/>
                        <a:latin typeface="+mn-lt"/>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2332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 name="Rectangle 8">
            <a:extLst>
              <a:ext uri="{FF2B5EF4-FFF2-40B4-BE49-F238E27FC236}">
                <a16:creationId xmlns="" xmlns:a16="http://schemas.microsoft.com/office/drawing/2014/main" id="{6D0D4A4D-E24D-2F41-9FA6-C98D876AAF6D}"/>
              </a:ext>
            </a:extLst>
          </p:cNvPr>
          <p:cNvSpPr/>
          <p:nvPr/>
        </p:nvSpPr>
        <p:spPr>
          <a:xfrm>
            <a:off x="246530" y="1"/>
            <a:ext cx="1119554" cy="5651970"/>
          </a:xfrm>
          <a:prstGeom prst="rect">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0" name="Rectangle 9">
            <a:extLst>
              <a:ext uri="{FF2B5EF4-FFF2-40B4-BE49-F238E27FC236}">
                <a16:creationId xmlns="" xmlns:a16="http://schemas.microsoft.com/office/drawing/2014/main" id="{6B12DE1F-585B-2140-B2BD-40C67FF0C1F0}"/>
              </a:ext>
            </a:extLst>
          </p:cNvPr>
          <p:cNvSpPr/>
          <p:nvPr/>
        </p:nvSpPr>
        <p:spPr>
          <a:xfrm>
            <a:off x="1366084" y="0"/>
            <a:ext cx="2584934" cy="6858000"/>
          </a:xfrm>
          <a:prstGeom prst="rect">
            <a:avLst/>
          </a:prstGeom>
          <a:solidFill>
            <a:srgbClr val="548235"/>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ectangle 10">
            <a:extLst>
              <a:ext uri="{FF2B5EF4-FFF2-40B4-BE49-F238E27FC236}">
                <a16:creationId xmlns="" xmlns:a16="http://schemas.microsoft.com/office/drawing/2014/main" id="{232FC7D8-2C69-3447-8C60-C8D12747CDF8}"/>
              </a:ext>
            </a:extLst>
          </p:cNvPr>
          <p:cNvSpPr/>
          <p:nvPr/>
        </p:nvSpPr>
        <p:spPr>
          <a:xfrm>
            <a:off x="246530" y="5651970"/>
            <a:ext cx="1119554" cy="1217293"/>
          </a:xfrm>
          <a:prstGeom prst="rect">
            <a:avLst/>
          </a:prstGeom>
          <a:solidFill>
            <a:srgbClr val="C7A96E">
              <a:lumMod val="60000"/>
              <a:lumOff val="40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30" name="Title 1">
            <a:extLst>
              <a:ext uri="{FF2B5EF4-FFF2-40B4-BE49-F238E27FC236}">
                <a16:creationId xmlns="" xmlns:a16="http://schemas.microsoft.com/office/drawing/2014/main" id="{F5A4D105-B434-874D-A09A-E945722F8660}"/>
              </a:ext>
            </a:extLst>
          </p:cNvPr>
          <p:cNvSpPr txBox="1">
            <a:spLocks/>
          </p:cNvSpPr>
          <p:nvPr/>
        </p:nvSpPr>
        <p:spPr>
          <a:xfrm rot="16200000">
            <a:off x="-863548" y="1392708"/>
            <a:ext cx="3402872" cy="8863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defRPr/>
            </a:pPr>
            <a:r>
              <a:rPr lang="en-US" sz="3200" i="1" dirty="0" smtClean="0">
                <a:solidFill>
                  <a:srgbClr val="FFFFFF"/>
                </a:solidFill>
                <a:latin typeface="Georgia"/>
              </a:rPr>
              <a:t>Presentation outline</a:t>
            </a:r>
            <a:endParaRPr lang="en-US" sz="3200" i="1" dirty="0">
              <a:solidFill>
                <a:srgbClr val="FFFFFF"/>
              </a:solidFill>
              <a:latin typeface="Georgia"/>
            </a:endParaRPr>
          </a:p>
        </p:txBody>
      </p:sp>
      <p:cxnSp>
        <p:nvCxnSpPr>
          <p:cNvPr id="31" name="Straight Connector 30">
            <a:extLst>
              <a:ext uri="{FF2B5EF4-FFF2-40B4-BE49-F238E27FC236}">
                <a16:creationId xmlns="" xmlns:a16="http://schemas.microsoft.com/office/drawing/2014/main" id="{ADE5B180-9DA6-5E46-AEB8-F210FCF9F0EA}"/>
              </a:ext>
            </a:extLst>
          </p:cNvPr>
          <p:cNvCxnSpPr/>
          <p:nvPr/>
        </p:nvCxnSpPr>
        <p:spPr>
          <a:xfrm>
            <a:off x="780592" y="3537341"/>
            <a:ext cx="0" cy="2002874"/>
          </a:xfrm>
          <a:prstGeom prst="line">
            <a:avLst/>
          </a:prstGeom>
          <a:noFill/>
          <a:ln w="6350" cap="flat" cmpd="sng" algn="ctr">
            <a:solidFill>
              <a:srgbClr val="FFFFFF"/>
            </a:solidFill>
            <a:prstDash val="solid"/>
            <a:miter lim="800000"/>
          </a:ln>
          <a:effectLst/>
        </p:spPr>
      </p:cxnSp>
      <p:grpSp>
        <p:nvGrpSpPr>
          <p:cNvPr id="32" name="Group 31">
            <a:extLst>
              <a:ext uri="{FF2B5EF4-FFF2-40B4-BE49-F238E27FC236}">
                <a16:creationId xmlns="" xmlns:a16="http://schemas.microsoft.com/office/drawing/2014/main" id="{3754301D-7909-4E47-A8FF-76DB3A7026AC}"/>
              </a:ext>
            </a:extLst>
          </p:cNvPr>
          <p:cNvGrpSpPr/>
          <p:nvPr/>
        </p:nvGrpSpPr>
        <p:grpSpPr>
          <a:xfrm>
            <a:off x="534423" y="6109682"/>
            <a:ext cx="488832" cy="493336"/>
            <a:chOff x="2684463" y="3619500"/>
            <a:chExt cx="344487" cy="347663"/>
          </a:xfrm>
        </p:grpSpPr>
        <p:sp>
          <p:nvSpPr>
            <p:cNvPr id="33" name="Rectangle 32">
              <a:extLst>
                <a:ext uri="{FF2B5EF4-FFF2-40B4-BE49-F238E27FC236}">
                  <a16:creationId xmlns="" xmlns:a16="http://schemas.microsoft.com/office/drawing/2014/main" id="{B2D94E15-2FA1-FF47-BF7E-D9BE50FE3481}"/>
                </a:ext>
              </a:extLst>
            </p:cNvPr>
            <p:cNvSpPr>
              <a:spLocks noChangeArrowheads="1"/>
            </p:cNvSpPr>
            <p:nvPr/>
          </p:nvSpPr>
          <p:spPr bwMode="auto">
            <a:xfrm>
              <a:off x="2728913" y="3709988"/>
              <a:ext cx="180975" cy="257175"/>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kern="0">
                <a:solidFill>
                  <a:srgbClr val="000000"/>
                </a:solidFill>
                <a:latin typeface="Segoe UI Light"/>
              </a:endParaRPr>
            </a:p>
          </p:txBody>
        </p:sp>
        <p:sp>
          <p:nvSpPr>
            <p:cNvPr id="34" name="Freeform 33">
              <a:extLst>
                <a:ext uri="{FF2B5EF4-FFF2-40B4-BE49-F238E27FC236}">
                  <a16:creationId xmlns="" xmlns:a16="http://schemas.microsoft.com/office/drawing/2014/main" id="{21276784-E644-DE42-9D60-B45B2C1ECAF1}"/>
                </a:ext>
              </a:extLst>
            </p:cNvPr>
            <p:cNvSpPr>
              <a:spLocks/>
            </p:cNvSpPr>
            <p:nvPr/>
          </p:nvSpPr>
          <p:spPr bwMode="auto">
            <a:xfrm>
              <a:off x="2684463" y="3619500"/>
              <a:ext cx="90488" cy="241300"/>
            </a:xfrm>
            <a:custGeom>
              <a:avLst/>
              <a:gdLst>
                <a:gd name="T0" fmla="*/ 12 w 24"/>
                <a:gd name="T1" fmla="*/ 64 h 64"/>
                <a:gd name="T2" fmla="*/ 0 w 24"/>
                <a:gd name="T3" fmla="*/ 64 h 64"/>
                <a:gd name="T4" fmla="*/ 0 w 24"/>
                <a:gd name="T5" fmla="*/ 12 h 64"/>
                <a:gd name="T6" fmla="*/ 12 w 24"/>
                <a:gd name="T7" fmla="*/ 0 h 64"/>
                <a:gd name="T8" fmla="*/ 24 w 24"/>
                <a:gd name="T9" fmla="*/ 12 h 64"/>
                <a:gd name="T10" fmla="*/ 12 w 24"/>
                <a:gd name="T11" fmla="*/ 24 h 64"/>
                <a:gd name="T12" fmla="*/ 12 w 24"/>
                <a:gd name="T13" fmla="*/ 16 h 64"/>
                <a:gd name="T14" fmla="*/ 23 w 24"/>
                <a:gd name="T15" fmla="*/ 16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4">
                  <a:moveTo>
                    <a:pt x="12" y="64"/>
                  </a:moveTo>
                  <a:cubicBezTo>
                    <a:pt x="0" y="64"/>
                    <a:pt x="0" y="64"/>
                    <a:pt x="0" y="64"/>
                  </a:cubicBezTo>
                  <a:cubicBezTo>
                    <a:pt x="0" y="12"/>
                    <a:pt x="0" y="12"/>
                    <a:pt x="0" y="12"/>
                  </a:cubicBezTo>
                  <a:cubicBezTo>
                    <a:pt x="0" y="5"/>
                    <a:pt x="5" y="0"/>
                    <a:pt x="12" y="0"/>
                  </a:cubicBezTo>
                  <a:cubicBezTo>
                    <a:pt x="19" y="0"/>
                    <a:pt x="24" y="5"/>
                    <a:pt x="24" y="12"/>
                  </a:cubicBezTo>
                  <a:cubicBezTo>
                    <a:pt x="24" y="19"/>
                    <a:pt x="19" y="24"/>
                    <a:pt x="12" y="24"/>
                  </a:cubicBezTo>
                  <a:cubicBezTo>
                    <a:pt x="12" y="16"/>
                    <a:pt x="12" y="16"/>
                    <a:pt x="12" y="16"/>
                  </a:cubicBezTo>
                  <a:cubicBezTo>
                    <a:pt x="23" y="16"/>
                    <a:pt x="23" y="16"/>
                    <a:pt x="23" y="16"/>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kern="0">
                <a:solidFill>
                  <a:srgbClr val="000000"/>
                </a:solidFill>
                <a:latin typeface="Segoe UI Light"/>
              </a:endParaRPr>
            </a:p>
          </p:txBody>
        </p:sp>
        <p:sp>
          <p:nvSpPr>
            <p:cNvPr id="35" name="Freeform 34">
              <a:extLst>
                <a:ext uri="{FF2B5EF4-FFF2-40B4-BE49-F238E27FC236}">
                  <a16:creationId xmlns="" xmlns:a16="http://schemas.microsoft.com/office/drawing/2014/main" id="{5CE7BAA0-5111-E049-A8FC-3DA51D4A76EA}"/>
                </a:ext>
              </a:extLst>
            </p:cNvPr>
            <p:cNvSpPr>
              <a:spLocks/>
            </p:cNvSpPr>
            <p:nvPr/>
          </p:nvSpPr>
          <p:spPr bwMode="auto">
            <a:xfrm>
              <a:off x="2728913" y="3619500"/>
              <a:ext cx="225425" cy="90488"/>
            </a:xfrm>
            <a:custGeom>
              <a:avLst/>
              <a:gdLst>
                <a:gd name="T0" fmla="*/ 48 w 60"/>
                <a:gd name="T1" fmla="*/ 24 h 24"/>
                <a:gd name="T2" fmla="*/ 60 w 60"/>
                <a:gd name="T3" fmla="*/ 12 h 24"/>
                <a:gd name="T4" fmla="*/ 48 w 60"/>
                <a:gd name="T5" fmla="*/ 0 h 24"/>
                <a:gd name="T6" fmla="*/ 0 w 60"/>
                <a:gd name="T7" fmla="*/ 0 h 24"/>
              </a:gdLst>
              <a:ahLst/>
              <a:cxnLst>
                <a:cxn ang="0">
                  <a:pos x="T0" y="T1"/>
                </a:cxn>
                <a:cxn ang="0">
                  <a:pos x="T2" y="T3"/>
                </a:cxn>
                <a:cxn ang="0">
                  <a:pos x="T4" y="T5"/>
                </a:cxn>
                <a:cxn ang="0">
                  <a:pos x="T6" y="T7"/>
                </a:cxn>
              </a:cxnLst>
              <a:rect l="0" t="0" r="r" b="b"/>
              <a:pathLst>
                <a:path w="60" h="24">
                  <a:moveTo>
                    <a:pt x="48" y="24"/>
                  </a:moveTo>
                  <a:cubicBezTo>
                    <a:pt x="55" y="24"/>
                    <a:pt x="60" y="19"/>
                    <a:pt x="60" y="12"/>
                  </a:cubicBezTo>
                  <a:cubicBezTo>
                    <a:pt x="60" y="5"/>
                    <a:pt x="55" y="0"/>
                    <a:pt x="48" y="0"/>
                  </a:cubicBezTo>
                  <a:cubicBezTo>
                    <a:pt x="0" y="0"/>
                    <a:pt x="0" y="0"/>
                    <a:pt x="0"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kern="0">
                <a:solidFill>
                  <a:srgbClr val="000000"/>
                </a:solidFill>
                <a:latin typeface="Segoe UI Light"/>
              </a:endParaRPr>
            </a:p>
          </p:txBody>
        </p:sp>
        <p:sp>
          <p:nvSpPr>
            <p:cNvPr id="36" name="Line 8">
              <a:extLst>
                <a:ext uri="{FF2B5EF4-FFF2-40B4-BE49-F238E27FC236}">
                  <a16:creationId xmlns="" xmlns:a16="http://schemas.microsoft.com/office/drawing/2014/main" id="{89F9E849-A05B-F24B-852B-5A761D029431}"/>
                </a:ext>
              </a:extLst>
            </p:cNvPr>
            <p:cNvSpPr>
              <a:spLocks noChangeShapeType="1"/>
            </p:cNvSpPr>
            <p:nvPr/>
          </p:nvSpPr>
          <p:spPr bwMode="auto">
            <a:xfrm>
              <a:off x="2819400" y="3770313"/>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id-ID" kern="0">
                <a:solidFill>
                  <a:srgbClr val="000000"/>
                </a:solidFill>
                <a:latin typeface="Segoe UI Light"/>
              </a:endParaRPr>
            </a:p>
          </p:txBody>
        </p:sp>
        <p:sp>
          <p:nvSpPr>
            <p:cNvPr id="37" name="Line 9">
              <a:extLst>
                <a:ext uri="{FF2B5EF4-FFF2-40B4-BE49-F238E27FC236}">
                  <a16:creationId xmlns="" xmlns:a16="http://schemas.microsoft.com/office/drawing/2014/main" id="{DC79CA80-B487-554E-B037-F222E432C593}"/>
                </a:ext>
              </a:extLst>
            </p:cNvPr>
            <p:cNvSpPr>
              <a:spLocks noChangeShapeType="1"/>
            </p:cNvSpPr>
            <p:nvPr/>
          </p:nvSpPr>
          <p:spPr bwMode="auto">
            <a:xfrm>
              <a:off x="2819400" y="3830638"/>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id-ID" kern="0">
                <a:solidFill>
                  <a:srgbClr val="000000"/>
                </a:solidFill>
                <a:latin typeface="Segoe UI Light"/>
              </a:endParaRPr>
            </a:p>
          </p:txBody>
        </p:sp>
        <p:sp>
          <p:nvSpPr>
            <p:cNvPr id="38" name="Line 10">
              <a:extLst>
                <a:ext uri="{FF2B5EF4-FFF2-40B4-BE49-F238E27FC236}">
                  <a16:creationId xmlns="" xmlns:a16="http://schemas.microsoft.com/office/drawing/2014/main" id="{51D013D5-59E6-FA4E-A68D-173782DA1217}"/>
                </a:ext>
              </a:extLst>
            </p:cNvPr>
            <p:cNvSpPr>
              <a:spLocks noChangeShapeType="1"/>
            </p:cNvSpPr>
            <p:nvPr/>
          </p:nvSpPr>
          <p:spPr bwMode="auto">
            <a:xfrm>
              <a:off x="2819400" y="3892550"/>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id-ID" kern="0">
                <a:solidFill>
                  <a:srgbClr val="000000"/>
                </a:solidFill>
                <a:latin typeface="Segoe UI Light"/>
              </a:endParaRPr>
            </a:p>
          </p:txBody>
        </p:sp>
        <p:sp>
          <p:nvSpPr>
            <p:cNvPr id="39" name="Freeform 38">
              <a:extLst>
                <a:ext uri="{FF2B5EF4-FFF2-40B4-BE49-F238E27FC236}">
                  <a16:creationId xmlns="" xmlns:a16="http://schemas.microsoft.com/office/drawing/2014/main" id="{A078636B-6B87-AF47-8C90-C4128E8FD4E5}"/>
                </a:ext>
              </a:extLst>
            </p:cNvPr>
            <p:cNvSpPr>
              <a:spLocks/>
            </p:cNvSpPr>
            <p:nvPr/>
          </p:nvSpPr>
          <p:spPr bwMode="auto">
            <a:xfrm>
              <a:off x="2759075" y="3740150"/>
              <a:ext cx="38100" cy="30163"/>
            </a:xfrm>
            <a:custGeom>
              <a:avLst/>
              <a:gdLst>
                <a:gd name="T0" fmla="*/ 0 w 24"/>
                <a:gd name="T1" fmla="*/ 14 h 19"/>
                <a:gd name="T2" fmla="*/ 5 w 24"/>
                <a:gd name="T3" fmla="*/ 19 h 19"/>
                <a:gd name="T4" fmla="*/ 24 w 24"/>
                <a:gd name="T5" fmla="*/ 0 h 19"/>
              </a:gdLst>
              <a:ahLst/>
              <a:cxnLst>
                <a:cxn ang="0">
                  <a:pos x="T0" y="T1"/>
                </a:cxn>
                <a:cxn ang="0">
                  <a:pos x="T2" y="T3"/>
                </a:cxn>
                <a:cxn ang="0">
                  <a:pos x="T4" y="T5"/>
                </a:cxn>
              </a:cxnLst>
              <a:rect l="0" t="0" r="r" b="b"/>
              <a:pathLst>
                <a:path w="24" h="19">
                  <a:moveTo>
                    <a:pt x="0" y="14"/>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kern="0">
                <a:solidFill>
                  <a:srgbClr val="000000"/>
                </a:solidFill>
                <a:latin typeface="Segoe UI Light"/>
              </a:endParaRPr>
            </a:p>
          </p:txBody>
        </p:sp>
        <p:sp>
          <p:nvSpPr>
            <p:cNvPr id="40" name="Freeform 39">
              <a:extLst>
                <a:ext uri="{FF2B5EF4-FFF2-40B4-BE49-F238E27FC236}">
                  <a16:creationId xmlns="" xmlns:a16="http://schemas.microsoft.com/office/drawing/2014/main" id="{7EA4DE0E-17A1-5545-8B6A-D0835797A3B0}"/>
                </a:ext>
              </a:extLst>
            </p:cNvPr>
            <p:cNvSpPr>
              <a:spLocks/>
            </p:cNvSpPr>
            <p:nvPr/>
          </p:nvSpPr>
          <p:spPr bwMode="auto">
            <a:xfrm>
              <a:off x="2759075" y="3800475"/>
              <a:ext cx="38100" cy="30163"/>
            </a:xfrm>
            <a:custGeom>
              <a:avLst/>
              <a:gdLst>
                <a:gd name="T0" fmla="*/ 0 w 24"/>
                <a:gd name="T1" fmla="*/ 15 h 19"/>
                <a:gd name="T2" fmla="*/ 5 w 24"/>
                <a:gd name="T3" fmla="*/ 19 h 19"/>
                <a:gd name="T4" fmla="*/ 24 w 24"/>
                <a:gd name="T5" fmla="*/ 0 h 19"/>
              </a:gdLst>
              <a:ahLst/>
              <a:cxnLst>
                <a:cxn ang="0">
                  <a:pos x="T0" y="T1"/>
                </a:cxn>
                <a:cxn ang="0">
                  <a:pos x="T2" y="T3"/>
                </a:cxn>
                <a:cxn ang="0">
                  <a:pos x="T4" y="T5"/>
                </a:cxn>
              </a:cxnLst>
              <a:rect l="0" t="0" r="r" b="b"/>
              <a:pathLst>
                <a:path w="24" h="19">
                  <a:moveTo>
                    <a:pt x="0" y="15"/>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kern="0">
                <a:solidFill>
                  <a:srgbClr val="000000"/>
                </a:solidFill>
                <a:latin typeface="Segoe UI Light"/>
              </a:endParaRPr>
            </a:p>
          </p:txBody>
        </p:sp>
        <p:sp>
          <p:nvSpPr>
            <p:cNvPr id="41" name="Freeform 40">
              <a:extLst>
                <a:ext uri="{FF2B5EF4-FFF2-40B4-BE49-F238E27FC236}">
                  <a16:creationId xmlns="" xmlns:a16="http://schemas.microsoft.com/office/drawing/2014/main" id="{3F646A96-E533-1347-9880-1815BB593586}"/>
                </a:ext>
              </a:extLst>
            </p:cNvPr>
            <p:cNvSpPr>
              <a:spLocks/>
            </p:cNvSpPr>
            <p:nvPr/>
          </p:nvSpPr>
          <p:spPr bwMode="auto">
            <a:xfrm>
              <a:off x="2984500" y="3702050"/>
              <a:ext cx="44450" cy="265113"/>
            </a:xfrm>
            <a:custGeom>
              <a:avLst/>
              <a:gdLst>
                <a:gd name="T0" fmla="*/ 12 w 12"/>
                <a:gd name="T1" fmla="*/ 64 h 70"/>
                <a:gd name="T2" fmla="*/ 6 w 12"/>
                <a:gd name="T3" fmla="*/ 70 h 70"/>
                <a:gd name="T4" fmla="*/ 0 w 12"/>
                <a:gd name="T5" fmla="*/ 64 h 70"/>
                <a:gd name="T6" fmla="*/ 0 w 12"/>
                <a:gd name="T7" fmla="*/ 6 h 70"/>
                <a:gd name="T8" fmla="*/ 6 w 12"/>
                <a:gd name="T9" fmla="*/ 0 h 70"/>
                <a:gd name="T10" fmla="*/ 12 w 12"/>
                <a:gd name="T11" fmla="*/ 6 h 70"/>
                <a:gd name="T12" fmla="*/ 12 w 12"/>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12" h="70">
                  <a:moveTo>
                    <a:pt x="12" y="64"/>
                  </a:moveTo>
                  <a:cubicBezTo>
                    <a:pt x="12" y="67"/>
                    <a:pt x="9" y="70"/>
                    <a:pt x="6" y="70"/>
                  </a:cubicBezTo>
                  <a:cubicBezTo>
                    <a:pt x="3" y="70"/>
                    <a:pt x="0" y="67"/>
                    <a:pt x="0" y="64"/>
                  </a:cubicBezTo>
                  <a:cubicBezTo>
                    <a:pt x="0" y="6"/>
                    <a:pt x="0" y="6"/>
                    <a:pt x="0" y="6"/>
                  </a:cubicBezTo>
                  <a:cubicBezTo>
                    <a:pt x="0" y="3"/>
                    <a:pt x="3" y="0"/>
                    <a:pt x="6" y="0"/>
                  </a:cubicBezTo>
                  <a:cubicBezTo>
                    <a:pt x="9" y="0"/>
                    <a:pt x="12" y="3"/>
                    <a:pt x="12" y="6"/>
                  </a:cubicBezTo>
                  <a:lnTo>
                    <a:pt x="12" y="64"/>
                  </a:lnTo>
                  <a:close/>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kern="0">
                <a:solidFill>
                  <a:srgbClr val="000000"/>
                </a:solidFill>
                <a:latin typeface="Segoe UI Light"/>
              </a:endParaRPr>
            </a:p>
          </p:txBody>
        </p:sp>
        <p:sp>
          <p:nvSpPr>
            <p:cNvPr id="42" name="Line 14">
              <a:extLst>
                <a:ext uri="{FF2B5EF4-FFF2-40B4-BE49-F238E27FC236}">
                  <a16:creationId xmlns="" xmlns:a16="http://schemas.microsoft.com/office/drawing/2014/main" id="{3042381B-03B0-2340-BBD9-8B4BC5232F8A}"/>
                </a:ext>
              </a:extLst>
            </p:cNvPr>
            <p:cNvSpPr>
              <a:spLocks noChangeShapeType="1"/>
            </p:cNvSpPr>
            <p:nvPr/>
          </p:nvSpPr>
          <p:spPr bwMode="auto">
            <a:xfrm>
              <a:off x="2984500" y="3937000"/>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id-ID" kern="0">
                <a:solidFill>
                  <a:srgbClr val="000000"/>
                </a:solidFill>
                <a:latin typeface="Segoe UI Light"/>
              </a:endParaRPr>
            </a:p>
          </p:txBody>
        </p:sp>
        <p:sp>
          <p:nvSpPr>
            <p:cNvPr id="43" name="Line 15">
              <a:extLst>
                <a:ext uri="{FF2B5EF4-FFF2-40B4-BE49-F238E27FC236}">
                  <a16:creationId xmlns="" xmlns:a16="http://schemas.microsoft.com/office/drawing/2014/main" id="{8A0CD713-A0DF-FD46-9E43-C2241B0297E8}"/>
                </a:ext>
              </a:extLst>
            </p:cNvPr>
            <p:cNvSpPr>
              <a:spLocks noChangeShapeType="1"/>
            </p:cNvSpPr>
            <p:nvPr/>
          </p:nvSpPr>
          <p:spPr bwMode="auto">
            <a:xfrm>
              <a:off x="2984500" y="3830638"/>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id-ID" kern="0">
                <a:solidFill>
                  <a:srgbClr val="000000"/>
                </a:solidFill>
                <a:latin typeface="Segoe UI Light"/>
              </a:endParaRPr>
            </a:p>
          </p:txBody>
        </p:sp>
        <p:sp>
          <p:nvSpPr>
            <p:cNvPr id="44" name="Freeform 43">
              <a:extLst>
                <a:ext uri="{FF2B5EF4-FFF2-40B4-BE49-F238E27FC236}">
                  <a16:creationId xmlns="" xmlns:a16="http://schemas.microsoft.com/office/drawing/2014/main" id="{BFEA82A5-A081-F346-9158-CF8B5EF97B61}"/>
                </a:ext>
              </a:extLst>
            </p:cNvPr>
            <p:cNvSpPr>
              <a:spLocks/>
            </p:cNvSpPr>
            <p:nvPr/>
          </p:nvSpPr>
          <p:spPr bwMode="auto">
            <a:xfrm>
              <a:off x="2954338" y="3717925"/>
              <a:ext cx="30163" cy="136525"/>
            </a:xfrm>
            <a:custGeom>
              <a:avLst/>
              <a:gdLst>
                <a:gd name="T0" fmla="*/ 0 w 8"/>
                <a:gd name="T1" fmla="*/ 36 h 36"/>
                <a:gd name="T2" fmla="*/ 0 w 8"/>
                <a:gd name="T3" fmla="*/ 6 h 36"/>
                <a:gd name="T4" fmla="*/ 6 w 8"/>
                <a:gd name="T5" fmla="*/ 0 h 36"/>
                <a:gd name="T6" fmla="*/ 8 w 8"/>
                <a:gd name="T7" fmla="*/ 0 h 36"/>
              </a:gdLst>
              <a:ahLst/>
              <a:cxnLst>
                <a:cxn ang="0">
                  <a:pos x="T0" y="T1"/>
                </a:cxn>
                <a:cxn ang="0">
                  <a:pos x="T2" y="T3"/>
                </a:cxn>
                <a:cxn ang="0">
                  <a:pos x="T4" y="T5"/>
                </a:cxn>
                <a:cxn ang="0">
                  <a:pos x="T6" y="T7"/>
                </a:cxn>
              </a:cxnLst>
              <a:rect l="0" t="0" r="r" b="b"/>
              <a:pathLst>
                <a:path w="8" h="36">
                  <a:moveTo>
                    <a:pt x="0" y="36"/>
                  </a:moveTo>
                  <a:cubicBezTo>
                    <a:pt x="0" y="6"/>
                    <a:pt x="0" y="6"/>
                    <a:pt x="0" y="6"/>
                  </a:cubicBezTo>
                  <a:cubicBezTo>
                    <a:pt x="0" y="3"/>
                    <a:pt x="3" y="0"/>
                    <a:pt x="6" y="0"/>
                  </a:cubicBezTo>
                  <a:cubicBezTo>
                    <a:pt x="8" y="0"/>
                    <a:pt x="8" y="0"/>
                    <a:pt x="8"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id-ID" kern="0">
                <a:solidFill>
                  <a:srgbClr val="000000"/>
                </a:solidFill>
                <a:latin typeface="Segoe UI Light"/>
              </a:endParaRPr>
            </a:p>
          </p:txBody>
        </p:sp>
      </p:grpSp>
      <p:graphicFrame>
        <p:nvGraphicFramePr>
          <p:cNvPr id="3" name="Table 2"/>
          <p:cNvGraphicFramePr>
            <a:graphicFrameLocks noGrp="1"/>
          </p:cNvGraphicFramePr>
          <p:nvPr>
            <p:extLst>
              <p:ext uri="{D42A27DB-BD31-4B8C-83A1-F6EECF244321}">
                <p14:modId xmlns:p14="http://schemas.microsoft.com/office/powerpoint/2010/main" val="1499703478"/>
              </p:ext>
            </p:extLst>
          </p:nvPr>
        </p:nvGraphicFramePr>
        <p:xfrm>
          <a:off x="2209799" y="134470"/>
          <a:ext cx="8216154" cy="5564751"/>
        </p:xfrm>
        <a:graphic>
          <a:graphicData uri="http://schemas.openxmlformats.org/drawingml/2006/table">
            <a:tbl>
              <a:tblPr firstRow="1" bandRow="1">
                <a:tableStyleId>{5C22544A-7EE6-4342-B048-85BDC9FD1C3A}</a:tableStyleId>
              </a:tblPr>
              <a:tblGrid>
                <a:gridCol w="2327693"/>
                <a:gridCol w="5888461"/>
              </a:tblGrid>
              <a:tr h="777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Purpose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797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Legislative framework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797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DCS Internal Partnerships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797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Strategic Direction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797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Strategic Partnerships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797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Future Plans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797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Conclusion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05938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a:t>
            </a:r>
            <a:r>
              <a:rPr lang="en-US" sz="4000" dirty="0" smtClean="0">
                <a:solidFill>
                  <a:srgbClr val="000000"/>
                </a:solidFill>
                <a:latin typeface="Georgia"/>
              </a:rPr>
              <a:t>Partnerships (PD)</a:t>
            </a:r>
            <a:endParaRPr lang="en-US" sz="4000" dirty="0">
              <a:solidFill>
                <a:srgbClr val="000000"/>
              </a:solidFill>
              <a:latin typeface="Georgia"/>
            </a:endParaRP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52160843"/>
              </p:ext>
            </p:extLst>
          </p:nvPr>
        </p:nvGraphicFramePr>
        <p:xfrm>
          <a:off x="301752" y="1057254"/>
          <a:ext cx="11541674" cy="4106672"/>
        </p:xfrm>
        <a:graphic>
          <a:graphicData uri="http://schemas.openxmlformats.org/drawingml/2006/table">
            <a:tbl>
              <a:tblPr firstRow="1" firstCol="1" bandRow="1"/>
              <a:tblGrid>
                <a:gridCol w="2079309"/>
                <a:gridCol w="4418091"/>
                <a:gridCol w="5044274"/>
              </a:tblGrid>
              <a:tr h="321056">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656245">
                <a:tc>
                  <a:txBody>
                    <a:bodyPr/>
                    <a:lstStyle/>
                    <a:p>
                      <a:pPr>
                        <a:lnSpc>
                          <a:spcPct val="115000"/>
                        </a:lnSpc>
                        <a:spcAft>
                          <a:spcPts val="0"/>
                        </a:spcAft>
                      </a:pPr>
                      <a:r>
                        <a:rPr lang="en-GB" sz="1800" b="1" dirty="0" smtClean="0">
                          <a:solidFill>
                            <a:schemeClr val="tx1"/>
                          </a:solidFill>
                          <a:effectLst/>
                          <a:latin typeface="Arial" pitchFamily="34" charset="0"/>
                          <a:ea typeface="Calibri"/>
                          <a:cs typeface="Arial" pitchFamily="34" charset="0"/>
                        </a:rPr>
                        <a:t>Department of Agriculture, Land Reform and Rural Development (DALRRD)</a:t>
                      </a:r>
                      <a:endParaRPr lang="en-ZA" sz="1800" b="1" dirty="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tx1"/>
                          </a:solidFill>
                          <a:effectLst/>
                          <a:latin typeface="Arial" pitchFamily="34" charset="0"/>
                          <a:ea typeface="Calibri"/>
                          <a:cs typeface="Arial" pitchFamily="34" charset="0"/>
                        </a:rPr>
                        <a:t>Provision of agricultural services to enhance agricultural production, i.e. animal</a:t>
                      </a:r>
                      <a:r>
                        <a:rPr lang="en-US" sz="1800" baseline="0" dirty="0" smtClean="0">
                          <a:solidFill>
                            <a:schemeClr val="tx1"/>
                          </a:solidFill>
                          <a:effectLst/>
                          <a:latin typeface="Arial" pitchFamily="34" charset="0"/>
                          <a:ea typeface="Calibri"/>
                          <a:cs typeface="Arial" pitchFamily="34" charset="0"/>
                        </a:rPr>
                        <a:t> and plant health, animal identification, training and development, technical advice on agricultural inputs, and others.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800" dirty="0" smtClean="0">
                        <a:solidFill>
                          <a:schemeClr val="tx1"/>
                        </a:solidFill>
                        <a:effectLst/>
                        <a:latin typeface="Arial" pitchFamily="34" charset="0"/>
                        <a:ea typeface="Calibri"/>
                        <a:cs typeface="Arial"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800" dirty="0" smtClean="0">
                        <a:solidFill>
                          <a:schemeClr val="tx1"/>
                        </a:solidFill>
                        <a:effectLst/>
                        <a:latin typeface="Arial" pitchFamily="34" charset="0"/>
                        <a:ea typeface="Calibri"/>
                        <a:cs typeface="Arial" pitchFamily="34" charset="0"/>
                      </a:endParaRPr>
                    </a:p>
                    <a:p>
                      <a:pPr>
                        <a:lnSpc>
                          <a:spcPct val="115000"/>
                        </a:lnSpc>
                        <a:spcAft>
                          <a:spcPts val="0"/>
                        </a:spcAft>
                      </a:pPr>
                      <a:endParaRPr lang="en-US" sz="1800" dirty="0" smtClean="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a:lnSpc>
                          <a:spcPct val="115000"/>
                        </a:lnSpc>
                        <a:spcAft>
                          <a:spcPts val="0"/>
                        </a:spcAft>
                        <a:buFont typeface="Arial" pitchFamily="34" charset="0"/>
                        <a:buChar char="•"/>
                      </a:pPr>
                      <a:r>
                        <a:rPr lang="en-US" sz="1800" dirty="0" smtClean="0">
                          <a:solidFill>
                            <a:schemeClr val="tx1"/>
                          </a:solidFill>
                          <a:effectLst/>
                          <a:latin typeface="Arial" pitchFamily="34" charset="0"/>
                          <a:ea typeface="Calibri"/>
                          <a:cs typeface="Arial" pitchFamily="34" charset="0"/>
                        </a:rPr>
                        <a:t>Support services is on-going .</a:t>
                      </a:r>
                    </a:p>
                    <a:p>
                      <a:pPr marL="285750" indent="-285750" algn="l">
                        <a:lnSpc>
                          <a:spcPct val="115000"/>
                        </a:lnSpc>
                        <a:spcAft>
                          <a:spcPts val="0"/>
                        </a:spcAft>
                        <a:buFont typeface="Arial" pitchFamily="34" charset="0"/>
                        <a:buChar char="•"/>
                      </a:pPr>
                      <a:r>
                        <a:rPr lang="en-US" sz="1800" dirty="0" smtClean="0">
                          <a:solidFill>
                            <a:schemeClr val="tx1"/>
                          </a:solidFill>
                          <a:effectLst/>
                          <a:latin typeface="Arial" pitchFamily="34" charset="0"/>
                          <a:ea typeface="Calibri"/>
                          <a:cs typeface="Arial" pitchFamily="34" charset="0"/>
                        </a:rPr>
                        <a:t>Session on meat</a:t>
                      </a:r>
                      <a:r>
                        <a:rPr lang="en-US" sz="1800" baseline="0" dirty="0" smtClean="0">
                          <a:solidFill>
                            <a:schemeClr val="tx1"/>
                          </a:solidFill>
                          <a:effectLst/>
                          <a:latin typeface="Arial" pitchFamily="34" charset="0"/>
                          <a:ea typeface="Calibri"/>
                          <a:cs typeface="Arial" pitchFamily="34" charset="0"/>
                        </a:rPr>
                        <a:t> safety for abattoirs: </a:t>
                      </a:r>
                      <a:r>
                        <a:rPr lang="en-US" sz="1800" dirty="0" smtClean="0">
                          <a:solidFill>
                            <a:schemeClr val="tx1"/>
                          </a:solidFill>
                          <a:effectLst/>
                          <a:latin typeface="Arial" pitchFamily="34" charset="0"/>
                          <a:ea typeface="Calibri"/>
                          <a:cs typeface="Arial" pitchFamily="34" charset="0"/>
                        </a:rPr>
                        <a:t>in GP in 2019, to empower officials</a:t>
                      </a:r>
                      <a:r>
                        <a:rPr lang="en-US" sz="1800" baseline="0" dirty="0" smtClean="0">
                          <a:solidFill>
                            <a:schemeClr val="tx1"/>
                          </a:solidFill>
                          <a:effectLst/>
                          <a:latin typeface="Arial" pitchFamily="34" charset="0"/>
                          <a:ea typeface="Calibri"/>
                          <a:cs typeface="Arial" pitchFamily="34" charset="0"/>
                        </a:rPr>
                        <a:t> on Meat Safety Act, Act 40 of 2000.</a:t>
                      </a:r>
                    </a:p>
                    <a:p>
                      <a:pPr marL="285750" indent="-285750" algn="l">
                        <a:lnSpc>
                          <a:spcPct val="115000"/>
                        </a:lnSpc>
                        <a:spcAft>
                          <a:spcPts val="0"/>
                        </a:spcAft>
                        <a:buFont typeface="Arial" pitchFamily="34" charset="0"/>
                        <a:buChar char="•"/>
                      </a:pPr>
                      <a:r>
                        <a:rPr lang="en-US" sz="1800" baseline="0" dirty="0" smtClean="0">
                          <a:solidFill>
                            <a:schemeClr val="tx1"/>
                          </a:solidFill>
                          <a:effectLst/>
                          <a:latin typeface="Arial" pitchFamily="34" charset="0"/>
                          <a:ea typeface="Calibri"/>
                          <a:cs typeface="Arial" pitchFamily="34" charset="0"/>
                        </a:rPr>
                        <a:t>NW Dept. of Agriculture, through Potchefstroom College trained 13 officials on Farm Management in Nov 2019. </a:t>
                      </a:r>
                    </a:p>
                    <a:p>
                      <a:pPr marL="285750" marR="0" indent="-28575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800" baseline="0" dirty="0" smtClean="0">
                          <a:solidFill>
                            <a:schemeClr val="tx1"/>
                          </a:solidFill>
                          <a:effectLst/>
                          <a:latin typeface="Arial" pitchFamily="34" charset="0"/>
                          <a:ea typeface="Calibri"/>
                          <a:cs typeface="Arial" pitchFamily="34" charset="0"/>
                        </a:rPr>
                        <a:t>Support services impact positively on operations of agriculture and contribute towards compliance with applicable legislations, containing costs, as most of the services do not have financial implications.</a:t>
                      </a: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64083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a:t>
            </a:r>
            <a:r>
              <a:rPr lang="en-US" sz="4000" dirty="0" smtClean="0">
                <a:solidFill>
                  <a:srgbClr val="000000"/>
                </a:solidFill>
                <a:latin typeface="Georgia"/>
              </a:rPr>
              <a:t>Partnerships (PD)</a:t>
            </a:r>
            <a:endParaRPr lang="en-US" sz="4000" dirty="0">
              <a:solidFill>
                <a:srgbClr val="000000"/>
              </a:solidFill>
              <a:latin typeface="Georgia"/>
            </a:endParaRP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22832319"/>
              </p:ext>
            </p:extLst>
          </p:nvPr>
        </p:nvGraphicFramePr>
        <p:xfrm>
          <a:off x="301752" y="1057254"/>
          <a:ext cx="11541674" cy="2844800"/>
        </p:xfrm>
        <a:graphic>
          <a:graphicData uri="http://schemas.openxmlformats.org/drawingml/2006/table">
            <a:tbl>
              <a:tblPr firstRow="1" firstCol="1" bandRow="1"/>
              <a:tblGrid>
                <a:gridCol w="2079309"/>
                <a:gridCol w="4418091"/>
                <a:gridCol w="5044274"/>
              </a:tblGrid>
              <a:tr h="321056">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317797">
                <a:tc>
                  <a:txBody>
                    <a:bodyPr/>
                    <a:lstStyle/>
                    <a:p>
                      <a:pPr>
                        <a:lnSpc>
                          <a:spcPct val="115000"/>
                        </a:lnSpc>
                        <a:spcAft>
                          <a:spcPts val="0"/>
                        </a:spcAft>
                      </a:pPr>
                      <a:r>
                        <a:rPr lang="en-ZA" sz="1800" b="1" dirty="0" smtClean="0">
                          <a:solidFill>
                            <a:schemeClr val="tx1"/>
                          </a:solidFill>
                          <a:effectLst/>
                          <a:latin typeface="Arial" pitchFamily="34" charset="0"/>
                          <a:ea typeface="Calibri"/>
                          <a:cs typeface="Arial" pitchFamily="34" charset="0"/>
                        </a:rPr>
                        <a:t>Agriculture Research Institution (ARC)</a:t>
                      </a:r>
                    </a:p>
                    <a:p>
                      <a:pPr>
                        <a:lnSpc>
                          <a:spcPct val="115000"/>
                        </a:lnSpc>
                        <a:spcAft>
                          <a:spcPts val="0"/>
                        </a:spcAft>
                      </a:pPr>
                      <a:endParaRPr lang="en-ZA" sz="1800" b="1" dirty="0" smtClean="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Symbol"/>
                        <a:buChar char=""/>
                      </a:pPr>
                      <a:r>
                        <a:rPr lang="en-GB" sz="1800" dirty="0" smtClean="0">
                          <a:solidFill>
                            <a:schemeClr val="tx1"/>
                          </a:solidFill>
                          <a:effectLst/>
                          <a:latin typeface="Arial" pitchFamily="34" charset="0"/>
                          <a:ea typeface="Calibri"/>
                          <a:cs typeface="Arial" pitchFamily="34" charset="0"/>
                        </a:rPr>
                        <a:t>Provision of  </a:t>
                      </a:r>
                      <a:r>
                        <a:rPr lang="en-US" sz="1800" dirty="0" smtClean="0">
                          <a:solidFill>
                            <a:schemeClr val="tx1"/>
                          </a:solidFill>
                          <a:effectLst/>
                          <a:latin typeface="Arial" pitchFamily="34" charset="0"/>
                          <a:ea typeface="Calibri"/>
                          <a:cs typeface="Arial" pitchFamily="34" charset="0"/>
                        </a:rPr>
                        <a:t>agricultural services </a:t>
                      </a:r>
                      <a:r>
                        <a:rPr lang="en-GB" sz="1800" dirty="0" smtClean="0">
                          <a:solidFill>
                            <a:schemeClr val="tx1"/>
                          </a:solidFill>
                          <a:effectLst/>
                          <a:latin typeface="Arial" pitchFamily="34" charset="0"/>
                          <a:ea typeface="Calibri"/>
                          <a:cs typeface="Arial" pitchFamily="34" charset="0"/>
                        </a:rPr>
                        <a:t>on plant and animal production, training and development of</a:t>
                      </a:r>
                      <a:r>
                        <a:rPr lang="en-GB" sz="1800" baseline="0" dirty="0" smtClean="0">
                          <a:solidFill>
                            <a:schemeClr val="tx1"/>
                          </a:solidFill>
                          <a:effectLst/>
                          <a:latin typeface="Arial" pitchFamily="34" charset="0"/>
                          <a:ea typeface="Calibri"/>
                          <a:cs typeface="Arial" pitchFamily="34" charset="0"/>
                        </a:rPr>
                        <a:t>  officials.</a:t>
                      </a:r>
                      <a:endParaRPr lang="en-ZA" sz="1800" dirty="0" smtClean="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15000"/>
                        </a:lnSpc>
                        <a:spcAft>
                          <a:spcPts val="0"/>
                        </a:spcAft>
                        <a:buFont typeface="Arial" pitchFamily="34" charset="0"/>
                        <a:buChar char="•"/>
                      </a:pPr>
                      <a:r>
                        <a:rPr lang="en-US" sz="1800" dirty="0" smtClean="0">
                          <a:solidFill>
                            <a:schemeClr val="tx1"/>
                          </a:solidFill>
                          <a:effectLst/>
                          <a:latin typeface="Arial" pitchFamily="34" charset="0"/>
                          <a:ea typeface="Calibri"/>
                          <a:cs typeface="Arial" pitchFamily="34" charset="0"/>
                        </a:rPr>
                        <a:t>Training on artificial insemination for fourteen dairy officials</a:t>
                      </a:r>
                      <a:r>
                        <a:rPr lang="en-US" sz="1800" baseline="0" dirty="0" smtClean="0">
                          <a:solidFill>
                            <a:schemeClr val="tx1"/>
                          </a:solidFill>
                          <a:effectLst/>
                          <a:latin typeface="Arial" pitchFamily="34" charset="0"/>
                          <a:ea typeface="Calibri"/>
                          <a:cs typeface="Arial" pitchFamily="34" charset="0"/>
                        </a:rPr>
                        <a:t> was conducted in February 2020, to enhance animal breeding.</a:t>
                      </a:r>
                    </a:p>
                    <a:p>
                      <a:pPr marL="285750" indent="-285750" algn="just">
                        <a:lnSpc>
                          <a:spcPct val="115000"/>
                        </a:lnSpc>
                        <a:spcAft>
                          <a:spcPts val="0"/>
                        </a:spcAft>
                        <a:buFont typeface="Arial" pitchFamily="34" charset="0"/>
                        <a:buChar char="•"/>
                      </a:pPr>
                      <a:r>
                        <a:rPr lang="en-US" sz="1800" baseline="0" dirty="0" smtClean="0">
                          <a:solidFill>
                            <a:schemeClr val="tx1"/>
                          </a:solidFill>
                          <a:effectLst/>
                          <a:latin typeface="Arial" pitchFamily="34" charset="0"/>
                          <a:ea typeface="Calibri"/>
                          <a:cs typeface="Arial" pitchFamily="34" charset="0"/>
                        </a:rPr>
                        <a:t>Assessment of vegetable  projects and orchards in Gauteng during 2019/2020, to determine the potential and areas of improvement. </a:t>
                      </a:r>
                    </a:p>
                    <a:p>
                      <a:pPr marL="285750" indent="-285750" algn="just">
                        <a:lnSpc>
                          <a:spcPct val="115000"/>
                        </a:lnSpc>
                        <a:spcAft>
                          <a:spcPts val="0"/>
                        </a:spcAft>
                        <a:buFont typeface="Arial" pitchFamily="34" charset="0"/>
                        <a:buChar char="•"/>
                      </a:pPr>
                      <a:r>
                        <a:rPr lang="en-US" sz="1800" baseline="0" dirty="0" smtClean="0">
                          <a:solidFill>
                            <a:schemeClr val="tx1"/>
                          </a:solidFill>
                          <a:effectLst/>
                          <a:latin typeface="Arial" pitchFamily="34" charset="0"/>
                          <a:ea typeface="Calibri"/>
                          <a:cs typeface="Arial" pitchFamily="34" charset="0"/>
                        </a:rPr>
                        <a:t>ARC is finalizing  the report.</a:t>
                      </a:r>
                      <a:endParaRPr lang="en-US" sz="1800" dirty="0" smtClean="0">
                        <a:solidFill>
                          <a:schemeClr val="tx1"/>
                        </a:solidFill>
                        <a:effectLst/>
                        <a:latin typeface="Arial" pitchFamily="34" charset="0"/>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0241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31829786"/>
              </p:ext>
            </p:extLst>
          </p:nvPr>
        </p:nvGraphicFramePr>
        <p:xfrm>
          <a:off x="301752" y="1322638"/>
          <a:ext cx="11541674" cy="5638359"/>
        </p:xfrm>
        <a:graphic>
          <a:graphicData uri="http://schemas.openxmlformats.org/drawingml/2006/table">
            <a:tbl>
              <a:tblPr firstRow="1" firstCol="1" bandRow="1"/>
              <a:tblGrid>
                <a:gridCol w="1894617"/>
                <a:gridCol w="4278139"/>
                <a:gridCol w="5368918"/>
              </a:tblGrid>
              <a:tr h="336871">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742493">
                <a:tc>
                  <a:txBody>
                    <a:bodyPr/>
                    <a:lstStyle/>
                    <a:p>
                      <a:pPr>
                        <a:lnSpc>
                          <a:spcPct val="115000"/>
                        </a:lnSpc>
                        <a:spcAft>
                          <a:spcPts val="0"/>
                        </a:spcAft>
                      </a:pPr>
                      <a:r>
                        <a:rPr lang="en-US" sz="1800" b="1" dirty="0" smtClean="0">
                          <a:solidFill>
                            <a:schemeClr val="tx1"/>
                          </a:solidFill>
                          <a:effectLst/>
                          <a:latin typeface="Arial" pitchFamily="34" charset="0"/>
                          <a:ea typeface="Calibri"/>
                          <a:cs typeface="Arial" pitchFamily="34" charset="0"/>
                        </a:rPr>
                        <a:t>Department of Public Works and Infrastructure (DPWI)</a:t>
                      </a:r>
                      <a:endParaRPr lang="en-ZA" sz="1800" b="1" dirty="0" smtClean="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Symbol"/>
                        <a:buChar char=""/>
                      </a:pPr>
                      <a:r>
                        <a:rPr lang="en-US" sz="1800" dirty="0" smtClean="0">
                          <a:solidFill>
                            <a:schemeClr val="tx1"/>
                          </a:solidFill>
                          <a:effectLst/>
                          <a:latin typeface="Arial" pitchFamily="34" charset="0"/>
                          <a:ea typeface="Calibri"/>
                          <a:cs typeface="Arial" pitchFamily="34" charset="0"/>
                        </a:rPr>
                        <a:t>Supply of furniture.</a:t>
                      </a:r>
                    </a:p>
                    <a:p>
                      <a:pPr marL="342900" lvl="0" indent="-342900">
                        <a:lnSpc>
                          <a:spcPct val="115000"/>
                        </a:lnSpc>
                        <a:spcAft>
                          <a:spcPts val="1000"/>
                        </a:spcAft>
                        <a:buFont typeface="Symbol"/>
                        <a:buChar char=""/>
                      </a:pPr>
                      <a:r>
                        <a:rPr lang="en-US" sz="1800" dirty="0" smtClean="0">
                          <a:solidFill>
                            <a:schemeClr val="tx1"/>
                          </a:solidFill>
                          <a:effectLst/>
                          <a:latin typeface="Arial" pitchFamily="34" charset="0"/>
                          <a:ea typeface="Calibri"/>
                          <a:cs typeface="Arial" pitchFamily="34" charset="0"/>
                        </a:rPr>
                        <a:t>Rehabilitation</a:t>
                      </a:r>
                      <a:r>
                        <a:rPr lang="en-US" sz="1800" baseline="0" dirty="0" smtClean="0">
                          <a:solidFill>
                            <a:schemeClr val="tx1"/>
                          </a:solidFill>
                          <a:effectLst/>
                          <a:latin typeface="Arial" pitchFamily="34" charset="0"/>
                          <a:ea typeface="Calibri"/>
                          <a:cs typeface="Arial" pitchFamily="34" charset="0"/>
                        </a:rPr>
                        <a:t>/ repair and maintenance of furniture.</a:t>
                      </a:r>
                      <a:endParaRPr lang="en-ZA" sz="1800" dirty="0" smtClean="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15000"/>
                        </a:lnSpc>
                        <a:spcAft>
                          <a:spcPts val="0"/>
                        </a:spcAft>
                        <a:buFont typeface="Arial" pitchFamily="34" charset="0"/>
                        <a:buChar char="•"/>
                      </a:pPr>
                      <a:r>
                        <a:rPr lang="en-US" sz="1800" baseline="0" dirty="0" smtClean="0">
                          <a:solidFill>
                            <a:schemeClr val="tx1"/>
                          </a:solidFill>
                          <a:effectLst/>
                          <a:latin typeface="Arial" pitchFamily="34" charset="0"/>
                          <a:ea typeface="Calibri"/>
                          <a:cs typeface="Arial" pitchFamily="34" charset="0"/>
                        </a:rPr>
                        <a:t>Draft </a:t>
                      </a:r>
                      <a:r>
                        <a:rPr lang="en-US" sz="1800" baseline="0" dirty="0" err="1" smtClean="0">
                          <a:solidFill>
                            <a:schemeClr val="tx1"/>
                          </a:solidFill>
                          <a:effectLst/>
                          <a:latin typeface="Arial" pitchFamily="34" charset="0"/>
                          <a:ea typeface="Calibri"/>
                          <a:cs typeface="Arial" pitchFamily="34" charset="0"/>
                        </a:rPr>
                        <a:t>MoA</a:t>
                      </a:r>
                      <a:r>
                        <a:rPr lang="en-US" sz="1800" baseline="0" dirty="0" smtClean="0">
                          <a:solidFill>
                            <a:schemeClr val="tx1"/>
                          </a:solidFill>
                          <a:effectLst/>
                          <a:latin typeface="Arial" pitchFamily="34" charset="0"/>
                          <a:ea typeface="Calibri"/>
                          <a:cs typeface="Arial" pitchFamily="34" charset="0"/>
                        </a:rPr>
                        <a:t>:  </a:t>
                      </a:r>
                      <a:r>
                        <a:rPr lang="en-US" sz="1800" dirty="0" smtClean="0">
                          <a:solidFill>
                            <a:schemeClr val="tx1"/>
                          </a:solidFill>
                          <a:effectLst/>
                          <a:latin typeface="Arial" pitchFamily="34" charset="0"/>
                          <a:ea typeface="Calibri"/>
                          <a:cs typeface="Arial" pitchFamily="34" charset="0"/>
                        </a:rPr>
                        <a:t>Inputs from DCS Legal</a:t>
                      </a:r>
                      <a:r>
                        <a:rPr lang="en-US" sz="1800" baseline="0" dirty="0" smtClean="0">
                          <a:solidFill>
                            <a:schemeClr val="tx1"/>
                          </a:solidFill>
                          <a:effectLst/>
                          <a:latin typeface="Arial" pitchFamily="34" charset="0"/>
                          <a:ea typeface="Calibri"/>
                          <a:cs typeface="Arial" pitchFamily="34" charset="0"/>
                        </a:rPr>
                        <a:t> Services were accepted by DPWI.</a:t>
                      </a:r>
                    </a:p>
                    <a:p>
                      <a:pPr marL="285750" marR="0" indent="-285750" algn="just" defTabSz="914400" rtl="0" eaLnBrk="1" fontAlgn="auto" latinLnBrk="0" hangingPunct="1">
                        <a:lnSpc>
                          <a:spcPct val="115000"/>
                        </a:lnSpc>
                        <a:spcBef>
                          <a:spcPts val="0"/>
                        </a:spcBef>
                        <a:spcAft>
                          <a:spcPts val="0"/>
                        </a:spcAft>
                        <a:buClrTx/>
                        <a:buSzTx/>
                        <a:buFont typeface="Arial" pitchFamily="34" charset="0"/>
                        <a:buChar char="•"/>
                        <a:tabLst/>
                        <a:defRPr/>
                      </a:pPr>
                      <a:r>
                        <a:rPr lang="en-US" sz="1800" baseline="0" dirty="0" smtClean="0">
                          <a:solidFill>
                            <a:schemeClr val="tx1"/>
                          </a:solidFill>
                          <a:effectLst/>
                          <a:latin typeface="Arial" pitchFamily="34" charset="0"/>
                          <a:ea typeface="Calibri"/>
                          <a:cs typeface="Arial" pitchFamily="34" charset="0"/>
                        </a:rPr>
                        <a:t> </a:t>
                      </a:r>
                      <a:r>
                        <a:rPr lang="en-US" sz="1800" baseline="0" dirty="0" err="1" smtClean="0">
                          <a:solidFill>
                            <a:schemeClr val="tx1"/>
                          </a:solidFill>
                          <a:effectLst/>
                          <a:latin typeface="Arial" pitchFamily="34" charset="0"/>
                          <a:ea typeface="Calibri"/>
                          <a:cs typeface="Arial" pitchFamily="34" charset="0"/>
                        </a:rPr>
                        <a:t>MoA</a:t>
                      </a:r>
                      <a:r>
                        <a:rPr lang="en-US" sz="1800" baseline="0" dirty="0" smtClean="0">
                          <a:solidFill>
                            <a:schemeClr val="tx1"/>
                          </a:solidFill>
                          <a:effectLst/>
                          <a:latin typeface="Arial" pitchFamily="34" charset="0"/>
                          <a:ea typeface="Calibri"/>
                          <a:cs typeface="Arial" pitchFamily="34" charset="0"/>
                        </a:rPr>
                        <a:t> is on route for approval at DPWI.</a:t>
                      </a:r>
                      <a:endParaRPr lang="en-ZA" sz="1800" dirty="0" smtClean="0">
                        <a:solidFill>
                          <a:schemeClr val="tx1"/>
                        </a:solidFill>
                        <a:effectLst/>
                        <a:latin typeface="Arial" pitchFamily="34" charset="0"/>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0325">
                <a:tc>
                  <a:txBody>
                    <a:bodyPr/>
                    <a:lstStyle/>
                    <a:p>
                      <a:r>
                        <a:rPr lang="en-US" sz="1800" b="1" dirty="0" smtClean="0">
                          <a:solidFill>
                            <a:schemeClr val="tx1"/>
                          </a:solidFill>
                          <a:latin typeface="Arial" pitchFamily="34" charset="0"/>
                          <a:cs typeface="Arial" pitchFamily="34" charset="0"/>
                        </a:rPr>
                        <a:t>Department of Defense</a:t>
                      </a:r>
                    </a:p>
                    <a:p>
                      <a:r>
                        <a:rPr lang="en-US" sz="1800" b="1" dirty="0" smtClean="0">
                          <a:solidFill>
                            <a:schemeClr val="tx1"/>
                          </a:solidFill>
                          <a:latin typeface="Arial" pitchFamily="34" charset="0"/>
                          <a:cs typeface="Arial" pitchFamily="34" charset="0"/>
                        </a:rPr>
                        <a:t>(</a:t>
                      </a:r>
                      <a:r>
                        <a:rPr lang="en-US" sz="1800" b="1" dirty="0" err="1" smtClean="0">
                          <a:solidFill>
                            <a:schemeClr val="tx1"/>
                          </a:solidFill>
                          <a:latin typeface="Arial" pitchFamily="34" charset="0"/>
                          <a:cs typeface="Arial" pitchFamily="34" charset="0"/>
                        </a:rPr>
                        <a:t>DoD</a:t>
                      </a:r>
                      <a:r>
                        <a:rPr lang="en-US" sz="1800" b="1" dirty="0" smtClean="0">
                          <a:solidFill>
                            <a:schemeClr val="tx1"/>
                          </a:solidFill>
                          <a:latin typeface="Arial" pitchFamily="34" charset="0"/>
                          <a:cs typeface="Arial" pitchFamily="34" charset="0"/>
                        </a:rPr>
                        <a:t>)</a:t>
                      </a:r>
                      <a:endParaRPr lang="en-ZA" sz="1800" b="1" dirty="0">
                        <a:solidFill>
                          <a:schemeClr val="tx1"/>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Symbol"/>
                        <a:buChar char=""/>
                      </a:pPr>
                      <a:r>
                        <a:rPr lang="en-US" sz="1800" dirty="0" smtClean="0">
                          <a:solidFill>
                            <a:schemeClr val="tx1"/>
                          </a:solidFill>
                          <a:effectLst/>
                          <a:latin typeface="Arial" pitchFamily="34" charset="0"/>
                          <a:ea typeface="Calibri"/>
                          <a:cs typeface="Arial" pitchFamily="34" charset="0"/>
                        </a:rPr>
                        <a:t>Supply of furniture.</a:t>
                      </a:r>
                    </a:p>
                    <a:p>
                      <a:pPr marL="342900" lvl="0" indent="-342900">
                        <a:lnSpc>
                          <a:spcPct val="115000"/>
                        </a:lnSpc>
                        <a:spcAft>
                          <a:spcPts val="1000"/>
                        </a:spcAft>
                        <a:buFont typeface="Symbol"/>
                        <a:buChar char=""/>
                      </a:pPr>
                      <a:r>
                        <a:rPr lang="en-US" sz="1800" dirty="0" smtClean="0">
                          <a:solidFill>
                            <a:schemeClr val="tx1"/>
                          </a:solidFill>
                          <a:effectLst/>
                          <a:latin typeface="Arial" pitchFamily="34" charset="0"/>
                          <a:ea typeface="Calibri"/>
                          <a:cs typeface="Arial" pitchFamily="34" charset="0"/>
                        </a:rPr>
                        <a:t>Rehabilitation</a:t>
                      </a:r>
                      <a:r>
                        <a:rPr lang="en-US" sz="1800" baseline="0" dirty="0" smtClean="0">
                          <a:solidFill>
                            <a:schemeClr val="tx1"/>
                          </a:solidFill>
                          <a:effectLst/>
                          <a:latin typeface="Arial" pitchFamily="34" charset="0"/>
                          <a:ea typeface="Calibri"/>
                          <a:cs typeface="Arial" pitchFamily="34" charset="0"/>
                        </a:rPr>
                        <a:t>/ repair and maintenance of furniture</a:t>
                      </a:r>
                      <a:endParaRPr lang="en-ZA" sz="1800" dirty="0" smtClean="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15000"/>
                        </a:lnSpc>
                        <a:spcAft>
                          <a:spcPts val="0"/>
                        </a:spcAft>
                        <a:buFont typeface="Arial" pitchFamily="34" charset="0"/>
                        <a:buChar char="•"/>
                      </a:pPr>
                      <a:r>
                        <a:rPr lang="en-US" sz="1800" baseline="0" dirty="0" smtClean="0">
                          <a:solidFill>
                            <a:schemeClr val="tx1"/>
                          </a:solidFill>
                          <a:effectLst/>
                          <a:latin typeface="Arial" pitchFamily="34" charset="0"/>
                          <a:ea typeface="Calibri"/>
                          <a:cs typeface="Arial" pitchFamily="34" charset="0"/>
                        </a:rPr>
                        <a:t>Draft </a:t>
                      </a:r>
                      <a:r>
                        <a:rPr lang="en-US" sz="1800" baseline="0" dirty="0" err="1" smtClean="0">
                          <a:solidFill>
                            <a:schemeClr val="tx1"/>
                          </a:solidFill>
                          <a:effectLst/>
                          <a:latin typeface="Arial" pitchFamily="34" charset="0"/>
                          <a:ea typeface="Calibri"/>
                          <a:cs typeface="Arial" pitchFamily="34" charset="0"/>
                        </a:rPr>
                        <a:t>MoA</a:t>
                      </a:r>
                      <a:r>
                        <a:rPr lang="en-US" sz="1800" baseline="0" dirty="0" smtClean="0">
                          <a:solidFill>
                            <a:schemeClr val="tx1"/>
                          </a:solidFill>
                          <a:effectLst/>
                          <a:latin typeface="Arial" pitchFamily="34" charset="0"/>
                          <a:ea typeface="Calibri"/>
                          <a:cs typeface="Arial" pitchFamily="34" charset="0"/>
                        </a:rPr>
                        <a:t>:  </a:t>
                      </a:r>
                      <a:r>
                        <a:rPr lang="en-US" sz="1800" dirty="0" smtClean="0">
                          <a:solidFill>
                            <a:schemeClr val="tx1"/>
                          </a:solidFill>
                          <a:effectLst/>
                          <a:latin typeface="Arial" pitchFamily="34" charset="0"/>
                          <a:ea typeface="Calibri"/>
                          <a:cs typeface="Arial" pitchFamily="34" charset="0"/>
                        </a:rPr>
                        <a:t>Inputs from DCS Legal</a:t>
                      </a:r>
                      <a:r>
                        <a:rPr lang="en-US" sz="1800" baseline="0" dirty="0" smtClean="0">
                          <a:solidFill>
                            <a:schemeClr val="tx1"/>
                          </a:solidFill>
                          <a:effectLst/>
                          <a:latin typeface="Arial" pitchFamily="34" charset="0"/>
                          <a:ea typeface="Calibri"/>
                          <a:cs typeface="Arial" pitchFamily="34" charset="0"/>
                        </a:rPr>
                        <a:t> Services were submitted to </a:t>
                      </a:r>
                      <a:r>
                        <a:rPr lang="en-US" sz="1800" baseline="0" dirty="0" err="1" smtClean="0">
                          <a:solidFill>
                            <a:schemeClr val="tx1"/>
                          </a:solidFill>
                          <a:effectLst/>
                          <a:latin typeface="Arial" pitchFamily="34" charset="0"/>
                          <a:ea typeface="Calibri"/>
                          <a:cs typeface="Arial" pitchFamily="34" charset="0"/>
                        </a:rPr>
                        <a:t>DoD</a:t>
                      </a:r>
                      <a:r>
                        <a:rPr lang="en-US" sz="1800" baseline="0" dirty="0" smtClean="0">
                          <a:solidFill>
                            <a:schemeClr val="tx1"/>
                          </a:solidFill>
                          <a:effectLst/>
                          <a:latin typeface="Arial" pitchFamily="34" charset="0"/>
                          <a:ea typeface="Calibri"/>
                          <a:cs typeface="Arial" pitchFamily="34" charset="0"/>
                        </a:rPr>
                        <a:t>.</a:t>
                      </a:r>
                    </a:p>
                    <a:p>
                      <a:pPr marL="285750" indent="-285750" algn="just">
                        <a:lnSpc>
                          <a:spcPct val="115000"/>
                        </a:lnSpc>
                        <a:spcAft>
                          <a:spcPts val="0"/>
                        </a:spcAft>
                        <a:buFont typeface="Arial" pitchFamily="34" charset="0"/>
                        <a:buChar char="•"/>
                      </a:pPr>
                      <a:r>
                        <a:rPr lang="en-US" sz="1800" baseline="0" dirty="0" err="1" smtClean="0">
                          <a:solidFill>
                            <a:schemeClr val="tx1"/>
                          </a:solidFill>
                          <a:effectLst/>
                          <a:latin typeface="Arial" pitchFamily="34" charset="0"/>
                          <a:ea typeface="Calibri"/>
                          <a:cs typeface="Arial" pitchFamily="34" charset="0"/>
                        </a:rPr>
                        <a:t>MoA</a:t>
                      </a:r>
                      <a:r>
                        <a:rPr lang="en-US" sz="1800" baseline="0" dirty="0" smtClean="0">
                          <a:solidFill>
                            <a:schemeClr val="tx1"/>
                          </a:solidFill>
                          <a:effectLst/>
                          <a:latin typeface="Arial" pitchFamily="34" charset="0"/>
                          <a:ea typeface="Calibri"/>
                          <a:cs typeface="Arial" pitchFamily="34" charset="0"/>
                        </a:rPr>
                        <a:t> is still consulted at </a:t>
                      </a:r>
                      <a:r>
                        <a:rPr lang="en-US" sz="1800" baseline="0" dirty="0" err="1" smtClean="0">
                          <a:solidFill>
                            <a:schemeClr val="tx1"/>
                          </a:solidFill>
                          <a:effectLst/>
                          <a:latin typeface="Arial" pitchFamily="34" charset="0"/>
                          <a:ea typeface="Calibri"/>
                          <a:cs typeface="Arial" pitchFamily="34" charset="0"/>
                        </a:rPr>
                        <a:t>DoD</a:t>
                      </a:r>
                      <a:r>
                        <a:rPr lang="en-US" sz="1800" baseline="0" dirty="0" smtClean="0">
                          <a:solidFill>
                            <a:schemeClr val="tx1"/>
                          </a:solidFill>
                          <a:effectLst/>
                          <a:latin typeface="Arial" pitchFamily="34" charset="0"/>
                          <a:ea typeface="Calibri"/>
                          <a:cs typeface="Arial" pitchFamily="34" charset="0"/>
                        </a:rPr>
                        <a:t>.</a:t>
                      </a:r>
                    </a:p>
                    <a:p>
                      <a:pPr marL="285750" indent="-285750" algn="just">
                        <a:lnSpc>
                          <a:spcPct val="115000"/>
                        </a:lnSpc>
                        <a:spcAft>
                          <a:spcPts val="0"/>
                        </a:spcAft>
                        <a:buFont typeface="Arial" pitchFamily="34" charset="0"/>
                        <a:buChar char="•"/>
                      </a:pPr>
                      <a:r>
                        <a:rPr lang="en-US" sz="1800" baseline="0" dirty="0" smtClean="0">
                          <a:solidFill>
                            <a:schemeClr val="tx1"/>
                          </a:solidFill>
                          <a:effectLst/>
                          <a:latin typeface="Arial" pitchFamily="34" charset="0"/>
                          <a:ea typeface="Calibri"/>
                          <a:cs typeface="Arial" pitchFamily="34" charset="0"/>
                        </a:rPr>
                        <a:t>During 2020/2021, SANDF has placed an order for office furniture at Boksburg, for the value of R 5 million. Manufacturing is in process.</a:t>
                      </a:r>
                      <a:endParaRPr lang="en-ZA" sz="1800" dirty="0" smtClean="0">
                        <a:solidFill>
                          <a:schemeClr val="tx1"/>
                        </a:solidFill>
                        <a:effectLst/>
                        <a:latin typeface="Arial" pitchFamily="34" charset="0"/>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8323">
                <a:tc>
                  <a:txBody>
                    <a:bodyPr/>
                    <a:lstStyle/>
                    <a:p>
                      <a:r>
                        <a:rPr lang="en-US" sz="1800" b="1" dirty="0" smtClean="0">
                          <a:solidFill>
                            <a:schemeClr val="tx1"/>
                          </a:solidFill>
                          <a:latin typeface="Arial" pitchFamily="34" charset="0"/>
                          <a:cs typeface="Arial" pitchFamily="34" charset="0"/>
                        </a:rPr>
                        <a:t>Department of Environment, Forestry and Fisheries (DEFF)</a:t>
                      </a:r>
                      <a:endParaRPr lang="en-ZA" sz="1800" b="1" dirty="0">
                        <a:solidFill>
                          <a:schemeClr val="tx1"/>
                        </a:solidFill>
                        <a:latin typeface="Arial" pitchFamily="34" charset="0"/>
                        <a:cs typeface="Arial" pitchFamily="34" charset="0"/>
                      </a:endParaRPr>
                    </a:p>
                    <a:p>
                      <a:pPr>
                        <a:lnSpc>
                          <a:spcPct val="115000"/>
                        </a:lnSpc>
                        <a:spcAft>
                          <a:spcPts val="0"/>
                        </a:spcAft>
                      </a:pPr>
                      <a:endParaRPr lang="en-ZA" sz="1800" b="1"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Symbol"/>
                        <a:buChar char=""/>
                      </a:pPr>
                      <a:r>
                        <a:rPr lang="en-US" sz="1800" dirty="0" smtClean="0">
                          <a:solidFill>
                            <a:schemeClr val="tx1"/>
                          </a:solidFill>
                          <a:effectLst/>
                          <a:latin typeface="Arial" pitchFamily="34" charset="0"/>
                          <a:ea typeface="Calibri"/>
                          <a:cs typeface="Arial" pitchFamily="34" charset="0"/>
                        </a:rPr>
                        <a:t>Supply of furniture</a:t>
                      </a:r>
                    </a:p>
                    <a:p>
                      <a:pPr marL="342900" lvl="0" indent="-342900">
                        <a:lnSpc>
                          <a:spcPct val="115000"/>
                        </a:lnSpc>
                        <a:spcAft>
                          <a:spcPts val="1000"/>
                        </a:spcAft>
                        <a:buFont typeface="Symbol"/>
                        <a:buChar char=""/>
                      </a:pPr>
                      <a:r>
                        <a:rPr lang="en-US" sz="1800" dirty="0" smtClean="0">
                          <a:solidFill>
                            <a:schemeClr val="tx1"/>
                          </a:solidFill>
                          <a:effectLst/>
                          <a:latin typeface="Arial" pitchFamily="34" charset="0"/>
                          <a:ea typeface="Calibri"/>
                          <a:cs typeface="Arial" pitchFamily="34" charset="0"/>
                        </a:rPr>
                        <a:t>Rehabilitation</a:t>
                      </a:r>
                      <a:r>
                        <a:rPr lang="en-US" sz="1800" baseline="0" dirty="0" smtClean="0">
                          <a:solidFill>
                            <a:schemeClr val="tx1"/>
                          </a:solidFill>
                          <a:effectLst/>
                          <a:latin typeface="Arial" pitchFamily="34" charset="0"/>
                          <a:ea typeface="Calibri"/>
                          <a:cs typeface="Arial" pitchFamily="34" charset="0"/>
                        </a:rPr>
                        <a:t>/ repair and maintenance of furniture</a:t>
                      </a:r>
                      <a:endParaRPr lang="en-ZA" sz="1800" dirty="0" smtClean="0">
                        <a:solidFill>
                          <a:schemeClr val="tx1"/>
                        </a:solidFill>
                        <a:effectLst/>
                        <a:latin typeface="Arial" pitchFamily="34" charset="0"/>
                        <a:ea typeface="Calibri"/>
                        <a:cs typeface="Arial" pitchFamily="34" charset="0"/>
                      </a:endParaRPr>
                    </a:p>
                    <a:p>
                      <a:pPr marL="342900" lvl="0" indent="-342900">
                        <a:lnSpc>
                          <a:spcPct val="115000"/>
                        </a:lnSpc>
                        <a:spcAft>
                          <a:spcPts val="1000"/>
                        </a:spcAft>
                        <a:buFont typeface="Symbol"/>
                        <a:buChar char=""/>
                      </a:pPr>
                      <a:r>
                        <a:rPr lang="en-US" sz="1800" dirty="0" smtClean="0">
                          <a:solidFill>
                            <a:schemeClr val="tx1"/>
                          </a:solidFill>
                          <a:effectLst/>
                          <a:latin typeface="Arial" pitchFamily="34" charset="0"/>
                          <a:ea typeface="Calibri"/>
                          <a:cs typeface="Arial" pitchFamily="34" charset="0"/>
                        </a:rPr>
                        <a:t>Source/acquire</a:t>
                      </a:r>
                      <a:r>
                        <a:rPr lang="en-US" sz="1800" baseline="0" dirty="0" smtClean="0">
                          <a:solidFill>
                            <a:schemeClr val="tx1"/>
                          </a:solidFill>
                          <a:effectLst/>
                          <a:latin typeface="Arial" pitchFamily="34" charset="0"/>
                          <a:ea typeface="Calibri"/>
                          <a:cs typeface="Arial" pitchFamily="34" charset="0"/>
                        </a:rPr>
                        <a:t> timber for manufacturing of furniture</a:t>
                      </a:r>
                      <a:endParaRPr lang="en-ZA" sz="1800" dirty="0" smtClean="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gn="just" defTabSz="914400" rtl="0" eaLnBrk="1" fontAlgn="auto" latinLnBrk="0" hangingPunct="1">
                        <a:lnSpc>
                          <a:spcPct val="115000"/>
                        </a:lnSpc>
                        <a:spcBef>
                          <a:spcPts val="0"/>
                        </a:spcBef>
                        <a:spcAft>
                          <a:spcPts val="0"/>
                        </a:spcAft>
                        <a:buClrTx/>
                        <a:buSzTx/>
                        <a:buFont typeface="Arial" pitchFamily="34" charset="0"/>
                        <a:buChar char="•"/>
                        <a:tabLst/>
                        <a:defRPr/>
                      </a:pPr>
                      <a:r>
                        <a:rPr kumimoji="0" lang="en-GB" sz="1800" b="0" i="0" u="none" strike="noStrike" kern="1200" cap="none" normalizeH="0" baseline="0" dirty="0" smtClean="0">
                          <a:ln>
                            <a:noFill/>
                          </a:ln>
                          <a:solidFill>
                            <a:schemeClr val="tx1"/>
                          </a:solidFill>
                          <a:effectLst/>
                          <a:latin typeface="Arial" pitchFamily="34" charset="0"/>
                          <a:ea typeface="+mn-ea"/>
                          <a:cs typeface="Arial" pitchFamily="34" charset="0"/>
                        </a:rPr>
                        <a:t>Consultation stage</a:t>
                      </a:r>
                    </a:p>
                    <a:p>
                      <a:pPr marL="285750" indent="-285750" algn="just">
                        <a:lnSpc>
                          <a:spcPct val="115000"/>
                        </a:lnSpc>
                        <a:spcAft>
                          <a:spcPts val="0"/>
                        </a:spcAft>
                        <a:buFont typeface="Arial" pitchFamily="34" charset="0"/>
                        <a:buChar char="•"/>
                      </a:pPr>
                      <a:endParaRPr lang="en-ZA" sz="1800" dirty="0" smtClean="0">
                        <a:solidFill>
                          <a:schemeClr val="tx1"/>
                        </a:solidFill>
                        <a:effectLst/>
                        <a:latin typeface="Arial" pitchFamily="34" charset="0"/>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50993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74005937"/>
              </p:ext>
            </p:extLst>
          </p:nvPr>
        </p:nvGraphicFramePr>
        <p:xfrm>
          <a:off x="72428" y="1167896"/>
          <a:ext cx="11902127" cy="5641118"/>
        </p:xfrm>
        <a:graphic>
          <a:graphicData uri="http://schemas.openxmlformats.org/drawingml/2006/table">
            <a:tbl>
              <a:tblPr firstRow="1" firstCol="1" bandRow="1"/>
              <a:tblGrid>
                <a:gridCol w="3305282"/>
                <a:gridCol w="5606201"/>
                <a:gridCol w="2990644"/>
              </a:tblGrid>
              <a:tr h="543837">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624868">
                <a:tc>
                  <a:txBody>
                    <a:bodyPr/>
                    <a:lstStyle/>
                    <a:p>
                      <a:pPr>
                        <a:lnSpc>
                          <a:spcPct val="115000"/>
                        </a:lnSpc>
                        <a:spcAft>
                          <a:spcPts val="0"/>
                        </a:spcAft>
                      </a:pPr>
                      <a:r>
                        <a:rPr lang="en-ZA" sz="1800" b="1" dirty="0">
                          <a:effectLst/>
                          <a:latin typeface="+mn-lt"/>
                          <a:ea typeface="Calibri"/>
                          <a:cs typeface="Times New Roman"/>
                        </a:rPr>
                        <a:t>Department of Arts and Culture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mn-lt"/>
                          <a:ea typeface="Calibri"/>
                          <a:cs typeface="Times New Roman"/>
                        </a:rPr>
                        <a:t>Provision of arts and cultural </a:t>
                      </a:r>
                      <a:r>
                        <a:rPr lang="en-ZA" sz="1800" dirty="0" smtClean="0">
                          <a:effectLst/>
                          <a:latin typeface="+mn-lt"/>
                          <a:ea typeface="Calibri"/>
                          <a:cs typeface="Times New Roman"/>
                        </a:rPr>
                        <a:t>programmes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800" dirty="0" smtClean="0">
                          <a:effectLst/>
                          <a:latin typeface="+mn-lt"/>
                          <a:ea typeface="Calibri"/>
                          <a:cs typeface="Arial" pitchFamily="34" charset="0"/>
                        </a:rPr>
                        <a:t>Planning for a flagship programme- delayed due to pandemic</a:t>
                      </a:r>
                      <a:endParaRPr lang="en-ZA" sz="1800" dirty="0">
                        <a:effectLst/>
                        <a:latin typeface="+mn-lt"/>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8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dirty="0" smtClean="0">
                          <a:effectLst/>
                          <a:latin typeface="+mn-lt"/>
                          <a:ea typeface="Calibri"/>
                          <a:cs typeface="Times New Roman"/>
                        </a:rPr>
                        <a:t>National Library of South Africa</a:t>
                      </a:r>
                      <a:endParaRPr lang="en-ZA" sz="1800" b="1" dirty="0" smtClean="0">
                        <a:effectLst/>
                        <a:latin typeface="+mn-lt"/>
                        <a:ea typeface="Calibri"/>
                        <a:cs typeface="Times New Roman"/>
                      </a:endParaRPr>
                    </a:p>
                    <a:p>
                      <a:pPr>
                        <a:lnSpc>
                          <a:spcPct val="115000"/>
                        </a:lnSpc>
                        <a:spcAft>
                          <a:spcPts val="0"/>
                        </a:spcAft>
                      </a:pPr>
                      <a:endParaRPr lang="en-ZA" sz="1800" b="1" dirty="0">
                        <a:effectLst/>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mn-lt"/>
                          <a:ea typeface="Calibri"/>
                          <a:cs typeface="Times New Roman"/>
                        </a:rPr>
                        <a:t>Collaborative integrated programmes </a:t>
                      </a:r>
                      <a:endParaRPr lang="en-ZA" sz="1800" dirty="0" smtClean="0">
                        <a:effectLst/>
                        <a:latin typeface="+mn-lt"/>
                        <a:ea typeface="Calibri"/>
                        <a:cs typeface="Times New Roman"/>
                      </a:endParaRPr>
                    </a:p>
                    <a:p>
                      <a:pPr marL="285750" indent="-285750">
                        <a:buFont typeface="Arial" pitchFamily="34" charset="0"/>
                        <a:buChar char="•"/>
                      </a:pPr>
                      <a:r>
                        <a:rPr lang="en-ZA" sz="1800" kern="1200" dirty="0" smtClean="0">
                          <a:solidFill>
                            <a:schemeClr val="tx1"/>
                          </a:solidFill>
                          <a:effectLst/>
                          <a:latin typeface="+mn-lt"/>
                          <a:ea typeface="+mn-ea"/>
                          <a:cs typeface="+mn-cs"/>
                        </a:rPr>
                        <a:t>Funda Mzantsi Programme</a:t>
                      </a:r>
                    </a:p>
                    <a:p>
                      <a:pPr marL="285750" indent="-285750">
                        <a:buFont typeface="Arial" pitchFamily="34" charset="0"/>
                        <a:buChar char="•"/>
                      </a:pPr>
                      <a:r>
                        <a:rPr lang="en-ZA" sz="1800" kern="1200" dirty="0" smtClean="0">
                          <a:solidFill>
                            <a:schemeClr val="tx1"/>
                          </a:solidFill>
                          <a:effectLst/>
                          <a:latin typeface="+mn-lt"/>
                          <a:ea typeface="+mn-ea"/>
                          <a:cs typeface="+mn-cs"/>
                        </a:rPr>
                        <a:t>Provision of library books</a:t>
                      </a:r>
                      <a:endParaRPr lang="en-ZA"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800" dirty="0" smtClean="0">
                          <a:effectLst/>
                          <a:latin typeface="+mn-lt"/>
                          <a:ea typeface="Calibri"/>
                          <a:cs typeface="Arial" pitchFamily="34" charset="0"/>
                        </a:rPr>
                        <a:t>2019 successful event held in George, WC region</a:t>
                      </a:r>
                    </a:p>
                    <a:p>
                      <a:pPr algn="just">
                        <a:lnSpc>
                          <a:spcPct val="115000"/>
                        </a:lnSpc>
                        <a:spcAft>
                          <a:spcPts val="0"/>
                        </a:spcAft>
                      </a:pPr>
                      <a:r>
                        <a:rPr lang="en-ZA" sz="1800" dirty="0" smtClean="0">
                          <a:effectLst/>
                          <a:latin typeface="+mn-lt"/>
                          <a:ea typeface="Calibri"/>
                          <a:cs typeface="Arial" pitchFamily="34" charset="0"/>
                        </a:rPr>
                        <a:t>2020 event cancelled due to pandemic</a:t>
                      </a:r>
                      <a:endParaRPr lang="en-ZA" sz="1800" dirty="0">
                        <a:effectLst/>
                        <a:latin typeface="+mn-lt"/>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467">
                <a:tc>
                  <a:txBody>
                    <a:bodyPr/>
                    <a:lstStyle/>
                    <a:p>
                      <a:pPr>
                        <a:lnSpc>
                          <a:spcPct val="115000"/>
                        </a:lnSpc>
                        <a:spcAft>
                          <a:spcPts val="0"/>
                        </a:spcAft>
                      </a:pPr>
                      <a:r>
                        <a:rPr lang="en-ZA" sz="1800" b="1" kern="1200" dirty="0" smtClean="0">
                          <a:solidFill>
                            <a:schemeClr val="tx1"/>
                          </a:solidFill>
                          <a:effectLst/>
                          <a:latin typeface="+mn-lt"/>
                          <a:ea typeface="+mn-ea"/>
                          <a:cs typeface="+mn-cs"/>
                        </a:rPr>
                        <a:t>Sports Federations</a:t>
                      </a:r>
                      <a:endParaRPr lang="en-ZA" sz="1800" b="1" dirty="0">
                        <a:effectLst/>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15000"/>
                        </a:lnSpc>
                        <a:spcAft>
                          <a:spcPts val="0"/>
                        </a:spcAft>
                        <a:buFont typeface="Arial" pitchFamily="34" charset="0"/>
                        <a:buChar char="•"/>
                      </a:pPr>
                      <a:r>
                        <a:rPr lang="en-ZA" sz="1800" kern="1200" dirty="0" smtClean="0">
                          <a:solidFill>
                            <a:schemeClr val="tx1"/>
                          </a:solidFill>
                          <a:effectLst/>
                          <a:latin typeface="+mn-lt"/>
                          <a:ea typeface="+mn-ea"/>
                          <a:cs typeface="+mn-cs"/>
                        </a:rPr>
                        <a:t>Development of offenders</a:t>
                      </a:r>
                      <a:endParaRPr lang="en-ZA" sz="1800" dirty="0">
                        <a:effectLst/>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800" dirty="0" smtClean="0">
                          <a:effectLst/>
                          <a:latin typeface="+mn-lt"/>
                          <a:ea typeface="Calibri"/>
                          <a:cs typeface="Arial" pitchFamily="34" charset="0"/>
                        </a:rPr>
                        <a:t>MOUs being reviewed</a:t>
                      </a:r>
                      <a:endParaRPr lang="en-ZA" sz="1800" dirty="0">
                        <a:effectLst/>
                        <a:latin typeface="+mn-lt"/>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5606">
                <a:tc>
                  <a:txBody>
                    <a:bodyPr/>
                    <a:lstStyle/>
                    <a:p>
                      <a:pPr>
                        <a:lnSpc>
                          <a:spcPct val="115000"/>
                        </a:lnSpc>
                        <a:spcAft>
                          <a:spcPts val="0"/>
                        </a:spcAft>
                      </a:pPr>
                      <a:r>
                        <a:rPr lang="en-US" sz="1800" b="1" dirty="0" smtClean="0">
                          <a:effectLst/>
                          <a:latin typeface="+mn-lt"/>
                          <a:ea typeface="Calibri"/>
                          <a:cs typeface="Arial" pitchFamily="34" charset="0"/>
                        </a:rPr>
                        <a:t>Quality Council for Trades and Occupations    </a:t>
                      </a:r>
                      <a:endParaRPr lang="en-ZA" sz="1800" b="1" dirty="0">
                        <a:effectLst/>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15000"/>
                        </a:lnSpc>
                        <a:spcAft>
                          <a:spcPts val="0"/>
                        </a:spcAft>
                        <a:buFont typeface="Arial" pitchFamily="34" charset="0"/>
                        <a:buChar char="•"/>
                      </a:pPr>
                      <a:r>
                        <a:rPr lang="en-US" sz="1800" dirty="0" smtClean="0">
                          <a:effectLst/>
                          <a:latin typeface="+mn-lt"/>
                          <a:ea typeface="Calibri"/>
                          <a:cs typeface="Arial" pitchFamily="34" charset="0"/>
                        </a:rPr>
                        <a:t>To quality assure TVET College programmes and Occupational related qualifications.</a:t>
                      </a:r>
                    </a:p>
                    <a:p>
                      <a:pPr marL="285750" indent="-285750">
                        <a:lnSpc>
                          <a:spcPct val="115000"/>
                        </a:lnSpc>
                        <a:spcAft>
                          <a:spcPts val="0"/>
                        </a:spcAft>
                        <a:buFont typeface="Arial" pitchFamily="34" charset="0"/>
                        <a:buChar char="•"/>
                      </a:pPr>
                      <a:endParaRPr lang="en-ZA" sz="1800" dirty="0" smtClean="0">
                        <a:effectLst/>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800" dirty="0" smtClean="0">
                          <a:effectLst/>
                          <a:latin typeface="+mn-lt"/>
                          <a:ea typeface="Calibri"/>
                          <a:cs typeface="Arial" pitchFamily="34" charset="0"/>
                        </a:rPr>
                        <a:t>Monitored and reported in AOP</a:t>
                      </a:r>
                      <a:endParaRPr lang="en-ZA" sz="1800" dirty="0">
                        <a:effectLst/>
                        <a:latin typeface="+mn-lt"/>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569">
                <a:tc>
                  <a:txBody>
                    <a:bodyPr/>
                    <a:lstStyle/>
                    <a:p>
                      <a:pPr>
                        <a:lnSpc>
                          <a:spcPct val="115000"/>
                        </a:lnSpc>
                        <a:spcAft>
                          <a:spcPts val="0"/>
                        </a:spcAft>
                      </a:pPr>
                      <a:r>
                        <a:rPr lang="en-ZA" sz="1800" b="1" dirty="0" smtClean="0">
                          <a:effectLst/>
                          <a:latin typeface="+mn-lt"/>
                          <a:ea typeface="Calibri"/>
                          <a:cs typeface="Arial" pitchFamily="34" charset="0"/>
                        </a:rPr>
                        <a:t>UMALUSI </a:t>
                      </a:r>
                      <a:endParaRPr lang="en-ZA" sz="1800" b="1" dirty="0">
                        <a:effectLst/>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n-GB" sz="1800" dirty="0" smtClean="0">
                          <a:effectLst/>
                          <a:latin typeface="Arial"/>
                        </a:rPr>
                        <a:t>Monitoring of external examinations and internal Continuous Assessments </a:t>
                      </a:r>
                      <a:endParaRPr lang="en-ZA"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800" dirty="0" smtClean="0">
                          <a:effectLst/>
                          <a:latin typeface="+mn-lt"/>
                          <a:ea typeface="Calibri"/>
                          <a:cs typeface="Arial" pitchFamily="34" charset="0"/>
                        </a:rPr>
                        <a:t>Monitoring visits conducted</a:t>
                      </a:r>
                      <a:endParaRPr lang="en-ZA" sz="1800" dirty="0">
                        <a:effectLst/>
                        <a:latin typeface="+mn-lt"/>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363">
                <a:tc>
                  <a:txBody>
                    <a:bodyPr/>
                    <a:lstStyle/>
                    <a:p>
                      <a:pPr>
                        <a:lnSpc>
                          <a:spcPct val="115000"/>
                        </a:lnSpc>
                        <a:spcAft>
                          <a:spcPts val="0"/>
                        </a:spcAft>
                      </a:pPr>
                      <a:r>
                        <a:rPr lang="en-GB" sz="1800" b="1" dirty="0" smtClean="0">
                          <a:effectLst/>
                          <a:latin typeface="Arial"/>
                          <a:ea typeface="Calibri"/>
                        </a:rPr>
                        <a:t>National Skills Fund (NSF)</a:t>
                      </a:r>
                      <a:endParaRPr lang="en-ZA" sz="1800" b="1" dirty="0">
                        <a:effectLst/>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itchFamily="34" charset="0"/>
                        <a:buChar char="•"/>
                      </a:pPr>
                      <a:r>
                        <a:rPr lang="en-US" dirty="0" smtClean="0">
                          <a:effectLst/>
                        </a:rPr>
                        <a:t>Provision of  funding  for offender training in DCS</a:t>
                      </a:r>
                      <a:endParaRPr lang="en-ZA"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800" dirty="0" smtClean="0">
                          <a:effectLst/>
                          <a:latin typeface="+mn-lt"/>
                          <a:ea typeface="Calibri"/>
                          <a:cs typeface="Arial" pitchFamily="34" charset="0"/>
                        </a:rPr>
                        <a:t>Phase 2 of 3 year cycle resumed 31 August 2020</a:t>
                      </a:r>
                      <a:endParaRPr lang="en-ZA" sz="1800" dirty="0">
                        <a:effectLst/>
                        <a:latin typeface="+mn-lt"/>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75052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a:t>
            </a:r>
            <a:r>
              <a:rPr lang="en-US" sz="4000" dirty="0" smtClean="0">
                <a:solidFill>
                  <a:srgbClr val="000000"/>
                </a:solidFill>
                <a:latin typeface="Georgia"/>
              </a:rPr>
              <a:t>Partnerships: Personal Corrections</a:t>
            </a:r>
            <a:endParaRPr lang="en-US" sz="4000" dirty="0">
              <a:solidFill>
                <a:srgbClr val="000000"/>
              </a:solidFill>
              <a:latin typeface="Georgia"/>
            </a:endParaRP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70619998"/>
              </p:ext>
            </p:extLst>
          </p:nvPr>
        </p:nvGraphicFramePr>
        <p:xfrm>
          <a:off x="354193" y="1253793"/>
          <a:ext cx="11579863" cy="2810334"/>
        </p:xfrm>
        <a:graphic>
          <a:graphicData uri="http://schemas.openxmlformats.org/drawingml/2006/table">
            <a:tbl>
              <a:tblPr firstRow="1" firstCol="1" bandRow="1"/>
              <a:tblGrid>
                <a:gridCol w="2807057"/>
                <a:gridCol w="5422543"/>
                <a:gridCol w="3350263"/>
              </a:tblGrid>
              <a:tr h="602058">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030196">
                <a:tc>
                  <a:txBody>
                    <a:bodyPr/>
                    <a:lstStyle/>
                    <a:p>
                      <a:pPr algn="just">
                        <a:lnSpc>
                          <a:spcPct val="115000"/>
                        </a:lnSpc>
                        <a:spcAft>
                          <a:spcPts val="0"/>
                        </a:spcAft>
                      </a:pPr>
                      <a:r>
                        <a:rPr lang="en-GB" sz="1800" b="1" dirty="0" smtClean="0">
                          <a:effectLst/>
                          <a:latin typeface="+mn-lt"/>
                          <a:ea typeface="Calibri"/>
                          <a:cs typeface="Times New Roman"/>
                        </a:rPr>
                        <a:t>Tertiary Institutions:</a:t>
                      </a:r>
                    </a:p>
                    <a:p>
                      <a:pPr algn="just">
                        <a:lnSpc>
                          <a:spcPct val="115000"/>
                        </a:lnSpc>
                        <a:spcAft>
                          <a:spcPts val="0"/>
                        </a:spcAft>
                      </a:pPr>
                      <a:r>
                        <a:rPr lang="en-GB" sz="1800" b="1" dirty="0" smtClean="0">
                          <a:effectLst/>
                          <a:latin typeface="+mn-lt"/>
                          <a:ea typeface="Calibri"/>
                          <a:cs typeface="Times New Roman"/>
                        </a:rPr>
                        <a:t>UNISA</a:t>
                      </a:r>
                    </a:p>
                    <a:p>
                      <a:pPr algn="just">
                        <a:lnSpc>
                          <a:spcPct val="115000"/>
                        </a:lnSpc>
                        <a:spcAft>
                          <a:spcPts val="0"/>
                        </a:spcAft>
                      </a:pPr>
                      <a:r>
                        <a:rPr lang="en-GB" sz="1800" b="1" dirty="0" smtClean="0">
                          <a:effectLst/>
                          <a:latin typeface="+mn-lt"/>
                          <a:ea typeface="Calibri"/>
                          <a:cs typeface="Times New Roman"/>
                        </a:rPr>
                        <a:t>University</a:t>
                      </a:r>
                      <a:r>
                        <a:rPr lang="en-GB" sz="1800" b="1" baseline="0" dirty="0" smtClean="0">
                          <a:effectLst/>
                          <a:latin typeface="+mn-lt"/>
                          <a:ea typeface="Calibri"/>
                          <a:cs typeface="Times New Roman"/>
                        </a:rPr>
                        <a:t> of  the Free State</a:t>
                      </a:r>
                    </a:p>
                    <a:p>
                      <a:pPr algn="just">
                        <a:lnSpc>
                          <a:spcPct val="115000"/>
                        </a:lnSpc>
                        <a:spcAft>
                          <a:spcPts val="0"/>
                        </a:spcAft>
                      </a:pPr>
                      <a:r>
                        <a:rPr lang="en-GB" sz="1800" b="1" baseline="0" dirty="0" smtClean="0">
                          <a:effectLst/>
                          <a:latin typeface="+mn-lt"/>
                          <a:ea typeface="Calibri"/>
                          <a:cs typeface="Times New Roman"/>
                        </a:rPr>
                        <a:t>University of KZN</a:t>
                      </a:r>
                    </a:p>
                    <a:p>
                      <a:pPr algn="just">
                        <a:lnSpc>
                          <a:spcPct val="115000"/>
                        </a:lnSpc>
                        <a:spcAft>
                          <a:spcPts val="0"/>
                        </a:spcAft>
                      </a:pPr>
                      <a:r>
                        <a:rPr lang="en-GB" sz="1800" b="1" baseline="0" dirty="0" smtClean="0">
                          <a:effectLst/>
                          <a:latin typeface="+mn-lt"/>
                          <a:ea typeface="Calibri"/>
                          <a:cs typeface="Times New Roman"/>
                        </a:rPr>
                        <a:t>University of Zululand</a:t>
                      </a:r>
                    </a:p>
                    <a:p>
                      <a:pPr algn="just">
                        <a:lnSpc>
                          <a:spcPct val="115000"/>
                        </a:lnSpc>
                        <a:spcAft>
                          <a:spcPts val="0"/>
                        </a:spcAft>
                      </a:pPr>
                      <a:endParaRPr lang="en-GB" sz="1800" b="1" baseline="0" dirty="0" smtClean="0">
                        <a:effectLst/>
                        <a:latin typeface="+mn-lt"/>
                        <a:ea typeface="Calibri"/>
                        <a:cs typeface="Times New Roman"/>
                      </a:endParaRPr>
                    </a:p>
                    <a:p>
                      <a:pPr algn="just">
                        <a:lnSpc>
                          <a:spcPct val="115000"/>
                        </a:lnSpc>
                        <a:spcAft>
                          <a:spcPts val="0"/>
                        </a:spcAft>
                      </a:pPr>
                      <a:endParaRPr lang="en-GB" sz="1800" b="1"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800" b="1" dirty="0" smtClean="0">
                          <a:solidFill>
                            <a:schemeClr val="tx1"/>
                          </a:solidFill>
                          <a:effectLst/>
                          <a:latin typeface="+mn-lt"/>
                          <a:ea typeface="Calibri"/>
                          <a:cs typeface="Times New Roman"/>
                        </a:rPr>
                        <a:t>Improved</a:t>
                      </a:r>
                      <a:r>
                        <a:rPr lang="en-ZA" sz="1800" b="1" baseline="0" dirty="0" smtClean="0">
                          <a:solidFill>
                            <a:schemeClr val="tx1"/>
                          </a:solidFill>
                          <a:effectLst/>
                          <a:latin typeface="+mn-lt"/>
                          <a:ea typeface="Calibri"/>
                          <a:cs typeface="Times New Roman"/>
                        </a:rPr>
                        <a:t> Case Management:</a:t>
                      </a:r>
                    </a:p>
                    <a:p>
                      <a:pPr algn="just">
                        <a:lnSpc>
                          <a:spcPct val="115000"/>
                        </a:lnSpc>
                        <a:spcAft>
                          <a:spcPts val="0"/>
                        </a:spcAft>
                      </a:pPr>
                      <a:r>
                        <a:rPr lang="en-ZA" sz="1800" b="0" baseline="0" dirty="0" smtClean="0">
                          <a:solidFill>
                            <a:schemeClr val="tx1"/>
                          </a:solidFill>
                          <a:effectLst/>
                          <a:latin typeface="+mn-lt"/>
                          <a:ea typeface="Calibri"/>
                          <a:cs typeface="Times New Roman"/>
                        </a:rPr>
                        <a:t>Provision of experiential learning platform to criminology students in corrections matters (assessment, profiling and correctional sentence plan)</a:t>
                      </a:r>
                      <a:endParaRPr lang="en-ZA" sz="1800" b="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800" dirty="0" smtClean="0">
                          <a:effectLst/>
                          <a:latin typeface="+mn-lt"/>
                          <a:ea typeface="Calibri"/>
                          <a:cs typeface="Arial" pitchFamily="34" charset="0"/>
                        </a:rPr>
                        <a:t>Programme was</a:t>
                      </a:r>
                      <a:r>
                        <a:rPr lang="en-ZA" sz="1800" baseline="0" dirty="0" smtClean="0">
                          <a:effectLst/>
                          <a:latin typeface="+mn-lt"/>
                          <a:ea typeface="Calibri"/>
                          <a:cs typeface="Arial" pitchFamily="34" charset="0"/>
                        </a:rPr>
                        <a:t> suspended in this academic year due to the pandemic</a:t>
                      </a:r>
                      <a:r>
                        <a:rPr lang="en-ZA" sz="1800" baseline="0" dirty="0">
                          <a:effectLst/>
                          <a:latin typeface="+mn-lt"/>
                          <a:ea typeface="Calibri"/>
                          <a:cs typeface="Arial" pitchFamily="34" charset="0"/>
                        </a:rPr>
                        <a:t>.</a:t>
                      </a:r>
                      <a:endParaRPr lang="en-ZA" sz="1800" baseline="0" dirty="0" smtClean="0">
                        <a:effectLst/>
                        <a:latin typeface="+mn-lt"/>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054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a:t>
            </a:r>
            <a:r>
              <a:rPr lang="en-US" sz="4000" dirty="0" smtClean="0">
                <a:solidFill>
                  <a:srgbClr val="000000"/>
                </a:solidFill>
                <a:latin typeface="Georgia"/>
              </a:rPr>
              <a:t>Partnerships: Personal Wellbeing</a:t>
            </a:r>
            <a:endParaRPr lang="en-US" sz="4000" dirty="0">
              <a:solidFill>
                <a:srgbClr val="000000"/>
              </a:solidFill>
              <a:latin typeface="Georgia"/>
            </a:endParaRP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89136291"/>
              </p:ext>
            </p:extLst>
          </p:nvPr>
        </p:nvGraphicFramePr>
        <p:xfrm>
          <a:off x="354193" y="1253793"/>
          <a:ext cx="11579863" cy="4885750"/>
        </p:xfrm>
        <a:graphic>
          <a:graphicData uri="http://schemas.openxmlformats.org/drawingml/2006/table">
            <a:tbl>
              <a:tblPr firstRow="1" firstCol="1" bandRow="1"/>
              <a:tblGrid>
                <a:gridCol w="2002564"/>
                <a:gridCol w="4871357"/>
                <a:gridCol w="4705942"/>
              </a:tblGrid>
              <a:tr h="602058">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4283692">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800" b="1" dirty="0" smtClean="0">
                          <a:latin typeface="Arial" panose="020B0604020202020204" pitchFamily="34" charset="0"/>
                          <a:ea typeface="Calibri" panose="020F0502020204030204" pitchFamily="34" charset="0"/>
                        </a:rPr>
                        <a:t>FBOs and NGOs</a:t>
                      </a:r>
                    </a:p>
                    <a:p>
                      <a:pPr algn="just">
                        <a:lnSpc>
                          <a:spcPct val="115000"/>
                        </a:lnSpc>
                        <a:spcAft>
                          <a:spcPts val="0"/>
                        </a:spcAft>
                      </a:pPr>
                      <a:endParaRPr lang="en-GB" sz="1800" b="1"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ZA" dirty="0" smtClean="0">
                          <a:solidFill>
                            <a:prstClr val="black"/>
                          </a:solidFill>
                          <a:latin typeface="Arial" panose="020B0604020202020204" pitchFamily="34" charset="0"/>
                          <a:cs typeface="Arial" panose="020B0604020202020204" pitchFamily="34" charset="0"/>
                        </a:rPr>
                        <a:t>To promote the Freedom of Religion as entrenched within the Constitution and the legislative framework</a:t>
                      </a:r>
                    </a:p>
                    <a:p>
                      <a:pPr marL="342900" indent="-342900" algn="just">
                        <a:lnSpc>
                          <a:spcPct val="115000"/>
                        </a:lnSpc>
                        <a:spcAft>
                          <a:spcPts val="0"/>
                        </a:spcAft>
                        <a:buFont typeface="Arial" panose="020B0604020202020204" pitchFamily="34" charset="0"/>
                        <a:buChar char="•"/>
                      </a:pPr>
                      <a:r>
                        <a:rPr lang="en-US" dirty="0" smtClean="0">
                          <a:latin typeface="Arial" panose="020B0604020202020204" pitchFamily="34" charset="0"/>
                          <a:ea typeface="Calibri" panose="020F0502020204030204" pitchFamily="34" charset="0"/>
                          <a:cs typeface="Arial" panose="020B0604020202020204" pitchFamily="34" charset="0"/>
                        </a:rPr>
                        <a:t>To partner with DCS in rehabilitation and social reintegration of offenders</a:t>
                      </a:r>
                    </a:p>
                    <a:p>
                      <a:pPr algn="just">
                        <a:lnSpc>
                          <a:spcPct val="115000"/>
                        </a:lnSpc>
                        <a:spcAft>
                          <a:spcPts val="0"/>
                        </a:spcAft>
                      </a:pPr>
                      <a:endParaRPr lang="en-ZA" sz="1800" b="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smtClean="0">
                          <a:latin typeface="Arial" pitchFamily="34" charset="0"/>
                          <a:cs typeface="Arial" pitchFamily="34" charset="0"/>
                        </a:rPr>
                        <a:t>Consultative meetings held and memoranda of understanding were signed: </a:t>
                      </a:r>
                    </a:p>
                    <a:p>
                      <a:endParaRPr lang="en-GB" sz="1800" b="1" dirty="0" smtClean="0">
                        <a:latin typeface="Arial" pitchFamily="34" charset="0"/>
                        <a:cs typeface="Arial" pitchFamily="34" charset="0"/>
                      </a:endParaRPr>
                    </a:p>
                    <a:p>
                      <a:pPr marL="285750" indent="-285750">
                        <a:lnSpc>
                          <a:spcPct val="150000"/>
                        </a:lnSpc>
                        <a:buFont typeface="Arial" pitchFamily="34" charset="0"/>
                        <a:buChar char="•"/>
                      </a:pPr>
                      <a:r>
                        <a:rPr lang="en-ZA" altLang="en-US" sz="1800" dirty="0" smtClean="0">
                          <a:solidFill>
                            <a:prstClr val="black"/>
                          </a:solidFill>
                          <a:latin typeface="Arial" panose="020B0604020202020204" pitchFamily="34" charset="0"/>
                          <a:cs typeface="Arial" panose="020B0604020202020204" pitchFamily="34" charset="0"/>
                        </a:rPr>
                        <a:t>Full Gospel Church of SA</a:t>
                      </a:r>
                    </a:p>
                    <a:p>
                      <a:pPr marL="285750" indent="-285750">
                        <a:lnSpc>
                          <a:spcPct val="150000"/>
                        </a:lnSpc>
                        <a:buFont typeface="Arial" pitchFamily="34" charset="0"/>
                        <a:buChar char="•"/>
                      </a:pPr>
                      <a:r>
                        <a:rPr lang="en-ZA" altLang="en-US" sz="1800" dirty="0" smtClean="0">
                          <a:solidFill>
                            <a:prstClr val="black"/>
                          </a:solidFill>
                          <a:latin typeface="Arial" panose="020B0604020202020204" pitchFamily="34" charset="0"/>
                          <a:cs typeface="Arial" panose="020B0604020202020204" pitchFamily="34" charset="0"/>
                        </a:rPr>
                        <a:t>Roman Catholic Church</a:t>
                      </a:r>
                    </a:p>
                    <a:p>
                      <a:pPr marL="285750" indent="-285750">
                        <a:lnSpc>
                          <a:spcPct val="150000"/>
                        </a:lnSpc>
                        <a:buFont typeface="Arial" pitchFamily="34" charset="0"/>
                        <a:buChar char="•"/>
                      </a:pPr>
                      <a:r>
                        <a:rPr lang="en-ZA" altLang="en-US" sz="1800" dirty="0" smtClean="0">
                          <a:solidFill>
                            <a:prstClr val="black"/>
                          </a:solidFill>
                          <a:latin typeface="Arial" panose="020B0604020202020204" pitchFamily="34" charset="0"/>
                          <a:cs typeface="Arial" panose="020B0604020202020204" pitchFamily="34" charset="0"/>
                        </a:rPr>
                        <a:t>Anglican Church in Southern Africa</a:t>
                      </a:r>
                    </a:p>
                    <a:p>
                      <a:pPr marL="285750" indent="-285750">
                        <a:lnSpc>
                          <a:spcPct val="150000"/>
                        </a:lnSpc>
                        <a:buFont typeface="Arial" pitchFamily="34" charset="0"/>
                        <a:buChar char="•"/>
                      </a:pPr>
                      <a:r>
                        <a:rPr lang="en-ZA" altLang="en-US" sz="1800" dirty="0" smtClean="0">
                          <a:solidFill>
                            <a:prstClr val="black"/>
                          </a:solidFill>
                          <a:latin typeface="Arial" panose="020B0604020202020204" pitchFamily="34" charset="0"/>
                          <a:cs typeface="Arial" panose="020B0604020202020204" pitchFamily="34" charset="0"/>
                        </a:rPr>
                        <a:t>Methodist Church of Southern Africa</a:t>
                      </a:r>
                    </a:p>
                    <a:p>
                      <a:pPr marL="285750" indent="-285750">
                        <a:lnSpc>
                          <a:spcPct val="150000"/>
                        </a:lnSpc>
                        <a:buFont typeface="Arial" pitchFamily="34" charset="0"/>
                        <a:buChar char="•"/>
                      </a:pPr>
                      <a:r>
                        <a:rPr lang="en-ZA" altLang="en-US" sz="1800" dirty="0" smtClean="0">
                          <a:solidFill>
                            <a:prstClr val="black"/>
                          </a:solidFill>
                          <a:latin typeface="Arial" panose="020B0604020202020204" pitchFamily="34" charset="0"/>
                          <a:cs typeface="Arial" panose="020B0604020202020204" pitchFamily="34" charset="0"/>
                        </a:rPr>
                        <a:t>United Congregational Church  of Southern Africa</a:t>
                      </a:r>
                    </a:p>
                    <a:p>
                      <a:pPr marL="285750" indent="-285750">
                        <a:lnSpc>
                          <a:spcPct val="150000"/>
                        </a:lnSpc>
                        <a:buFont typeface="Arial" pitchFamily="34" charset="0"/>
                        <a:buChar char="•"/>
                      </a:pPr>
                      <a:r>
                        <a:rPr lang="en-ZA" altLang="en-US" sz="1800" dirty="0" smtClean="0">
                          <a:solidFill>
                            <a:prstClr val="black"/>
                          </a:solidFill>
                          <a:latin typeface="Arial" panose="020B0604020202020204" pitchFamily="34" charset="0"/>
                          <a:cs typeface="Arial" panose="020B0604020202020204" pitchFamily="34" charset="0"/>
                        </a:rPr>
                        <a:t>Seventh Day Adventists</a:t>
                      </a:r>
                      <a:endParaRPr lang="en-ZA" sz="1800" baseline="0" dirty="0" smtClean="0">
                        <a:effectLst/>
                        <a:latin typeface="Arial" pitchFamily="34" charset="0"/>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12672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12297927"/>
              </p:ext>
            </p:extLst>
          </p:nvPr>
        </p:nvGraphicFramePr>
        <p:xfrm>
          <a:off x="354193" y="1253793"/>
          <a:ext cx="11554778" cy="4716858"/>
        </p:xfrm>
        <a:graphic>
          <a:graphicData uri="http://schemas.openxmlformats.org/drawingml/2006/table">
            <a:tbl>
              <a:tblPr firstRow="1" firstCol="1" bandRow="1"/>
              <a:tblGrid>
                <a:gridCol w="2807057"/>
                <a:gridCol w="5422543"/>
                <a:gridCol w="3325178"/>
              </a:tblGrid>
              <a:tr h="602058">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030196">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800" b="1" dirty="0" smtClean="0">
                          <a:latin typeface="Arial Narrow" panose="020B0606020202030204" pitchFamily="34" charset="0"/>
                        </a:rPr>
                        <a:t>Department of Social Development</a:t>
                      </a:r>
                    </a:p>
                    <a:p>
                      <a:pPr algn="just">
                        <a:lnSpc>
                          <a:spcPct val="115000"/>
                        </a:lnSpc>
                        <a:spcAft>
                          <a:spcPts val="0"/>
                        </a:spcAft>
                      </a:pPr>
                      <a:endParaRPr lang="en-GB" sz="1800" b="1"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just">
                        <a:buFont typeface="Arial" panose="020B0604020202020204" pitchFamily="34" charset="0"/>
                        <a:buChar char="•"/>
                      </a:pPr>
                      <a:r>
                        <a:rPr lang="en-GB" dirty="0" smtClean="0">
                          <a:latin typeface="Arial" panose="020B0604020202020204" pitchFamily="34" charset="0"/>
                          <a:cs typeface="Arial" panose="020B0604020202020204" pitchFamily="34" charset="0"/>
                        </a:rPr>
                        <a:t>To promote working together in community-based project </a:t>
                      </a:r>
                    </a:p>
                    <a:p>
                      <a:pPr marL="342900" indent="-342900" algn="just">
                        <a:lnSpc>
                          <a:spcPct val="115000"/>
                        </a:lnSpc>
                        <a:spcAft>
                          <a:spcPts val="0"/>
                        </a:spcAft>
                        <a:buFont typeface="Arial" panose="020B0604020202020204" pitchFamily="34" charset="0"/>
                        <a:buChar char="•"/>
                      </a:pPr>
                      <a:r>
                        <a:rPr lang="en-GB" dirty="0" smtClean="0">
                          <a:latin typeface="Arial" panose="020B0604020202020204" pitchFamily="34" charset="0"/>
                          <a:ea typeface="Calibri"/>
                          <a:cs typeface="Arial" panose="020B0604020202020204" pitchFamily="34" charset="0"/>
                        </a:rPr>
                        <a:t>To uphold human dignity of inmates and officials:</a:t>
                      </a:r>
                      <a:endParaRPr lang="en-ZA" dirty="0" smtClean="0">
                        <a:latin typeface="Arial" panose="020B0604020202020204" pitchFamily="34" charset="0"/>
                        <a:ea typeface="Calibri"/>
                        <a:cs typeface="Arial" panose="020B0604020202020204" pitchFamily="34" charset="0"/>
                      </a:endParaRPr>
                    </a:p>
                    <a:p>
                      <a:pPr marL="342900" indent="-342900" algn="just">
                        <a:buFont typeface="Arial" panose="020B0604020202020204" pitchFamily="34" charset="0"/>
                        <a:buChar char="•"/>
                      </a:pPr>
                      <a:r>
                        <a:rPr lang="en-GB" dirty="0" smtClean="0">
                          <a:latin typeface="Arial" panose="020B0604020202020204" pitchFamily="34" charset="0"/>
                          <a:ea typeface="Calibri"/>
                          <a:cs typeface="Arial" panose="020B0604020202020204" pitchFamily="34" charset="0"/>
                        </a:rPr>
                        <a:t>improve Early Childhood Development (ECD) of babies in DCS facilities</a:t>
                      </a:r>
                    </a:p>
                    <a:p>
                      <a:pPr marL="342900" indent="-342900" algn="just">
                        <a:buFont typeface="Arial" panose="020B0604020202020204" pitchFamily="34" charset="0"/>
                        <a:buChar char="•"/>
                      </a:pPr>
                      <a:r>
                        <a:rPr lang="en-US" dirty="0" smtClean="0">
                          <a:latin typeface="Arial" panose="020B0604020202020204" pitchFamily="34" charset="0"/>
                          <a:ea typeface="Calibri"/>
                          <a:cs typeface="Arial" panose="020B0604020202020204" pitchFamily="34" charset="0"/>
                        </a:rPr>
                        <a:t>Implementation of the service charter for victims of crime in South Africa</a:t>
                      </a:r>
                    </a:p>
                    <a:p>
                      <a:pPr marL="342900" indent="-342900" algn="just">
                        <a:buFont typeface="Arial" panose="020B0604020202020204" pitchFamily="34" charset="0"/>
                        <a:buChar char="•"/>
                      </a:pPr>
                      <a:r>
                        <a:rPr lang="en-GB" dirty="0" smtClean="0">
                          <a:latin typeface="Arial" panose="020B0604020202020204" pitchFamily="34" charset="0"/>
                          <a:ea typeface="Calibri"/>
                          <a:cs typeface="Arial" panose="020B0604020202020204" pitchFamily="34" charset="0"/>
                        </a:rPr>
                        <a:t>Develop and implement a moral regeneration framework</a:t>
                      </a:r>
                      <a:endParaRPr lang="en-ZA" dirty="0" smtClean="0">
                        <a:latin typeface="Arial" panose="020B0604020202020204" pitchFamily="34" charset="0"/>
                        <a:ea typeface="Calibri"/>
                        <a:cs typeface="Arial" panose="020B0604020202020204" pitchFamily="34" charset="0"/>
                      </a:endParaRPr>
                    </a:p>
                    <a:p>
                      <a:pPr marL="342900" indent="-342900" algn="just">
                        <a:buFont typeface="Arial" panose="020B0604020202020204" pitchFamily="34" charset="0"/>
                        <a:buChar char="•"/>
                      </a:pPr>
                      <a:r>
                        <a:rPr lang="en-GB" dirty="0" smtClean="0">
                          <a:latin typeface="Arial"/>
                          <a:ea typeface="Calibri"/>
                          <a:cs typeface="Times New Roman"/>
                        </a:rPr>
                        <a:t>Improve the general welfare of special categories of inmates</a:t>
                      </a:r>
                    </a:p>
                    <a:p>
                      <a:pPr marL="0" indent="0" algn="just">
                        <a:lnSpc>
                          <a:spcPct val="115000"/>
                        </a:lnSpc>
                        <a:spcAft>
                          <a:spcPts val="0"/>
                        </a:spcAft>
                        <a:buFont typeface="Arial" panose="020B0604020202020204" pitchFamily="34" charset="0"/>
                        <a:buNone/>
                      </a:pPr>
                      <a:endParaRPr lang="en-ZA" sz="1800" b="0" dirty="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l">
                        <a:buFont typeface="Arial" panose="020B0604020202020204" pitchFamily="34" charset="0"/>
                        <a:buChar char="•"/>
                      </a:pPr>
                      <a:r>
                        <a:rPr lang="en-GB" dirty="0" err="1" smtClean="0">
                          <a:latin typeface="Arial" panose="020B0604020202020204" pitchFamily="34" charset="0"/>
                          <a:cs typeface="Arial" panose="020B0604020202020204" pitchFamily="34" charset="0"/>
                        </a:rPr>
                        <a:t>Imbeleko</a:t>
                      </a:r>
                      <a:r>
                        <a:rPr lang="en-GB" dirty="0" smtClean="0">
                          <a:latin typeface="Arial" panose="020B0604020202020204" pitchFamily="34" charset="0"/>
                          <a:cs typeface="Arial" panose="020B0604020202020204" pitchFamily="34" charset="0"/>
                        </a:rPr>
                        <a:t> Project  continuously facilitated at operational level with</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DSD to</a:t>
                      </a:r>
                      <a:r>
                        <a:rPr lang="en-US" dirty="0" smtClean="0">
                          <a:solidFill>
                            <a:prstClr val="black"/>
                          </a:solidFill>
                          <a:latin typeface="Arial" panose="020B0604020202020204" pitchFamily="34" charset="0"/>
                          <a:cs typeface="Arial" panose="020B0604020202020204" pitchFamily="34" charset="0"/>
                        </a:rPr>
                        <a:t> ensure: a secure and humane environment, provision of appropriate service and </a:t>
                      </a:r>
                      <a:r>
                        <a:rPr lang="en-US" dirty="0" err="1" smtClean="0">
                          <a:solidFill>
                            <a:prstClr val="black"/>
                          </a:solidFill>
                          <a:latin typeface="Arial" panose="020B0604020202020204" pitchFamily="34" charset="0"/>
                          <a:cs typeface="Arial" panose="020B0604020202020204" pitchFamily="34" charset="0"/>
                        </a:rPr>
                        <a:t>programmes</a:t>
                      </a:r>
                      <a:r>
                        <a:rPr lang="en-US" dirty="0" smtClean="0">
                          <a:solidFill>
                            <a:prstClr val="black"/>
                          </a:solidFill>
                          <a:latin typeface="Arial" panose="020B0604020202020204" pitchFamily="34" charset="0"/>
                          <a:cs typeface="Arial" panose="020B0604020202020204" pitchFamily="34" charset="0"/>
                        </a:rPr>
                        <a:t> to babies with their mothers, seek suitable alternative placement of babies by the time they turn two years old</a:t>
                      </a:r>
                      <a:endParaRPr lang="en-GB"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dirty="0" smtClean="0">
                          <a:latin typeface="Arial" panose="020B0604020202020204" pitchFamily="34" charset="0"/>
                          <a:cs typeface="Arial" panose="020B0604020202020204" pitchFamily="34" charset="0"/>
                        </a:rPr>
                        <a:t>Presentation was done by the DSD about substance abuse programmes in 2019</a:t>
                      </a:r>
                    </a:p>
                    <a:p>
                      <a:endParaRPr lang="en-ZA" sz="1800" baseline="0" dirty="0" smtClean="0">
                        <a:effectLst/>
                        <a:latin typeface="Arial" pitchFamily="34" charset="0"/>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3048000" y="3064285"/>
            <a:ext cx="6096000" cy="383823"/>
          </a:xfrm>
          <a:prstGeom prst="rect">
            <a:avLst/>
          </a:prstGeom>
        </p:spPr>
        <p:txBody>
          <a:bodyPr>
            <a:spAutoFit/>
          </a:bodyPr>
          <a:lstStyle/>
          <a:p>
            <a:pPr algn="just">
              <a:lnSpc>
                <a:spcPct val="115000"/>
              </a:lnSpc>
              <a:spcAft>
                <a:spcPts val="0"/>
              </a:spcAft>
            </a:pPr>
            <a:endParaRPr lang="en-ZA"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5824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24945406"/>
              </p:ext>
            </p:extLst>
          </p:nvPr>
        </p:nvGraphicFramePr>
        <p:xfrm>
          <a:off x="354193" y="1253793"/>
          <a:ext cx="11554778" cy="3756738"/>
        </p:xfrm>
        <a:graphic>
          <a:graphicData uri="http://schemas.openxmlformats.org/drawingml/2006/table">
            <a:tbl>
              <a:tblPr firstRow="1" firstCol="1" bandRow="1"/>
              <a:tblGrid>
                <a:gridCol w="2807057"/>
                <a:gridCol w="4540393"/>
                <a:gridCol w="4207328"/>
              </a:tblGrid>
              <a:tr h="602058">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030196">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ZA" sz="1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South African Police Service</a:t>
                      </a:r>
                    </a:p>
                    <a:p>
                      <a:pPr marL="0" marR="0" indent="0" algn="just" defTabSz="914400" rtl="0" eaLnBrk="1" fontAlgn="auto" latinLnBrk="0" hangingPunct="1">
                        <a:lnSpc>
                          <a:spcPct val="115000"/>
                        </a:lnSpc>
                        <a:spcBef>
                          <a:spcPts val="0"/>
                        </a:spcBef>
                        <a:spcAft>
                          <a:spcPts val="0"/>
                        </a:spcAft>
                        <a:buClrTx/>
                        <a:buSzTx/>
                        <a:buFontTx/>
                        <a:buNone/>
                        <a:tabLst/>
                        <a:defRPr/>
                      </a:pPr>
                      <a:endParaRPr lang="en-GB" sz="1800" b="1" dirty="0" smtClean="0">
                        <a:latin typeface="Arial Narrow" panose="020B0606020202030204" pitchFamily="34" charset="0"/>
                      </a:endParaRPr>
                    </a:p>
                    <a:p>
                      <a:pPr algn="just">
                        <a:lnSpc>
                          <a:spcPct val="115000"/>
                        </a:lnSpc>
                        <a:spcAft>
                          <a:spcPts val="0"/>
                        </a:spcAft>
                      </a:pPr>
                      <a:endParaRPr lang="en-GB" sz="1800" b="1"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buFont typeface="Symbol"/>
                        <a:buChar char=""/>
                      </a:pPr>
                      <a:r>
                        <a:rPr lang="en-US" sz="1800" dirty="0" smtClean="0">
                          <a:solidFill>
                            <a:prstClr val="black"/>
                          </a:solidFill>
                          <a:latin typeface="Arial"/>
                          <a:ea typeface="Calibri"/>
                          <a:cs typeface="Times New Roman"/>
                        </a:rPr>
                        <a:t>Provision of security support</a:t>
                      </a:r>
                      <a:endParaRPr lang="en-ZA" sz="1800" dirty="0" smtClean="0">
                        <a:solidFill>
                          <a:prstClr val="black"/>
                        </a:solidFill>
                        <a:ea typeface="Calibri"/>
                        <a:cs typeface="Times New Roman"/>
                      </a:endParaRPr>
                    </a:p>
                    <a:p>
                      <a:pPr marL="342900" lvl="0" indent="-342900" algn="just">
                        <a:lnSpc>
                          <a:spcPct val="115000"/>
                        </a:lnSpc>
                        <a:buFont typeface="Symbol"/>
                        <a:buChar char=""/>
                      </a:pPr>
                      <a:r>
                        <a:rPr lang="en-US" sz="1800" dirty="0" smtClean="0">
                          <a:solidFill>
                            <a:prstClr val="black"/>
                          </a:solidFill>
                          <a:latin typeface="Arial"/>
                          <a:ea typeface="Calibri"/>
                          <a:cs typeface="Times New Roman"/>
                        </a:rPr>
                        <a:t>Integrated approach to safety and security.</a:t>
                      </a:r>
                      <a:endParaRPr lang="en-ZA" sz="1800" dirty="0" smtClean="0">
                        <a:solidFill>
                          <a:prstClr val="black"/>
                        </a:solidFill>
                        <a:ea typeface="Calibri"/>
                        <a:cs typeface="Times New Roman"/>
                      </a:endParaRPr>
                    </a:p>
                    <a:p>
                      <a:pPr marL="342900" lvl="0" indent="-342900" algn="just">
                        <a:lnSpc>
                          <a:spcPct val="115000"/>
                        </a:lnSpc>
                        <a:buFont typeface="Symbol"/>
                        <a:buChar char=""/>
                      </a:pPr>
                      <a:r>
                        <a:rPr lang="en-US" sz="1800" dirty="0" smtClean="0">
                          <a:solidFill>
                            <a:prstClr val="black"/>
                          </a:solidFill>
                          <a:latin typeface="Arial"/>
                          <a:ea typeface="Calibri"/>
                          <a:cs typeface="Times New Roman"/>
                        </a:rPr>
                        <a:t>Equal Protection and eradication of crime</a:t>
                      </a:r>
                      <a:endParaRPr lang="en-ZA" sz="1800" dirty="0" smtClean="0">
                        <a:solidFill>
                          <a:prstClr val="black"/>
                        </a:solidFill>
                        <a:ea typeface="Calibri"/>
                        <a:cs typeface="Times New Roman"/>
                      </a:endParaRPr>
                    </a:p>
                    <a:p>
                      <a:pPr marL="342900" lvl="0" indent="-342900" algn="just">
                        <a:lnSpc>
                          <a:spcPct val="115000"/>
                        </a:lnSpc>
                        <a:buFont typeface="Symbol"/>
                        <a:buChar char=""/>
                      </a:pPr>
                      <a:r>
                        <a:rPr lang="en-US" sz="1800" dirty="0" smtClean="0">
                          <a:solidFill>
                            <a:prstClr val="black"/>
                          </a:solidFill>
                          <a:latin typeface="Arial"/>
                          <a:ea typeface="Calibri"/>
                          <a:cs typeface="Times New Roman"/>
                        </a:rPr>
                        <a:t>Support correctional supervision out of court sentences and parole boards</a:t>
                      </a:r>
                      <a:endParaRPr lang="en-ZA" sz="1800" dirty="0" smtClean="0">
                        <a:solidFill>
                          <a:prstClr val="black"/>
                        </a:solidFill>
                        <a:ea typeface="Calibri"/>
                        <a:cs typeface="Times New Roman"/>
                      </a:endParaRPr>
                    </a:p>
                    <a:p>
                      <a:pPr marL="342900" lvl="0" indent="-342900" algn="just">
                        <a:lnSpc>
                          <a:spcPct val="115000"/>
                        </a:lnSpc>
                        <a:buFont typeface="Symbol"/>
                        <a:buChar char=""/>
                      </a:pPr>
                      <a:r>
                        <a:rPr lang="en-US" sz="1800" dirty="0" smtClean="0">
                          <a:solidFill>
                            <a:prstClr val="black"/>
                          </a:solidFill>
                          <a:latin typeface="Arial"/>
                          <a:ea typeface="Calibri"/>
                          <a:cs typeface="Times New Roman"/>
                        </a:rPr>
                        <a:t>Implementation of the service charter for victims of crime in South Africa</a:t>
                      </a:r>
                      <a:endParaRPr lang="en-ZA" sz="1800" dirty="0" smtClean="0">
                        <a:solidFill>
                          <a:prstClr val="black"/>
                        </a:solidFill>
                        <a:ea typeface="Calibri"/>
                        <a:cs typeface="Times New Roman"/>
                      </a:endParaRPr>
                    </a:p>
                    <a:p>
                      <a:pPr marL="0" indent="0" algn="just">
                        <a:lnSpc>
                          <a:spcPct val="115000"/>
                        </a:lnSpc>
                        <a:spcAft>
                          <a:spcPts val="0"/>
                        </a:spcAft>
                        <a:buFont typeface="Arial" panose="020B0604020202020204" pitchFamily="34" charset="0"/>
                        <a:buNone/>
                      </a:pPr>
                      <a:endParaRPr lang="en-ZA" sz="1800" b="0" dirty="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smtClean="0">
                          <a:solidFill>
                            <a:prstClr val="black"/>
                          </a:solidFill>
                          <a:latin typeface="Arial" panose="020B0604020202020204" pitchFamily="34" charset="0"/>
                          <a:ea typeface="Calibri" panose="020F0502020204030204" pitchFamily="34" charset="0"/>
                          <a:cs typeface="Arial" panose="020B0604020202020204" pitchFamily="34" charset="0"/>
                        </a:rPr>
                        <a:t>A Spiritual Care Crime Prevention Strategy is collectively implemented by the chaplaincies that are constituting the Security Services Christian Advisory Board e.g. SAPS, DCS and SANDF</a:t>
                      </a:r>
                    </a:p>
                    <a:p>
                      <a:endParaRPr lang="en-ZA" sz="1800" baseline="0" dirty="0" smtClean="0">
                        <a:effectLst/>
                        <a:latin typeface="Arial" pitchFamily="34" charset="0"/>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3048000" y="3064285"/>
            <a:ext cx="6096000" cy="383823"/>
          </a:xfrm>
          <a:prstGeom prst="rect">
            <a:avLst/>
          </a:prstGeom>
        </p:spPr>
        <p:txBody>
          <a:bodyPr>
            <a:spAutoFit/>
          </a:bodyPr>
          <a:lstStyle/>
          <a:p>
            <a:pPr algn="just">
              <a:lnSpc>
                <a:spcPct val="115000"/>
              </a:lnSpc>
              <a:spcAft>
                <a:spcPts val="0"/>
              </a:spcAft>
            </a:pPr>
            <a:endParaRPr lang="en-ZA"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3976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94820335"/>
              </p:ext>
            </p:extLst>
          </p:nvPr>
        </p:nvGraphicFramePr>
        <p:xfrm>
          <a:off x="354193" y="1253793"/>
          <a:ext cx="11554778" cy="4661994"/>
        </p:xfrm>
        <a:graphic>
          <a:graphicData uri="http://schemas.openxmlformats.org/drawingml/2006/table">
            <a:tbl>
              <a:tblPr firstRow="1" firstCol="1" bandRow="1"/>
              <a:tblGrid>
                <a:gridCol w="2807057"/>
                <a:gridCol w="5422543"/>
                <a:gridCol w="3325178"/>
              </a:tblGrid>
              <a:tr h="602058">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030196">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ZA" sz="1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CRL (Commission for the Promotion and Protection of the Rights of the Cultural, Religious and Linguistic Communities)</a:t>
                      </a:r>
                    </a:p>
                    <a:p>
                      <a:pPr algn="just">
                        <a:lnSpc>
                          <a:spcPct val="115000"/>
                        </a:lnSpc>
                        <a:spcAft>
                          <a:spcPts val="0"/>
                        </a:spcAft>
                      </a:pPr>
                      <a:endParaRPr lang="en-GB" sz="1800" b="1"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15000"/>
                        </a:lnSpc>
                        <a:spcAft>
                          <a:spcPts val="0"/>
                        </a:spcAft>
                        <a:buFont typeface="Arial" panose="020B0604020202020204" pitchFamily="34" charset="0"/>
                        <a:buNone/>
                      </a:pPr>
                      <a:r>
                        <a:rPr lang="en-ZA" sz="1800" dirty="0" smtClean="0">
                          <a:solidFill>
                            <a:prstClr val="black"/>
                          </a:solidFill>
                          <a:latin typeface="Arial" panose="020B0604020202020204" pitchFamily="34" charset="0"/>
                          <a:ea typeface="Calibri" panose="020F0502020204030204" pitchFamily="34" charset="0"/>
                          <a:cs typeface="Arial" panose="020B0604020202020204" pitchFamily="34" charset="0"/>
                        </a:rPr>
                        <a:t>Advancing a culture of religious tolerance within a correctional environment</a:t>
                      </a:r>
                      <a:endParaRPr lang="en-ZA" sz="1800" b="0" dirty="0">
                        <a:solidFill>
                          <a:schemeClr val="tx1"/>
                        </a:solidFill>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buFont typeface="Arial" panose="020B0604020202020204" pitchFamily="34" charset="0"/>
                        <a:buChar char="•"/>
                      </a:pPr>
                      <a:r>
                        <a:rPr lang="en-ZA" sz="1800" dirty="0" smtClean="0">
                          <a:solidFill>
                            <a:prstClr val="black"/>
                          </a:solidFill>
                          <a:latin typeface="Arial" panose="020B0604020202020204" pitchFamily="34" charset="0"/>
                          <a:ea typeface="Calibri" panose="020F0502020204030204" pitchFamily="34" charset="0"/>
                          <a:cs typeface="Arial" panose="020B0604020202020204" pitchFamily="34" charset="0"/>
                        </a:rPr>
                        <a:t>An interfaith Seminar on Corrections was held on 5-6 March 2020</a:t>
                      </a:r>
                    </a:p>
                    <a:p>
                      <a:pPr marL="342900" lvl="0" indent="-342900" algn="just">
                        <a:lnSpc>
                          <a:spcPct val="115000"/>
                        </a:lnSpc>
                        <a:buFont typeface="Arial" panose="020B0604020202020204" pitchFamily="34" charset="0"/>
                        <a:buChar char="•"/>
                      </a:pPr>
                      <a:r>
                        <a:rPr lang="en-ZA" sz="1800" dirty="0" smtClean="0">
                          <a:solidFill>
                            <a:prstClr val="black"/>
                          </a:solidFill>
                          <a:latin typeface="Arial" panose="020B0604020202020204" pitchFamily="34" charset="0"/>
                          <a:ea typeface="Calibri" panose="020F0502020204030204" pitchFamily="34" charset="0"/>
                          <a:cs typeface="Arial" panose="020B0604020202020204" pitchFamily="34" charset="0"/>
                        </a:rPr>
                        <a:t>An Interfaith Advisory Council for Corrections was proposed and endorsed.</a:t>
                      </a:r>
                    </a:p>
                    <a:p>
                      <a:pPr marL="342900" lvl="0" indent="-342900" algn="just">
                        <a:lnSpc>
                          <a:spcPct val="115000"/>
                        </a:lnSpc>
                        <a:buFont typeface="Arial" panose="020B0604020202020204" pitchFamily="34" charset="0"/>
                        <a:buChar char="•"/>
                      </a:pPr>
                      <a:r>
                        <a:rPr lang="en-ZA" sz="1800" dirty="0" smtClean="0">
                          <a:solidFill>
                            <a:prstClr val="black"/>
                          </a:solidFill>
                          <a:latin typeface="Arial" panose="020B0604020202020204" pitchFamily="34" charset="0"/>
                          <a:ea typeface="Calibri" panose="020F0502020204030204" pitchFamily="34" charset="0"/>
                          <a:cs typeface="Arial" panose="020B0604020202020204" pitchFamily="34" charset="0"/>
                        </a:rPr>
                        <a:t>A consultation process for the development of a memorandum of understanding between DCS and CRL has been started. </a:t>
                      </a:r>
                    </a:p>
                    <a:p>
                      <a:endParaRPr lang="en-ZA" sz="1800" baseline="0" dirty="0" smtClean="0">
                        <a:effectLst/>
                        <a:latin typeface="Arial" pitchFamily="34" charset="0"/>
                        <a:ea typeface="Calibri"/>
                        <a:cs typeface="Arial" pitchFamily="34" charset="0"/>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3048000" y="3064285"/>
            <a:ext cx="6096000" cy="383823"/>
          </a:xfrm>
          <a:prstGeom prst="rect">
            <a:avLst/>
          </a:prstGeom>
        </p:spPr>
        <p:txBody>
          <a:bodyPr>
            <a:spAutoFit/>
          </a:bodyPr>
          <a:lstStyle/>
          <a:p>
            <a:pPr algn="just">
              <a:lnSpc>
                <a:spcPct val="115000"/>
              </a:lnSpc>
              <a:spcAft>
                <a:spcPts val="0"/>
              </a:spcAft>
            </a:pPr>
            <a:endParaRPr lang="en-ZA"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6418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a16="http://schemas.microsoft.com/office/drawing/2014/main" xmlns=""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nvPr>
        </p:nvGraphicFramePr>
        <p:xfrm>
          <a:off x="317578" y="1080000"/>
          <a:ext cx="11482044" cy="5498348"/>
        </p:xfrm>
        <a:graphic>
          <a:graphicData uri="http://schemas.openxmlformats.org/drawingml/2006/table">
            <a:tbl>
              <a:tblPr firstRow="1" firstCol="1" bandRow="1"/>
              <a:tblGrid>
                <a:gridCol w="2477348"/>
                <a:gridCol w="6199901"/>
                <a:gridCol w="2804795"/>
              </a:tblGrid>
              <a:tr h="468929">
                <a:tc gridSpan="3">
                  <a:txBody>
                    <a:bodyPr/>
                    <a:lstStyle/>
                    <a:p>
                      <a:pPr algn="ctr">
                        <a:lnSpc>
                          <a:spcPct val="115000"/>
                        </a:lnSpc>
                        <a:spcAft>
                          <a:spcPts val="0"/>
                        </a:spcAft>
                      </a:pPr>
                      <a:r>
                        <a:rPr lang="en-ZA" sz="2800" b="1" kern="1200" dirty="0" smtClean="0">
                          <a:solidFill>
                            <a:schemeClr val="tx1"/>
                          </a:solidFill>
                          <a:effectLst/>
                          <a:latin typeface="Arial"/>
                          <a:ea typeface="Calibri"/>
                          <a:cs typeface="Times New Roman"/>
                        </a:rPr>
                        <a:t>NPO/NGO</a:t>
                      </a:r>
                      <a:endParaRPr lang="en-ZA" sz="2800" b="1" kern="1200" dirty="0">
                        <a:solidFill>
                          <a:schemeClr val="tx1"/>
                        </a:solidFill>
                        <a:effectLst/>
                        <a:latin typeface="Arial"/>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pPr algn="ctr">
                        <a:lnSpc>
                          <a:spcPct val="115000"/>
                        </a:lnSpc>
                        <a:spcAft>
                          <a:spcPts val="0"/>
                        </a:spcAft>
                      </a:pP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pPr algn="ctr">
                        <a:lnSpc>
                          <a:spcPct val="115000"/>
                        </a:lnSpc>
                        <a:spcAft>
                          <a:spcPts val="0"/>
                        </a:spcAft>
                      </a:pP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01454">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617324">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ZA" sz="1600" b="1" kern="1200" noProof="0" dirty="0" err="1" smtClean="0">
                          <a:solidFill>
                            <a:schemeClr val="tx1"/>
                          </a:solidFill>
                          <a:latin typeface="Arial" panose="020B0604020202020204" pitchFamily="34" charset="0"/>
                          <a:ea typeface="Calibri" panose="020F0502020204030204" pitchFamily="34" charset="0"/>
                          <a:cs typeface="Arial" panose="020B0604020202020204" pitchFamily="34" charset="0"/>
                        </a:rPr>
                        <a:t>Khulisa</a:t>
                      </a:r>
                      <a:endParaRPr lang="en-ZA" sz="1600" b="1" kern="1200" noProof="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noProof="0" dirty="0" smtClean="0">
                          <a:solidFill>
                            <a:prstClr val="black"/>
                          </a:solidFill>
                          <a:latin typeface="Arial" panose="020B0604020202020204" pitchFamily="34" charset="0"/>
                          <a:ea typeface="+mn-ea"/>
                          <a:cs typeface="Arial" panose="020B0604020202020204" pitchFamily="34" charset="0"/>
                        </a:rPr>
                        <a:t>Crime prevention  programmes in schools with parolees and probationers. </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50000"/>
                        </a:lnSpc>
                        <a:buFont typeface="Arial" pitchFamily="34" charset="0"/>
                        <a:buChar char="•"/>
                      </a:pPr>
                      <a:r>
                        <a:rPr lang="en-ZA" sz="1600" baseline="0" dirty="0" smtClean="0">
                          <a:effectLst/>
                          <a:latin typeface="Arial" pitchFamily="34" charset="0"/>
                          <a:ea typeface="Calibri"/>
                          <a:cs typeface="Arial" pitchFamily="34" charset="0"/>
                        </a:rPr>
                        <a:t>Ongoing</a:t>
                      </a: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1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 WILL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15000"/>
                        </a:lnSpc>
                        <a:spcAft>
                          <a:spcPts val="0"/>
                        </a:spcAft>
                        <a:buFont typeface="Arial" panose="020B0604020202020204" pitchFamily="34" charset="0"/>
                        <a:buChar char="•"/>
                      </a:pPr>
                      <a:r>
                        <a:rPr lang="en-US" sz="1600" b="0" dirty="0" smtClean="0">
                          <a:solidFill>
                            <a:schemeClr val="tx1"/>
                          </a:solidFill>
                          <a:effectLst/>
                          <a:latin typeface="Arial" panose="020B0604020202020204" pitchFamily="34" charset="0"/>
                          <a:ea typeface="Calibri"/>
                          <a:cs typeface="Arial" panose="020B0604020202020204" pitchFamily="34" charset="0"/>
                        </a:rPr>
                        <a:t>Accommodation</a:t>
                      </a:r>
                      <a:r>
                        <a:rPr lang="en-US" sz="1600" b="0" baseline="0" dirty="0" smtClean="0">
                          <a:solidFill>
                            <a:schemeClr val="tx1"/>
                          </a:solidFill>
                          <a:effectLst/>
                          <a:latin typeface="Arial" panose="020B0604020202020204" pitchFamily="34" charset="0"/>
                          <a:ea typeface="Calibri"/>
                          <a:cs typeface="Arial" panose="020B0604020202020204" pitchFamily="34" charset="0"/>
                        </a:rPr>
                        <a:t> of</a:t>
                      </a:r>
                      <a:r>
                        <a:rPr lang="en-US" sz="1600" b="0" dirty="0" smtClean="0">
                          <a:solidFill>
                            <a:schemeClr val="tx1"/>
                          </a:solidFill>
                          <a:effectLst/>
                          <a:latin typeface="Arial" panose="020B0604020202020204" pitchFamily="34" charset="0"/>
                          <a:ea typeface="Calibri"/>
                          <a:cs typeface="Arial" panose="020B0604020202020204" pitchFamily="34" charset="0"/>
                        </a:rPr>
                        <a:t> parolees and probationers without support system</a:t>
                      </a:r>
                      <a:r>
                        <a:rPr lang="en-US" sz="1600" b="0" baseline="0" dirty="0" smtClean="0">
                          <a:solidFill>
                            <a:schemeClr val="tx1"/>
                          </a:solidFill>
                          <a:effectLst/>
                          <a:latin typeface="Arial" panose="020B0604020202020204" pitchFamily="34" charset="0"/>
                          <a:ea typeface="Calibri"/>
                          <a:cs typeface="Arial" panose="020B0604020202020204" pitchFamily="34" charset="0"/>
                        </a:rPr>
                        <a:t> (Management of Halfway House).</a:t>
                      </a:r>
                      <a:endParaRPr lang="en-US" sz="1600" b="0" dirty="0" smtClean="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50000"/>
                        </a:lnSpc>
                        <a:buFont typeface="Arial" pitchFamily="34" charset="0"/>
                        <a:buChar char="•"/>
                      </a:pPr>
                      <a:r>
                        <a:rPr lang="en-ZA" sz="1600" baseline="0" dirty="0" smtClean="0">
                          <a:effectLst/>
                          <a:latin typeface="Arial" pitchFamily="34" charset="0"/>
                          <a:ea typeface="Calibri"/>
                          <a:cs typeface="Arial" pitchFamily="34" charset="0"/>
                        </a:rPr>
                        <a:t>Ongoing</a:t>
                      </a: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1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Leth2 </a:t>
                      </a:r>
                      <a:r>
                        <a:rPr kumimoji="0" lang="en-ZA" sz="16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lwazi</a:t>
                      </a:r>
                      <a:endPar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15000"/>
                        </a:lnSpc>
                        <a:spcAft>
                          <a:spcPts val="0"/>
                        </a:spcAft>
                        <a:buFont typeface="Arial" panose="020B0604020202020204" pitchFamily="34" charset="0"/>
                        <a:buChar char="•"/>
                      </a:pPr>
                      <a:r>
                        <a:rPr lang="en-US" sz="1600" b="0" dirty="0" smtClean="0">
                          <a:solidFill>
                            <a:schemeClr val="tx1"/>
                          </a:solidFill>
                          <a:effectLst/>
                          <a:latin typeface="Arial" panose="020B0604020202020204" pitchFamily="34" charset="0"/>
                          <a:ea typeface="Calibri"/>
                          <a:cs typeface="Arial" panose="020B0604020202020204" pitchFamily="34" charset="0"/>
                        </a:rPr>
                        <a:t>Provision</a:t>
                      </a:r>
                      <a:r>
                        <a:rPr lang="en-US" sz="1600" b="0" baseline="0" dirty="0" smtClean="0">
                          <a:solidFill>
                            <a:schemeClr val="tx1"/>
                          </a:solidFill>
                          <a:effectLst/>
                          <a:latin typeface="Arial" panose="020B0604020202020204" pitchFamily="34" charset="0"/>
                          <a:ea typeface="Calibri"/>
                          <a:cs typeface="Arial" panose="020B0604020202020204" pitchFamily="34" charset="0"/>
                        </a:rPr>
                        <a:t> of t</a:t>
                      </a:r>
                      <a:r>
                        <a:rPr lang="en-US" sz="1600" b="0" dirty="0" smtClean="0">
                          <a:solidFill>
                            <a:schemeClr val="tx1"/>
                          </a:solidFill>
                          <a:effectLst/>
                          <a:latin typeface="Arial" panose="020B0604020202020204" pitchFamily="34" charset="0"/>
                          <a:ea typeface="Calibri"/>
                          <a:cs typeface="Arial" panose="020B0604020202020204" pitchFamily="34" charset="0"/>
                        </a:rPr>
                        <a:t>raining to parolees &amp; probationers on different aspect (Entrepreneurship, cooperatives </a:t>
                      </a:r>
                      <a:r>
                        <a:rPr lang="en-US" sz="1600" b="0" dirty="0" err="1" smtClean="0">
                          <a:solidFill>
                            <a:schemeClr val="tx1"/>
                          </a:solidFill>
                          <a:effectLst/>
                          <a:latin typeface="Arial" panose="020B0604020202020204" pitchFamily="34" charset="0"/>
                          <a:ea typeface="Calibri"/>
                          <a:cs typeface="Arial" panose="020B0604020202020204" pitchFamily="34" charset="0"/>
                        </a:rPr>
                        <a:t>etc</a:t>
                      </a:r>
                      <a:r>
                        <a:rPr lang="en-US" sz="1600" b="0" dirty="0" smtClean="0">
                          <a:solidFill>
                            <a:schemeClr val="tx1"/>
                          </a:solidFill>
                          <a:effectLst/>
                          <a:latin typeface="Arial" panose="020B0604020202020204" pitchFamily="34" charset="0"/>
                          <a:ea typeface="Calibri"/>
                          <a:cs typeface="Arial" panose="020B0604020202020204" pitchFamily="34"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50000"/>
                        </a:lnSpc>
                        <a:buFont typeface="Arial" pitchFamily="34" charset="0"/>
                        <a:buChar char="•"/>
                      </a:pPr>
                      <a:r>
                        <a:rPr lang="en-ZA" sz="1600" baseline="0" dirty="0" err="1" smtClean="0">
                          <a:effectLst/>
                          <a:latin typeface="Arial" pitchFamily="34" charset="0"/>
                          <a:ea typeface="Calibri"/>
                          <a:cs typeface="Arial" pitchFamily="34" charset="0"/>
                        </a:rPr>
                        <a:t>MoU</a:t>
                      </a:r>
                      <a:r>
                        <a:rPr lang="en-ZA" sz="1600" baseline="0" dirty="0" smtClean="0">
                          <a:effectLst/>
                          <a:latin typeface="Arial" pitchFamily="34" charset="0"/>
                          <a:ea typeface="Calibri"/>
                          <a:cs typeface="Arial" pitchFamily="34" charset="0"/>
                        </a:rPr>
                        <a:t> awaiting certification from legal services</a:t>
                      </a: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1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err="1" smtClean="0">
                          <a:ln>
                            <a:noFill/>
                          </a:ln>
                          <a:solidFill>
                            <a:prstClr val="black"/>
                          </a:solidFill>
                          <a:effectLst/>
                          <a:uLnTx/>
                          <a:uFillTx/>
                          <a:latin typeface="Arial" panose="020B0604020202020204" pitchFamily="34" charset="0"/>
                          <a:ea typeface="+mn-ea"/>
                          <a:cs typeface="Arial" panose="020B0604020202020204" pitchFamily="34" charset="0"/>
                        </a:rPr>
                        <a:t>Mansu</a:t>
                      </a:r>
                      <a:r>
                        <a:rPr kumimoji="0" lang="en-GB" sz="16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Project &amp; Wall training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15000"/>
                        </a:lnSpc>
                        <a:spcAft>
                          <a:spcPts val="0"/>
                        </a:spcAft>
                        <a:buFont typeface="Arial" panose="020B0604020202020204" pitchFamily="34" charset="0"/>
                        <a:buChar char="•"/>
                      </a:pPr>
                      <a:r>
                        <a:rPr lang="en-ZA" sz="1600" b="0" dirty="0" smtClean="0">
                          <a:solidFill>
                            <a:schemeClr val="tx1"/>
                          </a:solidFill>
                          <a:effectLst/>
                          <a:latin typeface="Arial" panose="020B0604020202020204" pitchFamily="34" charset="0"/>
                          <a:ea typeface="Calibri"/>
                          <a:cs typeface="Arial" panose="020B0604020202020204" pitchFamily="34" charset="0"/>
                        </a:rPr>
                        <a:t>Provision of training to parolees and probationers on entrepreneurship and basic agricultural skills.</a:t>
                      </a:r>
                      <a:r>
                        <a:rPr lang="en-ZA" sz="1600" b="0" baseline="0" dirty="0" smtClean="0">
                          <a:solidFill>
                            <a:schemeClr val="tx1"/>
                          </a:solidFill>
                          <a:effectLst/>
                          <a:latin typeface="Arial" panose="020B0604020202020204" pitchFamily="34" charset="0"/>
                          <a:ea typeface="Calibri"/>
                          <a:cs typeface="Arial" panose="020B0604020202020204" pitchFamily="34" charset="0"/>
                        </a:rPr>
                        <a:t> </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50000"/>
                        </a:lnSpc>
                        <a:buFont typeface="Arial" pitchFamily="34" charset="0"/>
                        <a:buChar char="•"/>
                      </a:pPr>
                      <a:r>
                        <a:rPr lang="en-ZA" sz="1600" baseline="0" dirty="0" err="1" smtClean="0">
                          <a:effectLst/>
                          <a:latin typeface="Arial" pitchFamily="34" charset="0"/>
                          <a:ea typeface="Calibri"/>
                          <a:cs typeface="Arial" pitchFamily="34" charset="0"/>
                        </a:rPr>
                        <a:t>MoU</a:t>
                      </a:r>
                      <a:r>
                        <a:rPr lang="en-ZA" sz="1600" baseline="0" dirty="0" smtClean="0">
                          <a:effectLst/>
                          <a:latin typeface="Arial" pitchFamily="34" charset="0"/>
                          <a:ea typeface="Calibri"/>
                          <a:cs typeface="Arial" pitchFamily="34" charset="0"/>
                        </a:rPr>
                        <a:t> awaiting certification from legal services.</a:t>
                      </a: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1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err="1" smtClean="0">
                          <a:ln>
                            <a:noFill/>
                          </a:ln>
                          <a:solidFill>
                            <a:prstClr val="black"/>
                          </a:solidFill>
                          <a:effectLst/>
                          <a:uLnTx/>
                          <a:uFillTx/>
                          <a:latin typeface="Arial" panose="020B0604020202020204" pitchFamily="34" charset="0"/>
                          <a:ea typeface="+mn-ea"/>
                          <a:cs typeface="Arial" panose="020B0604020202020204" pitchFamily="34" charset="0"/>
                        </a:rPr>
                        <a:t>Deekay</a:t>
                      </a:r>
                      <a:r>
                        <a:rPr kumimoji="0" lang="en-GB" sz="16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Fire Media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15000"/>
                        </a:lnSpc>
                        <a:spcAft>
                          <a:spcPts val="0"/>
                        </a:spcAft>
                        <a:buFont typeface="Arial" panose="020B0604020202020204" pitchFamily="34" charset="0"/>
                        <a:buChar char="•"/>
                      </a:pPr>
                      <a:r>
                        <a:rPr lang="en-ZA" sz="1600" b="0" dirty="0" smtClean="0">
                          <a:solidFill>
                            <a:schemeClr val="tx1"/>
                          </a:solidFill>
                          <a:effectLst/>
                          <a:latin typeface="Arial" panose="020B0604020202020204" pitchFamily="34" charset="0"/>
                          <a:ea typeface="Calibri"/>
                          <a:cs typeface="Arial" panose="020B0604020202020204" pitchFamily="34" charset="0"/>
                        </a:rPr>
                        <a:t>Marketing the positive image of DCS by documenting</a:t>
                      </a:r>
                      <a:r>
                        <a:rPr lang="en-ZA" sz="1600" b="0" baseline="0" dirty="0" smtClean="0">
                          <a:solidFill>
                            <a:schemeClr val="tx1"/>
                          </a:solidFill>
                          <a:effectLst/>
                          <a:latin typeface="Arial" panose="020B0604020202020204" pitchFamily="34" charset="0"/>
                          <a:ea typeface="Calibri"/>
                          <a:cs typeface="Arial" panose="020B0604020202020204" pitchFamily="34" charset="0"/>
                        </a:rPr>
                        <a:t> positive stories of parolees and probationers.</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50000"/>
                        </a:lnSpc>
                        <a:buFont typeface="Arial" pitchFamily="34" charset="0"/>
                        <a:buChar char="•"/>
                      </a:pPr>
                      <a:r>
                        <a:rPr lang="en-ZA" sz="1600" baseline="0" dirty="0" err="1" smtClean="0">
                          <a:effectLst/>
                          <a:latin typeface="Arial" pitchFamily="34" charset="0"/>
                          <a:ea typeface="Calibri"/>
                          <a:cs typeface="Arial" pitchFamily="34" charset="0"/>
                        </a:rPr>
                        <a:t>MoU</a:t>
                      </a:r>
                      <a:r>
                        <a:rPr lang="en-ZA" sz="1600" baseline="0" dirty="0" smtClean="0">
                          <a:effectLst/>
                          <a:latin typeface="Arial" pitchFamily="34" charset="0"/>
                          <a:ea typeface="Calibri"/>
                          <a:cs typeface="Arial" pitchFamily="34" charset="0"/>
                        </a:rPr>
                        <a:t> awaiting certification from legal services.</a:t>
                      </a: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7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National Application Centre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15000"/>
                        </a:lnSpc>
                        <a:spcAft>
                          <a:spcPts val="0"/>
                        </a:spcAft>
                        <a:buFont typeface="Arial" panose="020B0604020202020204" pitchFamily="34" charset="0"/>
                        <a:buChar char="•"/>
                      </a:pPr>
                      <a:r>
                        <a:rPr lang="en-ZA" sz="1600" b="0" dirty="0" smtClean="0">
                          <a:solidFill>
                            <a:schemeClr val="tx1"/>
                          </a:solidFill>
                          <a:effectLst/>
                          <a:latin typeface="Arial" panose="020B0604020202020204" pitchFamily="34" charset="0"/>
                          <a:ea typeface="Calibri"/>
                          <a:cs typeface="Arial" panose="020B0604020202020204" pitchFamily="34" charset="0"/>
                        </a:rPr>
                        <a:t>Training</a:t>
                      </a:r>
                      <a:r>
                        <a:rPr lang="en-ZA" sz="1600" b="0" baseline="0" dirty="0" smtClean="0">
                          <a:solidFill>
                            <a:schemeClr val="tx1"/>
                          </a:solidFill>
                          <a:effectLst/>
                          <a:latin typeface="Arial" panose="020B0604020202020204" pitchFamily="34" charset="0"/>
                          <a:ea typeface="Calibri"/>
                          <a:cs typeface="Arial" panose="020B0604020202020204" pitchFamily="34" charset="0"/>
                        </a:rPr>
                        <a:t> of parolees and probationers on basic computer skills.</a:t>
                      </a: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50000"/>
                        </a:lnSpc>
                        <a:buFont typeface="Arial" pitchFamily="34" charset="0"/>
                        <a:buChar char="•"/>
                      </a:pPr>
                      <a:r>
                        <a:rPr lang="en-ZA" sz="1600" baseline="0" dirty="0" err="1" smtClean="0">
                          <a:effectLst/>
                          <a:latin typeface="Arial" pitchFamily="34" charset="0"/>
                          <a:ea typeface="Calibri"/>
                          <a:cs typeface="Arial" pitchFamily="34" charset="0"/>
                        </a:rPr>
                        <a:t>MoU</a:t>
                      </a:r>
                      <a:r>
                        <a:rPr lang="en-ZA" sz="1600" baseline="0" dirty="0" smtClean="0">
                          <a:effectLst/>
                          <a:latin typeface="Arial" pitchFamily="34" charset="0"/>
                          <a:ea typeface="Calibri"/>
                          <a:cs typeface="Arial" pitchFamily="34" charset="0"/>
                        </a:rPr>
                        <a:t> drafted. Still to be approved.</a:t>
                      </a: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3048000" y="3064285"/>
            <a:ext cx="6096000" cy="383823"/>
          </a:xfrm>
          <a:prstGeom prst="rect">
            <a:avLst/>
          </a:prstGeom>
        </p:spPr>
        <p:txBody>
          <a:bodyPr>
            <a:spAutoFit/>
          </a:bodyPr>
          <a:lstStyle/>
          <a:p>
            <a:pPr algn="just">
              <a:lnSpc>
                <a:spcPct val="115000"/>
              </a:lnSpc>
            </a:pPr>
            <a:endParaRPr lang="en-ZA"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4042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2" name="TextBox 11">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Partnerships</a:t>
            </a:r>
            <a:endParaRPr lang="da-DK" sz="1400" b="1" dirty="0">
              <a:solidFill>
                <a:srgbClr val="FFFFFF"/>
              </a:solidFill>
              <a:latin typeface="Segoe UI Light"/>
              <a:cs typeface="Segoe UI" panose="020B0502040204020203" pitchFamily="34" charset="0"/>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Purpose</a:t>
            </a:r>
            <a:endParaRPr lang="en-US" sz="4000" dirty="0">
              <a:solidFill>
                <a:srgbClr val="000000"/>
              </a:solidFill>
              <a:latin typeface="Georgia"/>
            </a:endParaRPr>
          </a:p>
        </p:txBody>
      </p:sp>
      <p:sp>
        <p:nvSpPr>
          <p:cNvPr id="5" name="TextBox 4"/>
          <p:cNvSpPr txBox="1"/>
          <p:nvPr/>
        </p:nvSpPr>
        <p:spPr>
          <a:xfrm>
            <a:off x="453687" y="1242000"/>
            <a:ext cx="11284626" cy="5170646"/>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purpose of this presentation is to outline partnerships and areas of collaboration/dependencies as well as progress that has been made subsequent to the Strategic Planning session in </a:t>
            </a:r>
            <a:r>
              <a:rPr lang="en-GB" sz="2000" dirty="0" smtClean="0">
                <a:latin typeface="Arial" panose="020B0604020202020204" pitchFamily="34" charset="0"/>
                <a:cs typeface="Arial" panose="020B0604020202020204" pitchFamily="34" charset="0"/>
              </a:rPr>
              <a:t>2018:</a:t>
            </a:r>
            <a:endParaRPr lang="en-GB" sz="2000" dirty="0">
              <a:latin typeface="Arial" panose="020B0604020202020204" pitchFamily="34" charset="0"/>
              <a:cs typeface="Arial" panose="020B0604020202020204" pitchFamily="34" charset="0"/>
            </a:endParaRPr>
          </a:p>
          <a:p>
            <a:pPr algn="just"/>
            <a:endParaRPr lang="en-US" sz="2000" dirty="0"/>
          </a:p>
          <a:p>
            <a:pPr algn="just"/>
            <a:endParaRPr lang="en-US" sz="2000" dirty="0"/>
          </a:p>
          <a:p>
            <a:pPr marL="342900" indent="-342900" algn="just">
              <a:spcAft>
                <a:spcPts val="1200"/>
              </a:spcAft>
              <a:buFontTx/>
              <a:buAutoNum type="arabicPeriod"/>
            </a:pPr>
            <a:r>
              <a:rPr lang="en-US" sz="2000" dirty="0" smtClean="0"/>
              <a:t>Provide context to the strategic partnerships with a focus on Incarceration and Corrections and Community Corrections.</a:t>
            </a:r>
            <a:endParaRPr lang="en-US" sz="2000" dirty="0"/>
          </a:p>
          <a:p>
            <a:pPr marL="342900" indent="-342900" algn="just">
              <a:spcAft>
                <a:spcPts val="1200"/>
              </a:spcAft>
              <a:buFontTx/>
              <a:buAutoNum type="arabicPeriod"/>
            </a:pPr>
            <a:r>
              <a:rPr lang="en-US" sz="2000" dirty="0" smtClean="0"/>
              <a:t>Provide a summary of the guiding prescripts, guidelines, policy mandates that inform the work to be delivered by Incarceration and Corrections and Community Corrections.</a:t>
            </a:r>
            <a:endParaRPr lang="en-US" sz="2000" dirty="0"/>
          </a:p>
          <a:p>
            <a:pPr marL="342900" indent="-342900" algn="just">
              <a:spcAft>
                <a:spcPts val="1200"/>
              </a:spcAft>
              <a:buFontTx/>
              <a:buAutoNum type="arabicPeriod"/>
            </a:pPr>
            <a:r>
              <a:rPr lang="en-US" sz="2000" dirty="0" smtClean="0"/>
              <a:t>Indicate the core partners  that have been instrumental in assisting and guiding the work done by Incarcerations and Corrections and Community Corrections.</a:t>
            </a:r>
            <a:endParaRPr lang="en-US" sz="2000" dirty="0"/>
          </a:p>
          <a:p>
            <a:pPr marL="342900" indent="-342900" algn="just">
              <a:spcAft>
                <a:spcPts val="1200"/>
              </a:spcAft>
              <a:buFontTx/>
              <a:buAutoNum type="arabicPeriod"/>
            </a:pPr>
            <a:r>
              <a:rPr lang="en-US" sz="2000" dirty="0" smtClean="0"/>
              <a:t>Provide progress of the work completed </a:t>
            </a:r>
            <a:endParaRPr lang="en-US" sz="2000" dirty="0"/>
          </a:p>
          <a:p>
            <a:pPr marL="342900" indent="-342900" algn="just">
              <a:spcAft>
                <a:spcPts val="1200"/>
              </a:spcAft>
              <a:buFontTx/>
              <a:buAutoNum type="arabicPeriod"/>
            </a:pPr>
            <a:r>
              <a:rPr lang="en-US" sz="2000" dirty="0" smtClean="0"/>
              <a:t>Indicate the outstanding deliverables. </a:t>
            </a:r>
            <a:endParaRPr lang="en-US" sz="2000" dirty="0"/>
          </a:p>
          <a:p>
            <a:pPr marL="342900" indent="-342900" algn="just">
              <a:spcAft>
                <a:spcPts val="1200"/>
              </a:spcAft>
              <a:buFontTx/>
              <a:buAutoNum type="arabicPeriod"/>
            </a:pPr>
            <a:r>
              <a:rPr lang="en-US" sz="2000" dirty="0" smtClean="0"/>
              <a:t>Provide concluding remarks and craft a way forward.</a:t>
            </a:r>
            <a:endParaRPr lang="en-ZA" sz="2000" dirty="0"/>
          </a:p>
        </p:txBody>
      </p:sp>
    </p:spTree>
    <p:extLst>
      <p:ext uri="{BB962C8B-B14F-4D97-AF65-F5344CB8AC3E}">
        <p14:creationId xmlns:p14="http://schemas.microsoft.com/office/powerpoint/2010/main" val="1864169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a16="http://schemas.microsoft.com/office/drawing/2014/main" xmlns=""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nvPr>
        </p:nvGraphicFramePr>
        <p:xfrm>
          <a:off x="361382" y="1208852"/>
          <a:ext cx="11482044" cy="4024323"/>
        </p:xfrm>
        <a:graphic>
          <a:graphicData uri="http://schemas.openxmlformats.org/drawingml/2006/table">
            <a:tbl>
              <a:tblPr firstRow="1" firstCol="1" bandRow="1"/>
              <a:tblGrid>
                <a:gridCol w="2477348"/>
                <a:gridCol w="6199901"/>
                <a:gridCol w="2804795"/>
              </a:tblGrid>
              <a:tr h="385627">
                <a:tc gridSpan="3">
                  <a:txBody>
                    <a:bodyPr/>
                    <a:lstStyle/>
                    <a:p>
                      <a:pPr algn="ctr">
                        <a:lnSpc>
                          <a:spcPct val="115000"/>
                        </a:lnSpc>
                        <a:spcAft>
                          <a:spcPts val="0"/>
                        </a:spcAft>
                      </a:pPr>
                      <a:r>
                        <a:rPr lang="en-ZA" sz="2800" b="1" kern="1200" dirty="0" smtClean="0">
                          <a:solidFill>
                            <a:schemeClr val="tx1"/>
                          </a:solidFill>
                          <a:effectLst/>
                          <a:latin typeface="Arial"/>
                          <a:ea typeface="Calibri"/>
                          <a:cs typeface="Times New Roman"/>
                        </a:rPr>
                        <a:t>NPO/NGO</a:t>
                      </a:r>
                      <a:endParaRPr lang="en-ZA" sz="2800" b="1" kern="1200" dirty="0">
                        <a:solidFill>
                          <a:schemeClr val="tx1"/>
                        </a:solidFill>
                        <a:effectLst/>
                        <a:latin typeface="Arial"/>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pPr algn="ctr">
                        <a:lnSpc>
                          <a:spcPct val="115000"/>
                        </a:lnSpc>
                        <a:spcAft>
                          <a:spcPts val="0"/>
                        </a:spcAft>
                      </a:pP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pPr algn="ctr">
                        <a:lnSpc>
                          <a:spcPct val="115000"/>
                        </a:lnSpc>
                        <a:spcAft>
                          <a:spcPts val="0"/>
                        </a:spcAft>
                      </a:pP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729435">
                <a:tc>
                  <a:txBody>
                    <a:bodyPr/>
                    <a:lstStyle/>
                    <a:p>
                      <a:pPr algn="ctr">
                        <a:lnSpc>
                          <a:spcPct val="115000"/>
                        </a:lnSpc>
                        <a:spcAft>
                          <a:spcPts val="0"/>
                        </a:spcAft>
                      </a:pPr>
                      <a:r>
                        <a:rPr lang="en-GB" sz="2000" b="1" dirty="0">
                          <a:effectLst/>
                          <a:latin typeface="Arial"/>
                          <a:ea typeface="Calibri"/>
                          <a:cs typeface="Times New Roman"/>
                        </a:rPr>
                        <a:t>ORGANISATION</a:t>
                      </a:r>
                      <a:endParaRPr lang="en-ZA" sz="20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2000" b="1" dirty="0">
                          <a:effectLst/>
                          <a:latin typeface="Arial"/>
                          <a:ea typeface="Calibri"/>
                          <a:cs typeface="Times New Roman"/>
                        </a:rPr>
                        <a:t>AREA OF </a:t>
                      </a:r>
                      <a:r>
                        <a:rPr lang="en-GB" sz="2000" b="1" dirty="0" smtClean="0">
                          <a:effectLst/>
                          <a:latin typeface="Arial"/>
                          <a:ea typeface="Calibri"/>
                          <a:cs typeface="Times New Roman"/>
                        </a:rPr>
                        <a:t>ENGAGEMENT</a:t>
                      </a:r>
                    </a:p>
                    <a:p>
                      <a:pPr algn="ctr">
                        <a:lnSpc>
                          <a:spcPct val="115000"/>
                        </a:lnSpc>
                        <a:spcAft>
                          <a:spcPts val="0"/>
                        </a:spcAft>
                      </a:pPr>
                      <a:endParaRPr lang="en-ZA" sz="20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2000" b="1" dirty="0" smtClean="0">
                          <a:effectLst/>
                          <a:latin typeface="Arial"/>
                          <a:ea typeface="Calibri"/>
                          <a:cs typeface="Times New Roman"/>
                        </a:rPr>
                        <a:t>PROGRESS</a:t>
                      </a:r>
                      <a:endParaRPr lang="en-ZA" sz="20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646021">
                <a:tc>
                  <a:txBody>
                    <a:bodyPr/>
                    <a:lstStyle/>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2000" b="0" kern="1200" noProof="0" dirty="0" smtClean="0">
                          <a:solidFill>
                            <a:schemeClr val="tx1"/>
                          </a:solidFill>
                          <a:effectLst/>
                          <a:latin typeface="Arial" panose="020B0604020202020204" pitchFamily="34" charset="0"/>
                          <a:ea typeface="Calibri"/>
                          <a:cs typeface="Arial" panose="020B0604020202020204" pitchFamily="34" charset="0"/>
                        </a:rPr>
                        <a:t>2x Beauty for Ashes  </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ZA" sz="2000" b="0" kern="1200" noProof="0" dirty="0" smtClean="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2000" b="0" kern="1200" dirty="0" smtClean="0">
                          <a:solidFill>
                            <a:schemeClr val="tx1"/>
                          </a:solidFill>
                          <a:effectLst/>
                          <a:latin typeface="Arial" panose="020B0604020202020204" pitchFamily="34" charset="0"/>
                          <a:ea typeface="Calibri"/>
                          <a:cs typeface="Arial" panose="020B0604020202020204" pitchFamily="34" charset="0"/>
                        </a:rPr>
                        <a:t>Accommodation of parolees and probationers without support system (Management of Halfway House).</a:t>
                      </a:r>
                      <a:endParaRPr lang="en-ZA" sz="2000" b="0" kern="12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defTabSz="914400" rtl="0" eaLnBrk="1" latinLnBrk="0" hangingPunct="1">
                        <a:lnSpc>
                          <a:spcPct val="115000"/>
                        </a:lnSpc>
                        <a:spcAft>
                          <a:spcPts val="0"/>
                        </a:spcAft>
                        <a:buFont typeface="Arial" panose="020B0604020202020204" pitchFamily="34" charset="0"/>
                        <a:buChar char="•"/>
                      </a:pPr>
                      <a:r>
                        <a:rPr lang="en-ZA" sz="2000" b="0" kern="1200" dirty="0" smtClean="0">
                          <a:solidFill>
                            <a:schemeClr val="tx1"/>
                          </a:solidFill>
                          <a:effectLst/>
                          <a:latin typeface="Arial" panose="020B0604020202020204" pitchFamily="34" charset="0"/>
                          <a:ea typeface="Calibri"/>
                          <a:cs typeface="Arial" panose="020B0604020202020204" pitchFamily="34" charset="0"/>
                        </a:rPr>
                        <a:t>Ongoing</a:t>
                      </a: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596">
                <a:tc>
                  <a:txBody>
                    <a:bodyPr/>
                    <a:lstStyle/>
                    <a:p>
                      <a:pPr marL="285750" indent="-285750" algn="just" defTabSz="914400" rtl="0" eaLnBrk="1" latinLnBrk="0" hangingPunct="1">
                        <a:lnSpc>
                          <a:spcPct val="115000"/>
                        </a:lnSpc>
                        <a:spcAft>
                          <a:spcPts val="0"/>
                        </a:spcAft>
                        <a:buFont typeface="Arial" panose="020B0604020202020204" pitchFamily="34" charset="0"/>
                        <a:buChar char="•"/>
                      </a:pPr>
                      <a:r>
                        <a:rPr lang="en-US" sz="2000" b="0" kern="1200" dirty="0" smtClean="0">
                          <a:solidFill>
                            <a:schemeClr val="tx1"/>
                          </a:solidFill>
                          <a:effectLst/>
                          <a:latin typeface="Arial" panose="020B0604020202020204" pitchFamily="34" charset="0"/>
                          <a:ea typeface="Calibri"/>
                          <a:cs typeface="Arial" panose="020B0604020202020204" pitchFamily="34" charset="0"/>
                        </a:rPr>
                        <a:t>Realistic Rebuilding and Life Skills Training Centre </a:t>
                      </a:r>
                    </a:p>
                    <a:p>
                      <a:pPr marL="285750" indent="-285750" algn="just" defTabSz="914400" rtl="0" eaLnBrk="1" latinLnBrk="0" hangingPunct="1">
                        <a:lnSpc>
                          <a:spcPct val="115000"/>
                        </a:lnSpc>
                        <a:spcAft>
                          <a:spcPts val="0"/>
                        </a:spcAft>
                        <a:buFont typeface="Arial" panose="020B0604020202020204" pitchFamily="34" charset="0"/>
                        <a:buChar char="•"/>
                      </a:pPr>
                      <a:endParaRPr lang="en-GB" sz="2000" b="0" kern="1200" dirty="0" smtClean="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2000" b="0" kern="1200" noProof="0" dirty="0" smtClean="0">
                          <a:solidFill>
                            <a:schemeClr val="tx1"/>
                          </a:solidFill>
                          <a:effectLst/>
                          <a:latin typeface="Arial" panose="020B0604020202020204" pitchFamily="34" charset="0"/>
                          <a:ea typeface="Calibri"/>
                          <a:cs typeface="Arial" panose="020B0604020202020204" pitchFamily="34" charset="0"/>
                        </a:rPr>
                        <a:t>Accommodation of parolees and probationers without support system (Management of Halfway House).</a:t>
                      </a:r>
                      <a:endParaRPr lang="en-ZA" sz="2000" b="0" kern="120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defTabSz="914400" rtl="0" eaLnBrk="1" latinLnBrk="0" hangingPunct="1">
                        <a:lnSpc>
                          <a:spcPct val="115000"/>
                        </a:lnSpc>
                        <a:spcAft>
                          <a:spcPts val="0"/>
                        </a:spcAft>
                        <a:buFont typeface="Arial" panose="020B0604020202020204" pitchFamily="34" charset="0"/>
                        <a:buChar char="•"/>
                      </a:pPr>
                      <a:r>
                        <a:rPr lang="en-ZA" sz="2000" b="0" kern="1200" dirty="0" smtClean="0">
                          <a:solidFill>
                            <a:schemeClr val="tx1"/>
                          </a:solidFill>
                          <a:effectLst/>
                          <a:latin typeface="Arial" panose="020B0604020202020204" pitchFamily="34" charset="0"/>
                          <a:ea typeface="Calibri"/>
                          <a:cs typeface="Arial" panose="020B0604020202020204" pitchFamily="34" charset="0"/>
                        </a:rPr>
                        <a:t>Ongoing</a:t>
                      </a: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3048000" y="3064285"/>
            <a:ext cx="6096000" cy="383823"/>
          </a:xfrm>
          <a:prstGeom prst="rect">
            <a:avLst/>
          </a:prstGeom>
        </p:spPr>
        <p:txBody>
          <a:bodyPr>
            <a:spAutoFit/>
          </a:bodyPr>
          <a:lstStyle/>
          <a:p>
            <a:pPr algn="just">
              <a:lnSpc>
                <a:spcPct val="115000"/>
              </a:lnSpc>
            </a:pPr>
            <a:endParaRPr lang="en-ZA"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0016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a16="http://schemas.microsoft.com/office/drawing/2014/main" xmlns=""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nvPr>
        </p:nvGraphicFramePr>
        <p:xfrm>
          <a:off x="268300" y="1285509"/>
          <a:ext cx="11482044" cy="3937321"/>
        </p:xfrm>
        <a:graphic>
          <a:graphicData uri="http://schemas.openxmlformats.org/drawingml/2006/table">
            <a:tbl>
              <a:tblPr firstRow="1" firstCol="1" bandRow="1"/>
              <a:tblGrid>
                <a:gridCol w="3235988"/>
                <a:gridCol w="4878625"/>
                <a:gridCol w="3367431"/>
              </a:tblGrid>
              <a:tr h="385627">
                <a:tc gridSpan="3">
                  <a:txBody>
                    <a:bodyPr/>
                    <a:lstStyle/>
                    <a:p>
                      <a:pPr algn="ctr">
                        <a:lnSpc>
                          <a:spcPct val="115000"/>
                        </a:lnSpc>
                        <a:spcAft>
                          <a:spcPts val="0"/>
                        </a:spcAft>
                      </a:pPr>
                      <a:r>
                        <a:rPr lang="en-ZA" sz="2800" b="1" kern="1200" dirty="0" smtClean="0">
                          <a:solidFill>
                            <a:schemeClr val="tx1"/>
                          </a:solidFill>
                          <a:effectLst/>
                          <a:latin typeface="Arial"/>
                          <a:ea typeface="Calibri"/>
                          <a:cs typeface="Times New Roman"/>
                        </a:rPr>
                        <a:t>GOVERNMENT DEPARTMENTS</a:t>
                      </a:r>
                      <a:endParaRPr lang="en-ZA" sz="2800" b="1" kern="1200" dirty="0">
                        <a:solidFill>
                          <a:schemeClr val="tx1"/>
                        </a:solidFill>
                        <a:effectLst/>
                        <a:latin typeface="Arial"/>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pPr algn="ctr">
                        <a:lnSpc>
                          <a:spcPct val="115000"/>
                        </a:lnSpc>
                        <a:spcAft>
                          <a:spcPts val="0"/>
                        </a:spcAft>
                      </a:pP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pPr algn="ctr">
                        <a:lnSpc>
                          <a:spcPct val="115000"/>
                        </a:lnSpc>
                        <a:spcAft>
                          <a:spcPts val="0"/>
                        </a:spcAft>
                      </a:pP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53485">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64602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600" b="1" kern="1200" noProof="0" dirty="0" smtClean="0">
                          <a:solidFill>
                            <a:schemeClr val="tx1"/>
                          </a:solidFill>
                          <a:latin typeface="Arial" panose="020B0604020202020204" pitchFamily="34" charset="0"/>
                          <a:ea typeface="Calibri" panose="020F0502020204030204" pitchFamily="34" charset="0"/>
                          <a:cs typeface="Arial" panose="020B0604020202020204" pitchFamily="34" charset="0"/>
                        </a:rPr>
                        <a:t>Dept. of Cooperative, Governance and Traditional Affairs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effectLst/>
                          <a:latin typeface="Arial" panose="020B0604020202020204" pitchFamily="34" charset="0"/>
                          <a:ea typeface="Calibri"/>
                          <a:cs typeface="Arial" panose="020B0604020202020204" pitchFamily="34" charset="0"/>
                        </a:rPr>
                        <a:t>Utilization of tribal authority office as Community Corrections offices (Reporting points)</a:t>
                      </a:r>
                      <a:endParaRPr lang="en-US" sz="1600" b="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50000"/>
                        </a:lnSpc>
                        <a:buFont typeface="Arial" pitchFamily="34" charset="0"/>
                        <a:buChar char="•"/>
                      </a:pPr>
                      <a:r>
                        <a:rPr lang="en-ZA" sz="1600" baseline="0" dirty="0" smtClean="0">
                          <a:effectLst/>
                          <a:latin typeface="Arial" pitchFamily="34" charset="0"/>
                          <a:ea typeface="Calibri"/>
                          <a:cs typeface="Arial" pitchFamily="34" charset="0"/>
                        </a:rPr>
                        <a:t>Ongoing</a:t>
                      </a: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8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Dept. of Environmental Affairs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15000"/>
                        </a:lnSpc>
                        <a:spcAft>
                          <a:spcPts val="0"/>
                        </a:spcAft>
                        <a:buFont typeface="Arial" panose="020B0604020202020204" pitchFamily="34" charset="0"/>
                        <a:buChar char="•"/>
                      </a:pPr>
                      <a:r>
                        <a:rPr lang="en-US" sz="1600" b="0" dirty="0" smtClean="0">
                          <a:solidFill>
                            <a:schemeClr val="tx1"/>
                          </a:solidFill>
                          <a:effectLst/>
                          <a:latin typeface="Arial" panose="020B0604020202020204" pitchFamily="34" charset="0"/>
                          <a:ea typeface="Calibri"/>
                          <a:cs typeface="Arial" panose="020B0604020202020204" pitchFamily="34" charset="0"/>
                        </a:rPr>
                        <a:t>Training of Parolees &amp; Probationer on fighting veld fires,</a:t>
                      </a:r>
                      <a:r>
                        <a:rPr lang="en-US" sz="1600" b="0" baseline="0" dirty="0" smtClean="0">
                          <a:solidFill>
                            <a:schemeClr val="tx1"/>
                          </a:solidFill>
                          <a:effectLst/>
                          <a:latin typeface="Arial" panose="020B0604020202020204" pitchFamily="34" charset="0"/>
                          <a:ea typeface="Calibri"/>
                          <a:cs typeface="Arial" panose="020B0604020202020204" pitchFamily="34" charset="0"/>
                        </a:rPr>
                        <a:t> </a:t>
                      </a:r>
                      <a:r>
                        <a:rPr lang="en-US" sz="1600" b="0" dirty="0" smtClean="0">
                          <a:solidFill>
                            <a:schemeClr val="tx1"/>
                          </a:solidFill>
                          <a:effectLst/>
                          <a:latin typeface="Arial" panose="020B0604020202020204" pitchFamily="34" charset="0"/>
                          <a:ea typeface="Calibri"/>
                          <a:cs typeface="Arial" panose="020B0604020202020204" pitchFamily="34" charset="0"/>
                        </a:rPr>
                        <a:t> administration &amp; procurement. </a:t>
                      </a:r>
                    </a:p>
                    <a:p>
                      <a:pPr marL="285750" indent="-285750" algn="just">
                        <a:lnSpc>
                          <a:spcPct val="115000"/>
                        </a:lnSpc>
                        <a:spcAft>
                          <a:spcPts val="0"/>
                        </a:spcAft>
                        <a:buFont typeface="Arial" panose="020B0604020202020204" pitchFamily="34" charset="0"/>
                        <a:buChar char="•"/>
                      </a:pPr>
                      <a:endParaRPr lang="en-US" sz="1600" b="0" dirty="0" smtClean="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50000"/>
                        </a:lnSpc>
                        <a:buFont typeface="Arial" pitchFamily="34" charset="0"/>
                        <a:buChar char="•"/>
                      </a:pPr>
                      <a:r>
                        <a:rPr lang="en-US" sz="1600" baseline="0" dirty="0" smtClean="0">
                          <a:effectLst/>
                          <a:latin typeface="Arial" pitchFamily="34" charset="0"/>
                          <a:ea typeface="Calibri"/>
                          <a:cs typeface="Arial" pitchFamily="34" charset="0"/>
                        </a:rPr>
                        <a:t>Expired in 2019</a:t>
                      </a:r>
                    </a:p>
                    <a:p>
                      <a:pPr marL="285750" indent="-285750">
                        <a:lnSpc>
                          <a:spcPct val="150000"/>
                        </a:lnSpc>
                        <a:buFont typeface="Arial" pitchFamily="34" charset="0"/>
                        <a:buChar char="•"/>
                      </a:pPr>
                      <a:r>
                        <a:rPr lang="en-US" sz="1600" baseline="0" dirty="0" smtClean="0">
                          <a:effectLst/>
                          <a:latin typeface="Arial" pitchFamily="34" charset="0"/>
                          <a:ea typeface="Calibri"/>
                          <a:cs typeface="Arial" pitchFamily="34" charset="0"/>
                        </a:rPr>
                        <a:t>New one developed and still with the Dept. of Environmental Affairs for </a:t>
                      </a:r>
                      <a:r>
                        <a:rPr lang="en-US" sz="1600" baseline="0" dirty="0" err="1" smtClean="0">
                          <a:effectLst/>
                          <a:latin typeface="Arial" pitchFamily="34" charset="0"/>
                          <a:ea typeface="Calibri"/>
                          <a:cs typeface="Arial" pitchFamily="34" charset="0"/>
                        </a:rPr>
                        <a:t>finalisation</a:t>
                      </a:r>
                      <a:r>
                        <a:rPr lang="en-US" sz="1600" baseline="0" dirty="0" smtClean="0">
                          <a:effectLst/>
                          <a:latin typeface="Arial" pitchFamily="34" charset="0"/>
                          <a:ea typeface="Calibri"/>
                          <a:cs typeface="Arial" pitchFamily="34" charset="0"/>
                        </a:rPr>
                        <a:t>.</a:t>
                      </a:r>
                      <a:endParaRPr lang="en-ZA" sz="1600" baseline="0" dirty="0" smtClean="0">
                        <a:effectLst/>
                        <a:latin typeface="Arial" pitchFamily="34" charset="0"/>
                        <a:ea typeface="Calibri"/>
                        <a:cs typeface="Arial" pitchFamily="34" charset="0"/>
                      </a:endParaRP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8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Dept. of Social Development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15000"/>
                        </a:lnSpc>
                        <a:spcAft>
                          <a:spcPts val="0"/>
                        </a:spcAft>
                        <a:buFont typeface="Arial" panose="020B0604020202020204" pitchFamily="34" charset="0"/>
                        <a:buChar char="•"/>
                      </a:pPr>
                      <a:r>
                        <a:rPr lang="en-US" sz="1600" b="0" dirty="0" smtClean="0">
                          <a:solidFill>
                            <a:schemeClr val="tx1"/>
                          </a:solidFill>
                          <a:effectLst/>
                          <a:latin typeface="Arial" panose="020B0604020202020204" pitchFamily="34" charset="0"/>
                          <a:ea typeface="Calibri"/>
                          <a:cs typeface="Arial" panose="020B0604020202020204" pitchFamily="34" charset="0"/>
                        </a:rPr>
                        <a:t>Diversion of youth to places of care.</a:t>
                      </a:r>
                    </a:p>
                    <a:p>
                      <a:pPr marL="285750" indent="-285750" algn="just">
                        <a:lnSpc>
                          <a:spcPct val="115000"/>
                        </a:lnSpc>
                        <a:spcAft>
                          <a:spcPts val="0"/>
                        </a:spcAft>
                        <a:buFont typeface="Arial" panose="020B0604020202020204" pitchFamily="34" charset="0"/>
                        <a:buChar char="•"/>
                      </a:pPr>
                      <a:endParaRPr lang="en-ZA" sz="1600" b="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50000"/>
                        </a:lnSpc>
                        <a:buFont typeface="Arial" pitchFamily="34" charset="0"/>
                        <a:buChar char="•"/>
                      </a:pPr>
                      <a:r>
                        <a:rPr lang="en-ZA" sz="1600" baseline="0" dirty="0" smtClean="0">
                          <a:effectLst/>
                          <a:latin typeface="Arial" pitchFamily="34" charset="0"/>
                          <a:ea typeface="Calibri"/>
                          <a:cs typeface="Arial" pitchFamily="34" charset="0"/>
                        </a:rPr>
                        <a:t>Ongoing</a:t>
                      </a: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3048000" y="3064285"/>
            <a:ext cx="6096000" cy="383823"/>
          </a:xfrm>
          <a:prstGeom prst="rect">
            <a:avLst/>
          </a:prstGeom>
        </p:spPr>
        <p:txBody>
          <a:bodyPr>
            <a:spAutoFit/>
          </a:bodyPr>
          <a:lstStyle/>
          <a:p>
            <a:pPr algn="just">
              <a:lnSpc>
                <a:spcPct val="115000"/>
              </a:lnSpc>
            </a:pPr>
            <a:endParaRPr lang="en-ZA"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8304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a16="http://schemas.microsoft.com/office/drawing/2014/main" xmlns=""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96933450"/>
              </p:ext>
            </p:extLst>
          </p:nvPr>
        </p:nvGraphicFramePr>
        <p:xfrm>
          <a:off x="268300" y="1285509"/>
          <a:ext cx="11482044" cy="3041904"/>
        </p:xfrm>
        <a:graphic>
          <a:graphicData uri="http://schemas.openxmlformats.org/drawingml/2006/table">
            <a:tbl>
              <a:tblPr firstRow="1" firstCol="1" bandRow="1"/>
              <a:tblGrid>
                <a:gridCol w="3235988"/>
                <a:gridCol w="4878625"/>
                <a:gridCol w="3367431"/>
              </a:tblGrid>
              <a:tr h="385627">
                <a:tc gridSpan="3">
                  <a:txBody>
                    <a:bodyPr/>
                    <a:lstStyle/>
                    <a:p>
                      <a:pPr algn="ctr">
                        <a:lnSpc>
                          <a:spcPct val="115000"/>
                        </a:lnSpc>
                        <a:spcAft>
                          <a:spcPts val="0"/>
                        </a:spcAft>
                      </a:pPr>
                      <a:r>
                        <a:rPr lang="en-ZA" sz="2800" b="1" kern="1200" dirty="0" smtClean="0">
                          <a:solidFill>
                            <a:schemeClr val="tx1"/>
                          </a:solidFill>
                          <a:effectLst/>
                          <a:latin typeface="Arial"/>
                          <a:ea typeface="Calibri"/>
                          <a:cs typeface="Times New Roman"/>
                        </a:rPr>
                        <a:t>LOCAL MUNICIPALITY</a:t>
                      </a:r>
                      <a:endParaRPr lang="en-ZA" sz="2800" b="1" kern="1200" dirty="0">
                        <a:solidFill>
                          <a:schemeClr val="tx1"/>
                        </a:solidFill>
                        <a:effectLst/>
                        <a:latin typeface="Arial"/>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pPr algn="ctr">
                        <a:lnSpc>
                          <a:spcPct val="115000"/>
                        </a:lnSpc>
                        <a:spcAft>
                          <a:spcPts val="0"/>
                        </a:spcAft>
                      </a:pP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pPr algn="ctr">
                        <a:lnSpc>
                          <a:spcPct val="115000"/>
                        </a:lnSpc>
                        <a:spcAft>
                          <a:spcPts val="0"/>
                        </a:spcAft>
                      </a:pP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53485">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a:t>
                      </a:r>
                      <a:r>
                        <a:rPr lang="en-GB" sz="1800" b="1" dirty="0" smtClean="0">
                          <a:effectLst/>
                          <a:latin typeface="Arial"/>
                          <a:ea typeface="Calibri"/>
                          <a:cs typeface="Times New Roman"/>
                        </a:rPr>
                        <a:t>ENGAGEMENT</a:t>
                      </a:r>
                    </a:p>
                    <a:p>
                      <a:pPr algn="ctr">
                        <a:lnSpc>
                          <a:spcPct val="115000"/>
                        </a:lnSpc>
                        <a:spcAft>
                          <a:spcPts val="0"/>
                        </a:spcAft>
                      </a:pP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64602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1800" b="1" kern="1200" noProof="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en-US" sz="1800" b="1" kern="1200" noProof="0" dirty="0" smtClean="0">
                          <a:solidFill>
                            <a:schemeClr val="tx1"/>
                          </a:solidFill>
                          <a:latin typeface="Arial" panose="020B0604020202020204" pitchFamily="34" charset="0"/>
                          <a:ea typeface="Calibri" panose="020F0502020204030204" pitchFamily="34" charset="0"/>
                          <a:cs typeface="Arial" panose="020B0604020202020204" pitchFamily="34" charset="0"/>
                        </a:rPr>
                        <a:t>City of Johannesburg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dirty="0" smtClean="0">
                        <a:solidFill>
                          <a:schemeClr val="tx1"/>
                        </a:solidFill>
                        <a:effectLst/>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smtClean="0">
                          <a:solidFill>
                            <a:schemeClr val="tx1"/>
                          </a:solidFill>
                          <a:effectLst/>
                          <a:latin typeface="Arial" panose="020B0604020202020204" pitchFamily="34" charset="0"/>
                          <a:ea typeface="Calibri"/>
                          <a:cs typeface="Arial" panose="020B0604020202020204" pitchFamily="34" charset="0"/>
                        </a:rPr>
                        <a:t>Training of parolees and probationers on administration, drivers </a:t>
                      </a:r>
                      <a:r>
                        <a:rPr lang="en-US" sz="1800" b="0" dirty="0" err="1" smtClean="0">
                          <a:solidFill>
                            <a:schemeClr val="tx1"/>
                          </a:solidFill>
                          <a:effectLst/>
                          <a:latin typeface="Arial" panose="020B0604020202020204" pitchFamily="34" charset="0"/>
                          <a:ea typeface="Calibri"/>
                          <a:cs typeface="Arial" panose="020B0604020202020204" pitchFamily="34" charset="0"/>
                        </a:rPr>
                        <a:t>licence</a:t>
                      </a:r>
                      <a:r>
                        <a:rPr lang="en-US" sz="1800" b="0" dirty="0" smtClean="0">
                          <a:solidFill>
                            <a:schemeClr val="tx1"/>
                          </a:solidFill>
                          <a:effectLst/>
                          <a:latin typeface="Arial" panose="020B0604020202020204" pitchFamily="34" charset="0"/>
                          <a:ea typeface="Calibri"/>
                          <a:cs typeface="Arial" panose="020B0604020202020204" pitchFamily="34" charset="0"/>
                        </a:rPr>
                        <a:t>, librarian and employed those that they trained.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smtClean="0">
                          <a:solidFill>
                            <a:schemeClr val="tx1"/>
                          </a:solidFill>
                          <a:effectLst/>
                          <a:latin typeface="Arial" panose="020B0604020202020204" pitchFamily="34" charset="0"/>
                          <a:ea typeface="Calibri"/>
                          <a:cs typeface="Arial" panose="020B0604020202020204" pitchFamily="34" charset="0"/>
                        </a:rPr>
                        <a:t>Involvement</a:t>
                      </a:r>
                      <a:r>
                        <a:rPr lang="en-US" sz="1800" b="0" baseline="0" dirty="0" smtClean="0">
                          <a:solidFill>
                            <a:schemeClr val="tx1"/>
                          </a:solidFill>
                          <a:effectLst/>
                          <a:latin typeface="Arial" panose="020B0604020202020204" pitchFamily="34" charset="0"/>
                          <a:ea typeface="Calibri"/>
                          <a:cs typeface="Arial" panose="020B0604020202020204" pitchFamily="34" charset="0"/>
                        </a:rPr>
                        <a:t> of </a:t>
                      </a:r>
                      <a:r>
                        <a:rPr lang="en-US" sz="1800" b="0" dirty="0" smtClean="0">
                          <a:solidFill>
                            <a:schemeClr val="tx1"/>
                          </a:solidFill>
                          <a:effectLst/>
                          <a:latin typeface="Arial" panose="020B0604020202020204" pitchFamily="34" charset="0"/>
                          <a:ea typeface="Calibri"/>
                          <a:cs typeface="Arial" panose="020B0604020202020204" pitchFamily="34" charset="0"/>
                        </a:rPr>
                        <a:t>parolees and probationers in clean city </a:t>
                      </a:r>
                      <a:r>
                        <a:rPr lang="en-US" sz="1800" b="0" dirty="0" err="1" smtClean="0">
                          <a:solidFill>
                            <a:schemeClr val="tx1"/>
                          </a:solidFill>
                          <a:effectLst/>
                          <a:latin typeface="Arial" panose="020B0604020202020204" pitchFamily="34" charset="0"/>
                          <a:ea typeface="Calibri"/>
                          <a:cs typeface="Arial" panose="020B0604020202020204" pitchFamily="34" charset="0"/>
                        </a:rPr>
                        <a:t>programmes</a:t>
                      </a:r>
                      <a:r>
                        <a:rPr lang="en-US" sz="1800" b="0" dirty="0" smtClean="0">
                          <a:solidFill>
                            <a:schemeClr val="tx1"/>
                          </a:solidFill>
                          <a:effectLst/>
                          <a:latin typeface="Arial" panose="020B0604020202020204" pitchFamily="34" charset="0"/>
                          <a:ea typeface="Calibri"/>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50000"/>
                        </a:lnSpc>
                        <a:buFont typeface="Arial" pitchFamily="34" charset="0"/>
                        <a:buChar char="•"/>
                      </a:pPr>
                      <a:endParaRPr lang="en-ZA" sz="1800" baseline="0" dirty="0" smtClean="0">
                        <a:effectLst/>
                        <a:latin typeface="Arial" pitchFamily="34" charset="0"/>
                        <a:ea typeface="Calibri"/>
                        <a:cs typeface="Arial" pitchFamily="34" charset="0"/>
                      </a:endParaRPr>
                    </a:p>
                    <a:p>
                      <a:pPr marL="285750" indent="-285750">
                        <a:lnSpc>
                          <a:spcPct val="150000"/>
                        </a:lnSpc>
                        <a:buFont typeface="Arial" pitchFamily="34" charset="0"/>
                        <a:buChar char="•"/>
                      </a:pPr>
                      <a:r>
                        <a:rPr lang="en-ZA" sz="1800" baseline="0" dirty="0" smtClean="0">
                          <a:effectLst/>
                          <a:latin typeface="Arial" pitchFamily="34" charset="0"/>
                          <a:ea typeface="Calibri"/>
                          <a:cs typeface="Arial" pitchFamily="34" charset="0"/>
                        </a:rPr>
                        <a:t>Ongoing</a:t>
                      </a:r>
                    </a:p>
                    <a:p>
                      <a:pPr marL="0" indent="0">
                        <a:lnSpc>
                          <a:spcPct val="150000"/>
                        </a:lnSpc>
                        <a:buFont typeface="Arial" pitchFamily="34" charset="0"/>
                        <a:buNone/>
                      </a:pPr>
                      <a:r>
                        <a:rPr lang="en-ZA" sz="1800" baseline="0" dirty="0" smtClean="0">
                          <a:effectLst/>
                          <a:latin typeface="Arial" pitchFamily="34" charset="0"/>
                          <a:ea typeface="Calibri"/>
                          <a:cs typeface="Arial" pitchFamily="34" charset="0"/>
                        </a:rPr>
                        <a:t>(SLA signed with Johannesburg Management Area)</a:t>
                      </a: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3048000" y="3064285"/>
            <a:ext cx="6096000" cy="383823"/>
          </a:xfrm>
          <a:prstGeom prst="rect">
            <a:avLst/>
          </a:prstGeom>
        </p:spPr>
        <p:txBody>
          <a:bodyPr>
            <a:spAutoFit/>
          </a:bodyPr>
          <a:lstStyle/>
          <a:p>
            <a:pPr algn="just">
              <a:lnSpc>
                <a:spcPct val="115000"/>
              </a:lnSpc>
            </a:pPr>
            <a:endParaRPr lang="en-ZA"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49611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a16="http://schemas.microsoft.com/office/drawing/2014/main" xmlns=""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graphicFrame>
        <p:nvGraphicFramePr>
          <p:cNvPr id="3" name="Table 2"/>
          <p:cNvGraphicFramePr>
            <a:graphicFrameLocks noGrp="1"/>
          </p:cNvGraphicFramePr>
          <p:nvPr>
            <p:extLst/>
          </p:nvPr>
        </p:nvGraphicFramePr>
        <p:xfrm>
          <a:off x="361382" y="1080000"/>
          <a:ext cx="11482044" cy="5266249"/>
        </p:xfrm>
        <a:graphic>
          <a:graphicData uri="http://schemas.openxmlformats.org/drawingml/2006/table">
            <a:tbl>
              <a:tblPr firstRow="1" firstCol="1" bandRow="1"/>
              <a:tblGrid>
                <a:gridCol w="2477348"/>
                <a:gridCol w="6199901"/>
                <a:gridCol w="2804795"/>
              </a:tblGrid>
              <a:tr h="385627">
                <a:tc gridSpan="3">
                  <a:txBody>
                    <a:bodyPr/>
                    <a:lstStyle/>
                    <a:p>
                      <a:pPr algn="ctr">
                        <a:lnSpc>
                          <a:spcPct val="115000"/>
                        </a:lnSpc>
                        <a:spcAft>
                          <a:spcPts val="0"/>
                        </a:spcAft>
                      </a:pPr>
                      <a:r>
                        <a:rPr lang="en-ZA" sz="2800" b="1" kern="1200" dirty="0" smtClean="0">
                          <a:solidFill>
                            <a:schemeClr val="tx1"/>
                          </a:solidFill>
                          <a:effectLst/>
                          <a:latin typeface="Arial"/>
                          <a:ea typeface="Calibri"/>
                          <a:cs typeface="Times New Roman"/>
                        </a:rPr>
                        <a:t>TERTIARY INSTITUTIONS</a:t>
                      </a:r>
                      <a:endParaRPr lang="en-ZA" sz="2800" b="1" kern="1200" dirty="0">
                        <a:solidFill>
                          <a:schemeClr val="tx1"/>
                        </a:solidFill>
                        <a:effectLst/>
                        <a:latin typeface="Arial"/>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pPr algn="ctr">
                        <a:lnSpc>
                          <a:spcPct val="115000"/>
                        </a:lnSpc>
                        <a:spcAft>
                          <a:spcPts val="0"/>
                        </a:spcAft>
                      </a:pP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pPr algn="ctr">
                        <a:lnSpc>
                          <a:spcPct val="115000"/>
                        </a:lnSpc>
                        <a:spcAft>
                          <a:spcPts val="0"/>
                        </a:spcAft>
                      </a:pP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53485">
                <a:tc>
                  <a:txBody>
                    <a:bodyPr/>
                    <a:lstStyle/>
                    <a:p>
                      <a:pPr algn="ctr">
                        <a:lnSpc>
                          <a:spcPct val="115000"/>
                        </a:lnSpc>
                        <a:spcAft>
                          <a:spcPts val="0"/>
                        </a:spcAft>
                      </a:pPr>
                      <a:r>
                        <a:rPr lang="en-GB" sz="1800" b="1" dirty="0">
                          <a:effectLst/>
                          <a:latin typeface="Arial"/>
                          <a:ea typeface="Calibri"/>
                          <a:cs typeface="Times New Roman"/>
                        </a:rPr>
                        <a:t>ORGANISATION</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GB" sz="1800" b="1" dirty="0">
                          <a:effectLst/>
                          <a:latin typeface="Arial"/>
                          <a:ea typeface="Calibri"/>
                          <a:cs typeface="Times New Roman"/>
                        </a:rPr>
                        <a:t>AREA OF ENGAGEMENT</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ZA" sz="1800" b="1" dirty="0" smtClean="0">
                          <a:effectLst/>
                          <a:latin typeface="Arial"/>
                          <a:ea typeface="Calibri"/>
                          <a:cs typeface="Times New Roman"/>
                        </a:rPr>
                        <a:t>PROGRESS</a:t>
                      </a:r>
                      <a:endParaRPr lang="en-ZA" sz="1800" dirty="0">
                        <a:effectLst/>
                        <a:latin typeface="Calibri"/>
                        <a:ea typeface="Calibri"/>
                        <a:cs typeface="Times New Roman"/>
                      </a:endParaRPr>
                    </a:p>
                  </a:txBody>
                  <a:tcPr marL="31798" marR="31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66772">
                <a:tc>
                  <a:txBody>
                    <a:bodyPr/>
                    <a:lstStyle/>
                    <a:p>
                      <a:r>
                        <a:rPr lang="en-ZA" sz="1600" b="0" dirty="0" smtClean="0">
                          <a:latin typeface="Arial" panose="020B0604020202020204" pitchFamily="34" charset="0"/>
                          <a:cs typeface="Arial" panose="020B0604020202020204" pitchFamily="34" charset="0"/>
                        </a:rPr>
                        <a:t>University of Zululand</a:t>
                      </a:r>
                    </a:p>
                    <a:p>
                      <a:endParaRPr lang="en-ZA" sz="1600" b="0" dirty="0">
                        <a:latin typeface="Arial" panose="020B060402020202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Provision</a:t>
                      </a:r>
                      <a:r>
                        <a:rPr lang="en-US" sz="1600" baseline="0" dirty="0" smtClean="0">
                          <a:latin typeface="Arial" panose="020B0604020202020204" pitchFamily="34" charset="0"/>
                          <a:cs typeface="Arial" panose="020B0604020202020204" pitchFamily="34" charset="0"/>
                        </a:rPr>
                        <a:t> of </a:t>
                      </a:r>
                      <a:r>
                        <a:rPr lang="en-US" sz="1600" dirty="0" smtClean="0">
                          <a:latin typeface="Arial" panose="020B0604020202020204" pitchFamily="34" charset="0"/>
                          <a:cs typeface="Arial" panose="020B0604020202020204" pitchFamily="34" charset="0"/>
                        </a:rPr>
                        <a:t>community profiles and risk assessment reports</a:t>
                      </a:r>
                    </a:p>
                    <a:p>
                      <a:endParaRPr lang="en-ZA" sz="1600" dirty="0">
                        <a:latin typeface="Arial" panose="020B060402020202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285750" indent="-285750">
                        <a:lnSpc>
                          <a:spcPct val="150000"/>
                        </a:lnSpc>
                        <a:buFont typeface="Arial" pitchFamily="34" charset="0"/>
                        <a:buChar char="•"/>
                      </a:pPr>
                      <a:r>
                        <a:rPr lang="en-ZA" sz="1600" baseline="0" dirty="0" smtClean="0">
                          <a:effectLst/>
                          <a:latin typeface="Arial" pitchFamily="34" charset="0"/>
                          <a:ea typeface="Calibri"/>
                          <a:cs typeface="Arial" pitchFamily="34" charset="0"/>
                        </a:rPr>
                        <a:t>Ongoing</a:t>
                      </a:r>
                    </a:p>
                  </a:txBody>
                  <a:tcPr marL="23849" marR="23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90">
                <a:tc>
                  <a:txBody>
                    <a:bodyPr/>
                    <a:lstStyle/>
                    <a:p>
                      <a:pPr algn="just">
                        <a:lnSpc>
                          <a:spcPct val="115000"/>
                        </a:lnSpc>
                        <a:spcAft>
                          <a:spcPts val="0"/>
                        </a:spcAft>
                      </a:pPr>
                      <a:r>
                        <a:rPr lang="en-GB" sz="1600" b="0" dirty="0" smtClean="0">
                          <a:effectLst/>
                          <a:latin typeface="Arial" panose="020B0604020202020204" pitchFamily="34" charset="0"/>
                          <a:ea typeface="Calibri"/>
                          <a:cs typeface="Arial" panose="020B0604020202020204" pitchFamily="34" charset="0"/>
                        </a:rPr>
                        <a:t>University of KZN</a:t>
                      </a:r>
                    </a:p>
                    <a:p>
                      <a:pPr algn="just">
                        <a:lnSpc>
                          <a:spcPct val="115000"/>
                        </a:lnSpc>
                        <a:spcAft>
                          <a:spcPts val="0"/>
                        </a:spcAft>
                      </a:pPr>
                      <a:endParaRPr lang="en-GB" sz="1600" b="0" dirty="0" smtClean="0">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15000"/>
                        </a:lnSpc>
                        <a:spcAft>
                          <a:spcPts val="0"/>
                        </a:spcAft>
                      </a:pP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15000"/>
                        </a:lnSpc>
                        <a:spcAft>
                          <a:spcPts val="0"/>
                        </a:spcAft>
                      </a:pPr>
                      <a:endParaRPr lang="en-ZA" sz="1400" baseline="0" dirty="0" smtClean="0">
                        <a:effectLst/>
                        <a:latin typeface="Arial" panose="020B0604020202020204" pitchFamily="34" charset="0"/>
                        <a:ea typeface="Calibri"/>
                        <a:cs typeface="Arial" panose="020B0604020202020204" pitchFamily="34" charset="0"/>
                      </a:endParaRP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812">
                <a:tc>
                  <a:txBody>
                    <a:bodyPr/>
                    <a:lstStyle/>
                    <a:p>
                      <a:pPr algn="just">
                        <a:lnSpc>
                          <a:spcPct val="115000"/>
                        </a:lnSpc>
                        <a:spcAft>
                          <a:spcPts val="0"/>
                        </a:spcAft>
                      </a:pPr>
                      <a:r>
                        <a:rPr lang="en-GB" sz="1600" b="0" dirty="0" smtClean="0">
                          <a:effectLst/>
                          <a:latin typeface="Arial" panose="020B0604020202020204" pitchFamily="34" charset="0"/>
                          <a:ea typeface="Calibri"/>
                          <a:cs typeface="Arial" panose="020B0604020202020204" pitchFamily="34" charset="0"/>
                        </a:rPr>
                        <a:t>University of South Africa</a:t>
                      </a:r>
                    </a:p>
                    <a:p>
                      <a:pPr algn="just">
                        <a:lnSpc>
                          <a:spcPct val="115000"/>
                        </a:lnSpc>
                        <a:spcAft>
                          <a:spcPts val="0"/>
                        </a:spcAft>
                      </a:pPr>
                      <a:endParaRPr lang="en-GB" sz="1600" b="0" dirty="0" smtClean="0">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15000"/>
                        </a:lnSpc>
                        <a:spcAft>
                          <a:spcPts val="0"/>
                        </a:spcAft>
                      </a:pP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15000"/>
                        </a:lnSpc>
                        <a:spcAft>
                          <a:spcPts val="0"/>
                        </a:spcAft>
                      </a:pPr>
                      <a:endParaRPr lang="en-ZA" sz="1400" baseline="0" dirty="0" smtClean="0">
                        <a:effectLst/>
                        <a:latin typeface="Arial" panose="020B0604020202020204" pitchFamily="34" charset="0"/>
                        <a:ea typeface="Calibri"/>
                        <a:cs typeface="Arial" panose="020B0604020202020204" pitchFamily="34" charset="0"/>
                      </a:endParaRP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667">
                <a:tc>
                  <a:txBody>
                    <a:bodyPr/>
                    <a:lstStyle/>
                    <a:p>
                      <a:pPr algn="just">
                        <a:lnSpc>
                          <a:spcPct val="115000"/>
                        </a:lnSpc>
                        <a:spcAft>
                          <a:spcPts val="0"/>
                        </a:spcAft>
                      </a:pPr>
                      <a:r>
                        <a:rPr lang="en-GB" sz="1600" b="0" dirty="0" smtClean="0">
                          <a:effectLst/>
                          <a:latin typeface="Arial" panose="020B0604020202020204" pitchFamily="34" charset="0"/>
                          <a:ea typeface="Calibri"/>
                          <a:cs typeface="Arial" panose="020B0604020202020204" pitchFamily="34" charset="0"/>
                        </a:rPr>
                        <a:t>University of Pretoria</a:t>
                      </a:r>
                    </a:p>
                    <a:p>
                      <a:pPr algn="just">
                        <a:lnSpc>
                          <a:spcPct val="115000"/>
                        </a:lnSpc>
                        <a:spcAft>
                          <a:spcPts val="0"/>
                        </a:spcAft>
                      </a:pPr>
                      <a:endParaRPr lang="en-GB" sz="1600" b="0" dirty="0" smtClean="0">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15000"/>
                        </a:lnSpc>
                        <a:spcAft>
                          <a:spcPts val="0"/>
                        </a:spcAft>
                      </a:pP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15000"/>
                        </a:lnSpc>
                        <a:spcAft>
                          <a:spcPts val="0"/>
                        </a:spcAft>
                      </a:pPr>
                      <a:endParaRPr lang="en-ZA" sz="1400" baseline="0" dirty="0" smtClean="0">
                        <a:effectLst/>
                        <a:latin typeface="Arial" panose="020B0604020202020204" pitchFamily="34" charset="0"/>
                        <a:ea typeface="Calibri"/>
                        <a:cs typeface="Arial" panose="020B0604020202020204" pitchFamily="34" charset="0"/>
                      </a:endParaRP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440">
                <a:tc>
                  <a:txBody>
                    <a:bodyPr/>
                    <a:lstStyle/>
                    <a:p>
                      <a:r>
                        <a:rPr lang="en-ZA" sz="1600" b="0" dirty="0" smtClean="0">
                          <a:latin typeface="Arial" panose="020B0604020202020204" pitchFamily="34" charset="0"/>
                          <a:cs typeface="Arial" panose="020B0604020202020204" pitchFamily="34" charset="0"/>
                        </a:rPr>
                        <a:t>University of Free State</a:t>
                      </a:r>
                    </a:p>
                    <a:p>
                      <a:endParaRPr lang="en-ZA" sz="1600" b="0" dirty="0">
                        <a:latin typeface="Arial" panose="020B060402020202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sz="1400" dirty="0">
                        <a:latin typeface="Arial" panose="020B060402020202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sz="1400" dirty="0">
                        <a:latin typeface="Arial" panose="020B0604020202020204" pitchFamily="34" charset="0"/>
                        <a:cs typeface="Arial" panose="020B0604020202020204" pitchFamily="34" charset="0"/>
                      </a:endParaRP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412">
                <a:tc>
                  <a:txBody>
                    <a:bodyPr/>
                    <a:lstStyle/>
                    <a:p>
                      <a:r>
                        <a:rPr lang="en-ZA" sz="1600" b="0" dirty="0" smtClean="0">
                          <a:latin typeface="Arial" panose="020B0604020202020204" pitchFamily="34" charset="0"/>
                          <a:cs typeface="Arial" panose="020B0604020202020204" pitchFamily="34" charset="0"/>
                        </a:rPr>
                        <a:t>University of Venda</a:t>
                      </a:r>
                    </a:p>
                    <a:p>
                      <a:endParaRPr lang="en-ZA" sz="1600" b="0" dirty="0">
                        <a:latin typeface="Arial" panose="020B060402020202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sz="1400" dirty="0">
                        <a:latin typeface="Arial" panose="020B060402020202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sz="1400" dirty="0">
                        <a:latin typeface="Arial" panose="020B0604020202020204" pitchFamily="34" charset="0"/>
                        <a:cs typeface="Arial" panose="020B0604020202020204" pitchFamily="34" charset="0"/>
                      </a:endParaRP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4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University of Limpopo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285750" indent="-285750" algn="just">
                        <a:lnSpc>
                          <a:spcPct val="115000"/>
                        </a:lnSpc>
                        <a:spcAft>
                          <a:spcPts val="0"/>
                        </a:spcAft>
                        <a:buFont typeface="Arial" panose="020B0604020202020204" pitchFamily="34" charset="0"/>
                        <a:buChar char="•"/>
                      </a:pP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285750" indent="-285750">
                        <a:lnSpc>
                          <a:spcPct val="150000"/>
                        </a:lnSpc>
                        <a:buFont typeface="Arial" pitchFamily="34" charset="0"/>
                        <a:buChar char="•"/>
                      </a:pPr>
                      <a:endParaRPr lang="en-ZA" sz="1400" baseline="0" dirty="0" smtClean="0">
                        <a:effectLst/>
                        <a:latin typeface="Arial" pitchFamily="34" charset="0"/>
                        <a:ea typeface="Calibri"/>
                        <a:cs typeface="Arial" pitchFamily="34" charset="0"/>
                      </a:endParaRP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837">
                <a:tc>
                  <a:txBody>
                    <a:bodyPr/>
                    <a:lstStyle/>
                    <a:p>
                      <a:pPr algn="just">
                        <a:lnSpc>
                          <a:spcPct val="115000"/>
                        </a:lnSpc>
                        <a:spcAft>
                          <a:spcPts val="0"/>
                        </a:spcAft>
                      </a:pPr>
                      <a:r>
                        <a:rPr lang="en-GB" sz="1600" b="0" kern="1200" dirty="0" smtClean="0">
                          <a:solidFill>
                            <a:prstClr val="black"/>
                          </a:solidFill>
                          <a:latin typeface="Arial" panose="020B0604020202020204" pitchFamily="34" charset="0"/>
                          <a:ea typeface="+mn-ea"/>
                          <a:cs typeface="Arial" panose="020B0604020202020204" pitchFamily="34" charset="0"/>
                        </a:rPr>
                        <a:t>Tshwane</a:t>
                      </a:r>
                      <a:r>
                        <a:rPr lang="en-GB" sz="1600" b="0" dirty="0" smtClean="0">
                          <a:effectLst/>
                          <a:latin typeface="Arial" panose="020B0604020202020204" pitchFamily="34" charset="0"/>
                          <a:ea typeface="Calibri"/>
                          <a:cs typeface="Arial" panose="020B0604020202020204" pitchFamily="34" charset="0"/>
                        </a:rPr>
                        <a:t> South TVET College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defTabSz="914400" rtl="0" eaLnBrk="1" latinLnBrk="0" hangingPunct="1">
                        <a:lnSpc>
                          <a:spcPct val="150000"/>
                        </a:lnSpc>
                        <a:spcAft>
                          <a:spcPts val="0"/>
                        </a:spcAft>
                        <a:buFont typeface="Arial" pitchFamily="34" charset="0"/>
                        <a:buChar char="•"/>
                      </a:pPr>
                      <a:r>
                        <a:rPr lang="en-ZA" sz="1600" kern="1200" baseline="0" dirty="0" smtClean="0">
                          <a:solidFill>
                            <a:schemeClr val="tx1"/>
                          </a:solidFill>
                          <a:effectLst/>
                          <a:latin typeface="Arial" pitchFamily="34" charset="0"/>
                          <a:ea typeface="Calibri"/>
                          <a:cs typeface="Arial" pitchFamily="34" charset="0"/>
                        </a:rPr>
                        <a:t>Trained parolees and probationers on basic agricultural skills.</a:t>
                      </a:r>
                      <a:endParaRPr lang="en-ZA" sz="1600" kern="1200" baseline="0" dirty="0">
                        <a:solidFill>
                          <a:schemeClr val="tx1"/>
                        </a:solidFill>
                        <a:effectLst/>
                        <a:latin typeface="Arial" pitchFamily="34" charset="0"/>
                        <a:ea typeface="Calibri"/>
                        <a:cs typeface="Arial"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defTabSz="914400" rtl="0" eaLnBrk="1" latinLnBrk="0" hangingPunct="1">
                        <a:lnSpc>
                          <a:spcPct val="150000"/>
                        </a:lnSpc>
                        <a:spcAft>
                          <a:spcPts val="0"/>
                        </a:spcAft>
                        <a:buFont typeface="Arial" pitchFamily="34" charset="0"/>
                        <a:buChar char="•"/>
                      </a:pPr>
                      <a:r>
                        <a:rPr lang="en-ZA" sz="1600" kern="1200" baseline="0" dirty="0" smtClean="0">
                          <a:solidFill>
                            <a:schemeClr val="tx1"/>
                          </a:solidFill>
                          <a:effectLst/>
                          <a:latin typeface="Arial" pitchFamily="34" charset="0"/>
                          <a:ea typeface="Calibri"/>
                          <a:cs typeface="Arial" pitchFamily="34" charset="0"/>
                        </a:rPr>
                        <a:t>Ongoing</a:t>
                      </a:r>
                    </a:p>
                  </a:txBody>
                  <a:tcPr marL="23849" marR="23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3048000" y="3064285"/>
            <a:ext cx="6096000" cy="383823"/>
          </a:xfrm>
          <a:prstGeom prst="rect">
            <a:avLst/>
          </a:prstGeom>
        </p:spPr>
        <p:txBody>
          <a:bodyPr>
            <a:spAutoFit/>
          </a:bodyPr>
          <a:lstStyle/>
          <a:p>
            <a:pPr algn="just">
              <a:lnSpc>
                <a:spcPct val="115000"/>
              </a:lnSpc>
            </a:pPr>
            <a:endParaRPr lang="en-ZA"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1706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a16="http://schemas.microsoft.com/office/drawing/2014/main" xmlns=""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Partnerships</a:t>
            </a:r>
          </a:p>
        </p:txBody>
      </p:sp>
      <p:sp>
        <p:nvSpPr>
          <p:cNvPr id="2" name="Rectangle 1"/>
          <p:cNvSpPr/>
          <p:nvPr/>
        </p:nvSpPr>
        <p:spPr>
          <a:xfrm>
            <a:off x="814938" y="1423417"/>
            <a:ext cx="10658375" cy="1269578"/>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sp>
        <p:nvSpPr>
          <p:cNvPr id="4" name="Rectangle 3"/>
          <p:cNvSpPr/>
          <p:nvPr/>
        </p:nvSpPr>
        <p:spPr>
          <a:xfrm>
            <a:off x="3048000" y="3064285"/>
            <a:ext cx="6096000" cy="383823"/>
          </a:xfrm>
          <a:prstGeom prst="rect">
            <a:avLst/>
          </a:prstGeom>
        </p:spPr>
        <p:txBody>
          <a:bodyPr>
            <a:spAutoFit/>
          </a:bodyPr>
          <a:lstStyle/>
          <a:p>
            <a:pPr algn="just">
              <a:lnSpc>
                <a:spcPct val="115000"/>
              </a:lnSpc>
            </a:pPr>
            <a:endParaRPr lang="en-ZA"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 name="Title 5"/>
          <p:cNvSpPr>
            <a:spLocks noGrp="1"/>
          </p:cNvSpPr>
          <p:nvPr>
            <p:ph type="title"/>
          </p:nvPr>
        </p:nvSpPr>
        <p:spPr>
          <a:xfrm>
            <a:off x="457200" y="1197147"/>
            <a:ext cx="11386225" cy="691157"/>
          </a:xfrm>
          <a:solidFill>
            <a:schemeClr val="accent6">
              <a:lumMod val="40000"/>
              <a:lumOff val="60000"/>
            </a:schemeClr>
          </a:solidFill>
        </p:spPr>
        <p:txBody>
          <a:bodyPr>
            <a:normAutofit fontScale="90000"/>
          </a:bodyPr>
          <a:lstStyle/>
          <a:p>
            <a:pPr marL="228600" lvl="0" indent="-228600" algn="ctr">
              <a:spcBef>
                <a:spcPts val="1000"/>
              </a:spcBef>
            </a:pPr>
            <a:r>
              <a:rPr lang="en-US" sz="3100" b="1" dirty="0" smtClean="0">
                <a:solidFill>
                  <a:prstClr val="black"/>
                </a:solidFill>
                <a:latin typeface="Arial" panose="020B0604020202020204" pitchFamily="34" charset="0"/>
                <a:cs typeface="Arial" panose="020B0604020202020204" pitchFamily="34" charset="0"/>
              </a:rPr>
              <a:t/>
            </a:r>
            <a:br>
              <a:rPr lang="en-US" sz="3100" b="1" dirty="0" smtClean="0">
                <a:solidFill>
                  <a:prstClr val="black"/>
                </a:solidFill>
                <a:latin typeface="Arial" panose="020B0604020202020204" pitchFamily="34" charset="0"/>
                <a:cs typeface="Arial" panose="020B0604020202020204" pitchFamily="34" charset="0"/>
              </a:rPr>
            </a:br>
            <a:r>
              <a:rPr lang="en-US" sz="3100" b="1" dirty="0">
                <a:solidFill>
                  <a:prstClr val="black"/>
                </a:solidFill>
                <a:latin typeface="Arial" panose="020B0604020202020204" pitchFamily="34" charset="0"/>
                <a:cs typeface="Arial" panose="020B0604020202020204" pitchFamily="34" charset="0"/>
              </a:rPr>
              <a:t/>
            </a:r>
            <a:br>
              <a:rPr lang="en-US" sz="3100" b="1" dirty="0">
                <a:solidFill>
                  <a:prstClr val="black"/>
                </a:solidFill>
                <a:latin typeface="Arial" panose="020B0604020202020204" pitchFamily="34" charset="0"/>
                <a:cs typeface="Arial" panose="020B0604020202020204" pitchFamily="34" charset="0"/>
              </a:rPr>
            </a:br>
            <a:r>
              <a:rPr lang="en-US" sz="3100" b="1" dirty="0" smtClean="0">
                <a:solidFill>
                  <a:prstClr val="black"/>
                </a:solidFill>
                <a:latin typeface="Arial" panose="020B0604020202020204" pitchFamily="34" charset="0"/>
                <a:cs typeface="Arial" panose="020B0604020202020204" pitchFamily="34" charset="0"/>
              </a:rPr>
              <a:t>PARTNERSHIP </a:t>
            </a:r>
            <a:r>
              <a:rPr lang="en-US" sz="3100" b="1" dirty="0">
                <a:solidFill>
                  <a:prstClr val="black"/>
                </a:solidFill>
                <a:latin typeface="Arial" panose="020B0604020202020204" pitchFamily="34" charset="0"/>
                <a:cs typeface="Arial" panose="020B0604020202020204" pitchFamily="34" charset="0"/>
              </a:rPr>
              <a:t>AGREEMENTS WINDOW</a:t>
            </a:r>
            <a:r>
              <a:rPr lang="en-ZA" sz="2800" dirty="0">
                <a:solidFill>
                  <a:prstClr val="black"/>
                </a:solidFill>
                <a:latin typeface="Calibri"/>
              </a:rPr>
              <a:t/>
            </a:r>
            <a:br>
              <a:rPr lang="en-ZA" sz="2800" dirty="0">
                <a:solidFill>
                  <a:prstClr val="black"/>
                </a:solidFill>
                <a:latin typeface="Calibri"/>
              </a:rPr>
            </a:br>
            <a:endParaRPr lang="en-ZA" dirty="0"/>
          </a:p>
        </p:txBody>
      </p:sp>
      <p:sp>
        <p:nvSpPr>
          <p:cNvPr id="14" name="Text Placeholder 3"/>
          <p:cNvSpPr>
            <a:spLocks noGrp="1"/>
          </p:cNvSpPr>
          <p:nvPr>
            <p:ph sz="half" idx="1"/>
          </p:nvPr>
        </p:nvSpPr>
        <p:spPr>
          <a:xfrm>
            <a:off x="457200" y="2114574"/>
            <a:ext cx="5539338" cy="4351337"/>
          </a:xfrm>
          <a:solidFill>
            <a:schemeClr val="accent6">
              <a:lumMod val="20000"/>
              <a:lumOff val="80000"/>
            </a:schemeClr>
          </a:solidFill>
        </p:spPr>
        <p:txBody>
          <a:bodyPr>
            <a:normAutofit/>
          </a:bodyPr>
          <a:lstStyle/>
          <a:p>
            <a:pPr marL="0" indent="0">
              <a:buNone/>
            </a:pPr>
            <a:r>
              <a:rPr lang="en-US" sz="2400" b="1" dirty="0" smtClean="0">
                <a:latin typeface="Arial" panose="020B0604020202020204" pitchFamily="34" charset="0"/>
                <a:cs typeface="Arial" panose="020B0604020202020204" pitchFamily="34" charset="0"/>
              </a:rPr>
              <a:t>CONTEXT </a:t>
            </a:r>
            <a:r>
              <a:rPr lang="en-US" sz="2400" b="1" dirty="0">
                <a:latin typeface="Arial" panose="020B0604020202020204" pitchFamily="34" charset="0"/>
                <a:cs typeface="Arial" panose="020B0604020202020204" pitchFamily="34" charset="0"/>
              </a:rPr>
              <a:t>EXPRESSION</a:t>
            </a:r>
            <a:endParaRPr lang="en-ZA" sz="2400" b="1" dirty="0">
              <a:latin typeface="Arial" panose="020B0604020202020204" pitchFamily="34" charset="0"/>
              <a:cs typeface="Arial" panose="020B0604020202020204" pitchFamily="34" charset="0"/>
            </a:endParaRPr>
          </a:p>
        </p:txBody>
      </p:sp>
      <p:sp>
        <p:nvSpPr>
          <p:cNvPr id="15" name="Content Placeholder 4"/>
          <p:cNvSpPr txBox="1">
            <a:spLocks/>
          </p:cNvSpPr>
          <p:nvPr/>
        </p:nvSpPr>
        <p:spPr>
          <a:xfrm>
            <a:off x="469105" y="2692995"/>
            <a:ext cx="5527433"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latin typeface="Arial" panose="020B0604020202020204" pitchFamily="34" charset="0"/>
                <a:cs typeface="Arial" panose="020B0604020202020204" pitchFamily="34" charset="0"/>
              </a:rPr>
              <a:t>Consistent Budget Cuts</a:t>
            </a:r>
          </a:p>
          <a:p>
            <a:r>
              <a:rPr lang="en-US" sz="2600" dirty="0" smtClean="0">
                <a:latin typeface="Arial" panose="020B0604020202020204" pitchFamily="34" charset="0"/>
                <a:cs typeface="Arial" panose="020B0604020202020204" pitchFamily="34" charset="0"/>
              </a:rPr>
              <a:t>High demand for Efficiency, Effectiveness and Economy in doing government business</a:t>
            </a:r>
          </a:p>
          <a:p>
            <a:r>
              <a:rPr lang="en-US" sz="2600" dirty="0" smtClean="0">
                <a:latin typeface="Arial" panose="020B0604020202020204" pitchFamily="34" charset="0"/>
                <a:cs typeface="Arial" panose="020B0604020202020204" pitchFamily="34" charset="0"/>
              </a:rPr>
              <a:t>Emphasis on District Model of Service Delivery</a:t>
            </a:r>
          </a:p>
          <a:p>
            <a:r>
              <a:rPr lang="en-US" sz="2600" dirty="0" smtClean="0">
                <a:latin typeface="Arial" panose="020B0604020202020204" pitchFamily="34" charset="0"/>
                <a:cs typeface="Arial" panose="020B0604020202020204" pitchFamily="34" charset="0"/>
              </a:rPr>
              <a:t>Heightened community pressure on accountability and opportunities to participate in service delivery</a:t>
            </a:r>
          </a:p>
          <a:p>
            <a:endParaRPr lang="en-ZA" dirty="0"/>
          </a:p>
        </p:txBody>
      </p:sp>
      <p:sp>
        <p:nvSpPr>
          <p:cNvPr id="20" name="Text Placeholder 3"/>
          <p:cNvSpPr txBox="1">
            <a:spLocks/>
          </p:cNvSpPr>
          <p:nvPr/>
        </p:nvSpPr>
        <p:spPr>
          <a:xfrm>
            <a:off x="6183557" y="2109363"/>
            <a:ext cx="5647494" cy="4351337"/>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latin typeface="Arial" panose="020B0604020202020204" pitchFamily="34" charset="0"/>
                <a:cs typeface="Arial" panose="020B0604020202020204" pitchFamily="34" charset="0"/>
              </a:rPr>
              <a:t>CONTENT EXPRESSION</a:t>
            </a:r>
          </a:p>
          <a:p>
            <a:pPr marL="0" indent="0">
              <a:buFont typeface="Arial" panose="020B0604020202020204" pitchFamily="34" charset="0"/>
              <a:buNone/>
            </a:pPr>
            <a:endParaRPr lang="en-US" sz="2400" b="1" dirty="0">
              <a:latin typeface="Arial" panose="020B0604020202020204" pitchFamily="34" charset="0"/>
              <a:cs typeface="Arial" panose="020B0604020202020204" pitchFamily="34" charset="0"/>
            </a:endParaRPr>
          </a:p>
          <a:p>
            <a:pPr>
              <a:lnSpc>
                <a:spcPct val="100000"/>
              </a:lnSpc>
              <a:spcBef>
                <a:spcPts val="0"/>
              </a:spcBef>
            </a:pPr>
            <a:r>
              <a:rPr lang="en-US" sz="2600" dirty="0">
                <a:solidFill>
                  <a:prstClr val="black"/>
                </a:solidFill>
                <a:latin typeface="Arial" panose="020B0604020202020204" pitchFamily="34" charset="0"/>
                <a:cs typeface="Arial" panose="020B0604020202020204" pitchFamily="34" charset="0"/>
              </a:rPr>
              <a:t>Fulfillment of DCS legal mandate</a:t>
            </a:r>
          </a:p>
          <a:p>
            <a:pPr>
              <a:lnSpc>
                <a:spcPct val="100000"/>
              </a:lnSpc>
              <a:spcBef>
                <a:spcPts val="0"/>
              </a:spcBef>
            </a:pPr>
            <a:r>
              <a:rPr lang="en-US" sz="2600" dirty="0">
                <a:solidFill>
                  <a:prstClr val="black"/>
                </a:solidFill>
                <a:latin typeface="Arial" panose="020B0604020202020204" pitchFamily="34" charset="0"/>
                <a:cs typeface="Arial" panose="020B0604020202020204" pitchFamily="34" charset="0"/>
              </a:rPr>
              <a:t>Partner’s interests in fulfilling their own mandate</a:t>
            </a:r>
          </a:p>
          <a:p>
            <a:pPr>
              <a:lnSpc>
                <a:spcPct val="100000"/>
              </a:lnSpc>
              <a:spcBef>
                <a:spcPts val="0"/>
              </a:spcBef>
            </a:pPr>
            <a:r>
              <a:rPr lang="en-US" sz="2600" dirty="0">
                <a:solidFill>
                  <a:prstClr val="black"/>
                </a:solidFill>
                <a:latin typeface="Arial" panose="020B0604020202020204" pitchFamily="34" charset="0"/>
                <a:cs typeface="Arial" panose="020B0604020202020204" pitchFamily="34" charset="0"/>
              </a:rPr>
              <a:t>Competing interests amongst partner’s within sectors</a:t>
            </a:r>
          </a:p>
          <a:p>
            <a:pPr>
              <a:lnSpc>
                <a:spcPct val="100000"/>
              </a:lnSpc>
              <a:spcBef>
                <a:spcPts val="0"/>
              </a:spcBef>
            </a:pPr>
            <a:r>
              <a:rPr lang="en-US" sz="2600" dirty="0">
                <a:solidFill>
                  <a:prstClr val="black"/>
                </a:solidFill>
                <a:latin typeface="Arial" panose="020B0604020202020204" pitchFamily="34" charset="0"/>
                <a:cs typeface="Arial" panose="020B0604020202020204" pitchFamily="34" charset="0"/>
              </a:rPr>
              <a:t>Resource mobilization and sharing</a:t>
            </a:r>
          </a:p>
          <a:p>
            <a:pPr marL="0" indent="0">
              <a:buFont typeface="Arial" panose="020B0604020202020204" pitchFamily="34" charset="0"/>
              <a:buNone/>
            </a:pP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167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a16="http://schemas.microsoft.com/office/drawing/2014/main" xmlns=""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a:solidFill>
                  <a:srgbClr val="000000"/>
                </a:solidFill>
                <a:latin typeface="Georgia"/>
              </a:rPr>
              <a:t>Strategic Partnerships</a:t>
            </a:r>
          </a:p>
        </p:txBody>
      </p:sp>
      <p:sp>
        <p:nvSpPr>
          <p:cNvPr id="4" name="Rectangle 3"/>
          <p:cNvSpPr/>
          <p:nvPr/>
        </p:nvSpPr>
        <p:spPr>
          <a:xfrm>
            <a:off x="3048000" y="3064285"/>
            <a:ext cx="6096000" cy="383823"/>
          </a:xfrm>
          <a:prstGeom prst="rect">
            <a:avLst/>
          </a:prstGeom>
        </p:spPr>
        <p:txBody>
          <a:bodyPr>
            <a:spAutoFit/>
          </a:bodyPr>
          <a:lstStyle/>
          <a:p>
            <a:pPr algn="just">
              <a:lnSpc>
                <a:spcPct val="115000"/>
              </a:lnSpc>
            </a:pPr>
            <a:endParaRPr lang="en-ZA"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7" name="Content Placeholder 30"/>
          <p:cNvGraphicFramePr>
            <a:graphicFrameLocks/>
          </p:cNvGraphicFramePr>
          <p:nvPr>
            <p:extLst>
              <p:ext uri="{D42A27DB-BD31-4B8C-83A1-F6EECF244321}">
                <p14:modId xmlns:p14="http://schemas.microsoft.com/office/powerpoint/2010/main" val="2684056558"/>
              </p:ext>
            </p:extLst>
          </p:nvPr>
        </p:nvGraphicFramePr>
        <p:xfrm>
          <a:off x="5819775" y="1311702"/>
          <a:ext cx="6179294" cy="525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 Placeholder 3"/>
          <p:cNvSpPr>
            <a:spLocks noGrp="1"/>
          </p:cNvSpPr>
          <p:nvPr>
            <p:ph sz="half" idx="1"/>
          </p:nvPr>
        </p:nvSpPr>
        <p:spPr>
          <a:xfrm>
            <a:off x="171327" y="1468877"/>
            <a:ext cx="5476998" cy="5165387"/>
          </a:xfrm>
          <a:solidFill>
            <a:schemeClr val="accent6">
              <a:lumMod val="20000"/>
              <a:lumOff val="80000"/>
            </a:schemeClr>
          </a:solidFill>
        </p:spPr>
        <p:txBody>
          <a:bodyPr>
            <a:normAutofit lnSpcReduction="10000"/>
          </a:bodyPr>
          <a:lstStyle/>
          <a:p>
            <a:pPr marL="0" indent="0">
              <a:buNone/>
            </a:pPr>
            <a:r>
              <a:rPr lang="en-US" sz="2400" b="1" dirty="0" smtClean="0">
                <a:latin typeface="Arial" panose="020B0604020202020204" pitchFamily="34" charset="0"/>
                <a:cs typeface="Arial" panose="020B0604020202020204" pitchFamily="34" charset="0"/>
              </a:rPr>
              <a:t>PARTNERSHIP </a:t>
            </a:r>
            <a:r>
              <a:rPr lang="en-US" sz="2400" b="1" dirty="0">
                <a:latin typeface="Arial" panose="020B0604020202020204" pitchFamily="34" charset="0"/>
                <a:cs typeface="Arial" panose="020B0604020202020204" pitchFamily="34" charset="0"/>
              </a:rPr>
              <a:t>DEVELOPMENT </a:t>
            </a:r>
            <a:r>
              <a:rPr lang="en-US" sz="2400" b="1" dirty="0" smtClean="0">
                <a:latin typeface="Arial" panose="020B0604020202020204" pitchFamily="34" charset="0"/>
                <a:cs typeface="Arial" panose="020B0604020202020204" pitchFamily="34" charset="0"/>
              </a:rPr>
              <a:t>TRAJECTORY</a:t>
            </a:r>
          </a:p>
          <a:p>
            <a:pPr marL="0" indent="0">
              <a:buNone/>
            </a:pPr>
            <a:endParaRPr lang="en-US" sz="2400" b="1"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We need to consciously develop </a:t>
            </a:r>
            <a:r>
              <a:rPr lang="en-US" sz="2200" dirty="0" err="1">
                <a:latin typeface="Arial" panose="020B0604020202020204" pitchFamily="34" charset="0"/>
                <a:cs typeface="Arial" panose="020B0604020202020204" pitchFamily="34" charset="0"/>
              </a:rPr>
              <a:t>develop</a:t>
            </a:r>
            <a:r>
              <a:rPr lang="en-US" sz="2200" dirty="0">
                <a:latin typeface="Arial" panose="020B0604020202020204" pitchFamily="34" charset="0"/>
                <a:cs typeface="Arial" panose="020B0604020202020204" pitchFamily="34" charset="0"/>
              </a:rPr>
              <a:t> and grow our partnership from an </a:t>
            </a:r>
            <a:r>
              <a:rPr lang="en-US" sz="2200" dirty="0" err="1">
                <a:latin typeface="Arial" panose="020B0604020202020204" pitchFamily="34" charset="0"/>
                <a:cs typeface="Arial" panose="020B0604020202020204" pitchFamily="34" charset="0"/>
              </a:rPr>
              <a:t>Ahoc</a:t>
            </a:r>
            <a:r>
              <a:rPr lang="en-US" sz="2200" dirty="0">
                <a:latin typeface="Arial" panose="020B0604020202020204" pitchFamily="34" charset="0"/>
                <a:cs typeface="Arial" panose="020B0604020202020204" pitchFamily="34" charset="0"/>
              </a:rPr>
              <a:t>/ complaint/issue based partnership to a community based one. </a:t>
            </a:r>
          </a:p>
          <a:p>
            <a:r>
              <a:rPr lang="en-US" sz="2200" dirty="0">
                <a:latin typeface="Arial" panose="020B0604020202020204" pitchFamily="34" charset="0"/>
                <a:cs typeface="Arial" panose="020B0604020202020204" pitchFamily="34" charset="0"/>
              </a:rPr>
              <a:t>Our partners should have a shared understanding of the DCS mandate, vision and mission and we should together base our relationship on furthering DCS strategic Objectives. </a:t>
            </a:r>
          </a:p>
          <a:p>
            <a:r>
              <a:rPr lang="en-US" sz="2200" dirty="0">
                <a:latin typeface="Arial" panose="020B0604020202020204" pitchFamily="34" charset="0"/>
                <a:cs typeface="Arial" panose="020B0604020202020204" pitchFamily="34" charset="0"/>
              </a:rPr>
              <a:t>Our partnerships should serve as platforms to promote and implement government wide </a:t>
            </a:r>
            <a:r>
              <a:rPr lang="en-US" sz="2200" dirty="0" err="1">
                <a:latin typeface="Arial" panose="020B0604020202020204" pitchFamily="34" charset="0"/>
                <a:cs typeface="Arial" panose="020B0604020202020204" pitchFamily="34" charset="0"/>
              </a:rPr>
              <a:t>programme</a:t>
            </a:r>
            <a:r>
              <a:rPr lang="en-US" sz="2200" dirty="0">
                <a:latin typeface="Arial" panose="020B0604020202020204" pitchFamily="34" charset="0"/>
                <a:cs typeface="Arial" panose="020B0604020202020204" pitchFamily="34" charset="0"/>
              </a:rPr>
              <a:t> of community growth and development. </a:t>
            </a:r>
          </a:p>
          <a:p>
            <a:pPr marL="0" indent="0">
              <a:buNone/>
            </a:pPr>
            <a:endParaRPr lang="en-Z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0952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009485382"/>
              </p:ext>
            </p:extLst>
          </p:nvPr>
        </p:nvGraphicFramePr>
        <p:xfrm>
          <a:off x="169330" y="1176867"/>
          <a:ext cx="11760202" cy="5273040"/>
        </p:xfrm>
        <a:graphic>
          <a:graphicData uri="http://schemas.openxmlformats.org/drawingml/2006/table">
            <a:tbl>
              <a:tblPr firstRow="1" bandRow="1">
                <a:tableStyleId>{5C22544A-7EE6-4342-B048-85BDC9FD1C3A}</a:tableStyleId>
              </a:tblPr>
              <a:tblGrid>
                <a:gridCol w="5880101"/>
                <a:gridCol w="5880101"/>
              </a:tblGrid>
              <a:tr h="4445000">
                <a:tc>
                  <a:txBody>
                    <a:bodyPr/>
                    <a:lstStyle/>
                    <a:p>
                      <a:pPr marL="0" indent="0" algn="just">
                        <a:buNone/>
                      </a:pPr>
                      <a:r>
                        <a:rPr lang="en-ZA" sz="2000" b="1" dirty="0" smtClean="0">
                          <a:solidFill>
                            <a:srgbClr val="C00000"/>
                          </a:solidFill>
                        </a:rPr>
                        <a:t>Engagement with stakeholders</a:t>
                      </a:r>
                      <a:endParaRPr lang="en-US" sz="2000" b="1" dirty="0" smtClean="0">
                        <a:solidFill>
                          <a:srgbClr val="C00000"/>
                        </a:solidFill>
                      </a:endParaRPr>
                    </a:p>
                    <a:p>
                      <a:pPr algn="just"/>
                      <a:r>
                        <a:rPr lang="en-US" sz="2000" dirty="0" smtClean="0">
                          <a:solidFill>
                            <a:schemeClr val="tx1"/>
                          </a:solidFill>
                        </a:rPr>
                        <a:t>Identify issues and establish clear purposes for engagement </a:t>
                      </a:r>
                    </a:p>
                    <a:p>
                      <a:pPr algn="just"/>
                      <a:r>
                        <a:rPr lang="en-US" sz="2000" dirty="0" smtClean="0">
                          <a:solidFill>
                            <a:schemeClr val="tx1"/>
                          </a:solidFill>
                        </a:rPr>
                        <a:t>Foster open communication and dialogue </a:t>
                      </a:r>
                    </a:p>
                    <a:p>
                      <a:pPr algn="just"/>
                      <a:r>
                        <a:rPr lang="en-US" sz="2000" dirty="0" smtClean="0">
                          <a:solidFill>
                            <a:schemeClr val="tx1"/>
                          </a:solidFill>
                        </a:rPr>
                        <a:t>Be inclusive and welcome participation and evidenced feedback </a:t>
                      </a:r>
                    </a:p>
                    <a:p>
                      <a:pPr algn="just"/>
                      <a:r>
                        <a:rPr lang="en-US" sz="2000" dirty="0" smtClean="0">
                          <a:solidFill>
                            <a:schemeClr val="tx1"/>
                          </a:solidFill>
                        </a:rPr>
                        <a:t>Take into account the impacts and benefits of decisions on stakeholders </a:t>
                      </a:r>
                    </a:p>
                    <a:p>
                      <a:pPr algn="just"/>
                      <a:r>
                        <a:rPr lang="en-US" sz="2000" dirty="0" smtClean="0">
                          <a:solidFill>
                            <a:schemeClr val="tx1"/>
                          </a:solidFill>
                        </a:rPr>
                        <a:t>Commit ourselves to improving the quality of our interactions </a:t>
                      </a:r>
                    </a:p>
                    <a:p>
                      <a:pPr algn="just"/>
                      <a:r>
                        <a:rPr lang="en-US" sz="2000" dirty="0" smtClean="0">
                          <a:solidFill>
                            <a:schemeClr val="tx1"/>
                          </a:solidFill>
                        </a:rPr>
                        <a:t>Adapt and change in response to stakeholders’ feedback as feasible and appropriate </a:t>
                      </a:r>
                    </a:p>
                    <a:p>
                      <a:pPr algn="just"/>
                      <a:r>
                        <a:rPr lang="en-US" sz="2000" dirty="0" smtClean="0">
                          <a:solidFill>
                            <a:schemeClr val="tx1"/>
                          </a:solidFill>
                        </a:rPr>
                        <a:t>Keep stakeholders informed  of what has been achieved as a result of partnership-working  Proposed.</a:t>
                      </a:r>
                      <a:endParaRPr lang="en-ZA" sz="2000" dirty="0" smtClean="0">
                        <a:solidFill>
                          <a:schemeClr val="tx1"/>
                        </a:solidFill>
                      </a:endParaRPr>
                    </a:p>
                    <a:p>
                      <a:endParaRPr lang="en-US" sz="2000" dirty="0" smtClean="0">
                        <a:solidFill>
                          <a:schemeClr val="tx1"/>
                        </a:solidFill>
                      </a:endParaRPr>
                    </a:p>
                    <a:p>
                      <a:endParaRPr lang="en-ZA" sz="2000" dirty="0"/>
                    </a:p>
                  </a:txBody>
                  <a:tcPr>
                    <a:noFill/>
                  </a:tcPr>
                </a:tc>
                <a:tc>
                  <a:txBody>
                    <a:bodyPr/>
                    <a:lstStyle/>
                    <a:p>
                      <a:pPr marL="0" indent="0" algn="just">
                        <a:buNone/>
                      </a:pPr>
                      <a:r>
                        <a:rPr lang="en-US" sz="2000" b="1" i="1" dirty="0" smtClean="0">
                          <a:solidFill>
                            <a:srgbClr val="C00000"/>
                          </a:solidFill>
                        </a:rPr>
                        <a:t>Meaningful stakeholder engagement?  </a:t>
                      </a:r>
                    </a:p>
                    <a:p>
                      <a:pPr marL="0" indent="0" algn="just">
                        <a:buNone/>
                      </a:pPr>
                      <a:r>
                        <a:rPr lang="en-US" sz="2000" dirty="0" smtClean="0">
                          <a:solidFill>
                            <a:schemeClr val="tx1"/>
                          </a:solidFill>
                        </a:rPr>
                        <a:t> • To improve awareness and understanding of the role and responsibilities</a:t>
                      </a:r>
                    </a:p>
                    <a:p>
                      <a:pPr marL="0" indent="0" algn="just">
                        <a:buNone/>
                      </a:pPr>
                      <a:r>
                        <a:rPr lang="en-US" sz="2000" dirty="0" smtClean="0">
                          <a:solidFill>
                            <a:schemeClr val="tx1"/>
                          </a:solidFill>
                        </a:rPr>
                        <a:t>• To identify ways to enhance partnership working and collaboration with stakeholders </a:t>
                      </a:r>
                    </a:p>
                    <a:p>
                      <a:pPr marL="0" indent="0" algn="just">
                        <a:buNone/>
                      </a:pPr>
                      <a:r>
                        <a:rPr lang="en-US" sz="2000" dirty="0" smtClean="0">
                          <a:solidFill>
                            <a:schemeClr val="tx1"/>
                          </a:solidFill>
                        </a:rPr>
                        <a:t>• To understand better the needs of our stakeholders </a:t>
                      </a:r>
                    </a:p>
                    <a:p>
                      <a:pPr marL="0" indent="0" algn="just">
                        <a:buNone/>
                      </a:pPr>
                      <a:r>
                        <a:rPr lang="en-US" sz="2000" dirty="0" smtClean="0">
                          <a:solidFill>
                            <a:schemeClr val="tx1"/>
                          </a:solidFill>
                        </a:rPr>
                        <a:t>• To find efficient and cost effective ways to deliver our strategic priorities </a:t>
                      </a:r>
                    </a:p>
                    <a:p>
                      <a:pPr marL="0" indent="0" algn="just">
                        <a:buNone/>
                      </a:pPr>
                      <a:r>
                        <a:rPr lang="en-US" sz="2000" dirty="0" smtClean="0">
                          <a:solidFill>
                            <a:schemeClr val="tx1"/>
                          </a:solidFill>
                        </a:rPr>
                        <a:t>• To  influence policy and practice at Local, Provincial and National levels </a:t>
                      </a:r>
                    </a:p>
                    <a:p>
                      <a:pPr marL="0" indent="0" algn="just">
                        <a:buNone/>
                      </a:pPr>
                      <a:r>
                        <a:rPr lang="en-US" sz="2000" dirty="0" smtClean="0">
                          <a:solidFill>
                            <a:schemeClr val="tx1"/>
                          </a:solidFill>
                        </a:rPr>
                        <a:t>• All</a:t>
                      </a:r>
                      <a:r>
                        <a:rPr lang="en-US" sz="2000" baseline="0" dirty="0" smtClean="0">
                          <a:solidFill>
                            <a:schemeClr val="tx1"/>
                          </a:solidFill>
                        </a:rPr>
                        <a:t> the core functions</a:t>
                      </a:r>
                      <a:r>
                        <a:rPr lang="en-US" sz="2000" dirty="0" smtClean="0">
                          <a:solidFill>
                            <a:schemeClr val="tx1"/>
                          </a:solidFill>
                        </a:rPr>
                        <a:t> to</a:t>
                      </a:r>
                      <a:r>
                        <a:rPr lang="en-US" sz="2000" baseline="0" dirty="0" smtClean="0">
                          <a:solidFill>
                            <a:schemeClr val="tx1"/>
                          </a:solidFill>
                        </a:rPr>
                        <a:t> work collaboratively</a:t>
                      </a:r>
                      <a:r>
                        <a:rPr lang="en-US" sz="2000" dirty="0" smtClean="0">
                          <a:solidFill>
                            <a:schemeClr val="tx1"/>
                          </a:solidFill>
                        </a:rPr>
                        <a:t> for effective partnership</a:t>
                      </a:r>
                      <a:r>
                        <a:rPr lang="en-US" sz="2000" baseline="0" dirty="0" smtClean="0">
                          <a:solidFill>
                            <a:schemeClr val="tx1"/>
                          </a:solidFill>
                        </a:rPr>
                        <a:t> and</a:t>
                      </a:r>
                      <a:r>
                        <a:rPr lang="en-US" sz="2000" dirty="0" smtClean="0">
                          <a:solidFill>
                            <a:schemeClr val="tx1"/>
                          </a:solidFill>
                        </a:rPr>
                        <a:t> integrated service delivery</a:t>
                      </a:r>
                    </a:p>
                    <a:p>
                      <a:pPr marL="0" indent="0" algn="just">
                        <a:buNone/>
                      </a:pPr>
                      <a:r>
                        <a:rPr lang="en-US" sz="2000" dirty="0" smtClean="0">
                          <a:solidFill>
                            <a:schemeClr val="tx1"/>
                          </a:solidFill>
                        </a:rPr>
                        <a:t>• To improve our performance by encouraging feedback and constructive challenge</a:t>
                      </a:r>
                    </a:p>
                  </a:txBody>
                  <a:tcPr>
                    <a:noFill/>
                  </a:tcPr>
                </a:tc>
              </a:tr>
            </a:tbl>
          </a:graphicData>
        </a:graphic>
      </p:graphicFrame>
      <p:sp>
        <p:nvSpPr>
          <p:cNvPr id="4" name="Rectangle 3"/>
          <p:cNvSpPr/>
          <p:nvPr/>
        </p:nvSpPr>
        <p:spPr>
          <a:xfrm>
            <a:off x="0" y="365667"/>
            <a:ext cx="11853333" cy="677108"/>
          </a:xfrm>
          <a:prstGeom prst="rect">
            <a:avLst/>
          </a:prstGeom>
        </p:spPr>
        <p:txBody>
          <a:bodyPr wrap="square">
            <a:spAutoFit/>
          </a:bodyPr>
          <a:lstStyle/>
          <a:p>
            <a:r>
              <a:rPr lang="en-US" sz="3800" dirty="0" smtClean="0">
                <a:latin typeface="Georgia" panose="02040502050405020303" pitchFamily="18" charset="0"/>
              </a:rPr>
              <a:t>Partnership Engagement Framework</a:t>
            </a:r>
            <a:endParaRPr lang="en-ZA" sz="3800" dirty="0">
              <a:latin typeface="Georgia" panose="02040502050405020303" pitchFamily="18" charset="0"/>
            </a:endParaRPr>
          </a:p>
        </p:txBody>
      </p:sp>
    </p:spTree>
    <p:extLst>
      <p:ext uri="{BB962C8B-B14F-4D97-AF65-F5344CB8AC3E}">
        <p14:creationId xmlns:p14="http://schemas.microsoft.com/office/powerpoint/2010/main" val="38219076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2" name="TextBox 11">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a:solidFill>
                  <a:srgbClr val="FFFFFF"/>
                </a:solidFill>
                <a:latin typeface="Segoe UI Light"/>
                <a:cs typeface="Segoe UI" panose="020B0502040204020203" pitchFamily="34" charset="0"/>
              </a:rPr>
              <a:t>P</a:t>
            </a:r>
            <a:r>
              <a:rPr lang="da-DK" sz="1400" b="1" dirty="0" smtClean="0">
                <a:solidFill>
                  <a:srgbClr val="FFFFFF"/>
                </a:solidFill>
                <a:latin typeface="Segoe UI Light"/>
                <a:cs typeface="Segoe UI" panose="020B0502040204020203" pitchFamily="34" charset="0"/>
              </a:rPr>
              <a:t>artnerships</a:t>
            </a:r>
            <a:endParaRPr lang="da-DK" sz="1400" b="1" dirty="0">
              <a:solidFill>
                <a:srgbClr val="FFFFFF"/>
              </a:solidFill>
              <a:latin typeface="Segoe UI Light"/>
              <a:cs typeface="Segoe UI" panose="020B0502040204020203" pitchFamily="34" charset="0"/>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Some Future Plans</a:t>
            </a:r>
            <a:endParaRPr lang="en-US" sz="4000" dirty="0">
              <a:solidFill>
                <a:srgbClr val="000000"/>
              </a:solidFill>
              <a:latin typeface="Georgia"/>
            </a:endParaRPr>
          </a:p>
        </p:txBody>
      </p:sp>
      <p:sp>
        <p:nvSpPr>
          <p:cNvPr id="2" name="Rectangle 1"/>
          <p:cNvSpPr/>
          <p:nvPr/>
        </p:nvSpPr>
        <p:spPr>
          <a:xfrm>
            <a:off x="476251" y="1305211"/>
            <a:ext cx="11367176" cy="5816977"/>
          </a:xfrm>
          <a:prstGeom prst="rect">
            <a:avLst/>
          </a:prstGeom>
        </p:spPr>
        <p:txBody>
          <a:bodyPr wrap="square">
            <a:spAutoFit/>
          </a:bodyPr>
          <a:lstStyle/>
          <a:p>
            <a:pPr marL="342900" indent="-342900">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MOU’s and MOA’s to be based on working together to achieve broader government developmental </a:t>
            </a:r>
            <a:r>
              <a:rPr lang="en-US" dirty="0" smtClean="0">
                <a:latin typeface="Arial" panose="020B0604020202020204" pitchFamily="34" charset="0"/>
                <a:cs typeface="Arial" panose="020B0604020202020204" pitchFamily="34" charset="0"/>
              </a:rPr>
              <a:t>goals</a:t>
            </a:r>
          </a:p>
          <a:p>
            <a:pPr>
              <a:spcAft>
                <a:spcPts val="0"/>
              </a:spcAft>
            </a:pPr>
            <a:endParaRPr lang="en-US" dirty="0">
              <a:latin typeface="Arial" panose="020B0604020202020204" pitchFamily="34" charset="0"/>
              <a:cs typeface="Arial" panose="020B0604020202020204" pitchFamily="34" charset="0"/>
            </a:endParaRPr>
          </a:p>
          <a:p>
            <a:pPr marL="342900" indent="-342900">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Partnership implementation to be based on joint </a:t>
            </a:r>
            <a:r>
              <a:rPr lang="en-US" dirty="0" smtClean="0">
                <a:latin typeface="Arial" panose="020B0604020202020204" pitchFamily="34" charset="0"/>
                <a:cs typeface="Arial" panose="020B0604020202020204" pitchFamily="34" charset="0"/>
              </a:rPr>
              <a:t>planning</a:t>
            </a:r>
          </a:p>
          <a:p>
            <a:pPr>
              <a:spcAft>
                <a:spcPts val="0"/>
              </a:spcAft>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Partnership governance management to facilitate integration at departmental level – Steering </a:t>
            </a:r>
            <a:r>
              <a:rPr lang="en-US" dirty="0" smtClean="0">
                <a:latin typeface="Arial" panose="020B0604020202020204" pitchFamily="34" charset="0"/>
                <a:cs typeface="Arial" panose="020B0604020202020204" pitchFamily="34" charset="0"/>
              </a:rPr>
              <a:t>Committee</a:t>
            </a:r>
          </a:p>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342900" indent="-342900">
              <a:spcAft>
                <a:spcPts val="0"/>
              </a:spcAft>
              <a:buFont typeface="Arial" panose="020B0604020202020204" pitchFamily="34" charset="0"/>
              <a:buChar char="•"/>
            </a:pPr>
            <a:r>
              <a:rPr lang="en-US" dirty="0" smtClean="0">
                <a:latin typeface="Arial" pitchFamily="34" charset="0"/>
                <a:ea typeface="Times New Roman"/>
                <a:cs typeface="Arial" pitchFamily="34" charset="0"/>
              </a:rPr>
              <a:t>Develop </a:t>
            </a:r>
            <a:r>
              <a:rPr lang="en-US" dirty="0">
                <a:latin typeface="Arial" pitchFamily="34" charset="0"/>
                <a:ea typeface="Times New Roman"/>
                <a:cs typeface="Arial" pitchFamily="34" charset="0"/>
              </a:rPr>
              <a:t>a model/framework for the management of partnership to improve strategic integrated government-wide service delivery</a:t>
            </a:r>
            <a:r>
              <a:rPr lang="en-US" dirty="0" smtClean="0">
                <a:latin typeface="Arial" pitchFamily="34" charset="0"/>
                <a:ea typeface="Times New Roman"/>
                <a:cs typeface="Arial" pitchFamily="34" charset="0"/>
              </a:rPr>
              <a:t>.</a:t>
            </a:r>
            <a:endParaRPr lang="en-US" dirty="0">
              <a:latin typeface="Arial" pitchFamily="34" charset="0"/>
              <a:ea typeface="Times New Roman"/>
              <a:cs typeface="Arial" pitchFamily="34" charset="0"/>
            </a:endParaRPr>
          </a:p>
          <a:p>
            <a:pPr>
              <a:spcAft>
                <a:spcPts val="0"/>
              </a:spcAft>
            </a:pPr>
            <a:endParaRPr lang="en-US" b="1" dirty="0">
              <a:latin typeface="Arial" pitchFamily="34" charset="0"/>
              <a:ea typeface="Times New Roman"/>
              <a:cs typeface="Arial" pitchFamily="34" charset="0"/>
            </a:endParaRPr>
          </a:p>
          <a:p>
            <a:pPr marL="342900" indent="-342900">
              <a:spcAft>
                <a:spcPts val="0"/>
              </a:spcAft>
              <a:buFont typeface="Arial" panose="020B0604020202020204" pitchFamily="34" charset="0"/>
              <a:buChar char="•"/>
            </a:pPr>
            <a:r>
              <a:rPr lang="en-US" dirty="0">
                <a:latin typeface="Arial" pitchFamily="34" charset="0"/>
                <a:ea typeface="Times New Roman"/>
                <a:cs typeface="Arial" pitchFamily="34" charset="0"/>
              </a:rPr>
              <a:t>Monitoring and evaluation of DCS partnership with stakeholders would be monitored and evaluated by </a:t>
            </a:r>
            <a:r>
              <a:rPr lang="en-US" dirty="0" smtClean="0">
                <a:latin typeface="Arial" pitchFamily="34" charset="0"/>
                <a:ea typeface="Times New Roman"/>
                <a:cs typeface="Arial" pitchFamily="34" charset="0"/>
              </a:rPr>
              <a:t>the steering committee </a:t>
            </a:r>
            <a:r>
              <a:rPr lang="en-US" dirty="0">
                <a:latin typeface="Arial" pitchFamily="34" charset="0"/>
                <a:ea typeface="Times New Roman"/>
                <a:cs typeface="Arial" pitchFamily="34" charset="0"/>
              </a:rPr>
              <a:t>and progress will be reported on a quarterly basis or annually. </a:t>
            </a:r>
            <a:endParaRPr lang="en-ZA" dirty="0">
              <a:latin typeface="Arial" pitchFamily="34" charset="0"/>
              <a:ea typeface="Calibri"/>
              <a:cs typeface="Arial" pitchFamily="34" charset="0"/>
            </a:endParaRPr>
          </a:p>
          <a:p>
            <a:pPr>
              <a:spcAft>
                <a:spcPts val="0"/>
              </a:spcAft>
            </a:pPr>
            <a:r>
              <a:rPr lang="en-US" dirty="0">
                <a:latin typeface="Arial" pitchFamily="34" charset="0"/>
                <a:ea typeface="Times New Roman"/>
                <a:cs typeface="Arial" pitchFamily="34" charset="0"/>
              </a:rPr>
              <a:t> </a:t>
            </a:r>
            <a:endParaRPr lang="en-ZA" dirty="0">
              <a:latin typeface="Arial" pitchFamily="34" charset="0"/>
              <a:ea typeface="Times New Roman"/>
              <a:cs typeface="Arial" pitchFamily="34" charset="0"/>
            </a:endParaRPr>
          </a:p>
          <a:p>
            <a:pPr marL="342900" indent="-342900">
              <a:spcAft>
                <a:spcPts val="0"/>
              </a:spcAft>
              <a:buFont typeface="Arial" panose="020B0604020202020204" pitchFamily="34" charset="0"/>
              <a:buChar char="•"/>
            </a:pPr>
            <a:r>
              <a:rPr lang="en-US" dirty="0" smtClean="0">
                <a:latin typeface="Arial" pitchFamily="34" charset="0"/>
                <a:ea typeface="Times New Roman"/>
                <a:cs typeface="Arial" pitchFamily="34" charset="0"/>
              </a:rPr>
              <a:t>Review DCS </a:t>
            </a:r>
            <a:r>
              <a:rPr lang="en-US" dirty="0">
                <a:latin typeface="Arial" pitchFamily="34" charset="0"/>
                <a:ea typeface="Times New Roman"/>
                <a:cs typeface="Arial" pitchFamily="34" charset="0"/>
              </a:rPr>
              <a:t>Stakeholders/partnerships </a:t>
            </a:r>
            <a:r>
              <a:rPr lang="en-US" dirty="0" smtClean="0">
                <a:latin typeface="Arial" pitchFamily="34" charset="0"/>
                <a:ea typeface="Times New Roman"/>
                <a:cs typeface="Arial" pitchFamily="34" charset="0"/>
              </a:rPr>
              <a:t>annually to </a:t>
            </a:r>
            <a:r>
              <a:rPr lang="en-US" dirty="0">
                <a:latin typeface="Arial" pitchFamily="34" charset="0"/>
                <a:ea typeface="Times New Roman"/>
                <a:cs typeface="Arial" pitchFamily="34" charset="0"/>
              </a:rPr>
              <a:t>make provision for changes in the external environment as well as the Department’s strategic position e.g. COVID-19 developments. </a:t>
            </a:r>
          </a:p>
          <a:p>
            <a:pPr>
              <a:spcAft>
                <a:spcPts val="0"/>
              </a:spcAft>
            </a:pPr>
            <a:endParaRPr lang="en-US" dirty="0">
              <a:latin typeface="Arial" pitchFamily="34" charset="0"/>
              <a:ea typeface="Times New Roman"/>
              <a:cs typeface="Arial" pitchFamily="34" charset="0"/>
            </a:endParaRPr>
          </a:p>
          <a:p>
            <a:pPr marL="342900" indent="-342900">
              <a:spcAft>
                <a:spcPts val="0"/>
              </a:spcAft>
              <a:buFont typeface="Arial" panose="020B0604020202020204" pitchFamily="34" charset="0"/>
              <a:buChar char="•"/>
            </a:pPr>
            <a:r>
              <a:rPr lang="en-ZA" dirty="0" smtClean="0">
                <a:solidFill>
                  <a:srgbClr val="000000"/>
                </a:solidFill>
                <a:latin typeface="Arial" panose="020B0604020202020204" pitchFamily="34" charset="0"/>
                <a:cs typeface="Arial" panose="020B0604020202020204" pitchFamily="34" charset="0"/>
              </a:rPr>
              <a:t>Improve Service </a:t>
            </a:r>
            <a:r>
              <a:rPr lang="en-ZA" dirty="0">
                <a:solidFill>
                  <a:srgbClr val="000000"/>
                </a:solidFill>
                <a:latin typeface="Arial" panose="020B0604020202020204" pitchFamily="34" charset="0"/>
                <a:cs typeface="Arial" panose="020B0604020202020204" pitchFamily="34" charset="0"/>
              </a:rPr>
              <a:t>delivery processes and communication processes between the DCS and other government departments as well as </a:t>
            </a:r>
            <a:r>
              <a:rPr lang="en-ZA" dirty="0" smtClean="0">
                <a:solidFill>
                  <a:srgbClr val="000000"/>
                </a:solidFill>
                <a:latin typeface="Arial" panose="020B0604020202020204" pitchFamily="34" charset="0"/>
                <a:cs typeface="Arial" panose="020B0604020202020204" pitchFamily="34" charset="0"/>
              </a:rPr>
              <a:t>NGO’s</a:t>
            </a:r>
          </a:p>
          <a:p>
            <a:pPr marL="342900" indent="-342900">
              <a:spcAft>
                <a:spcPts val="0"/>
              </a:spcAft>
              <a:buFont typeface="Arial" panose="020B0604020202020204" pitchFamily="34" charset="0"/>
              <a:buChar char="•"/>
            </a:pPr>
            <a:endParaRPr lang="en-ZA" dirty="0">
              <a:solidFill>
                <a:srgbClr val="000000"/>
              </a:solidFill>
              <a:latin typeface="Arial" panose="020B0604020202020204" pitchFamily="34" charset="0"/>
              <a:cs typeface="Arial" panose="020B0604020202020204" pitchFamily="34" charset="0"/>
            </a:endParaRPr>
          </a:p>
          <a:p>
            <a:pPr marL="285750" indent="-285750">
              <a:lnSpc>
                <a:spcPct val="150000"/>
              </a:lnSpc>
              <a:buFont typeface="Arial" pitchFamily="34" charset="0"/>
              <a:buChar char="•"/>
            </a:pPr>
            <a:endParaRPr lang="en-ZA" sz="2000" dirty="0"/>
          </a:p>
          <a:p>
            <a:r>
              <a:rPr lang="en-ZA" dirty="0" smtClean="0"/>
              <a:t> </a:t>
            </a:r>
            <a:endParaRPr lang="en-ZA" dirty="0"/>
          </a:p>
        </p:txBody>
      </p:sp>
    </p:spTree>
    <p:extLst>
      <p:ext uri="{BB962C8B-B14F-4D97-AF65-F5344CB8AC3E}">
        <p14:creationId xmlns:p14="http://schemas.microsoft.com/office/powerpoint/2010/main" val="3940934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2" name="TextBox 11">
            <a:extLst>
              <a:ext uri="{FF2B5EF4-FFF2-40B4-BE49-F238E27FC236}">
                <a16:creationId xmlns="" xmlns:a16="http://schemas.microsoft.com/office/drawing/2014/main"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a:solidFill>
                  <a:srgbClr val="FFFFFF"/>
                </a:solidFill>
                <a:latin typeface="Segoe UI Light"/>
                <a:cs typeface="Segoe UI" panose="020B0502040204020203" pitchFamily="34" charset="0"/>
              </a:rPr>
              <a:t>P</a:t>
            </a:r>
            <a:r>
              <a:rPr lang="da-DK" sz="1400" b="1" dirty="0" smtClean="0">
                <a:solidFill>
                  <a:srgbClr val="FFFFFF"/>
                </a:solidFill>
                <a:latin typeface="Segoe UI Light"/>
                <a:cs typeface="Segoe UI" panose="020B0502040204020203" pitchFamily="34" charset="0"/>
              </a:rPr>
              <a:t>artnerships</a:t>
            </a:r>
            <a:endParaRPr lang="da-DK" sz="1400" b="1" dirty="0">
              <a:solidFill>
                <a:srgbClr val="FFFFFF"/>
              </a:solidFill>
              <a:latin typeface="Segoe UI Light"/>
              <a:cs typeface="Segoe UI" panose="020B0502040204020203" pitchFamily="34" charset="0"/>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Conclusion</a:t>
            </a:r>
            <a:endParaRPr lang="en-US" sz="4000" dirty="0">
              <a:solidFill>
                <a:srgbClr val="000000"/>
              </a:solidFill>
              <a:latin typeface="Georgia"/>
            </a:endParaRPr>
          </a:p>
        </p:txBody>
      </p:sp>
      <p:sp>
        <p:nvSpPr>
          <p:cNvPr id="2" name="Rectangle 1"/>
          <p:cNvSpPr/>
          <p:nvPr/>
        </p:nvSpPr>
        <p:spPr>
          <a:xfrm>
            <a:off x="807993" y="1348709"/>
            <a:ext cx="10945665" cy="5401479"/>
          </a:xfrm>
          <a:prstGeom prst="rect">
            <a:avLst/>
          </a:prstGeom>
        </p:spPr>
        <p:txBody>
          <a:bodyPr wrap="square">
            <a:spAutoFit/>
          </a:bodyPr>
          <a:lstStyle/>
          <a:p>
            <a:pPr marL="285750" indent="-285750">
              <a:lnSpc>
                <a:spcPct val="150000"/>
              </a:lnSpc>
              <a:buFont typeface="Arial" pitchFamily="34" charset="0"/>
              <a:buChar char="•"/>
            </a:pPr>
            <a:r>
              <a:rPr lang="en-ZA" dirty="0" smtClean="0">
                <a:latin typeface="Arial" pitchFamily="34" charset="0"/>
                <a:cs typeface="Arial" pitchFamily="34" charset="0"/>
              </a:rPr>
              <a:t>Creating and maintaining strategic partnerships is </a:t>
            </a:r>
            <a:r>
              <a:rPr lang="en-ZA" dirty="0" err="1" smtClean="0">
                <a:latin typeface="Arial" pitchFamily="34" charset="0"/>
                <a:cs typeface="Arial" pitchFamily="34" charset="0"/>
              </a:rPr>
              <a:t>ongoing</a:t>
            </a:r>
            <a:endParaRPr lang="en-ZA" dirty="0" smtClean="0">
              <a:latin typeface="Arial" pitchFamily="34" charset="0"/>
              <a:cs typeface="Arial" pitchFamily="34" charset="0"/>
            </a:endParaRPr>
          </a:p>
          <a:p>
            <a:pPr marL="285750" indent="-285750">
              <a:lnSpc>
                <a:spcPct val="150000"/>
              </a:lnSpc>
              <a:buFont typeface="Arial" pitchFamily="34" charset="0"/>
              <a:buChar char="•"/>
            </a:pPr>
            <a:r>
              <a:rPr lang="en-ZA" dirty="0" smtClean="0">
                <a:latin typeface="Arial" pitchFamily="34" charset="0"/>
                <a:cs typeface="Arial" pitchFamily="34" charset="0"/>
              </a:rPr>
              <a:t>Strategic partnerships will allow DCS and partners  </a:t>
            </a:r>
            <a:r>
              <a:rPr lang="en-US" dirty="0" smtClean="0">
                <a:solidFill>
                  <a:srgbClr val="4D5156"/>
                </a:solidFill>
                <a:latin typeface="Arial" pitchFamily="34" charset="0"/>
                <a:cs typeface="Arial" pitchFamily="34" charset="0"/>
              </a:rPr>
              <a:t>to cross-promote our ideas, </a:t>
            </a:r>
            <a:r>
              <a:rPr lang="en-US" dirty="0">
                <a:solidFill>
                  <a:srgbClr val="4D5156"/>
                </a:solidFill>
                <a:latin typeface="Arial" pitchFamily="34" charset="0"/>
                <a:cs typeface="Arial" pitchFamily="34" charset="0"/>
              </a:rPr>
              <a:t>build on each other's </a:t>
            </a:r>
            <a:r>
              <a:rPr lang="en-US" dirty="0" smtClean="0">
                <a:solidFill>
                  <a:srgbClr val="4D5156"/>
                </a:solidFill>
                <a:latin typeface="Arial" pitchFamily="34" charset="0"/>
                <a:cs typeface="Arial" pitchFamily="34" charset="0"/>
              </a:rPr>
              <a:t>strengths and to fill </a:t>
            </a:r>
            <a:r>
              <a:rPr lang="en-US" dirty="0">
                <a:solidFill>
                  <a:srgbClr val="4D5156"/>
                </a:solidFill>
                <a:latin typeface="Arial" pitchFamily="34" charset="0"/>
                <a:cs typeface="Arial" pitchFamily="34" charset="0"/>
              </a:rPr>
              <a:t>in gaps </a:t>
            </a:r>
            <a:r>
              <a:rPr lang="en-US" dirty="0" smtClean="0">
                <a:solidFill>
                  <a:srgbClr val="4D5156"/>
                </a:solidFill>
                <a:latin typeface="Arial" pitchFamily="34" charset="0"/>
                <a:cs typeface="Arial" pitchFamily="34" charset="0"/>
              </a:rPr>
              <a:t>to promote areas </a:t>
            </a:r>
            <a:r>
              <a:rPr lang="en-US" dirty="0">
                <a:solidFill>
                  <a:srgbClr val="4D5156"/>
                </a:solidFill>
                <a:latin typeface="Arial" pitchFamily="34" charset="0"/>
                <a:cs typeface="Arial" pitchFamily="34" charset="0"/>
              </a:rPr>
              <a:t>of </a:t>
            </a:r>
            <a:r>
              <a:rPr lang="en-US" dirty="0" smtClean="0">
                <a:solidFill>
                  <a:srgbClr val="4D5156"/>
                </a:solidFill>
                <a:latin typeface="Arial" pitchFamily="34" charset="0"/>
                <a:cs typeface="Arial" pitchFamily="34" charset="0"/>
              </a:rPr>
              <a:t>growth.</a:t>
            </a:r>
          </a:p>
          <a:p>
            <a:pPr marL="285750" indent="-285750">
              <a:buFont typeface="Arial" pitchFamily="34" charset="0"/>
              <a:buChar char="•"/>
            </a:pPr>
            <a:r>
              <a:rPr lang="en-ZA" dirty="0">
                <a:latin typeface="Arial" pitchFamily="34" charset="0"/>
                <a:cs typeface="Arial" pitchFamily="34" charset="0"/>
              </a:rPr>
              <a:t>DCS embraces and integrated approach towards the enhancement of strategic </a:t>
            </a:r>
            <a:r>
              <a:rPr lang="en-ZA" dirty="0" smtClean="0">
                <a:latin typeface="Arial" pitchFamily="34" charset="0"/>
                <a:cs typeface="Arial" pitchFamily="34" charset="0"/>
              </a:rPr>
              <a:t>partnerships</a:t>
            </a:r>
          </a:p>
          <a:p>
            <a:r>
              <a:rPr lang="en-ZA" dirty="0" smtClean="0">
                <a:latin typeface="Arial" pitchFamily="34" charset="0"/>
                <a:cs typeface="Arial" pitchFamily="34" charset="0"/>
              </a:rPr>
              <a:t> </a:t>
            </a:r>
            <a:endParaRPr lang="en-ZA" dirty="0">
              <a:latin typeface="Arial" pitchFamily="34" charset="0"/>
              <a:cs typeface="Arial" pitchFamily="34" charset="0"/>
            </a:endParaRPr>
          </a:p>
          <a:p>
            <a:pPr marL="285750" indent="-285750">
              <a:buFont typeface="Arial" pitchFamily="34" charset="0"/>
              <a:buChar char="•"/>
            </a:pPr>
            <a:r>
              <a:rPr lang="en-ZA" dirty="0">
                <a:latin typeface="Arial" pitchFamily="34" charset="0"/>
                <a:cs typeface="Arial" pitchFamily="34" charset="0"/>
              </a:rPr>
              <a:t>Benefits are being reaped from collaboration with communities, civil society and other government </a:t>
            </a:r>
            <a:r>
              <a:rPr lang="en-ZA" dirty="0" smtClean="0">
                <a:latin typeface="Arial" pitchFamily="34" charset="0"/>
                <a:cs typeface="Arial" pitchFamily="34" charset="0"/>
              </a:rPr>
              <a:t>departments</a:t>
            </a:r>
          </a:p>
          <a:p>
            <a:endParaRPr lang="en-ZA" dirty="0">
              <a:latin typeface="Arial" pitchFamily="34" charset="0"/>
              <a:cs typeface="Arial" pitchFamily="34" charset="0"/>
            </a:endParaRPr>
          </a:p>
          <a:p>
            <a:pPr marL="285750" indent="-285750">
              <a:buFont typeface="Arial" pitchFamily="34" charset="0"/>
              <a:buChar char="•"/>
            </a:pPr>
            <a:r>
              <a:rPr lang="en-ZA" dirty="0">
                <a:latin typeface="Arial" pitchFamily="34" charset="0"/>
                <a:cs typeface="Arial" pitchFamily="34" charset="0"/>
              </a:rPr>
              <a:t>Development of offenders </a:t>
            </a:r>
            <a:r>
              <a:rPr lang="en-ZA" dirty="0" smtClean="0">
                <a:latin typeface="Arial" pitchFamily="34" charset="0"/>
                <a:cs typeface="Arial" pitchFamily="34" charset="0"/>
              </a:rPr>
              <a:t>has been </a:t>
            </a:r>
            <a:r>
              <a:rPr lang="en-ZA" dirty="0">
                <a:latin typeface="Arial" pitchFamily="34" charset="0"/>
                <a:cs typeface="Arial" pitchFamily="34" charset="0"/>
              </a:rPr>
              <a:t>increased due to successful </a:t>
            </a:r>
            <a:r>
              <a:rPr lang="en-ZA" dirty="0" smtClean="0">
                <a:latin typeface="Arial" pitchFamily="34" charset="0"/>
                <a:cs typeface="Arial" pitchFamily="34" charset="0"/>
              </a:rPr>
              <a:t>partnerships</a:t>
            </a:r>
          </a:p>
          <a:p>
            <a:endParaRPr lang="en-ZA" dirty="0">
              <a:latin typeface="Arial" pitchFamily="34" charset="0"/>
              <a:cs typeface="Arial" pitchFamily="34" charset="0"/>
            </a:endParaRPr>
          </a:p>
          <a:p>
            <a:pPr marL="285750" indent="-285750">
              <a:buFont typeface="Arial" pitchFamily="34" charset="0"/>
              <a:buChar char="•"/>
            </a:pPr>
            <a:r>
              <a:rPr lang="en-ZA" dirty="0">
                <a:latin typeface="Arial" pitchFamily="34" charset="0"/>
                <a:cs typeface="Arial" pitchFamily="34" charset="0"/>
              </a:rPr>
              <a:t>Officials </a:t>
            </a:r>
            <a:r>
              <a:rPr lang="en-ZA" dirty="0" smtClean="0">
                <a:latin typeface="Arial" pitchFamily="34" charset="0"/>
                <a:cs typeface="Arial" pitchFamily="34" charset="0"/>
              </a:rPr>
              <a:t>benefit through development opportunities offered by </a:t>
            </a:r>
            <a:r>
              <a:rPr lang="en-ZA" dirty="0">
                <a:latin typeface="Arial" pitchFamily="34" charset="0"/>
                <a:cs typeface="Arial" pitchFamily="34" charset="0"/>
              </a:rPr>
              <a:t>external </a:t>
            </a:r>
            <a:r>
              <a:rPr lang="en-ZA" dirty="0" smtClean="0">
                <a:latin typeface="Arial" pitchFamily="34" charset="0"/>
                <a:cs typeface="Arial" pitchFamily="34" charset="0"/>
              </a:rPr>
              <a:t>partners</a:t>
            </a:r>
          </a:p>
          <a:p>
            <a:endParaRPr lang="en-ZA" dirty="0">
              <a:latin typeface="Arial" pitchFamily="34" charset="0"/>
              <a:cs typeface="Arial" pitchFamily="34" charset="0"/>
            </a:endParaRPr>
          </a:p>
          <a:p>
            <a:pPr marL="285750" indent="-285750">
              <a:buFont typeface="Arial" pitchFamily="34" charset="0"/>
              <a:buChar char="•"/>
            </a:pPr>
            <a:r>
              <a:rPr lang="en-ZA" dirty="0">
                <a:latin typeface="Arial" pitchFamily="34" charset="0"/>
                <a:cs typeface="Arial" pitchFamily="34" charset="0"/>
              </a:rPr>
              <a:t>Partnership contributes to a holistic approach to </a:t>
            </a:r>
            <a:r>
              <a:rPr lang="en-ZA" dirty="0" smtClean="0">
                <a:latin typeface="Arial" pitchFamily="34" charset="0"/>
                <a:cs typeface="Arial" pitchFamily="34" charset="0"/>
              </a:rPr>
              <a:t>rehabilitation</a:t>
            </a:r>
          </a:p>
          <a:p>
            <a:endParaRPr lang="en-ZA" dirty="0" smtClean="0">
              <a:latin typeface="Arial" pitchFamily="34" charset="0"/>
              <a:cs typeface="Arial" pitchFamily="34" charset="0"/>
            </a:endParaRPr>
          </a:p>
          <a:p>
            <a:pPr marL="285750" indent="-285750">
              <a:buFont typeface="Arial" pitchFamily="34" charset="0"/>
              <a:buChar char="•"/>
            </a:pPr>
            <a:r>
              <a:rPr lang="en-ZA" dirty="0" smtClean="0">
                <a:latin typeface="Arial" pitchFamily="34" charset="0"/>
                <a:cs typeface="Arial" pitchFamily="34" charset="0"/>
              </a:rPr>
              <a:t>There is a need for closer synergy between Branches and Regions (Collaboration )</a:t>
            </a:r>
            <a:endParaRPr lang="en-ZA" dirty="0">
              <a:latin typeface="Arial" pitchFamily="34" charset="0"/>
              <a:cs typeface="Arial" pitchFamily="34" charset="0"/>
            </a:endParaRPr>
          </a:p>
          <a:p>
            <a:pPr marL="285750" indent="-285750">
              <a:lnSpc>
                <a:spcPct val="150000"/>
              </a:lnSpc>
              <a:buFont typeface="Arial" pitchFamily="34" charset="0"/>
              <a:buChar char="•"/>
            </a:pPr>
            <a:endParaRPr lang="en-ZA" sz="2000" dirty="0"/>
          </a:p>
          <a:p>
            <a:r>
              <a:rPr lang="en-ZA" dirty="0" smtClean="0"/>
              <a:t> </a:t>
            </a:r>
            <a:endParaRPr lang="en-ZA" dirty="0"/>
          </a:p>
        </p:txBody>
      </p:sp>
    </p:spTree>
    <p:extLst>
      <p:ext uri="{BB962C8B-B14F-4D97-AF65-F5344CB8AC3E}">
        <p14:creationId xmlns:p14="http://schemas.microsoft.com/office/powerpoint/2010/main" val="3163140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BE75937-E151-4B2B-8C64-9A22524FD06C}"/>
              </a:ext>
            </a:extLst>
          </p:cNvPr>
          <p:cNvSpPr/>
          <p:nvPr/>
        </p:nvSpPr>
        <p:spPr>
          <a:xfrm>
            <a:off x="0" y="5909529"/>
            <a:ext cx="2430272" cy="113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xmlns="" id="{343C31C0-A678-488B-954D-3C31F9292F64}"/>
              </a:ext>
            </a:extLst>
          </p:cNvPr>
          <p:cNvSpPr/>
          <p:nvPr/>
        </p:nvSpPr>
        <p:spPr>
          <a:xfrm>
            <a:off x="2430271" y="1"/>
            <a:ext cx="9761728" cy="6857999"/>
          </a:xfrm>
          <a:prstGeom prst="rect">
            <a:avLst/>
          </a:prstGeom>
          <a:solidFill>
            <a:schemeClr val="accent6">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38DC1846-0E46-4E7D-93F6-E862AC9D9881}"/>
              </a:ext>
            </a:extLst>
          </p:cNvPr>
          <p:cNvSpPr/>
          <p:nvPr/>
        </p:nvSpPr>
        <p:spPr>
          <a:xfrm>
            <a:off x="0" y="-1"/>
            <a:ext cx="2311400" cy="5909529"/>
          </a:xfrm>
          <a:prstGeom prst="rect">
            <a:avLst/>
          </a:prstGeom>
          <a:solidFill>
            <a:schemeClr val="accent6">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a16="http://schemas.microsoft.com/office/drawing/2014/main" xmlns="" id="{07492E08-0E2F-4761-9D2E-B3813C92F001}"/>
              </a:ext>
            </a:extLst>
          </p:cNvPr>
          <p:cNvSpPr/>
          <p:nvPr/>
        </p:nvSpPr>
        <p:spPr>
          <a:xfrm>
            <a:off x="3385470" y="2751890"/>
            <a:ext cx="7851332" cy="1354217"/>
          </a:xfrm>
          <a:prstGeom prst="rect">
            <a:avLst/>
          </a:prstGeom>
        </p:spPr>
        <p:txBody>
          <a:bodyPr wrap="square" lIns="0" tIns="0" rIns="0" bIns="0" anchor="ctr">
            <a:spAutoFit/>
          </a:bodyPr>
          <a:lstStyle/>
          <a:p>
            <a:pPr algn="ctr"/>
            <a:r>
              <a:rPr lang="en-US" sz="8800" dirty="0">
                <a:solidFill>
                  <a:prstClr val="white"/>
                </a:solidFill>
                <a:latin typeface="Consolas" panose="020B0609020204030204"/>
              </a:rPr>
              <a:t>THANK YOU</a:t>
            </a:r>
          </a:p>
        </p:txBody>
      </p:sp>
      <p:sp>
        <p:nvSpPr>
          <p:cNvPr id="6" name="Rectangle 5">
            <a:extLst>
              <a:ext uri="{FF2B5EF4-FFF2-40B4-BE49-F238E27FC236}">
                <a16:creationId xmlns:a16="http://schemas.microsoft.com/office/drawing/2014/main" xmlns="" id="{D9DE8BFE-FE5B-4B85-95C6-4BC24BEA18CB}"/>
              </a:ext>
            </a:extLst>
          </p:cNvPr>
          <p:cNvSpPr/>
          <p:nvPr/>
        </p:nvSpPr>
        <p:spPr>
          <a:xfrm>
            <a:off x="2237362" y="0"/>
            <a:ext cx="1929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50964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Legislative framework – Strategic Partnerships</a:t>
            </a:r>
            <a:endParaRPr lang="en-US" sz="4000" dirty="0">
              <a:solidFill>
                <a:srgbClr val="000000"/>
              </a:solidFill>
              <a:latin typeface="Georgia"/>
            </a:endParaRPr>
          </a:p>
        </p:txBody>
      </p:sp>
      <p:sp>
        <p:nvSpPr>
          <p:cNvPr id="2" name="Rectangle 1"/>
          <p:cNvSpPr/>
          <p:nvPr/>
        </p:nvSpPr>
        <p:spPr>
          <a:xfrm>
            <a:off x="814938" y="1423417"/>
            <a:ext cx="10658375" cy="4893647"/>
          </a:xfrm>
          <a:prstGeom prst="rect">
            <a:avLst/>
          </a:prstGeom>
        </p:spPr>
        <p:txBody>
          <a:bodyPr wrap="square">
            <a:spAutoFit/>
          </a:bodyPr>
          <a:lstStyle/>
          <a:p>
            <a:pPr marL="285750" lvl="0"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Constitution of the Republic of South Africa, 1996</a:t>
            </a:r>
          </a:p>
          <a:p>
            <a:pPr marL="285750" lvl="0"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Correctional Services Act, Act No 111 of </a:t>
            </a:r>
            <a:r>
              <a:rPr lang="en-US" dirty="0" smtClean="0">
                <a:latin typeface="Arial" pitchFamily="34" charset="0"/>
                <a:cs typeface="Arial" pitchFamily="34" charset="0"/>
              </a:rPr>
              <a:t>1998</a:t>
            </a:r>
          </a:p>
          <a:p>
            <a:pPr marL="285750" lvl="0" indent="-285750" fontAlgn="base">
              <a:spcBef>
                <a:spcPct val="0"/>
              </a:spcBef>
              <a:spcAft>
                <a:spcPct val="0"/>
              </a:spcAft>
              <a:buFont typeface="Arial" panose="020B0604020202020204" pitchFamily="34" charset="0"/>
              <a:buChar char="•"/>
            </a:pPr>
            <a:r>
              <a:rPr lang="en-US" dirty="0" smtClean="0">
                <a:latin typeface="Arial" pitchFamily="34" charset="0"/>
                <a:cs typeface="Arial" pitchFamily="34" charset="0"/>
              </a:rPr>
              <a:t>Correctional Service Regulations </a:t>
            </a:r>
            <a:endParaRPr lang="en-US" dirty="0">
              <a:latin typeface="Arial" pitchFamily="34" charset="0"/>
              <a:cs typeface="Arial" pitchFamily="34" charset="0"/>
            </a:endParaRPr>
          </a:p>
          <a:p>
            <a:pPr marL="285750" lvl="0"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Child Justice Act, Act No 75 of 2008</a:t>
            </a:r>
          </a:p>
          <a:p>
            <a:pPr marL="285750" lvl="0"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Children’s Act, Act No 38 of 2005</a:t>
            </a:r>
          </a:p>
          <a:p>
            <a:pPr marL="285750" lvl="0"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Criminal Law Amendment Act, Act No 32 of 2007 (Sexual Offences)</a:t>
            </a:r>
          </a:p>
          <a:p>
            <a:pPr marL="285750" lvl="0"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National Health Act, Act No 61 of 2003</a:t>
            </a:r>
          </a:p>
          <a:p>
            <a:pPr marL="285750" lvl="0"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Criminal Procedure Act, Act No 51 of 1997</a:t>
            </a:r>
          </a:p>
          <a:p>
            <a:pPr marL="285750" lvl="0"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Health professions Act, Act No 56 of 1974</a:t>
            </a:r>
          </a:p>
          <a:p>
            <a:pPr marL="285750" lvl="0"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Nursing Act, Act No 50 of 1978 (Regulations) &amp; nursing Act, Act No 33 of 2005</a:t>
            </a:r>
          </a:p>
          <a:p>
            <a:pPr marL="285750" lvl="0" indent="-285750" fontAlgn="base">
              <a:spcBef>
                <a:spcPct val="0"/>
              </a:spcBef>
              <a:spcAft>
                <a:spcPct val="0"/>
              </a:spcAft>
              <a:buFont typeface="Arial" panose="020B0604020202020204" pitchFamily="34" charset="0"/>
              <a:buChar char="•"/>
            </a:pPr>
            <a:r>
              <a:rPr lang="en-US" dirty="0">
                <a:latin typeface="Arial" pitchFamily="34" charset="0"/>
                <a:cs typeface="Arial" pitchFamily="34" charset="0"/>
              </a:rPr>
              <a:t>Adult Basic Education and Training Act, Act No 52 of </a:t>
            </a:r>
            <a:r>
              <a:rPr lang="en-US" dirty="0" smtClean="0">
                <a:latin typeface="Arial" pitchFamily="34" charset="0"/>
                <a:cs typeface="Arial" pitchFamily="34" charset="0"/>
              </a:rPr>
              <a:t>2000</a:t>
            </a:r>
          </a:p>
          <a:p>
            <a:pPr marL="285750" indent="-285750">
              <a:buFont typeface="Arial" pitchFamily="34" charset="0"/>
              <a:buChar char="•"/>
            </a:pPr>
            <a:r>
              <a:rPr lang="en-ZA" dirty="0">
                <a:latin typeface="Arial" pitchFamily="34" charset="0"/>
                <a:cs typeface="Arial" pitchFamily="34" charset="0"/>
              </a:rPr>
              <a:t>Continuing Education and Training Act, Act No. 16 of 2006 (CET Act), </a:t>
            </a:r>
          </a:p>
          <a:p>
            <a:pPr marL="285750" indent="-285750">
              <a:buFont typeface="Arial" pitchFamily="34" charset="0"/>
              <a:buChar char="•"/>
            </a:pPr>
            <a:r>
              <a:rPr lang="en-ZA" dirty="0">
                <a:latin typeface="Arial" pitchFamily="34" charset="0"/>
                <a:cs typeface="Arial" pitchFamily="34" charset="0"/>
              </a:rPr>
              <a:t>National Qualifications Framework Act, as amended, Act No. 12 of 2019 (NQF Act)</a:t>
            </a:r>
          </a:p>
          <a:p>
            <a:pPr marL="285750" indent="-285750">
              <a:buFont typeface="Arial" pitchFamily="34" charset="0"/>
              <a:buChar char="•"/>
            </a:pPr>
            <a:r>
              <a:rPr lang="en-ZA" dirty="0">
                <a:latin typeface="Arial" pitchFamily="34" charset="0"/>
                <a:cs typeface="Arial" pitchFamily="34" charset="0"/>
              </a:rPr>
              <a:t>Skills Development Act, Act No. 97 of 1998 (SDA)</a:t>
            </a:r>
            <a:r>
              <a:rPr lang="en-ZA" sz="2400" dirty="0">
                <a:solidFill>
                  <a:srgbClr val="FF0000"/>
                </a:solidFill>
              </a:rPr>
              <a:t> </a:t>
            </a:r>
          </a:p>
          <a:p>
            <a:pPr marL="285750" lvl="0" indent="-285750" fontAlgn="base">
              <a:spcBef>
                <a:spcPct val="0"/>
              </a:spcBef>
              <a:spcAft>
                <a:spcPct val="0"/>
              </a:spcAft>
              <a:buFont typeface="Arial" panose="020B0604020202020204" pitchFamily="34" charset="0"/>
              <a:buChar char="•"/>
            </a:pPr>
            <a:endParaRPr lang="en-US" sz="2400" dirty="0">
              <a:solidFill>
                <a:srgbClr val="000000"/>
              </a:solidFill>
              <a:latin typeface="Arial" charset="0"/>
              <a:cs typeface="Arial" charset="0"/>
            </a:endParaRPr>
          </a:p>
          <a:p>
            <a:pPr marL="628650" lvl="1" indent="-171450" algn="just">
              <a:lnSpc>
                <a:spcPct val="150000"/>
              </a:lnSpc>
              <a:buFont typeface="Arial" pitchFamily="34" charset="0"/>
              <a:buChar char="•"/>
            </a:pPr>
            <a:endParaRPr lang="en-ZA" altLang="en-US" sz="2000" dirty="0"/>
          </a:p>
        </p:txBody>
      </p:sp>
    </p:spTree>
    <p:extLst>
      <p:ext uri="{BB962C8B-B14F-4D97-AF65-F5344CB8AC3E}">
        <p14:creationId xmlns:p14="http://schemas.microsoft.com/office/powerpoint/2010/main" val="3088028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Legislative framework – Strategic Partnerships</a:t>
            </a:r>
            <a:endParaRPr lang="en-US" sz="4000" dirty="0">
              <a:solidFill>
                <a:srgbClr val="000000"/>
              </a:solidFill>
              <a:latin typeface="Georgia"/>
            </a:endParaRPr>
          </a:p>
        </p:txBody>
      </p:sp>
      <p:sp>
        <p:nvSpPr>
          <p:cNvPr id="2" name="Rectangle 1"/>
          <p:cNvSpPr/>
          <p:nvPr/>
        </p:nvSpPr>
        <p:spPr>
          <a:xfrm>
            <a:off x="814938" y="1423417"/>
            <a:ext cx="10658375" cy="3785652"/>
          </a:xfrm>
          <a:prstGeom prst="rect">
            <a:avLst/>
          </a:prstGeom>
        </p:spPr>
        <p:txBody>
          <a:bodyPr wrap="square">
            <a:spAutoFit/>
          </a:bodyPr>
          <a:lstStyle/>
          <a:p>
            <a:pPr algn="just">
              <a:lnSpc>
                <a:spcPct val="150000"/>
              </a:lnSpc>
            </a:pPr>
            <a:r>
              <a:rPr lang="en-ZA" sz="2000" b="1" dirty="0" smtClean="0">
                <a:latin typeface="Arial" pitchFamily="34" charset="0"/>
                <a:cs typeface="Arial" pitchFamily="34" charset="0"/>
              </a:rPr>
              <a:t>White Paper on Corrections (2005)</a:t>
            </a:r>
          </a:p>
          <a:p>
            <a:pPr algn="just">
              <a:lnSpc>
                <a:spcPct val="150000"/>
              </a:lnSpc>
            </a:pPr>
            <a:r>
              <a:rPr lang="en-US" altLang="en-US" sz="2000" dirty="0" smtClean="0">
                <a:latin typeface="Arial" pitchFamily="34" charset="0"/>
                <a:cs typeface="Arial" pitchFamily="34" charset="0"/>
              </a:rPr>
              <a:t>Par. 13.1.1 </a:t>
            </a:r>
            <a:r>
              <a:rPr lang="en-US" altLang="en-US" sz="2000" dirty="0">
                <a:latin typeface="Arial" pitchFamily="34" charset="0"/>
                <a:cs typeface="Arial" pitchFamily="34" charset="0"/>
              </a:rPr>
              <a:t>No correctional system can achieve its objective if it does not have a range of healthy external partnerships. The Department of Correctional Services has identified the following as key external relationships:  the family;  the community;  other government departments;  the private sector;  the JCPS Cluster and the Social Sector Cluster;  non-governmental, faith-based and community-based </a:t>
            </a:r>
            <a:r>
              <a:rPr lang="en-US" altLang="en-US" sz="2000" dirty="0" err="1">
                <a:latin typeface="Arial" pitchFamily="34" charset="0"/>
                <a:cs typeface="Arial" pitchFamily="34" charset="0"/>
              </a:rPr>
              <a:t>organisations</a:t>
            </a:r>
            <a:r>
              <a:rPr lang="en-US" altLang="en-US" sz="2000" dirty="0">
                <a:latin typeface="Arial" pitchFamily="34" charset="0"/>
                <a:cs typeface="Arial" pitchFamily="34" charset="0"/>
              </a:rPr>
              <a:t>;  the Legislature at all three levels; and  the international community. </a:t>
            </a:r>
            <a:endParaRPr lang="en-ZA" altLang="en-US" sz="2000" dirty="0" smtClean="0">
              <a:latin typeface="Arial" pitchFamily="34" charset="0"/>
              <a:cs typeface="Arial" pitchFamily="34" charset="0"/>
            </a:endParaRPr>
          </a:p>
          <a:p>
            <a:pPr marL="628650" lvl="1" indent="-171450" algn="just">
              <a:lnSpc>
                <a:spcPct val="150000"/>
              </a:lnSpc>
              <a:buFont typeface="Arial" pitchFamily="34" charset="0"/>
              <a:buChar char="•"/>
            </a:pPr>
            <a:endParaRPr lang="en-ZA" altLang="en-US" sz="2000" dirty="0"/>
          </a:p>
        </p:txBody>
      </p:sp>
    </p:spTree>
    <p:extLst>
      <p:ext uri="{BB962C8B-B14F-4D97-AF65-F5344CB8AC3E}">
        <p14:creationId xmlns:p14="http://schemas.microsoft.com/office/powerpoint/2010/main" val="729631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DCS Internal partners</a:t>
            </a:r>
            <a:endParaRPr lang="en-US" sz="4000" dirty="0">
              <a:solidFill>
                <a:srgbClr val="000000"/>
              </a:solidFill>
              <a:latin typeface="Georgia"/>
            </a:endParaRPr>
          </a:p>
        </p:txBody>
      </p:sp>
      <p:sp>
        <p:nvSpPr>
          <p:cNvPr id="5" name="TextBox 4"/>
          <p:cNvSpPr txBox="1"/>
          <p:nvPr/>
        </p:nvSpPr>
        <p:spPr>
          <a:xfrm>
            <a:off x="377016" y="1242000"/>
            <a:ext cx="11284626" cy="400110"/>
          </a:xfrm>
          <a:prstGeom prst="rect">
            <a:avLst/>
          </a:prstGeom>
          <a:noFill/>
        </p:spPr>
        <p:txBody>
          <a:bodyPr wrap="square" rtlCol="0">
            <a:spAutoFit/>
          </a:bodyPr>
          <a:lstStyle/>
          <a:p>
            <a:pPr algn="just"/>
            <a:r>
              <a:rPr lang="en-US" sz="2000" dirty="0" smtClean="0">
                <a:solidFill>
                  <a:prstClr val="black"/>
                </a:solidFill>
              </a:rPr>
              <a:t>xx</a:t>
            </a:r>
            <a:endParaRPr lang="en-ZA" sz="2000" dirty="0">
              <a:solidFill>
                <a:srgbClr val="FF0000"/>
              </a:solidFill>
            </a:endParaRPr>
          </a:p>
        </p:txBody>
      </p:sp>
      <p:grpSp>
        <p:nvGrpSpPr>
          <p:cNvPr id="22" name="Group 21">
            <a:extLst>
              <a:ext uri="{FF2B5EF4-FFF2-40B4-BE49-F238E27FC236}">
                <a16:creationId xmlns:a16="http://schemas.microsoft.com/office/drawing/2014/main" xmlns="" id="{06E5FE37-D64A-4CBB-94F0-5A89119A78EB}"/>
              </a:ext>
            </a:extLst>
          </p:cNvPr>
          <p:cNvGrpSpPr/>
          <p:nvPr/>
        </p:nvGrpSpPr>
        <p:grpSpPr>
          <a:xfrm>
            <a:off x="371769" y="1225824"/>
            <a:ext cx="10069963" cy="5295992"/>
            <a:chOff x="154692" y="1181007"/>
            <a:chExt cx="10069963" cy="5295992"/>
          </a:xfrm>
        </p:grpSpPr>
        <p:sp>
          <p:nvSpPr>
            <p:cNvPr id="23" name="Rectangle 22">
              <a:extLst>
                <a:ext uri="{FF2B5EF4-FFF2-40B4-BE49-F238E27FC236}">
                  <a16:creationId xmlns:a16="http://schemas.microsoft.com/office/drawing/2014/main" xmlns="" id="{3715295D-4478-4013-ABB2-B1716BC1B5C1}"/>
                </a:ext>
              </a:extLst>
            </p:cNvPr>
            <p:cNvSpPr/>
            <p:nvPr/>
          </p:nvSpPr>
          <p:spPr>
            <a:xfrm>
              <a:off x="177800" y="1225824"/>
              <a:ext cx="10046855" cy="5251175"/>
            </a:xfrm>
            <a:prstGeom prst="rect">
              <a:avLst/>
            </a:prstGeom>
            <a:solidFill>
              <a:sysClr val="window" lastClr="FFFFFF">
                <a:lumMod val="85000"/>
              </a:sysClr>
            </a:solidFill>
            <a:ln w="12700" cap="flat" cmpd="sng" algn="ctr">
              <a:solidFill>
                <a:sysClr val="windowText" lastClr="000000"/>
              </a:solidFill>
              <a:prstDash val="solid"/>
              <a:miter lim="800000"/>
            </a:ln>
            <a:effectLst/>
          </p:spPr>
          <p:txBody>
            <a:bodyPr rtlCol="0" anchor="ctr"/>
            <a:lstStyle/>
            <a:p>
              <a:pPr algn="ctr" defTabSz="457200">
                <a:defRPr/>
              </a:pPr>
              <a:endParaRPr lang="en-ZA" sz="1400" kern="0">
                <a:solidFill>
                  <a:prstClr val="white"/>
                </a:solidFill>
                <a:latin typeface="Lato"/>
              </a:endParaRPr>
            </a:p>
          </p:txBody>
        </p:sp>
        <p:sp>
          <p:nvSpPr>
            <p:cNvPr id="24" name="Rectangle 23">
              <a:extLst>
                <a:ext uri="{FF2B5EF4-FFF2-40B4-BE49-F238E27FC236}">
                  <a16:creationId xmlns:a16="http://schemas.microsoft.com/office/drawing/2014/main" xmlns="" id="{642944E4-0313-466D-A620-2FE162BD06BA}"/>
                </a:ext>
              </a:extLst>
            </p:cNvPr>
            <p:cNvSpPr/>
            <p:nvPr/>
          </p:nvSpPr>
          <p:spPr>
            <a:xfrm>
              <a:off x="586691" y="5858337"/>
              <a:ext cx="1413101" cy="540000"/>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defRPr/>
              </a:pPr>
              <a:r>
                <a:rPr lang="en-ZA" sz="1400" b="1" kern="0">
                  <a:solidFill>
                    <a:prstClr val="black"/>
                  </a:solidFill>
                  <a:latin typeface="Lato"/>
                </a:rPr>
                <a:t>STRATEGY &amp; PLANNING</a:t>
              </a:r>
            </a:p>
          </p:txBody>
        </p:sp>
        <p:sp>
          <p:nvSpPr>
            <p:cNvPr id="25" name="Rectangle 24">
              <a:extLst>
                <a:ext uri="{FF2B5EF4-FFF2-40B4-BE49-F238E27FC236}">
                  <a16:creationId xmlns:a16="http://schemas.microsoft.com/office/drawing/2014/main" xmlns="" id="{CD3DCCB3-9AD2-4DBB-8167-9389DB7E5ED7}"/>
                </a:ext>
              </a:extLst>
            </p:cNvPr>
            <p:cNvSpPr/>
            <p:nvPr/>
          </p:nvSpPr>
          <p:spPr>
            <a:xfrm>
              <a:off x="2051791" y="5858337"/>
              <a:ext cx="1524307" cy="540000"/>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defRPr/>
              </a:pPr>
              <a:r>
                <a:rPr lang="en-ZA" sz="1400" b="1" kern="0" dirty="0">
                  <a:solidFill>
                    <a:prstClr val="black"/>
                  </a:solidFill>
                  <a:latin typeface="Lato"/>
                </a:rPr>
                <a:t>POLICY &amp; </a:t>
              </a:r>
              <a:r>
                <a:rPr lang="en-ZA" sz="1400" b="1" kern="0" dirty="0" smtClean="0">
                  <a:solidFill>
                    <a:prstClr val="black"/>
                  </a:solidFill>
                  <a:latin typeface="Lato"/>
                </a:rPr>
                <a:t>RESEARCH</a:t>
              </a:r>
              <a:endParaRPr lang="en-ZA" sz="1400" b="1" kern="0" dirty="0">
                <a:solidFill>
                  <a:prstClr val="black"/>
                </a:solidFill>
                <a:latin typeface="Lato"/>
              </a:endParaRPr>
            </a:p>
          </p:txBody>
        </p:sp>
        <p:sp>
          <p:nvSpPr>
            <p:cNvPr id="26" name="Rectangle 25">
              <a:extLst>
                <a:ext uri="{FF2B5EF4-FFF2-40B4-BE49-F238E27FC236}">
                  <a16:creationId xmlns:a16="http://schemas.microsoft.com/office/drawing/2014/main" xmlns="" id="{3FA950C9-B9B1-47F1-B34A-E591AE43F566}"/>
                </a:ext>
              </a:extLst>
            </p:cNvPr>
            <p:cNvSpPr/>
            <p:nvPr/>
          </p:nvSpPr>
          <p:spPr>
            <a:xfrm>
              <a:off x="3628097" y="5858337"/>
              <a:ext cx="1524307" cy="540000"/>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defRPr/>
              </a:pPr>
              <a:r>
                <a:rPr lang="en-ZA" sz="1400" b="1" kern="0">
                  <a:solidFill>
                    <a:prstClr val="black"/>
                  </a:solidFill>
                  <a:latin typeface="Lato"/>
                </a:rPr>
                <a:t>RISK &amp; GOVERNANCE</a:t>
              </a:r>
            </a:p>
          </p:txBody>
        </p:sp>
        <p:sp>
          <p:nvSpPr>
            <p:cNvPr id="27" name="Rectangle 26">
              <a:extLst>
                <a:ext uri="{FF2B5EF4-FFF2-40B4-BE49-F238E27FC236}">
                  <a16:creationId xmlns:a16="http://schemas.microsoft.com/office/drawing/2014/main" xmlns="" id="{36A5224F-156B-421C-9DD8-F38C34FE0891}"/>
                </a:ext>
              </a:extLst>
            </p:cNvPr>
            <p:cNvSpPr/>
            <p:nvPr/>
          </p:nvSpPr>
          <p:spPr>
            <a:xfrm>
              <a:off x="7860789" y="5858337"/>
              <a:ext cx="1573808" cy="540000"/>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defRPr/>
              </a:pPr>
              <a:r>
                <a:rPr lang="en-ZA" sz="1400" b="1" kern="0">
                  <a:solidFill>
                    <a:prstClr val="black"/>
                  </a:solidFill>
                  <a:latin typeface="Lato"/>
                </a:rPr>
                <a:t>MONITORING &amp; EVALUATION</a:t>
              </a:r>
            </a:p>
          </p:txBody>
        </p:sp>
        <p:sp>
          <p:nvSpPr>
            <p:cNvPr id="28" name="Rectangle 27">
              <a:extLst>
                <a:ext uri="{FF2B5EF4-FFF2-40B4-BE49-F238E27FC236}">
                  <a16:creationId xmlns:a16="http://schemas.microsoft.com/office/drawing/2014/main" xmlns="" id="{08918069-22AE-4DB7-AB01-D7C0083AEB3C}"/>
                </a:ext>
              </a:extLst>
            </p:cNvPr>
            <p:cNvSpPr/>
            <p:nvPr/>
          </p:nvSpPr>
          <p:spPr>
            <a:xfrm>
              <a:off x="5204403" y="5858337"/>
              <a:ext cx="1573808" cy="540000"/>
            </a:xfrm>
            <a:prstGeom prst="rect">
              <a:avLst/>
            </a:prstGeom>
            <a:solidFill>
              <a:srgbClr val="FFFF00"/>
            </a:solidFill>
            <a:ln w="12700" cap="flat" cmpd="sng" algn="ctr">
              <a:solidFill>
                <a:srgbClr val="FFFF00"/>
              </a:solidFill>
              <a:prstDash val="solid"/>
              <a:miter lim="800000"/>
            </a:ln>
            <a:effectLst/>
          </p:spPr>
          <p:txBody>
            <a:bodyPr rtlCol="0" anchor="ctr"/>
            <a:lstStyle/>
            <a:p>
              <a:pPr algn="ctr" defTabSz="457200">
                <a:defRPr/>
              </a:pPr>
              <a:r>
                <a:rPr lang="en-ZA" sz="1200" b="1" kern="0" dirty="0">
                  <a:solidFill>
                    <a:prstClr val="black"/>
                  </a:solidFill>
                  <a:latin typeface="Lato"/>
                </a:rPr>
                <a:t>STRATEGIC PARTNERSHIPS</a:t>
              </a:r>
            </a:p>
          </p:txBody>
        </p:sp>
        <p:sp>
          <p:nvSpPr>
            <p:cNvPr id="29" name="TextBox 28">
              <a:extLst>
                <a:ext uri="{FF2B5EF4-FFF2-40B4-BE49-F238E27FC236}">
                  <a16:creationId xmlns:a16="http://schemas.microsoft.com/office/drawing/2014/main" xmlns="" id="{C98E91B9-D3B3-4848-959D-3850B7D5E4F1}"/>
                </a:ext>
              </a:extLst>
            </p:cNvPr>
            <p:cNvSpPr txBox="1"/>
            <p:nvPr/>
          </p:nvSpPr>
          <p:spPr>
            <a:xfrm>
              <a:off x="154692" y="1181007"/>
              <a:ext cx="2616061" cy="307777"/>
            </a:xfrm>
            <a:prstGeom prst="rect">
              <a:avLst/>
            </a:prstGeom>
            <a:noFill/>
          </p:spPr>
          <p:txBody>
            <a:bodyPr wrap="square" rtlCol="0">
              <a:spAutoFit/>
            </a:bodyPr>
            <a:lstStyle/>
            <a:p>
              <a:pPr defTabSz="457200">
                <a:defRPr/>
              </a:pPr>
              <a:r>
                <a:rPr lang="en-ZA" sz="1400" b="1" u="sng" kern="0" dirty="0">
                  <a:solidFill>
                    <a:prstClr val="black"/>
                  </a:solidFill>
                  <a:latin typeface="Lato"/>
                </a:rPr>
                <a:t>CENTRE OF EXCELLENCE</a:t>
              </a:r>
            </a:p>
          </p:txBody>
        </p:sp>
        <p:sp>
          <p:nvSpPr>
            <p:cNvPr id="30" name="Rectangle 29">
              <a:extLst>
                <a:ext uri="{FF2B5EF4-FFF2-40B4-BE49-F238E27FC236}">
                  <a16:creationId xmlns:a16="http://schemas.microsoft.com/office/drawing/2014/main" xmlns="" id="{605CD42E-361A-4D07-BF27-6AC34659ECED}"/>
                </a:ext>
              </a:extLst>
            </p:cNvPr>
            <p:cNvSpPr/>
            <p:nvPr/>
          </p:nvSpPr>
          <p:spPr>
            <a:xfrm>
              <a:off x="6830210" y="5858337"/>
              <a:ext cx="978582" cy="540000"/>
            </a:xfrm>
            <a:prstGeom prst="rect">
              <a:avLst/>
            </a:prstGeom>
            <a:solidFill>
              <a:sysClr val="window" lastClr="FFFFFF"/>
            </a:solidFill>
            <a:ln w="12700" cap="flat" cmpd="sng" algn="ctr">
              <a:solidFill>
                <a:sysClr val="windowText" lastClr="000000">
                  <a:lumMod val="50000"/>
                  <a:lumOff val="50000"/>
                </a:sysClr>
              </a:solidFill>
              <a:prstDash val="solid"/>
              <a:miter lim="800000"/>
            </a:ln>
            <a:effectLst/>
          </p:spPr>
          <p:txBody>
            <a:bodyPr rtlCol="0" anchor="ctr"/>
            <a:lstStyle/>
            <a:p>
              <a:pPr algn="ctr" defTabSz="457200">
                <a:defRPr/>
              </a:pPr>
              <a:r>
                <a:rPr lang="en-ZA" sz="1400" b="1" kern="0">
                  <a:solidFill>
                    <a:prstClr val="black"/>
                  </a:solidFill>
                  <a:latin typeface="Lato"/>
                </a:rPr>
                <a:t>FINANCE</a:t>
              </a:r>
            </a:p>
          </p:txBody>
        </p:sp>
      </p:grpSp>
      <p:grpSp>
        <p:nvGrpSpPr>
          <p:cNvPr id="31" name="Group 30">
            <a:extLst>
              <a:ext uri="{FF2B5EF4-FFF2-40B4-BE49-F238E27FC236}">
                <a16:creationId xmlns:a16="http://schemas.microsoft.com/office/drawing/2014/main" xmlns="" id="{66467F07-EF4F-43DB-9C36-6727B028ACCE}"/>
              </a:ext>
            </a:extLst>
          </p:cNvPr>
          <p:cNvGrpSpPr/>
          <p:nvPr/>
        </p:nvGrpSpPr>
        <p:grpSpPr>
          <a:xfrm>
            <a:off x="902978" y="1533601"/>
            <a:ext cx="9030651" cy="4236160"/>
            <a:chOff x="468736" y="1449708"/>
            <a:chExt cx="9030651" cy="4236160"/>
          </a:xfrm>
        </p:grpSpPr>
        <p:sp>
          <p:nvSpPr>
            <p:cNvPr id="32" name="Rectangle 31">
              <a:extLst>
                <a:ext uri="{FF2B5EF4-FFF2-40B4-BE49-F238E27FC236}">
                  <a16:creationId xmlns:a16="http://schemas.microsoft.com/office/drawing/2014/main" xmlns="" id="{AE981F96-9A03-406A-8818-FEEAD6DA580C}"/>
                </a:ext>
              </a:extLst>
            </p:cNvPr>
            <p:cNvSpPr/>
            <p:nvPr/>
          </p:nvSpPr>
          <p:spPr>
            <a:xfrm>
              <a:off x="586691" y="1449708"/>
              <a:ext cx="8912696" cy="3997911"/>
            </a:xfrm>
            <a:prstGeom prst="rect">
              <a:avLst/>
            </a:prstGeom>
            <a:solidFill>
              <a:sysClr val="window" lastClr="FFFFFF"/>
            </a:solidFill>
            <a:ln w="12700" cap="flat" cmpd="sng" algn="ctr">
              <a:solidFill>
                <a:srgbClr val="005427">
                  <a:shade val="50000"/>
                </a:srgbClr>
              </a:solidFill>
              <a:prstDash val="solid"/>
              <a:miter lim="800000"/>
            </a:ln>
            <a:effectLst/>
          </p:spPr>
          <p:txBody>
            <a:bodyPr rtlCol="0" anchor="ctr"/>
            <a:lstStyle/>
            <a:p>
              <a:pPr algn="ctr" defTabSz="457200">
                <a:defRPr/>
              </a:pPr>
              <a:endParaRPr lang="en-ZA" kern="0">
                <a:solidFill>
                  <a:prstClr val="white"/>
                </a:solidFill>
                <a:latin typeface="Lato"/>
              </a:endParaRPr>
            </a:p>
          </p:txBody>
        </p:sp>
        <p:grpSp>
          <p:nvGrpSpPr>
            <p:cNvPr id="33" name="Group 32">
              <a:extLst>
                <a:ext uri="{FF2B5EF4-FFF2-40B4-BE49-F238E27FC236}">
                  <a16:creationId xmlns:a16="http://schemas.microsoft.com/office/drawing/2014/main" xmlns="" id="{7A444096-2CAE-4C7D-B654-6EED8300864A}"/>
                </a:ext>
              </a:extLst>
            </p:cNvPr>
            <p:cNvGrpSpPr/>
            <p:nvPr/>
          </p:nvGrpSpPr>
          <p:grpSpPr>
            <a:xfrm>
              <a:off x="468736" y="1449708"/>
              <a:ext cx="8830184" cy="4236160"/>
              <a:chOff x="468736" y="1449708"/>
              <a:chExt cx="8830184" cy="4236160"/>
            </a:xfrm>
          </p:grpSpPr>
          <p:sp>
            <p:nvSpPr>
              <p:cNvPr id="34" name="Rectangle 33">
                <a:extLst>
                  <a:ext uri="{FF2B5EF4-FFF2-40B4-BE49-F238E27FC236}">
                    <a16:creationId xmlns:a16="http://schemas.microsoft.com/office/drawing/2014/main" xmlns="" id="{278CE2E0-F7EE-46B1-A6CE-25428FDD2CEF}"/>
                  </a:ext>
                </a:extLst>
              </p:cNvPr>
              <p:cNvSpPr/>
              <p:nvPr/>
            </p:nvSpPr>
            <p:spPr>
              <a:xfrm>
                <a:off x="1096220" y="5145868"/>
                <a:ext cx="1867355" cy="540000"/>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algn="ctr" defTabSz="457200">
                  <a:defRPr/>
                </a:pPr>
                <a:r>
                  <a:rPr lang="en-ZA" sz="1400" b="1" kern="0">
                    <a:solidFill>
                      <a:prstClr val="white"/>
                    </a:solidFill>
                    <a:latin typeface="Lato"/>
                  </a:rPr>
                  <a:t>FACILITIES</a:t>
                </a:r>
              </a:p>
            </p:txBody>
          </p:sp>
          <p:grpSp>
            <p:nvGrpSpPr>
              <p:cNvPr id="35" name="Group 34">
                <a:extLst>
                  <a:ext uri="{FF2B5EF4-FFF2-40B4-BE49-F238E27FC236}">
                    <a16:creationId xmlns:a16="http://schemas.microsoft.com/office/drawing/2014/main" xmlns="" id="{2E5B71E8-3B3B-476F-8F22-2FE7B619B880}"/>
                  </a:ext>
                </a:extLst>
              </p:cNvPr>
              <p:cNvGrpSpPr/>
              <p:nvPr/>
            </p:nvGrpSpPr>
            <p:grpSpPr>
              <a:xfrm>
                <a:off x="468736" y="1449708"/>
                <a:ext cx="8830184" cy="4236160"/>
                <a:chOff x="468736" y="1449708"/>
                <a:chExt cx="8830184" cy="4236160"/>
              </a:xfrm>
            </p:grpSpPr>
            <p:sp>
              <p:nvSpPr>
                <p:cNvPr id="36" name="Rectangle 35">
                  <a:extLst>
                    <a:ext uri="{FF2B5EF4-FFF2-40B4-BE49-F238E27FC236}">
                      <a16:creationId xmlns:a16="http://schemas.microsoft.com/office/drawing/2014/main" xmlns="" id="{1EFA72AA-064B-47AB-BEF1-F95135F7ECA8}"/>
                    </a:ext>
                  </a:extLst>
                </p:cNvPr>
                <p:cNvSpPr/>
                <p:nvPr/>
              </p:nvSpPr>
              <p:spPr>
                <a:xfrm>
                  <a:off x="3208002" y="5145868"/>
                  <a:ext cx="1867355" cy="540000"/>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algn="ctr" defTabSz="457200">
                    <a:defRPr/>
                  </a:pPr>
                  <a:r>
                    <a:rPr lang="en-ZA" sz="1400" b="1" kern="0">
                      <a:solidFill>
                        <a:prstClr val="white"/>
                      </a:solidFill>
                      <a:latin typeface="Lato"/>
                    </a:rPr>
                    <a:t>ICT</a:t>
                  </a:r>
                </a:p>
              </p:txBody>
            </p:sp>
            <p:sp>
              <p:nvSpPr>
                <p:cNvPr id="37" name="Rectangle 36">
                  <a:extLst>
                    <a:ext uri="{FF2B5EF4-FFF2-40B4-BE49-F238E27FC236}">
                      <a16:creationId xmlns:a16="http://schemas.microsoft.com/office/drawing/2014/main" xmlns="" id="{739F001C-4BDA-4318-B7C2-6B46D50B3B74}"/>
                    </a:ext>
                  </a:extLst>
                </p:cNvPr>
                <p:cNvSpPr/>
                <p:nvPr/>
              </p:nvSpPr>
              <p:spPr>
                <a:xfrm>
                  <a:off x="5319784" y="5145868"/>
                  <a:ext cx="1867355" cy="540000"/>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algn="ctr" defTabSz="457200">
                    <a:defRPr/>
                  </a:pPr>
                  <a:r>
                    <a:rPr lang="en-ZA" sz="1400" b="1" kern="0">
                      <a:solidFill>
                        <a:prstClr val="white"/>
                      </a:solidFill>
                      <a:latin typeface="Lato"/>
                    </a:rPr>
                    <a:t>HUMAN RESOURCES</a:t>
                  </a:r>
                </a:p>
              </p:txBody>
            </p:sp>
            <p:sp>
              <p:nvSpPr>
                <p:cNvPr id="38" name="Rectangle 37">
                  <a:extLst>
                    <a:ext uri="{FF2B5EF4-FFF2-40B4-BE49-F238E27FC236}">
                      <a16:creationId xmlns:a16="http://schemas.microsoft.com/office/drawing/2014/main" xmlns="" id="{EFF4D943-921D-467C-BDD7-F2622B4D658F}"/>
                    </a:ext>
                  </a:extLst>
                </p:cNvPr>
                <p:cNvSpPr/>
                <p:nvPr/>
              </p:nvSpPr>
              <p:spPr>
                <a:xfrm>
                  <a:off x="7431565" y="5145868"/>
                  <a:ext cx="1867355" cy="540000"/>
                </a:xfrm>
                <a:prstGeom prst="rect">
                  <a:avLst/>
                </a:prstGeom>
                <a:solidFill>
                  <a:sysClr val="windowText" lastClr="000000">
                    <a:lumMod val="50000"/>
                    <a:lumOff val="50000"/>
                  </a:sysClr>
                </a:solidFill>
                <a:ln w="12700" cap="flat" cmpd="sng" algn="ctr">
                  <a:noFill/>
                  <a:prstDash val="solid"/>
                  <a:miter lim="800000"/>
                </a:ln>
                <a:effectLst/>
              </p:spPr>
              <p:txBody>
                <a:bodyPr rtlCol="0" anchor="ctr"/>
                <a:lstStyle/>
                <a:p>
                  <a:pPr algn="ctr" defTabSz="457200">
                    <a:defRPr/>
                  </a:pPr>
                  <a:r>
                    <a:rPr lang="en-ZA" sz="1400" b="1" kern="0">
                      <a:solidFill>
                        <a:prstClr val="white"/>
                      </a:solidFill>
                      <a:latin typeface="Lato"/>
                    </a:rPr>
                    <a:t>SUPPLY CHAIN</a:t>
                  </a:r>
                </a:p>
              </p:txBody>
            </p:sp>
            <p:sp>
              <p:nvSpPr>
                <p:cNvPr id="39" name="TextBox 38">
                  <a:extLst>
                    <a:ext uri="{FF2B5EF4-FFF2-40B4-BE49-F238E27FC236}">
                      <a16:creationId xmlns:a16="http://schemas.microsoft.com/office/drawing/2014/main" xmlns="" id="{E7639507-1729-4FF5-BBA8-D9A1390A6DE7}"/>
                    </a:ext>
                  </a:extLst>
                </p:cNvPr>
                <p:cNvSpPr txBox="1"/>
                <p:nvPr/>
              </p:nvSpPr>
              <p:spPr>
                <a:xfrm>
                  <a:off x="468736" y="1449708"/>
                  <a:ext cx="2616061" cy="307777"/>
                </a:xfrm>
                <a:prstGeom prst="rect">
                  <a:avLst/>
                </a:prstGeom>
                <a:noFill/>
              </p:spPr>
              <p:txBody>
                <a:bodyPr wrap="square" rtlCol="0">
                  <a:spAutoFit/>
                </a:bodyPr>
                <a:lstStyle/>
                <a:p>
                  <a:pPr algn="ctr" defTabSz="457200">
                    <a:defRPr/>
                  </a:pPr>
                  <a:r>
                    <a:rPr lang="en-ZA" sz="1400" b="1" u="sng" kern="0" dirty="0">
                      <a:solidFill>
                        <a:prstClr val="black"/>
                      </a:solidFill>
                      <a:latin typeface="Lato"/>
                    </a:rPr>
                    <a:t>THEATRE OF OPERATIONS</a:t>
                  </a:r>
                </a:p>
              </p:txBody>
            </p:sp>
          </p:grpSp>
        </p:grpSp>
      </p:grpSp>
      <p:sp>
        <p:nvSpPr>
          <p:cNvPr id="40" name="Arrow: Chevron 86">
            <a:extLst>
              <a:ext uri="{FF2B5EF4-FFF2-40B4-BE49-F238E27FC236}">
                <a16:creationId xmlns:a16="http://schemas.microsoft.com/office/drawing/2014/main" xmlns="" id="{68119177-EAA8-4775-B53B-CE15B84C946C}"/>
              </a:ext>
            </a:extLst>
          </p:cNvPr>
          <p:cNvSpPr/>
          <p:nvPr/>
        </p:nvSpPr>
        <p:spPr>
          <a:xfrm>
            <a:off x="10134293" y="1262978"/>
            <a:ext cx="1524307" cy="5258838"/>
          </a:xfrm>
          <a:prstGeom prst="chevron">
            <a:avLst>
              <a:gd name="adj" fmla="val 20395"/>
            </a:avLst>
          </a:prstGeom>
          <a:solidFill>
            <a:sysClr val="windowText" lastClr="000000"/>
          </a:solidFill>
          <a:ln w="12700" cap="flat" cmpd="sng" algn="ctr">
            <a:solidFill>
              <a:sysClr val="windowText" lastClr="000000"/>
            </a:solidFill>
            <a:prstDash val="solid"/>
            <a:miter lim="800000"/>
          </a:ln>
          <a:effectLst/>
        </p:spPr>
        <p:txBody>
          <a:bodyPr vert="vert270" rtlCol="0" anchor="ctr"/>
          <a:lstStyle/>
          <a:p>
            <a:pPr algn="ctr" defTabSz="457200">
              <a:defRPr/>
            </a:pPr>
            <a:r>
              <a:rPr lang="en-US" sz="1600" kern="0">
                <a:solidFill>
                  <a:prstClr val="white"/>
                </a:solidFill>
                <a:latin typeface="Lato"/>
              </a:rPr>
              <a:t>Providing the best Correctional Services for </a:t>
            </a:r>
          </a:p>
          <a:p>
            <a:pPr algn="ctr" defTabSz="457200">
              <a:defRPr/>
            </a:pPr>
            <a:r>
              <a:rPr lang="en-US" sz="1600" kern="0">
                <a:solidFill>
                  <a:prstClr val="white"/>
                </a:solidFill>
                <a:latin typeface="Lato"/>
              </a:rPr>
              <a:t>a safer South Africa</a:t>
            </a:r>
          </a:p>
        </p:txBody>
      </p:sp>
      <p:sp>
        <p:nvSpPr>
          <p:cNvPr id="50" name="Rectangle 49">
            <a:extLst>
              <a:ext uri="{FF2B5EF4-FFF2-40B4-BE49-F238E27FC236}">
                <a16:creationId xmlns:a16="http://schemas.microsoft.com/office/drawing/2014/main" xmlns="" id="{968F7E7C-BAC6-4408-959E-A1963ED09D60}"/>
              </a:ext>
            </a:extLst>
          </p:cNvPr>
          <p:cNvSpPr/>
          <p:nvPr/>
        </p:nvSpPr>
        <p:spPr>
          <a:xfrm rot="16200000">
            <a:off x="-382281" y="3263202"/>
            <a:ext cx="2496447" cy="224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a:solidFill>
                  <a:prstClr val="black"/>
                </a:solidFill>
              </a:rPr>
              <a:t>CORE SERVICES</a:t>
            </a:r>
          </a:p>
        </p:txBody>
      </p:sp>
      <p:grpSp>
        <p:nvGrpSpPr>
          <p:cNvPr id="51" name="Group 50">
            <a:extLst>
              <a:ext uri="{FF2B5EF4-FFF2-40B4-BE49-F238E27FC236}">
                <a16:creationId xmlns:a16="http://schemas.microsoft.com/office/drawing/2014/main" xmlns="" id="{68605464-CAEF-4373-8568-CBC4638CB34C}"/>
              </a:ext>
            </a:extLst>
          </p:cNvPr>
          <p:cNvGrpSpPr/>
          <p:nvPr/>
        </p:nvGrpSpPr>
        <p:grpSpPr>
          <a:xfrm>
            <a:off x="1190813" y="1804110"/>
            <a:ext cx="8612801" cy="3282020"/>
            <a:chOff x="1060052" y="1759608"/>
            <a:chExt cx="8612801" cy="3322416"/>
          </a:xfrm>
          <a:effectLst>
            <a:outerShdw blurRad="50800" dist="38100" dir="2700000" algn="tl" rotWithShape="0">
              <a:prstClr val="black">
                <a:alpha val="40000"/>
              </a:prstClr>
            </a:outerShdw>
          </a:effectLst>
        </p:grpSpPr>
        <p:grpSp>
          <p:nvGrpSpPr>
            <p:cNvPr id="52" name="Group 51">
              <a:extLst>
                <a:ext uri="{FF2B5EF4-FFF2-40B4-BE49-F238E27FC236}">
                  <a16:creationId xmlns:a16="http://schemas.microsoft.com/office/drawing/2014/main" xmlns="" id="{73C385D3-69F0-48D5-8F0A-F4B96BA144E0}"/>
                </a:ext>
              </a:extLst>
            </p:cNvPr>
            <p:cNvGrpSpPr/>
            <p:nvPr/>
          </p:nvGrpSpPr>
          <p:grpSpPr>
            <a:xfrm>
              <a:off x="1060052" y="1759608"/>
              <a:ext cx="8612801" cy="3322416"/>
              <a:chOff x="-8597734" y="-634126"/>
              <a:chExt cx="7377556" cy="3537320"/>
            </a:xfrm>
            <a:gradFill>
              <a:gsLst>
                <a:gs pos="0">
                  <a:schemeClr val="accent1">
                    <a:lumMod val="10000"/>
                    <a:lumOff val="90000"/>
                  </a:schemeClr>
                </a:gs>
                <a:gs pos="75000">
                  <a:schemeClr val="accent2"/>
                </a:gs>
                <a:gs pos="100000">
                  <a:schemeClr val="accent1"/>
                </a:gs>
              </a:gsLst>
              <a:lin ang="0" scaled="1"/>
            </a:gradFill>
            <a:effectLst>
              <a:outerShdw blurRad="50800" dist="38100" dir="2700000" algn="tl" rotWithShape="0">
                <a:prstClr val="black">
                  <a:alpha val="40000"/>
                </a:prstClr>
              </a:outerShdw>
            </a:effectLst>
          </p:grpSpPr>
          <p:sp>
            <p:nvSpPr>
              <p:cNvPr id="54" name="Arrow: Chevron 90">
                <a:extLst>
                  <a:ext uri="{FF2B5EF4-FFF2-40B4-BE49-F238E27FC236}">
                    <a16:creationId xmlns:a16="http://schemas.microsoft.com/office/drawing/2014/main" xmlns="" id="{ACB69551-DB30-4721-A02D-3E4BA3F9DA18}"/>
                  </a:ext>
                </a:extLst>
              </p:cNvPr>
              <p:cNvSpPr/>
              <p:nvPr/>
            </p:nvSpPr>
            <p:spPr>
              <a:xfrm>
                <a:off x="-2848710" y="-634126"/>
                <a:ext cx="1628532" cy="3537320"/>
              </a:xfrm>
              <a:prstGeom prst="chevron">
                <a:avLst>
                  <a:gd name="adj" fmla="val 26742"/>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00">
                  <a:solidFill>
                    <a:prstClr val="black"/>
                  </a:solidFill>
                </a:endParaRPr>
              </a:p>
            </p:txBody>
          </p:sp>
          <p:sp>
            <p:nvSpPr>
              <p:cNvPr id="55" name="Arrow: Pentagon 91">
                <a:extLst>
                  <a:ext uri="{FF2B5EF4-FFF2-40B4-BE49-F238E27FC236}">
                    <a16:creationId xmlns:a16="http://schemas.microsoft.com/office/drawing/2014/main" xmlns="" id="{9E4AEC3E-8FD8-4AA4-853F-360E204E8E4F}"/>
                  </a:ext>
                </a:extLst>
              </p:cNvPr>
              <p:cNvSpPr/>
              <p:nvPr/>
            </p:nvSpPr>
            <p:spPr>
              <a:xfrm>
                <a:off x="-8597734" y="-623068"/>
                <a:ext cx="6489179" cy="328187"/>
              </a:xfrm>
              <a:prstGeom prst="homePlate">
                <a:avLst>
                  <a:gd name="adj" fmla="val 228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b="1">
                  <a:solidFill>
                    <a:prstClr val="black"/>
                  </a:solidFill>
                </a:endParaRPr>
              </a:p>
            </p:txBody>
          </p:sp>
        </p:grpSp>
        <p:sp>
          <p:nvSpPr>
            <p:cNvPr id="53" name="Rectangle 52">
              <a:extLst>
                <a:ext uri="{FF2B5EF4-FFF2-40B4-BE49-F238E27FC236}">
                  <a16:creationId xmlns:a16="http://schemas.microsoft.com/office/drawing/2014/main" xmlns="" id="{C01430E0-90FF-43C7-8885-B561AF180B19}"/>
                </a:ext>
              </a:extLst>
            </p:cNvPr>
            <p:cNvSpPr/>
            <p:nvPr/>
          </p:nvSpPr>
          <p:spPr>
            <a:xfrm>
              <a:off x="8152082" y="2653627"/>
              <a:ext cx="1368831" cy="1592172"/>
            </a:xfrm>
            <a:prstGeom prst="rect">
              <a:avLst/>
            </a:prstGeom>
          </p:spPr>
          <p:txBody>
            <a:bodyPr wrap="square">
              <a:spAutoFit/>
            </a:bodyPr>
            <a:lstStyle/>
            <a:p>
              <a:pPr algn="ctr"/>
              <a:r>
                <a:rPr lang="en-US" sz="1200" b="1" dirty="0" smtClean="0">
                  <a:solidFill>
                    <a:prstClr val="white"/>
                  </a:solidFill>
                </a:rPr>
                <a:t>COMMUNITY CORRECTIONS </a:t>
              </a:r>
            </a:p>
            <a:p>
              <a:pPr algn="ctr"/>
              <a:endParaRPr lang="en-US" sz="1200" b="1" dirty="0">
                <a:solidFill>
                  <a:prstClr val="white"/>
                </a:solidFill>
              </a:endParaRPr>
            </a:p>
            <a:p>
              <a:pPr algn="ctr"/>
              <a:endParaRPr lang="en-US" sz="1200" b="1" dirty="0" smtClean="0">
                <a:solidFill>
                  <a:prstClr val="white"/>
                </a:solidFill>
              </a:endParaRPr>
            </a:p>
            <a:p>
              <a:pPr algn="ctr"/>
              <a:endParaRPr lang="en-US" sz="1200" b="1" dirty="0">
                <a:solidFill>
                  <a:prstClr val="white"/>
                </a:solidFill>
              </a:endParaRPr>
            </a:p>
            <a:p>
              <a:pPr algn="ctr"/>
              <a:endParaRPr lang="en-ZA" sz="1200" b="1" dirty="0" smtClean="0">
                <a:solidFill>
                  <a:prstClr val="white"/>
                </a:solidFill>
              </a:endParaRPr>
            </a:p>
            <a:p>
              <a:pPr algn="ctr"/>
              <a:r>
                <a:rPr lang="en-ZA" sz="1200" b="1" dirty="0" smtClean="0">
                  <a:solidFill>
                    <a:prstClr val="white"/>
                  </a:solidFill>
                </a:rPr>
                <a:t>SOCIAL</a:t>
              </a:r>
              <a:endParaRPr lang="en-ZA" sz="1200" b="1" dirty="0">
                <a:solidFill>
                  <a:prstClr val="white"/>
                </a:solidFill>
              </a:endParaRPr>
            </a:p>
            <a:p>
              <a:pPr algn="ctr"/>
              <a:r>
                <a:rPr lang="en-ZA" sz="1200" b="1" dirty="0">
                  <a:solidFill>
                    <a:prstClr val="white"/>
                  </a:solidFill>
                </a:rPr>
                <a:t> RE-INTEGRATION</a:t>
              </a:r>
            </a:p>
          </p:txBody>
        </p:sp>
      </p:grpSp>
      <p:sp>
        <p:nvSpPr>
          <p:cNvPr id="56" name="Rectangle 55">
            <a:extLst>
              <a:ext uri="{FF2B5EF4-FFF2-40B4-BE49-F238E27FC236}">
                <a16:creationId xmlns:a16="http://schemas.microsoft.com/office/drawing/2014/main" xmlns="" id="{1421400C-B9DC-4118-8A71-3BC252AC5997}"/>
              </a:ext>
            </a:extLst>
          </p:cNvPr>
          <p:cNvSpPr/>
          <p:nvPr/>
        </p:nvSpPr>
        <p:spPr>
          <a:xfrm rot="16200000">
            <a:off x="85969" y="4625416"/>
            <a:ext cx="1275063" cy="509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a:solidFill>
                  <a:prstClr val="black"/>
                </a:solidFill>
              </a:rPr>
              <a:t>OPERATIONAL</a:t>
            </a:r>
          </a:p>
        </p:txBody>
      </p:sp>
      <p:grpSp>
        <p:nvGrpSpPr>
          <p:cNvPr id="62" name="Group 61">
            <a:extLst>
              <a:ext uri="{FF2B5EF4-FFF2-40B4-BE49-F238E27FC236}">
                <a16:creationId xmlns:a16="http://schemas.microsoft.com/office/drawing/2014/main" xmlns="" id="{FDA36743-105F-4D8F-867F-B2DC40B1B7FA}"/>
              </a:ext>
            </a:extLst>
          </p:cNvPr>
          <p:cNvGrpSpPr/>
          <p:nvPr/>
        </p:nvGrpSpPr>
        <p:grpSpPr>
          <a:xfrm>
            <a:off x="1487824" y="2128887"/>
            <a:ext cx="5505670" cy="311755"/>
            <a:chOff x="1487824" y="2079727"/>
            <a:chExt cx="5505670" cy="311755"/>
          </a:xfrm>
        </p:grpSpPr>
        <p:sp>
          <p:nvSpPr>
            <p:cNvPr id="63" name="Arrow: Up 74">
              <a:extLst>
                <a:ext uri="{FF2B5EF4-FFF2-40B4-BE49-F238E27FC236}">
                  <a16:creationId xmlns:a16="http://schemas.microsoft.com/office/drawing/2014/main" xmlns="" id="{3029A188-5459-443E-B6A0-272F261A06AC}"/>
                </a:ext>
              </a:extLst>
            </p:cNvPr>
            <p:cNvSpPr/>
            <p:nvPr/>
          </p:nvSpPr>
          <p:spPr>
            <a:xfrm>
              <a:off x="1487824" y="2083235"/>
              <a:ext cx="594841" cy="308247"/>
            </a:xfrm>
            <a:prstGeom prst="upArrow">
              <a:avLst/>
            </a:prstGeom>
            <a:solidFill>
              <a:srgbClr val="CAAE5F">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lang="en-ZA" kern="0">
                <a:solidFill>
                  <a:prstClr val="white"/>
                </a:solidFill>
                <a:latin typeface="Lato"/>
              </a:endParaRPr>
            </a:p>
          </p:txBody>
        </p:sp>
        <p:sp>
          <p:nvSpPr>
            <p:cNvPr id="64" name="Arrow: Up 75">
              <a:extLst>
                <a:ext uri="{FF2B5EF4-FFF2-40B4-BE49-F238E27FC236}">
                  <a16:creationId xmlns:a16="http://schemas.microsoft.com/office/drawing/2014/main" xmlns="" id="{EAC3B7A3-4889-45F0-AB2E-9DE024D4287D}"/>
                </a:ext>
              </a:extLst>
            </p:cNvPr>
            <p:cNvSpPr/>
            <p:nvPr/>
          </p:nvSpPr>
          <p:spPr>
            <a:xfrm rot="10800000">
              <a:off x="2975698" y="2083235"/>
              <a:ext cx="594841" cy="308247"/>
            </a:xfrm>
            <a:prstGeom prst="upArrow">
              <a:avLst/>
            </a:prstGeom>
            <a:solidFill>
              <a:srgbClr val="679F81">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lang="en-ZA" kern="0">
                <a:solidFill>
                  <a:prstClr val="white"/>
                </a:solidFill>
                <a:latin typeface="Lato"/>
              </a:endParaRPr>
            </a:p>
          </p:txBody>
        </p:sp>
        <p:sp>
          <p:nvSpPr>
            <p:cNvPr id="65" name="Arrow: Up 76">
              <a:extLst>
                <a:ext uri="{FF2B5EF4-FFF2-40B4-BE49-F238E27FC236}">
                  <a16:creationId xmlns:a16="http://schemas.microsoft.com/office/drawing/2014/main" xmlns="" id="{69535468-4A12-4FE0-8AEB-BA8878050FE0}"/>
                </a:ext>
              </a:extLst>
            </p:cNvPr>
            <p:cNvSpPr/>
            <p:nvPr/>
          </p:nvSpPr>
          <p:spPr>
            <a:xfrm>
              <a:off x="5208200" y="2079727"/>
              <a:ext cx="594841" cy="308247"/>
            </a:xfrm>
            <a:prstGeom prst="upArrow">
              <a:avLst/>
            </a:prstGeom>
            <a:solidFill>
              <a:srgbClr val="CAAE5F">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lang="en-ZA" kern="0">
                <a:solidFill>
                  <a:prstClr val="white"/>
                </a:solidFill>
                <a:latin typeface="Lato"/>
              </a:endParaRPr>
            </a:p>
          </p:txBody>
        </p:sp>
        <p:sp>
          <p:nvSpPr>
            <p:cNvPr id="66" name="Arrow: Up 77">
              <a:extLst>
                <a:ext uri="{FF2B5EF4-FFF2-40B4-BE49-F238E27FC236}">
                  <a16:creationId xmlns:a16="http://schemas.microsoft.com/office/drawing/2014/main" xmlns="" id="{76AB7436-676F-42D6-8DC3-25634D637DFE}"/>
                </a:ext>
              </a:extLst>
            </p:cNvPr>
            <p:cNvSpPr/>
            <p:nvPr/>
          </p:nvSpPr>
          <p:spPr>
            <a:xfrm>
              <a:off x="5803427" y="2079727"/>
              <a:ext cx="594841" cy="308247"/>
            </a:xfrm>
            <a:prstGeom prst="upArrow">
              <a:avLst/>
            </a:prstGeom>
            <a:solidFill>
              <a:srgbClr val="CAAE5F">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lang="en-ZA" kern="0">
                <a:solidFill>
                  <a:prstClr val="white"/>
                </a:solidFill>
                <a:latin typeface="Lato"/>
              </a:endParaRPr>
            </a:p>
          </p:txBody>
        </p:sp>
        <p:sp>
          <p:nvSpPr>
            <p:cNvPr id="67" name="Arrow: Up 78">
              <a:extLst>
                <a:ext uri="{FF2B5EF4-FFF2-40B4-BE49-F238E27FC236}">
                  <a16:creationId xmlns:a16="http://schemas.microsoft.com/office/drawing/2014/main" xmlns="" id="{694679B6-CBFE-4B8D-9C22-0EA09ECAE53D}"/>
                </a:ext>
              </a:extLst>
            </p:cNvPr>
            <p:cNvSpPr/>
            <p:nvPr/>
          </p:nvSpPr>
          <p:spPr>
            <a:xfrm>
              <a:off x="6398653" y="2079727"/>
              <a:ext cx="594841" cy="308247"/>
            </a:xfrm>
            <a:prstGeom prst="upArrow">
              <a:avLst/>
            </a:prstGeom>
            <a:solidFill>
              <a:srgbClr val="CAAE5F">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457200">
                <a:defRPr/>
              </a:pPr>
              <a:endParaRPr lang="en-ZA" kern="0">
                <a:solidFill>
                  <a:prstClr val="white"/>
                </a:solidFill>
                <a:latin typeface="Lato"/>
              </a:endParaRPr>
            </a:p>
          </p:txBody>
        </p:sp>
      </p:grpSp>
      <p:grpSp>
        <p:nvGrpSpPr>
          <p:cNvPr id="68" name="Group 67">
            <a:extLst>
              <a:ext uri="{FF2B5EF4-FFF2-40B4-BE49-F238E27FC236}">
                <a16:creationId xmlns:a16="http://schemas.microsoft.com/office/drawing/2014/main" xmlns="" id="{29CE1EC3-DCA5-4CB4-A395-0428BE115E97}"/>
              </a:ext>
            </a:extLst>
          </p:cNvPr>
          <p:cNvGrpSpPr/>
          <p:nvPr/>
        </p:nvGrpSpPr>
        <p:grpSpPr>
          <a:xfrm>
            <a:off x="1178929" y="2437134"/>
            <a:ext cx="7126203" cy="2507377"/>
            <a:chOff x="1139192" y="2493053"/>
            <a:chExt cx="6818506" cy="2244150"/>
          </a:xfrm>
          <a:effectLst>
            <a:outerShdw blurRad="50800" dist="38100" dir="2700000" algn="tl" rotWithShape="0">
              <a:prstClr val="black">
                <a:alpha val="40000"/>
              </a:prstClr>
            </a:outerShdw>
          </a:effectLst>
        </p:grpSpPr>
        <p:sp>
          <p:nvSpPr>
            <p:cNvPr id="69" name="Arrow: Pentagon 81">
              <a:extLst>
                <a:ext uri="{FF2B5EF4-FFF2-40B4-BE49-F238E27FC236}">
                  <a16:creationId xmlns:a16="http://schemas.microsoft.com/office/drawing/2014/main" xmlns="" id="{4CEED67E-AC2E-4977-AEF9-2737471FFC73}"/>
                </a:ext>
              </a:extLst>
            </p:cNvPr>
            <p:cNvSpPr/>
            <p:nvPr/>
          </p:nvSpPr>
          <p:spPr>
            <a:xfrm>
              <a:off x="3031484" y="2493053"/>
              <a:ext cx="2035481" cy="662121"/>
            </a:xfrm>
            <a:prstGeom prst="homePlate">
              <a:avLst>
                <a:gd name="adj" fmla="val 25947"/>
              </a:avLst>
            </a:prstGeom>
            <a:gradFill>
              <a:gsLst>
                <a:gs pos="100000">
                  <a:srgbClr val="679F81"/>
                </a:gs>
                <a:gs pos="0">
                  <a:srgbClr val="CAAE5F">
                    <a:lumMod val="40000"/>
                    <a:lumOff val="60000"/>
                  </a:srgbClr>
                </a:gs>
                <a:gs pos="88000">
                  <a:srgbClr val="CAAE5F"/>
                </a:gs>
              </a:gsLst>
              <a:lin ang="0" scaled="1"/>
            </a:gradFill>
            <a:ln w="12700" cap="flat" cmpd="sng" algn="ctr">
              <a:noFill/>
              <a:prstDash val="solid"/>
              <a:miter lim="800000"/>
            </a:ln>
            <a:effectLst/>
          </p:spPr>
          <p:txBody>
            <a:bodyPr rtlCol="0" anchor="ctr"/>
            <a:lstStyle/>
            <a:p>
              <a:pPr algn="ctr" defTabSz="457200">
                <a:defRPr/>
              </a:pPr>
              <a:r>
                <a:rPr lang="en-ZA" sz="1400" b="1" kern="0" dirty="0" smtClean="0">
                  <a:solidFill>
                    <a:prstClr val="black"/>
                  </a:solidFill>
                  <a:latin typeface="Lato"/>
                </a:rPr>
                <a:t>INCARCERATION</a:t>
              </a:r>
            </a:p>
            <a:p>
              <a:pPr algn="ctr" defTabSz="457200">
                <a:defRPr/>
              </a:pPr>
              <a:r>
                <a:rPr lang="en-US" sz="1400" b="1" kern="0" dirty="0" smtClean="0">
                  <a:solidFill>
                    <a:prstClr val="black"/>
                  </a:solidFill>
                  <a:latin typeface="Lato"/>
                </a:rPr>
                <a:t>&amp;</a:t>
              </a:r>
            </a:p>
            <a:p>
              <a:pPr algn="ctr" defTabSz="457200">
                <a:defRPr/>
              </a:pPr>
              <a:r>
                <a:rPr lang="en-US" sz="1400" b="1" kern="0" dirty="0" smtClean="0">
                  <a:solidFill>
                    <a:prstClr val="black"/>
                  </a:solidFill>
                  <a:latin typeface="Lato"/>
                </a:rPr>
                <a:t>CORRECTIONS</a:t>
              </a:r>
              <a:endParaRPr lang="en-ZA" sz="1400" b="1" kern="0" dirty="0">
                <a:solidFill>
                  <a:prstClr val="black"/>
                </a:solidFill>
                <a:latin typeface="Lato"/>
              </a:endParaRPr>
            </a:p>
          </p:txBody>
        </p:sp>
        <p:grpSp>
          <p:nvGrpSpPr>
            <p:cNvPr id="70" name="Group 69">
              <a:extLst>
                <a:ext uri="{FF2B5EF4-FFF2-40B4-BE49-F238E27FC236}">
                  <a16:creationId xmlns:a16="http://schemas.microsoft.com/office/drawing/2014/main" xmlns="" id="{83724478-BE88-41E2-A522-931FC8D42574}"/>
                </a:ext>
              </a:extLst>
            </p:cNvPr>
            <p:cNvGrpSpPr/>
            <p:nvPr/>
          </p:nvGrpSpPr>
          <p:grpSpPr>
            <a:xfrm>
              <a:off x="1139192" y="2499911"/>
              <a:ext cx="6818506" cy="2237292"/>
              <a:chOff x="1155665" y="2221590"/>
              <a:chExt cx="6818506" cy="2237292"/>
            </a:xfrm>
            <a:effectLst>
              <a:outerShdw blurRad="50800" dist="38100" dir="2700000" algn="tl" rotWithShape="0">
                <a:prstClr val="black">
                  <a:alpha val="40000"/>
                </a:prstClr>
              </a:outerShdw>
            </a:effectLst>
          </p:grpSpPr>
          <p:sp>
            <p:nvSpPr>
              <p:cNvPr id="71" name="Arrow: Chevron 83">
                <a:extLst>
                  <a:ext uri="{FF2B5EF4-FFF2-40B4-BE49-F238E27FC236}">
                    <a16:creationId xmlns:a16="http://schemas.microsoft.com/office/drawing/2014/main" xmlns="" id="{E457D512-B7C9-4CAB-B6E0-09E1ABAD56B1}"/>
                  </a:ext>
                </a:extLst>
              </p:cNvPr>
              <p:cNvSpPr/>
              <p:nvPr/>
            </p:nvSpPr>
            <p:spPr>
              <a:xfrm>
                <a:off x="5002901" y="2221590"/>
                <a:ext cx="2971270" cy="655263"/>
              </a:xfrm>
              <a:prstGeom prst="chevron">
                <a:avLst>
                  <a:gd name="adj" fmla="val 26704"/>
                </a:avLst>
              </a:prstGeom>
              <a:gradFill>
                <a:gsLst>
                  <a:gs pos="100000">
                    <a:srgbClr val="679F81"/>
                  </a:gs>
                  <a:gs pos="0">
                    <a:srgbClr val="CAAE5F">
                      <a:lumMod val="40000"/>
                      <a:lumOff val="60000"/>
                    </a:srgbClr>
                  </a:gs>
                  <a:gs pos="88000">
                    <a:srgbClr val="CAAE5F"/>
                  </a:gs>
                </a:gsLst>
                <a:lin ang="0" scaled="1"/>
              </a:gradFill>
              <a:ln w="12700" cap="flat" cmpd="sng" algn="ctr">
                <a:noFill/>
                <a:prstDash val="solid"/>
                <a:miter lim="800000"/>
              </a:ln>
              <a:effectLst/>
            </p:spPr>
            <p:txBody>
              <a:bodyPr rtlCol="0" anchor="ctr"/>
              <a:lstStyle/>
              <a:p>
                <a:pPr algn="ctr" defTabSz="457200">
                  <a:defRPr/>
                </a:pPr>
                <a:r>
                  <a:rPr lang="en-ZA" sz="1400" b="1" kern="0" dirty="0">
                    <a:solidFill>
                      <a:prstClr val="black"/>
                    </a:solidFill>
                    <a:latin typeface="Lato"/>
                  </a:rPr>
                  <a:t>REHABILITATION</a:t>
                </a:r>
              </a:p>
            </p:txBody>
          </p:sp>
          <p:sp>
            <p:nvSpPr>
              <p:cNvPr id="72" name="Arrow: Pentagon 84">
                <a:extLst>
                  <a:ext uri="{FF2B5EF4-FFF2-40B4-BE49-F238E27FC236}">
                    <a16:creationId xmlns:a16="http://schemas.microsoft.com/office/drawing/2014/main" xmlns="" id="{A1A46C57-29AF-44C7-A5F1-D34A88A83E1F}"/>
                  </a:ext>
                </a:extLst>
              </p:cNvPr>
              <p:cNvSpPr/>
              <p:nvPr/>
            </p:nvSpPr>
            <p:spPr>
              <a:xfrm>
                <a:off x="1167036" y="2947257"/>
                <a:ext cx="6807135" cy="682081"/>
              </a:xfrm>
              <a:prstGeom prst="homePlate">
                <a:avLst>
                  <a:gd name="adj" fmla="val 16066"/>
                </a:avLst>
              </a:prstGeom>
              <a:gradFill>
                <a:gsLst>
                  <a:gs pos="100000">
                    <a:srgbClr val="679F81"/>
                  </a:gs>
                  <a:gs pos="0">
                    <a:srgbClr val="CAAE5F">
                      <a:lumMod val="40000"/>
                      <a:lumOff val="60000"/>
                    </a:srgbClr>
                  </a:gs>
                  <a:gs pos="88000">
                    <a:srgbClr val="CAAE5F"/>
                  </a:gs>
                </a:gsLst>
                <a:lin ang="0" scaled="1"/>
              </a:gradFill>
              <a:ln w="12700" cap="flat" cmpd="sng" algn="ctr">
                <a:noFill/>
                <a:prstDash val="solid"/>
                <a:miter lim="800000"/>
              </a:ln>
              <a:effectLst/>
            </p:spPr>
            <p:txBody>
              <a:bodyPr rtlCol="0" anchor="ctr"/>
              <a:lstStyle/>
              <a:p>
                <a:pPr algn="ctr" defTabSz="457200">
                  <a:defRPr/>
                </a:pPr>
                <a:r>
                  <a:rPr lang="en-ZA" sz="1400" b="1" kern="0">
                    <a:solidFill>
                      <a:prstClr val="black"/>
                    </a:solidFill>
                    <a:latin typeface="Lato"/>
                  </a:rPr>
                  <a:t>SECURITY</a:t>
                </a:r>
              </a:p>
            </p:txBody>
          </p:sp>
          <p:sp>
            <p:nvSpPr>
              <p:cNvPr id="73" name="Arrow: Pentagon 85">
                <a:extLst>
                  <a:ext uri="{FF2B5EF4-FFF2-40B4-BE49-F238E27FC236}">
                    <a16:creationId xmlns:a16="http://schemas.microsoft.com/office/drawing/2014/main" xmlns="" id="{4B4B3D1D-D80A-4052-8057-360E3D7DC9C3}"/>
                  </a:ext>
                </a:extLst>
              </p:cNvPr>
              <p:cNvSpPr/>
              <p:nvPr/>
            </p:nvSpPr>
            <p:spPr>
              <a:xfrm>
                <a:off x="1155665" y="3776801"/>
                <a:ext cx="6672778" cy="682081"/>
              </a:xfrm>
              <a:prstGeom prst="homePlate">
                <a:avLst>
                  <a:gd name="adj" fmla="val 14709"/>
                </a:avLst>
              </a:prstGeom>
              <a:gradFill>
                <a:gsLst>
                  <a:gs pos="100000">
                    <a:srgbClr val="679F81"/>
                  </a:gs>
                  <a:gs pos="0">
                    <a:srgbClr val="CAAE5F">
                      <a:lumMod val="40000"/>
                      <a:lumOff val="60000"/>
                    </a:srgbClr>
                  </a:gs>
                  <a:gs pos="88000">
                    <a:srgbClr val="CAAE5F"/>
                  </a:gs>
                </a:gsLst>
                <a:lin ang="0" scaled="1"/>
              </a:gradFill>
              <a:ln w="12700" cap="flat" cmpd="sng" algn="ctr">
                <a:noFill/>
                <a:prstDash val="solid"/>
                <a:miter lim="800000"/>
              </a:ln>
              <a:effectLst/>
            </p:spPr>
            <p:txBody>
              <a:bodyPr rtlCol="0" anchor="ctr"/>
              <a:lstStyle/>
              <a:p>
                <a:pPr algn="ctr" defTabSz="457200">
                  <a:defRPr/>
                </a:pPr>
                <a:r>
                  <a:rPr lang="en-ZA" sz="1400" b="1" kern="0">
                    <a:solidFill>
                      <a:prstClr val="black"/>
                    </a:solidFill>
                    <a:latin typeface="Lato"/>
                  </a:rPr>
                  <a:t>CARE</a:t>
                </a:r>
              </a:p>
            </p:txBody>
          </p:sp>
        </p:grpSp>
      </p:grpSp>
      <p:sp>
        <p:nvSpPr>
          <p:cNvPr id="45" name="Arrow: Pentagon 81">
            <a:extLst>
              <a:ext uri="{FF2B5EF4-FFF2-40B4-BE49-F238E27FC236}">
                <a16:creationId xmlns:a16="http://schemas.microsoft.com/office/drawing/2014/main" xmlns="" id="{4CEED67E-AC2E-4977-AEF9-2737471FFC73}"/>
              </a:ext>
            </a:extLst>
          </p:cNvPr>
          <p:cNvSpPr/>
          <p:nvPr/>
        </p:nvSpPr>
        <p:spPr>
          <a:xfrm>
            <a:off x="1190813" y="2474165"/>
            <a:ext cx="1965801" cy="762085"/>
          </a:xfrm>
          <a:prstGeom prst="homePlate">
            <a:avLst>
              <a:gd name="adj" fmla="val 25947"/>
            </a:avLst>
          </a:prstGeom>
          <a:gradFill>
            <a:gsLst>
              <a:gs pos="100000">
                <a:srgbClr val="679F81"/>
              </a:gs>
              <a:gs pos="0">
                <a:srgbClr val="CAAE5F">
                  <a:lumMod val="40000"/>
                  <a:lumOff val="60000"/>
                </a:srgbClr>
              </a:gs>
              <a:gs pos="88000">
                <a:srgbClr val="CAAE5F"/>
              </a:gs>
            </a:gsLst>
            <a:lin ang="0" scaled="1"/>
          </a:gradFill>
          <a:ln w="12700" cap="flat" cmpd="sng" algn="ctr">
            <a:noFill/>
            <a:prstDash val="solid"/>
            <a:miter lim="800000"/>
          </a:ln>
          <a:effectLst/>
        </p:spPr>
        <p:txBody>
          <a:bodyPr rtlCol="0" anchor="ctr"/>
          <a:lstStyle/>
          <a:p>
            <a:pPr algn="ctr" defTabSz="457200">
              <a:defRPr/>
            </a:pPr>
            <a:r>
              <a:rPr lang="en-US" sz="1400" b="1" kern="0" dirty="0" smtClean="0">
                <a:solidFill>
                  <a:prstClr val="black"/>
                </a:solidFill>
                <a:latin typeface="Lato"/>
              </a:rPr>
              <a:t>REMAND DETENTION</a:t>
            </a:r>
            <a:endParaRPr lang="en-ZA" sz="1400" b="1" kern="0" dirty="0">
              <a:solidFill>
                <a:prstClr val="black"/>
              </a:solidFill>
              <a:latin typeface="Lato"/>
            </a:endParaRPr>
          </a:p>
        </p:txBody>
      </p:sp>
    </p:spTree>
    <p:extLst>
      <p:ext uri="{BB962C8B-B14F-4D97-AF65-F5344CB8AC3E}">
        <p14:creationId xmlns:p14="http://schemas.microsoft.com/office/powerpoint/2010/main" val="965133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Strategic Direction </a:t>
            </a:r>
            <a:r>
              <a:rPr lang="en-ZA" sz="4000" dirty="0" err="1" smtClean="0"/>
              <a:t>Kopanong</a:t>
            </a:r>
            <a:r>
              <a:rPr lang="en-ZA" sz="4000" dirty="0" smtClean="0"/>
              <a:t> </a:t>
            </a:r>
            <a:r>
              <a:rPr lang="en-ZA" sz="4000" dirty="0"/>
              <a:t>2018</a:t>
            </a:r>
            <a:endParaRPr lang="en-US" sz="4000" dirty="0">
              <a:solidFill>
                <a:srgbClr val="000000"/>
              </a:solidFill>
              <a:latin typeface="Georgia"/>
            </a:endParaRPr>
          </a:p>
        </p:txBody>
      </p:sp>
      <p:sp>
        <p:nvSpPr>
          <p:cNvPr id="2" name="Rectangle 1"/>
          <p:cNvSpPr/>
          <p:nvPr/>
        </p:nvSpPr>
        <p:spPr>
          <a:xfrm>
            <a:off x="814938" y="1423417"/>
            <a:ext cx="10658375" cy="6301725"/>
          </a:xfrm>
          <a:prstGeom prst="rect">
            <a:avLst/>
          </a:prstGeom>
        </p:spPr>
        <p:txBody>
          <a:bodyPr wrap="square">
            <a:spAutoFit/>
          </a:bodyPr>
          <a:lstStyle/>
          <a:p>
            <a:pPr lvl="1">
              <a:lnSpc>
                <a:spcPct val="150000"/>
              </a:lnSpc>
            </a:pPr>
            <a:r>
              <a:rPr lang="en-ZA" altLang="en-US" sz="1100" dirty="0"/>
              <a:t> </a:t>
            </a:r>
            <a:endParaRPr lang="en-US" altLang="en-US" sz="2000" dirty="0" smtClean="0"/>
          </a:p>
          <a:p>
            <a:r>
              <a:rPr lang="en-ZA" b="1" dirty="0" smtClean="0">
                <a:latin typeface="Arial" pitchFamily="34" charset="0"/>
                <a:cs typeface="Arial" pitchFamily="34" charset="0"/>
              </a:rPr>
              <a:t>RECOMMENDATION </a:t>
            </a:r>
            <a:r>
              <a:rPr lang="en-ZA" b="1" dirty="0">
                <a:latin typeface="Arial" pitchFamily="34" charset="0"/>
                <a:cs typeface="Arial" pitchFamily="34" charset="0"/>
              </a:rPr>
              <a:t>NO 2: 		Stakeholder Management and International Relations </a:t>
            </a:r>
            <a:endParaRPr lang="en-ZA" dirty="0">
              <a:latin typeface="Arial" pitchFamily="34" charset="0"/>
              <a:cs typeface="Arial" pitchFamily="34" charset="0"/>
            </a:endParaRPr>
          </a:p>
          <a:p>
            <a:pPr algn="just">
              <a:lnSpc>
                <a:spcPct val="150000"/>
              </a:lnSpc>
            </a:pPr>
            <a:endParaRPr lang="en-ZA" dirty="0" smtClean="0">
              <a:latin typeface="Arial" pitchFamily="34" charset="0"/>
              <a:cs typeface="Arial" pitchFamily="34" charset="0"/>
            </a:endParaRPr>
          </a:p>
          <a:p>
            <a:pPr algn="just">
              <a:lnSpc>
                <a:spcPct val="150000"/>
              </a:lnSpc>
            </a:pPr>
            <a:r>
              <a:rPr lang="en-ZA" dirty="0" smtClean="0">
                <a:latin typeface="Arial" pitchFamily="34" charset="0"/>
                <a:cs typeface="Arial" pitchFamily="34" charset="0"/>
              </a:rPr>
              <a:t>Initiate </a:t>
            </a:r>
            <a:r>
              <a:rPr lang="en-ZA" dirty="0">
                <a:latin typeface="Arial" pitchFamily="34" charset="0"/>
                <a:cs typeface="Arial" pitchFamily="34" charset="0"/>
              </a:rPr>
              <a:t>engagements to develop a stakeholder management and international relations strategy and plan as well as a stakeholder management and international relations management system that reflect all requirements as well as a track record of such engagements. </a:t>
            </a:r>
            <a:endParaRPr lang="en-ZA" dirty="0" smtClean="0">
              <a:latin typeface="Arial" pitchFamily="34" charset="0"/>
              <a:cs typeface="Arial" pitchFamily="34" charset="0"/>
            </a:endParaRPr>
          </a:p>
          <a:p>
            <a:pPr algn="just">
              <a:lnSpc>
                <a:spcPct val="150000"/>
              </a:lnSpc>
            </a:pPr>
            <a:endParaRPr lang="en-US" dirty="0">
              <a:latin typeface="Arial" pitchFamily="34" charset="0"/>
              <a:cs typeface="Arial" pitchFamily="34" charset="0"/>
            </a:endParaRPr>
          </a:p>
          <a:p>
            <a:pPr algn="just">
              <a:lnSpc>
                <a:spcPct val="150000"/>
              </a:lnSpc>
            </a:pPr>
            <a:endParaRPr lang="en-ZA" dirty="0" smtClean="0">
              <a:latin typeface="Arial" pitchFamily="34" charset="0"/>
              <a:cs typeface="Arial" pitchFamily="34" charset="0"/>
            </a:endParaRPr>
          </a:p>
          <a:p>
            <a:pPr algn="just">
              <a:lnSpc>
                <a:spcPct val="150000"/>
              </a:lnSpc>
            </a:pPr>
            <a:endParaRPr lang="en-ZA" dirty="0" smtClean="0">
              <a:latin typeface="Arial" pitchFamily="34" charset="0"/>
              <a:cs typeface="Arial" pitchFamily="34" charset="0"/>
            </a:endParaRPr>
          </a:p>
          <a:p>
            <a:pPr algn="just">
              <a:lnSpc>
                <a:spcPct val="150000"/>
              </a:lnSpc>
            </a:pPr>
            <a:endParaRPr lang="en-ZA" altLang="en-US" sz="2000" dirty="0"/>
          </a:p>
          <a:p>
            <a:pPr algn="just">
              <a:lnSpc>
                <a:spcPct val="150000"/>
              </a:lnSpc>
            </a:pPr>
            <a:endParaRPr lang="en-ZA" altLang="en-US" sz="2000" dirty="0" smtClean="0"/>
          </a:p>
          <a:p>
            <a:pPr algn="just">
              <a:lnSpc>
                <a:spcPct val="150000"/>
              </a:lnSpc>
            </a:pPr>
            <a:endParaRPr lang="en-ZA" altLang="en-US" sz="2000" dirty="0"/>
          </a:p>
          <a:p>
            <a:pPr algn="just">
              <a:lnSpc>
                <a:spcPct val="150000"/>
              </a:lnSpc>
            </a:pPr>
            <a:endParaRPr lang="en-ZA" altLang="en-US" sz="2000" dirty="0" smtClean="0"/>
          </a:p>
          <a:p>
            <a:pPr algn="just">
              <a:lnSpc>
                <a:spcPct val="150000"/>
              </a:lnSpc>
            </a:pPr>
            <a:endParaRPr lang="en-ZA" altLang="en-US" sz="2000" dirty="0" smtClean="0"/>
          </a:p>
          <a:p>
            <a:pPr marL="628650" lvl="1" indent="-171450">
              <a:lnSpc>
                <a:spcPct val="150000"/>
              </a:lnSpc>
              <a:buFont typeface="Arial" pitchFamily="34" charset="0"/>
              <a:buChar char="•"/>
            </a:pPr>
            <a:endParaRPr lang="en-ZA" altLang="en-US" sz="2000" dirty="0"/>
          </a:p>
        </p:txBody>
      </p:sp>
    </p:spTree>
    <p:extLst>
      <p:ext uri="{BB962C8B-B14F-4D97-AF65-F5344CB8AC3E}">
        <p14:creationId xmlns:p14="http://schemas.microsoft.com/office/powerpoint/2010/main" val="2980944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Recommendation 2:  Strategic Partnerships</a:t>
            </a:r>
            <a:endParaRPr lang="en-US" sz="4000" dirty="0">
              <a:solidFill>
                <a:srgbClr val="000000"/>
              </a:solidFill>
              <a:latin typeface="Georgia"/>
            </a:endParaRPr>
          </a:p>
        </p:txBody>
      </p:sp>
      <p:sp>
        <p:nvSpPr>
          <p:cNvPr id="2" name="Rectangle 1"/>
          <p:cNvSpPr/>
          <p:nvPr/>
        </p:nvSpPr>
        <p:spPr>
          <a:xfrm>
            <a:off x="814938" y="1423417"/>
            <a:ext cx="10658375" cy="1731243"/>
          </a:xfrm>
          <a:prstGeom prst="rect">
            <a:avLst/>
          </a:prstGeom>
        </p:spPr>
        <p:txBody>
          <a:bodyPr wrap="square">
            <a:spAutoFit/>
          </a:bodyPr>
          <a:lstStyle/>
          <a:p>
            <a:pPr lvl="1">
              <a:lnSpc>
                <a:spcPct val="150000"/>
              </a:lnSpc>
            </a:pPr>
            <a:r>
              <a:rPr lang="en-ZA" altLang="en-US" sz="1100" dirty="0"/>
              <a:t> </a:t>
            </a:r>
            <a:endParaRPr lang="en-US" altLang="en-US" sz="2000" dirty="0" smtClean="0"/>
          </a:p>
          <a:p>
            <a:pPr algn="just">
              <a:lnSpc>
                <a:spcPct val="150000"/>
              </a:lnSpc>
            </a:pPr>
            <a:endParaRPr lang="en-ZA" sz="2000" dirty="0" smtClean="0"/>
          </a:p>
          <a:p>
            <a:pPr lvl="1">
              <a:lnSpc>
                <a:spcPct val="150000"/>
              </a:lnSpc>
            </a:pPr>
            <a:endParaRPr lang="en-ZA" altLang="en-US" sz="2000" dirty="0" smtClean="0"/>
          </a:p>
          <a:p>
            <a:pPr marL="628650" lvl="1" indent="-171450">
              <a:lnSpc>
                <a:spcPct val="150000"/>
              </a:lnSpc>
              <a:buFont typeface="Arial" pitchFamily="34" charset="0"/>
              <a:buChar char="•"/>
            </a:pPr>
            <a:endParaRPr lang="en-ZA" altLang="en-US" sz="2000" dirty="0"/>
          </a:p>
        </p:txBody>
      </p:sp>
      <p:pic>
        <p:nvPicPr>
          <p:cNvPr id="7" name="Picture 6"/>
          <p:cNvPicPr/>
          <p:nvPr/>
        </p:nvPicPr>
        <p:blipFill rotWithShape="1">
          <a:blip r:embed="rId3"/>
          <a:srcRect l="37499" t="38774" r="37915" b="6073"/>
          <a:stretch/>
        </p:blipFill>
        <p:spPr bwMode="auto">
          <a:xfrm>
            <a:off x="316871" y="1620570"/>
            <a:ext cx="3512745" cy="4336609"/>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3166" y="1801640"/>
            <a:ext cx="3477012" cy="427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rotWithShape="1">
          <a:blip r:embed="rId5"/>
          <a:srcRect l="40370" t="28651" r="40116" b="6460"/>
          <a:stretch/>
        </p:blipFill>
        <p:spPr bwMode="auto">
          <a:xfrm>
            <a:off x="7650178" y="1691774"/>
            <a:ext cx="4363771" cy="5016844"/>
          </a:xfrm>
          <a:prstGeom prst="rect">
            <a:avLst/>
          </a:prstGeom>
          <a:ln>
            <a:noFill/>
          </a:ln>
          <a:extLst>
            <a:ext uri="{53640926-AAD7-44D8-BBD7-CCE9431645EC}">
              <a14:shadowObscured xmlns:a14="http://schemas.microsoft.com/office/drawing/2010/main"/>
            </a:ext>
          </a:extLst>
        </p:spPr>
      </p:pic>
      <p:sp>
        <p:nvSpPr>
          <p:cNvPr id="6" name="Down Arrow 5"/>
          <p:cNvSpPr/>
          <p:nvPr/>
        </p:nvSpPr>
        <p:spPr>
          <a:xfrm rot="2921621">
            <a:off x="2027975" y="939866"/>
            <a:ext cx="484632"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3774" y="3681413"/>
            <a:ext cx="8350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5921" y="910723"/>
            <a:ext cx="8350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03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a16="http://schemas.microsoft.com/office/drawing/2014/main" xmlns=""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sp>
        <p:nvSpPr>
          <p:cNvPr id="11" name="Rounded Rectangle 10">
            <a:extLst>
              <a:ext uri="{FF2B5EF4-FFF2-40B4-BE49-F238E27FC236}">
                <a16:creationId xmlns:a16="http://schemas.microsoft.com/office/drawing/2014/main" xmlns=""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a:solidFill>
                <a:srgbClr val="FFFFFF"/>
              </a:solidFill>
              <a:latin typeface="Segoe UI Light"/>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p:nvCxnSpPr>
        <p:spPr>
          <a:xfrm flipV="1">
            <a:off x="4173166" y="910723"/>
            <a:ext cx="7670260" cy="13405"/>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a16="http://schemas.microsoft.com/office/drawing/2014/main" xmlns="" id="{4430A9AA-BB5E-FF43-8C3E-F42948508E5B}"/>
              </a:ext>
            </a:extLst>
          </p:cNvPr>
          <p:cNvSpPr txBox="1">
            <a:spLocks/>
          </p:cNvSpPr>
          <p:nvPr/>
        </p:nvSpPr>
        <p:spPr>
          <a:xfrm>
            <a:off x="718226" y="0"/>
            <a:ext cx="11473774" cy="81886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Recommendation 2:  Strategic Partnerships</a:t>
            </a:r>
            <a:endParaRPr lang="en-US" sz="4000" dirty="0">
              <a:solidFill>
                <a:srgbClr val="000000"/>
              </a:solidFill>
              <a:latin typeface="Georgia"/>
            </a:endParaRPr>
          </a:p>
        </p:txBody>
      </p:sp>
      <p:sp>
        <p:nvSpPr>
          <p:cNvPr id="2" name="Rectangle 1"/>
          <p:cNvSpPr/>
          <p:nvPr/>
        </p:nvSpPr>
        <p:spPr>
          <a:xfrm>
            <a:off x="814938" y="1423417"/>
            <a:ext cx="10658375" cy="1731243"/>
          </a:xfrm>
          <a:prstGeom prst="rect">
            <a:avLst/>
          </a:prstGeom>
        </p:spPr>
        <p:txBody>
          <a:bodyPr wrap="square">
            <a:spAutoFit/>
          </a:bodyPr>
          <a:lstStyle/>
          <a:p>
            <a:pPr lvl="1">
              <a:lnSpc>
                <a:spcPct val="150000"/>
              </a:lnSpc>
            </a:pPr>
            <a:r>
              <a:rPr lang="en-ZA" altLang="en-US" sz="1100" dirty="0">
                <a:solidFill>
                  <a:prstClr val="black"/>
                </a:solidFill>
              </a:rPr>
              <a:t> </a:t>
            </a:r>
            <a:endParaRPr lang="en-US" altLang="en-US" sz="2000" dirty="0" smtClean="0">
              <a:solidFill>
                <a:prstClr val="black"/>
              </a:solidFill>
            </a:endParaRPr>
          </a:p>
          <a:p>
            <a:pPr algn="just">
              <a:lnSpc>
                <a:spcPct val="150000"/>
              </a:lnSpc>
            </a:pPr>
            <a:endParaRPr lang="en-ZA" sz="2000" dirty="0" smtClean="0">
              <a:solidFill>
                <a:prstClr val="black"/>
              </a:solidFill>
            </a:endParaRPr>
          </a:p>
          <a:p>
            <a:pPr lvl="1">
              <a:lnSpc>
                <a:spcPct val="150000"/>
              </a:lnSpc>
            </a:pPr>
            <a:endParaRPr lang="en-ZA" altLang="en-US" sz="2000" dirty="0" smtClean="0">
              <a:solidFill>
                <a:prstClr val="black"/>
              </a:solidFill>
            </a:endParaRPr>
          </a:p>
          <a:p>
            <a:pPr marL="628650" lvl="1" indent="-171450">
              <a:lnSpc>
                <a:spcPct val="150000"/>
              </a:lnSpc>
              <a:buFont typeface="Arial" pitchFamily="34" charset="0"/>
              <a:buChar char="•"/>
            </a:pPr>
            <a:endParaRPr lang="en-ZA" altLang="en-US" sz="2000" dirty="0">
              <a:solidFill>
                <a:prstClr val="black"/>
              </a:solidFill>
            </a:endParaRPr>
          </a:p>
        </p:txBody>
      </p:sp>
      <p:sp>
        <p:nvSpPr>
          <p:cNvPr id="14" name="Rectangle 13"/>
          <p:cNvSpPr/>
          <p:nvPr/>
        </p:nvSpPr>
        <p:spPr>
          <a:xfrm>
            <a:off x="386303" y="1276787"/>
            <a:ext cx="5071521" cy="508591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15" name="Round Single Corner Rectangle 14"/>
          <p:cNvSpPr/>
          <p:nvPr/>
        </p:nvSpPr>
        <p:spPr>
          <a:xfrm>
            <a:off x="5807753" y="1423417"/>
            <a:ext cx="5905145" cy="4978931"/>
          </a:xfrm>
          <a:prstGeom prst="round1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Tree>
    <p:extLst>
      <p:ext uri="{BB962C8B-B14F-4D97-AF65-F5344CB8AC3E}">
        <p14:creationId xmlns:p14="http://schemas.microsoft.com/office/powerpoint/2010/main" val="3925088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94">
      <a:dk1>
        <a:sysClr val="windowText" lastClr="000000"/>
      </a:dk1>
      <a:lt1>
        <a:sysClr val="window" lastClr="FFFFFF"/>
      </a:lt1>
      <a:dk2>
        <a:srgbClr val="44546A"/>
      </a:dk2>
      <a:lt2>
        <a:srgbClr val="E7E6E6"/>
      </a:lt2>
      <a:accent1>
        <a:srgbClr val="AFABAB"/>
      </a:accent1>
      <a:accent2>
        <a:srgbClr val="E2583D"/>
      </a:accent2>
      <a:accent3>
        <a:srgbClr val="78D2D2"/>
      </a:accent3>
      <a:accent4>
        <a:srgbClr val="3B3939"/>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ustom 94">
      <a:dk1>
        <a:sysClr val="windowText" lastClr="000000"/>
      </a:dk1>
      <a:lt1>
        <a:sysClr val="window" lastClr="FFFFFF"/>
      </a:lt1>
      <a:dk2>
        <a:srgbClr val="44546A"/>
      </a:dk2>
      <a:lt2>
        <a:srgbClr val="E7E6E6"/>
      </a:lt2>
      <a:accent1>
        <a:srgbClr val="AFABAB"/>
      </a:accent1>
      <a:accent2>
        <a:srgbClr val="E2583D"/>
      </a:accent2>
      <a:accent3>
        <a:srgbClr val="78D2D2"/>
      </a:accent3>
      <a:accent4>
        <a:srgbClr val="3B3939"/>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2071</TotalTime>
  <Words>3894</Words>
  <Application>Microsoft Office PowerPoint</Application>
  <PresentationFormat>Widescreen</PresentationFormat>
  <Paragraphs>595</Paragraphs>
  <Slides>39</Slides>
  <Notes>33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39</vt:i4>
      </vt:variant>
    </vt:vector>
  </HeadingPairs>
  <TitlesOfParts>
    <vt:vector size="55" baseType="lpstr">
      <vt:lpstr>Arial</vt:lpstr>
      <vt:lpstr>Arial Narrow</vt:lpstr>
      <vt:lpstr>Calibri</vt:lpstr>
      <vt:lpstr>Calibri Light</vt:lpstr>
      <vt:lpstr>Consolas</vt:lpstr>
      <vt:lpstr>Georgia</vt:lpstr>
      <vt:lpstr>Lato</vt:lpstr>
      <vt:lpstr>Segoe UI</vt:lpstr>
      <vt:lpstr>Segoe UI Light</vt:lpstr>
      <vt:lpstr>Symbol</vt:lpstr>
      <vt:lpstr>Times New Roman</vt:lpstr>
      <vt:lpstr>Verdana</vt:lpstr>
      <vt:lpstr>2_Office Theme</vt: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PARTNERSHIP AGREEMENTS WINDOW </vt:lpstr>
      <vt:lpstr>PowerPoint Presentation</vt:lpstr>
      <vt:lpstr>PowerPoint Presentation</vt:lpstr>
      <vt:lpstr>PowerPoint Presentation</vt:lpstr>
      <vt:lpstr>PowerPoint Presentation</vt:lpstr>
      <vt:lpstr>PowerPoint Presentation</vt:lpstr>
    </vt:vector>
  </TitlesOfParts>
  <Company>Department of Correctional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Anbigay Naicker</dc:creator>
  <cp:lastModifiedBy>Anbigay Naicker</cp:lastModifiedBy>
  <cp:revision>192</cp:revision>
  <dcterms:created xsi:type="dcterms:W3CDTF">2020-09-29T12:34:43Z</dcterms:created>
  <dcterms:modified xsi:type="dcterms:W3CDTF">2020-11-13T06:08:55Z</dcterms:modified>
</cp:coreProperties>
</file>