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handoutMasterIdLst>
    <p:handoutMasterId r:id="rId44"/>
  </p:handoutMasterIdLst>
  <p:sldIdLst>
    <p:sldId id="256" r:id="rId3"/>
    <p:sldId id="363" r:id="rId4"/>
    <p:sldId id="353" r:id="rId5"/>
    <p:sldId id="338" r:id="rId6"/>
    <p:sldId id="340" r:id="rId7"/>
    <p:sldId id="341" r:id="rId8"/>
    <p:sldId id="342" r:id="rId9"/>
    <p:sldId id="378" r:id="rId10"/>
    <p:sldId id="415" r:id="rId11"/>
    <p:sldId id="369" r:id="rId12"/>
    <p:sldId id="379" r:id="rId13"/>
    <p:sldId id="389" r:id="rId14"/>
    <p:sldId id="348" r:id="rId15"/>
    <p:sldId id="419" r:id="rId16"/>
    <p:sldId id="418" r:id="rId17"/>
    <p:sldId id="370" r:id="rId18"/>
    <p:sldId id="381" r:id="rId19"/>
    <p:sldId id="356" r:id="rId20"/>
    <p:sldId id="357" r:id="rId21"/>
    <p:sldId id="385" r:id="rId22"/>
    <p:sldId id="358" r:id="rId23"/>
    <p:sldId id="371" r:id="rId24"/>
    <p:sldId id="354" r:id="rId25"/>
    <p:sldId id="401" r:id="rId26"/>
    <p:sldId id="383" r:id="rId27"/>
    <p:sldId id="420" r:id="rId28"/>
    <p:sldId id="388" r:id="rId29"/>
    <p:sldId id="405" r:id="rId30"/>
    <p:sldId id="362" r:id="rId31"/>
    <p:sldId id="406" r:id="rId32"/>
    <p:sldId id="408" r:id="rId33"/>
    <p:sldId id="407" r:id="rId34"/>
    <p:sldId id="409" r:id="rId35"/>
    <p:sldId id="410" r:id="rId36"/>
    <p:sldId id="411" r:id="rId37"/>
    <p:sldId id="412" r:id="rId38"/>
    <p:sldId id="413" r:id="rId39"/>
    <p:sldId id="414" r:id="rId40"/>
    <p:sldId id="386" r:id="rId41"/>
    <p:sldId id="260"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Ligege" initials="NL" lastIdx="13" clrIdx="0"/>
  <p:cmAuthor id="2" name="Mpho Mutshinya" initials="MM" lastIdx="12" clrIdx="1"/>
  <p:cmAuthor id="3" name="Mareka, Nandi" initials="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00"/>
    <a:srgbClr val="003D00"/>
    <a:srgbClr val="003300"/>
    <a:srgbClr val="005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704" autoAdjust="0"/>
  </p:normalViewPr>
  <p:slideViewPr>
    <p:cSldViewPr snapToGrid="0" snapToObjects="1">
      <p:cViewPr varScale="1">
        <p:scale>
          <a:sx n="113" d="100"/>
          <a:sy n="113" d="100"/>
        </p:scale>
        <p:origin x="-15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75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01817794296691"/>
          <c:y val="4.2094878047952561E-2"/>
          <c:w val="0.84736405490297317"/>
          <c:h val="0.6588468858454305"/>
        </c:manualLayout>
      </c:layout>
      <c:barChart>
        <c:barDir val="col"/>
        <c:grouping val="clustered"/>
        <c:varyColors val="0"/>
        <c:ser>
          <c:idx val="1"/>
          <c:order val="0"/>
          <c:tx>
            <c:strRef>
              <c:f>'PER PROGRAMME  GRAPH'!$B$3</c:f>
              <c:strCache>
                <c:ptCount val="1"/>
                <c:pt idx="0">
                  <c:v>Original budget </c:v>
                </c:pt>
              </c:strCache>
            </c:strRef>
          </c:tx>
          <c:invertIfNegative val="0"/>
          <c:cat>
            <c:strRef>
              <c:f>'PER PROGRAMME  GRAPH'!$A$4:$A$9</c:f>
              <c:strCache>
                <c:ptCount val="5"/>
                <c:pt idx="0">
                  <c:v>Administration</c:v>
                </c:pt>
                <c:pt idx="1">
                  <c:v>Incarceration</c:v>
                </c:pt>
                <c:pt idx="2">
                  <c:v>Rehabilitation</c:v>
                </c:pt>
                <c:pt idx="3">
                  <c:v>Care</c:v>
                </c:pt>
                <c:pt idx="4">
                  <c:v>Social Reintegration</c:v>
                </c:pt>
              </c:strCache>
            </c:strRef>
          </c:cat>
          <c:val>
            <c:numRef>
              <c:f>'PER PROGRAMME  GRAPH'!$B$4:$B$9</c:f>
              <c:numCache>
                <c:formatCode>#,##0</c:formatCode>
                <c:ptCount val="6"/>
                <c:pt idx="0">
                  <c:v>5343066</c:v>
                </c:pt>
                <c:pt idx="1">
                  <c:v>15822624</c:v>
                </c:pt>
                <c:pt idx="2">
                  <c:v>2164210</c:v>
                </c:pt>
                <c:pt idx="3">
                  <c:v>2392799</c:v>
                </c:pt>
                <c:pt idx="4">
                  <c:v>1077263</c:v>
                </c:pt>
                <c:pt idx="5">
                  <c:v>26799962</c:v>
                </c:pt>
              </c:numCache>
            </c:numRef>
          </c:val>
        </c:ser>
        <c:ser>
          <c:idx val="2"/>
          <c:order val="1"/>
          <c:tx>
            <c:strRef>
              <c:f>'PER PROGRAMME  GRAPH'!$C$3</c:f>
              <c:strCache>
                <c:ptCount val="1"/>
                <c:pt idx="0">
                  <c:v>Actual expenditure to date </c:v>
                </c:pt>
              </c:strCache>
            </c:strRef>
          </c:tx>
          <c:invertIfNegative val="0"/>
          <c:cat>
            <c:strRef>
              <c:f>'PER PROGRAMME  GRAPH'!$A$4:$A$9</c:f>
              <c:strCache>
                <c:ptCount val="5"/>
                <c:pt idx="0">
                  <c:v>Administration</c:v>
                </c:pt>
                <c:pt idx="1">
                  <c:v>Incarceration</c:v>
                </c:pt>
                <c:pt idx="2">
                  <c:v>Rehabilitation</c:v>
                </c:pt>
                <c:pt idx="3">
                  <c:v>Care</c:v>
                </c:pt>
                <c:pt idx="4">
                  <c:v>Social Reintegration</c:v>
                </c:pt>
              </c:strCache>
            </c:strRef>
          </c:cat>
          <c:val>
            <c:numRef>
              <c:f>'PER PROGRAMME  GRAPH'!$C$4:$C$9</c:f>
              <c:numCache>
                <c:formatCode>#,##0</c:formatCode>
                <c:ptCount val="6"/>
                <c:pt idx="0">
                  <c:v>2222128</c:v>
                </c:pt>
                <c:pt idx="1">
                  <c:v>7253344</c:v>
                </c:pt>
                <c:pt idx="2">
                  <c:v>889775</c:v>
                </c:pt>
                <c:pt idx="3">
                  <c:v>1248541</c:v>
                </c:pt>
                <c:pt idx="4">
                  <c:v>481586</c:v>
                </c:pt>
                <c:pt idx="5">
                  <c:v>12095374</c:v>
                </c:pt>
              </c:numCache>
            </c:numRef>
          </c:val>
        </c:ser>
        <c:ser>
          <c:idx val="3"/>
          <c:order val="2"/>
          <c:tx>
            <c:strRef>
              <c:f>'PER PROGRAMME  GRAPH'!$D$3</c:f>
              <c:strCache>
                <c:ptCount val="1"/>
                <c:pt idx="0">
                  <c:v>Spending plan to date </c:v>
                </c:pt>
              </c:strCache>
            </c:strRef>
          </c:tx>
          <c:invertIfNegative val="0"/>
          <c:cat>
            <c:strRef>
              <c:f>'PER PROGRAMME  GRAPH'!$A$4:$A$9</c:f>
              <c:strCache>
                <c:ptCount val="5"/>
                <c:pt idx="0">
                  <c:v>Administration</c:v>
                </c:pt>
                <c:pt idx="1">
                  <c:v>Incarceration</c:v>
                </c:pt>
                <c:pt idx="2">
                  <c:v>Rehabilitation</c:v>
                </c:pt>
                <c:pt idx="3">
                  <c:v>Care</c:v>
                </c:pt>
                <c:pt idx="4">
                  <c:v>Social Reintegration</c:v>
                </c:pt>
              </c:strCache>
            </c:strRef>
          </c:cat>
          <c:val>
            <c:numRef>
              <c:f>'PER PROGRAMME  GRAPH'!$D$4:$D$9</c:f>
              <c:numCache>
                <c:formatCode>#,##0</c:formatCode>
                <c:ptCount val="6"/>
                <c:pt idx="0">
                  <c:v>2770671</c:v>
                </c:pt>
                <c:pt idx="1">
                  <c:v>7919240</c:v>
                </c:pt>
                <c:pt idx="2">
                  <c:v>1042108</c:v>
                </c:pt>
                <c:pt idx="3">
                  <c:v>1194092</c:v>
                </c:pt>
                <c:pt idx="4">
                  <c:v>533693</c:v>
                </c:pt>
                <c:pt idx="5">
                  <c:v>13459804</c:v>
                </c:pt>
              </c:numCache>
            </c:numRef>
          </c:val>
        </c:ser>
        <c:ser>
          <c:idx val="4"/>
          <c:order val="3"/>
          <c:tx>
            <c:strRef>
              <c:f>'PER PROGRAMME  GRAPH'!$E$3</c:f>
              <c:strCache>
                <c:ptCount val="1"/>
                <c:pt idx="0">
                  <c:v>Available budget 
</c:v>
                </c:pt>
              </c:strCache>
            </c:strRef>
          </c:tx>
          <c:invertIfNegative val="0"/>
          <c:cat>
            <c:strRef>
              <c:f>'PER PROGRAMME  GRAPH'!$A$4:$A$9</c:f>
              <c:strCache>
                <c:ptCount val="5"/>
                <c:pt idx="0">
                  <c:v>Administration</c:v>
                </c:pt>
                <c:pt idx="1">
                  <c:v>Incarceration</c:v>
                </c:pt>
                <c:pt idx="2">
                  <c:v>Rehabilitation</c:v>
                </c:pt>
                <c:pt idx="3">
                  <c:v>Care</c:v>
                </c:pt>
                <c:pt idx="4">
                  <c:v>Social Reintegration</c:v>
                </c:pt>
              </c:strCache>
            </c:strRef>
          </c:cat>
          <c:val>
            <c:numRef>
              <c:f>'PER PROGRAMME  GRAPH'!$E$4:$E$9</c:f>
              <c:numCache>
                <c:formatCode>#,##0</c:formatCode>
                <c:ptCount val="6"/>
                <c:pt idx="0">
                  <c:v>3120938</c:v>
                </c:pt>
                <c:pt idx="1">
                  <c:v>8569280</c:v>
                </c:pt>
                <c:pt idx="2">
                  <c:v>1274435</c:v>
                </c:pt>
                <c:pt idx="3">
                  <c:v>1144258</c:v>
                </c:pt>
                <c:pt idx="4">
                  <c:v>595677</c:v>
                </c:pt>
                <c:pt idx="5">
                  <c:v>14704588</c:v>
                </c:pt>
              </c:numCache>
            </c:numRef>
          </c:val>
        </c:ser>
        <c:dLbls>
          <c:showLegendKey val="0"/>
          <c:showVal val="0"/>
          <c:showCatName val="0"/>
          <c:showSerName val="0"/>
          <c:showPercent val="0"/>
          <c:showBubbleSize val="0"/>
        </c:dLbls>
        <c:gapWidth val="150"/>
        <c:axId val="28396544"/>
        <c:axId val="28406528"/>
      </c:barChart>
      <c:catAx>
        <c:axId val="28396544"/>
        <c:scaling>
          <c:orientation val="minMax"/>
        </c:scaling>
        <c:delete val="0"/>
        <c:axPos val="b"/>
        <c:numFmt formatCode="General" sourceLinked="0"/>
        <c:majorTickMark val="out"/>
        <c:minorTickMark val="none"/>
        <c:tickLblPos val="nextTo"/>
        <c:crossAx val="28406528"/>
        <c:crosses val="autoZero"/>
        <c:auto val="1"/>
        <c:lblAlgn val="ctr"/>
        <c:lblOffset val="100"/>
        <c:noMultiLvlLbl val="0"/>
      </c:catAx>
      <c:valAx>
        <c:axId val="28406528"/>
        <c:scaling>
          <c:orientation val="minMax"/>
        </c:scaling>
        <c:delete val="0"/>
        <c:axPos val="l"/>
        <c:majorGridlines>
          <c:spPr>
            <a:ln>
              <a:noFill/>
            </a:ln>
          </c:spPr>
        </c:majorGridlines>
        <c:numFmt formatCode="#,##0" sourceLinked="1"/>
        <c:majorTickMark val="out"/>
        <c:minorTickMark val="none"/>
        <c:tickLblPos val="nextTo"/>
        <c:crossAx val="28396544"/>
        <c:crosses val="autoZero"/>
        <c:crossBetween val="between"/>
      </c:valAx>
      <c:spPr>
        <a:noFill/>
        <a:ln>
          <a:noFill/>
        </a:ln>
      </c:spPr>
    </c:plotArea>
    <c:legend>
      <c:legendPos val="r"/>
      <c:layout>
        <c:manualLayout>
          <c:xMode val="edge"/>
          <c:yMode val="edge"/>
          <c:x val="0.59349700959511209"/>
          <c:y val="7.2353365648337151E-2"/>
          <c:w val="0.28006574588012562"/>
          <c:h val="0.29571396122508581"/>
        </c:manualLayout>
      </c:layout>
      <c:overlay val="0"/>
    </c:legend>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23033872277894"/>
          <c:y val="2.0683449729179723E-2"/>
          <c:w val="0.72596520122029851"/>
          <c:h val="0.84643807811189664"/>
        </c:manualLayout>
      </c:layout>
      <c:barChart>
        <c:barDir val="col"/>
        <c:grouping val="clustered"/>
        <c:varyColors val="0"/>
        <c:ser>
          <c:idx val="1"/>
          <c:order val="0"/>
          <c:tx>
            <c:strRef>
              <c:f>'GFS GRAPH'!$B$3</c:f>
              <c:strCache>
                <c:ptCount val="1"/>
                <c:pt idx="0">
                  <c:v>Original budget </c:v>
                </c:pt>
              </c:strCache>
            </c:strRef>
          </c:tx>
          <c:invertIfNegative val="0"/>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GRAPH'!$B$4:$B$10</c:f>
              <c:numCache>
                <c:formatCode>#,##0</c:formatCode>
                <c:ptCount val="7"/>
                <c:pt idx="0">
                  <c:v>18732143</c:v>
                </c:pt>
                <c:pt idx="1">
                  <c:v>6592360</c:v>
                </c:pt>
                <c:pt idx="2">
                  <c:v>0</c:v>
                </c:pt>
                <c:pt idx="3">
                  <c:v>665603</c:v>
                </c:pt>
                <c:pt idx="4">
                  <c:v>809856</c:v>
                </c:pt>
                <c:pt idx="5">
                  <c:v>0</c:v>
                </c:pt>
                <c:pt idx="6">
                  <c:v>26799962</c:v>
                </c:pt>
              </c:numCache>
            </c:numRef>
          </c:val>
        </c:ser>
        <c:ser>
          <c:idx val="2"/>
          <c:order val="1"/>
          <c:tx>
            <c:strRef>
              <c:f>'GFS GRAPH'!$C$3</c:f>
              <c:strCache>
                <c:ptCount val="1"/>
                <c:pt idx="0">
                  <c:v>Actual expenditure to date </c:v>
                </c:pt>
              </c:strCache>
            </c:strRef>
          </c:tx>
          <c:invertIfNegative val="0"/>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GRAPH'!$C$4:$C$10</c:f>
              <c:numCache>
                <c:formatCode>#,##0</c:formatCode>
                <c:ptCount val="7"/>
                <c:pt idx="0">
                  <c:v>8724754</c:v>
                </c:pt>
                <c:pt idx="1">
                  <c:v>2885687</c:v>
                </c:pt>
                <c:pt idx="2">
                  <c:v>950</c:v>
                </c:pt>
                <c:pt idx="3">
                  <c:v>371708</c:v>
                </c:pt>
                <c:pt idx="4">
                  <c:v>112274</c:v>
                </c:pt>
                <c:pt idx="5">
                  <c:v>0</c:v>
                </c:pt>
                <c:pt idx="6">
                  <c:v>12095374</c:v>
                </c:pt>
              </c:numCache>
            </c:numRef>
          </c:val>
        </c:ser>
        <c:ser>
          <c:idx val="3"/>
          <c:order val="2"/>
          <c:tx>
            <c:strRef>
              <c:f>'GFS GRAPH'!$D$3</c:f>
              <c:strCache>
                <c:ptCount val="1"/>
                <c:pt idx="0">
                  <c:v>Spending plan to date </c:v>
                </c:pt>
              </c:strCache>
            </c:strRef>
          </c:tx>
          <c:invertIfNegative val="0"/>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GRAPH'!$D$4:$D$10</c:f>
              <c:numCache>
                <c:formatCode>#,##0</c:formatCode>
                <c:ptCount val="7"/>
                <c:pt idx="0">
                  <c:v>9126081</c:v>
                </c:pt>
                <c:pt idx="1">
                  <c:v>3611750</c:v>
                </c:pt>
                <c:pt idx="3">
                  <c:v>331973</c:v>
                </c:pt>
                <c:pt idx="4">
                  <c:v>390000</c:v>
                </c:pt>
                <c:pt idx="5">
                  <c:v>0</c:v>
                </c:pt>
                <c:pt idx="6">
                  <c:v>13459804</c:v>
                </c:pt>
              </c:numCache>
            </c:numRef>
          </c:val>
        </c:ser>
        <c:ser>
          <c:idx val="4"/>
          <c:order val="3"/>
          <c:tx>
            <c:strRef>
              <c:f>'GFS GRAPH'!$E$3</c:f>
              <c:strCache>
                <c:ptCount val="1"/>
                <c:pt idx="0">
                  <c:v>Available budget 
</c:v>
                </c:pt>
              </c:strCache>
            </c:strRef>
          </c:tx>
          <c:invertIfNegative val="0"/>
          <c:cat>
            <c:strRef>
              <c:f>'GFS GRAPH'!$A$4:$A$9</c:f>
              <c:strCache>
                <c:ptCount val="6"/>
                <c:pt idx="0">
                  <c:v>Compensation of Employees</c:v>
                </c:pt>
                <c:pt idx="1">
                  <c:v>Goods and Services</c:v>
                </c:pt>
                <c:pt idx="2">
                  <c:v>Interest on Rent on Land</c:v>
                </c:pt>
                <c:pt idx="3">
                  <c:v>Transfers and Subsidies</c:v>
                </c:pt>
                <c:pt idx="4">
                  <c:v>Payment of Capital Assets</c:v>
                </c:pt>
                <c:pt idx="5">
                  <c:v>Payment for Financial Asset</c:v>
                </c:pt>
              </c:strCache>
            </c:strRef>
          </c:cat>
          <c:val>
            <c:numRef>
              <c:f>'GFS GRAPH'!$E$4:$E$10</c:f>
              <c:numCache>
                <c:formatCode>#,##0</c:formatCode>
                <c:ptCount val="7"/>
                <c:pt idx="0">
                  <c:v>10007389</c:v>
                </c:pt>
                <c:pt idx="1">
                  <c:v>3706673</c:v>
                </c:pt>
                <c:pt idx="2">
                  <c:v>-950</c:v>
                </c:pt>
                <c:pt idx="3">
                  <c:v>293895</c:v>
                </c:pt>
                <c:pt idx="4">
                  <c:v>697582</c:v>
                </c:pt>
                <c:pt idx="5">
                  <c:v>0</c:v>
                </c:pt>
                <c:pt idx="6">
                  <c:v>14704646</c:v>
                </c:pt>
              </c:numCache>
            </c:numRef>
          </c:val>
        </c:ser>
        <c:dLbls>
          <c:showLegendKey val="0"/>
          <c:showVal val="0"/>
          <c:showCatName val="0"/>
          <c:showSerName val="0"/>
          <c:showPercent val="0"/>
          <c:showBubbleSize val="0"/>
        </c:dLbls>
        <c:gapWidth val="150"/>
        <c:axId val="122365056"/>
        <c:axId val="122366592"/>
      </c:barChart>
      <c:catAx>
        <c:axId val="122365056"/>
        <c:scaling>
          <c:orientation val="minMax"/>
        </c:scaling>
        <c:delete val="0"/>
        <c:axPos val="b"/>
        <c:numFmt formatCode="General" sourceLinked="0"/>
        <c:majorTickMark val="out"/>
        <c:minorTickMark val="none"/>
        <c:tickLblPos val="nextTo"/>
        <c:crossAx val="122366592"/>
        <c:crosses val="autoZero"/>
        <c:auto val="1"/>
        <c:lblAlgn val="ctr"/>
        <c:lblOffset val="100"/>
        <c:noMultiLvlLbl val="0"/>
      </c:catAx>
      <c:valAx>
        <c:axId val="122366592"/>
        <c:scaling>
          <c:orientation val="minMax"/>
          <c:min val="0"/>
        </c:scaling>
        <c:delete val="0"/>
        <c:axPos val="l"/>
        <c:majorGridlines>
          <c:spPr>
            <a:ln>
              <a:noFill/>
            </a:ln>
          </c:spPr>
        </c:majorGridlines>
        <c:numFmt formatCode="#,##0" sourceLinked="1"/>
        <c:majorTickMark val="out"/>
        <c:minorTickMark val="none"/>
        <c:tickLblPos val="nextTo"/>
        <c:crossAx val="122365056"/>
        <c:crosses val="autoZero"/>
        <c:crossBetween val="between"/>
      </c:valAx>
    </c:plotArea>
    <c:legend>
      <c:legendPos val="r"/>
      <c:layout>
        <c:manualLayout>
          <c:xMode val="edge"/>
          <c:yMode val="edge"/>
          <c:x val="0.27601441865221393"/>
          <c:y val="7.3540826853479582E-2"/>
          <c:w val="0.20800337457817772"/>
          <c:h val="0.29387180676911073"/>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a:defRPr sz="1200"/>
            </a:lvl1pPr>
          </a:lstStyle>
          <a:p>
            <a:fld id="{3471AD7C-0173-4710-A164-1DB3FB495F5C}" type="datetimeFigureOut">
              <a:rPr lang="en-ZA" smtClean="0"/>
              <a:t>2020/11/20</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B65728D-F271-4D22-B7CF-18CECB3ABA08}" type="slidenum">
              <a:rPr lang="en-ZA" smtClean="0"/>
              <a:t>‹#›</a:t>
            </a:fld>
            <a:endParaRPr lang="en-ZA"/>
          </a:p>
        </p:txBody>
      </p:sp>
    </p:spTree>
    <p:extLst>
      <p:ext uri="{BB962C8B-B14F-4D97-AF65-F5344CB8AC3E}">
        <p14:creationId xmlns:p14="http://schemas.microsoft.com/office/powerpoint/2010/main"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7BAFD77-82C8-614A-8E7A-50E0B00609D4}" type="datetimeFigureOut">
              <a:rPr lang="en-US" smtClean="0"/>
              <a:t>11/20/2020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2282E17-0948-4F4F-BA20-EEDBE7794426}" type="slidenum">
              <a:rPr lang="en-US" smtClean="0"/>
              <a:t>‹#›</a:t>
            </a:fld>
            <a:endParaRPr lang="en-US"/>
          </a:p>
        </p:txBody>
      </p:sp>
    </p:spTree>
    <p:extLst>
      <p:ext uri="{BB962C8B-B14F-4D97-AF65-F5344CB8AC3E}">
        <p14:creationId xmlns:p14="http://schemas.microsoft.com/office/powerpoint/2010/main"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t>16</a:t>
            </a:fld>
            <a:endParaRPr lang="en-US"/>
          </a:p>
        </p:txBody>
      </p:sp>
    </p:spTree>
    <p:extLst>
      <p:ext uri="{BB962C8B-B14F-4D97-AF65-F5344CB8AC3E}">
        <p14:creationId xmlns:p14="http://schemas.microsoft.com/office/powerpoint/2010/main" val="96184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t>17</a:t>
            </a:fld>
            <a:endParaRPr lang="en-US"/>
          </a:p>
        </p:txBody>
      </p:sp>
    </p:spTree>
    <p:extLst>
      <p:ext uri="{BB962C8B-B14F-4D97-AF65-F5344CB8AC3E}">
        <p14:creationId xmlns:p14="http://schemas.microsoft.com/office/powerpoint/2010/main" val="230267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fld id="{92282E17-0948-4F4F-BA20-EEDBE7794426}" type="slidenum">
              <a:rPr lang="en-US" smtClean="0"/>
              <a:t>29</a:t>
            </a:fld>
            <a:endParaRPr lang="en-US"/>
          </a:p>
        </p:txBody>
      </p:sp>
    </p:spTree>
    <p:extLst>
      <p:ext uri="{BB962C8B-B14F-4D97-AF65-F5344CB8AC3E}">
        <p14:creationId xmlns:p14="http://schemas.microsoft.com/office/powerpoint/2010/main" val="265193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fld id="{92282E17-0948-4F4F-BA20-EEDBE7794426}" type="slidenum">
              <a:rPr lang="en-US" smtClean="0"/>
              <a:t>39</a:t>
            </a:fld>
            <a:endParaRPr lang="en-US"/>
          </a:p>
        </p:txBody>
      </p:sp>
    </p:spTree>
    <p:extLst>
      <p:ext uri="{BB962C8B-B14F-4D97-AF65-F5344CB8AC3E}">
        <p14:creationId xmlns:p14="http://schemas.microsoft.com/office/powerpoint/2010/main" val="412981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04A2B2-ADC1-304F-87B1-F6F3F505C72C}"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7068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1356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7007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5753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2694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3608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217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1072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4A2B2-ADC1-304F-87B1-F6F3F505C72C}"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3282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7821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0C62E92-6513-4F55-8F52-006BD8FF5981}"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1F53E0AF-42C4-4417-AF67-6027ABE0DA6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2324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4A2B2-ADC1-304F-87B1-F6F3F505C72C}"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04A2B2-ADC1-304F-87B1-F6F3F505C72C}"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04A2B2-ADC1-304F-87B1-F6F3F505C72C}"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4A2B2-ADC1-304F-87B1-F6F3F505C72C}"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A2B2-ADC1-304F-87B1-F6F3F505C72C}"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4A2B2-ADC1-304F-87B1-F6F3F505C72C}" type="datetimeFigureOut">
              <a:rPr lang="en-US" smtClean="0"/>
              <a:t>11/20/2020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t>‹#›</a:t>
            </a:fld>
            <a:endParaRPr lang="en-US"/>
          </a:p>
        </p:txBody>
      </p:sp>
    </p:spTree>
    <p:extLst>
      <p:ext uri="{BB962C8B-B14F-4D97-AF65-F5344CB8AC3E}">
        <p14:creationId xmlns:p14="http://schemas.microsoft.com/office/powerpoint/2010/main"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0C62E92-6513-4F55-8F52-006BD8FF5981}" type="datetimeFigureOut">
              <a:rPr lang="en-ZA" smtClean="0">
                <a:solidFill>
                  <a:prstClr val="black">
                    <a:tint val="75000"/>
                  </a:prstClr>
                </a:solidFill>
              </a:rPr>
              <a:pPr defTabSz="914400"/>
              <a:t>2020/11/20</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F53E0AF-42C4-4417-AF67-6027ABE0DA66}" type="slidenum">
              <a:rPr lang="en-ZA" smtClean="0">
                <a:solidFill>
                  <a:prstClr val="black">
                    <a:tint val="75000"/>
                  </a:prstClr>
                </a:solidFill>
              </a:rPr>
              <a:pPr defTabSz="914400"/>
              <a:t>‹#›</a:t>
            </a:fld>
            <a:endParaRPr lang="en-ZA">
              <a:solidFill>
                <a:prstClr val="black">
                  <a:tint val="75000"/>
                </a:prstClr>
              </a:solidFill>
            </a:endParaRPr>
          </a:p>
        </p:txBody>
      </p:sp>
    </p:spTree>
    <p:extLst>
      <p:ext uri="{BB962C8B-B14F-4D97-AF65-F5344CB8AC3E}">
        <p14:creationId xmlns:p14="http://schemas.microsoft.com/office/powerpoint/2010/main" val="2057211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package" Target="../embeddings/Microsoft_Excel_Worksheet6.xlsx"/><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package" Target="../embeddings/Microsoft_Excel_Worksheet7.xlsx"/><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package" Target="../embeddings/Microsoft_Excel_Worksheet8.xlsx"/><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package" Target="../embeddings/Microsoft_Excel_Worksheet9.xlsx"/><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e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Excel_Worksheet10.xlsx"/><Relationship Id="rId5" Type="http://schemas.openxmlformats.org/officeDocument/2006/relationships/image" Target="../media/image3.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package" Target="../embeddings/Microsoft_Excel_Worksheet11.xlsx"/><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package" Target="../embeddings/Microsoft_Excel_Worksheet12.xlsx"/><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package" Target="../embeddings/Microsoft_Excel_Worksheet13.xlsx"/><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package" Target="../embeddings/Microsoft_Excel_Worksheet14.xlsx"/><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package" Target="../embeddings/Microsoft_Excel_Worksheet16.xlsx"/><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package" Target="../embeddings/Microsoft_Excel_Worksheet17.xlsx"/><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package" Target="../embeddings/Microsoft_Excel_Worksheet18.xlsx"/><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20.emf"/><Relationship Id="rId5" Type="http://schemas.openxmlformats.org/officeDocument/2006/relationships/package" Target="../embeddings/Microsoft_Excel_Worksheet19.xlsx"/><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1.emf"/><Relationship Id="rId5" Type="http://schemas.openxmlformats.org/officeDocument/2006/relationships/package" Target="../embeddings/Microsoft_Excel_Worksheet20.xlsx"/><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2.emf"/><Relationship Id="rId5" Type="http://schemas.openxmlformats.org/officeDocument/2006/relationships/package" Target="../embeddings/Microsoft_Excel_Worksheet21.xlsx"/><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3.emf"/><Relationship Id="rId5" Type="http://schemas.openxmlformats.org/officeDocument/2006/relationships/package" Target="../embeddings/Microsoft_Excel_Worksheet22.xlsx"/><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4.emf"/><Relationship Id="rId5" Type="http://schemas.openxmlformats.org/officeDocument/2006/relationships/package" Target="../embeddings/Microsoft_Excel_Worksheet23.xlsx"/><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5.emf"/><Relationship Id="rId5" Type="http://schemas.openxmlformats.org/officeDocument/2006/relationships/package" Target="../embeddings/Microsoft_Excel_Worksheet24.xlsx"/><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6.emf"/><Relationship Id="rId5" Type="http://schemas.openxmlformats.org/officeDocument/2006/relationships/package" Target="../embeddings/Microsoft_Excel_Worksheet25.xlsx"/><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27.emf"/><Relationship Id="rId5" Type="http://schemas.openxmlformats.org/officeDocument/2006/relationships/package" Target="../embeddings/Microsoft_Excel_Worksheet26.xlsx"/><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4.xlsx"/><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5.xlsx"/><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6" y="0"/>
            <a:ext cx="9131804" cy="6858000"/>
          </a:xfrm>
          <a:prstGeom prst="rect">
            <a:avLst/>
          </a:prstGeom>
        </p:spPr>
      </p:pic>
      <p:sp>
        <p:nvSpPr>
          <p:cNvPr id="7" name="TextBox 6"/>
          <p:cNvSpPr txBox="1"/>
          <p:nvPr/>
        </p:nvSpPr>
        <p:spPr>
          <a:xfrm>
            <a:off x="1" y="3183148"/>
            <a:ext cx="7617125" cy="2246769"/>
          </a:xfrm>
          <a:prstGeom prst="rect">
            <a:avLst/>
          </a:prstGeom>
          <a:noFill/>
        </p:spPr>
        <p:txBody>
          <a:bodyPr wrap="square" rtlCol="0">
            <a:spAutoFit/>
          </a:bodyPr>
          <a:lstStyle/>
          <a:p>
            <a:r>
              <a:rPr lang="en-ZA" altLang="en-US" sz="2800" dirty="0">
                <a:solidFill>
                  <a:srgbClr val="005300"/>
                </a:solidFill>
                <a:latin typeface="Arial Black" panose="020B0A04020102020204" pitchFamily="34" charset="0"/>
              </a:rPr>
              <a:t>IN-YEAR-MONITORING (IYM) FOR 2020/21 FINANCIAL YEAR</a:t>
            </a:r>
          </a:p>
          <a:p>
            <a:endParaRPr lang="en-ZA" altLang="en-US" sz="2800" dirty="0">
              <a:solidFill>
                <a:srgbClr val="005300"/>
              </a:solidFill>
              <a:latin typeface="Arial Black" panose="020B0A04020102020204" pitchFamily="34" charset="0"/>
            </a:endParaRPr>
          </a:p>
          <a:p>
            <a:r>
              <a:rPr lang="en-ZA" altLang="en-US" sz="2800" dirty="0">
                <a:solidFill>
                  <a:srgbClr val="005300"/>
                </a:solidFill>
                <a:latin typeface="Arial Black" panose="020B0A04020102020204" pitchFamily="34" charset="0"/>
              </a:rPr>
              <a:t/>
            </a:r>
            <a:br>
              <a:rPr lang="en-ZA" altLang="en-US" sz="2800" dirty="0">
                <a:solidFill>
                  <a:srgbClr val="005300"/>
                </a:solidFill>
                <a:latin typeface="Arial Black" panose="020B0A04020102020204" pitchFamily="34" charset="0"/>
              </a:rPr>
            </a:br>
            <a:r>
              <a:rPr lang="en-ZA" altLang="en-US" sz="2800" dirty="0" smtClean="0">
                <a:solidFill>
                  <a:srgbClr val="005300"/>
                </a:solidFill>
                <a:latin typeface="Arial Black" panose="020B0A04020102020204" pitchFamily="34" charset="0"/>
              </a:rPr>
              <a:t>30 SEPTEMBER </a:t>
            </a:r>
            <a:r>
              <a:rPr lang="en-ZA" altLang="en-US" sz="2800" dirty="0">
                <a:solidFill>
                  <a:srgbClr val="005300"/>
                </a:solidFill>
                <a:latin typeface="Arial Black" panose="020B0A04020102020204" pitchFamily="34" charset="0"/>
              </a:rPr>
              <a:t>2020</a:t>
            </a:r>
            <a:endParaRPr lang="en-US" sz="2800" dirty="0">
              <a:solidFill>
                <a:srgbClr val="005300"/>
              </a:solidFill>
              <a:latin typeface="Arial Black" panose="020B0A04020102020204" pitchFamily="34" charset="0"/>
            </a:endParaRPr>
          </a:p>
        </p:txBody>
      </p:sp>
    </p:spTree>
    <p:extLst>
      <p:ext uri="{BB962C8B-B14F-4D97-AF65-F5344CB8AC3E}">
        <p14:creationId xmlns:p14="http://schemas.microsoft.com/office/powerpoint/2010/main" val="344374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10</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1155700"/>
            <a:ext cx="7378700" cy="225118"/>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450180" y="494061"/>
            <a:ext cx="831997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a:p>
            <a:pPr algn="ctr" defTabSz="914400"/>
            <a:endParaRPr lang="en-US"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97090657"/>
              </p:ext>
            </p:extLst>
          </p:nvPr>
        </p:nvGraphicFramePr>
        <p:xfrm>
          <a:off x="758825" y="1570698"/>
          <a:ext cx="7300913" cy="4560536"/>
        </p:xfrm>
        <a:graphic>
          <a:graphicData uri="http://schemas.openxmlformats.org/presentationml/2006/ole">
            <mc:AlternateContent xmlns:mc="http://schemas.openxmlformats.org/markup-compatibility/2006">
              <mc:Choice xmlns:v="urn:schemas-microsoft-com:vml" Requires="v">
                <p:oleObj spid="_x0000_s94141" name="Worksheet" r:id="rId5" imgW="8200949" imgH="3343275" progId="Excel.Sheet.12">
                  <p:embed/>
                </p:oleObj>
              </mc:Choice>
              <mc:Fallback>
                <p:oleObj name="Worksheet" r:id="rId5" imgW="8200949" imgH="3343275" progId="Excel.Sheet.12">
                  <p:embed/>
                  <p:pic>
                    <p:nvPicPr>
                      <p:cNvPr id="0" name=""/>
                      <p:cNvPicPr/>
                      <p:nvPr/>
                    </p:nvPicPr>
                    <p:blipFill>
                      <a:blip r:embed="rId6"/>
                      <a:stretch>
                        <a:fillRect/>
                      </a:stretch>
                    </p:blipFill>
                    <p:spPr>
                      <a:xfrm>
                        <a:off x="758825" y="1570698"/>
                        <a:ext cx="7300913" cy="4560536"/>
                      </a:xfrm>
                      <a:prstGeom prst="rect">
                        <a:avLst/>
                      </a:prstGeom>
                    </p:spPr>
                  </p:pic>
                </p:oleObj>
              </mc:Fallback>
            </mc:AlternateContent>
          </a:graphicData>
        </a:graphic>
      </p:graphicFrame>
    </p:spTree>
    <p:extLst>
      <p:ext uri="{BB962C8B-B14F-4D97-AF65-F5344CB8AC3E}">
        <p14:creationId xmlns:p14="http://schemas.microsoft.com/office/powerpoint/2010/main" val="258071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11</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80300" y="1099282"/>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591570" y="1367315"/>
            <a:ext cx="8095230" cy="624786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Programme Incarceration: </a:t>
            </a:r>
            <a:r>
              <a:rPr lang="en-ZA" sz="1150" dirty="0">
                <a:latin typeface="Arial" panose="020B0604020202020204" pitchFamily="34" charset="0"/>
                <a:ea typeface="Tahoma" panose="020B0604030504040204" pitchFamily="34" charset="0"/>
                <a:cs typeface="Arial" panose="020B0604020202020204" pitchFamily="34" charset="0"/>
              </a:rPr>
              <a:t>The actual spending of programme Incarceration is </a:t>
            </a:r>
            <a:r>
              <a:rPr lang="en-ZA" sz="1150" dirty="0" smtClean="0">
                <a:latin typeface="Arial" panose="020B0604020202020204" pitchFamily="34" charset="0"/>
                <a:ea typeface="Tahoma" panose="020B0604030504040204" pitchFamily="34" charset="0"/>
                <a:cs typeface="Arial" panose="020B0604020202020204" pitchFamily="34" charset="0"/>
              </a:rPr>
              <a:t>R7,253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(48.23%) </a:t>
            </a:r>
            <a:r>
              <a:rPr lang="en-ZA" sz="1150" dirty="0">
                <a:latin typeface="Arial" panose="020B0604020202020204" pitchFamily="34" charset="0"/>
                <a:ea typeface="Tahoma" panose="020B0604030504040204" pitchFamily="34" charset="0"/>
                <a:cs typeface="Arial" panose="020B0604020202020204" pitchFamily="34" charset="0"/>
              </a:rPr>
              <a:t>against the </a:t>
            </a:r>
            <a:r>
              <a:rPr lang="en-ZA" sz="1150" dirty="0" smtClean="0">
                <a:latin typeface="Arial" panose="020B0604020202020204" pitchFamily="34" charset="0"/>
                <a:ea typeface="Tahoma" panose="020B0604030504040204" pitchFamily="34" charset="0"/>
                <a:cs typeface="Arial" panose="020B0604020202020204" pitchFamily="34" charset="0"/>
              </a:rPr>
              <a:t>revised spending </a:t>
            </a:r>
            <a:r>
              <a:rPr lang="en-ZA" sz="1150" dirty="0">
                <a:latin typeface="Arial" panose="020B0604020202020204" pitchFamily="34" charset="0"/>
                <a:ea typeface="Tahoma" panose="020B0604030504040204" pitchFamily="34" charset="0"/>
                <a:cs typeface="Arial" panose="020B0604020202020204" pitchFamily="34" charset="0"/>
              </a:rPr>
              <a:t>plan of </a:t>
            </a:r>
            <a:r>
              <a:rPr lang="en-ZA" sz="1150" dirty="0" smtClean="0">
                <a:latin typeface="Arial" panose="020B0604020202020204" pitchFamily="34" charset="0"/>
                <a:ea typeface="Tahoma" panose="020B0604030504040204" pitchFamily="34" charset="0"/>
                <a:cs typeface="Arial" panose="020B0604020202020204" pitchFamily="34" charset="0"/>
              </a:rPr>
              <a:t>R7,919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(52.66%) </a:t>
            </a:r>
            <a:r>
              <a:rPr lang="en-ZA" sz="1150" dirty="0">
                <a:latin typeface="Arial" panose="020B0604020202020204" pitchFamily="34" charset="0"/>
                <a:ea typeface="Tahoma" panose="020B0604030504040204" pitchFamily="34" charset="0"/>
                <a:cs typeface="Arial" panose="020B0604020202020204" pitchFamily="34" charset="0"/>
              </a:rPr>
              <a:t>resulting in </a:t>
            </a:r>
            <a:r>
              <a:rPr lang="en-ZA" sz="1150" dirty="0" smtClean="0">
                <a:latin typeface="Arial" panose="020B0604020202020204" pitchFamily="34" charset="0"/>
                <a:ea typeface="Tahoma" panose="020B0604030504040204" pitchFamily="34" charset="0"/>
                <a:cs typeface="Arial" panose="020B0604020202020204" pitchFamily="34" charset="0"/>
              </a:rPr>
              <a:t>R666 </a:t>
            </a:r>
            <a:r>
              <a:rPr lang="en-ZA" sz="1150" dirty="0">
                <a:latin typeface="Arial" panose="020B0604020202020204" pitchFamily="34" charset="0"/>
                <a:ea typeface="Tahoma" panose="020B0604030504040204" pitchFamily="34" charset="0"/>
                <a:cs typeface="Arial" panose="020B0604020202020204" pitchFamily="34" charset="0"/>
              </a:rPr>
              <a:t>million underspending as a result of the following:</a:t>
            </a:r>
          </a:p>
          <a:p>
            <a:pPr lvl="0"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Compensation of Employees</a:t>
            </a:r>
            <a:r>
              <a:rPr lang="en-US" sz="1150" dirty="0">
                <a:latin typeface="Arial" panose="020B0604020202020204" pitchFamily="34" charset="0"/>
                <a:ea typeface="Tahoma" panose="020B0604030504040204" pitchFamily="34" charset="0"/>
                <a:cs typeface="Arial" panose="020B0604020202020204" pitchFamily="34" charset="0"/>
              </a:rPr>
              <a:t>: </a:t>
            </a:r>
            <a:r>
              <a:rPr lang="en-ZA" sz="1150" dirty="0">
                <a:latin typeface="Arial" panose="020B0604020202020204" pitchFamily="34" charset="0"/>
                <a:ea typeface="Tahoma" panose="020B0604030504040204" pitchFamily="34" charset="0"/>
                <a:cs typeface="Arial" panose="020B0604020202020204" pitchFamily="34" charset="0"/>
              </a:rPr>
              <a:t>The actual spending of </a:t>
            </a:r>
            <a:r>
              <a:rPr lang="en-ZA" sz="1150" dirty="0" smtClean="0">
                <a:latin typeface="Arial" panose="020B0604020202020204" pitchFamily="34" charset="0"/>
                <a:ea typeface="Tahoma" panose="020B0604030504040204" pitchFamily="34" charset="0"/>
                <a:cs typeface="Arial" panose="020B0604020202020204" pitchFamily="34" charset="0"/>
              </a:rPr>
              <a:t>R5,543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(50.61%) </a:t>
            </a:r>
            <a:r>
              <a:rPr lang="en-ZA" sz="1150" dirty="0">
                <a:latin typeface="Arial" panose="020B0604020202020204" pitchFamily="34" charset="0"/>
                <a:ea typeface="Tahoma" panose="020B0604030504040204" pitchFamily="34" charset="0"/>
                <a:cs typeface="Arial" panose="020B0604020202020204" pitchFamily="34" charset="0"/>
              </a:rPr>
              <a:t>against the </a:t>
            </a:r>
            <a:r>
              <a:rPr lang="en-ZA" sz="1150" dirty="0" smtClean="0">
                <a:latin typeface="Arial" panose="020B0604020202020204" pitchFamily="34" charset="0"/>
                <a:ea typeface="Tahoma" panose="020B0604030504040204" pitchFamily="34" charset="0"/>
                <a:cs typeface="Arial" panose="020B0604020202020204" pitchFamily="34" charset="0"/>
              </a:rPr>
              <a:t>revised spending </a:t>
            </a:r>
            <a:r>
              <a:rPr lang="en-ZA" sz="1150" dirty="0">
                <a:latin typeface="Arial" panose="020B0604020202020204" pitchFamily="34" charset="0"/>
                <a:ea typeface="Tahoma" panose="020B0604030504040204" pitchFamily="34" charset="0"/>
                <a:cs typeface="Arial" panose="020B0604020202020204" pitchFamily="34" charset="0"/>
              </a:rPr>
              <a:t>plan of </a:t>
            </a:r>
            <a:r>
              <a:rPr lang="en-ZA" sz="1150" dirty="0" smtClean="0">
                <a:latin typeface="Arial" panose="020B0604020202020204" pitchFamily="34" charset="0"/>
                <a:ea typeface="Tahoma" panose="020B0604030504040204" pitchFamily="34" charset="0"/>
                <a:cs typeface="Arial" panose="020B0604020202020204" pitchFamily="34" charset="0"/>
              </a:rPr>
              <a:t>R5,699 </a:t>
            </a:r>
            <a:r>
              <a:rPr lang="en-ZA" sz="1150" dirty="0">
                <a:latin typeface="Arial" panose="020B0604020202020204" pitchFamily="34" charset="0"/>
                <a:ea typeface="Tahoma" panose="020B0604030504040204" pitchFamily="34" charset="0"/>
                <a:cs typeface="Arial" panose="020B0604020202020204" pitchFamily="34" charset="0"/>
              </a:rPr>
              <a:t>billion </a:t>
            </a:r>
            <a:r>
              <a:rPr lang="en-ZA" sz="1150" dirty="0" smtClean="0">
                <a:latin typeface="Arial" panose="020B0604020202020204" pitchFamily="34" charset="0"/>
                <a:ea typeface="Tahoma" panose="020B0604030504040204" pitchFamily="34" charset="0"/>
                <a:cs typeface="Arial" panose="020B0604020202020204" pitchFamily="34" charset="0"/>
              </a:rPr>
              <a:t>(52.04%) </a:t>
            </a:r>
            <a:r>
              <a:rPr lang="en-ZA" sz="1150" dirty="0">
                <a:latin typeface="Arial" panose="020B0604020202020204" pitchFamily="34" charset="0"/>
                <a:ea typeface="Tahoma" panose="020B0604030504040204" pitchFamily="34" charset="0"/>
                <a:cs typeface="Arial" panose="020B0604020202020204" pitchFamily="34" charset="0"/>
              </a:rPr>
              <a:t>resulting in </a:t>
            </a:r>
            <a:r>
              <a:rPr lang="en-ZA" sz="1150" dirty="0" smtClean="0">
                <a:latin typeface="Arial" panose="020B0604020202020204" pitchFamily="34" charset="0"/>
                <a:ea typeface="Tahoma" panose="020B0604030504040204" pitchFamily="34" charset="0"/>
                <a:cs typeface="Arial" panose="020B0604020202020204" pitchFamily="34" charset="0"/>
              </a:rPr>
              <a:t>R156 </a:t>
            </a:r>
            <a:r>
              <a:rPr lang="en-ZA" sz="1150" dirty="0">
                <a:latin typeface="Arial" panose="020B0604020202020204" pitchFamily="34" charset="0"/>
                <a:ea typeface="Tahoma" panose="020B0604030504040204" pitchFamily="34" charset="0"/>
                <a:cs typeface="Arial" panose="020B0604020202020204" pitchFamily="34" charset="0"/>
              </a:rPr>
              <a:t>million underspending due to </a:t>
            </a:r>
            <a:r>
              <a:rPr lang="en-US" sz="1150" dirty="0" smtClean="0">
                <a:latin typeface="Arial" panose="020B0604020202020204" pitchFamily="34" charset="0"/>
                <a:ea typeface="Tahoma" panose="020B0604030504040204" pitchFamily="34" charset="0"/>
                <a:cs typeface="Arial" panose="020B0604020202020204" pitchFamily="34" charset="0"/>
              </a:rPr>
              <a:t>the </a:t>
            </a:r>
            <a:r>
              <a:rPr lang="en-US" sz="1150" dirty="0">
                <a:latin typeface="Arial" panose="020B0604020202020204" pitchFamily="34" charset="0"/>
                <a:ea typeface="Tahoma" panose="020B0604030504040204" pitchFamily="34" charset="0"/>
                <a:cs typeface="Arial" panose="020B0604020202020204" pitchFamily="34" charset="0"/>
              </a:rPr>
              <a:t>spending plan which has a COLA projection</a:t>
            </a:r>
          </a:p>
          <a:p>
            <a:pPr algn="just" eaLnBrk="1" hangingPunct="1">
              <a:lnSpc>
                <a:spcPct val="150000"/>
              </a:lnSpc>
              <a:spcBef>
                <a:spcPts val="1200"/>
              </a:spcBef>
              <a:buClrTx/>
              <a:buFont typeface="Wingdings" panose="05000000000000000000" pitchFamily="2" charset="2"/>
              <a:buChar char="q"/>
            </a:pPr>
            <a:r>
              <a:rPr lang="en-ZA" sz="1150" kern="0" dirty="0" smtClean="0">
                <a:latin typeface="Arial" panose="020B0604020202020204" pitchFamily="34" charset="0"/>
                <a:ea typeface="Tahoma" panose="020B0604030504040204" pitchFamily="34" charset="0"/>
                <a:cs typeface="Arial" panose="020B0604020202020204" pitchFamily="34" charset="0"/>
              </a:rPr>
              <a:t>The </a:t>
            </a:r>
            <a:r>
              <a:rPr lang="en-ZA" sz="1150" kern="0" dirty="0">
                <a:latin typeface="Arial" panose="020B0604020202020204" pitchFamily="34" charset="0"/>
                <a:ea typeface="Tahoma" panose="020B0604030504040204" pitchFamily="34" charset="0"/>
                <a:cs typeface="Arial" panose="020B0604020202020204" pitchFamily="34" charset="0"/>
              </a:rPr>
              <a:t>Budget Committee resolved that Branch HR must clean up PERSAL so as to ensure a credible database for reconciliation with the HRBP tool. This process of aligning PERSAL to the HRBP Tool remains incomplete due to further cutting of posts </a:t>
            </a:r>
            <a:r>
              <a:rPr lang="en-ZA" sz="1150" kern="0" dirty="0" smtClean="0">
                <a:latin typeface="Arial" panose="020B0604020202020204" pitchFamily="34" charset="0"/>
                <a:ea typeface="Tahoma" panose="020B0604030504040204" pitchFamily="34" charset="0"/>
                <a:cs typeface="Arial" panose="020B0604020202020204" pitchFamily="34" charset="0"/>
              </a:rPr>
              <a:t>which </a:t>
            </a:r>
            <a:r>
              <a:rPr lang="en-ZA" sz="1150" kern="0" dirty="0">
                <a:latin typeface="Arial" panose="020B0604020202020204" pitchFamily="34" charset="0"/>
                <a:ea typeface="Tahoma" panose="020B0604030504040204" pitchFamily="34" charset="0"/>
                <a:cs typeface="Arial" panose="020B0604020202020204" pitchFamily="34" charset="0"/>
              </a:rPr>
              <a:t>must be incorporated into this alignment. </a:t>
            </a:r>
            <a:r>
              <a:rPr lang="en-ZA" sz="1150" kern="0" dirty="0" smtClean="0">
                <a:latin typeface="Arial" panose="020B0604020202020204" pitchFamily="34" charset="0"/>
                <a:ea typeface="Tahoma" panose="020B0604030504040204" pitchFamily="34" charset="0"/>
                <a:cs typeface="Arial" panose="020B0604020202020204" pitchFamily="34" charset="0"/>
              </a:rPr>
              <a:t>The </a:t>
            </a:r>
            <a:r>
              <a:rPr lang="en-ZA" sz="1150" kern="0" dirty="0">
                <a:latin typeface="Arial" panose="020B0604020202020204" pitchFamily="34" charset="0"/>
                <a:ea typeface="Tahoma" panose="020B0604030504040204" pitchFamily="34" charset="0"/>
                <a:cs typeface="Arial" panose="020B0604020202020204" pitchFamily="34" charset="0"/>
              </a:rPr>
              <a:t>permanent funded establishment as published in 2020 ENE was reported to be 26,184 against permanent PERSAL establishment of </a:t>
            </a:r>
            <a:r>
              <a:rPr lang="en-ZA" sz="1150" kern="0" dirty="0" smtClean="0">
                <a:latin typeface="Arial" panose="020B0604020202020204" pitchFamily="34" charset="0"/>
                <a:ea typeface="Tahoma" panose="020B0604030504040204" pitchFamily="34" charset="0"/>
                <a:cs typeface="Arial" panose="020B0604020202020204" pitchFamily="34" charset="0"/>
              </a:rPr>
              <a:t>28,359 </a:t>
            </a:r>
            <a:r>
              <a:rPr lang="en-ZA" sz="115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150" kern="0" dirty="0" smtClean="0">
                <a:latin typeface="Arial" panose="020B0604020202020204" pitchFamily="34" charset="0"/>
                <a:ea typeface="Tahoma" panose="020B0604030504040204" pitchFamily="34" charset="0"/>
                <a:cs typeface="Arial" panose="020B0604020202020204" pitchFamily="34" charset="0"/>
              </a:rPr>
              <a:t>2,175 </a:t>
            </a:r>
            <a:r>
              <a:rPr lang="en-ZA" sz="1150" kern="0" dirty="0">
                <a:latin typeface="Arial" panose="020B0604020202020204" pitchFamily="34" charset="0"/>
                <a:ea typeface="Tahoma" panose="020B0604030504040204" pitchFamily="34" charset="0"/>
                <a:cs typeface="Arial" panose="020B0604020202020204" pitchFamily="34" charset="0"/>
              </a:rPr>
              <a:t>posts</a:t>
            </a:r>
          </a:p>
          <a:p>
            <a:pPr lvl="0" algn="just" eaLnBrk="1" hangingPunct="1">
              <a:lnSpc>
                <a:spcPct val="150000"/>
              </a:lnSpc>
              <a:spcBef>
                <a:spcPts val="1200"/>
              </a:spcBef>
              <a:buClrTx/>
              <a:buFont typeface="Wingdings" panose="05000000000000000000" pitchFamily="2" charset="2"/>
              <a:buChar char="q"/>
            </a:pPr>
            <a:r>
              <a:rPr lang="en-ZA" sz="115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September </a:t>
            </a:r>
            <a:r>
              <a:rPr lang="en-ZA" sz="1150" dirty="0" smtClean="0">
                <a:latin typeface="Arial" panose="020B0604020202020204" pitchFamily="34" charset="0"/>
                <a:ea typeface="Tahoma" panose="020B0604030504040204" pitchFamily="34" charset="0"/>
                <a:cs typeface="Arial" panose="020B0604020202020204" pitchFamily="34" charset="0"/>
              </a:rPr>
              <a:t>2020:</a:t>
            </a:r>
            <a:endParaRPr lang="en-ZA" sz="115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endParaRPr lang="en-ZA" sz="1400" kern="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3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200" b="1" kern="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373850" y="528460"/>
            <a:ext cx="847263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30 SEPTEMBER 2020</a:t>
            </a:r>
          </a:p>
        </p:txBody>
      </p:sp>
      <p:graphicFrame>
        <p:nvGraphicFramePr>
          <p:cNvPr id="12" name="Object 11"/>
          <p:cNvGraphicFramePr>
            <a:graphicFrameLocks noChangeAspect="1"/>
          </p:cNvGraphicFramePr>
          <p:nvPr>
            <p:extLst>
              <p:ext uri="{D42A27DB-BD31-4B8C-83A1-F6EECF244321}">
                <p14:modId xmlns:p14="http://schemas.microsoft.com/office/powerpoint/2010/main" val="2668070720"/>
              </p:ext>
            </p:extLst>
          </p:nvPr>
        </p:nvGraphicFramePr>
        <p:xfrm>
          <a:off x="830571" y="4931735"/>
          <a:ext cx="7539038" cy="1501775"/>
        </p:xfrm>
        <a:graphic>
          <a:graphicData uri="http://schemas.openxmlformats.org/presentationml/2006/ole">
            <mc:AlternateContent xmlns:mc="http://schemas.openxmlformats.org/markup-compatibility/2006">
              <mc:Choice xmlns:v="urn:schemas-microsoft-com:vml" Requires="v">
                <p:oleObj spid="_x0000_s98094" name="Worksheet" r:id="rId5" imgW="12325356" imgH="1266840" progId="Excel.Sheet.12">
                  <p:embed/>
                </p:oleObj>
              </mc:Choice>
              <mc:Fallback>
                <p:oleObj name="Worksheet" r:id="rId5" imgW="12325356" imgH="1266840" progId="Excel.Sheet.12">
                  <p:embed/>
                  <p:pic>
                    <p:nvPicPr>
                      <p:cNvPr id="0" name=""/>
                      <p:cNvPicPr/>
                      <p:nvPr/>
                    </p:nvPicPr>
                    <p:blipFill>
                      <a:blip r:embed="rId6"/>
                      <a:stretch>
                        <a:fillRect/>
                      </a:stretch>
                    </p:blipFill>
                    <p:spPr>
                      <a:xfrm>
                        <a:off x="830571" y="4931735"/>
                        <a:ext cx="7539038" cy="1501775"/>
                      </a:xfrm>
                      <a:prstGeom prst="rect">
                        <a:avLst/>
                      </a:prstGeom>
                    </p:spPr>
                  </p:pic>
                </p:oleObj>
              </mc:Fallback>
            </mc:AlternateContent>
          </a:graphicData>
        </a:graphic>
      </p:graphicFrame>
    </p:spTree>
    <p:extLst>
      <p:ext uri="{BB962C8B-B14F-4D97-AF65-F5344CB8AC3E}">
        <p14:creationId xmlns:p14="http://schemas.microsoft.com/office/powerpoint/2010/main" val="261792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12</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80300" y="1099282"/>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348959" y="1271295"/>
            <a:ext cx="8223250" cy="340477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Goods and Services: </a:t>
            </a:r>
            <a:r>
              <a:rPr lang="en-US" sz="1150" dirty="0">
                <a:latin typeface="Arial" panose="020B0604020202020204" pitchFamily="34" charset="0"/>
                <a:ea typeface="Tahoma" panose="020B0604030504040204" pitchFamily="34" charset="0"/>
                <a:cs typeface="Arial" panose="020B0604020202020204" pitchFamily="34" charset="0"/>
              </a:rPr>
              <a:t>The actual spending of </a:t>
            </a:r>
            <a:r>
              <a:rPr lang="en-US" sz="1150" dirty="0" smtClean="0">
                <a:latin typeface="Arial" panose="020B0604020202020204" pitchFamily="34" charset="0"/>
                <a:ea typeface="Tahoma" panose="020B0604030504040204" pitchFamily="34" charset="0"/>
                <a:cs typeface="Arial" panose="020B0604020202020204" pitchFamily="34" charset="0"/>
              </a:rPr>
              <a:t>R1,584 billion (45.48%)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R1,901 billion (54.56%)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R317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ZA" sz="1150" dirty="0">
                <a:latin typeface="Arial" panose="020B0604020202020204" pitchFamily="34" charset="0"/>
                <a:ea typeface="Tahoma" panose="020B0604030504040204" pitchFamily="34" charset="0"/>
                <a:cs typeface="Arial" panose="020B0604020202020204" pitchFamily="34" charset="0"/>
              </a:rPr>
              <a:t>underspending </a:t>
            </a:r>
            <a:r>
              <a:rPr lang="en-ZA" sz="1150" dirty="0" smtClean="0">
                <a:latin typeface="Arial" panose="020B0604020202020204" pitchFamily="34" charset="0"/>
                <a:ea typeface="Tahoma" panose="020B0604030504040204" pitchFamily="34" charset="0"/>
                <a:cs typeface="Arial" panose="020B0604020202020204" pitchFamily="34" charset="0"/>
              </a:rPr>
              <a:t>due </a:t>
            </a:r>
            <a:r>
              <a:rPr lang="en-ZA" sz="1200" dirty="0" smtClean="0">
                <a:latin typeface="Arial" panose="020B0604020202020204" pitchFamily="34" charset="0"/>
                <a:ea typeface="Tahoma" panose="020B0604030504040204" pitchFamily="34" charset="0"/>
                <a:cs typeface="Arial" panose="020B0604020202020204" pitchFamily="34" charset="0"/>
              </a:rPr>
              <a:t>to provision </a:t>
            </a:r>
            <a:r>
              <a:rPr lang="en-ZA" sz="1200" dirty="0">
                <a:latin typeface="Arial" panose="020B0604020202020204" pitchFamily="34" charset="0"/>
                <a:ea typeface="Tahoma" panose="020B0604030504040204" pitchFamily="34" charset="0"/>
                <a:cs typeface="Arial" panose="020B0604020202020204" pitchFamily="34" charset="0"/>
              </a:rPr>
              <a:t>made for accruals/payables on item </a:t>
            </a:r>
            <a:r>
              <a:rPr lang="en-ZA" sz="1200" dirty="0" smtClean="0">
                <a:latin typeface="Arial" panose="020B0604020202020204" pitchFamily="34" charset="0"/>
                <a:ea typeface="Tahoma" panose="020B0604030504040204" pitchFamily="34" charset="0"/>
                <a:cs typeface="Arial" panose="020B0604020202020204" pitchFamily="34" charset="0"/>
              </a:rPr>
              <a:t>Property Payments </a:t>
            </a:r>
            <a:r>
              <a:rPr lang="en-ZA" sz="1200" dirty="0">
                <a:latin typeface="Arial" panose="020B0604020202020204" pitchFamily="34" charset="0"/>
                <a:ea typeface="Tahoma" panose="020B0604030504040204" pitchFamily="34" charset="0"/>
                <a:cs typeface="Arial" panose="020B0604020202020204" pitchFamily="34" charset="0"/>
              </a:rPr>
              <a:t>in the spending plan for the first two months of the 2020/21 financial </a:t>
            </a:r>
            <a:r>
              <a:rPr lang="en-ZA" sz="1200" dirty="0" smtClean="0">
                <a:latin typeface="Arial" panose="020B0604020202020204" pitchFamily="34" charset="0"/>
                <a:ea typeface="Tahoma" panose="020B0604030504040204" pitchFamily="34" charset="0"/>
                <a:cs typeface="Arial" panose="020B0604020202020204" pitchFamily="34" charset="0"/>
              </a:rPr>
              <a:t>year</a:t>
            </a:r>
            <a:endParaRPr lang="en-ZA" sz="120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ZA" sz="1150" b="1" dirty="0" smtClean="0">
                <a:latin typeface="Arial" panose="020B0604020202020204" pitchFamily="34" charset="0"/>
                <a:ea typeface="Tahoma" panose="020B0604030504040204" pitchFamily="34" charset="0"/>
                <a:cs typeface="Arial" panose="020B0604020202020204" pitchFamily="34" charset="0"/>
              </a:rPr>
              <a:t>Interest </a:t>
            </a:r>
            <a:r>
              <a:rPr lang="en-ZA" sz="1150" b="1" dirty="0">
                <a:latin typeface="Arial" panose="020B0604020202020204" pitchFamily="34" charset="0"/>
                <a:ea typeface="Tahoma" panose="020B0604030504040204" pitchFamily="34" charset="0"/>
                <a:cs typeface="Arial" panose="020B0604020202020204" pitchFamily="34" charset="0"/>
              </a:rPr>
              <a:t>and Rent on Land: </a:t>
            </a:r>
            <a:r>
              <a:rPr lang="en-ZA" sz="1150" dirty="0">
                <a:latin typeface="Arial" panose="020B0604020202020204" pitchFamily="34" charset="0"/>
                <a:ea typeface="Tahoma" panose="020B0604030504040204" pitchFamily="34" charset="0"/>
                <a:cs typeface="Arial" panose="020B0604020202020204" pitchFamily="34" charset="0"/>
              </a:rPr>
              <a:t>There was an expenditure of </a:t>
            </a:r>
            <a:r>
              <a:rPr lang="en-ZA" sz="1150" dirty="0" smtClean="0">
                <a:latin typeface="Arial" panose="020B0604020202020204" pitchFamily="34" charset="0"/>
                <a:ea typeface="Tahoma" panose="020B0604030504040204" pitchFamily="34" charset="0"/>
                <a:cs typeface="Arial" panose="020B0604020202020204" pitchFamily="34" charset="0"/>
              </a:rPr>
              <a:t>R124 </a:t>
            </a:r>
            <a:r>
              <a:rPr lang="en-ZA" sz="115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salary in </a:t>
            </a:r>
            <a:r>
              <a:rPr lang="en-ZA" sz="1150" dirty="0" smtClean="0">
                <a:latin typeface="Arial" panose="020B0604020202020204" pitchFamily="34" charset="0"/>
                <a:ea typeface="Tahoma" panose="020B0604030504040204" pitchFamily="34" charset="0"/>
                <a:cs typeface="Arial" panose="020B0604020202020204" pitchFamily="34" charset="0"/>
              </a:rPr>
              <a:t>KZN </a:t>
            </a:r>
            <a:r>
              <a:rPr lang="en-ZA" sz="1150" dirty="0">
                <a:latin typeface="Arial" panose="020B0604020202020204" pitchFamily="34" charset="0"/>
                <a:ea typeface="Tahoma" panose="020B0604030504040204" pitchFamily="34" charset="0"/>
                <a:cs typeface="Arial" panose="020B0604020202020204" pitchFamily="34" charset="0"/>
              </a:rPr>
              <a:t>region </a:t>
            </a:r>
          </a:p>
          <a:p>
            <a:pPr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Transfers and subsidies: </a:t>
            </a:r>
            <a:r>
              <a:rPr lang="en-US" sz="1150" dirty="0">
                <a:latin typeface="Arial" panose="020B0604020202020204" pitchFamily="34" charset="0"/>
                <a:ea typeface="Tahoma" panose="020B0604030504040204" pitchFamily="34" charset="0"/>
                <a:cs typeface="Arial" panose="020B0604020202020204" pitchFamily="34" charset="0"/>
              </a:rPr>
              <a:t>The actual spending of </a:t>
            </a:r>
            <a:r>
              <a:rPr lang="en-US" sz="1150" dirty="0" smtClean="0">
                <a:latin typeface="Arial" panose="020B0604020202020204" pitchFamily="34" charset="0"/>
                <a:ea typeface="Tahoma" panose="020B0604030504040204" pitchFamily="34" charset="0"/>
                <a:cs typeface="Arial" panose="020B0604020202020204" pitchFamily="34" charset="0"/>
              </a:rPr>
              <a:t>R54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US" sz="1150" dirty="0" smtClean="0">
                <a:latin typeface="Arial" panose="020B0604020202020204" pitchFamily="34" charset="0"/>
                <a:ea typeface="Tahoma" panose="020B0604030504040204" pitchFamily="34" charset="0"/>
                <a:cs typeface="Arial" panose="020B0604020202020204" pitchFamily="34" charset="0"/>
              </a:rPr>
              <a:t>(33.54%)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R75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US" sz="1150" dirty="0" smtClean="0">
                <a:latin typeface="Arial" panose="020B0604020202020204" pitchFamily="34" charset="0"/>
                <a:ea typeface="Tahoma" panose="020B0604030504040204" pitchFamily="34" charset="0"/>
                <a:cs typeface="Arial" panose="020B0604020202020204" pitchFamily="34" charset="0"/>
              </a:rPr>
              <a:t>(46.00%)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R20 </a:t>
            </a:r>
            <a:r>
              <a:rPr lang="en-US" sz="1150" dirty="0">
                <a:latin typeface="Arial" panose="020B0604020202020204" pitchFamily="34" charset="0"/>
                <a:ea typeface="Tahoma" panose="020B0604030504040204" pitchFamily="34" charset="0"/>
                <a:cs typeface="Arial" panose="020B0604020202020204" pitchFamily="34" charset="0"/>
              </a:rPr>
              <a:t>million underspending as a result of lower than anticipated leave </a:t>
            </a:r>
            <a:r>
              <a:rPr lang="en-US" sz="1150" dirty="0" smtClean="0">
                <a:latin typeface="Arial" panose="020B0604020202020204" pitchFamily="34" charset="0"/>
                <a:ea typeface="Tahoma" panose="020B0604030504040204" pitchFamily="34" charset="0"/>
                <a:cs typeface="Arial" panose="020B0604020202020204" pitchFamily="34" charset="0"/>
              </a:rPr>
              <a:t>gratuities due to service </a:t>
            </a:r>
            <a:r>
              <a:rPr lang="en-US" sz="1150" dirty="0">
                <a:latin typeface="Arial" panose="020B0604020202020204" pitchFamily="34" charset="0"/>
                <a:ea typeface="Tahoma" panose="020B0604030504040204" pitchFamily="34" charset="0"/>
                <a:cs typeface="Arial" panose="020B0604020202020204" pitchFamily="34" charset="0"/>
              </a:rPr>
              <a:t>terminations </a:t>
            </a:r>
          </a:p>
          <a:p>
            <a:pPr marL="266700" lvl="1" indent="-266700" algn="just" eaLnBrk="1" hangingPunct="1">
              <a:lnSpc>
                <a:spcPct val="150000"/>
              </a:lnSpc>
              <a:spcBef>
                <a:spcPts val="1200"/>
              </a:spcBef>
              <a:buClrTx/>
              <a:buFont typeface="Wingdings" panose="05000000000000000000" pitchFamily="2" charset="2"/>
              <a:buChar char="q"/>
            </a:pPr>
            <a:r>
              <a:rPr lang="en-US" sz="1150" b="1" dirty="0">
                <a:latin typeface="Arial" panose="020B0604020202020204" pitchFamily="34" charset="0"/>
                <a:ea typeface="Tahoma" panose="020B0604030504040204" pitchFamily="34" charset="0"/>
                <a:cs typeface="Arial" panose="020B0604020202020204" pitchFamily="34" charset="0"/>
              </a:rPr>
              <a:t>Payments for capital assets: </a:t>
            </a:r>
            <a:r>
              <a:rPr lang="en-US" sz="1150" dirty="0">
                <a:latin typeface="Arial" panose="020B0604020202020204" pitchFamily="34" charset="0"/>
                <a:ea typeface="Tahoma" panose="020B0604030504040204" pitchFamily="34" charset="0"/>
                <a:cs typeface="Arial" panose="020B0604020202020204" pitchFamily="34" charset="0"/>
              </a:rPr>
              <a:t>The actual </a:t>
            </a:r>
            <a:r>
              <a:rPr lang="en-US" sz="1150" dirty="0" smtClean="0">
                <a:latin typeface="Arial" panose="020B0604020202020204" pitchFamily="34" charset="0"/>
                <a:ea typeface="Tahoma" panose="020B0604030504040204" pitchFamily="34" charset="0"/>
                <a:cs typeface="Arial" panose="020B0604020202020204" pitchFamily="34" charset="0"/>
              </a:rPr>
              <a:t>spending </a:t>
            </a:r>
            <a:r>
              <a:rPr lang="en-US" sz="1150" dirty="0">
                <a:latin typeface="Arial" panose="020B0604020202020204" pitchFamily="34" charset="0"/>
                <a:ea typeface="Tahoma" panose="020B0604030504040204" pitchFamily="34" charset="0"/>
                <a:cs typeface="Arial" panose="020B0604020202020204" pitchFamily="34" charset="0"/>
              </a:rPr>
              <a:t>of </a:t>
            </a:r>
            <a:r>
              <a:rPr lang="en-US" sz="1150" dirty="0" smtClean="0">
                <a:latin typeface="Arial" panose="020B0604020202020204" pitchFamily="34" charset="0"/>
                <a:ea typeface="Tahoma" panose="020B0604030504040204" pitchFamily="34" charset="0"/>
                <a:cs typeface="Arial" panose="020B0604020202020204" pitchFamily="34" charset="0"/>
              </a:rPr>
              <a:t>R72 million (16.28%) </a:t>
            </a:r>
            <a:r>
              <a:rPr lang="en-US" sz="1150" dirty="0">
                <a:latin typeface="Arial" panose="020B0604020202020204" pitchFamily="34" charset="0"/>
                <a:ea typeface="Tahoma" panose="020B0604030504040204" pitchFamily="34" charset="0"/>
                <a:cs typeface="Arial" panose="020B0604020202020204" pitchFamily="34" charset="0"/>
              </a:rPr>
              <a:t>against the </a:t>
            </a:r>
            <a:r>
              <a:rPr lang="en-US" sz="1150" dirty="0" smtClean="0">
                <a:latin typeface="Arial" panose="020B0604020202020204" pitchFamily="34" charset="0"/>
                <a:ea typeface="Tahoma" panose="020B0604030504040204" pitchFamily="34" charset="0"/>
                <a:cs typeface="Arial" panose="020B0604020202020204" pitchFamily="34" charset="0"/>
              </a:rPr>
              <a:t>revised spending </a:t>
            </a:r>
            <a:r>
              <a:rPr lang="en-US" sz="1150" dirty="0">
                <a:latin typeface="Arial" panose="020B0604020202020204" pitchFamily="34" charset="0"/>
                <a:ea typeface="Tahoma" panose="020B0604030504040204" pitchFamily="34" charset="0"/>
                <a:cs typeface="Arial" panose="020B0604020202020204" pitchFamily="34" charset="0"/>
              </a:rPr>
              <a:t>plan of </a:t>
            </a:r>
            <a:r>
              <a:rPr lang="en-US" sz="1150" dirty="0" smtClean="0">
                <a:latin typeface="Arial" panose="020B0604020202020204" pitchFamily="34" charset="0"/>
                <a:ea typeface="Tahoma" panose="020B0604030504040204" pitchFamily="34" charset="0"/>
                <a:cs typeface="Arial" panose="020B0604020202020204" pitchFamily="34" charset="0"/>
              </a:rPr>
              <a:t>R245 </a:t>
            </a:r>
            <a:r>
              <a:rPr lang="en-US" sz="1150" dirty="0">
                <a:latin typeface="Arial" panose="020B0604020202020204" pitchFamily="34" charset="0"/>
                <a:ea typeface="Tahoma" panose="020B0604030504040204" pitchFamily="34" charset="0"/>
                <a:cs typeface="Arial" panose="020B0604020202020204" pitchFamily="34" charset="0"/>
              </a:rPr>
              <a:t>million </a:t>
            </a:r>
            <a:r>
              <a:rPr lang="en-US" sz="1150" dirty="0" smtClean="0">
                <a:latin typeface="Arial" panose="020B0604020202020204" pitchFamily="34" charset="0"/>
                <a:ea typeface="Tahoma" panose="020B0604030504040204" pitchFamily="34" charset="0"/>
                <a:cs typeface="Arial" panose="020B0604020202020204" pitchFamily="34" charset="0"/>
              </a:rPr>
              <a:t>(55.60%) </a:t>
            </a:r>
            <a:r>
              <a:rPr lang="en-US" sz="1150" dirty="0">
                <a:latin typeface="Arial" panose="020B0604020202020204" pitchFamily="34" charset="0"/>
                <a:ea typeface="Tahoma" panose="020B0604030504040204" pitchFamily="34" charset="0"/>
                <a:cs typeface="Arial" panose="020B0604020202020204" pitchFamily="34" charset="0"/>
              </a:rPr>
              <a:t>resulting in </a:t>
            </a:r>
            <a:r>
              <a:rPr lang="en-US" sz="1150" dirty="0" smtClean="0">
                <a:latin typeface="Arial" panose="020B0604020202020204" pitchFamily="34" charset="0"/>
                <a:ea typeface="Tahoma" panose="020B0604030504040204" pitchFamily="34" charset="0"/>
                <a:cs typeface="Arial" panose="020B0604020202020204" pitchFamily="34" charset="0"/>
              </a:rPr>
              <a:t>R173 </a:t>
            </a:r>
            <a:r>
              <a:rPr lang="en-US" sz="1150" dirty="0">
                <a:latin typeface="Arial" panose="020B0604020202020204" pitchFamily="34" charset="0"/>
                <a:ea typeface="Tahoma" panose="020B0604030504040204" pitchFamily="34" charset="0"/>
                <a:cs typeface="Arial" panose="020B0604020202020204" pitchFamily="34" charset="0"/>
              </a:rPr>
              <a:t>million under spending </a:t>
            </a:r>
            <a:r>
              <a:rPr lang="en-ZA" sz="1150" dirty="0">
                <a:latin typeface="Arial" panose="020B0604020202020204" pitchFamily="34" charset="0"/>
                <a:ea typeface="Tahoma" panose="020B0604030504040204" pitchFamily="34" charset="0"/>
                <a:cs typeface="Arial" panose="020B0604020202020204" pitchFamily="34" charset="0"/>
              </a:rPr>
              <a:t>was mainly on item: Buildings and Other Fixed Structures due to </a:t>
            </a:r>
            <a:r>
              <a:rPr lang="en-ZA" sz="1150" dirty="0" smtClean="0">
                <a:latin typeface="Arial" panose="020B0604020202020204" pitchFamily="34" charset="0"/>
                <a:ea typeface="Tahoma" panose="020B0604030504040204" pitchFamily="34" charset="0"/>
                <a:cs typeface="Arial" panose="020B0604020202020204" pitchFamily="34" charset="0"/>
              </a:rPr>
              <a:t>lockdown level 5 and poor performance of Capital Works Programme</a:t>
            </a:r>
            <a:endParaRPr lang="en-ZA" sz="1150" dirty="0">
              <a:highlight>
                <a:srgbClr val="FFFF00"/>
              </a:highlight>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675860" y="528460"/>
            <a:ext cx="825345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30 SEPTEMBER 2020</a:t>
            </a:r>
          </a:p>
        </p:txBody>
      </p:sp>
    </p:spTree>
    <p:extLst>
      <p:ext uri="{BB962C8B-B14F-4D97-AF65-F5344CB8AC3E}">
        <p14:creationId xmlns:p14="http://schemas.microsoft.com/office/powerpoint/2010/main" val="91541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13</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9161" y="671103"/>
            <a:ext cx="7378700" cy="112839"/>
          </a:xfrm>
          <a:prstGeom prst="rect">
            <a:avLst/>
          </a:prstGeom>
        </p:spPr>
      </p:pic>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704851" y="173522"/>
            <a:ext cx="835555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p:txBody>
      </p:sp>
      <p:graphicFrame>
        <p:nvGraphicFramePr>
          <p:cNvPr id="3" name="Object 2"/>
          <p:cNvGraphicFramePr>
            <a:graphicFrameLocks noChangeAspect="1"/>
          </p:cNvGraphicFramePr>
          <p:nvPr>
            <p:extLst>
              <p:ext uri="{D42A27DB-BD31-4B8C-83A1-F6EECF244321}">
                <p14:modId xmlns:p14="http://schemas.microsoft.com/office/powerpoint/2010/main" val="4258742088"/>
              </p:ext>
            </p:extLst>
          </p:nvPr>
        </p:nvGraphicFramePr>
        <p:xfrm>
          <a:off x="625475" y="898525"/>
          <a:ext cx="7791450" cy="2814638"/>
        </p:xfrm>
        <a:graphic>
          <a:graphicData uri="http://schemas.openxmlformats.org/presentationml/2006/ole">
            <mc:AlternateContent xmlns:mc="http://schemas.openxmlformats.org/markup-compatibility/2006">
              <mc:Choice xmlns:v="urn:schemas-microsoft-com:vml" Requires="v">
                <p:oleObj spid="_x0000_s106881" name="Worksheet" r:id="rId5" imgW="6848551" imgH="2238330" progId="Excel.Sheet.12">
                  <p:embed/>
                </p:oleObj>
              </mc:Choice>
              <mc:Fallback>
                <p:oleObj name="Worksheet" r:id="rId5" imgW="6848551" imgH="2238330" progId="Excel.Sheet.12">
                  <p:embed/>
                  <p:pic>
                    <p:nvPicPr>
                      <p:cNvPr id="0" name="Object 2"/>
                      <p:cNvPicPr>
                        <a:picLocks noChangeAspect="1" noChangeArrowheads="1"/>
                      </p:cNvPicPr>
                      <p:nvPr/>
                    </p:nvPicPr>
                    <p:blipFill>
                      <a:blip r:embed="rId6"/>
                      <a:srcRect/>
                      <a:stretch>
                        <a:fillRect/>
                      </a:stretch>
                    </p:blipFill>
                    <p:spPr bwMode="auto">
                      <a:xfrm>
                        <a:off x="625475" y="898525"/>
                        <a:ext cx="7791450" cy="2814638"/>
                      </a:xfrm>
                      <a:prstGeom prst="rect">
                        <a:avLst/>
                      </a:prstGeom>
                      <a:noFill/>
                      <a:ln>
                        <a:noFill/>
                      </a:ln>
                    </p:spPr>
                  </p:pic>
                </p:oleObj>
              </mc:Fallback>
            </mc:AlternateContent>
          </a:graphicData>
        </a:graphic>
      </p:graphicFrame>
      <p:sp>
        <p:nvSpPr>
          <p:cNvPr id="5" name="Rectangle 4"/>
          <p:cNvSpPr/>
          <p:nvPr/>
        </p:nvSpPr>
        <p:spPr>
          <a:xfrm>
            <a:off x="723268" y="3780932"/>
            <a:ext cx="7917945" cy="2046714"/>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300" dirty="0">
                <a:latin typeface="Arial" panose="020B0604020202020204" pitchFamily="34" charset="0"/>
                <a:ea typeface="Tahoma" panose="020B0604030504040204" pitchFamily="34" charset="0"/>
                <a:cs typeface="Arial" panose="020B0604020202020204" pitchFamily="34" charset="0"/>
              </a:rPr>
              <a:t>The actual spending of programme Rehabilitation is </a:t>
            </a:r>
            <a:r>
              <a:rPr lang="en-US" sz="1300" dirty="0" smtClean="0">
                <a:latin typeface="Arial" panose="020B0604020202020204" pitchFamily="34" charset="0"/>
                <a:ea typeface="Tahoma" panose="020B0604030504040204" pitchFamily="34" charset="0"/>
                <a:cs typeface="Arial" panose="020B0604020202020204" pitchFamily="34" charset="0"/>
              </a:rPr>
              <a:t>R890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(44.27%)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R1,042 billion (51.85%)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R152 </a:t>
            </a:r>
            <a:r>
              <a:rPr lang="en-US" sz="1300" dirty="0">
                <a:latin typeface="Arial" panose="020B0604020202020204" pitchFamily="34" charset="0"/>
                <a:ea typeface="Tahoma" panose="020B0604030504040204" pitchFamily="34" charset="0"/>
                <a:cs typeface="Arial" panose="020B0604020202020204" pitchFamily="34" charset="0"/>
              </a:rPr>
              <a:t>million underspending as a result of the following</a:t>
            </a:r>
            <a:r>
              <a:rPr lang="en-US" sz="1300" b="1" dirty="0">
                <a:latin typeface="Arial" panose="020B0604020202020204" pitchFamily="34" charset="0"/>
                <a:ea typeface="Tahoma" panose="020B0604030504040204" pitchFamily="34" charset="0"/>
                <a:cs typeface="Arial" panose="020B0604020202020204" pitchFamily="34" charset="0"/>
              </a:rPr>
              <a:t>:</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dirty="0">
                <a:latin typeface="Arial" panose="020B0604020202020204" pitchFamily="34" charset="0"/>
                <a:ea typeface="Tahoma" panose="020B0604030504040204" pitchFamily="34" charset="0"/>
                <a:cs typeface="Arial" panose="020B0604020202020204" pitchFamily="34" charset="0"/>
              </a:rPr>
              <a:t> </a:t>
            </a:r>
            <a:r>
              <a:rPr lang="en-US" sz="13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R736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(50.46%)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R792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(54.36%)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R57 </a:t>
            </a:r>
            <a:r>
              <a:rPr lang="en-US" sz="1300" dirty="0">
                <a:latin typeface="Arial" panose="020B0604020202020204" pitchFamily="34" charset="0"/>
                <a:ea typeface="Tahoma" panose="020B0604030504040204" pitchFamily="34" charset="0"/>
                <a:cs typeface="Arial" panose="020B0604020202020204" pitchFamily="34" charset="0"/>
              </a:rPr>
              <a:t>million underspending </a:t>
            </a:r>
            <a:r>
              <a:rPr lang="en-ZA" sz="1300" dirty="0">
                <a:latin typeface="Arial" panose="020B0604020202020204" pitchFamily="34" charset="0"/>
                <a:ea typeface="Tahoma" panose="020B0604030504040204" pitchFamily="34" charset="0"/>
                <a:cs typeface="Arial" panose="020B0604020202020204" pitchFamily="34" charset="0"/>
              </a:rPr>
              <a:t>due </a:t>
            </a:r>
            <a:r>
              <a:rPr lang="en-ZA" sz="1300" dirty="0" smtClean="0">
                <a:latin typeface="Arial" panose="020B0604020202020204" pitchFamily="34" charset="0"/>
                <a:ea typeface="Tahoma" panose="020B0604030504040204" pitchFamily="34" charset="0"/>
                <a:cs typeface="Arial" panose="020B0604020202020204" pitchFamily="34" charset="0"/>
              </a:rPr>
              <a:t>to</a:t>
            </a:r>
            <a:r>
              <a:rPr lang="en-ZA" sz="1300" kern="0" dirty="0">
                <a:latin typeface="Arial" panose="020B0604020202020204" pitchFamily="34" charset="0"/>
                <a:ea typeface="Tahoma" panose="020B0604030504040204" pitchFamily="34" charset="0"/>
                <a:cs typeface="Arial" panose="020B0604020202020204" pitchFamily="34" charset="0"/>
              </a:rPr>
              <a:t> </a:t>
            </a:r>
            <a:r>
              <a:rPr lang="en-US" sz="1300" kern="0" dirty="0" smtClean="0">
                <a:latin typeface="Arial" panose="020B0604020202020204" pitchFamily="34" charset="0"/>
                <a:ea typeface="Tahoma" panose="020B0604030504040204" pitchFamily="34" charset="0"/>
                <a:cs typeface="Arial" panose="020B0604020202020204" pitchFamily="34" charset="0"/>
              </a:rPr>
              <a:t>the </a:t>
            </a:r>
            <a:r>
              <a:rPr lang="en-US" sz="1300" kern="0" dirty="0">
                <a:latin typeface="Arial" panose="020B0604020202020204" pitchFamily="34" charset="0"/>
                <a:ea typeface="Tahoma" panose="020B0604030504040204" pitchFamily="34" charset="0"/>
                <a:cs typeface="Arial" panose="020B0604020202020204" pitchFamily="34" charset="0"/>
              </a:rPr>
              <a:t>spending plan which has a COLA projection</a:t>
            </a:r>
            <a:endParaRPr lang="en-ZA" sz="1300" kern="0" dirty="0">
              <a:latin typeface="Arial" panose="020B0604020202020204" pitchFamily="34" charset="0"/>
              <a:ea typeface="Tahoma" panose="020B060403050404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830571" y="6504770"/>
            <a:ext cx="7378700" cy="38100"/>
          </a:xfrm>
          <a:prstGeom prst="rect">
            <a:avLst/>
          </a:prstGeom>
        </p:spPr>
      </p:pic>
    </p:spTree>
    <p:extLst>
      <p:ext uri="{BB962C8B-B14F-4D97-AF65-F5344CB8AC3E}">
        <p14:creationId xmlns:p14="http://schemas.microsoft.com/office/powerpoint/2010/main" val="191191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14</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9161" y="671103"/>
            <a:ext cx="7378700" cy="112839"/>
          </a:xfrm>
          <a:prstGeom prst="rect">
            <a:avLst/>
          </a:prstGeom>
        </p:spPr>
      </p:pic>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704851" y="173522"/>
            <a:ext cx="835555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p:txBody>
      </p:sp>
      <p:sp>
        <p:nvSpPr>
          <p:cNvPr id="5" name="Rectangle 4"/>
          <p:cNvSpPr/>
          <p:nvPr/>
        </p:nvSpPr>
        <p:spPr>
          <a:xfrm>
            <a:off x="463550" y="952503"/>
            <a:ext cx="7917945" cy="2946961"/>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process of aligning PERSAL to the HRBP Tool remains incomplete due to further cutting of posts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must be incorporated into this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alignment. Therefore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aligning PERSAL to HRBP tool is anticipated to be finalised by 30 September 2020. The permanent funded establishment as published in 2020 ENE was reported to be 2,163 against permanent PERSAL establishment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2,555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in a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variance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392 posts</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30 September2020</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endPar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898062" y="5864032"/>
            <a:ext cx="7378700" cy="381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452057121"/>
              </p:ext>
            </p:extLst>
          </p:nvPr>
        </p:nvGraphicFramePr>
        <p:xfrm>
          <a:off x="785559" y="3893750"/>
          <a:ext cx="7273925" cy="1592262"/>
        </p:xfrm>
        <a:graphic>
          <a:graphicData uri="http://schemas.openxmlformats.org/presentationml/2006/ole">
            <mc:AlternateContent xmlns:mc="http://schemas.openxmlformats.org/markup-compatibility/2006">
              <mc:Choice xmlns:v="urn:schemas-microsoft-com:vml" Requires="v">
                <p:oleObj spid="_x0000_s133147" name="Worksheet" r:id="rId5" imgW="12211089" imgH="1266840" progId="Excel.Sheet.12">
                  <p:embed/>
                </p:oleObj>
              </mc:Choice>
              <mc:Fallback>
                <p:oleObj name="Worksheet" r:id="rId5" imgW="12211089" imgH="1266840" progId="Excel.Sheet.12">
                  <p:embed/>
                  <p:pic>
                    <p:nvPicPr>
                      <p:cNvPr id="0" name=""/>
                      <p:cNvPicPr>
                        <a:picLocks noChangeAspect="1" noChangeArrowheads="1"/>
                      </p:cNvPicPr>
                      <p:nvPr/>
                    </p:nvPicPr>
                    <p:blipFill>
                      <a:blip r:embed="rId6"/>
                      <a:srcRect/>
                      <a:stretch>
                        <a:fillRect/>
                      </a:stretch>
                    </p:blipFill>
                    <p:spPr bwMode="auto">
                      <a:xfrm>
                        <a:off x="785559" y="3893750"/>
                        <a:ext cx="727392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267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15</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59161" y="671103"/>
            <a:ext cx="7378700" cy="112839"/>
          </a:xfrm>
          <a:prstGeom prst="rect">
            <a:avLst/>
          </a:prstGeom>
        </p:spPr>
      </p:pic>
      <p:sp>
        <p:nvSpPr>
          <p:cNvPr id="9" name="Title 1"/>
          <p:cNvSpPr txBox="1">
            <a:spLocks/>
          </p:cNvSpPr>
          <p:nvPr/>
        </p:nvSpPr>
        <p:spPr bwMode="auto">
          <a:xfrm>
            <a:off x="0" y="577400"/>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704851" y="173522"/>
            <a:ext cx="835555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p:txBody>
      </p:sp>
      <p:pic>
        <p:nvPicPr>
          <p:cNvPr id="10" name="Picture 9"/>
          <p:cNvPicPr>
            <a:picLocks noChangeAspect="1"/>
          </p:cNvPicPr>
          <p:nvPr/>
        </p:nvPicPr>
        <p:blipFill>
          <a:blip r:embed="rId3"/>
          <a:stretch>
            <a:fillRect/>
          </a:stretch>
        </p:blipFill>
        <p:spPr>
          <a:xfrm>
            <a:off x="830571" y="6504770"/>
            <a:ext cx="7378700" cy="38100"/>
          </a:xfrm>
          <a:prstGeom prst="rect">
            <a:avLst/>
          </a:prstGeom>
        </p:spPr>
      </p:pic>
      <p:sp>
        <p:nvSpPr>
          <p:cNvPr id="4" name="Rectangle 3"/>
          <p:cNvSpPr/>
          <p:nvPr/>
        </p:nvSpPr>
        <p:spPr>
          <a:xfrm>
            <a:off x="559161" y="1005907"/>
            <a:ext cx="7853319" cy="5055230"/>
          </a:xfrm>
          <a:prstGeom prst="rect">
            <a:avLst/>
          </a:prstGeom>
        </p:spPr>
        <p:txBody>
          <a:bodyPr wrap="square">
            <a:spAutoFit/>
          </a:bodyPr>
          <a:lstStyle/>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Goods and Services: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R144 million (27.51%)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R238 million (45.44%)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R94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underspending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on item Inventory: Farming Supplies due to less procurement of animal feed as well as on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item Inventory: Clothing Materials and Accessories and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Consumable Supplies </a:t>
            </a:r>
            <a:endPar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other contributing factor was on item: Inventory: Clothing Materials and Supplies as a result of orders for textile and </a:t>
            </a:r>
            <a:r>
              <a:rPr lang="en-ZA" sz="1300" dirty="0" err="1">
                <a:solidFill>
                  <a:prstClr val="black"/>
                </a:solidFill>
                <a:latin typeface="Arial" panose="020B0604020202020204" pitchFamily="34" charset="0"/>
                <a:ea typeface="Tahoma" panose="020B0604030504040204" pitchFamily="34" charset="0"/>
                <a:cs typeface="Arial" panose="020B0604020202020204" pitchFamily="34" charset="0"/>
              </a:rPr>
              <a:t>toweling</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 material that could not be placed early in the financial year due to the department awaiting for the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finalisation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of price adjustment process at National Treasury. However deliveries will mostly commence towards the end of 2nd quarter and beginning of third quarter, as testing of material by SABS still needs to be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undertaken</a:t>
            </a: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Transfers and subsidies: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R4,504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(6255.56%)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R49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thousand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(68.06%) 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R4,455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overspending as a result of payment of leave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gratuities </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due to service terminations </a:t>
            </a:r>
          </a:p>
          <a:p>
            <a:pPr marL="266700" lvl="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300" b="1" dirty="0">
                <a:solidFill>
                  <a:prstClr val="black"/>
                </a:solidFill>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R5,560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(19.68%)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against the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revised spending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plan of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R11,520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(40.77%)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resulting in </a:t>
            </a:r>
            <a:r>
              <a:rPr lang="en-US"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R5,960 </a:t>
            </a:r>
            <a:r>
              <a:rPr lang="en-US" sz="1300" dirty="0">
                <a:solidFill>
                  <a:prstClr val="black"/>
                </a:solidFill>
                <a:latin typeface="Arial" panose="020B0604020202020204" pitchFamily="34" charset="0"/>
                <a:ea typeface="Tahoma" panose="020B0604030504040204" pitchFamily="34" charset="0"/>
                <a:cs typeface="Arial" panose="020B0604020202020204" pitchFamily="34" charset="0"/>
              </a:rPr>
              <a:t>million under</a:t>
            </a:r>
            <a:r>
              <a:rPr lang="en-ZA" sz="1300" dirty="0">
                <a:solidFill>
                  <a:prstClr val="black"/>
                </a:solidFill>
                <a:latin typeface="Arial" panose="020B0604020202020204" pitchFamily="34" charset="0"/>
                <a:ea typeface="Tahoma" panose="020B0604030504040204" pitchFamily="34" charset="0"/>
                <a:cs typeface="Arial" panose="020B0604020202020204" pitchFamily="34" charset="0"/>
              </a:rPr>
              <a:t>spending on Machinery and Equipment as a result of delays in </a:t>
            </a:r>
            <a:r>
              <a:rPr lang="en-ZA" sz="1300" dirty="0" smtClean="0">
                <a:solidFill>
                  <a:prstClr val="black"/>
                </a:solidFill>
                <a:latin typeface="Arial" panose="020B0604020202020204" pitchFamily="34" charset="0"/>
                <a:ea typeface="Tahoma" panose="020B0604030504040204" pitchFamily="34" charset="0"/>
                <a:cs typeface="Arial" panose="020B0604020202020204" pitchFamily="34" charset="0"/>
              </a:rPr>
              <a:t>procurement of agricultural and workshop equipment</a:t>
            </a:r>
            <a:endParaRPr lang="en-ZA" sz="13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3859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16</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4"/>
          <a:stretch>
            <a:fillRect/>
          </a:stretch>
        </p:blipFill>
        <p:spPr>
          <a:xfrm>
            <a:off x="0" y="0"/>
            <a:ext cx="927100" cy="1155700"/>
          </a:xfrm>
          <a:prstGeom prst="rect">
            <a:avLst/>
          </a:prstGeom>
        </p:spPr>
      </p:pic>
      <p:pic>
        <p:nvPicPr>
          <p:cNvPr id="7" name="Picture 6"/>
          <p:cNvPicPr>
            <a:picLocks noChangeAspect="1"/>
          </p:cNvPicPr>
          <p:nvPr/>
        </p:nvPicPr>
        <p:blipFill>
          <a:blip r:embed="rId5"/>
          <a:stretch>
            <a:fillRect/>
          </a:stretch>
        </p:blipFill>
        <p:spPr>
          <a:xfrm>
            <a:off x="553132" y="941744"/>
            <a:ext cx="7378700" cy="112839"/>
          </a:xfrm>
          <a:prstGeom prst="rect">
            <a:avLst/>
          </a:prstGeom>
        </p:spPr>
      </p:pic>
      <p:pic>
        <p:nvPicPr>
          <p:cNvPr id="8" name="Picture 7"/>
          <p:cNvPicPr>
            <a:picLocks noChangeAspect="1"/>
          </p:cNvPicPr>
          <p:nvPr/>
        </p:nvPicPr>
        <p:blipFill>
          <a:blip r:embed="rId5"/>
          <a:stretch>
            <a:fillRect/>
          </a:stretch>
        </p:blipFill>
        <p:spPr>
          <a:xfrm>
            <a:off x="830571" y="6504770"/>
            <a:ext cx="7378700" cy="38100"/>
          </a:xfrm>
          <a:prstGeom prst="rect">
            <a:avLst/>
          </a:prstGeom>
        </p:spPr>
      </p:pic>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25956" y="3746726"/>
            <a:ext cx="8260844" cy="1785104"/>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200" dirty="0">
                <a:latin typeface="Arial" panose="020B0604020202020204" pitchFamily="34" charset="0"/>
                <a:ea typeface="Tahoma" panose="020B0604030504040204" pitchFamily="34" charset="0"/>
                <a:cs typeface="Arial" panose="020B0604020202020204" pitchFamily="34" charset="0"/>
              </a:rPr>
              <a:t> The actual spending of programme Care is </a:t>
            </a:r>
            <a:r>
              <a:rPr lang="en-US" sz="1200" dirty="0" smtClean="0">
                <a:latin typeface="Arial" panose="020B0604020202020204" pitchFamily="34" charset="0"/>
                <a:ea typeface="Tahoma" panose="020B0604030504040204" pitchFamily="34" charset="0"/>
                <a:cs typeface="Arial" panose="020B0604020202020204" pitchFamily="34" charset="0"/>
              </a:rPr>
              <a:t>R1,249 billion (48.73%)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R1,194 billion (46.60%) </a:t>
            </a:r>
            <a:r>
              <a:rPr lang="en-US" sz="1200" dirty="0">
                <a:latin typeface="Arial" panose="020B0604020202020204" pitchFamily="34" charset="0"/>
                <a:ea typeface="Tahoma" panose="020B0604030504040204" pitchFamily="34" charset="0"/>
                <a:cs typeface="Arial" panose="020B0604020202020204" pitchFamily="34" charset="0"/>
              </a:rPr>
              <a:t>resulting in an underspending of </a:t>
            </a:r>
            <a:r>
              <a:rPr lang="en-US" sz="1200" dirty="0" smtClean="0">
                <a:latin typeface="Arial" panose="020B0604020202020204" pitchFamily="34" charset="0"/>
                <a:ea typeface="Tahoma" panose="020B0604030504040204" pitchFamily="34" charset="0"/>
                <a:cs typeface="Arial" panose="020B0604020202020204" pitchFamily="34" charset="0"/>
              </a:rPr>
              <a:t>R54 </a:t>
            </a:r>
            <a:r>
              <a:rPr lang="en-US" sz="1200" dirty="0">
                <a:latin typeface="Arial" panose="020B0604020202020204" pitchFamily="34" charset="0"/>
                <a:ea typeface="Tahoma" panose="020B0604030504040204" pitchFamily="34" charset="0"/>
                <a:cs typeface="Arial" panose="020B0604020202020204" pitchFamily="34" charset="0"/>
              </a:rPr>
              <a:t>million as a result of the following:</a:t>
            </a:r>
          </a:p>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2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R516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(52.43%)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R510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(51.84%) </a:t>
            </a:r>
            <a:r>
              <a:rPr lang="en-US" sz="1200" dirty="0">
                <a:latin typeface="Arial" panose="020B0604020202020204" pitchFamily="34" charset="0"/>
                <a:ea typeface="Tahoma" panose="020B0604030504040204" pitchFamily="34" charset="0"/>
                <a:cs typeface="Arial" panose="020B0604020202020204" pitchFamily="34" charset="0"/>
              </a:rPr>
              <a:t>resulting in </a:t>
            </a:r>
            <a:r>
              <a:rPr lang="en-US" sz="1200" dirty="0" smtClean="0">
                <a:latin typeface="Arial" panose="020B0604020202020204" pitchFamily="34" charset="0"/>
                <a:ea typeface="Tahoma" panose="020B0604030504040204" pitchFamily="34" charset="0"/>
                <a:cs typeface="Arial" panose="020B0604020202020204" pitchFamily="34" charset="0"/>
              </a:rPr>
              <a:t>R6 million overspending</a:t>
            </a:r>
            <a:endParaRPr lang="en-ZA" sz="1200" dirty="0">
              <a:latin typeface="Arial" panose="020B0604020202020204" pitchFamily="34" charset="0"/>
              <a:ea typeface="Tahoma" panose="020B0604030504040204" pitchFamily="34" charset="0"/>
              <a:cs typeface="Arial" panose="020B0604020202020204" pitchFamily="34" charset="0"/>
            </a:endParaRPr>
          </a:p>
          <a:p>
            <a:pPr algn="just" fontAlgn="base">
              <a:lnSpc>
                <a:spcPct val="150000"/>
              </a:lnSpc>
              <a:spcBef>
                <a:spcPts val="1200"/>
              </a:spcBef>
              <a:spcAft>
                <a:spcPct val="0"/>
              </a:spcAft>
              <a:tabLst>
                <a:tab pos="1708150" algn="l"/>
              </a:tabLst>
            </a:pPr>
            <a:endParaRPr lang="en-ZA" sz="12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927100" y="263271"/>
            <a:ext cx="785623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prstClr val="black"/>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99146865"/>
              </p:ext>
            </p:extLst>
          </p:nvPr>
        </p:nvGraphicFramePr>
        <p:xfrm>
          <a:off x="993552" y="1155700"/>
          <a:ext cx="7264400" cy="2476500"/>
        </p:xfrm>
        <a:graphic>
          <a:graphicData uri="http://schemas.openxmlformats.org/presentationml/2006/ole">
            <mc:AlternateContent xmlns:mc="http://schemas.openxmlformats.org/markup-compatibility/2006">
              <mc:Choice xmlns:v="urn:schemas-microsoft-com:vml" Requires="v">
                <p:oleObj spid="_x0000_s95193" name="Worksheet" r:id="rId6" imgW="6619951" imgH="2486126" progId="Excel.Sheet.12">
                  <p:embed/>
                </p:oleObj>
              </mc:Choice>
              <mc:Fallback>
                <p:oleObj name="Worksheet" r:id="rId6" imgW="6619951" imgH="2486126" progId="Excel.Sheet.12">
                  <p:embed/>
                  <p:pic>
                    <p:nvPicPr>
                      <p:cNvPr id="0" name=""/>
                      <p:cNvPicPr>
                        <a:picLocks noChangeAspect="1" noChangeArrowheads="1"/>
                      </p:cNvPicPr>
                      <p:nvPr/>
                    </p:nvPicPr>
                    <p:blipFill>
                      <a:blip r:embed="rId7"/>
                      <a:srcRect/>
                      <a:stretch>
                        <a:fillRect/>
                      </a:stretch>
                    </p:blipFill>
                    <p:spPr bwMode="auto">
                      <a:xfrm>
                        <a:off x="993552" y="1155700"/>
                        <a:ext cx="7264400" cy="2476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4988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17</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4"/>
          <a:stretch>
            <a:fillRect/>
          </a:stretch>
        </p:blipFill>
        <p:spPr>
          <a:xfrm>
            <a:off x="0" y="0"/>
            <a:ext cx="927100" cy="1155700"/>
          </a:xfrm>
          <a:prstGeom prst="rect">
            <a:avLst/>
          </a:prstGeom>
        </p:spPr>
      </p:pic>
      <p:pic>
        <p:nvPicPr>
          <p:cNvPr id="7" name="Picture 6"/>
          <p:cNvPicPr>
            <a:picLocks noChangeAspect="1"/>
          </p:cNvPicPr>
          <p:nvPr/>
        </p:nvPicPr>
        <p:blipFill>
          <a:blip r:embed="rId5"/>
          <a:stretch>
            <a:fillRect/>
          </a:stretch>
        </p:blipFill>
        <p:spPr>
          <a:xfrm>
            <a:off x="553132" y="941744"/>
            <a:ext cx="7378700" cy="112839"/>
          </a:xfrm>
          <a:prstGeom prst="rect">
            <a:avLst/>
          </a:prstGeom>
        </p:spPr>
      </p:pic>
      <p:pic>
        <p:nvPicPr>
          <p:cNvPr id="8" name="Picture 7"/>
          <p:cNvPicPr>
            <a:picLocks noChangeAspect="1"/>
          </p:cNvPicPr>
          <p:nvPr/>
        </p:nvPicPr>
        <p:blipFill>
          <a:blip r:embed="rId5"/>
          <a:stretch>
            <a:fillRect/>
          </a:stretch>
        </p:blipFill>
        <p:spPr>
          <a:xfrm>
            <a:off x="830571" y="6504770"/>
            <a:ext cx="7378700" cy="38100"/>
          </a:xfrm>
          <a:prstGeom prst="rect">
            <a:avLst/>
          </a:prstGeom>
        </p:spPr>
      </p:pic>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63550" y="1011171"/>
            <a:ext cx="8186793" cy="2946961"/>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a:t>
            </a:r>
            <a:r>
              <a:rPr lang="en-ZA" sz="1300" kern="0" dirty="0" err="1">
                <a:solidFill>
                  <a:prstClr val="black"/>
                </a:solidFill>
                <a:latin typeface="Arial" panose="020B0604020202020204" pitchFamily="34" charset="0"/>
                <a:ea typeface="Tahoma" panose="020B0604030504040204" pitchFamily="34" charset="0"/>
                <a:cs typeface="Arial" panose="020B0604020202020204" pitchFamily="34" charset="0"/>
              </a:rPr>
              <a:t>ManCo</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 will monitor progress on PERSAL clean up project. This process of aligning PERSAL to the HRBP Tool remains incomplete due to further cutting of posts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which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must be incorporated into this alignment. Therefore aligning PERSAL to HRBP tool is anticipated to be finalised by 30 September 2020. The permanent funded establishment as published in 2019 ENE was reported to be 1,778 against permanent PERSAL establishment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2,055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3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277 </a:t>
            </a: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posts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prstClr val="black"/>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30 September2020:</a:t>
            </a:r>
          </a:p>
        </p:txBody>
      </p:sp>
      <p:sp>
        <p:nvSpPr>
          <p:cNvPr id="10" name="Rectangle 2"/>
          <p:cNvSpPr txBox="1">
            <a:spLocks noChangeArrowheads="1"/>
          </p:cNvSpPr>
          <p:nvPr/>
        </p:nvSpPr>
        <p:spPr bwMode="auto">
          <a:xfrm>
            <a:off x="927100" y="263271"/>
            <a:ext cx="7856230" cy="7478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sz="1800" kern="0" dirty="0">
                <a:solidFill>
                  <a:prstClr val="black"/>
                </a:solidFill>
                <a:latin typeface="Arial" panose="020B0604020202020204" pitchFamily="34" charset="0"/>
                <a:ea typeface="Tahoma" panose="020B0604030504040204" pitchFamily="34" charset="0"/>
                <a:cs typeface="Arial" panose="020B0604020202020204" pitchFamily="34" charset="0"/>
              </a:rPr>
              <a:t>B. SUMMARY OF THE PRELIMINARY NATIONAL STATE OF EXPENDITURE PER PROGRAMME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30 SEPTEMBER 2020</a:t>
            </a:r>
          </a:p>
        </p:txBody>
      </p:sp>
      <p:graphicFrame>
        <p:nvGraphicFramePr>
          <p:cNvPr id="4" name="Object 3"/>
          <p:cNvGraphicFramePr>
            <a:graphicFrameLocks noChangeAspect="1"/>
          </p:cNvGraphicFramePr>
          <p:nvPr>
            <p:extLst>
              <p:ext uri="{D42A27DB-BD31-4B8C-83A1-F6EECF244321}">
                <p14:modId xmlns:p14="http://schemas.microsoft.com/office/powerpoint/2010/main" val="688026751"/>
              </p:ext>
            </p:extLst>
          </p:nvPr>
        </p:nvGraphicFramePr>
        <p:xfrm>
          <a:off x="670234" y="3958132"/>
          <a:ext cx="7539037" cy="1338263"/>
        </p:xfrm>
        <a:graphic>
          <a:graphicData uri="http://schemas.openxmlformats.org/presentationml/2006/ole">
            <mc:AlternateContent xmlns:mc="http://schemas.openxmlformats.org/markup-compatibility/2006">
              <mc:Choice xmlns:v="urn:schemas-microsoft-com:vml" Requires="v">
                <p:oleObj spid="_x0000_s100138" name="Worksheet" r:id="rId6" imgW="12211089" imgH="1266840" progId="Excel.Sheet.12">
                  <p:embed/>
                </p:oleObj>
              </mc:Choice>
              <mc:Fallback>
                <p:oleObj name="Worksheet" r:id="rId6" imgW="12211089" imgH="1266840" progId="Excel.Sheet.12">
                  <p:embed/>
                  <p:pic>
                    <p:nvPicPr>
                      <p:cNvPr id="0" name=""/>
                      <p:cNvPicPr/>
                      <p:nvPr/>
                    </p:nvPicPr>
                    <p:blipFill>
                      <a:blip r:embed="rId7"/>
                      <a:stretch>
                        <a:fillRect/>
                      </a:stretch>
                    </p:blipFill>
                    <p:spPr>
                      <a:xfrm>
                        <a:off x="670234" y="3958132"/>
                        <a:ext cx="7539037" cy="1338263"/>
                      </a:xfrm>
                      <a:prstGeom prst="rect">
                        <a:avLst/>
                      </a:prstGeom>
                    </p:spPr>
                  </p:pic>
                </p:oleObj>
              </mc:Fallback>
            </mc:AlternateContent>
          </a:graphicData>
        </a:graphic>
      </p:graphicFrame>
    </p:spTree>
    <p:extLst>
      <p:ext uri="{BB962C8B-B14F-4D97-AF65-F5344CB8AC3E}">
        <p14:creationId xmlns:p14="http://schemas.microsoft.com/office/powerpoint/2010/main" val="102638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18</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53132" y="1099282"/>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flipV="1">
            <a:off x="0" y="202532"/>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4" y="1297270"/>
            <a:ext cx="8647112" cy="368408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sz="1400" b="1" dirty="0">
                <a:latin typeface="Arial" panose="020B0604020202020204" pitchFamily="34" charset="0"/>
                <a:ea typeface="Tahoma" panose="020B0604030504040204" pitchFamily="34" charset="0"/>
                <a:cs typeface="Arial" panose="020B0604020202020204" pitchFamily="34" charset="0"/>
              </a:rPr>
              <a:t>Goods and Services: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R716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(46.43%)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R681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(44.18%)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R35 </a:t>
            </a:r>
            <a:r>
              <a:rPr lang="en-US" sz="1300" dirty="0">
                <a:latin typeface="Arial" panose="020B0604020202020204" pitchFamily="34" charset="0"/>
                <a:ea typeface="Tahoma" panose="020B0604030504040204" pitchFamily="34" charset="0"/>
                <a:cs typeface="Arial" panose="020B0604020202020204" pitchFamily="34" charset="0"/>
              </a:rPr>
              <a:t>million overspending mainly </a:t>
            </a:r>
            <a:r>
              <a:rPr lang="en-ZA" sz="1300" dirty="0">
                <a:latin typeface="Arial" panose="020B0604020202020204" pitchFamily="34" charset="0"/>
                <a:ea typeface="Tahoma" panose="020B0604030504040204" pitchFamily="34" charset="0"/>
                <a:cs typeface="Arial" panose="020B0604020202020204" pitchFamily="34" charset="0"/>
              </a:rPr>
              <a:t>items: Cons Supplies, Inventory: Other Supplies  and Inventory: Medical Supplies as a result of expenditure incurred due to COVID-19 for procurement of PPEs, mattresses and medical supplies for DCS members and inmates</a:t>
            </a:r>
          </a:p>
          <a:p>
            <a:pPr algn="just">
              <a:lnSpc>
                <a:spcPct val="150000"/>
              </a:lnSpc>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Transfers </a:t>
            </a:r>
            <a:r>
              <a:rPr lang="en-US" sz="1300" b="1" dirty="0">
                <a:latin typeface="Arial" panose="020B0604020202020204" pitchFamily="34" charset="0"/>
                <a:ea typeface="Tahoma" panose="020B0604030504040204" pitchFamily="34" charset="0"/>
                <a:cs typeface="Arial" panose="020B0604020202020204" pitchFamily="34" charset="0"/>
              </a:rPr>
              <a:t>and subsidies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R3,788 </a:t>
            </a:r>
            <a:r>
              <a:rPr lang="en-US" sz="1300" dirty="0">
                <a:latin typeface="Arial" panose="020B0604020202020204" pitchFamily="34" charset="0"/>
                <a:ea typeface="Tahoma" panose="020B0604030504040204" pitchFamily="34" charset="0"/>
                <a:cs typeface="Arial" panose="020B0604020202020204" pitchFamily="34" charset="0"/>
              </a:rPr>
              <a:t>million and </a:t>
            </a:r>
            <a:r>
              <a:rPr lang="en-US" sz="1300" dirty="0" smtClean="0">
                <a:latin typeface="Arial" panose="020B0604020202020204" pitchFamily="34" charset="0"/>
                <a:ea typeface="Tahoma" panose="020B0604030504040204" pitchFamily="34" charset="0"/>
                <a:cs typeface="Arial" panose="020B0604020202020204" pitchFamily="34" charset="0"/>
              </a:rPr>
              <a:t>(823.48%) </a:t>
            </a:r>
            <a:r>
              <a:rPr lang="en-US" sz="13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300" dirty="0" smtClean="0">
                <a:latin typeface="Arial" panose="020B0604020202020204" pitchFamily="34" charset="0"/>
                <a:ea typeface="Tahoma" panose="020B0604030504040204" pitchFamily="34" charset="0"/>
                <a:cs typeface="Arial" panose="020B0604020202020204" pitchFamily="34" charset="0"/>
              </a:rPr>
              <a:t>R364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(79.13%)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R3,424 </a:t>
            </a:r>
            <a:r>
              <a:rPr lang="en-US" sz="1300" dirty="0">
                <a:latin typeface="Arial" panose="020B0604020202020204" pitchFamily="34" charset="0"/>
                <a:ea typeface="Tahoma" panose="020B0604030504040204" pitchFamily="34" charset="0"/>
                <a:cs typeface="Arial" panose="020B0604020202020204" pitchFamily="34" charset="0"/>
              </a:rPr>
              <a:t>million overspending </a:t>
            </a:r>
            <a:r>
              <a:rPr lang="en-ZA" sz="1300" dirty="0">
                <a:latin typeface="Arial" panose="020B0604020202020204" pitchFamily="34" charset="0"/>
                <a:ea typeface="Tahoma" panose="020B0604030504040204" pitchFamily="34" charset="0"/>
                <a:cs typeface="Arial" panose="020B0604020202020204" pitchFamily="34" charset="0"/>
              </a:rPr>
              <a:t>as a result of payment of leave </a:t>
            </a:r>
            <a:r>
              <a:rPr lang="en-ZA" sz="1300" dirty="0" smtClean="0">
                <a:latin typeface="Arial" panose="020B0604020202020204" pitchFamily="34" charset="0"/>
                <a:ea typeface="Tahoma" panose="020B0604030504040204" pitchFamily="34" charset="0"/>
                <a:cs typeface="Arial" panose="020B0604020202020204" pitchFamily="34" charset="0"/>
              </a:rPr>
              <a:t>gratuities </a:t>
            </a:r>
            <a:r>
              <a:rPr lang="en-ZA" sz="1300" dirty="0">
                <a:latin typeface="Arial" panose="020B0604020202020204" pitchFamily="34" charset="0"/>
                <a:ea typeface="Tahoma" panose="020B0604030504040204" pitchFamily="34" charset="0"/>
                <a:cs typeface="Arial" panose="020B0604020202020204" pitchFamily="34" charset="0"/>
              </a:rPr>
              <a:t>due to service terminations higher than anticipated </a:t>
            </a:r>
          </a:p>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R13,169 million (36.11%) </a:t>
            </a:r>
            <a:r>
              <a:rPr lang="en-US" sz="13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300" dirty="0" smtClean="0">
                <a:latin typeface="Arial" panose="020B0604020202020204" pitchFamily="34" charset="0"/>
                <a:ea typeface="Tahoma" panose="020B0604030504040204" pitchFamily="34" charset="0"/>
                <a:cs typeface="Arial" panose="020B0604020202020204" pitchFamily="34" charset="0"/>
              </a:rPr>
              <a:t>R2,563 million (7.03%)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R10,606 million </a:t>
            </a:r>
            <a:r>
              <a:rPr lang="en-US" sz="1300" dirty="0">
                <a:latin typeface="Arial" panose="020B0604020202020204" pitchFamily="34" charset="0"/>
                <a:ea typeface="Tahoma" panose="020B0604030504040204" pitchFamily="34" charset="0"/>
                <a:cs typeface="Arial" panose="020B0604020202020204" pitchFamily="34" charset="0"/>
              </a:rPr>
              <a:t>overspending </a:t>
            </a:r>
            <a:r>
              <a:rPr lang="en-US" sz="1300" dirty="0" smtClean="0">
                <a:latin typeface="Arial" panose="020B0604020202020204" pitchFamily="34" charset="0"/>
                <a:ea typeface="Tahoma" panose="020B0604030504040204" pitchFamily="34" charset="0"/>
                <a:cs typeface="Arial" panose="020B0604020202020204" pitchFamily="34" charset="0"/>
              </a:rPr>
              <a:t>as a result of procurement of kitchen appliances in Eastern cape for renovations that took place in St Albans Management Area as well as in Western Cape at </a:t>
            </a:r>
            <a:r>
              <a:rPr lang="en-US" sz="1300" dirty="0" err="1" smtClean="0">
                <a:latin typeface="Arial" panose="020B0604020202020204" pitchFamily="34" charset="0"/>
                <a:ea typeface="Tahoma" panose="020B0604030504040204" pitchFamily="34" charset="0"/>
                <a:cs typeface="Arial" panose="020B0604020202020204" pitchFamily="34" charset="0"/>
              </a:rPr>
              <a:t>Pollsmoor</a:t>
            </a:r>
            <a:r>
              <a:rPr lang="en-US" sz="1300" dirty="0" smtClean="0">
                <a:latin typeface="Arial" panose="020B0604020202020204" pitchFamily="34" charset="0"/>
                <a:ea typeface="Tahoma" panose="020B0604030504040204" pitchFamily="34" charset="0"/>
                <a:cs typeface="Arial" panose="020B0604020202020204" pitchFamily="34" charset="0"/>
              </a:rPr>
              <a:t> </a:t>
            </a:r>
            <a:r>
              <a:rPr lang="en-US" sz="1300" dirty="0">
                <a:latin typeface="Arial" panose="020B0604020202020204" pitchFamily="34" charset="0"/>
                <a:ea typeface="Tahoma" panose="020B0604030504040204" pitchFamily="34" charset="0"/>
                <a:cs typeface="Arial" panose="020B0604020202020204" pitchFamily="34" charset="0"/>
              </a:rPr>
              <a:t>M</a:t>
            </a:r>
            <a:r>
              <a:rPr lang="en-US" sz="1300" dirty="0" smtClean="0">
                <a:latin typeface="Arial" panose="020B0604020202020204" pitchFamily="34" charset="0"/>
                <a:ea typeface="Tahoma" panose="020B0604030504040204" pitchFamily="34" charset="0"/>
                <a:cs typeface="Arial" panose="020B0604020202020204" pitchFamily="34" charset="0"/>
              </a:rPr>
              <a:t>anagement </a:t>
            </a:r>
            <a:r>
              <a:rPr lang="en-US" sz="1300" dirty="0">
                <a:latin typeface="Arial" panose="020B0604020202020204" pitchFamily="34" charset="0"/>
                <a:ea typeface="Tahoma" panose="020B0604030504040204" pitchFamily="34" charset="0"/>
                <a:cs typeface="Arial" panose="020B0604020202020204" pitchFamily="34" charset="0"/>
              </a:rPr>
              <a:t>A</a:t>
            </a:r>
            <a:r>
              <a:rPr lang="en-US" sz="1300" dirty="0" smtClean="0">
                <a:latin typeface="Arial" panose="020B0604020202020204" pitchFamily="34" charset="0"/>
                <a:ea typeface="Tahoma" panose="020B0604030504040204" pitchFamily="34" charset="0"/>
                <a:cs typeface="Arial" panose="020B0604020202020204" pitchFamily="34" charset="0"/>
              </a:rPr>
              <a:t>rea</a:t>
            </a:r>
            <a:endParaRPr lang="en-US" sz="1400" dirty="0">
              <a:latin typeface="Arial" panose="020B0604020202020204" pitchFamily="34" charset="0"/>
              <a:ea typeface="Tahoma" panose="020B0604030504040204" pitchFamily="34" charset="0"/>
              <a:cs typeface="Arial" panose="020B0604020202020204" pitchFamily="34" charset="0"/>
            </a:endParaRPr>
          </a:p>
        </p:txBody>
      </p:sp>
      <p:sp>
        <p:nvSpPr>
          <p:cNvPr id="11" name="Title 2"/>
          <p:cNvSpPr txBox="1">
            <a:spLocks/>
          </p:cNvSpPr>
          <p:nvPr/>
        </p:nvSpPr>
        <p:spPr bwMode="auto">
          <a:xfrm>
            <a:off x="830571" y="214458"/>
            <a:ext cx="8088365" cy="7755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ANALYSIS ON THE NATIONAL STATE OF EXPENDITURE PER PROGRAMME FOR THE YEAR TO DATE: </a:t>
            </a:r>
            <a:r>
              <a:rPr lang="en-ZA" kern="0" dirty="0">
                <a:latin typeface="Arial" panose="020B0604020202020204" pitchFamily="34" charset="0"/>
                <a:ea typeface="Tahoma" panose="020B0604030504040204" pitchFamily="34" charset="0"/>
                <a:cs typeface="Arial" panose="020B0604020202020204" pitchFamily="34" charset="0"/>
              </a:rPr>
              <a:t>30 SEPTEMBER 2020</a:t>
            </a:r>
          </a:p>
          <a:p>
            <a:pPr lvl="0" algn="ctr" defTabSz="914400">
              <a:defRPr/>
            </a:pPr>
            <a:endParaRPr kumimoji="0" lang="en-ZA" sz="1600"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145117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19</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795929"/>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63550" y="3774207"/>
            <a:ext cx="8133668" cy="2108269"/>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actual spending of programme Social Reintegration is </a:t>
            </a:r>
            <a:r>
              <a:rPr lang="en-US" sz="1200" dirty="0" smtClean="0">
                <a:latin typeface="Arial" panose="020B0604020202020204" pitchFamily="34" charset="0"/>
                <a:ea typeface="Tahoma" panose="020B0604030504040204" pitchFamily="34" charset="0"/>
                <a:cs typeface="Arial" panose="020B0604020202020204" pitchFamily="34" charset="0"/>
              </a:rPr>
              <a:t>R482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(48.52%)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R534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(53.77%) </a:t>
            </a:r>
            <a:r>
              <a:rPr lang="en-ZA" sz="1200" dirty="0">
                <a:latin typeface="Arial" panose="020B0604020202020204" pitchFamily="34" charset="0"/>
                <a:ea typeface="Tahoma" panose="020B0604030504040204" pitchFamily="34" charset="0"/>
                <a:cs typeface="Arial" panose="020B0604020202020204" pitchFamily="34" charset="0"/>
              </a:rPr>
              <a:t>resulting in </a:t>
            </a:r>
            <a:r>
              <a:rPr lang="en-ZA" sz="1200" dirty="0" smtClean="0">
                <a:latin typeface="Arial" panose="020B0604020202020204" pitchFamily="34" charset="0"/>
                <a:ea typeface="Tahoma" panose="020B0604030504040204" pitchFamily="34" charset="0"/>
                <a:cs typeface="Arial" panose="020B0604020202020204" pitchFamily="34" charset="0"/>
              </a:rPr>
              <a:t>R52 </a:t>
            </a:r>
            <a:r>
              <a:rPr lang="en-ZA" sz="1200" dirty="0">
                <a:latin typeface="Arial" panose="020B0604020202020204" pitchFamily="34" charset="0"/>
                <a:ea typeface="Tahoma" panose="020B0604030504040204" pitchFamily="34" charset="0"/>
                <a:cs typeface="Arial" panose="020B0604020202020204" pitchFamily="34" charset="0"/>
              </a:rPr>
              <a:t>million under spending as a result of the following</a:t>
            </a:r>
            <a:r>
              <a:rPr lang="en-US" sz="1200" dirty="0">
                <a:latin typeface="Arial" panose="020B0604020202020204" pitchFamily="34" charset="0"/>
                <a:ea typeface="Tahoma" panose="020B0604030504040204" pitchFamily="34" charset="0"/>
                <a:cs typeface="Arial" panose="020B0604020202020204" pitchFamily="34" charset="0"/>
              </a:rPr>
              <a:t>:</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2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a:t>
            </a:r>
            <a:r>
              <a:rPr lang="en-US" sz="1200" b="1" kern="0" dirty="0">
                <a:latin typeface="Arial" panose="020B0604020202020204" pitchFamily="34" charset="0"/>
                <a:ea typeface="Tahoma" panose="020B0604030504040204" pitchFamily="34" charset="0"/>
                <a:cs typeface="Arial" panose="020B0604020202020204" pitchFamily="34" charset="0"/>
              </a:rPr>
              <a:t>Employees: </a:t>
            </a: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R443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(50.22%) </a:t>
            </a:r>
            <a:r>
              <a:rPr lang="en-US" sz="1200" dirty="0">
                <a:latin typeface="Arial" panose="020B0604020202020204" pitchFamily="34" charset="0"/>
                <a:ea typeface="Tahoma" panose="020B0604030504040204" pitchFamily="34" charset="0"/>
                <a:cs typeface="Arial" panose="020B0604020202020204" pitchFamily="34" charset="0"/>
              </a:rPr>
              <a:t>against the </a:t>
            </a:r>
            <a:r>
              <a:rPr lang="en-US" sz="1200" dirty="0" smtClean="0">
                <a:latin typeface="Arial" panose="020B0604020202020204" pitchFamily="34" charset="0"/>
                <a:ea typeface="Tahoma" panose="020B0604030504040204" pitchFamily="34" charset="0"/>
                <a:cs typeface="Arial" panose="020B0604020202020204" pitchFamily="34" charset="0"/>
              </a:rPr>
              <a:t>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R481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(54.48%) </a:t>
            </a:r>
            <a:r>
              <a:rPr lang="en-US" sz="1200" dirty="0">
                <a:latin typeface="Arial" panose="020B0604020202020204" pitchFamily="34" charset="0"/>
                <a:ea typeface="Tahoma" panose="020B0604030504040204" pitchFamily="34" charset="0"/>
                <a:cs typeface="Arial" panose="020B0604020202020204" pitchFamily="34" charset="0"/>
              </a:rPr>
              <a:t>resulting in </a:t>
            </a:r>
            <a:r>
              <a:rPr lang="en-US" sz="1200" dirty="0" smtClean="0">
                <a:latin typeface="Arial" panose="020B0604020202020204" pitchFamily="34" charset="0"/>
                <a:ea typeface="Tahoma" panose="020B0604030504040204" pitchFamily="34" charset="0"/>
                <a:cs typeface="Arial" panose="020B0604020202020204" pitchFamily="34" charset="0"/>
              </a:rPr>
              <a:t>R37 </a:t>
            </a:r>
            <a:r>
              <a:rPr lang="en-US" sz="1200" dirty="0">
                <a:latin typeface="Arial" panose="020B0604020202020204" pitchFamily="34" charset="0"/>
                <a:ea typeface="Tahoma" panose="020B0604030504040204" pitchFamily="34" charset="0"/>
                <a:cs typeface="Arial" panose="020B0604020202020204" pitchFamily="34" charset="0"/>
              </a:rPr>
              <a:t>million underspending was</a:t>
            </a:r>
            <a:r>
              <a:rPr lang="en-ZA" sz="1200" dirty="0">
                <a:latin typeface="Arial" panose="020B0604020202020204" pitchFamily="34" charset="0"/>
                <a:ea typeface="Tahoma" panose="020B0604030504040204" pitchFamily="34" charset="0"/>
                <a:cs typeface="Arial" panose="020B0604020202020204" pitchFamily="34" charset="0"/>
              </a:rPr>
              <a:t> due to </a:t>
            </a:r>
            <a:r>
              <a:rPr lang="en-US" sz="1200" dirty="0">
                <a:latin typeface="Arial" panose="020B0604020202020204" pitchFamily="34" charset="0"/>
                <a:ea typeface="Tahoma" panose="020B0604030504040204" pitchFamily="34" charset="0"/>
                <a:cs typeface="Arial" panose="020B0604020202020204" pitchFamily="34" charset="0"/>
              </a:rPr>
              <a:t>the spending plan which has a COLA projection</a:t>
            </a:r>
          </a:p>
          <a:p>
            <a:pPr marL="266700" indent="-266700" algn="just" defTabSz="914400" fontAlgn="base">
              <a:lnSpc>
                <a:spcPct val="150000"/>
              </a:lnSpc>
              <a:spcBef>
                <a:spcPts val="1200"/>
              </a:spcBef>
              <a:spcAft>
                <a:spcPct val="0"/>
              </a:spcAft>
              <a:buFont typeface="Wingdings" panose="05000000000000000000" pitchFamily="2" charset="2"/>
              <a:buChar char="q"/>
            </a:pPr>
            <a:endParaRPr lang="en-US" sz="14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927100" y="218486"/>
            <a:ext cx="7856230" cy="8032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a:p>
            <a:pPr algn="ctr" defTabSz="914400"/>
            <a:endParaRPr lang="en-ZA" sz="1800"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08862376"/>
              </p:ext>
            </p:extLst>
          </p:nvPr>
        </p:nvGraphicFramePr>
        <p:xfrm>
          <a:off x="973138" y="1057275"/>
          <a:ext cx="7408862" cy="2433638"/>
        </p:xfrm>
        <a:graphic>
          <a:graphicData uri="http://schemas.openxmlformats.org/presentationml/2006/ole">
            <mc:AlternateContent xmlns:mc="http://schemas.openxmlformats.org/markup-compatibility/2006">
              <mc:Choice xmlns:v="urn:schemas-microsoft-com:vml" Requires="v">
                <p:oleObj spid="_x0000_s107901" name="Worksheet" r:id="rId5" imgW="5772302" imgH="2476444" progId="Excel.Sheet.12">
                  <p:embed/>
                </p:oleObj>
              </mc:Choice>
              <mc:Fallback>
                <p:oleObj name="Worksheet" r:id="rId5" imgW="5772302" imgH="2476444" progId="Excel.Sheet.12">
                  <p:embed/>
                  <p:pic>
                    <p:nvPicPr>
                      <p:cNvPr id="0" name="Object 1"/>
                      <p:cNvPicPr>
                        <a:picLocks noChangeAspect="1" noChangeArrowheads="1"/>
                      </p:cNvPicPr>
                      <p:nvPr/>
                    </p:nvPicPr>
                    <p:blipFill>
                      <a:blip r:embed="rId6"/>
                      <a:srcRect/>
                      <a:stretch>
                        <a:fillRect/>
                      </a:stretch>
                    </p:blipFill>
                    <p:spPr bwMode="auto">
                      <a:xfrm>
                        <a:off x="973138" y="1057275"/>
                        <a:ext cx="7408862" cy="2433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5507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927100" y="842010"/>
            <a:ext cx="7378700" cy="38100"/>
          </a:xfrm>
          <a:prstGeom prst="rect">
            <a:avLst/>
          </a:prstGeom>
        </p:spPr>
      </p:pic>
      <p:pic>
        <p:nvPicPr>
          <p:cNvPr id="8" name="Picture 7"/>
          <p:cNvPicPr>
            <a:picLocks noChangeAspect="1"/>
          </p:cNvPicPr>
          <p:nvPr/>
        </p:nvPicPr>
        <p:blipFill>
          <a:blip r:embed="rId3"/>
          <a:stretch>
            <a:fillRect/>
          </a:stretch>
        </p:blipFill>
        <p:spPr>
          <a:xfrm>
            <a:off x="830571" y="5986879"/>
            <a:ext cx="7378700" cy="38100"/>
          </a:xfrm>
          <a:prstGeom prst="rect">
            <a:avLst/>
          </a:prstGeom>
        </p:spPr>
      </p:pic>
      <p:sp>
        <p:nvSpPr>
          <p:cNvPr id="11" name="Content Placeholder 1"/>
          <p:cNvSpPr txBox="1">
            <a:spLocks/>
          </p:cNvSpPr>
          <p:nvPr/>
        </p:nvSpPr>
        <p:spPr bwMode="auto">
          <a:xfrm>
            <a:off x="720192" y="1339499"/>
            <a:ext cx="7800722" cy="5096780"/>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lvl="0" algn="just" defTabSz="914400">
              <a:buClr>
                <a:srgbClr val="7D0900"/>
              </a:buClr>
            </a:pPr>
            <a:r>
              <a:rPr lang="en-ZA" b="1" kern="0" dirty="0">
                <a:solidFill>
                  <a:srgbClr val="000000"/>
                </a:solidFill>
                <a:latin typeface="Arial"/>
                <a:cs typeface="Arial"/>
              </a:rPr>
              <a:t>Part A:	Summary of the National State of Expenditure up to </a:t>
            </a:r>
            <a:r>
              <a:rPr lang="en-ZA" b="1" kern="0" dirty="0" smtClean="0">
                <a:solidFill>
                  <a:srgbClr val="000000"/>
                </a:solidFill>
                <a:latin typeface="Arial"/>
                <a:cs typeface="Arial"/>
              </a:rPr>
              <a:t>30</a:t>
            </a:r>
            <a:r>
              <a:rPr lang="en-ZA" b="1" kern="0" dirty="0">
                <a:solidFill>
                  <a:srgbClr val="000000"/>
                </a:solidFill>
                <a:latin typeface="Arial"/>
                <a:cs typeface="Arial"/>
              </a:rPr>
              <a:t>			</a:t>
            </a:r>
            <a:r>
              <a:rPr lang="en-ZA" b="1" kern="0" dirty="0" smtClean="0">
                <a:solidFill>
                  <a:srgbClr val="000000"/>
                </a:solidFill>
                <a:latin typeface="Arial"/>
                <a:cs typeface="Arial"/>
              </a:rPr>
              <a:t>September </a:t>
            </a:r>
            <a:r>
              <a:rPr lang="en-ZA" b="1" kern="0" dirty="0">
                <a:solidFill>
                  <a:srgbClr val="000000"/>
                </a:solidFill>
                <a:latin typeface="Arial"/>
                <a:cs typeface="Arial"/>
              </a:rPr>
              <a:t>2020</a:t>
            </a:r>
          </a:p>
          <a:p>
            <a:pPr lvl="0" algn="just" defTabSz="914400">
              <a:buClr>
                <a:srgbClr val="7D0900"/>
              </a:buClr>
            </a:pPr>
            <a:r>
              <a:rPr lang="en-ZA" b="1" kern="0" dirty="0">
                <a:solidFill>
                  <a:srgbClr val="000000"/>
                </a:solidFill>
                <a:latin typeface="Arial"/>
                <a:cs typeface="Arial"/>
              </a:rPr>
              <a:t>Part B:	Summary of the National State of Expenditure per 			programme up to </a:t>
            </a:r>
            <a:r>
              <a:rPr lang="en-ZA" b="1" kern="0" dirty="0" smtClean="0">
                <a:solidFill>
                  <a:srgbClr val="000000"/>
                </a:solidFill>
                <a:latin typeface="Arial"/>
                <a:cs typeface="Arial"/>
              </a:rPr>
              <a:t>30 September </a:t>
            </a:r>
            <a:r>
              <a:rPr lang="en-ZA" b="1" kern="0" dirty="0">
                <a:solidFill>
                  <a:srgbClr val="000000"/>
                </a:solidFill>
                <a:latin typeface="Arial"/>
                <a:cs typeface="Arial"/>
              </a:rPr>
              <a:t>2020</a:t>
            </a:r>
          </a:p>
          <a:p>
            <a:pPr lvl="0" algn="just" defTabSz="914400">
              <a:buClr>
                <a:srgbClr val="7D0900"/>
              </a:buClr>
            </a:pPr>
            <a:r>
              <a:rPr lang="en-ZA" b="1" kern="0" dirty="0">
                <a:solidFill>
                  <a:srgbClr val="000000"/>
                </a:solidFill>
                <a:latin typeface="Arial"/>
                <a:cs typeface="Arial"/>
              </a:rPr>
              <a:t>Part C:	Summary of National State of Expenditure per 				economic classification up to 30 September 2020</a:t>
            </a:r>
          </a:p>
          <a:p>
            <a:pPr lvl="0" algn="just" defTabSz="914400">
              <a:buClr>
                <a:srgbClr val="7D0900"/>
              </a:buClr>
            </a:pPr>
            <a:r>
              <a:rPr lang="en-ZA" b="1" kern="0" dirty="0">
                <a:solidFill>
                  <a:srgbClr val="000000"/>
                </a:solidFill>
                <a:latin typeface="Arial"/>
                <a:cs typeface="Arial"/>
              </a:rPr>
              <a:t>Part D:	Summary of Departmental Revenue up to 30 September 2020</a:t>
            </a:r>
          </a:p>
          <a:p>
            <a:pPr lvl="0" algn="just" defTabSz="914400">
              <a:buClr>
                <a:srgbClr val="7D0900"/>
              </a:buClr>
            </a:pPr>
            <a:r>
              <a:rPr lang="en-ZA" b="1" kern="0" dirty="0">
                <a:solidFill>
                  <a:srgbClr val="000000"/>
                </a:solidFill>
                <a:latin typeface="Arial"/>
                <a:cs typeface="Arial"/>
              </a:rPr>
              <a:t>Part E:	COVID-19 Regional State of Expenditure per 				GFS up to 30 September 2020</a:t>
            </a:r>
          </a:p>
          <a:p>
            <a:pPr lvl="0" algn="just" defTabSz="914400">
              <a:buClr>
                <a:srgbClr val="7D0900"/>
              </a:buClr>
            </a:pPr>
            <a:r>
              <a:rPr lang="en-ZA" b="1" kern="0" dirty="0">
                <a:solidFill>
                  <a:srgbClr val="000000"/>
                </a:solidFill>
                <a:latin typeface="Arial"/>
                <a:cs typeface="Arial"/>
              </a:rPr>
              <a:t>Part F:		Overview on cost containment measures implementation</a:t>
            </a:r>
          </a:p>
          <a:p>
            <a:pPr lvl="0" algn="just" defTabSz="914400">
              <a:buClr>
                <a:srgbClr val="7D0900"/>
              </a:buClr>
            </a:pPr>
            <a:endParaRPr lang="en-ZA" b="1" kern="0" dirty="0">
              <a:solidFill>
                <a:srgbClr val="000000"/>
              </a:solidFill>
              <a:latin typeface="Arial"/>
              <a:cs typeface="Arial"/>
            </a:endParaRPr>
          </a:p>
          <a:p>
            <a:pPr lvl="0" algn="just" defTabSz="914400">
              <a:buClr>
                <a:srgbClr val="7D0900"/>
              </a:buClr>
            </a:pPr>
            <a:endParaRPr lang="en-ZA" b="1" kern="0" dirty="0">
              <a:solidFill>
                <a:srgbClr val="000000"/>
              </a:solidFill>
              <a:latin typeface="Arial"/>
              <a:cs typeface="Arial"/>
            </a:endParaRPr>
          </a:p>
          <a:p>
            <a:pPr lvl="0" algn="just" defTabSz="914400">
              <a:buClr>
                <a:srgbClr val="7D0900"/>
              </a:buClr>
            </a:pPr>
            <a:endParaRPr lang="en-ZA" b="1" kern="0" dirty="0">
              <a:solidFill>
                <a:srgbClr val="000000"/>
              </a:solidFill>
              <a:latin typeface="Arial"/>
              <a:cs typeface="Arial"/>
            </a:endParaRPr>
          </a:p>
          <a:p>
            <a:pPr marL="0" lvl="0" indent="0" algn="just" defTabSz="914400">
              <a:buClr>
                <a:srgbClr val="7D0900"/>
              </a:buClr>
              <a:buNone/>
            </a:pPr>
            <a:endParaRPr lang="en-ZA" b="1" kern="0" dirty="0">
              <a:solidFill>
                <a:srgbClr val="000000"/>
              </a:solidFill>
              <a:latin typeface="Arial"/>
              <a:cs typeface="Arial"/>
            </a:endParaRPr>
          </a:p>
        </p:txBody>
      </p:sp>
      <p:sp>
        <p:nvSpPr>
          <p:cNvPr id="12" name="Title 2"/>
          <p:cNvSpPr txBox="1">
            <a:spLocks/>
          </p:cNvSpPr>
          <p:nvPr/>
        </p:nvSpPr>
        <p:spPr bwMode="auto">
          <a:xfrm>
            <a:off x="246064" y="596902"/>
            <a:ext cx="8647112"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ZA"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Outline of the presentation</a:t>
            </a:r>
          </a:p>
        </p:txBody>
      </p:sp>
    </p:spTree>
    <p:extLst>
      <p:ext uri="{BB962C8B-B14F-4D97-AF65-F5344CB8AC3E}">
        <p14:creationId xmlns:p14="http://schemas.microsoft.com/office/powerpoint/2010/main" val="2988631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20</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795929"/>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606598" y="3186548"/>
            <a:ext cx="8080203" cy="754053"/>
          </a:xfrm>
          <a:prstGeom prst="rect">
            <a:avLst/>
          </a:prstGeom>
        </p:spPr>
        <p:txBody>
          <a:bodyPr wrap="square">
            <a:spAutoFit/>
          </a:bodyPr>
          <a:lstStyle/>
          <a:p>
            <a:pPr algn="just" defTabSz="914400" fontAlgn="base">
              <a:lnSpc>
                <a:spcPct val="150000"/>
              </a:lnSpc>
              <a:spcBef>
                <a:spcPts val="1200"/>
              </a:spcBef>
              <a:spcAft>
                <a:spcPct val="0"/>
              </a:spcAft>
            </a:pPr>
            <a:endParaRPr lang="en-ZA" sz="1000" dirty="0">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endParaRPr lang="en-US" sz="12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927100" y="218486"/>
            <a:ext cx="7856230" cy="10802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a:t>
            </a:r>
            <a:r>
              <a:rPr lang="en-ZA" sz="1700" kern="0" dirty="0">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30 SEPTEMBER 2020</a:t>
            </a:r>
            <a:endParaRPr lang="en-ZA" sz="1700" kern="0"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ZA" kern="0"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ZA" sz="1800" kern="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08656" y="896864"/>
            <a:ext cx="7697144" cy="2993127"/>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process of aligning PERSAL to the HRBP Tool remains incomplete due to further cutting of posts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which must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be incorporated into this alignment. Therefore aligning PERSAL to HRBP tool is anticipated to be finalised by 30 September 2020. The permanent funded establishment as published in 2020 ENE was reported to be 1,955 against permanent PERSAL establishment of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2,243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288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posts</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400" dirty="0">
                <a:latin typeface="Arial" panose="020B0604020202020204" pitchFamily="34" charset="0"/>
                <a:ea typeface="Tahoma" panose="020B0604030504040204" pitchFamily="34" charset="0"/>
                <a:cs typeface="Arial" panose="020B0604020202020204" pitchFamily="34" charset="0"/>
              </a:rPr>
              <a:t>30 September</a:t>
            </a:r>
            <a:r>
              <a:rPr lang="en-ZA"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300" kern="0" dirty="0">
                <a:solidFill>
                  <a:srgbClr val="000000"/>
                </a:solidFill>
                <a:latin typeface="Arial" panose="020B0604020202020204" pitchFamily="34" charset="0"/>
                <a:ea typeface="Tahoma" panose="020B0604030504040204" pitchFamily="34" charset="0"/>
                <a:cs typeface="Arial" panose="020B0604020202020204" pitchFamily="34" charset="0"/>
              </a:rPr>
              <a:t>2020</a:t>
            </a:r>
          </a:p>
        </p:txBody>
      </p:sp>
      <p:graphicFrame>
        <p:nvGraphicFramePr>
          <p:cNvPr id="12" name="Object 11"/>
          <p:cNvGraphicFramePr>
            <a:graphicFrameLocks noChangeAspect="1"/>
          </p:cNvGraphicFramePr>
          <p:nvPr>
            <p:extLst>
              <p:ext uri="{D42A27DB-BD31-4B8C-83A1-F6EECF244321}">
                <p14:modId xmlns:p14="http://schemas.microsoft.com/office/powerpoint/2010/main" val="2307172021"/>
              </p:ext>
            </p:extLst>
          </p:nvPr>
        </p:nvGraphicFramePr>
        <p:xfrm>
          <a:off x="781483" y="3810549"/>
          <a:ext cx="7351489" cy="1108075"/>
        </p:xfrm>
        <a:graphic>
          <a:graphicData uri="http://schemas.openxmlformats.org/presentationml/2006/ole">
            <mc:AlternateContent xmlns:mc="http://schemas.openxmlformats.org/markup-compatibility/2006">
              <mc:Choice xmlns:v="urn:schemas-microsoft-com:vml" Requires="v">
                <p:oleObj spid="_x0000_s103124" name="Worksheet" r:id="rId5" imgW="12211089" imgH="1266840" progId="Excel.Sheet.12">
                  <p:embed/>
                </p:oleObj>
              </mc:Choice>
              <mc:Fallback>
                <p:oleObj name="Worksheet" r:id="rId5" imgW="12211089" imgH="1266840" progId="Excel.Sheet.12">
                  <p:embed/>
                  <p:pic>
                    <p:nvPicPr>
                      <p:cNvPr id="0" name=""/>
                      <p:cNvPicPr/>
                      <p:nvPr/>
                    </p:nvPicPr>
                    <p:blipFill>
                      <a:blip r:embed="rId6"/>
                      <a:stretch>
                        <a:fillRect/>
                      </a:stretch>
                    </p:blipFill>
                    <p:spPr>
                      <a:xfrm>
                        <a:off x="781483" y="3810549"/>
                        <a:ext cx="7351489" cy="1108075"/>
                      </a:xfrm>
                      <a:prstGeom prst="rect">
                        <a:avLst/>
                      </a:prstGeom>
                    </p:spPr>
                  </p:pic>
                </p:oleObj>
              </mc:Fallback>
            </mc:AlternateContent>
          </a:graphicData>
        </a:graphic>
      </p:graphicFrame>
    </p:spTree>
    <p:extLst>
      <p:ext uri="{BB962C8B-B14F-4D97-AF65-F5344CB8AC3E}">
        <p14:creationId xmlns:p14="http://schemas.microsoft.com/office/powerpoint/2010/main" val="146884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21</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53132" y="1099282"/>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flipV="1">
            <a:off x="1673" y="436970"/>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4" y="1427898"/>
            <a:ext cx="8647112" cy="446429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Goods and Services: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R34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(31.54%)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R52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(47.96%)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R18 </a:t>
            </a:r>
            <a:r>
              <a:rPr lang="en-US" sz="1300" dirty="0">
                <a:latin typeface="Arial" panose="020B0604020202020204" pitchFamily="34" charset="0"/>
                <a:ea typeface="Tahoma" panose="020B0604030504040204" pitchFamily="34" charset="0"/>
                <a:cs typeface="Arial" panose="020B0604020202020204" pitchFamily="34" charset="0"/>
              </a:rPr>
              <a:t>million underspending </a:t>
            </a:r>
            <a:r>
              <a:rPr lang="en-US" sz="1300" dirty="0" smtClean="0">
                <a:latin typeface="Arial" panose="020B0604020202020204" pitchFamily="34" charset="0"/>
                <a:ea typeface="Tahoma" panose="020B0604030504040204" pitchFamily="34" charset="0"/>
                <a:cs typeface="Arial" panose="020B0604020202020204" pitchFamily="34" charset="0"/>
              </a:rPr>
              <a:t>due to </a:t>
            </a:r>
            <a:r>
              <a:rPr lang="en-ZA" sz="1400" dirty="0" smtClean="0">
                <a:latin typeface="Arial" panose="020B0604020202020204" pitchFamily="34" charset="0"/>
                <a:ea typeface="Tahoma" panose="020B0604030504040204" pitchFamily="34" charset="0"/>
                <a:cs typeface="Arial" panose="020B0604020202020204" pitchFamily="34" charset="0"/>
              </a:rPr>
              <a:t>outstanding invoices </a:t>
            </a:r>
            <a:r>
              <a:rPr lang="en-ZA" sz="1400" dirty="0">
                <a:latin typeface="Arial" panose="020B0604020202020204" pitchFamily="34" charset="0"/>
                <a:ea typeface="Tahoma" panose="020B0604030504040204" pitchFamily="34" charset="0"/>
                <a:cs typeface="Arial" panose="020B0604020202020204" pitchFamily="34" charset="0"/>
              </a:rPr>
              <a:t>from DPW for </a:t>
            </a:r>
            <a:r>
              <a:rPr lang="en-ZA" sz="1400" dirty="0" smtClean="0">
                <a:latin typeface="Arial" panose="020B0604020202020204" pitchFamily="34" charset="0"/>
                <a:ea typeface="Tahoma" panose="020B0604030504040204" pitchFamily="34" charset="0"/>
                <a:cs typeface="Arial" panose="020B0604020202020204" pitchFamily="34" charset="0"/>
              </a:rPr>
              <a:t>Office Accommodation: Community Corrections for the month of August 2020 amounting to R3 million and on </a:t>
            </a:r>
            <a:r>
              <a:rPr lang="en-ZA" sz="1400" dirty="0">
                <a:latin typeface="Arial" panose="020B0604020202020204" pitchFamily="34" charset="0"/>
                <a:ea typeface="Tahoma" panose="020B0604030504040204" pitchFamily="34" charset="0"/>
                <a:cs typeface="Arial" panose="020B0604020202020204" pitchFamily="34" charset="0"/>
              </a:rPr>
              <a:t>items: Fleet Services and Travel and Subsistence due to National Lockdown as a result of COVID-19</a:t>
            </a:r>
          </a:p>
          <a:p>
            <a:pPr algn="just">
              <a:lnSpc>
                <a:spcPct val="150000"/>
              </a:lnSpc>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Transfers</a:t>
            </a:r>
            <a:r>
              <a:rPr lang="en-US" sz="1300" dirty="0" smtClean="0">
                <a:latin typeface="Arial" panose="020B0604020202020204" pitchFamily="34" charset="0"/>
                <a:ea typeface="Tahoma" panose="020B0604030504040204" pitchFamily="34" charset="0"/>
                <a:cs typeface="Arial" panose="020B0604020202020204" pitchFamily="34" charset="0"/>
              </a:rPr>
              <a:t> </a:t>
            </a:r>
            <a:r>
              <a:rPr lang="en-US" sz="1300" b="1" dirty="0">
                <a:latin typeface="Arial" panose="020B0604020202020204" pitchFamily="34" charset="0"/>
                <a:ea typeface="Tahoma" panose="020B0604030504040204" pitchFamily="34" charset="0"/>
                <a:cs typeface="Arial" panose="020B0604020202020204" pitchFamily="34" charset="0"/>
              </a:rPr>
              <a:t>and subsidies: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R3,460 million (1587.16%) </a:t>
            </a:r>
            <a:r>
              <a:rPr lang="en-US" sz="1300" dirty="0">
                <a:latin typeface="Arial" panose="020B0604020202020204" pitchFamily="34" charset="0"/>
                <a:ea typeface="Tahoma" panose="020B0604030504040204" pitchFamily="34" charset="0"/>
                <a:cs typeface="Arial" panose="020B0604020202020204" pitchFamily="34" charset="0"/>
              </a:rPr>
              <a:t>against </a:t>
            </a:r>
            <a:r>
              <a:rPr lang="en-US" sz="1300" dirty="0" smtClean="0">
                <a:latin typeface="Arial" panose="020B0604020202020204" pitchFamily="34" charset="0"/>
                <a:ea typeface="Tahoma" panose="020B0604030504040204" pitchFamily="34" charset="0"/>
                <a:cs typeface="Arial" panose="020B0604020202020204" pitchFamily="34" charset="0"/>
              </a:rPr>
              <a:t>R190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(87.16%) revised spending </a:t>
            </a:r>
            <a:r>
              <a:rPr lang="en-US" sz="1300" dirty="0">
                <a:latin typeface="Arial" panose="020B0604020202020204" pitchFamily="34" charset="0"/>
                <a:ea typeface="Tahoma" panose="020B0604030504040204" pitchFamily="34" charset="0"/>
                <a:cs typeface="Arial" panose="020B0604020202020204" pitchFamily="34" charset="0"/>
              </a:rPr>
              <a:t>plan </a:t>
            </a:r>
            <a:r>
              <a:rPr lang="en-US" sz="1300" dirty="0" smtClean="0">
                <a:latin typeface="Arial" panose="020B0604020202020204" pitchFamily="34" charset="0"/>
                <a:ea typeface="Tahoma" panose="020B0604030504040204" pitchFamily="34" charset="0"/>
                <a:cs typeface="Arial" panose="020B0604020202020204" pitchFamily="34" charset="0"/>
              </a:rPr>
              <a:t>resulting </a:t>
            </a:r>
            <a:r>
              <a:rPr lang="en-US" sz="1300" dirty="0">
                <a:latin typeface="Arial" panose="020B0604020202020204" pitchFamily="34" charset="0"/>
                <a:ea typeface="Tahoma" panose="020B0604030504040204" pitchFamily="34" charset="0"/>
                <a:cs typeface="Arial" panose="020B0604020202020204" pitchFamily="34" charset="0"/>
              </a:rPr>
              <a:t>in </a:t>
            </a:r>
            <a:r>
              <a:rPr lang="en-US" sz="1300" dirty="0" smtClean="0">
                <a:latin typeface="Arial" panose="020B0604020202020204" pitchFamily="34" charset="0"/>
                <a:ea typeface="Tahoma" panose="020B0604030504040204" pitchFamily="34" charset="0"/>
                <a:cs typeface="Arial" panose="020B0604020202020204" pitchFamily="34" charset="0"/>
              </a:rPr>
              <a:t>R3,270 million </a:t>
            </a:r>
            <a:r>
              <a:rPr lang="en-US" sz="1300" dirty="0">
                <a:latin typeface="Arial" panose="020B0604020202020204" pitchFamily="34" charset="0"/>
                <a:ea typeface="Tahoma" panose="020B0604030504040204" pitchFamily="34" charset="0"/>
                <a:cs typeface="Arial" panose="020B0604020202020204" pitchFamily="34" charset="0"/>
              </a:rPr>
              <a:t>overspending as result of payment of leave </a:t>
            </a:r>
            <a:r>
              <a:rPr lang="en-US" sz="1300" dirty="0" smtClean="0">
                <a:latin typeface="Arial" panose="020B0604020202020204" pitchFamily="34" charset="0"/>
                <a:ea typeface="Tahoma" panose="020B0604030504040204" pitchFamily="34" charset="0"/>
                <a:cs typeface="Arial" panose="020B0604020202020204" pitchFamily="34" charset="0"/>
              </a:rPr>
              <a:t>gratuities </a:t>
            </a:r>
            <a:r>
              <a:rPr lang="en-US" sz="1300" dirty="0">
                <a:latin typeface="Arial" panose="020B0604020202020204" pitchFamily="34" charset="0"/>
                <a:ea typeface="Tahoma" panose="020B0604030504040204" pitchFamily="34" charset="0"/>
                <a:cs typeface="Arial" panose="020B0604020202020204" pitchFamily="34" charset="0"/>
              </a:rPr>
              <a:t>due to service terminations that are higher than the anticipated</a:t>
            </a:r>
          </a:p>
          <a:p>
            <a:pPr algn="just">
              <a:lnSpc>
                <a:spcPct val="150000"/>
              </a:lnSpc>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Payments for capital assets</a:t>
            </a:r>
            <a:r>
              <a:rPr lang="en-US" sz="1300" dirty="0">
                <a:latin typeface="Arial" panose="020B0604020202020204" pitchFamily="34" charset="0"/>
                <a:ea typeface="Tahoma" panose="020B0604030504040204" pitchFamily="34" charset="0"/>
                <a:cs typeface="Arial" panose="020B0604020202020204" pitchFamily="34" charset="0"/>
              </a:rPr>
              <a:t>: 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R813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(43.71%) </a:t>
            </a:r>
            <a:r>
              <a:rPr lang="en-US" sz="1300" dirty="0">
                <a:latin typeface="Arial" panose="020B0604020202020204" pitchFamily="34" charset="0"/>
                <a:ea typeface="Tahoma" panose="020B0604030504040204" pitchFamily="34" charset="0"/>
                <a:cs typeface="Arial" panose="020B0604020202020204" pitchFamily="34" charset="0"/>
              </a:rPr>
              <a:t>against the </a:t>
            </a:r>
            <a:r>
              <a:rPr lang="en-US" sz="1300" dirty="0" smtClean="0">
                <a:latin typeface="Arial" panose="020B0604020202020204" pitchFamily="34" charset="0"/>
                <a:ea typeface="Tahoma" panose="020B0604030504040204" pitchFamily="34" charset="0"/>
                <a:cs typeface="Arial" panose="020B0604020202020204" pitchFamily="34" charset="0"/>
              </a:rPr>
              <a:t>revised spending </a:t>
            </a:r>
            <a:r>
              <a:rPr lang="en-US" sz="1300" dirty="0">
                <a:latin typeface="Arial" panose="020B0604020202020204" pitchFamily="34" charset="0"/>
                <a:ea typeface="Tahoma" panose="020B0604030504040204" pitchFamily="34" charset="0"/>
                <a:cs typeface="Arial" panose="020B0604020202020204" pitchFamily="34" charset="0"/>
              </a:rPr>
              <a:t>plan of </a:t>
            </a:r>
            <a:r>
              <a:rPr lang="en-US" sz="1300" dirty="0" smtClean="0">
                <a:latin typeface="Arial" panose="020B0604020202020204" pitchFamily="34" charset="0"/>
                <a:ea typeface="Tahoma" panose="020B0604030504040204" pitchFamily="34" charset="0"/>
                <a:cs typeface="Arial" panose="020B0604020202020204" pitchFamily="34" charset="0"/>
              </a:rPr>
              <a:t>R867 </a:t>
            </a:r>
            <a:r>
              <a:rPr lang="en-US" sz="1300" dirty="0">
                <a:latin typeface="Arial" panose="020B0604020202020204" pitchFamily="34" charset="0"/>
                <a:ea typeface="Tahoma" panose="020B0604030504040204" pitchFamily="34" charset="0"/>
                <a:cs typeface="Arial" panose="020B0604020202020204" pitchFamily="34" charset="0"/>
              </a:rPr>
              <a:t>thousand </a:t>
            </a:r>
            <a:r>
              <a:rPr lang="en-US" sz="1300" dirty="0" smtClean="0">
                <a:latin typeface="Arial" panose="020B0604020202020204" pitchFamily="34" charset="0"/>
                <a:ea typeface="Tahoma" panose="020B0604030504040204" pitchFamily="34" charset="0"/>
                <a:cs typeface="Arial" panose="020B0604020202020204" pitchFamily="34" charset="0"/>
              </a:rPr>
              <a:t>(46.61%)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R54 thousand </a:t>
            </a:r>
            <a:r>
              <a:rPr lang="en-ZA" sz="1300" dirty="0" smtClean="0">
                <a:latin typeface="Arial" panose="020B0604020202020204" pitchFamily="34" charset="0"/>
                <a:ea typeface="Tahoma" panose="020B0604030504040204" pitchFamily="34" charset="0"/>
                <a:cs typeface="Arial" panose="020B0604020202020204" pitchFamily="34" charset="0"/>
              </a:rPr>
              <a:t>underspending on </a:t>
            </a:r>
            <a:r>
              <a:rPr lang="en-ZA" sz="1300" dirty="0">
                <a:latin typeface="Arial" panose="020B0604020202020204" pitchFamily="34" charset="0"/>
                <a:ea typeface="Tahoma" panose="020B0604030504040204" pitchFamily="34" charset="0"/>
                <a:cs typeface="Arial" panose="020B0604020202020204" pitchFamily="34" charset="0"/>
              </a:rPr>
              <a:t>other: Machinery and Equipment due to due to delays in payment for financial lease invoices</a:t>
            </a:r>
          </a:p>
          <a:p>
            <a:pPr marL="0" indent="0" algn="just">
              <a:lnSpc>
                <a:spcPct val="150000"/>
              </a:lnSpc>
              <a:buClrTx/>
              <a:buNone/>
            </a:pPr>
            <a:endParaRPr lang="en-ZA" sz="140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lvl="0" algn="just">
              <a:lnSpc>
                <a:spcPct val="150000"/>
              </a:lnSpc>
              <a:buClrTx/>
              <a:buFont typeface="Wingdings" panose="05000000000000000000" pitchFamily="2" charset="2"/>
              <a:buChar char="q"/>
            </a:pPr>
            <a:endParaRPr lang="en-ZA"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itle 2"/>
          <p:cNvSpPr txBox="1">
            <a:spLocks/>
          </p:cNvSpPr>
          <p:nvPr/>
        </p:nvSpPr>
        <p:spPr bwMode="auto">
          <a:xfrm>
            <a:off x="246064" y="596900"/>
            <a:ext cx="8647112"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lvl="0" algn="ctr" defTabSz="914400">
              <a:defRPr/>
            </a:pPr>
            <a:endParaRPr kumimoji="0" lang="en-ZA" b="1" i="0" u="none" strike="noStrike" kern="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45754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22</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67022" y="1043141"/>
            <a:ext cx="7378700" cy="225118"/>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1031592" y="324703"/>
            <a:ext cx="7823484"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solidFill>
                  <a:prstClr val="black"/>
                </a:solidFill>
                <a:latin typeface="Arial" panose="020B06040202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US" dirty="0">
                <a:solidFill>
                  <a:prstClr val="black"/>
                </a:solidFill>
                <a:latin typeface="Arial" panose="020B0604020202020204" pitchFamily="34" charset="0"/>
                <a:ea typeface="Tahoma" panose="020B0604030504040204" pitchFamily="34" charset="0"/>
                <a:cs typeface="Arial" panose="020B0604020202020204" pitchFamily="34" charset="0"/>
              </a:rPr>
            </a:b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12228928"/>
              </p:ext>
            </p:extLst>
          </p:nvPr>
        </p:nvGraphicFramePr>
        <p:xfrm>
          <a:off x="671513" y="1570038"/>
          <a:ext cx="7664450" cy="3776662"/>
        </p:xfrm>
        <a:graphic>
          <a:graphicData uri="http://schemas.openxmlformats.org/presentationml/2006/ole">
            <mc:AlternateContent xmlns:mc="http://schemas.openxmlformats.org/markup-compatibility/2006">
              <mc:Choice xmlns:v="urn:schemas-microsoft-com:vml" Requires="v">
                <p:oleObj spid="_x0000_s96195" name="Worksheet" r:id="rId5" imgW="8839200" imgH="2609872" progId="Excel.Sheet.12">
                  <p:embed/>
                </p:oleObj>
              </mc:Choice>
              <mc:Fallback>
                <p:oleObj name="Worksheet" r:id="rId5" imgW="8839200" imgH="2609872" progId="Excel.Sheet.12">
                  <p:embed/>
                  <p:pic>
                    <p:nvPicPr>
                      <p:cNvPr id="0" name=""/>
                      <p:cNvPicPr/>
                      <p:nvPr/>
                    </p:nvPicPr>
                    <p:blipFill>
                      <a:blip r:embed="rId6"/>
                      <a:stretch>
                        <a:fillRect/>
                      </a:stretch>
                    </p:blipFill>
                    <p:spPr>
                      <a:xfrm>
                        <a:off x="671513" y="1570038"/>
                        <a:ext cx="7664450" cy="3776662"/>
                      </a:xfrm>
                      <a:prstGeom prst="rect">
                        <a:avLst/>
                      </a:prstGeom>
                    </p:spPr>
                  </p:pic>
                </p:oleObj>
              </mc:Fallback>
            </mc:AlternateContent>
          </a:graphicData>
        </a:graphic>
      </p:graphicFrame>
      <p:pic>
        <p:nvPicPr>
          <p:cNvPr id="11" name="Picture 10"/>
          <p:cNvPicPr>
            <a:picLocks noChangeAspect="1"/>
          </p:cNvPicPr>
          <p:nvPr/>
        </p:nvPicPr>
        <p:blipFill>
          <a:blip r:embed="rId3"/>
          <a:stretch>
            <a:fillRect/>
          </a:stretch>
        </p:blipFill>
        <p:spPr>
          <a:xfrm>
            <a:off x="152400" y="152400"/>
            <a:ext cx="927100" cy="1155700"/>
          </a:xfrm>
          <a:prstGeom prst="rect">
            <a:avLst/>
          </a:prstGeom>
        </p:spPr>
      </p:pic>
    </p:spTree>
    <p:extLst>
      <p:ext uri="{BB962C8B-B14F-4D97-AF65-F5344CB8AC3E}">
        <p14:creationId xmlns:p14="http://schemas.microsoft.com/office/powerpoint/2010/main" val="414915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23</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744467" cy="1155700"/>
          </a:xfrm>
          <a:prstGeom prst="rect">
            <a:avLst/>
          </a:prstGeom>
        </p:spPr>
      </p:pic>
      <p:pic>
        <p:nvPicPr>
          <p:cNvPr id="7" name="Picture 6"/>
          <p:cNvPicPr>
            <a:picLocks noChangeAspect="1"/>
          </p:cNvPicPr>
          <p:nvPr/>
        </p:nvPicPr>
        <p:blipFill>
          <a:blip r:embed="rId3"/>
          <a:stretch>
            <a:fillRect/>
          </a:stretch>
        </p:blipFill>
        <p:spPr>
          <a:xfrm>
            <a:off x="553132" y="979136"/>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593585"/>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0" y="260977"/>
            <a:ext cx="9144000"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246063" eaLnBrk="1" hangingPunct="1">
              <a:tabLst>
                <a:tab pos="268288" algn="l"/>
                <a:tab pos="450850" algn="l"/>
              </a:tabLst>
            </a:pPr>
            <a:r>
              <a:rPr lang="en-ZA" kern="0" dirty="0">
                <a:latin typeface="Arial" panose="020B0604020202020204" pitchFamily="34" charset="0"/>
                <a:ea typeface="Tahoma" panose="020B0604030504040204" pitchFamily="34" charset="0"/>
                <a:cs typeface="Arial" panose="020B0604020202020204" pitchFamily="34" charset="0"/>
              </a:rPr>
              <a:t>C. SUMMARY OF THE NATIONAL STATE OF EXPENDITURE PER ECONOMIC CLASSIFICATION FOR THE YEAR TO DATE: </a:t>
            </a:r>
            <a:br>
              <a:rPr lang="en-ZA" kern="0" dirty="0">
                <a:latin typeface="Arial" panose="020B0604020202020204" pitchFamily="34" charset="0"/>
                <a:ea typeface="Tahoma" panose="020B0604030504040204" pitchFamily="34" charset="0"/>
                <a:cs typeface="Arial" panose="020B0604020202020204" pitchFamily="34" charset="0"/>
              </a:rPr>
            </a:br>
            <a:r>
              <a:rPr lang="en-ZA" kern="0" dirty="0">
                <a:latin typeface="Arial" panose="020B0604020202020204" pitchFamily="34" charset="0"/>
                <a:ea typeface="Tahoma" panose="020B0604030504040204" pitchFamily="34" charset="0"/>
                <a:cs typeface="Arial" panose="020B0604020202020204" pitchFamily="34" charset="0"/>
              </a:rPr>
              <a:t>30 SEPTEMBER 2020</a:t>
            </a:r>
          </a:p>
          <a:p>
            <a:pPr marL="268288" indent="-268288" algn="ctr" defTabSz="246063" eaLnBrk="1" hangingPunct="1">
              <a:tabLst>
                <a:tab pos="268288" algn="l"/>
                <a:tab pos="450850" algn="l"/>
              </a:tabLst>
            </a:pPr>
            <a:endParaRPr lang="en-ZA" kern="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Chart 13"/>
          <p:cNvGraphicFramePr>
            <a:graphicFrameLocks/>
          </p:cNvGraphicFramePr>
          <p:nvPr/>
        </p:nvGraphicFramePr>
        <p:xfrm>
          <a:off x="360469" y="1284656"/>
          <a:ext cx="8423062" cy="4288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15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24</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653661" y="914400"/>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6"/>
            <a:ext cx="8802490" cy="5647700"/>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None/>
            </a:pPr>
            <a:r>
              <a:rPr lang="en-US" sz="1100" b="1" dirty="0">
                <a:latin typeface="Arial" panose="020B0604020202020204" pitchFamily="34" charset="0"/>
                <a:ea typeface="Tahoma" panose="020B0604030504040204" pitchFamily="34" charset="0"/>
                <a:cs typeface="Arial" panose="020B0604020202020204" pitchFamily="34" charset="0"/>
              </a:rPr>
              <a:t>Compensation of </a:t>
            </a:r>
            <a:r>
              <a:rPr lang="en-US" sz="1100" b="1" dirty="0" smtClean="0">
                <a:latin typeface="Arial" panose="020B0604020202020204" pitchFamily="34" charset="0"/>
                <a:ea typeface="Tahoma" panose="020B0604030504040204" pitchFamily="34" charset="0"/>
                <a:cs typeface="Arial" panose="020B0604020202020204" pitchFamily="34" charset="0"/>
              </a:rPr>
              <a:t>Employees </a:t>
            </a:r>
            <a:endParaRPr lang="en-US" sz="1100" b="1"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a:latin typeface="Arial" panose="020B0604020202020204" pitchFamily="34" charset="0"/>
                <a:ea typeface="Tahoma" panose="020B0604030504040204" pitchFamily="34" charset="0"/>
                <a:cs typeface="Arial" panose="020B0604020202020204" pitchFamily="34" charset="0"/>
              </a:rPr>
              <a:t>The actual spending of </a:t>
            </a:r>
            <a:r>
              <a:rPr lang="en-ZA" sz="1100" dirty="0" smtClean="0">
                <a:latin typeface="Arial" panose="020B0604020202020204" pitchFamily="34" charset="0"/>
                <a:ea typeface="Tahoma" panose="020B0604030504040204" pitchFamily="34" charset="0"/>
                <a:cs typeface="Arial" panose="020B0604020202020204" pitchFamily="34" charset="0"/>
              </a:rPr>
              <a:t>R8,725 </a:t>
            </a:r>
            <a:r>
              <a:rPr lang="en-ZA" sz="1100" dirty="0">
                <a:latin typeface="Arial" panose="020B0604020202020204" pitchFamily="34" charset="0"/>
                <a:ea typeface="Tahoma" panose="020B0604030504040204" pitchFamily="34" charset="0"/>
                <a:cs typeface="Arial" panose="020B0604020202020204" pitchFamily="34" charset="0"/>
              </a:rPr>
              <a:t>billion </a:t>
            </a:r>
            <a:r>
              <a:rPr lang="en-ZA" sz="1100" dirty="0" smtClean="0">
                <a:latin typeface="Arial" panose="020B0604020202020204" pitchFamily="34" charset="0"/>
                <a:ea typeface="Tahoma" panose="020B0604030504040204" pitchFamily="34" charset="0"/>
                <a:cs typeface="Arial" panose="020B0604020202020204" pitchFamily="34" charset="0"/>
              </a:rPr>
              <a:t>(50.65%) </a:t>
            </a:r>
            <a:r>
              <a:rPr lang="en-ZA" sz="1100" dirty="0">
                <a:latin typeface="Arial" panose="020B0604020202020204" pitchFamily="34" charset="0"/>
                <a:ea typeface="Tahoma" panose="020B0604030504040204" pitchFamily="34" charset="0"/>
                <a:cs typeface="Arial" panose="020B0604020202020204" pitchFamily="34" charset="0"/>
              </a:rPr>
              <a:t>against the </a:t>
            </a:r>
            <a:r>
              <a:rPr lang="en-ZA" sz="1100" dirty="0" smtClean="0">
                <a:latin typeface="Arial" panose="020B0604020202020204" pitchFamily="34" charset="0"/>
                <a:ea typeface="Tahoma" panose="020B0604030504040204" pitchFamily="34" charset="0"/>
                <a:cs typeface="Arial" panose="020B0604020202020204" pitchFamily="34" charset="0"/>
              </a:rPr>
              <a:t>revised spending </a:t>
            </a:r>
            <a:r>
              <a:rPr lang="en-ZA" sz="1100" dirty="0">
                <a:latin typeface="Arial" panose="020B0604020202020204" pitchFamily="34" charset="0"/>
                <a:ea typeface="Tahoma" panose="020B0604030504040204" pitchFamily="34" charset="0"/>
                <a:cs typeface="Arial" panose="020B0604020202020204" pitchFamily="34" charset="0"/>
              </a:rPr>
              <a:t>plan of </a:t>
            </a:r>
            <a:r>
              <a:rPr lang="en-ZA" sz="1100" dirty="0" smtClean="0">
                <a:latin typeface="Arial" panose="020B0604020202020204" pitchFamily="34" charset="0"/>
                <a:ea typeface="Tahoma" panose="020B0604030504040204" pitchFamily="34" charset="0"/>
                <a:cs typeface="Arial" panose="020B0604020202020204" pitchFamily="34" charset="0"/>
              </a:rPr>
              <a:t>R9,126 </a:t>
            </a:r>
            <a:r>
              <a:rPr lang="en-ZA" sz="1100" dirty="0">
                <a:latin typeface="Arial" panose="020B0604020202020204" pitchFamily="34" charset="0"/>
                <a:ea typeface="Tahoma" panose="020B0604030504040204" pitchFamily="34" charset="0"/>
                <a:cs typeface="Arial" panose="020B0604020202020204" pitchFamily="34" charset="0"/>
              </a:rPr>
              <a:t>billion </a:t>
            </a:r>
            <a:r>
              <a:rPr lang="en-ZA" sz="1100" dirty="0" smtClean="0">
                <a:latin typeface="Arial" panose="020B0604020202020204" pitchFamily="34" charset="0"/>
                <a:ea typeface="Tahoma" panose="020B0604030504040204" pitchFamily="34" charset="0"/>
                <a:cs typeface="Arial" panose="020B0604020202020204" pitchFamily="34" charset="0"/>
              </a:rPr>
              <a:t>(52.98%) </a:t>
            </a:r>
            <a:r>
              <a:rPr lang="en-ZA" sz="1100" dirty="0">
                <a:latin typeface="Arial" panose="020B0604020202020204" pitchFamily="34" charset="0"/>
                <a:ea typeface="Tahoma" panose="020B0604030504040204" pitchFamily="34" charset="0"/>
                <a:cs typeface="Arial" panose="020B0604020202020204" pitchFamily="34" charset="0"/>
              </a:rPr>
              <a:t>resulting in an underspending of </a:t>
            </a:r>
            <a:r>
              <a:rPr lang="en-ZA" sz="1100" dirty="0" smtClean="0">
                <a:latin typeface="Arial" panose="020B0604020202020204" pitchFamily="34" charset="0"/>
                <a:ea typeface="Tahoma" panose="020B0604030504040204" pitchFamily="34" charset="0"/>
                <a:cs typeface="Arial" panose="020B0604020202020204" pitchFamily="34" charset="0"/>
              </a:rPr>
              <a:t>R401 million </a:t>
            </a:r>
            <a:r>
              <a:rPr lang="en-ZA" sz="1100" dirty="0">
                <a:latin typeface="Arial" panose="020B0604020202020204" pitchFamily="34" charset="0"/>
                <a:ea typeface="Tahoma" panose="020B0604030504040204" pitchFamily="34" charset="0"/>
                <a:cs typeface="Arial" panose="020B0604020202020204" pitchFamily="34" charset="0"/>
              </a:rPr>
              <a:t>due to </a:t>
            </a:r>
            <a:r>
              <a:rPr lang="en-US" sz="1100" dirty="0">
                <a:latin typeface="Arial" panose="020B0604020202020204" pitchFamily="34" charset="0"/>
                <a:ea typeface="Tahoma" panose="020B0604030504040204" pitchFamily="34" charset="0"/>
                <a:cs typeface="Arial" panose="020B0604020202020204" pitchFamily="34" charset="0"/>
              </a:rPr>
              <a:t>the spending plan which has a COLA </a:t>
            </a:r>
            <a:r>
              <a:rPr lang="en-US" sz="1100" dirty="0" smtClean="0">
                <a:latin typeface="Arial" panose="020B0604020202020204" pitchFamily="34" charset="0"/>
                <a:ea typeface="Tahoma" panose="020B0604030504040204" pitchFamily="34" charset="0"/>
                <a:cs typeface="Arial" panose="020B0604020202020204" pitchFamily="34" charset="0"/>
              </a:rPr>
              <a:t>projection. The budget for 2020/21 COLA has been cut during the 2020 AENE</a:t>
            </a:r>
            <a:endParaRPr lang="en-US"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a:t>
            </a:r>
            <a:r>
              <a:rPr lang="en-ZA" sz="1100" dirty="0">
                <a:latin typeface="Arial" panose="020B0604020202020204" pitchFamily="34" charset="0"/>
                <a:ea typeface="Tahoma" panose="020B0604030504040204" pitchFamily="34" charset="0"/>
                <a:cs typeface="Arial" panose="020B0604020202020204" pitchFamily="34" charset="0"/>
              </a:rPr>
              <a:t>department enrolled 1 032 students in learnership programme in the previous financial year  effective from 28 October 2019. These 1 032 learners  were suppose to complete the learnership programme by end of October 2020 but due to suspension of experiential learning phase as a result of COVID-19, the completion date still needs to be </a:t>
            </a:r>
            <a:r>
              <a:rPr lang="en-ZA" sz="1100" dirty="0" smtClean="0">
                <a:latin typeface="Arial" panose="020B0604020202020204" pitchFamily="34" charset="0"/>
                <a:ea typeface="Tahoma" panose="020B0604030504040204" pitchFamily="34" charset="0"/>
                <a:cs typeface="Arial" panose="020B0604020202020204" pitchFamily="34" charset="0"/>
              </a:rPr>
              <a:t>reviewed</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National Commissioner approved 843 application of Early Retirement without penalisation of pension benefits in line with DPSA circular dated 25 February 2019. The estimated financial implications for 2019/20 was </a:t>
            </a:r>
            <a:r>
              <a:rPr lang="en-ZA" sz="1100" dirty="0" smtClean="0">
                <a:latin typeface="Arial" panose="020B0604020202020204" pitchFamily="34" charset="0"/>
                <a:ea typeface="Tahoma" panose="020B0604030504040204" pitchFamily="34" charset="0"/>
                <a:cs typeface="Arial" panose="020B0604020202020204" pitchFamily="34" charset="0"/>
              </a:rPr>
              <a:t>R225,738 </a:t>
            </a:r>
            <a:r>
              <a:rPr lang="en-ZA" sz="1100" dirty="0" smtClean="0">
                <a:latin typeface="Arial" panose="020B0604020202020204" pitchFamily="34" charset="0"/>
                <a:ea typeface="Tahoma" panose="020B0604030504040204" pitchFamily="34" charset="0"/>
                <a:cs typeface="Arial" panose="020B0604020202020204" pitchFamily="34" charset="0"/>
              </a:rPr>
              <a:t>million and in March 2019 invoices of R95,993 million and R104,637 million were paid over to GEPF. In this current financial year an estimated amount of R374,355 million will be paid over GEPF</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A </a:t>
            </a:r>
            <a:r>
              <a:rPr lang="en-ZA" sz="1100" dirty="0" err="1" smtClean="0">
                <a:latin typeface="Arial" panose="020B0604020202020204" pitchFamily="34" charset="0"/>
                <a:ea typeface="Tahoma" panose="020B0604030504040204" pitchFamily="34" charset="0"/>
                <a:cs typeface="Arial" panose="020B0604020202020204" pitchFamily="34" charset="0"/>
              </a:rPr>
              <a:t>virement</a:t>
            </a:r>
            <a:r>
              <a:rPr lang="en-ZA" sz="1100" dirty="0" smtClean="0">
                <a:latin typeface="Arial" panose="020B0604020202020204" pitchFamily="34" charset="0"/>
                <a:ea typeface="Tahoma" panose="020B0604030504040204" pitchFamily="34" charset="0"/>
                <a:cs typeface="Arial" panose="020B0604020202020204" pitchFamily="34" charset="0"/>
              </a:rPr>
              <a:t> of R374,355 million from Compensation of Employees to Transfers and Subsidies was approved  by National Treasury on 7 </a:t>
            </a:r>
            <a:r>
              <a:rPr lang="en-ZA" sz="1100" dirty="0">
                <a:latin typeface="Arial" panose="020B0604020202020204" pitchFamily="34" charset="0"/>
                <a:ea typeface="Tahoma" panose="020B0604030504040204" pitchFamily="34" charset="0"/>
                <a:cs typeface="Arial" panose="020B0604020202020204" pitchFamily="34" charset="0"/>
              </a:rPr>
              <a:t>September </a:t>
            </a:r>
            <a:r>
              <a:rPr lang="en-ZA" sz="1100" dirty="0" smtClean="0">
                <a:latin typeface="Arial" panose="020B0604020202020204" pitchFamily="34" charset="0"/>
                <a:ea typeface="Tahoma" panose="020B0604030504040204" pitchFamily="34" charset="0"/>
                <a:cs typeface="Arial" panose="020B0604020202020204" pitchFamily="34" charset="0"/>
              </a:rPr>
              <a:t>2020 for early </a:t>
            </a:r>
            <a:r>
              <a:rPr lang="en-ZA" sz="1100" dirty="0">
                <a:latin typeface="Arial" panose="020B0604020202020204" pitchFamily="34" charset="0"/>
                <a:ea typeface="Tahoma" panose="020B0604030504040204" pitchFamily="34" charset="0"/>
                <a:cs typeface="Arial" panose="020B0604020202020204" pitchFamily="34" charset="0"/>
              </a:rPr>
              <a:t>retirement without penalisation of pension benefits </a:t>
            </a:r>
            <a:r>
              <a:rPr lang="en-ZA" sz="1100" dirty="0" smtClean="0">
                <a:latin typeface="Arial" panose="020B0604020202020204" pitchFamily="34" charset="0"/>
                <a:ea typeface="Tahoma" panose="020B0604030504040204" pitchFamily="34" charset="0"/>
                <a:cs typeface="Arial" panose="020B0604020202020204" pitchFamily="34" charset="0"/>
              </a:rPr>
              <a:t>cases. This </a:t>
            </a:r>
            <a:r>
              <a:rPr lang="en-ZA" sz="1100" dirty="0" err="1" smtClean="0">
                <a:latin typeface="Arial" panose="020B0604020202020204" pitchFamily="34" charset="0"/>
                <a:ea typeface="Tahoma" panose="020B0604030504040204" pitchFamily="34" charset="0"/>
                <a:cs typeface="Arial" panose="020B0604020202020204" pitchFamily="34" charset="0"/>
              </a:rPr>
              <a:t>virement</a:t>
            </a:r>
            <a:r>
              <a:rPr lang="en-ZA" sz="1100" dirty="0" smtClean="0">
                <a:latin typeface="Arial" panose="020B0604020202020204" pitchFamily="34" charset="0"/>
                <a:ea typeface="Tahoma" panose="020B0604030504040204" pitchFamily="34" charset="0"/>
                <a:cs typeface="Arial" panose="020B0604020202020204" pitchFamily="34" charset="0"/>
              </a:rPr>
              <a:t>  will form part of 2020 AENE </a:t>
            </a:r>
            <a:endParaRPr lang="en-ZA"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b="1" dirty="0" smtClean="0">
                <a:latin typeface="Arial" panose="020B0604020202020204" pitchFamily="34" charset="0"/>
                <a:ea typeface="Tahoma" panose="020B0604030504040204" pitchFamily="34" charset="0"/>
                <a:cs typeface="Arial" panose="020B0604020202020204" pitchFamily="34" charset="0"/>
              </a:rPr>
              <a:t> OSD phase 2</a:t>
            </a: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The </a:t>
            </a:r>
            <a:r>
              <a:rPr lang="en-ZA" sz="1100" dirty="0">
                <a:latin typeface="Arial" panose="020B0604020202020204" pitchFamily="34" charset="0"/>
                <a:ea typeface="Tahoma" panose="020B0604030504040204" pitchFamily="34" charset="0"/>
                <a:cs typeface="Arial" panose="020B0604020202020204" pitchFamily="34" charset="0"/>
              </a:rPr>
              <a:t>department has not yet finalised implementing OSD as per DBC resolution of 1 of 2016 which was signed on the 21 November 2016 for 23% in lieu of salary back pay for service termination cases. It is estimated that an amount of R81,906  million will be paid for OSD phase2</a:t>
            </a:r>
          </a:p>
          <a:p>
            <a:pPr marL="0" indent="0" algn="just" eaLnBrk="1" hangingPunct="1">
              <a:lnSpc>
                <a:spcPct val="150000"/>
              </a:lnSpc>
              <a:spcBef>
                <a:spcPts val="1200"/>
              </a:spcBef>
              <a:buClrTx/>
              <a:buNone/>
            </a:pPr>
            <a:r>
              <a:rPr lang="en-ZA" sz="1100" b="1" dirty="0">
                <a:latin typeface="Arial" panose="020B0604020202020204" pitchFamily="34" charset="0"/>
                <a:ea typeface="Tahoma" panose="020B0604030504040204" pitchFamily="34" charset="0"/>
                <a:cs typeface="Arial" panose="020B0604020202020204" pitchFamily="34" charset="0"/>
              </a:rPr>
              <a:t>  </a:t>
            </a:r>
            <a:endParaRPr lang="en-US" sz="8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653660" y="83401"/>
            <a:ext cx="8363876" cy="10525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sz="1800" dirty="0">
                <a:latin typeface="Arial" panose="020B0604020202020204" pitchFamily="34" charset="0"/>
                <a:ea typeface="Tahoma" panose="020B0604030504040204" pitchFamily="34" charset="0"/>
                <a:cs typeface="Arial" panose="020B0604020202020204" pitchFamily="34" charset="0"/>
              </a:rPr>
              <a:t>C. ANALYSIS OF THE PRELIMINARY STATE OF EXPENDITURE PER ECONOMIC CLASSIFICATION FOR THE YEAR TO DATE: </a:t>
            </a:r>
            <a:r>
              <a:rPr lang="en-ZA" sz="1800"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lgn="ctr" defTabSz="914400" eaLnBrk="1" hangingPunct="1">
              <a:tabLst>
                <a:tab pos="900113" algn="l"/>
              </a:tabLst>
            </a:pPr>
            <a:endParaRPr lang="en-ZA"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93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25</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653661" y="91440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4"/>
            <a:ext cx="8802490" cy="574003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None/>
            </a:pPr>
            <a:r>
              <a:rPr lang="en-US" sz="1200" b="1" dirty="0">
                <a:latin typeface="Arial" panose="020B0604020202020204" pitchFamily="34" charset="0"/>
                <a:ea typeface="Tahoma" panose="020B0604030504040204" pitchFamily="34" charset="0"/>
                <a:cs typeface="Arial" panose="020B0604020202020204" pitchFamily="34" charset="0"/>
              </a:rPr>
              <a:t>Compensation of Employees (cont): </a:t>
            </a:r>
            <a:endParaRPr lang="en-ZA" sz="12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fontAlgn="auto" hangingPunct="1">
              <a:lnSpc>
                <a:spcPct val="150000"/>
              </a:lnSpc>
              <a:spcBef>
                <a:spcPts val="1200"/>
              </a:spcBef>
              <a:spcAft>
                <a:spcPts val="0"/>
              </a:spcAft>
              <a:buClrTx/>
              <a:buFont typeface="Wingdings" panose="05000000000000000000" pitchFamily="2" charset="2"/>
              <a:buChar char="q"/>
            </a:pP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Budget Committee resolved that Branch HR must clean up PERSAL so as to ensure a credible database for reconciliation with the HRBP tool. This process of aligning PERSAL to the HRBP Tool remains incomplete due to further cutting of posts which must be incorporated into this alignment. Therefore aligning PERSAL to HRBP tool is anticipated to be finalised by 30 September 2020.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permanent funded establishment as published in 2020 ENE was reported to be 37,758 against permanent PERSAL establishment of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42,058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1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4,300 </a:t>
            </a:r>
            <a:r>
              <a:rPr lang="en-ZA" sz="1100" kern="0" dirty="0">
                <a:solidFill>
                  <a:prstClr val="black"/>
                </a:solidFill>
                <a:latin typeface="Arial" panose="020B0604020202020204" pitchFamily="34" charset="0"/>
                <a:ea typeface="Tahoma" panose="020B0604030504040204" pitchFamily="34" charset="0"/>
                <a:cs typeface="Arial" panose="020B0604020202020204" pitchFamily="34" charset="0"/>
              </a:rPr>
              <a:t>posts</a:t>
            </a:r>
            <a:endParaRPr lang="en-ZA"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Hereunder </a:t>
            </a:r>
            <a:r>
              <a:rPr lang="en-ZA" sz="1100" dirty="0">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PERSAL as at 30 September 2020:</a:t>
            </a:r>
          </a:p>
          <a:p>
            <a:pPr algn="just" eaLnBrk="1" hangingPunct="1">
              <a:lnSpc>
                <a:spcPct val="150000"/>
              </a:lnSpc>
              <a:spcBef>
                <a:spcPts val="1200"/>
              </a:spcBef>
              <a:buClrTx/>
              <a:buFont typeface="Wingdings" panose="05000000000000000000" pitchFamily="2" charset="2"/>
              <a:buChar char="q"/>
            </a:pPr>
            <a:endParaRPr lang="en-ZA" sz="10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smtClean="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PERSAL </a:t>
            </a:r>
            <a:r>
              <a:rPr lang="en-ZA" sz="1100" dirty="0">
                <a:latin typeface="Arial" panose="020B0604020202020204" pitchFamily="34" charset="0"/>
                <a:ea typeface="Tahoma" panose="020B0604030504040204" pitchFamily="34" charset="0"/>
                <a:cs typeface="Arial" panose="020B0604020202020204" pitchFamily="34" charset="0"/>
              </a:rPr>
              <a:t>reported a funded permanent establishment of 42,058 of which </a:t>
            </a:r>
            <a:r>
              <a:rPr lang="en-ZA" sz="1100" dirty="0" smtClean="0">
                <a:latin typeface="Arial" panose="020B0604020202020204" pitchFamily="34" charset="0"/>
                <a:ea typeface="Tahoma" panose="020B0604030504040204" pitchFamily="34" charset="0"/>
                <a:cs typeface="Arial" panose="020B0604020202020204" pitchFamily="34" charset="0"/>
              </a:rPr>
              <a:t>38,808 </a:t>
            </a:r>
            <a:r>
              <a:rPr lang="en-ZA" sz="1100" dirty="0">
                <a:latin typeface="Arial" panose="020B0604020202020204" pitchFamily="34" charset="0"/>
                <a:ea typeface="Tahoma" panose="020B0604030504040204" pitchFamily="34" charset="0"/>
                <a:cs typeface="Arial" panose="020B0604020202020204" pitchFamily="34" charset="0"/>
              </a:rPr>
              <a:t>are funded filled posts, </a:t>
            </a:r>
            <a:r>
              <a:rPr lang="en-ZA" sz="1100" dirty="0" smtClean="0">
                <a:latin typeface="Arial" panose="020B0604020202020204" pitchFamily="34" charset="0"/>
                <a:ea typeface="Tahoma" panose="020B0604030504040204" pitchFamily="34" charset="0"/>
                <a:cs typeface="Arial" panose="020B0604020202020204" pitchFamily="34" charset="0"/>
              </a:rPr>
              <a:t>2,849 </a:t>
            </a:r>
            <a:r>
              <a:rPr lang="en-ZA" sz="1100" dirty="0">
                <a:latin typeface="Arial" panose="020B0604020202020204" pitchFamily="34" charset="0"/>
                <a:ea typeface="Tahoma" panose="020B0604030504040204" pitchFamily="34" charset="0"/>
                <a:cs typeface="Arial" panose="020B0604020202020204" pitchFamily="34" charset="0"/>
              </a:rPr>
              <a:t>posts are filled additional to the funded establishment, mostly on entry level, resulting in a total PERSAL head count of </a:t>
            </a:r>
            <a:r>
              <a:rPr lang="en-ZA" sz="1100" dirty="0" smtClean="0">
                <a:latin typeface="Arial" panose="020B0604020202020204" pitchFamily="34" charset="0"/>
                <a:ea typeface="Tahoma" panose="020B0604030504040204" pitchFamily="34" charset="0"/>
                <a:cs typeface="Arial" panose="020B0604020202020204" pitchFamily="34" charset="0"/>
              </a:rPr>
              <a:t>41,657, </a:t>
            </a:r>
            <a:r>
              <a:rPr lang="en-ZA" sz="1100" dirty="0">
                <a:latin typeface="Arial" panose="020B0604020202020204" pitchFamily="34" charset="0"/>
                <a:ea typeface="Tahoma" panose="020B0604030504040204" pitchFamily="34" charset="0"/>
                <a:cs typeface="Arial" panose="020B0604020202020204" pitchFamily="34" charset="0"/>
              </a:rPr>
              <a:t>but leaving </a:t>
            </a:r>
            <a:r>
              <a:rPr lang="en-ZA" sz="1100" dirty="0" smtClean="0">
                <a:latin typeface="Arial" panose="020B0604020202020204" pitchFamily="34" charset="0"/>
                <a:ea typeface="Tahoma" panose="020B0604030504040204" pitchFamily="34" charset="0"/>
                <a:cs typeface="Arial" panose="020B0604020202020204" pitchFamily="34" charset="0"/>
              </a:rPr>
              <a:t>3,250 </a:t>
            </a:r>
            <a:r>
              <a:rPr lang="en-ZA" sz="1100" dirty="0">
                <a:latin typeface="Arial" panose="020B0604020202020204" pitchFamily="34" charset="0"/>
                <a:ea typeface="Tahoma" panose="020B0604030504040204" pitchFamily="34" charset="0"/>
                <a:cs typeface="Arial" panose="020B0604020202020204" pitchFamily="34" charset="0"/>
              </a:rPr>
              <a:t>vacant funded posts </a:t>
            </a:r>
            <a:r>
              <a:rPr lang="en-ZA" sz="1100" dirty="0" smtClean="0">
                <a:latin typeface="Arial" panose="020B0604020202020204" pitchFamily="34" charset="0"/>
                <a:ea typeface="Tahoma" panose="020B0604030504040204" pitchFamily="34" charset="0"/>
                <a:cs typeface="Arial" panose="020B0604020202020204" pitchFamily="34" charset="0"/>
              </a:rPr>
              <a:t>(7.73%)</a:t>
            </a:r>
            <a:endParaRPr lang="en-ZA" sz="11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endParaRPr lang="en-US" sz="11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672621" y="488855"/>
            <a:ext cx="8363876"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30 SEPTEMBER 2020</a:t>
            </a:r>
          </a:p>
        </p:txBody>
      </p:sp>
      <p:graphicFrame>
        <p:nvGraphicFramePr>
          <p:cNvPr id="4" name="Object 3"/>
          <p:cNvGraphicFramePr>
            <a:graphicFrameLocks noChangeAspect="1"/>
          </p:cNvGraphicFramePr>
          <p:nvPr>
            <p:extLst>
              <p:ext uri="{D42A27DB-BD31-4B8C-83A1-F6EECF244321}">
                <p14:modId xmlns:p14="http://schemas.microsoft.com/office/powerpoint/2010/main" val="2977765651"/>
              </p:ext>
            </p:extLst>
          </p:nvPr>
        </p:nvGraphicFramePr>
        <p:xfrm>
          <a:off x="303213" y="3348349"/>
          <a:ext cx="8432800" cy="2228850"/>
        </p:xfrm>
        <a:graphic>
          <a:graphicData uri="http://schemas.openxmlformats.org/presentationml/2006/ole">
            <mc:AlternateContent xmlns:mc="http://schemas.openxmlformats.org/markup-compatibility/2006">
              <mc:Choice xmlns:v="urn:schemas-microsoft-com:vml" Requires="v">
                <p:oleObj spid="_x0000_s102188" name="Worksheet" r:id="rId5" imgW="12334810" imgH="2028780" progId="Excel.Sheet.12">
                  <p:embed/>
                </p:oleObj>
              </mc:Choice>
              <mc:Fallback>
                <p:oleObj name="Worksheet" r:id="rId5" imgW="12334810" imgH="2028780" progId="Excel.Sheet.12">
                  <p:embed/>
                  <p:pic>
                    <p:nvPicPr>
                      <p:cNvPr id="0" name="Object 1"/>
                      <p:cNvPicPr>
                        <a:picLocks noChangeAspect="1" noChangeArrowheads="1"/>
                      </p:cNvPicPr>
                      <p:nvPr/>
                    </p:nvPicPr>
                    <p:blipFill>
                      <a:blip r:embed="rId6"/>
                      <a:srcRect/>
                      <a:stretch>
                        <a:fillRect/>
                      </a:stretch>
                    </p:blipFill>
                    <p:spPr bwMode="auto">
                      <a:xfrm>
                        <a:off x="303213" y="3348349"/>
                        <a:ext cx="843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2702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26</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653661" y="914400"/>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17003" y="1100346"/>
            <a:ext cx="8802490" cy="3270126"/>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just" eaLnBrk="1" hangingPunct="1">
              <a:lnSpc>
                <a:spcPct val="150000"/>
              </a:lnSpc>
              <a:spcBef>
                <a:spcPts val="1200"/>
              </a:spcBef>
              <a:buClrTx/>
              <a:buFont typeface="Wingdings" pitchFamily="2" charset="2"/>
              <a:buNone/>
            </a:pPr>
            <a:r>
              <a:rPr lang="en-US" sz="1100" b="1" dirty="0">
                <a:solidFill>
                  <a:prstClr val="black"/>
                </a:solidFill>
                <a:latin typeface="Arial" panose="020B0604020202020204" pitchFamily="34" charset="0"/>
                <a:ea typeface="Tahoma" panose="020B0604030504040204" pitchFamily="34" charset="0"/>
                <a:cs typeface="Arial" panose="020B0604020202020204" pitchFamily="34" charset="0"/>
              </a:rPr>
              <a:t>Compensation of </a:t>
            </a:r>
            <a:r>
              <a:rPr lang="en-US" sz="1100" b="1" dirty="0" smtClean="0">
                <a:solidFill>
                  <a:prstClr val="black"/>
                </a:solidFill>
                <a:latin typeface="Arial" panose="020B0604020202020204" pitchFamily="34" charset="0"/>
                <a:ea typeface="Tahoma" panose="020B0604030504040204" pitchFamily="34" charset="0"/>
                <a:cs typeface="Arial" panose="020B0604020202020204" pitchFamily="34" charset="0"/>
              </a:rPr>
              <a:t>Employees </a:t>
            </a:r>
            <a:r>
              <a:rPr lang="en-US" sz="1100" b="1" dirty="0" smtClean="0">
                <a:solidFill>
                  <a:prstClr val="black"/>
                </a:solidFill>
                <a:latin typeface="Arial" panose="020B0604020202020204" pitchFamily="34" charset="0"/>
                <a:ea typeface="Tahoma" panose="020B0604030504040204" pitchFamily="34" charset="0"/>
                <a:cs typeface="Arial" panose="020B0604020202020204" pitchFamily="34" charset="0"/>
              </a:rPr>
              <a:t>– Projected Over Expenditure</a:t>
            </a:r>
            <a:endParaRPr lang="en-US" sz="11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latin typeface="Arial" panose="020B0604020202020204" pitchFamily="34" charset="0"/>
                <a:ea typeface="Tahoma" panose="020B0604030504040204" pitchFamily="34" charset="0"/>
                <a:cs typeface="Arial" panose="020B0604020202020204" pitchFamily="34" charset="0"/>
              </a:rPr>
              <a:t>Currently </a:t>
            </a:r>
            <a:r>
              <a:rPr lang="en-ZA" sz="1200" dirty="0">
                <a:latin typeface="Arial" panose="020B0604020202020204" pitchFamily="34" charset="0"/>
                <a:ea typeface="Tahoma" panose="020B0604030504040204" pitchFamily="34" charset="0"/>
                <a:cs typeface="Arial" panose="020B0604020202020204" pitchFamily="34" charset="0"/>
              </a:rPr>
              <a:t>the CoE is projected to overspend due to the payment of additional standard and special danger allowances; appointment of SANDF members; and additional payment of overtime above the 30% </a:t>
            </a:r>
            <a:r>
              <a:rPr lang="en-ZA" sz="1200" dirty="0" smtClean="0">
                <a:latin typeface="Arial" panose="020B0604020202020204" pitchFamily="34" charset="0"/>
                <a:ea typeface="Tahoma" panose="020B0604030504040204" pitchFamily="34" charset="0"/>
                <a:cs typeface="Arial" panose="020B0604020202020204" pitchFamily="34" charset="0"/>
              </a:rPr>
              <a:t>threshold</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latin typeface="Arial"/>
                <a:ea typeface="Calibri"/>
              </a:rPr>
              <a:t>The </a:t>
            </a:r>
            <a:r>
              <a:rPr lang="en-ZA" sz="1200" dirty="0">
                <a:latin typeface="Arial"/>
                <a:ea typeface="Calibri"/>
              </a:rPr>
              <a:t>CoE </a:t>
            </a:r>
            <a:r>
              <a:rPr lang="en-ZA" sz="1200" dirty="0" smtClean="0">
                <a:latin typeface="Arial"/>
                <a:ea typeface="Calibri"/>
              </a:rPr>
              <a:t>projections, as at end October 2020, were </a:t>
            </a:r>
            <a:r>
              <a:rPr lang="en-ZA" sz="1200" dirty="0">
                <a:latin typeface="Arial"/>
                <a:ea typeface="Calibri"/>
              </a:rPr>
              <a:t>reviewed and it is estimated that the CoE budget ceiling will be exceeded by R273,917 </a:t>
            </a:r>
            <a:r>
              <a:rPr lang="en-ZA" sz="1200" dirty="0" smtClean="0">
                <a:latin typeface="Arial"/>
                <a:ea typeface="Calibri"/>
              </a:rPr>
              <a:t>million</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latin typeface="Arial"/>
                <a:ea typeface="Calibri"/>
              </a:rPr>
              <a:t> The projections will be monthly reviewed so as to ensure that we down-manage the projected over expenditure</a:t>
            </a:r>
          </a:p>
          <a:p>
            <a:pPr marL="541338" marR="10795" lvl="1" indent="-447675" algn="just">
              <a:lnSpc>
                <a:spcPct val="150000"/>
              </a:lnSpc>
              <a:spcAft>
                <a:spcPts val="0"/>
              </a:spcAft>
              <a:buClr>
                <a:srgbClr val="000000"/>
              </a:buClr>
              <a:buSzPts val="1100"/>
              <a:buFont typeface="Wingdings" panose="05000000000000000000" pitchFamily="2" charset="2"/>
              <a:buChar char="q"/>
            </a:pPr>
            <a:r>
              <a:rPr lang="en-ZA" sz="1200" dirty="0" smtClean="0">
                <a:latin typeface="Arial"/>
                <a:ea typeface="Tahoma" panose="020B0604030504040204" pitchFamily="34" charset="0"/>
                <a:cs typeface="Arial" panose="020B0604020202020204" pitchFamily="34" charset="0"/>
              </a:rPr>
              <a:t>With the directive to stop effective </a:t>
            </a:r>
            <a:r>
              <a:rPr lang="en-ZA" sz="1200" smtClean="0">
                <a:latin typeface="Arial"/>
                <a:ea typeface="Tahoma" panose="020B0604030504040204" pitchFamily="34" charset="0"/>
                <a:cs typeface="Arial" panose="020B0604020202020204" pitchFamily="34" charset="0"/>
              </a:rPr>
              <a:t>01 November 2020 </a:t>
            </a:r>
            <a:r>
              <a:rPr lang="en-ZA" sz="1200" dirty="0" smtClean="0">
                <a:latin typeface="Arial"/>
                <a:ea typeface="Tahoma" panose="020B0604030504040204" pitchFamily="34" charset="0"/>
                <a:cs typeface="Arial" panose="020B0604020202020204" pitchFamily="34" charset="0"/>
              </a:rPr>
              <a:t>the additional standard and special danger allowances the projections will </a:t>
            </a:r>
            <a:r>
              <a:rPr lang="en-ZA" sz="1200" smtClean="0">
                <a:latin typeface="Arial"/>
                <a:ea typeface="Tahoma" panose="020B0604030504040204" pitchFamily="34" charset="0"/>
                <a:cs typeface="Arial" panose="020B0604020202020204" pitchFamily="34" charset="0"/>
              </a:rPr>
              <a:t>be revised down</a:t>
            </a:r>
            <a:endParaRPr lang="en-ZA" sz="1200">
              <a:latin typeface="Arial"/>
              <a:ea typeface="Tahoma" panose="020B0604030504040204" pitchFamily="34" charset="0"/>
              <a:cs typeface="Arial" panose="020B0604020202020204" pitchFamily="34" charset="0"/>
            </a:endParaRPr>
          </a:p>
          <a:p>
            <a:pPr marL="541338" marR="10795" lvl="1" indent="-447675" algn="just">
              <a:lnSpc>
                <a:spcPct val="150000"/>
              </a:lnSpc>
              <a:spcAft>
                <a:spcPts val="0"/>
              </a:spcAft>
              <a:buClr>
                <a:srgbClr val="000000"/>
              </a:buClr>
              <a:buSzPts val="1100"/>
              <a:buFont typeface="Wingdings" panose="05000000000000000000" pitchFamily="2" charset="2"/>
              <a:buChar char="q"/>
            </a:pPr>
            <a:endParaRPr lang="en-ZA" sz="120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endParaRPr lang="en-US" sz="8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653660" y="83401"/>
            <a:ext cx="8363876" cy="10525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eaLnBrk="1" hangingPunct="1">
              <a:tabLst>
                <a:tab pos="900113" algn="l"/>
              </a:tabLst>
            </a:pPr>
            <a:r>
              <a:rPr lang="en-US" sz="1800" dirty="0">
                <a:solidFill>
                  <a:prstClr val="black"/>
                </a:solidFill>
                <a:latin typeface="Arial" panose="020B0604020202020204" pitchFamily="34" charset="0"/>
                <a:ea typeface="Tahoma" panose="020B0604030504040204" pitchFamily="34" charset="0"/>
                <a:cs typeface="Arial" panose="020B0604020202020204" pitchFamily="34" charset="0"/>
              </a:rPr>
              <a:t>C. ANALYSIS OF THE PRELIMINARY STATE OF EXPENDITURE PER ECONOMIC CLASSIFICATION FOR THE YEAR TO DATE: </a:t>
            </a:r>
            <a:r>
              <a:rPr lang="en-ZA" sz="1800" kern="0" dirty="0">
                <a:solidFill>
                  <a:prstClr val="black"/>
                </a:solidFill>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lgn="ctr" defTabSz="914400" eaLnBrk="1" hangingPunct="1">
              <a:tabLst>
                <a:tab pos="900113" algn="l"/>
              </a:tabLst>
            </a:pPr>
            <a:endParaRPr lang="en-ZA"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711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27</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653661" y="914400"/>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34006" y="1131049"/>
            <a:ext cx="8802490" cy="310854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None/>
            </a:pPr>
            <a:r>
              <a:rPr lang="en-US" sz="1200" b="1" dirty="0">
                <a:latin typeface="Arial" panose="020B0604020202020204" pitchFamily="34" charset="0"/>
                <a:ea typeface="Tahoma" panose="020B0604030504040204" pitchFamily="34" charset="0"/>
                <a:cs typeface="Arial" panose="020B0604020202020204" pitchFamily="34" charset="0"/>
              </a:rPr>
              <a:t>Goods and Services: </a:t>
            </a:r>
          </a:p>
          <a:p>
            <a:pPr marL="266700" lvl="1" indent="-266700" algn="just" eaLnBrk="1" hangingPunct="1">
              <a:lnSpc>
                <a:spcPct val="150000"/>
              </a:lnSpc>
              <a:spcBef>
                <a:spcPts val="1200"/>
              </a:spcBef>
              <a:buClrTx/>
              <a:buFont typeface="Wingdings" panose="05000000000000000000" pitchFamily="2" charset="2"/>
              <a:buChar char="q"/>
            </a:pPr>
            <a:r>
              <a:rPr lang="en-US" sz="1200" dirty="0" smtClean="0">
                <a:latin typeface="Arial" panose="020B0604020202020204" pitchFamily="34" charset="0"/>
                <a:ea typeface="Tahoma" panose="020B0604030504040204" pitchFamily="34" charset="0"/>
                <a:cs typeface="Arial" panose="020B0604020202020204" pitchFamily="34" charset="0"/>
              </a:rPr>
              <a:t>The actual spending of R2,886 billion (42.95%) against the revised spending plan of R3,612 billion (53.75%) resulting in an underspending of R726 million </a:t>
            </a:r>
            <a:r>
              <a:rPr lang="en-ZA" sz="1200" dirty="0" smtClean="0">
                <a:latin typeface="Arial" panose="020B0604020202020204" pitchFamily="34" charset="0"/>
                <a:ea typeface="Tahoma" panose="020B0604030504040204" pitchFamily="34" charset="0"/>
                <a:cs typeface="Arial" panose="020B0604020202020204" pitchFamily="34" charset="0"/>
              </a:rPr>
              <a:t>due to provision </a:t>
            </a:r>
            <a:r>
              <a:rPr lang="en-ZA" sz="1200" dirty="0">
                <a:latin typeface="Arial" panose="020B0604020202020204" pitchFamily="34" charset="0"/>
                <a:ea typeface="Tahoma" panose="020B0604030504040204" pitchFamily="34" charset="0"/>
                <a:cs typeface="Arial" panose="020B0604020202020204" pitchFamily="34" charset="0"/>
              </a:rPr>
              <a:t>made for accruals/payables in the spending plan for the first two months of the 2020/21 financial year for items such as Property Payments, Food and Food Supplies, Consumable: Stationery, Printing and Office </a:t>
            </a:r>
            <a:r>
              <a:rPr lang="en-ZA" sz="1200" dirty="0" smtClean="0">
                <a:latin typeface="Arial" panose="020B0604020202020204" pitchFamily="34" charset="0"/>
                <a:ea typeface="Tahoma" panose="020B0604030504040204" pitchFamily="34" charset="0"/>
                <a:cs typeface="Arial" panose="020B0604020202020204" pitchFamily="34" charset="0"/>
              </a:rPr>
              <a:t>supplies </a:t>
            </a:r>
            <a:endParaRPr lang="en-ZA" sz="1200" dirty="0">
              <a:latin typeface="Arial" panose="020B0604020202020204" pitchFamily="34" charset="0"/>
              <a:ea typeface="Tahoma" panose="020B0604030504040204" pitchFamily="34" charset="0"/>
              <a:cs typeface="Arial" panose="020B0604020202020204" pitchFamily="34" charset="0"/>
            </a:endParaRPr>
          </a:p>
          <a:p>
            <a:pPr marL="266700" lvl="1" indent="-266700" algn="just" eaLnBrk="1" hangingPunct="1">
              <a:lnSpc>
                <a:spcPct val="150000"/>
              </a:lnSpc>
              <a:spcBef>
                <a:spcPts val="1200"/>
              </a:spcBef>
              <a:buClrTx/>
              <a:buFont typeface="Wingdings" panose="05000000000000000000" pitchFamily="2" charset="2"/>
              <a:buChar char="q"/>
            </a:pPr>
            <a:r>
              <a:rPr lang="en-ZA" sz="1200" dirty="0">
                <a:latin typeface="Arial" panose="020B0604020202020204" pitchFamily="34" charset="0"/>
                <a:ea typeface="Tahoma" panose="020B0604030504040204" pitchFamily="34" charset="0"/>
                <a:cs typeface="Arial" panose="020B0604020202020204" pitchFamily="34" charset="0"/>
              </a:rPr>
              <a:t>Some of the payables were settled after the submission of the spending plan during March </a:t>
            </a:r>
            <a:r>
              <a:rPr lang="en-ZA" sz="1200" dirty="0" smtClean="0">
                <a:latin typeface="Arial" panose="020B0604020202020204" pitchFamily="34" charset="0"/>
                <a:ea typeface="Tahoma" panose="020B0604030504040204" pitchFamily="34" charset="0"/>
                <a:cs typeface="Arial" panose="020B0604020202020204" pitchFamily="34" charset="0"/>
              </a:rPr>
              <a:t>2020</a:t>
            </a:r>
            <a:endParaRPr lang="en-ZA" sz="1200" dirty="0">
              <a:latin typeface="Arial" panose="020B0604020202020204" pitchFamily="34" charset="0"/>
              <a:ea typeface="Tahoma" panose="020B0604030504040204" pitchFamily="34" charset="0"/>
              <a:cs typeface="Arial" panose="020B0604020202020204" pitchFamily="34" charset="0"/>
            </a:endParaRPr>
          </a:p>
          <a:p>
            <a:pPr marL="266700" lvl="1" indent="-266700" algn="just" eaLnBrk="1" hangingPunct="1">
              <a:lnSpc>
                <a:spcPct val="150000"/>
              </a:lnSpc>
              <a:spcBef>
                <a:spcPts val="1200"/>
              </a:spcBef>
              <a:buClrTx/>
              <a:buFont typeface="Wingdings" panose="05000000000000000000" pitchFamily="2" charset="2"/>
              <a:buChar char="q"/>
            </a:pPr>
            <a:r>
              <a:rPr lang="en-ZA" sz="1200" b="1" kern="0" dirty="0" smtClean="0">
                <a:latin typeface="Arial" panose="020B0604020202020204" pitchFamily="34" charset="0"/>
                <a:ea typeface="Tahoma" panose="020B0604030504040204" pitchFamily="34" charset="0"/>
                <a:cs typeface="Arial" panose="020B0604020202020204" pitchFamily="34" charset="0"/>
              </a:rPr>
              <a:t>Interest </a:t>
            </a:r>
            <a:r>
              <a:rPr lang="en-ZA" sz="1200" b="1" kern="0" dirty="0">
                <a:latin typeface="Arial" panose="020B0604020202020204" pitchFamily="34" charset="0"/>
                <a:ea typeface="Tahoma" panose="020B0604030504040204" pitchFamily="34" charset="0"/>
                <a:cs typeface="Arial" panose="020B0604020202020204" pitchFamily="34" charset="0"/>
              </a:rPr>
              <a:t>and Rent on Land</a:t>
            </a:r>
            <a:r>
              <a:rPr lang="en-ZA" sz="1200" kern="0" dirty="0">
                <a:latin typeface="Arial" panose="020B0604020202020204" pitchFamily="34" charset="0"/>
                <a:ea typeface="Tahoma" panose="020B0604030504040204" pitchFamily="34" charset="0"/>
                <a:cs typeface="Arial" panose="020B0604020202020204" pitchFamily="34" charset="0"/>
              </a:rPr>
              <a:t>: There was an expenditure of </a:t>
            </a:r>
            <a:r>
              <a:rPr lang="en-ZA" sz="1200" kern="0" dirty="0" smtClean="0">
                <a:latin typeface="Arial" panose="020B0604020202020204" pitchFamily="34" charset="0"/>
                <a:ea typeface="Tahoma" panose="020B0604030504040204" pitchFamily="34" charset="0"/>
                <a:cs typeface="Arial" panose="020B0604020202020204" pitchFamily="34" charset="0"/>
              </a:rPr>
              <a:t>R950 </a:t>
            </a:r>
            <a:r>
              <a:rPr lang="en-ZA" sz="1200" kern="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salary in Head Office under Programme Administration</a:t>
            </a:r>
          </a:p>
          <a:p>
            <a:pPr marL="0" lvl="1" indent="0" algn="just" eaLnBrk="1" hangingPunct="1">
              <a:lnSpc>
                <a:spcPct val="150000"/>
              </a:lnSpc>
              <a:spcBef>
                <a:spcPts val="1200"/>
              </a:spcBef>
              <a:buClrTx/>
              <a:buNone/>
            </a:pPr>
            <a:endParaRPr lang="en-ZA" sz="1200" kern="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752475" y="231941"/>
            <a:ext cx="809400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30 SEPTEMBER 2020</a:t>
            </a:r>
          </a:p>
        </p:txBody>
      </p:sp>
    </p:spTree>
    <p:extLst>
      <p:ext uri="{BB962C8B-B14F-4D97-AF65-F5344CB8AC3E}">
        <p14:creationId xmlns:p14="http://schemas.microsoft.com/office/powerpoint/2010/main" val="390710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28</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653661" y="914400"/>
            <a:ext cx="7378700" cy="11283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34006" y="1131049"/>
            <a:ext cx="8802490" cy="273613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1" indent="0" algn="just" eaLnBrk="1" hangingPunct="1">
              <a:lnSpc>
                <a:spcPct val="150000"/>
              </a:lnSpc>
              <a:spcBef>
                <a:spcPts val="1200"/>
              </a:spcBef>
              <a:buClrTx/>
              <a:buNone/>
            </a:pPr>
            <a:r>
              <a:rPr lang="en-ZA" sz="1200" b="1" dirty="0">
                <a:latin typeface="Arial" panose="020B0604020202020204" pitchFamily="34" charset="0"/>
                <a:ea typeface="Tahoma" panose="020B0604030504040204" pitchFamily="34" charset="0"/>
                <a:cs typeface="Arial" panose="020B0604020202020204" pitchFamily="34" charset="0"/>
              </a:rPr>
              <a:t>Transfers and Subsidies:  </a:t>
            </a:r>
          </a:p>
          <a:p>
            <a:pPr algn="just">
              <a:lnSpc>
                <a:spcPct val="150000"/>
              </a:lnSpc>
              <a:buClrTx/>
              <a:buFont typeface="Wingdings" panose="05000000000000000000" pitchFamily="2" charset="2"/>
              <a:buChar char="q"/>
            </a:pPr>
            <a:r>
              <a:rPr lang="en-ZA" sz="1200" dirty="0">
                <a:latin typeface="Arial" panose="020B0604020202020204" pitchFamily="34" charset="0"/>
                <a:ea typeface="Tahoma" panose="020B0604030504040204" pitchFamily="34" charset="0"/>
                <a:cs typeface="Arial" panose="020B0604020202020204" pitchFamily="34" charset="0"/>
              </a:rPr>
              <a:t>The actual spending of </a:t>
            </a:r>
            <a:r>
              <a:rPr lang="en-ZA" sz="1200" dirty="0" smtClean="0">
                <a:latin typeface="Arial" panose="020B0604020202020204" pitchFamily="34" charset="0"/>
                <a:ea typeface="Tahoma" panose="020B0604030504040204" pitchFamily="34" charset="0"/>
                <a:cs typeface="Arial" panose="020B0604020202020204" pitchFamily="34" charset="0"/>
              </a:rPr>
              <a:t>R371,708 </a:t>
            </a:r>
            <a:r>
              <a:rPr lang="en-ZA" sz="1200" dirty="0">
                <a:latin typeface="Arial" panose="020B0604020202020204" pitchFamily="34" charset="0"/>
                <a:ea typeface="Tahoma" panose="020B0604030504040204" pitchFamily="34" charset="0"/>
                <a:cs typeface="Arial" panose="020B0604020202020204" pitchFamily="34" charset="0"/>
              </a:rPr>
              <a:t>million </a:t>
            </a:r>
            <a:r>
              <a:rPr lang="en-ZA" sz="1200" dirty="0" smtClean="0">
                <a:latin typeface="Arial" panose="020B0604020202020204" pitchFamily="34" charset="0"/>
                <a:ea typeface="Tahoma" panose="020B0604030504040204" pitchFamily="34" charset="0"/>
                <a:cs typeface="Arial" panose="020B0604020202020204" pitchFamily="34" charset="0"/>
              </a:rPr>
              <a:t>(35.72%) </a:t>
            </a:r>
            <a:r>
              <a:rPr lang="en-ZA" sz="1200" dirty="0">
                <a:latin typeface="Arial" panose="020B0604020202020204" pitchFamily="34" charset="0"/>
                <a:ea typeface="Tahoma" panose="020B0604030504040204" pitchFamily="34" charset="0"/>
                <a:cs typeface="Arial" panose="020B0604020202020204" pitchFamily="34" charset="0"/>
              </a:rPr>
              <a:t>against the </a:t>
            </a:r>
            <a:r>
              <a:rPr lang="en-ZA" sz="1200" dirty="0" smtClean="0">
                <a:latin typeface="Arial" panose="020B0604020202020204" pitchFamily="34" charset="0"/>
                <a:ea typeface="Tahoma" panose="020B0604030504040204" pitchFamily="34" charset="0"/>
                <a:cs typeface="Arial" panose="020B0604020202020204" pitchFamily="34" charset="0"/>
              </a:rPr>
              <a:t>revised spending </a:t>
            </a:r>
            <a:r>
              <a:rPr lang="en-ZA" sz="1200" dirty="0">
                <a:latin typeface="Arial" panose="020B0604020202020204" pitchFamily="34" charset="0"/>
                <a:ea typeface="Tahoma" panose="020B0604030504040204" pitchFamily="34" charset="0"/>
                <a:cs typeface="Arial" panose="020B0604020202020204" pitchFamily="34" charset="0"/>
              </a:rPr>
              <a:t>plan of </a:t>
            </a:r>
            <a:r>
              <a:rPr lang="en-ZA" sz="1200" dirty="0" smtClean="0">
                <a:latin typeface="Arial" panose="020B0604020202020204" pitchFamily="34" charset="0"/>
                <a:ea typeface="Tahoma" panose="020B0604030504040204" pitchFamily="34" charset="0"/>
                <a:cs typeface="Arial" panose="020B0604020202020204" pitchFamily="34" charset="0"/>
              </a:rPr>
              <a:t>R331,973 </a:t>
            </a:r>
            <a:r>
              <a:rPr lang="en-ZA" sz="1200" dirty="0">
                <a:latin typeface="Arial" panose="020B0604020202020204" pitchFamily="34" charset="0"/>
                <a:ea typeface="Tahoma" panose="020B0604030504040204" pitchFamily="34" charset="0"/>
                <a:cs typeface="Arial" panose="020B0604020202020204" pitchFamily="34" charset="0"/>
              </a:rPr>
              <a:t>million </a:t>
            </a:r>
            <a:r>
              <a:rPr lang="en-ZA" sz="1200" dirty="0" smtClean="0">
                <a:latin typeface="Arial" panose="020B0604020202020204" pitchFamily="34" charset="0"/>
                <a:ea typeface="Tahoma" panose="020B0604030504040204" pitchFamily="34" charset="0"/>
                <a:cs typeface="Arial" panose="020B0604020202020204" pitchFamily="34" charset="0"/>
              </a:rPr>
              <a:t>(31.90%) </a:t>
            </a:r>
            <a:r>
              <a:rPr lang="en-ZA" sz="1200" dirty="0">
                <a:latin typeface="Arial" panose="020B0604020202020204" pitchFamily="34" charset="0"/>
                <a:ea typeface="Tahoma" panose="020B0604030504040204" pitchFamily="34" charset="0"/>
                <a:cs typeface="Arial" panose="020B0604020202020204" pitchFamily="34" charset="0"/>
              </a:rPr>
              <a:t>resulting in an </a:t>
            </a:r>
            <a:r>
              <a:rPr lang="en-US" sz="1300" dirty="0">
                <a:latin typeface="Arial" panose="020B0604020202020204" pitchFamily="34" charset="0"/>
                <a:ea typeface="Tahoma" panose="020B0604030504040204" pitchFamily="34" charset="0"/>
                <a:cs typeface="Arial" panose="020B0604020202020204" pitchFamily="34" charset="0"/>
              </a:rPr>
              <a:t>overspending </a:t>
            </a:r>
            <a:r>
              <a:rPr lang="en-US" sz="1300" dirty="0" smtClean="0">
                <a:latin typeface="Arial" panose="020B0604020202020204" pitchFamily="34" charset="0"/>
                <a:ea typeface="Tahoma" panose="020B0604030504040204" pitchFamily="34" charset="0"/>
                <a:cs typeface="Arial" panose="020B0604020202020204" pitchFamily="34" charset="0"/>
              </a:rPr>
              <a:t>of R39,735 million as </a:t>
            </a:r>
            <a:r>
              <a:rPr lang="en-US" sz="1300" dirty="0">
                <a:latin typeface="Arial" panose="020B0604020202020204" pitchFamily="34" charset="0"/>
                <a:ea typeface="Tahoma" panose="020B0604030504040204" pitchFamily="34" charset="0"/>
                <a:cs typeface="Arial" panose="020B0604020202020204" pitchFamily="34" charset="0"/>
              </a:rPr>
              <a:t>result of payment of leave </a:t>
            </a:r>
            <a:r>
              <a:rPr lang="en-US" sz="1300" dirty="0" smtClean="0">
                <a:latin typeface="Arial" panose="020B0604020202020204" pitchFamily="34" charset="0"/>
                <a:ea typeface="Tahoma" panose="020B0604030504040204" pitchFamily="34" charset="0"/>
                <a:cs typeface="Arial" panose="020B0604020202020204" pitchFamily="34" charset="0"/>
              </a:rPr>
              <a:t>gratuities </a:t>
            </a:r>
            <a:r>
              <a:rPr lang="en-US" sz="1300" dirty="0">
                <a:latin typeface="Arial" panose="020B0604020202020204" pitchFamily="34" charset="0"/>
                <a:ea typeface="Tahoma" panose="020B0604030504040204" pitchFamily="34" charset="0"/>
                <a:cs typeface="Arial" panose="020B0604020202020204" pitchFamily="34" charset="0"/>
              </a:rPr>
              <a:t>due to service terminations that are higher </a:t>
            </a:r>
            <a:r>
              <a:rPr lang="en-US" sz="1300" dirty="0" smtClean="0">
                <a:latin typeface="Arial" panose="020B0604020202020204" pitchFamily="34" charset="0"/>
                <a:ea typeface="Tahoma" panose="020B0604030504040204" pitchFamily="34" charset="0"/>
                <a:cs typeface="Arial" panose="020B0604020202020204" pitchFamily="34" charset="0"/>
              </a:rPr>
              <a:t>than anticipated</a:t>
            </a:r>
            <a:endParaRPr lang="en-US" sz="1300" dirty="0">
              <a:latin typeface="Arial" panose="020B0604020202020204" pitchFamily="34" charset="0"/>
              <a:ea typeface="Tahoma" panose="020B0604030504040204" pitchFamily="34" charset="0"/>
              <a:cs typeface="Arial" panose="020B0604020202020204" pitchFamily="34" charset="0"/>
            </a:endParaRPr>
          </a:p>
          <a:p>
            <a:pPr marL="0" lvl="1" indent="0" algn="just" eaLnBrk="1" hangingPunct="1">
              <a:lnSpc>
                <a:spcPct val="150000"/>
              </a:lnSpc>
              <a:spcBef>
                <a:spcPts val="1200"/>
              </a:spcBef>
              <a:buClrTx/>
              <a:buNone/>
            </a:pPr>
            <a:r>
              <a:rPr lang="en-ZA" sz="1200" b="1" dirty="0" smtClean="0">
                <a:latin typeface="Arial" panose="020B0604020202020204" pitchFamily="34" charset="0"/>
                <a:ea typeface="Tahoma" panose="020B0604030504040204" pitchFamily="34" charset="0"/>
                <a:cs typeface="Arial" panose="020B0604020202020204" pitchFamily="34" charset="0"/>
              </a:rPr>
              <a:t>Payments </a:t>
            </a:r>
            <a:r>
              <a:rPr lang="en-ZA" sz="1200" b="1" dirty="0">
                <a:latin typeface="Arial" panose="020B0604020202020204" pitchFamily="34" charset="0"/>
                <a:ea typeface="Tahoma" panose="020B0604030504040204" pitchFamily="34" charset="0"/>
                <a:cs typeface="Arial" panose="020B0604020202020204" pitchFamily="34" charset="0"/>
              </a:rPr>
              <a:t>for Capital Assets: </a:t>
            </a:r>
          </a:p>
          <a:p>
            <a:pPr marL="266700" lvl="1" indent="-266700" algn="just" eaLnBrk="1" hangingPunct="1">
              <a:lnSpc>
                <a:spcPct val="150000"/>
              </a:lnSpc>
              <a:spcBef>
                <a:spcPts val="1200"/>
              </a:spcBef>
              <a:buClrTx/>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actual spending of </a:t>
            </a:r>
            <a:r>
              <a:rPr lang="en-US" sz="1200" dirty="0" smtClean="0">
                <a:latin typeface="Arial" panose="020B0604020202020204" pitchFamily="34" charset="0"/>
                <a:ea typeface="Tahoma" panose="020B0604030504040204" pitchFamily="34" charset="0"/>
                <a:cs typeface="Arial" panose="020B0604020202020204" pitchFamily="34" charset="0"/>
              </a:rPr>
              <a:t>R112 million (12.19%) </a:t>
            </a:r>
            <a:r>
              <a:rPr lang="en-US" sz="1200" dirty="0">
                <a:latin typeface="Arial" panose="020B0604020202020204" pitchFamily="34" charset="0"/>
                <a:ea typeface="Tahoma" panose="020B0604030504040204" pitchFamily="34" charset="0"/>
                <a:cs typeface="Arial" panose="020B0604020202020204" pitchFamily="34" charset="0"/>
              </a:rPr>
              <a:t>against </a:t>
            </a:r>
            <a:r>
              <a:rPr lang="en-US" sz="1200" dirty="0" smtClean="0">
                <a:latin typeface="Arial" panose="020B0604020202020204" pitchFamily="34" charset="0"/>
                <a:ea typeface="Tahoma" panose="020B0604030504040204" pitchFamily="34" charset="0"/>
                <a:cs typeface="Arial" panose="020B0604020202020204" pitchFamily="34" charset="0"/>
              </a:rPr>
              <a:t>the revised spending </a:t>
            </a:r>
            <a:r>
              <a:rPr lang="en-US" sz="1200" dirty="0">
                <a:latin typeface="Arial" panose="020B0604020202020204" pitchFamily="34" charset="0"/>
                <a:ea typeface="Tahoma" panose="020B0604030504040204" pitchFamily="34" charset="0"/>
                <a:cs typeface="Arial" panose="020B0604020202020204" pitchFamily="34" charset="0"/>
              </a:rPr>
              <a:t>plan of </a:t>
            </a:r>
            <a:r>
              <a:rPr lang="en-US" sz="1200" dirty="0" smtClean="0">
                <a:latin typeface="Arial" panose="020B0604020202020204" pitchFamily="34" charset="0"/>
                <a:ea typeface="Tahoma" panose="020B0604030504040204" pitchFamily="34" charset="0"/>
                <a:cs typeface="Arial" panose="020B0604020202020204" pitchFamily="34" charset="0"/>
              </a:rPr>
              <a:t>R390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(42.35%) </a:t>
            </a:r>
            <a:r>
              <a:rPr lang="en-US" sz="1200" dirty="0">
                <a:latin typeface="Arial" panose="020B0604020202020204" pitchFamily="34" charset="0"/>
                <a:ea typeface="Tahoma" panose="020B0604030504040204" pitchFamily="34" charset="0"/>
                <a:cs typeface="Arial" panose="020B0604020202020204" pitchFamily="34" charset="0"/>
              </a:rPr>
              <a:t>resulting in an underspending of </a:t>
            </a:r>
            <a:r>
              <a:rPr lang="en-US" sz="1200" dirty="0" smtClean="0">
                <a:latin typeface="Arial" panose="020B0604020202020204" pitchFamily="34" charset="0"/>
                <a:ea typeface="Tahoma" panose="020B0604030504040204" pitchFamily="34" charset="0"/>
                <a:cs typeface="Arial" panose="020B0604020202020204" pitchFamily="34" charset="0"/>
              </a:rPr>
              <a:t>R278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ZA" sz="1200" dirty="0">
                <a:latin typeface="Arial" panose="020B0604020202020204" pitchFamily="34" charset="0"/>
                <a:ea typeface="Tahoma" panose="020B0604030504040204" pitchFamily="34" charset="0"/>
                <a:cs typeface="Arial" panose="020B0604020202020204" pitchFamily="34" charset="0"/>
              </a:rPr>
              <a:t>mainly on item: Buildings and Other Fixed Structures </a:t>
            </a:r>
            <a:r>
              <a:rPr lang="en-ZA" sz="1200" dirty="0" smtClean="0">
                <a:latin typeface="Arial" panose="020B0604020202020204" pitchFamily="34" charset="0"/>
                <a:ea typeface="Tahoma" panose="020B0604030504040204" pitchFamily="34" charset="0"/>
                <a:cs typeface="Arial" panose="020B0604020202020204" pitchFamily="34" charset="0"/>
              </a:rPr>
              <a:t>due </a:t>
            </a:r>
            <a:r>
              <a:rPr lang="en-ZA" sz="1200" dirty="0">
                <a:latin typeface="Arial" panose="020B0604020202020204" pitchFamily="34" charset="0"/>
                <a:ea typeface="Tahoma" panose="020B0604030504040204" pitchFamily="34" charset="0"/>
                <a:cs typeface="Arial" panose="020B0604020202020204" pitchFamily="34" charset="0"/>
              </a:rPr>
              <a:t>to </a:t>
            </a:r>
            <a:r>
              <a:rPr lang="en-ZA" sz="1200" dirty="0" smtClean="0">
                <a:latin typeface="Arial" panose="020B0604020202020204" pitchFamily="34" charset="0"/>
                <a:ea typeface="Tahoma" panose="020B0604030504040204" pitchFamily="34" charset="0"/>
                <a:cs typeface="Arial" panose="020B0604020202020204" pitchFamily="34" charset="0"/>
              </a:rPr>
              <a:t>lockdown level 5 and poor performance of Capital Works Programme as well as under Transport Equipment due to delays in procurement of vehicles</a:t>
            </a:r>
          </a:p>
        </p:txBody>
      </p:sp>
      <p:sp>
        <p:nvSpPr>
          <p:cNvPr id="11" name="Rectangle 2"/>
          <p:cNvSpPr txBox="1">
            <a:spLocks noChangeArrowheads="1"/>
          </p:cNvSpPr>
          <p:nvPr/>
        </p:nvSpPr>
        <p:spPr bwMode="auto">
          <a:xfrm>
            <a:off x="752475" y="231941"/>
            <a:ext cx="809400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latin typeface="Arial" panose="020B0604020202020204" pitchFamily="34" charset="0"/>
                <a:ea typeface="Tahoma" panose="020B0604030504040204" pitchFamily="34" charset="0"/>
                <a:cs typeface="Arial" panose="020B0604020202020204" pitchFamily="34" charset="0"/>
              </a:rPr>
              <a:t>30 SEPTEMBER 2020</a:t>
            </a:r>
          </a:p>
        </p:txBody>
      </p:sp>
    </p:spTree>
    <p:extLst>
      <p:ext uri="{BB962C8B-B14F-4D97-AF65-F5344CB8AC3E}">
        <p14:creationId xmlns:p14="http://schemas.microsoft.com/office/powerpoint/2010/main" val="1299509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29</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4"/>
          <a:stretch>
            <a:fillRect/>
          </a:stretch>
        </p:blipFill>
        <p:spPr>
          <a:xfrm>
            <a:off x="0" y="0"/>
            <a:ext cx="927100" cy="1155700"/>
          </a:xfrm>
          <a:prstGeom prst="rect">
            <a:avLst/>
          </a:prstGeom>
        </p:spPr>
      </p:pic>
      <p:pic>
        <p:nvPicPr>
          <p:cNvPr id="7" name="Picture 6"/>
          <p:cNvPicPr>
            <a:picLocks noChangeAspect="1"/>
          </p:cNvPicPr>
          <p:nvPr/>
        </p:nvPicPr>
        <p:blipFill>
          <a:blip r:embed="rId5"/>
          <a:stretch>
            <a:fillRect/>
          </a:stretch>
        </p:blipFill>
        <p:spPr>
          <a:xfrm>
            <a:off x="567022" y="766142"/>
            <a:ext cx="7378700" cy="225118"/>
          </a:xfrm>
          <a:prstGeom prst="rect">
            <a:avLst/>
          </a:prstGeom>
        </p:spPr>
      </p:pic>
      <p:pic>
        <p:nvPicPr>
          <p:cNvPr id="8" name="Picture 7"/>
          <p:cNvPicPr>
            <a:picLocks noChangeAspect="1"/>
          </p:cNvPicPr>
          <p:nvPr/>
        </p:nvPicPr>
        <p:blipFill>
          <a:blip r:embed="rId5"/>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43737" y="280417"/>
            <a:ext cx="7856229"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D. SUMMARY OF THE DEPARTMENTAL REVENUE FOR THE YEAR TO DATE: </a:t>
            </a:r>
            <a:r>
              <a:rPr lang="en-ZA" kern="0" dirty="0">
                <a:latin typeface="Arial" panose="020B0604020202020204" pitchFamily="34" charset="0"/>
                <a:ea typeface="Tahoma" panose="020B0604030504040204" pitchFamily="34" charset="0"/>
                <a:cs typeface="Arial" panose="020B0604020202020204" pitchFamily="34" charset="0"/>
              </a:rPr>
              <a:t>30 SEPTEMBER 2020</a:t>
            </a:r>
          </a:p>
          <a:p>
            <a:pPr algn="ctr" defTabSz="91440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35217" y="3715941"/>
            <a:ext cx="8766062" cy="3200876"/>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sz="1200" dirty="0" smtClean="0">
                <a:latin typeface="Arial" panose="020B0604020202020204" pitchFamily="34" charset="0"/>
                <a:ea typeface="Tahoma" panose="020B0604030504040204" pitchFamily="34" charset="0"/>
                <a:cs typeface="Arial" panose="020B0604020202020204" pitchFamily="34" charset="0"/>
              </a:rPr>
              <a:t>The revenue estimated was revised down from R147,869 million to R144,959  due to Covid-19 lockdown</a:t>
            </a:r>
          </a:p>
          <a:p>
            <a:pPr marL="266700" indent="-266700" algn="just" fontAlgn="base">
              <a:lnSpc>
                <a:spcPct val="150000"/>
              </a:lnSpc>
              <a:spcBef>
                <a:spcPts val="1200"/>
              </a:spcBef>
              <a:spcAft>
                <a:spcPct val="0"/>
              </a:spcAft>
              <a:buFont typeface="Wingdings" panose="05000000000000000000" pitchFamily="2" charset="2"/>
              <a:buChar char="q"/>
            </a:pPr>
            <a:r>
              <a:rPr lang="en-US" sz="1200" dirty="0" smtClean="0">
                <a:latin typeface="Arial" panose="020B0604020202020204" pitchFamily="34" charset="0"/>
                <a:ea typeface="Tahoma" panose="020B0604030504040204" pitchFamily="34" charset="0"/>
                <a:cs typeface="Arial" panose="020B0604020202020204" pitchFamily="34" charset="0"/>
              </a:rPr>
              <a:t>In </a:t>
            </a:r>
            <a:r>
              <a:rPr lang="en-US" sz="1200" dirty="0">
                <a:latin typeface="Arial" panose="020B0604020202020204" pitchFamily="34" charset="0"/>
                <a:ea typeface="Tahoma" panose="020B0604030504040204" pitchFamily="34" charset="0"/>
                <a:cs typeface="Arial" panose="020B0604020202020204" pitchFamily="34" charset="0"/>
              </a:rPr>
              <a:t>2020/21 financial year, the actual revenue for </a:t>
            </a:r>
            <a:r>
              <a:rPr lang="en-US" sz="1200" dirty="0" smtClean="0">
                <a:latin typeface="Arial" panose="020B0604020202020204" pitchFamily="34" charset="0"/>
                <a:ea typeface="Tahoma" panose="020B0604030504040204" pitchFamily="34" charset="0"/>
                <a:cs typeface="Arial" panose="020B0604020202020204" pitchFamily="34" charset="0"/>
              </a:rPr>
              <a:t>30 September </a:t>
            </a:r>
            <a:r>
              <a:rPr lang="en-US" sz="1200" dirty="0">
                <a:latin typeface="Arial" panose="020B0604020202020204" pitchFamily="34" charset="0"/>
                <a:ea typeface="Tahoma" panose="020B0604030504040204" pitchFamily="34" charset="0"/>
                <a:cs typeface="Arial" panose="020B0604020202020204" pitchFamily="34" charset="0"/>
              </a:rPr>
              <a:t>2020 is </a:t>
            </a:r>
            <a:r>
              <a:rPr lang="en-US" sz="1200" dirty="0" smtClean="0">
                <a:latin typeface="Arial" panose="020B0604020202020204" pitchFamily="34" charset="0"/>
                <a:ea typeface="Tahoma" panose="020B0604030504040204" pitchFamily="34" charset="0"/>
                <a:cs typeface="Arial" panose="020B0604020202020204" pitchFamily="34" charset="0"/>
              </a:rPr>
              <a:t>R51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(34.59%) </a:t>
            </a:r>
            <a:r>
              <a:rPr lang="en-US" sz="1200" dirty="0">
                <a:latin typeface="Arial" panose="020B0604020202020204" pitchFamily="34" charset="0"/>
                <a:ea typeface="Tahoma" panose="020B0604030504040204" pitchFamily="34" charset="0"/>
                <a:cs typeface="Arial" panose="020B0604020202020204" pitchFamily="34" charset="0"/>
              </a:rPr>
              <a:t>against the estimated revenue collection of </a:t>
            </a:r>
            <a:r>
              <a:rPr lang="en-US" sz="1200" dirty="0" smtClean="0">
                <a:latin typeface="Arial" panose="020B0604020202020204" pitchFamily="34" charset="0"/>
                <a:ea typeface="Tahoma" panose="020B0604030504040204" pitchFamily="34" charset="0"/>
                <a:cs typeface="Arial" panose="020B0604020202020204" pitchFamily="34" charset="0"/>
              </a:rPr>
              <a:t>R56 </a:t>
            </a:r>
            <a:r>
              <a:rPr lang="en-US" sz="1200" dirty="0">
                <a:latin typeface="Arial" panose="020B0604020202020204" pitchFamily="34" charset="0"/>
                <a:ea typeface="Tahoma" panose="020B0604030504040204" pitchFamily="34" charset="0"/>
                <a:cs typeface="Arial" panose="020B0604020202020204" pitchFamily="34" charset="0"/>
              </a:rPr>
              <a:t>million </a:t>
            </a:r>
            <a:r>
              <a:rPr lang="en-US" sz="1200" dirty="0" smtClean="0">
                <a:latin typeface="Arial" panose="020B0604020202020204" pitchFamily="34" charset="0"/>
                <a:ea typeface="Tahoma" panose="020B0604030504040204" pitchFamily="34" charset="0"/>
                <a:cs typeface="Arial" panose="020B0604020202020204" pitchFamily="34" charset="0"/>
              </a:rPr>
              <a:t>(37.62%) </a:t>
            </a:r>
            <a:r>
              <a:rPr lang="en-US" sz="1200" dirty="0">
                <a:latin typeface="Arial" panose="020B0604020202020204" pitchFamily="34" charset="0"/>
                <a:ea typeface="Tahoma" panose="020B0604030504040204" pitchFamily="34" charset="0"/>
                <a:cs typeface="Arial" panose="020B0604020202020204" pitchFamily="34" charset="0"/>
              </a:rPr>
              <a:t>resulting in under collection of </a:t>
            </a:r>
            <a:r>
              <a:rPr lang="en-US" sz="1200" dirty="0" smtClean="0">
                <a:latin typeface="Arial" panose="020B0604020202020204" pitchFamily="34" charset="0"/>
                <a:ea typeface="Tahoma" panose="020B0604030504040204" pitchFamily="34" charset="0"/>
                <a:cs typeface="Arial" panose="020B0604020202020204" pitchFamily="34" charset="0"/>
              </a:rPr>
              <a:t>R4 </a:t>
            </a:r>
            <a:r>
              <a:rPr lang="en-US" sz="1200" dirty="0">
                <a:latin typeface="Arial" panose="020B0604020202020204" pitchFamily="34" charset="0"/>
                <a:ea typeface="Tahoma" panose="020B0604030504040204" pitchFamily="34" charset="0"/>
                <a:cs typeface="Arial" panose="020B0604020202020204" pitchFamily="34" charset="0"/>
              </a:rPr>
              <a:t>million mainly </a:t>
            </a:r>
            <a:r>
              <a:rPr lang="en-US" sz="1200" dirty="0" smtClean="0">
                <a:latin typeface="Arial" panose="020B0604020202020204" pitchFamily="34" charset="0"/>
                <a:ea typeface="Tahoma" panose="020B0604030504040204" pitchFamily="34" charset="0"/>
                <a:cs typeface="Arial" panose="020B0604020202020204" pitchFamily="34" charset="0"/>
              </a:rPr>
              <a:t>on </a:t>
            </a:r>
            <a:r>
              <a:rPr lang="en-US" sz="1200" dirty="0">
                <a:latin typeface="Arial" panose="020B0604020202020204" pitchFamily="34" charset="0"/>
                <a:ea typeface="Tahoma" panose="020B0604030504040204" pitchFamily="34" charset="0"/>
                <a:cs typeface="Arial" panose="020B0604020202020204" pitchFamily="34" charset="0"/>
              </a:rPr>
              <a:t>Fines, penalties and forfeits and </a:t>
            </a:r>
            <a:r>
              <a:rPr lang="en-US" sz="1200" dirty="0" smtClean="0">
                <a:latin typeface="Arial" panose="020B0604020202020204" pitchFamily="34" charset="0"/>
                <a:ea typeface="Tahoma" panose="020B0604030504040204" pitchFamily="34" charset="0"/>
                <a:cs typeface="Arial" panose="020B0604020202020204" pitchFamily="34" charset="0"/>
              </a:rPr>
              <a:t>interest, divided and rent on land</a:t>
            </a:r>
            <a:endParaRPr lang="en-US" sz="1200" dirty="0">
              <a:latin typeface="Arial" panose="020B0604020202020204" pitchFamily="34" charset="0"/>
              <a:ea typeface="Tahoma" panose="020B0604030504040204" pitchFamily="34" charset="0"/>
              <a:cs typeface="Arial" panose="020B0604020202020204" pitchFamily="34" charset="0"/>
            </a:endParaRPr>
          </a:p>
          <a:p>
            <a:pPr marL="266700" indent="-266700" algn="just" fontAlgn="base">
              <a:lnSpc>
                <a:spcPct val="150000"/>
              </a:lnSpc>
              <a:spcBef>
                <a:spcPts val="1200"/>
              </a:spcBef>
              <a:spcAft>
                <a:spcPct val="0"/>
              </a:spcAft>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department is mostly generating revenue from </a:t>
            </a:r>
            <a:r>
              <a:rPr lang="en-US" sz="1200" dirty="0">
                <a:solidFill>
                  <a:prstClr val="black"/>
                </a:solidFill>
                <a:latin typeface="Arial" panose="020B0604020202020204" pitchFamily="34" charset="0"/>
                <a:ea typeface="Tahoma" panose="020B0604030504040204" pitchFamily="34" charset="0"/>
                <a:cs typeface="Arial" panose="020B0604020202020204" pitchFamily="34" charset="0"/>
              </a:rPr>
              <a:t>letting of accommodation facilities to personnel, </a:t>
            </a:r>
            <a:r>
              <a:rPr lang="en-US" sz="1200" dirty="0">
                <a:latin typeface="Arial" panose="020B0604020202020204" pitchFamily="34" charset="0"/>
                <a:ea typeface="Tahoma" panose="020B0604030504040204" pitchFamily="34" charset="0"/>
                <a:cs typeface="Arial" panose="020B0604020202020204" pitchFamily="34" charset="0"/>
              </a:rPr>
              <a:t>selling of products made in correctional </a:t>
            </a:r>
            <a:r>
              <a:rPr lang="en-GB" sz="1200" dirty="0">
                <a:latin typeface="Arial" panose="020B0604020202020204" pitchFamily="34" charset="0"/>
                <a:ea typeface="Tahoma" panose="020B0604030504040204" pitchFamily="34" charset="0"/>
                <a:cs typeface="Arial" panose="020B0604020202020204" pitchFamily="34" charset="0"/>
              </a:rPr>
              <a:t>centres</a:t>
            </a:r>
            <a:r>
              <a:rPr lang="en-US" sz="1200" dirty="0">
                <a:latin typeface="Arial" panose="020B0604020202020204" pitchFamily="34" charset="0"/>
                <a:ea typeface="Tahoma" panose="020B0604030504040204" pitchFamily="34" charset="0"/>
                <a:cs typeface="Arial" panose="020B0604020202020204" pitchFamily="34" charset="0"/>
              </a:rPr>
              <a:t> workshops and hiring out of offender labour</a:t>
            </a:r>
          </a:p>
          <a:p>
            <a:pPr marL="266700" indent="-266700" algn="just" fontAlgn="base">
              <a:lnSpc>
                <a:spcPct val="150000"/>
              </a:lnSpc>
              <a:spcBef>
                <a:spcPts val="1200"/>
              </a:spcBef>
              <a:spcAft>
                <a:spcPct val="0"/>
              </a:spcAft>
              <a:buFont typeface="Wingdings" panose="05000000000000000000" pitchFamily="2" charset="2"/>
              <a:buChar char="q"/>
            </a:pPr>
            <a:r>
              <a:rPr lang="en-US" sz="1200" dirty="0">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a:t>
            </a:r>
            <a:r>
              <a:rPr lang="en-US" sz="1200" dirty="0" smtClean="0">
                <a:latin typeface="Arial" panose="020B0604020202020204" pitchFamily="34" charset="0"/>
                <a:ea typeface="Tahoma" panose="020B0604030504040204" pitchFamily="34" charset="0"/>
                <a:cs typeface="Arial" panose="020B0604020202020204" pitchFamily="34" charset="0"/>
              </a:rPr>
              <a:t>gratuities. An amount of R623 thousand will additionally be allocated to offender gratuity, this amount is included in the AENE</a:t>
            </a:r>
          </a:p>
          <a:p>
            <a:pPr marL="266700" indent="-266700" algn="just" fontAlgn="base">
              <a:lnSpc>
                <a:spcPct val="150000"/>
              </a:lnSpc>
              <a:spcBef>
                <a:spcPts val="1200"/>
              </a:spcBef>
              <a:spcAft>
                <a:spcPct val="0"/>
              </a:spcAft>
              <a:buFont typeface="Wingdings" panose="05000000000000000000" pitchFamily="2" charset="2"/>
              <a:buChar char="q"/>
            </a:pPr>
            <a:endParaRPr lang="en-US" sz="120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0732516"/>
              </p:ext>
            </p:extLst>
          </p:nvPr>
        </p:nvGraphicFramePr>
        <p:xfrm>
          <a:off x="543736" y="991259"/>
          <a:ext cx="7562295" cy="2680395"/>
        </p:xfrm>
        <a:graphic>
          <a:graphicData uri="http://schemas.openxmlformats.org/presentationml/2006/ole">
            <mc:AlternateContent xmlns:mc="http://schemas.openxmlformats.org/markup-compatibility/2006">
              <mc:Choice xmlns:v="urn:schemas-microsoft-com:vml" Requires="v">
                <p:oleObj spid="_x0000_s119116" name="Worksheet" r:id="rId6" imgW="7515149" imgH="3591071" progId="Excel.Sheet.12">
                  <p:embed/>
                </p:oleObj>
              </mc:Choice>
              <mc:Fallback>
                <p:oleObj name="Worksheet" r:id="rId6" imgW="7515149" imgH="3591071" progId="Excel.Sheet.12">
                  <p:embed/>
                  <p:pic>
                    <p:nvPicPr>
                      <p:cNvPr id="0" name=""/>
                      <p:cNvPicPr/>
                      <p:nvPr/>
                    </p:nvPicPr>
                    <p:blipFill>
                      <a:blip r:embed="rId7"/>
                      <a:stretch>
                        <a:fillRect/>
                      </a:stretch>
                    </p:blipFill>
                    <p:spPr>
                      <a:xfrm>
                        <a:off x="543736" y="991259"/>
                        <a:ext cx="7562295" cy="2680395"/>
                      </a:xfrm>
                      <a:prstGeom prst="rect">
                        <a:avLst/>
                      </a:prstGeom>
                    </p:spPr>
                  </p:pic>
                </p:oleObj>
              </mc:Fallback>
            </mc:AlternateContent>
          </a:graphicData>
        </a:graphic>
      </p:graphicFrame>
    </p:spTree>
    <p:extLst>
      <p:ext uri="{BB962C8B-B14F-4D97-AF65-F5344CB8AC3E}">
        <p14:creationId xmlns:p14="http://schemas.microsoft.com/office/powerpoint/2010/main" val="213257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7697" y="824378"/>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55702"/>
            <a:ext cx="9036496" cy="4910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40541037"/>
              </p:ext>
            </p:extLst>
          </p:nvPr>
        </p:nvGraphicFramePr>
        <p:xfrm>
          <a:off x="1550988" y="1882775"/>
          <a:ext cx="5626100" cy="3292475"/>
        </p:xfrm>
        <a:graphic>
          <a:graphicData uri="http://schemas.openxmlformats.org/presentationml/2006/ole">
            <mc:AlternateContent xmlns:mc="http://schemas.openxmlformats.org/markup-compatibility/2006">
              <mc:Choice xmlns:v="urn:schemas-microsoft-com:vml" Requires="v">
                <p:oleObj spid="_x0000_s120109" name="Worksheet" r:id="rId5" imgW="3143402" imgH="1409622" progId="Excel.Sheet.12">
                  <p:embed/>
                </p:oleObj>
              </mc:Choice>
              <mc:Fallback>
                <p:oleObj name="Worksheet" r:id="rId5" imgW="3143402" imgH="1409622" progId="Excel.Sheet.12">
                  <p:embed/>
                  <p:pic>
                    <p:nvPicPr>
                      <p:cNvPr id="0" name=""/>
                      <p:cNvPicPr>
                        <a:picLocks noChangeAspect="1" noChangeArrowheads="1"/>
                      </p:cNvPicPr>
                      <p:nvPr/>
                    </p:nvPicPr>
                    <p:blipFill>
                      <a:blip r:embed="rId6"/>
                      <a:srcRect/>
                      <a:stretch>
                        <a:fillRect/>
                      </a:stretch>
                    </p:blipFill>
                    <p:spPr bwMode="auto">
                      <a:xfrm>
                        <a:off x="1550988" y="1882775"/>
                        <a:ext cx="5626100" cy="3292475"/>
                      </a:xfrm>
                      <a:prstGeom prst="rect">
                        <a:avLst/>
                      </a:prstGeom>
                      <a:noFill/>
                      <a:ln>
                        <a:noFill/>
                      </a:ln>
                    </p:spPr>
                  </p:pic>
                </p:oleObj>
              </mc:Fallback>
            </mc:AlternateContent>
          </a:graphicData>
        </a:graphic>
      </p:graphicFrame>
      <p:sp>
        <p:nvSpPr>
          <p:cNvPr id="12" name="Rectangle 2"/>
          <p:cNvSpPr txBox="1">
            <a:spLocks noChangeArrowheads="1"/>
          </p:cNvSpPr>
          <p:nvPr/>
        </p:nvSpPr>
        <p:spPr bwMode="auto">
          <a:xfrm>
            <a:off x="830571" y="394425"/>
            <a:ext cx="7914548"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spcBef>
                <a:spcPct val="50000"/>
              </a:spcBef>
            </a:pPr>
            <a:r>
              <a:rPr lang="en-ZA" kern="0" dirty="0">
                <a:latin typeface="Arial" panose="020B0604020202020204" pitchFamily="34" charset="0"/>
                <a:ea typeface="Tahoma" panose="020B0604030504040204" pitchFamily="34" charset="0"/>
                <a:cs typeface="Arial" panose="020B0604020202020204" pitchFamily="34" charset="0"/>
              </a:rPr>
              <a:t>A. SUMMARY OF THE NATIONAL STATE OF EXPENDITURE FOR THE YEAR TO DATE: </a:t>
            </a:r>
            <a:r>
              <a:rPr lang="en-ZA" kern="0" dirty="0" smtClean="0">
                <a:latin typeface="Arial" panose="020B0604020202020204" pitchFamily="34" charset="0"/>
                <a:ea typeface="Tahoma" panose="020B0604030504040204" pitchFamily="34" charset="0"/>
                <a:cs typeface="Arial" panose="020B0604020202020204" pitchFamily="34" charset="0"/>
              </a:rPr>
              <a:t>30 SEPTEMBER </a:t>
            </a:r>
            <a:r>
              <a:rPr lang="en-ZA" kern="0" dirty="0">
                <a:latin typeface="Arial" panose="020B0604020202020204" pitchFamily="34" charset="0"/>
                <a:ea typeface="Tahoma" panose="020B0604030504040204" pitchFamily="34" charset="0"/>
                <a:cs typeface="Arial" panose="020B0604020202020204" pitchFamily="34" charset="0"/>
              </a:rPr>
              <a:t>2020</a:t>
            </a:r>
            <a:endParaRPr lang="en-US" kern="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1663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30</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1167640" y="-93802"/>
            <a:ext cx="695325" cy="1155700"/>
          </a:xfrm>
          <a:prstGeom prst="rect">
            <a:avLst/>
          </a:prstGeom>
        </p:spPr>
      </p:pic>
      <p:pic>
        <p:nvPicPr>
          <p:cNvPr id="7" name="Picture 6"/>
          <p:cNvPicPr>
            <a:picLocks noChangeAspect="1"/>
          </p:cNvPicPr>
          <p:nvPr/>
        </p:nvPicPr>
        <p:blipFill>
          <a:blip r:embed="rId4"/>
          <a:stretch>
            <a:fillRect/>
          </a:stretch>
        </p:blipFill>
        <p:spPr>
          <a:xfrm>
            <a:off x="1557850" y="954860"/>
            <a:ext cx="5534025" cy="112839"/>
          </a:xfrm>
          <a:prstGeom prst="rect">
            <a:avLst/>
          </a:prstGeom>
        </p:spPr>
      </p:pic>
      <p:pic>
        <p:nvPicPr>
          <p:cNvPr id="8" name="Picture 7"/>
          <p:cNvPicPr>
            <a:picLocks noChangeAspect="1"/>
          </p:cNvPicPr>
          <p:nvPr/>
        </p:nvPicPr>
        <p:blipFill>
          <a:blip r:embed="rId4"/>
          <a:stretch>
            <a:fillRect/>
          </a:stretch>
        </p:blipFill>
        <p:spPr>
          <a:xfrm>
            <a:off x="1765928" y="6504770"/>
            <a:ext cx="5534025" cy="38100"/>
          </a:xfrm>
          <a:prstGeom prst="rect">
            <a:avLst/>
          </a:prstGeom>
        </p:spPr>
      </p:pic>
      <p:sp>
        <p:nvSpPr>
          <p:cNvPr id="9" name="Title 1"/>
          <p:cNvSpPr txBox="1">
            <a:spLocks/>
          </p:cNvSpPr>
          <p:nvPr/>
        </p:nvSpPr>
        <p:spPr bwMode="auto">
          <a:xfrm>
            <a:off x="1144255" y="118318"/>
            <a:ext cx="6777372"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47134" y="385032"/>
            <a:ext cx="8644466"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SUMMARY COVID -19 REGIONAL STATE OF EXPENDITURE PER ITEM LEVEL 4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30 SEPTEMBER 2020</a:t>
            </a:r>
            <a:endPar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68890702"/>
              </p:ext>
            </p:extLst>
          </p:nvPr>
        </p:nvGraphicFramePr>
        <p:xfrm>
          <a:off x="1363663" y="1414463"/>
          <a:ext cx="6780212" cy="5105400"/>
        </p:xfrm>
        <a:graphic>
          <a:graphicData uri="http://schemas.openxmlformats.org/presentationml/2006/ole">
            <mc:AlternateContent xmlns:mc="http://schemas.openxmlformats.org/markup-compatibility/2006">
              <mc:Choice xmlns:v="urn:schemas-microsoft-com:vml" Requires="v">
                <p:oleObj spid="_x0000_s124112" name="Worksheet" r:id="rId5" imgW="7905902" imgH="4810080" progId="Excel.Sheet.12">
                  <p:embed/>
                </p:oleObj>
              </mc:Choice>
              <mc:Fallback>
                <p:oleObj name="Worksheet" r:id="rId5" imgW="7905902" imgH="4810080" progId="Excel.Sheet.12">
                  <p:embed/>
                  <p:pic>
                    <p:nvPicPr>
                      <p:cNvPr id="0" name=""/>
                      <p:cNvPicPr/>
                      <p:nvPr/>
                    </p:nvPicPr>
                    <p:blipFill>
                      <a:blip r:embed="rId6"/>
                      <a:stretch>
                        <a:fillRect/>
                      </a:stretch>
                    </p:blipFill>
                    <p:spPr>
                      <a:xfrm>
                        <a:off x="1363663" y="1414463"/>
                        <a:ext cx="6780212" cy="5105400"/>
                      </a:xfrm>
                      <a:prstGeom prst="rect">
                        <a:avLst/>
                      </a:prstGeom>
                    </p:spPr>
                  </p:pic>
                </p:oleObj>
              </mc:Fallback>
            </mc:AlternateContent>
          </a:graphicData>
        </a:graphic>
      </p:graphicFrame>
      <p:sp>
        <p:nvSpPr>
          <p:cNvPr id="4" name="Rectangle 3"/>
          <p:cNvSpPr/>
          <p:nvPr/>
        </p:nvSpPr>
        <p:spPr>
          <a:xfrm>
            <a:off x="1144255" y="1011279"/>
            <a:ext cx="6753987" cy="464871"/>
          </a:xfrm>
          <a:prstGeom prst="rect">
            <a:avLst/>
          </a:prstGeom>
        </p:spPr>
        <p:txBody>
          <a:bodyPr wrap="square">
            <a:spAutoFit/>
          </a:bodyPr>
          <a:lstStyle/>
          <a:p>
            <a:pPr lvl="0" algn="just" fontAlgn="base">
              <a:lnSpc>
                <a:spcPct val="150000"/>
              </a:lnSpc>
              <a:spcBef>
                <a:spcPts val="1200"/>
              </a:spcBef>
              <a:spcAft>
                <a:spcPct val="0"/>
              </a:spcAft>
            </a:pP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b="1" dirty="0" smtClean="0">
                <a:solidFill>
                  <a:prstClr val="black"/>
                </a:solidFill>
                <a:ea typeface="Tahoma" panose="020B0604030504040204" pitchFamily="34" charset="0"/>
                <a:cs typeface="Arial" panose="020B0604020202020204" pitchFamily="34" charset="0"/>
              </a:rPr>
              <a:t>Economic </a:t>
            </a:r>
            <a:r>
              <a:rPr lang="en-ZA" b="1" dirty="0">
                <a:solidFill>
                  <a:prstClr val="black"/>
                </a:solidFill>
                <a:ea typeface="Tahoma" panose="020B0604030504040204" pitchFamily="34" charset="0"/>
                <a:cs typeface="Arial" panose="020B0604020202020204" pitchFamily="34" charset="0"/>
              </a:rPr>
              <a:t>Classification</a:t>
            </a:r>
            <a:r>
              <a:rPr lang="en-ZA" sz="1200" b="1" dirty="0">
                <a:solidFill>
                  <a:prstClr val="black"/>
                </a:solidFill>
                <a:latin typeface="Arial" panose="020B0604020202020204" pitchFamily="34" charset="0"/>
                <a:ea typeface="Tahoma" panose="020B0604030504040204" pitchFamily="34" charset="0"/>
                <a:cs typeface="Arial" panose="020B0604020202020204" pitchFamily="34" charset="0"/>
              </a:rPr>
              <a:t>:</a:t>
            </a:r>
          </a:p>
        </p:txBody>
      </p:sp>
    </p:spTree>
    <p:extLst>
      <p:ext uri="{BB962C8B-B14F-4D97-AF65-F5344CB8AC3E}">
        <p14:creationId xmlns:p14="http://schemas.microsoft.com/office/powerpoint/2010/main" val="564427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6423674" y="6360307"/>
            <a:ext cx="2057400" cy="365125"/>
          </a:xfrm>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31</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1143001" y="0"/>
            <a:ext cx="695325" cy="1155700"/>
          </a:xfrm>
          <a:prstGeom prst="rect">
            <a:avLst/>
          </a:prstGeom>
        </p:spPr>
      </p:pic>
      <p:pic>
        <p:nvPicPr>
          <p:cNvPr id="7" name="Picture 6"/>
          <p:cNvPicPr>
            <a:picLocks noChangeAspect="1"/>
          </p:cNvPicPr>
          <p:nvPr/>
        </p:nvPicPr>
        <p:blipFill>
          <a:blip r:embed="rId4"/>
          <a:stretch>
            <a:fillRect/>
          </a:stretch>
        </p:blipFill>
        <p:spPr>
          <a:xfrm>
            <a:off x="1557850" y="954860"/>
            <a:ext cx="5534025" cy="200840"/>
          </a:xfrm>
          <a:prstGeom prst="rect">
            <a:avLst/>
          </a:prstGeom>
        </p:spPr>
      </p:pic>
      <p:pic>
        <p:nvPicPr>
          <p:cNvPr id="8" name="Picture 7"/>
          <p:cNvPicPr>
            <a:picLocks noChangeAspect="1"/>
          </p:cNvPicPr>
          <p:nvPr/>
        </p:nvPicPr>
        <p:blipFill>
          <a:blip r:embed="rId4"/>
          <a:stretch>
            <a:fillRect/>
          </a:stretch>
        </p:blipFill>
        <p:spPr>
          <a:xfrm>
            <a:off x="1765928" y="6504770"/>
            <a:ext cx="5534025" cy="38100"/>
          </a:xfrm>
          <a:prstGeom prst="rect">
            <a:avLst/>
          </a:prstGeom>
        </p:spPr>
      </p:pic>
      <p:sp>
        <p:nvSpPr>
          <p:cNvPr id="9" name="Title 1"/>
          <p:cNvSpPr txBox="1">
            <a:spLocks/>
          </p:cNvSpPr>
          <p:nvPr/>
        </p:nvSpPr>
        <p:spPr bwMode="auto">
          <a:xfrm>
            <a:off x="1144255" y="118318"/>
            <a:ext cx="6777372"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47134" y="385032"/>
            <a:ext cx="8644466"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SUMMARY COVID -19 REGIONAL STATE OF EXPENDITURE PER ITEM LEVEL 4 FOR  THE YEAR TO DATE : </a:t>
            </a:r>
            <a:r>
              <a:rPr lang="en-ZA" sz="1800" kern="0" dirty="0">
                <a:latin typeface="Arial" panose="020B0604020202020204" pitchFamily="34" charset="0"/>
                <a:ea typeface="Tahoma" panose="020B0604030504040204" pitchFamily="34" charset="0"/>
                <a:cs typeface="Arial" panose="020B0604020202020204" pitchFamily="34" charset="0"/>
              </a:rPr>
              <a:t>30 SEPTEMBER </a:t>
            </a:r>
            <a:r>
              <a:rPr lang="en-ZA" sz="18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2020</a:t>
            </a:r>
            <a:endParaRPr lang="en-ZA" sz="18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36402609"/>
              </p:ext>
            </p:extLst>
          </p:nvPr>
        </p:nvGraphicFramePr>
        <p:xfrm>
          <a:off x="1266561" y="1523675"/>
          <a:ext cx="6805612" cy="3965077"/>
        </p:xfrm>
        <a:graphic>
          <a:graphicData uri="http://schemas.openxmlformats.org/presentationml/2006/ole">
            <mc:AlternateContent xmlns:mc="http://schemas.openxmlformats.org/markup-compatibility/2006">
              <mc:Choice xmlns:v="urn:schemas-microsoft-com:vml" Requires="v">
                <p:oleObj spid="_x0000_s125142" name="Worksheet" r:id="rId5" imgW="7905902" imgH="4800701" progId="Excel.Sheet.12">
                  <p:embed/>
                </p:oleObj>
              </mc:Choice>
              <mc:Fallback>
                <p:oleObj name="Worksheet" r:id="rId5" imgW="7905902" imgH="4800701" progId="Excel.Sheet.12">
                  <p:embed/>
                  <p:pic>
                    <p:nvPicPr>
                      <p:cNvPr id="0" name=""/>
                      <p:cNvPicPr/>
                      <p:nvPr/>
                    </p:nvPicPr>
                    <p:blipFill>
                      <a:blip r:embed="rId6"/>
                      <a:stretch>
                        <a:fillRect/>
                      </a:stretch>
                    </p:blipFill>
                    <p:spPr>
                      <a:xfrm>
                        <a:off x="1266561" y="1523675"/>
                        <a:ext cx="6805612" cy="3965077"/>
                      </a:xfrm>
                      <a:prstGeom prst="rect">
                        <a:avLst/>
                      </a:prstGeom>
                    </p:spPr>
                  </p:pic>
                </p:oleObj>
              </mc:Fallback>
            </mc:AlternateContent>
          </a:graphicData>
        </a:graphic>
      </p:graphicFrame>
      <p:sp>
        <p:nvSpPr>
          <p:cNvPr id="4" name="Rectangle 3"/>
          <p:cNvSpPr/>
          <p:nvPr/>
        </p:nvSpPr>
        <p:spPr>
          <a:xfrm>
            <a:off x="1146705" y="5488752"/>
            <a:ext cx="7045324" cy="822726"/>
          </a:xfrm>
          <a:prstGeom prst="rect">
            <a:avLst/>
          </a:prstGeom>
        </p:spPr>
        <p:txBody>
          <a:bodyPr wrap="square">
            <a:spAutoFit/>
          </a:bodyPr>
          <a:lstStyle/>
          <a:p>
            <a:pPr algn="just" fontAlgn="base">
              <a:lnSpc>
                <a:spcPct val="150000"/>
              </a:lnSpc>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is an actual spending of R225,508 million against the budget of </a:t>
            </a:r>
            <a:r>
              <a:rPr lang="en-ZA" sz="1100" dirty="0" smtClean="0">
                <a:latin typeface="Arial" panose="020B0604020202020204" pitchFamily="34" charset="0"/>
                <a:ea typeface="Tahoma" panose="020B0604030504040204" pitchFamily="34" charset="0"/>
                <a:cs typeface="Arial" panose="020B0604020202020204" pitchFamily="34" charset="0"/>
              </a:rPr>
              <a:t>R606,947 million. Up to 30 September 2020 there were 366 nurses appointed on contract in head office and regions. The non personnel expenditure is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under </a:t>
            </a:r>
            <a:r>
              <a:rPr lang="en-ZA" sz="1100" dirty="0" smtClean="0">
                <a:latin typeface="Arial" panose="020B0604020202020204" pitchFamily="34" charset="0"/>
                <a:ea typeface="Tahoma" panose="020B0604030504040204" pitchFamily="34" charset="0"/>
                <a:cs typeface="Arial" panose="020B0604020202020204" pitchFamily="34" charset="0"/>
              </a:rPr>
              <a:t>Goods and Services for provision of PPEs, leasing of quarantine/isolation sites and medical supplies</a:t>
            </a:r>
            <a:endParaRPr lang="en-ZA" sz="11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10"/>
          <p:cNvSpPr/>
          <p:nvPr/>
        </p:nvSpPr>
        <p:spPr>
          <a:xfrm>
            <a:off x="1285102" y="1175741"/>
            <a:ext cx="6494917" cy="369332"/>
          </a:xfrm>
          <a:prstGeom prst="rect">
            <a:avLst/>
          </a:prstGeom>
        </p:spPr>
        <p:txBody>
          <a:bodyPr wrap="square">
            <a:spAutoFit/>
          </a:bodyPr>
          <a:lstStyle/>
          <a:p>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b="1" dirty="0">
                <a:solidFill>
                  <a:prstClr val="black"/>
                </a:solidFill>
                <a:ea typeface="Tahoma" panose="020B0604030504040204" pitchFamily="34" charset="0"/>
                <a:cs typeface="Arial" panose="020B0604020202020204" pitchFamily="34" charset="0"/>
              </a:rPr>
              <a:t>Economic </a:t>
            </a:r>
            <a:r>
              <a:rPr lang="en-ZA" b="1" dirty="0" smtClean="0">
                <a:solidFill>
                  <a:prstClr val="black"/>
                </a:solidFill>
                <a:ea typeface="Tahoma" panose="020B0604030504040204" pitchFamily="34" charset="0"/>
                <a:cs typeface="Arial" panose="020B0604020202020204" pitchFamily="34" charset="0"/>
              </a:rPr>
              <a:t>Classification (Cont…)</a:t>
            </a:r>
            <a:r>
              <a:rPr lang="en-ZA" sz="1200" b="1" dirty="0" smtClean="0">
                <a:solidFill>
                  <a:prstClr val="black"/>
                </a:solidFill>
                <a:latin typeface="Arial" panose="020B0604020202020204" pitchFamily="34" charset="0"/>
                <a:ea typeface="Tahoma" panose="020B0604030504040204" pitchFamily="34" charset="0"/>
                <a:cs typeface="Arial" panose="020B0604020202020204" pitchFamily="34" charset="0"/>
              </a:rPr>
              <a:t>:</a:t>
            </a:r>
            <a:endParaRPr lang="en-ZA" b="1" dirty="0"/>
          </a:p>
        </p:txBody>
      </p:sp>
    </p:spTree>
    <p:extLst>
      <p:ext uri="{BB962C8B-B14F-4D97-AF65-F5344CB8AC3E}">
        <p14:creationId xmlns:p14="http://schemas.microsoft.com/office/powerpoint/2010/main" val="210956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32</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8986486"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COVID-19 REGIONAL STATE OF EXPENDITURE </a:t>
            </a:r>
          </a:p>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80469145"/>
              </p:ext>
            </p:extLst>
          </p:nvPr>
        </p:nvGraphicFramePr>
        <p:xfrm>
          <a:off x="825500" y="1067698"/>
          <a:ext cx="7861300" cy="4776788"/>
        </p:xfrm>
        <a:graphic>
          <a:graphicData uri="http://schemas.openxmlformats.org/presentationml/2006/ole">
            <mc:AlternateContent xmlns:mc="http://schemas.openxmlformats.org/markup-compatibility/2006">
              <mc:Choice xmlns:v="urn:schemas-microsoft-com:vml" Requires="v">
                <p:oleObj spid="_x0000_s126163" name="Worksheet" r:id="rId5" imgW="7486802" imgH="4581648" progId="Excel.Sheet.12">
                  <p:embed/>
                </p:oleObj>
              </mc:Choice>
              <mc:Fallback>
                <p:oleObj name="Worksheet" r:id="rId5" imgW="7486802" imgH="4581648" progId="Excel.Sheet.12">
                  <p:embed/>
                  <p:pic>
                    <p:nvPicPr>
                      <p:cNvPr id="0" name=""/>
                      <p:cNvPicPr/>
                      <p:nvPr/>
                    </p:nvPicPr>
                    <p:blipFill>
                      <a:blip r:embed="rId6"/>
                      <a:stretch>
                        <a:fillRect/>
                      </a:stretch>
                    </p:blipFill>
                    <p:spPr>
                      <a:xfrm>
                        <a:off x="825500" y="1067698"/>
                        <a:ext cx="7861300" cy="4776788"/>
                      </a:xfrm>
                      <a:prstGeom prst="rect">
                        <a:avLst/>
                      </a:prstGeom>
                    </p:spPr>
                  </p:pic>
                </p:oleObj>
              </mc:Fallback>
            </mc:AlternateContent>
          </a:graphicData>
        </a:graphic>
      </p:graphicFrame>
      <p:sp>
        <p:nvSpPr>
          <p:cNvPr id="4" name="Rectangle 3"/>
          <p:cNvSpPr/>
          <p:nvPr/>
        </p:nvSpPr>
        <p:spPr>
          <a:xfrm>
            <a:off x="628650" y="5733739"/>
            <a:ext cx="7681656" cy="923330"/>
          </a:xfrm>
          <a:prstGeom prst="rect">
            <a:avLst/>
          </a:prstGeom>
        </p:spPr>
        <p:txBody>
          <a:bodyPr wrap="square">
            <a:spAutoFit/>
          </a:bodyPr>
          <a:lstStyle/>
          <a:p>
            <a:pPr algn="just" fontAlgn="base">
              <a:lnSpc>
                <a:spcPct val="150000"/>
              </a:lnSpc>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R67,973 million incurred mostly under Goods and Services on items Inventory: Other supplies and Consumable Supplies due to procurement of mattresses and also for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provision of PPEs and leasing of quarantine/isolation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sites</a:t>
            </a:r>
            <a:endParaRPr lang="en-ZA"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7579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33</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699"/>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13816109"/>
              </p:ext>
            </p:extLst>
          </p:nvPr>
        </p:nvGraphicFramePr>
        <p:xfrm>
          <a:off x="766763" y="1344613"/>
          <a:ext cx="7785100" cy="4286250"/>
        </p:xfrm>
        <a:graphic>
          <a:graphicData uri="http://schemas.openxmlformats.org/presentationml/2006/ole">
            <mc:AlternateContent xmlns:mc="http://schemas.openxmlformats.org/markup-compatibility/2006">
              <mc:Choice xmlns:v="urn:schemas-microsoft-com:vml" Requires="v">
                <p:oleObj spid="_x0000_s127183" name="Worksheet" r:id="rId5" imgW="7848600" imgH="4771958" progId="Excel.Sheet.12">
                  <p:embed/>
                </p:oleObj>
              </mc:Choice>
              <mc:Fallback>
                <p:oleObj name="Worksheet" r:id="rId5" imgW="7848600" imgH="4771958" progId="Excel.Sheet.12">
                  <p:embed/>
                  <p:pic>
                    <p:nvPicPr>
                      <p:cNvPr id="0" name=""/>
                      <p:cNvPicPr/>
                      <p:nvPr/>
                    </p:nvPicPr>
                    <p:blipFill>
                      <a:blip r:embed="rId6"/>
                      <a:stretch>
                        <a:fillRect/>
                      </a:stretch>
                    </p:blipFill>
                    <p:spPr>
                      <a:xfrm>
                        <a:off x="766763" y="1344613"/>
                        <a:ext cx="7785100" cy="4286250"/>
                      </a:xfrm>
                      <a:prstGeom prst="rect">
                        <a:avLst/>
                      </a:prstGeom>
                    </p:spPr>
                  </p:pic>
                </p:oleObj>
              </mc:Fallback>
            </mc:AlternateContent>
          </a:graphicData>
        </a:graphic>
      </p:graphicFrame>
      <p:sp>
        <p:nvSpPr>
          <p:cNvPr id="4" name="Rectangle 3"/>
          <p:cNvSpPr/>
          <p:nvPr/>
        </p:nvSpPr>
        <p:spPr>
          <a:xfrm>
            <a:off x="830571" y="5554216"/>
            <a:ext cx="7195408" cy="1077218"/>
          </a:xfrm>
          <a:prstGeom prst="rect">
            <a:avLst/>
          </a:prstGeom>
        </p:spPr>
        <p:txBody>
          <a:bodyPr wrap="square">
            <a:spAutoFit/>
          </a:bodyPr>
          <a:lstStyle/>
          <a:p>
            <a:pPr lvl="0" algn="just" fontAlgn="base">
              <a:lnSpc>
                <a:spcPct val="150000"/>
              </a:lnSpc>
              <a:spcBef>
                <a:spcPts val="1200"/>
              </a:spcBef>
              <a:spcAft>
                <a:spcPct val="0"/>
              </a:spcAft>
            </a:pPr>
            <a:endParaRPr lang="en-ZA"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lnSpc>
                <a:spcPct val="150000"/>
              </a:lnSpc>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R30,618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was incurred due to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C</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ompensation of Employee for nurses and also for provision of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0134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34</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2903203653"/>
              </p:ext>
            </p:extLst>
          </p:nvPr>
        </p:nvGraphicFramePr>
        <p:xfrm>
          <a:off x="803892" y="1067699"/>
          <a:ext cx="7624762" cy="5067300"/>
        </p:xfrm>
        <a:graphic>
          <a:graphicData uri="http://schemas.openxmlformats.org/presentationml/2006/ole">
            <mc:AlternateContent xmlns:mc="http://schemas.openxmlformats.org/markup-compatibility/2006">
              <mc:Choice xmlns:v="urn:schemas-microsoft-com:vml" Requires="v">
                <p:oleObj spid="_x0000_s128202" name="Worksheet" r:id="rId5" imgW="7686751" imgH="4429159" progId="Excel.Sheet.12">
                  <p:embed/>
                </p:oleObj>
              </mc:Choice>
              <mc:Fallback>
                <p:oleObj name="Worksheet" r:id="rId5" imgW="7686751" imgH="4429159" progId="Excel.Sheet.12">
                  <p:embed/>
                  <p:pic>
                    <p:nvPicPr>
                      <p:cNvPr id="0" name=""/>
                      <p:cNvPicPr/>
                      <p:nvPr/>
                    </p:nvPicPr>
                    <p:blipFill>
                      <a:blip r:embed="rId6"/>
                      <a:stretch>
                        <a:fillRect/>
                      </a:stretch>
                    </p:blipFill>
                    <p:spPr>
                      <a:xfrm>
                        <a:off x="803892" y="1067699"/>
                        <a:ext cx="7624762" cy="5067300"/>
                      </a:xfrm>
                      <a:prstGeom prst="rect">
                        <a:avLst/>
                      </a:prstGeom>
                    </p:spPr>
                  </p:pic>
                </p:oleObj>
              </mc:Fallback>
            </mc:AlternateContent>
          </a:graphicData>
        </a:graphic>
      </p:graphicFrame>
      <p:sp>
        <p:nvSpPr>
          <p:cNvPr id="4" name="Rectangle 3"/>
          <p:cNvSpPr/>
          <p:nvPr/>
        </p:nvSpPr>
        <p:spPr>
          <a:xfrm>
            <a:off x="638432" y="5662046"/>
            <a:ext cx="7401697" cy="861774"/>
          </a:xfrm>
          <a:prstGeom prst="rect">
            <a:avLst/>
          </a:prstGeom>
        </p:spPr>
        <p:txBody>
          <a:bodyPr wrap="square">
            <a:spAutoFit/>
          </a:bodyPr>
          <a:lstStyle/>
          <a:p>
            <a:pPr marL="266700" lvl="0" indent="-266700" algn="just" fontAlgn="base">
              <a:lnSpc>
                <a:spcPct val="150000"/>
              </a:lnSpc>
              <a:spcBef>
                <a:spcPts val="1200"/>
              </a:spcBef>
              <a:spcAft>
                <a:spcPct val="0"/>
              </a:spcAft>
              <a:buFont typeface="Wingdings" panose="05000000000000000000" pitchFamily="2" charset="2"/>
              <a:buChar char="q"/>
            </a:pPr>
            <a:endPar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spcBef>
                <a:spcPts val="1200"/>
              </a:spcBef>
              <a:spcAft>
                <a:spcPct val="0"/>
              </a:spcAft>
            </a:pP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R27,520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rPr>
              <a:t>incurred under Compensation of Employees for nurses and also for  provision </a:t>
            </a:r>
            <a:r>
              <a:rPr lang="en-ZA" sz="1100" dirty="0">
                <a:solidFill>
                  <a:prstClr val="black"/>
                </a:solidFill>
                <a:latin typeface="Arial" panose="020B0604020202020204" pitchFamily="34" charset="0"/>
                <a:ea typeface="Tahoma" panose="020B0604030504040204" pitchFamily="34" charset="0"/>
                <a:cs typeface="Arial" panose="020B0604020202020204" pitchFamily="34" charset="0"/>
              </a:rPr>
              <a:t>of PPEs and medical supplies</a:t>
            </a:r>
            <a:endParaRPr lang="en-US" sz="11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5353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35</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40291193"/>
              </p:ext>
            </p:extLst>
          </p:nvPr>
        </p:nvGraphicFramePr>
        <p:xfrm>
          <a:off x="754063" y="1155700"/>
          <a:ext cx="7645400" cy="4919663"/>
        </p:xfrm>
        <a:graphic>
          <a:graphicData uri="http://schemas.openxmlformats.org/presentationml/2006/ole">
            <mc:AlternateContent xmlns:mc="http://schemas.openxmlformats.org/markup-compatibility/2006">
              <mc:Choice xmlns:v="urn:schemas-microsoft-com:vml" Requires="v">
                <p:oleObj spid="_x0000_s129227" name="Worksheet" r:id="rId5" imgW="7705649" imgH="5134121" progId="Excel.Sheet.12">
                  <p:embed/>
                </p:oleObj>
              </mc:Choice>
              <mc:Fallback>
                <p:oleObj name="Worksheet" r:id="rId5" imgW="7705649" imgH="5134121" progId="Excel.Sheet.12">
                  <p:embed/>
                  <p:pic>
                    <p:nvPicPr>
                      <p:cNvPr id="0" name=""/>
                      <p:cNvPicPr/>
                      <p:nvPr/>
                    </p:nvPicPr>
                    <p:blipFill>
                      <a:blip r:embed="rId6"/>
                      <a:stretch>
                        <a:fillRect/>
                      </a:stretch>
                    </p:blipFill>
                    <p:spPr>
                      <a:xfrm>
                        <a:off x="754063" y="1155700"/>
                        <a:ext cx="7645400" cy="4919663"/>
                      </a:xfrm>
                      <a:prstGeom prst="rect">
                        <a:avLst/>
                      </a:prstGeom>
                    </p:spPr>
                  </p:pic>
                </p:oleObj>
              </mc:Fallback>
            </mc:AlternateContent>
          </a:graphicData>
        </a:graphic>
      </p:graphicFrame>
      <p:sp>
        <p:nvSpPr>
          <p:cNvPr id="4" name="Rectangle 3"/>
          <p:cNvSpPr/>
          <p:nvPr/>
        </p:nvSpPr>
        <p:spPr>
          <a:xfrm>
            <a:off x="708454" y="5204297"/>
            <a:ext cx="7461555" cy="1323439"/>
          </a:xfrm>
          <a:prstGeom prst="rect">
            <a:avLst/>
          </a:prstGeom>
        </p:spPr>
        <p:txBody>
          <a:bodyPr wrap="square">
            <a:spAutoFit/>
          </a:bodyPr>
          <a:lstStyle/>
          <a:p>
            <a:pPr marL="266700" lvl="0" indent="-266700" algn="just" fontAlgn="base">
              <a:lnSpc>
                <a:spcPct val="150000"/>
              </a:lnSpc>
              <a:spcBef>
                <a:spcPts val="1200"/>
              </a:spcBef>
              <a:spcAft>
                <a:spcPct val="0"/>
              </a:spcAft>
              <a:buFont typeface="Wingdings" panose="05000000000000000000" pitchFamily="2" charset="2"/>
              <a:buChar char="q"/>
            </a:pPr>
            <a:endParaRPr lang="en-ZA" sz="12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lnSpc>
                <a:spcPct val="150000"/>
              </a:lnSpc>
              <a:spcBef>
                <a:spcPts val="1200"/>
              </a:spcBef>
              <a:spcAft>
                <a:spcPct val="0"/>
              </a:spcAft>
            </a:pPr>
            <a:endPar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200" dirty="0" smtClean="0">
                <a:latin typeface="Arial" panose="020B0604020202020204" pitchFamily="34" charset="0"/>
                <a:ea typeface="Tahoma" panose="020B0604030504040204" pitchFamily="34" charset="0"/>
                <a:cs typeface="Arial" panose="020B0604020202020204" pitchFamily="34" charset="0"/>
              </a:rPr>
              <a:t>R16,746</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 million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incurred under Compensation of Employees for nurses and also for  provision of 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8324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36</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90073550"/>
              </p:ext>
            </p:extLst>
          </p:nvPr>
        </p:nvGraphicFramePr>
        <p:xfrm>
          <a:off x="812800" y="1216025"/>
          <a:ext cx="7843838" cy="4762500"/>
        </p:xfrm>
        <a:graphic>
          <a:graphicData uri="http://schemas.openxmlformats.org/presentationml/2006/ole">
            <mc:AlternateContent xmlns:mc="http://schemas.openxmlformats.org/markup-compatibility/2006">
              <mc:Choice xmlns:v="urn:schemas-microsoft-com:vml" Requires="v">
                <p:oleObj spid="_x0000_s130251" name="Worksheet" r:id="rId5" imgW="7905902" imgH="4448220" progId="Excel.Sheet.12">
                  <p:embed/>
                </p:oleObj>
              </mc:Choice>
              <mc:Fallback>
                <p:oleObj name="Worksheet" r:id="rId5" imgW="7905902" imgH="4448220" progId="Excel.Sheet.12">
                  <p:embed/>
                  <p:pic>
                    <p:nvPicPr>
                      <p:cNvPr id="0" name=""/>
                      <p:cNvPicPr/>
                      <p:nvPr/>
                    </p:nvPicPr>
                    <p:blipFill>
                      <a:blip r:embed="rId6"/>
                      <a:stretch>
                        <a:fillRect/>
                      </a:stretch>
                    </p:blipFill>
                    <p:spPr>
                      <a:xfrm>
                        <a:off x="812800" y="1216025"/>
                        <a:ext cx="7843838" cy="4762500"/>
                      </a:xfrm>
                      <a:prstGeom prst="rect">
                        <a:avLst/>
                      </a:prstGeom>
                    </p:spPr>
                  </p:pic>
                </p:oleObj>
              </mc:Fallback>
            </mc:AlternateContent>
          </a:graphicData>
        </a:graphic>
      </p:graphicFrame>
      <p:sp>
        <p:nvSpPr>
          <p:cNvPr id="4" name="Rectangle 3"/>
          <p:cNvSpPr/>
          <p:nvPr/>
        </p:nvSpPr>
        <p:spPr>
          <a:xfrm>
            <a:off x="830571" y="5896540"/>
            <a:ext cx="7490469" cy="646331"/>
          </a:xfrm>
          <a:prstGeom prst="rect">
            <a:avLst/>
          </a:prstGeom>
        </p:spPr>
        <p:txBody>
          <a:bodyPr wrap="square">
            <a:spAutoFit/>
          </a:bodyPr>
          <a:lstStyle/>
          <a:p>
            <a:pPr lvl="0" algn="just" fontAlgn="base">
              <a:lnSpc>
                <a:spcPct val="150000"/>
              </a:lnSpc>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R34,147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million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incurred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for  provision of 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805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37</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56930865"/>
              </p:ext>
            </p:extLst>
          </p:nvPr>
        </p:nvGraphicFramePr>
        <p:xfrm>
          <a:off x="733168" y="1106488"/>
          <a:ext cx="7982207" cy="4843264"/>
        </p:xfrm>
        <a:graphic>
          <a:graphicData uri="http://schemas.openxmlformats.org/presentationml/2006/ole">
            <mc:AlternateContent xmlns:mc="http://schemas.openxmlformats.org/markup-compatibility/2006">
              <mc:Choice xmlns:v="urn:schemas-microsoft-com:vml" Requires="v">
                <p:oleObj spid="_x0000_s131272" name="Worksheet" r:id="rId5" imgW="7905902" imgH="4543526" progId="Excel.Sheet.12">
                  <p:embed/>
                </p:oleObj>
              </mc:Choice>
              <mc:Fallback>
                <p:oleObj name="Worksheet" r:id="rId5" imgW="7905902" imgH="4543526" progId="Excel.Sheet.12">
                  <p:embed/>
                  <p:pic>
                    <p:nvPicPr>
                      <p:cNvPr id="0" name=""/>
                      <p:cNvPicPr/>
                      <p:nvPr/>
                    </p:nvPicPr>
                    <p:blipFill>
                      <a:blip r:embed="rId6"/>
                      <a:stretch>
                        <a:fillRect/>
                      </a:stretch>
                    </p:blipFill>
                    <p:spPr>
                      <a:xfrm>
                        <a:off x="733168" y="1106488"/>
                        <a:ext cx="7982207" cy="4843264"/>
                      </a:xfrm>
                      <a:prstGeom prst="rect">
                        <a:avLst/>
                      </a:prstGeom>
                    </p:spPr>
                  </p:pic>
                </p:oleObj>
              </mc:Fallback>
            </mc:AlternateContent>
          </a:graphicData>
        </a:graphic>
      </p:graphicFrame>
      <p:sp>
        <p:nvSpPr>
          <p:cNvPr id="4" name="Rectangle 3"/>
          <p:cNvSpPr/>
          <p:nvPr/>
        </p:nvSpPr>
        <p:spPr>
          <a:xfrm>
            <a:off x="1044081" y="5861751"/>
            <a:ext cx="7755923" cy="646331"/>
          </a:xfrm>
          <a:prstGeom prst="rect">
            <a:avLst/>
          </a:prstGeom>
        </p:spPr>
        <p:txBody>
          <a:bodyPr wrap="square">
            <a:spAutoFit/>
          </a:bodyPr>
          <a:lstStyle/>
          <a:p>
            <a:pPr lvl="0" algn="just" fontAlgn="base">
              <a:lnSpc>
                <a:spcPct val="150000"/>
              </a:lnSpc>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of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R32,184 million incurred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for  provision of 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659166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38</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700"/>
            <a:ext cx="91440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E. COVID -19 REGIONAL STATE OF EXPENDITURE PER ITEM LEVEL 4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a:t>
            </a:r>
            <a:r>
              <a:rPr lang="en-ZA"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31926966"/>
              </p:ext>
            </p:extLst>
          </p:nvPr>
        </p:nvGraphicFramePr>
        <p:xfrm>
          <a:off x="811731" y="1067699"/>
          <a:ext cx="7721600" cy="4772025"/>
        </p:xfrm>
        <a:graphic>
          <a:graphicData uri="http://schemas.openxmlformats.org/presentationml/2006/ole">
            <mc:AlternateContent xmlns:mc="http://schemas.openxmlformats.org/markup-compatibility/2006">
              <mc:Choice xmlns:v="urn:schemas-microsoft-com:vml" Requires="v">
                <p:oleObj spid="_x0000_s132292" name="Worksheet" r:id="rId5" imgW="7905902" imgH="3895747" progId="Excel.Sheet.12">
                  <p:embed/>
                </p:oleObj>
              </mc:Choice>
              <mc:Fallback>
                <p:oleObj name="Worksheet" r:id="rId5" imgW="7905902" imgH="3895747" progId="Excel.Sheet.12">
                  <p:embed/>
                  <p:pic>
                    <p:nvPicPr>
                      <p:cNvPr id="0" name=""/>
                      <p:cNvPicPr/>
                      <p:nvPr/>
                    </p:nvPicPr>
                    <p:blipFill>
                      <a:blip r:embed="rId6"/>
                      <a:stretch>
                        <a:fillRect/>
                      </a:stretch>
                    </p:blipFill>
                    <p:spPr>
                      <a:xfrm>
                        <a:off x="811731" y="1067699"/>
                        <a:ext cx="7721600" cy="4772025"/>
                      </a:xfrm>
                      <a:prstGeom prst="rect">
                        <a:avLst/>
                      </a:prstGeom>
                    </p:spPr>
                  </p:pic>
                </p:oleObj>
              </mc:Fallback>
            </mc:AlternateContent>
          </a:graphicData>
        </a:graphic>
      </p:graphicFrame>
      <p:sp>
        <p:nvSpPr>
          <p:cNvPr id="4" name="Rectangle 3"/>
          <p:cNvSpPr/>
          <p:nvPr/>
        </p:nvSpPr>
        <p:spPr>
          <a:xfrm>
            <a:off x="764943" y="5693405"/>
            <a:ext cx="7815177" cy="784830"/>
          </a:xfrm>
          <a:prstGeom prst="rect">
            <a:avLst/>
          </a:prstGeom>
        </p:spPr>
        <p:txBody>
          <a:bodyPr wrap="square">
            <a:spAutoFit/>
          </a:bodyPr>
          <a:lstStyle/>
          <a:p>
            <a:pPr lvl="0" algn="just" fontAlgn="base">
              <a:spcBef>
                <a:spcPts val="1200"/>
              </a:spcBef>
              <a:spcAft>
                <a:spcPct val="0"/>
              </a:spcAft>
            </a:pPr>
            <a:endParaRPr lang="en-ZA" sz="1100" dirty="0" smtClean="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fontAlgn="base">
              <a:spcBef>
                <a:spcPts val="1200"/>
              </a:spcBef>
              <a:spcAft>
                <a:spcPct val="0"/>
              </a:spcAft>
            </a:pP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There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was an expenditure </a:t>
            </a:r>
            <a:r>
              <a:rPr lang="en-ZA" sz="1200" dirty="0" smtClean="0">
                <a:solidFill>
                  <a:prstClr val="black"/>
                </a:solidFill>
                <a:latin typeface="Arial" panose="020B0604020202020204" pitchFamily="34" charset="0"/>
                <a:ea typeface="Tahoma" panose="020B0604030504040204" pitchFamily="34" charset="0"/>
                <a:cs typeface="Arial" panose="020B0604020202020204" pitchFamily="34" charset="0"/>
              </a:rPr>
              <a:t>of R16,319 million incurred </a:t>
            </a:r>
            <a:r>
              <a:rPr lang="en-ZA" sz="1200" dirty="0">
                <a:solidFill>
                  <a:prstClr val="black"/>
                </a:solidFill>
                <a:latin typeface="Arial" panose="020B0604020202020204" pitchFamily="34" charset="0"/>
                <a:ea typeface="Tahoma" panose="020B0604030504040204" pitchFamily="34" charset="0"/>
                <a:cs typeface="Arial" panose="020B0604020202020204" pitchFamily="34" charset="0"/>
              </a:rPr>
              <a:t>under Compensation of Employees for nurses and also for  provision of PPEs and medical supplies</a:t>
            </a:r>
            <a:endParaRPr lang="en-US" sz="12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718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39</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67022" y="766142"/>
            <a:ext cx="7378700" cy="225118"/>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830572" y="280416"/>
            <a:ext cx="7569395"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US" dirty="0">
                <a:latin typeface="Arial" panose="020B0604020202020204" pitchFamily="34" charset="0"/>
                <a:ea typeface="Tahoma" panose="020B0604030504040204" pitchFamily="34" charset="0"/>
                <a:cs typeface="Arial" panose="020B0604020202020204" pitchFamily="34" charset="0"/>
              </a:rPr>
              <a:t>E. </a:t>
            </a:r>
            <a:r>
              <a:rPr lang="en-ZA" dirty="0">
                <a:latin typeface="Arial" panose="020B0604020202020204" pitchFamily="34" charset="0"/>
                <a:ea typeface="Tahoma" panose="020B0604030504040204" pitchFamily="34" charset="0"/>
                <a:cs typeface="Arial" panose="020B0604020202020204" pitchFamily="34" charset="0"/>
              </a:rPr>
              <a:t>OVERVIEW ON COST CONTAINMENT MEASURES IMPLEMENTATION</a:t>
            </a:r>
            <a:endParaRPr lang="en-ZA" sz="1800"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ZA" dirty="0">
              <a:latin typeface="Arial" panose="020B0604020202020204" pitchFamily="34" charset="0"/>
              <a:ea typeface="Tahoma" panose="020B0604030504040204" pitchFamily="34" charset="0"/>
              <a:cs typeface="Arial" panose="020B0604020202020204" pitchFamily="34" charset="0"/>
            </a:endParaRPr>
          </a:p>
          <a:p>
            <a:pPr algn="ctr" defTabSz="914400"/>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96092" y="1155700"/>
            <a:ext cx="8558792" cy="2339102"/>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sz="1400" dirty="0">
                <a:latin typeface="Arial" panose="020B0604020202020204" pitchFamily="34" charset="0"/>
                <a:ea typeface="Tahoma" panose="020B0604030504040204" pitchFamily="34" charset="0"/>
                <a:cs typeface="Arial" panose="020B0604020202020204" pitchFamily="34" charset="0"/>
              </a:rPr>
              <a:t>The department furthermore reviewed the cost containment financial circular no. 3 of 2017/18 with an Addendum no. 2 that provides sub-delegations for deviations and withdrawal of embargo on the procurement of machinery and equipment which was effective from 1 February 2019</a:t>
            </a:r>
          </a:p>
          <a:p>
            <a:pPr marL="723900" lvl="1" indent="-266700" algn="just" fontAlgn="base">
              <a:lnSpc>
                <a:spcPct val="150000"/>
              </a:lnSpc>
              <a:spcBef>
                <a:spcPts val="1200"/>
              </a:spcBef>
              <a:spcAft>
                <a:spcPct val="0"/>
              </a:spcAft>
              <a:buFont typeface="Wingdings" panose="05000000000000000000" pitchFamily="2" charset="2"/>
              <a:buChar char="q"/>
            </a:pPr>
            <a:r>
              <a:rPr lang="en-US" sz="1400" dirty="0">
                <a:latin typeface="Arial" panose="020B0604020202020204" pitchFamily="34" charset="0"/>
                <a:ea typeface="Tahoma" panose="020B0604030504040204" pitchFamily="34" charset="0"/>
                <a:cs typeface="Arial" panose="020B0604020202020204" pitchFamily="34" charset="0"/>
              </a:rPr>
              <a:t>The impact of the cost containment measures and year on year savings on targeted expenditure items is attached as </a:t>
            </a:r>
            <a:r>
              <a:rPr lang="en-US" sz="1400" b="1" i="1" dirty="0">
                <a:latin typeface="Arial" panose="020B0604020202020204" pitchFamily="34" charset="0"/>
                <a:ea typeface="Tahoma" panose="020B0604030504040204" pitchFamily="34" charset="0"/>
                <a:cs typeface="Arial" panose="020B0604020202020204" pitchFamily="34" charset="0"/>
              </a:rPr>
              <a:t>Annexure A</a:t>
            </a:r>
          </a:p>
          <a:p>
            <a:pPr algn="just" fontAlgn="base">
              <a:lnSpc>
                <a:spcPct val="150000"/>
              </a:lnSpc>
              <a:spcBef>
                <a:spcPts val="1200"/>
              </a:spcBef>
              <a:spcAft>
                <a:spcPct val="0"/>
              </a:spcAft>
            </a:pPr>
            <a:endParaRPr lang="en-US" sz="14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5477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4</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60619" y="808754"/>
            <a:ext cx="7378700" cy="445513"/>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132072" y="184096"/>
            <a:ext cx="8912630" cy="393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25891" y="1162689"/>
            <a:ext cx="8590547" cy="5332229"/>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just" defTabSz="914400">
              <a:lnSpc>
                <a:spcPct val="150000"/>
              </a:lnSpc>
              <a:buClrTx/>
              <a:buNone/>
              <a:defRPr/>
            </a:pPr>
            <a:r>
              <a:rPr lang="en-ZA" sz="1400" b="1" kern="0" dirty="0" smtClean="0">
                <a:solidFill>
                  <a:srgbClr val="000000">
                    <a:lumMod val="95000"/>
                    <a:lumOff val="5000"/>
                  </a:srgbClr>
                </a:solidFill>
                <a:latin typeface="Tahoma" panose="020B0604030504040204" pitchFamily="34" charset="0"/>
                <a:ea typeface="Tahoma" panose="020B0604030504040204" pitchFamily="34" charset="0"/>
                <a:cs typeface="Tahoma" panose="020B0604030504040204" pitchFamily="34" charset="0"/>
              </a:rPr>
              <a:t>OVERVIEW:</a:t>
            </a:r>
          </a:p>
          <a:p>
            <a:pPr marL="0" lvl="0" indent="0" algn="just" defTabSz="914400">
              <a:lnSpc>
                <a:spcPct val="150000"/>
              </a:lnSpc>
              <a:buClrTx/>
              <a:buNone/>
              <a:defRPr/>
            </a:pPr>
            <a:r>
              <a:rPr lang="en-ZA"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year-to-date expenditure of the Department as at 30 September 2020 was R12,095 billion (46.69%) against the spending plan of R13,460 billion (51.96%) resulting in R1,364 billion underspending of the projected expenditure</a:t>
            </a:r>
          </a:p>
          <a:p>
            <a:pPr lvl="0" algn="just" defTabSz="914400">
              <a:lnSpc>
                <a:spcPct val="150000"/>
              </a:lnSpc>
              <a:buClrTx/>
              <a:buFont typeface="Wingdings" pitchFamily="2" charset="2"/>
              <a:buChar char="q"/>
              <a:defRPr/>
            </a:pPr>
            <a:r>
              <a:rPr lang="en-ZA"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a:t>
            </a:r>
            <a:r>
              <a:rPr lang="en-ZA" sz="10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spending plan included in this analysis is the </a:t>
            </a:r>
            <a:r>
              <a:rPr lang="en-ZA"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revised  </a:t>
            </a:r>
            <a:r>
              <a:rPr lang="en-ZA" sz="10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spending plan as approved </a:t>
            </a:r>
            <a:r>
              <a:rPr lang="en-ZA"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by National Treasury on 20 August 2020 after the implementation of Special Budget Adjustment </a:t>
            </a:r>
          </a:p>
          <a:p>
            <a:pPr lvl="0" algn="just" defTabSz="914400">
              <a:lnSpc>
                <a:spcPct val="150000"/>
              </a:lnSpc>
              <a:buClrTx/>
              <a:buFont typeface="Wingdings" pitchFamily="2" charset="2"/>
              <a:buChar char="q"/>
              <a:defRPr/>
            </a:pPr>
            <a:r>
              <a:rPr lang="en-US" sz="10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Minister of Finance tabled the 2020 Special Adjustment Budget on 24 June </a:t>
            </a: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2020</a:t>
            </a:r>
          </a:p>
          <a:p>
            <a:pPr lvl="0" algn="just" defTabSz="914400">
              <a:lnSpc>
                <a:spcPct val="150000"/>
              </a:lnSpc>
              <a:buClrTx/>
              <a:buFont typeface="Wingdings" pitchFamily="2" charset="2"/>
              <a:buChar char="q"/>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During the AENE process, the following budget adjustments have been effected;</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virememt of R374,355 million from item: Compensation of Employees(Salaries and Wages) to Households: Post Retirement Benefits</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virement  of R1,476 million to fund Judicial Inspectorate on Correctional Services (JICS) for Information technology services</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 virement of R2,540 million shifted from Goods and Services to Machinery and Equipment for procurement of vehicles under JICS</a:t>
            </a:r>
          </a:p>
          <a:p>
            <a:pPr lvl="1" algn="just" defTabSz="914400">
              <a:lnSpc>
                <a:spcPct val="150000"/>
              </a:lnSpc>
              <a:buClrTx/>
              <a:buFont typeface="Wingdings" panose="05000000000000000000" pitchFamily="2" charset="2"/>
              <a:buChar char="Ø"/>
              <a:defRPr/>
            </a:pPr>
            <a:r>
              <a:rPr lang="en-US" sz="105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Self financing amounting to R623 thousand for offender gratuity</a:t>
            </a:r>
          </a:p>
          <a:p>
            <a:pPr marL="269875" lvl="1" indent="0" algn="just" defTabSz="914400">
              <a:lnSpc>
                <a:spcPct val="150000"/>
              </a:lnSpc>
              <a:buClrTx/>
              <a:buNone/>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Corrections on level 4 items that were approved in SAB adjustments;</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R23,193 million for procurement of mattresses</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R600 thousand for procurement of generators</a:t>
            </a:r>
          </a:p>
          <a:p>
            <a:pPr lvl="1" algn="just" defTabSz="914400">
              <a:lnSpc>
                <a:spcPct val="150000"/>
              </a:lnSpc>
              <a:buClrTx/>
              <a:buFont typeface="Wingdings" panose="05000000000000000000" pitchFamily="2" charset="2"/>
              <a:buChar char="Ø"/>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R21,041 million for funding leasing of quarantine sites (installation and rental)</a:t>
            </a:r>
          </a:p>
          <a:p>
            <a:pPr algn="just" defTabSz="914400">
              <a:lnSpc>
                <a:spcPct val="150000"/>
              </a:lnSpc>
              <a:buClrTx/>
              <a:buFont typeface="Wingdings" pitchFamily="2" charset="2"/>
              <a:buChar char="q"/>
              <a:defRPr/>
            </a:pPr>
            <a:r>
              <a:rPr lang="en-US" sz="105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spending plan will be revised further later in the financial year after the AENE Bill has </a:t>
            </a:r>
            <a:r>
              <a:rPr lang="en-US" sz="1050" kern="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been enacted</a:t>
            </a:r>
            <a:endParaRPr lang="en-ZA"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749644" y="184096"/>
            <a:ext cx="7850882"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A. SUMMARY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 </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lgn="ctr" defTabSz="914400"/>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algn="ctr" defTabSz="914400"/>
            <a:endParaRPr lang="en-ZA"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1918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9" y="271596"/>
            <a:ext cx="4522887" cy="707894"/>
          </a:xfrm>
          <a:prstGeom prst="rect">
            <a:avLst/>
          </a:prstGeom>
          <a:noFill/>
        </p:spPr>
        <p:txBody>
          <a:bodyPr wrap="square" rtlCol="0">
            <a:spAutoFit/>
          </a:bodyPr>
          <a:lstStyle/>
          <a:p>
            <a:r>
              <a:rPr lang="en-US" sz="4000" dirty="0">
                <a:solidFill>
                  <a:schemeClr val="bg1"/>
                </a:solidFill>
                <a:cs typeface="Arial Black"/>
              </a:rPr>
              <a:t>Thank You</a:t>
            </a:r>
          </a:p>
        </p:txBody>
      </p:sp>
      <p:sp>
        <p:nvSpPr>
          <p:cNvPr id="13" name="TextBox 12"/>
          <p:cNvSpPr txBox="1"/>
          <p:nvPr/>
        </p:nvSpPr>
        <p:spPr>
          <a:xfrm>
            <a:off x="1079501" y="423997"/>
            <a:ext cx="6338176" cy="1323439"/>
          </a:xfrm>
          <a:prstGeom prst="rect">
            <a:avLst/>
          </a:prstGeom>
          <a:noFill/>
        </p:spPr>
        <p:txBody>
          <a:bodyPr wrap="square" rtlCol="0">
            <a:spAutoFit/>
          </a:bodyPr>
          <a:lstStyle/>
          <a:p>
            <a:pPr algn="ctr"/>
            <a:r>
              <a:rPr lang="en-ZA" sz="2000" b="1" dirty="0">
                <a:solidFill>
                  <a:srgbClr val="005300"/>
                </a:solidFill>
                <a:cs typeface="Arial Black"/>
              </a:rPr>
              <a:t>THANK YOU</a:t>
            </a:r>
          </a:p>
          <a:p>
            <a:pPr algn="ctr"/>
            <a:endParaRPr lang="en-ZA" sz="2000" b="1" dirty="0">
              <a:solidFill>
                <a:srgbClr val="005300"/>
              </a:solidFill>
              <a:cs typeface="Arial Black"/>
            </a:endParaRPr>
          </a:p>
          <a:p>
            <a:pPr algn="ctr"/>
            <a:r>
              <a:rPr lang="en-ZA" sz="2000" b="1" dirty="0">
                <a:solidFill>
                  <a:srgbClr val="005300"/>
                </a:solidFill>
                <a:cs typeface="Arial Black"/>
              </a:rPr>
              <a:t>STRIVING FOR A SOUTH AFRICA IN WHICH PEOPLE ARE AND FEEL SAFE</a:t>
            </a:r>
          </a:p>
        </p:txBody>
      </p:sp>
    </p:spTree>
    <p:extLst>
      <p:ext uri="{BB962C8B-B14F-4D97-AF65-F5344CB8AC3E}">
        <p14:creationId xmlns:p14="http://schemas.microsoft.com/office/powerpoint/2010/main" val="281644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5</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954860"/>
            <a:ext cx="7378700" cy="11283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51683" y="513699"/>
            <a:ext cx="9144000"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solidFill>
                  <a:srgbClr val="0000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a:t>
            </a:r>
            <a:r>
              <a:rPr lang="en-ZA" kern="0" dirty="0">
                <a:latin typeface="Arial" panose="020B0604020202020204" pitchFamily="34" charset="0"/>
                <a:ea typeface="Tahoma" panose="020B0604030504040204" pitchFamily="34" charset="0"/>
                <a:cs typeface="Arial" panose="020B0604020202020204" pitchFamily="34" charset="0"/>
              </a:rPr>
              <a:t>30 SEPTEMBER 2020</a:t>
            </a:r>
            <a:endParaRPr lang="en-ZA" kern="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19515299"/>
              </p:ext>
            </p:extLst>
          </p:nvPr>
        </p:nvGraphicFramePr>
        <p:xfrm>
          <a:off x="715963" y="1590675"/>
          <a:ext cx="7664450" cy="3890963"/>
        </p:xfrm>
        <a:graphic>
          <a:graphicData uri="http://schemas.openxmlformats.org/presentationml/2006/ole">
            <mc:AlternateContent xmlns:mc="http://schemas.openxmlformats.org/markup-compatibility/2006">
              <mc:Choice xmlns:v="urn:schemas-microsoft-com:vml" Requires="v">
                <p:oleObj spid="_x0000_s108889" name="Worksheet" r:id="rId5" imgW="7724851" imgH="3400459" progId="Excel.Sheet.12">
                  <p:embed/>
                </p:oleObj>
              </mc:Choice>
              <mc:Fallback>
                <p:oleObj name="Worksheet" r:id="rId5" imgW="7724851" imgH="3400459" progId="Excel.Sheet.12">
                  <p:embed/>
                  <p:pic>
                    <p:nvPicPr>
                      <p:cNvPr id="0" name=""/>
                      <p:cNvPicPr/>
                      <p:nvPr/>
                    </p:nvPicPr>
                    <p:blipFill>
                      <a:blip r:embed="rId6"/>
                      <a:stretch>
                        <a:fillRect/>
                      </a:stretch>
                    </p:blipFill>
                    <p:spPr>
                      <a:xfrm>
                        <a:off x="715963" y="1590675"/>
                        <a:ext cx="7664450" cy="3890963"/>
                      </a:xfrm>
                      <a:prstGeom prst="rect">
                        <a:avLst/>
                      </a:prstGeom>
                    </p:spPr>
                  </p:pic>
                </p:oleObj>
              </mc:Fallback>
            </mc:AlternateContent>
          </a:graphicData>
        </a:graphic>
      </p:graphicFrame>
    </p:spTree>
    <p:extLst>
      <p:ext uri="{BB962C8B-B14F-4D97-AF65-F5344CB8AC3E}">
        <p14:creationId xmlns:p14="http://schemas.microsoft.com/office/powerpoint/2010/main" val="191191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6</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0"/>
            <a:ext cx="927100" cy="1155700"/>
          </a:xfrm>
          <a:prstGeom prst="rect">
            <a:avLst/>
          </a:prstGeom>
        </p:spPr>
      </p:pic>
      <p:pic>
        <p:nvPicPr>
          <p:cNvPr id="7" name="Picture 6"/>
          <p:cNvPicPr>
            <a:picLocks noChangeAspect="1"/>
          </p:cNvPicPr>
          <p:nvPr/>
        </p:nvPicPr>
        <p:blipFill>
          <a:blip r:embed="rId3"/>
          <a:stretch>
            <a:fillRect/>
          </a:stretch>
        </p:blipFill>
        <p:spPr>
          <a:xfrm>
            <a:off x="590065" y="945760"/>
            <a:ext cx="7378700" cy="209941"/>
          </a:xfrm>
          <a:prstGeom prst="rect">
            <a:avLst/>
          </a:prstGeom>
        </p:spPr>
      </p:pic>
      <p:pic>
        <p:nvPicPr>
          <p:cNvPr id="8" name="Picture 7"/>
          <p:cNvPicPr>
            <a:picLocks noChangeAspect="1"/>
          </p:cNvPicPr>
          <p:nvPr/>
        </p:nvPicPr>
        <p:blipFill>
          <a:blip r:embed="rId3"/>
          <a:stretch>
            <a:fillRect/>
          </a:stretch>
        </p:blipFill>
        <p:spPr>
          <a:xfrm>
            <a:off x="963922" y="5416319"/>
            <a:ext cx="7722879" cy="457200"/>
          </a:xfrm>
          <a:prstGeom prst="rect">
            <a:avLst/>
          </a:prstGeom>
        </p:spPr>
      </p:pic>
      <p:sp>
        <p:nvSpPr>
          <p:cNvPr id="9" name="Title 1"/>
          <p:cNvSpPr txBox="1">
            <a:spLocks/>
          </p:cNvSpPr>
          <p:nvPr/>
        </p:nvSpPr>
        <p:spPr bwMode="auto">
          <a:xfrm>
            <a:off x="1457170" y="1155700"/>
            <a:ext cx="9036496" cy="10494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2" name="Rectangle 2"/>
          <p:cNvSpPr txBox="1">
            <a:spLocks noChangeArrowheads="1"/>
          </p:cNvSpPr>
          <p:nvPr/>
        </p:nvSpPr>
        <p:spPr bwMode="auto">
          <a:xfrm>
            <a:off x="771277" y="391761"/>
            <a:ext cx="8372723"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268288" indent="-268288" algn="ctr" defTabSz="914400" eaLnBrk="1" hangingPunct="1"/>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a:p>
            <a:pPr marL="268288" indent="-268288" algn="ctr" defTabSz="914400" eaLnBrk="1" hangingPunct="1"/>
            <a:endParaRPr lang="en-ZA" kern="0" dirty="0">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latin typeface="Arial" panose="020B0604020202020204" pitchFamily="34" charset="0"/>
              <a:ea typeface="Tahoma" panose="020B0604030504040204" pitchFamily="34" charset="0"/>
              <a:cs typeface="Arial" panose="020B0604020202020204" pitchFamily="34" charset="0"/>
            </a:endParaRPr>
          </a:p>
        </p:txBody>
      </p:sp>
      <p:sp>
        <p:nvSpPr>
          <p:cNvPr id="2" name="Rectangle 1"/>
          <p:cNvSpPr/>
          <p:nvPr/>
        </p:nvSpPr>
        <p:spPr>
          <a:xfrm>
            <a:off x="1118505" y="5416319"/>
            <a:ext cx="7111093" cy="335156"/>
          </a:xfrm>
          <a:prstGeom prst="rect">
            <a:avLst/>
          </a:prstGeom>
        </p:spPr>
        <p:txBody>
          <a:bodyPr wrap="square">
            <a:spAutoFit/>
          </a:bodyPr>
          <a:lstStyle/>
          <a:p>
            <a:pPr lvl="0" algn="just" defTabSz="914400">
              <a:lnSpc>
                <a:spcPct val="150000"/>
              </a:lnSpc>
              <a:buClrTx/>
              <a:buFont typeface="Wingdings" pitchFamily="2" charset="2"/>
              <a:buChar char="q"/>
              <a:defRPr/>
            </a:pPr>
            <a:r>
              <a:rPr lang="en-ZA" sz="11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a:t>
            </a:r>
            <a:r>
              <a:rPr lang="en-ZA" sz="12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Factors </a:t>
            </a:r>
            <a:r>
              <a:rPr lang="en-ZA" sz="12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that contributed to the under-/ over spending per Programme are as follows:</a:t>
            </a:r>
          </a:p>
        </p:txBody>
      </p:sp>
      <p:graphicFrame>
        <p:nvGraphicFramePr>
          <p:cNvPr id="13" name="Chart 12"/>
          <p:cNvGraphicFramePr>
            <a:graphicFrameLocks/>
          </p:cNvGraphicFramePr>
          <p:nvPr/>
        </p:nvGraphicFramePr>
        <p:xfrm>
          <a:off x="1831976" y="1366837"/>
          <a:ext cx="5480048" cy="41243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191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7</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553132" y="795929"/>
            <a:ext cx="7378700" cy="5641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74095" y="3749879"/>
            <a:ext cx="8176875" cy="1746632"/>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programme Administration is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R2,222 billion (41.91%)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R2,771 billion (52.25%)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in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R549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million underspending as a result of the following:</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 The actual spending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R1,487 billion (50.43%)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the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revised spending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plan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R1,644 billion (55.74</a:t>
            </a:r>
            <a:r>
              <a:rPr lang="en-US" sz="1300" kern="0" dirty="0" smtClean="0">
                <a:latin typeface="Arial" panose="020B0604020202020204" pitchFamily="34" charset="0"/>
                <a:ea typeface="Tahoma" panose="020B0604030504040204" pitchFamily="34" charset="0"/>
                <a:cs typeface="Arial" panose="020B0604020202020204" pitchFamily="34" charset="0"/>
              </a:rPr>
              <a:t>%) </a:t>
            </a:r>
            <a:r>
              <a:rPr lang="en-US" sz="1300" kern="0" dirty="0">
                <a:latin typeface="Arial" panose="020B0604020202020204" pitchFamily="34" charset="0"/>
                <a:ea typeface="Tahoma" panose="020B0604030504040204" pitchFamily="34" charset="0"/>
                <a:cs typeface="Arial" panose="020B0604020202020204" pitchFamily="34" charset="0"/>
              </a:rPr>
              <a:t>resulting in </a:t>
            </a:r>
            <a:r>
              <a:rPr lang="en-US" sz="1300" kern="0" dirty="0" smtClean="0">
                <a:latin typeface="Arial" panose="020B0604020202020204" pitchFamily="34" charset="0"/>
                <a:ea typeface="Tahoma" panose="020B0604030504040204" pitchFamily="34" charset="0"/>
                <a:cs typeface="Arial" panose="020B0604020202020204" pitchFamily="34" charset="0"/>
              </a:rPr>
              <a:t>R157 </a:t>
            </a:r>
            <a:r>
              <a:rPr lang="en-US" sz="1300" kern="0" dirty="0">
                <a:latin typeface="Arial" panose="020B0604020202020204" pitchFamily="34" charset="0"/>
                <a:ea typeface="Tahoma" panose="020B0604030504040204" pitchFamily="34" charset="0"/>
                <a:cs typeface="Arial" panose="020B0604020202020204" pitchFamily="34" charset="0"/>
              </a:rPr>
              <a:t>million underspending </a:t>
            </a:r>
            <a:r>
              <a:rPr lang="en-ZA" sz="1300" kern="0" dirty="0" smtClean="0">
                <a:latin typeface="Arial" panose="020B0604020202020204" pitchFamily="34" charset="0"/>
                <a:ea typeface="Tahoma" panose="020B0604030504040204" pitchFamily="34" charset="0"/>
                <a:cs typeface="Arial" panose="020B0604020202020204" pitchFamily="34" charset="0"/>
              </a:rPr>
              <a:t>due </a:t>
            </a:r>
            <a:r>
              <a:rPr lang="en-ZA" sz="1300" kern="0" dirty="0">
                <a:latin typeface="Arial" panose="020B0604020202020204" pitchFamily="34" charset="0"/>
                <a:ea typeface="Tahoma" panose="020B0604030504040204" pitchFamily="34" charset="0"/>
                <a:cs typeface="Arial" panose="020B0604020202020204" pitchFamily="34" charset="0"/>
              </a:rPr>
              <a:t>to </a:t>
            </a:r>
            <a:r>
              <a:rPr lang="en-US" sz="1300" kern="0" dirty="0" smtClean="0">
                <a:latin typeface="Arial" panose="020B0604020202020204" pitchFamily="34" charset="0"/>
                <a:ea typeface="Tahoma" panose="020B0604030504040204" pitchFamily="34" charset="0"/>
                <a:cs typeface="Arial" panose="020B0604020202020204" pitchFamily="34" charset="0"/>
              </a:rPr>
              <a:t>the spending plan which has a Cost of Living Adjustment ( COLA) projection</a:t>
            </a: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917575" y="218486"/>
            <a:ext cx="785623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a:p>
            <a:pPr algn="ctr" defTabSz="914400"/>
            <a:endParaRPr lang="en-ZA" kern="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1823131"/>
              </p:ext>
            </p:extLst>
          </p:nvPr>
        </p:nvGraphicFramePr>
        <p:xfrm>
          <a:off x="898525" y="947738"/>
          <a:ext cx="7327900" cy="2441575"/>
        </p:xfrm>
        <a:graphic>
          <a:graphicData uri="http://schemas.openxmlformats.org/presentationml/2006/ole">
            <mc:AlternateContent xmlns:mc="http://schemas.openxmlformats.org/markup-compatibility/2006">
              <mc:Choice xmlns:v="urn:schemas-microsoft-com:vml" Requires="v">
                <p:oleObj spid="_x0000_s105874" name="Worksheet" r:id="rId5" imgW="8505749" imgH="3305153" progId="Excel.Sheet.12">
                  <p:embed/>
                </p:oleObj>
              </mc:Choice>
              <mc:Fallback>
                <p:oleObj name="Worksheet" r:id="rId5" imgW="8505749" imgH="3305153" progId="Excel.Sheet.12">
                  <p:embed/>
                  <p:pic>
                    <p:nvPicPr>
                      <p:cNvPr id="0" name=""/>
                      <p:cNvPicPr/>
                      <p:nvPr/>
                    </p:nvPicPr>
                    <p:blipFill>
                      <a:blip r:embed="rId6"/>
                      <a:stretch>
                        <a:fillRect/>
                      </a:stretch>
                    </p:blipFill>
                    <p:spPr>
                      <a:xfrm>
                        <a:off x="898525" y="947738"/>
                        <a:ext cx="7327900" cy="2441575"/>
                      </a:xfrm>
                      <a:prstGeom prst="rect">
                        <a:avLst/>
                      </a:prstGeom>
                    </p:spPr>
                  </p:pic>
                </p:oleObj>
              </mc:Fallback>
            </mc:AlternateContent>
          </a:graphicData>
        </a:graphic>
      </p:graphicFrame>
    </p:spTree>
    <p:extLst>
      <p:ext uri="{BB962C8B-B14F-4D97-AF65-F5344CB8AC3E}">
        <p14:creationId xmlns:p14="http://schemas.microsoft.com/office/powerpoint/2010/main" val="191191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8</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24905"/>
            <a:ext cx="927100" cy="1155700"/>
          </a:xfrm>
          <a:prstGeom prst="rect">
            <a:avLst/>
          </a:prstGeom>
        </p:spPr>
      </p:pic>
      <p:pic>
        <p:nvPicPr>
          <p:cNvPr id="7" name="Picture 6"/>
          <p:cNvPicPr>
            <a:picLocks noChangeAspect="1"/>
          </p:cNvPicPr>
          <p:nvPr/>
        </p:nvPicPr>
        <p:blipFill>
          <a:blip r:embed="rId4"/>
          <a:stretch>
            <a:fillRect/>
          </a:stretch>
        </p:blipFill>
        <p:spPr>
          <a:xfrm>
            <a:off x="553132" y="795929"/>
            <a:ext cx="7378700" cy="56419"/>
          </a:xfrm>
          <a:prstGeom prst="rect">
            <a:avLst/>
          </a:prstGeom>
        </p:spPr>
      </p:pic>
      <p:pic>
        <p:nvPicPr>
          <p:cNvPr id="8" name="Picture 7"/>
          <p:cNvPicPr>
            <a:picLocks noChangeAspect="1"/>
          </p:cNvPicPr>
          <p:nvPr/>
        </p:nvPicPr>
        <p:blipFill>
          <a:blip r:embed="rId4"/>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48482" y="954809"/>
            <a:ext cx="8176875" cy="6037807"/>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200" b="1" kern="0" dirty="0">
                <a:latin typeface="Arial" panose="020B0604020202020204" pitchFamily="34" charset="0"/>
                <a:ea typeface="Tahoma" panose="020B0604030504040204" pitchFamily="34" charset="0"/>
                <a:cs typeface="Arial" panose="020B0604020202020204" pitchFamily="34" charset="0"/>
              </a:rPr>
              <a:t>Compensation of Employees (cont): </a:t>
            </a:r>
            <a:r>
              <a:rPr lang="en-ZA" sz="1200" b="1" kern="0" dirty="0">
                <a:latin typeface="Arial" panose="020B0604020202020204" pitchFamily="34" charset="0"/>
                <a:ea typeface="Tahoma" panose="020B0604030504040204" pitchFamily="34" charset="0"/>
                <a:cs typeface="Arial" panose="020B0604020202020204" pitchFamily="34" charset="0"/>
              </a:rPr>
              <a:t> </a:t>
            </a:r>
            <a:r>
              <a:rPr lang="en-ZA" sz="1200" kern="0" dirty="0">
                <a:latin typeface="Arial" panose="020B0604020202020204" pitchFamily="34" charset="0"/>
                <a:ea typeface="Tahoma" panose="020B0604030504040204" pitchFamily="34" charset="0"/>
                <a:cs typeface="Arial" panose="020B0604020202020204" pitchFamily="34" charset="0"/>
              </a:rPr>
              <a:t>The Budget Committee resolved that Branch HR must clean up PERSAL so as to ensure a credible database for reconciliation with the HRBP tool. This </a:t>
            </a:r>
            <a:r>
              <a:rPr lang="en-ZA" sz="1200" kern="0" dirty="0" smtClean="0">
                <a:latin typeface="Arial" panose="020B0604020202020204" pitchFamily="34" charset="0"/>
                <a:ea typeface="Tahoma" panose="020B0604030504040204" pitchFamily="34" charset="0"/>
                <a:cs typeface="Arial" panose="020B0604020202020204" pitchFamily="34" charset="0"/>
              </a:rPr>
              <a:t>process </a:t>
            </a:r>
            <a:r>
              <a:rPr lang="en-ZA" sz="1200" kern="0" dirty="0">
                <a:latin typeface="Arial" panose="020B0604020202020204" pitchFamily="34" charset="0"/>
                <a:ea typeface="Tahoma" panose="020B0604030504040204" pitchFamily="34" charset="0"/>
                <a:cs typeface="Arial" panose="020B0604020202020204" pitchFamily="34" charset="0"/>
              </a:rPr>
              <a:t>of aligning PERSAL to the HRBP Tool remains incomplete </a:t>
            </a:r>
            <a:r>
              <a:rPr lang="en-ZA" sz="1200" kern="0" dirty="0" smtClean="0">
                <a:latin typeface="Arial" panose="020B0604020202020204" pitchFamily="34" charset="0"/>
                <a:ea typeface="Tahoma" panose="020B0604030504040204" pitchFamily="34" charset="0"/>
                <a:cs typeface="Arial" panose="020B0604020202020204" pitchFamily="34" charset="0"/>
              </a:rPr>
              <a:t>due </a:t>
            </a:r>
            <a:r>
              <a:rPr lang="en-ZA" sz="1200" kern="0" dirty="0">
                <a:latin typeface="Arial" panose="020B0604020202020204" pitchFamily="34" charset="0"/>
                <a:ea typeface="Tahoma" panose="020B0604030504040204" pitchFamily="34" charset="0"/>
                <a:cs typeface="Arial" panose="020B0604020202020204" pitchFamily="34" charset="0"/>
              </a:rPr>
              <a:t>to </a:t>
            </a:r>
            <a:r>
              <a:rPr lang="en-ZA" sz="1200" kern="0" dirty="0" smtClean="0">
                <a:latin typeface="Arial" panose="020B0604020202020204" pitchFamily="34" charset="0"/>
                <a:ea typeface="Tahoma" panose="020B0604030504040204" pitchFamily="34" charset="0"/>
                <a:cs typeface="Arial" panose="020B0604020202020204" pitchFamily="34" charset="0"/>
              </a:rPr>
              <a:t>further cutting of posts which </a:t>
            </a:r>
            <a:r>
              <a:rPr lang="en-ZA" sz="1200" kern="0" dirty="0">
                <a:latin typeface="Arial" panose="020B0604020202020204" pitchFamily="34" charset="0"/>
                <a:ea typeface="Tahoma" panose="020B0604030504040204" pitchFamily="34" charset="0"/>
                <a:cs typeface="Arial" panose="020B0604020202020204" pitchFamily="34" charset="0"/>
              </a:rPr>
              <a:t>must be incorporated into this </a:t>
            </a:r>
            <a:r>
              <a:rPr lang="en-ZA" sz="1200" kern="0" dirty="0" smtClean="0">
                <a:latin typeface="Arial" panose="020B0604020202020204" pitchFamily="34" charset="0"/>
                <a:ea typeface="Tahoma" panose="020B0604030504040204" pitchFamily="34" charset="0"/>
                <a:cs typeface="Arial" panose="020B0604020202020204" pitchFamily="34" charset="0"/>
              </a:rPr>
              <a:t>alignment. The </a:t>
            </a:r>
            <a:r>
              <a:rPr lang="en-ZA" sz="1200" kern="0" dirty="0">
                <a:latin typeface="Arial" panose="020B0604020202020204" pitchFamily="34" charset="0"/>
                <a:ea typeface="Tahoma" panose="020B0604030504040204" pitchFamily="34" charset="0"/>
                <a:cs typeface="Arial" panose="020B0604020202020204" pitchFamily="34" charset="0"/>
              </a:rPr>
              <a:t>permanent funded establishment as published in 2020 ENE was reported to be 5,678 against permanent PERSAL establishment of </a:t>
            </a:r>
            <a:r>
              <a:rPr lang="en-ZA" sz="1200" kern="0" dirty="0" smtClean="0">
                <a:latin typeface="Arial" panose="020B0604020202020204" pitchFamily="34" charset="0"/>
                <a:ea typeface="Tahoma" panose="020B0604030504040204" pitchFamily="34" charset="0"/>
                <a:cs typeface="Arial" panose="020B0604020202020204" pitchFamily="34" charset="0"/>
              </a:rPr>
              <a:t>6,846 </a:t>
            </a:r>
            <a:r>
              <a:rPr lang="en-ZA" sz="120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200" kern="0" dirty="0" smtClean="0">
                <a:latin typeface="Arial" panose="020B0604020202020204" pitchFamily="34" charset="0"/>
                <a:ea typeface="Tahoma" panose="020B0604030504040204" pitchFamily="34" charset="0"/>
                <a:cs typeface="Arial" panose="020B0604020202020204" pitchFamily="34" charset="0"/>
              </a:rPr>
              <a:t>1,168 </a:t>
            </a:r>
            <a:r>
              <a:rPr lang="en-ZA" sz="1200" kern="0" dirty="0">
                <a:latin typeface="Arial" panose="020B0604020202020204" pitchFamily="34" charset="0"/>
                <a:ea typeface="Tahoma" panose="020B0604030504040204" pitchFamily="34" charset="0"/>
                <a:cs typeface="Arial" panose="020B0604020202020204" pitchFamily="34" charset="0"/>
              </a:rPr>
              <a:t>posts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20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200" dirty="0" smtClean="0">
                <a:latin typeface="Arial" panose="020B0604020202020204" pitchFamily="34" charset="0"/>
                <a:ea typeface="Tahoma" panose="020B0604030504040204" pitchFamily="34" charset="0"/>
                <a:cs typeface="Arial" panose="020B0604020202020204" pitchFamily="34" charset="0"/>
              </a:rPr>
              <a:t>30 September </a:t>
            </a:r>
            <a:r>
              <a:rPr lang="en-ZA" sz="1200" dirty="0">
                <a:latin typeface="Arial" panose="020B0604020202020204" pitchFamily="34" charset="0"/>
                <a:ea typeface="Tahoma" panose="020B0604030504040204" pitchFamily="34" charset="0"/>
                <a:cs typeface="Arial" panose="020B0604020202020204" pitchFamily="34" charset="0"/>
              </a:rPr>
              <a:t>2020 </a:t>
            </a:r>
          </a:p>
          <a:p>
            <a:pPr algn="just" defTabSz="914400" fontAlgn="base">
              <a:lnSpc>
                <a:spcPct val="150000"/>
              </a:lnSpc>
              <a:spcBef>
                <a:spcPts val="1200"/>
              </a:spcBef>
              <a:spcAft>
                <a:spcPct val="0"/>
              </a:spcAft>
            </a:pPr>
            <a:endParaRPr lang="en-ZA" sz="12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2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000" b="1" kern="0" dirty="0">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200" b="1" kern="0" dirty="0">
                <a:latin typeface="Arial" panose="020B0604020202020204" pitchFamily="34" charset="0"/>
                <a:ea typeface="Tahoma" panose="020B0604030504040204" pitchFamily="34" charset="0"/>
                <a:cs typeface="Arial" panose="020B0604020202020204" pitchFamily="34" charset="0"/>
              </a:rPr>
              <a:t>Goods and Services: </a:t>
            </a:r>
            <a:r>
              <a:rPr lang="en-ZA" sz="12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200" kern="0" dirty="0" smtClean="0">
                <a:latin typeface="Arial" panose="020B0604020202020204" pitchFamily="34" charset="0"/>
                <a:ea typeface="Tahoma" panose="020B0604030504040204" pitchFamily="34" charset="0"/>
                <a:cs typeface="Arial" panose="020B0604020202020204" pitchFamily="34" charset="0"/>
              </a:rPr>
              <a:t>R407 </a:t>
            </a:r>
            <a:r>
              <a:rPr lang="en-ZA" sz="1200" kern="0" dirty="0">
                <a:latin typeface="Arial" panose="020B0604020202020204" pitchFamily="34" charset="0"/>
                <a:ea typeface="Tahoma" panose="020B0604030504040204" pitchFamily="34" charset="0"/>
                <a:cs typeface="Arial" panose="020B0604020202020204" pitchFamily="34" charset="0"/>
              </a:rPr>
              <a:t>million </a:t>
            </a:r>
            <a:r>
              <a:rPr lang="en-ZA" sz="1200" kern="0" dirty="0" smtClean="0">
                <a:latin typeface="Arial" panose="020B0604020202020204" pitchFamily="34" charset="0"/>
                <a:ea typeface="Tahoma" panose="020B0604030504040204" pitchFamily="34" charset="0"/>
                <a:cs typeface="Arial" panose="020B0604020202020204" pitchFamily="34" charset="0"/>
              </a:rPr>
              <a:t>(38.37%) </a:t>
            </a:r>
            <a:r>
              <a:rPr lang="en-ZA" sz="1200" kern="0" dirty="0">
                <a:latin typeface="Arial" panose="020B0604020202020204" pitchFamily="34" charset="0"/>
                <a:ea typeface="Tahoma" panose="020B0604030504040204" pitchFamily="34" charset="0"/>
                <a:cs typeface="Arial" panose="020B0604020202020204" pitchFamily="34" charset="0"/>
              </a:rPr>
              <a:t>against the </a:t>
            </a:r>
            <a:r>
              <a:rPr lang="en-ZA" sz="1200" kern="0" dirty="0" smtClean="0">
                <a:latin typeface="Arial" panose="020B0604020202020204" pitchFamily="34" charset="0"/>
                <a:ea typeface="Tahoma" panose="020B0604030504040204" pitchFamily="34" charset="0"/>
                <a:cs typeface="Arial" panose="020B0604020202020204" pitchFamily="34" charset="0"/>
              </a:rPr>
              <a:t>revised spending </a:t>
            </a:r>
            <a:r>
              <a:rPr lang="en-ZA" sz="1200" kern="0" dirty="0">
                <a:latin typeface="Arial" panose="020B0604020202020204" pitchFamily="34" charset="0"/>
                <a:ea typeface="Tahoma" panose="020B0604030504040204" pitchFamily="34" charset="0"/>
                <a:cs typeface="Arial" panose="020B0604020202020204" pitchFamily="34" charset="0"/>
              </a:rPr>
              <a:t>plan of </a:t>
            </a:r>
            <a:r>
              <a:rPr lang="en-ZA" sz="1200" kern="0" dirty="0" smtClean="0">
                <a:latin typeface="Arial" panose="020B0604020202020204" pitchFamily="34" charset="0"/>
                <a:ea typeface="Tahoma" panose="020B0604030504040204" pitchFamily="34" charset="0"/>
                <a:cs typeface="Arial" panose="020B0604020202020204" pitchFamily="34" charset="0"/>
              </a:rPr>
              <a:t>R740 </a:t>
            </a:r>
            <a:r>
              <a:rPr lang="en-ZA" sz="1200" kern="0" dirty="0">
                <a:latin typeface="Arial" panose="020B0604020202020204" pitchFamily="34" charset="0"/>
                <a:ea typeface="Tahoma" panose="020B0604030504040204" pitchFamily="34" charset="0"/>
                <a:cs typeface="Arial" panose="020B0604020202020204" pitchFamily="34" charset="0"/>
              </a:rPr>
              <a:t>million </a:t>
            </a:r>
            <a:r>
              <a:rPr lang="en-ZA" sz="1200" kern="0" dirty="0" smtClean="0">
                <a:latin typeface="Arial" panose="020B0604020202020204" pitchFamily="34" charset="0"/>
                <a:ea typeface="Tahoma" panose="020B0604030504040204" pitchFamily="34" charset="0"/>
                <a:cs typeface="Arial" panose="020B0604020202020204" pitchFamily="34" charset="0"/>
              </a:rPr>
              <a:t>(69.68%) </a:t>
            </a:r>
            <a:r>
              <a:rPr lang="en-ZA" sz="1200" kern="0" dirty="0">
                <a:latin typeface="Arial" panose="020B0604020202020204" pitchFamily="34" charset="0"/>
                <a:ea typeface="Tahoma" panose="020B0604030504040204" pitchFamily="34" charset="0"/>
                <a:cs typeface="Arial" panose="020B0604020202020204" pitchFamily="34" charset="0"/>
              </a:rPr>
              <a:t>resulting in </a:t>
            </a:r>
            <a:r>
              <a:rPr lang="en-ZA" sz="1200" kern="0" dirty="0" smtClean="0">
                <a:latin typeface="Arial" panose="020B0604020202020204" pitchFamily="34" charset="0"/>
                <a:ea typeface="Tahoma" panose="020B0604030504040204" pitchFamily="34" charset="0"/>
                <a:cs typeface="Arial" panose="020B0604020202020204" pitchFamily="34" charset="0"/>
              </a:rPr>
              <a:t>R332 </a:t>
            </a:r>
            <a:r>
              <a:rPr lang="en-ZA" sz="1200" kern="0" dirty="0">
                <a:latin typeface="Arial" panose="020B0604020202020204" pitchFamily="34" charset="0"/>
                <a:ea typeface="Tahoma" panose="020B0604030504040204" pitchFamily="34" charset="0"/>
                <a:cs typeface="Arial" panose="020B0604020202020204" pitchFamily="34" charset="0"/>
              </a:rPr>
              <a:t>million underspending was mainly on items: Fleet Services, Travel and Subsistence due to National Lockdown as  a result of COVID-19, the other contributing </a:t>
            </a:r>
            <a:r>
              <a:rPr lang="en-ZA" sz="1200" kern="0" dirty="0" smtClean="0">
                <a:latin typeface="Arial" panose="020B0604020202020204" pitchFamily="34" charset="0"/>
                <a:ea typeface="Tahoma" panose="020B0604030504040204" pitchFamily="34" charset="0"/>
                <a:cs typeface="Arial" panose="020B0604020202020204" pitchFamily="34" charset="0"/>
              </a:rPr>
              <a:t>factors were on items Computer Services, Inventory: Food and Food Supplies and Consumables: Stationery, Printing and Office Supplies due to provision </a:t>
            </a:r>
            <a:r>
              <a:rPr lang="en-ZA" sz="1200" kern="0" dirty="0">
                <a:latin typeface="Arial" panose="020B0604020202020204" pitchFamily="34" charset="0"/>
                <a:ea typeface="Tahoma" panose="020B0604030504040204" pitchFamily="34" charset="0"/>
                <a:cs typeface="Arial" panose="020B0604020202020204" pitchFamily="34" charset="0"/>
              </a:rPr>
              <a:t>made for accruals/payables in the spending plan for the first two months of the 2020/21 financial year </a:t>
            </a:r>
            <a:endParaRPr lang="en-ZA" sz="1200" kern="0" dirty="0" smtClean="0">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200" b="1" kern="0" dirty="0" smtClean="0">
                <a:latin typeface="Arial" panose="020B0604020202020204" pitchFamily="34" charset="0"/>
                <a:ea typeface="Tahoma" panose="020B0604030504040204" pitchFamily="34" charset="0"/>
                <a:cs typeface="Arial" panose="020B0604020202020204" pitchFamily="34" charset="0"/>
              </a:rPr>
              <a:t>Interest </a:t>
            </a:r>
            <a:r>
              <a:rPr lang="en-ZA" sz="1200" b="1" kern="0" dirty="0">
                <a:latin typeface="Arial" panose="020B0604020202020204" pitchFamily="34" charset="0"/>
                <a:ea typeface="Tahoma" panose="020B0604030504040204" pitchFamily="34" charset="0"/>
                <a:cs typeface="Arial" panose="020B0604020202020204" pitchFamily="34" charset="0"/>
              </a:rPr>
              <a:t>and Rent on Land</a:t>
            </a:r>
            <a:r>
              <a:rPr lang="en-ZA" sz="1200" kern="0" dirty="0">
                <a:latin typeface="Arial" panose="020B0604020202020204" pitchFamily="34" charset="0"/>
                <a:ea typeface="Tahoma" panose="020B0604030504040204" pitchFamily="34" charset="0"/>
                <a:cs typeface="Arial" panose="020B0604020202020204" pitchFamily="34" charset="0"/>
              </a:rPr>
              <a:t>: There was an expenditure of </a:t>
            </a:r>
            <a:r>
              <a:rPr lang="en-ZA" sz="1200" kern="0" dirty="0" smtClean="0">
                <a:latin typeface="Arial" panose="020B0604020202020204" pitchFamily="34" charset="0"/>
                <a:ea typeface="Tahoma" panose="020B0604030504040204" pitchFamily="34" charset="0"/>
                <a:cs typeface="Arial" panose="020B0604020202020204" pitchFamily="34" charset="0"/>
              </a:rPr>
              <a:t>R826 </a:t>
            </a:r>
            <a:r>
              <a:rPr lang="en-ZA" sz="1200" kern="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arrears salary in Head </a:t>
            </a:r>
            <a:r>
              <a:rPr lang="en-ZA" sz="1200" kern="0" dirty="0" smtClean="0">
                <a:latin typeface="Arial" panose="020B0604020202020204" pitchFamily="34" charset="0"/>
                <a:ea typeface="Tahoma" panose="020B0604030504040204" pitchFamily="34" charset="0"/>
                <a:cs typeface="Arial" panose="020B0604020202020204" pitchFamily="34" charset="0"/>
              </a:rPr>
              <a:t>Office </a:t>
            </a:r>
            <a:endParaRPr lang="en-ZA" sz="1200" kern="0" dirty="0">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89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736601" y="30676"/>
            <a:ext cx="804672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p:txBody>
      </p:sp>
      <p:graphicFrame>
        <p:nvGraphicFramePr>
          <p:cNvPr id="5" name="Object 4"/>
          <p:cNvGraphicFramePr>
            <a:graphicFrameLocks noChangeAspect="1"/>
          </p:cNvGraphicFramePr>
          <p:nvPr>
            <p:extLst>
              <p:ext uri="{D42A27DB-BD31-4B8C-83A1-F6EECF244321}">
                <p14:modId xmlns:p14="http://schemas.microsoft.com/office/powerpoint/2010/main" val="3223504974"/>
              </p:ext>
            </p:extLst>
          </p:nvPr>
        </p:nvGraphicFramePr>
        <p:xfrm>
          <a:off x="553132" y="2888930"/>
          <a:ext cx="7950200" cy="1187450"/>
        </p:xfrm>
        <a:graphic>
          <a:graphicData uri="http://schemas.openxmlformats.org/presentationml/2006/ole">
            <mc:AlternateContent xmlns:mc="http://schemas.openxmlformats.org/markup-compatibility/2006">
              <mc:Choice xmlns:v="urn:schemas-microsoft-com:vml" Requires="v">
                <p:oleObj spid="_x0000_s97101" name="Worksheet" r:id="rId5" imgW="12544433" imgH="1266840" progId="Excel.Sheet.12">
                  <p:embed/>
                </p:oleObj>
              </mc:Choice>
              <mc:Fallback>
                <p:oleObj name="Worksheet" r:id="rId5" imgW="12544433" imgH="1266840" progId="Excel.Sheet.12">
                  <p:embed/>
                  <p:pic>
                    <p:nvPicPr>
                      <p:cNvPr id="0" name=""/>
                      <p:cNvPicPr/>
                      <p:nvPr/>
                    </p:nvPicPr>
                    <p:blipFill>
                      <a:blip r:embed="rId6"/>
                      <a:stretch>
                        <a:fillRect/>
                      </a:stretch>
                    </p:blipFill>
                    <p:spPr>
                      <a:xfrm>
                        <a:off x="553132" y="2888930"/>
                        <a:ext cx="7950200" cy="1187450"/>
                      </a:xfrm>
                      <a:prstGeom prst="rect">
                        <a:avLst/>
                      </a:prstGeom>
                    </p:spPr>
                  </p:pic>
                </p:oleObj>
              </mc:Fallback>
            </mc:AlternateContent>
          </a:graphicData>
        </a:graphic>
      </p:graphicFrame>
    </p:spTree>
    <p:extLst>
      <p:ext uri="{BB962C8B-B14F-4D97-AF65-F5344CB8AC3E}">
        <p14:creationId xmlns:p14="http://schemas.microsoft.com/office/powerpoint/2010/main" val="2030796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9</a:t>
            </a:fld>
            <a:endParaRPr lang="en-US" dirty="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0" y="-24905"/>
            <a:ext cx="927100" cy="1155700"/>
          </a:xfrm>
          <a:prstGeom prst="rect">
            <a:avLst/>
          </a:prstGeom>
        </p:spPr>
      </p:pic>
      <p:pic>
        <p:nvPicPr>
          <p:cNvPr id="7" name="Picture 6"/>
          <p:cNvPicPr>
            <a:picLocks noChangeAspect="1"/>
          </p:cNvPicPr>
          <p:nvPr/>
        </p:nvPicPr>
        <p:blipFill>
          <a:blip r:embed="rId3"/>
          <a:stretch>
            <a:fillRect/>
          </a:stretch>
        </p:blipFill>
        <p:spPr>
          <a:xfrm>
            <a:off x="553132" y="795929"/>
            <a:ext cx="7378700" cy="56419"/>
          </a:xfrm>
          <a:prstGeom prst="rect">
            <a:avLst/>
          </a:prstGeom>
        </p:spPr>
      </p:pic>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48482" y="954809"/>
            <a:ext cx="8176875" cy="2763705"/>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b="1" kern="0" dirty="0" smtClean="0">
                <a:latin typeface="Arial" panose="020B0604020202020204" pitchFamily="34" charset="0"/>
                <a:ea typeface="Tahoma" panose="020B0604030504040204" pitchFamily="34" charset="0"/>
                <a:cs typeface="Arial" panose="020B0604020202020204" pitchFamily="34" charset="0"/>
              </a:rPr>
              <a:t>Transfers </a:t>
            </a:r>
            <a:r>
              <a:rPr lang="en-ZA" sz="1300" b="1" kern="0" dirty="0">
                <a:latin typeface="Arial" panose="020B0604020202020204" pitchFamily="34" charset="0"/>
                <a:ea typeface="Tahoma" panose="020B0604030504040204" pitchFamily="34" charset="0"/>
                <a:cs typeface="Arial" panose="020B0604020202020204" pitchFamily="34" charset="0"/>
              </a:rPr>
              <a:t>and subsidies: </a:t>
            </a:r>
            <a:r>
              <a:rPr lang="en-ZA" sz="13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300" kern="0" dirty="0" smtClean="0">
                <a:latin typeface="Arial" panose="020B0604020202020204" pitchFamily="34" charset="0"/>
                <a:ea typeface="Tahoma" panose="020B0604030504040204" pitchFamily="34" charset="0"/>
                <a:cs typeface="Arial" panose="020B0604020202020204" pitchFamily="34" charset="0"/>
              </a:rPr>
              <a:t>R305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(34.82%) </a:t>
            </a:r>
            <a:r>
              <a:rPr lang="en-ZA" sz="1300" kern="0" dirty="0">
                <a:latin typeface="Arial" panose="020B0604020202020204" pitchFamily="34" charset="0"/>
                <a:ea typeface="Tahoma" panose="020B0604030504040204" pitchFamily="34" charset="0"/>
                <a:cs typeface="Arial" panose="020B0604020202020204" pitchFamily="34" charset="0"/>
              </a:rPr>
              <a:t>against the </a:t>
            </a:r>
            <a:r>
              <a:rPr lang="en-ZA" sz="1300" kern="0" dirty="0" smtClean="0">
                <a:latin typeface="Arial" panose="020B0604020202020204" pitchFamily="34" charset="0"/>
                <a:ea typeface="Tahoma" panose="020B0604030504040204" pitchFamily="34" charset="0"/>
                <a:cs typeface="Arial" panose="020B0604020202020204" pitchFamily="34" charset="0"/>
              </a:rPr>
              <a:t>revised spending </a:t>
            </a:r>
            <a:r>
              <a:rPr lang="en-ZA" sz="1300" kern="0" dirty="0">
                <a:latin typeface="Arial" panose="020B0604020202020204" pitchFamily="34" charset="0"/>
                <a:ea typeface="Tahoma" panose="020B0604030504040204" pitchFamily="34" charset="0"/>
                <a:cs typeface="Arial" panose="020B0604020202020204" pitchFamily="34" charset="0"/>
              </a:rPr>
              <a:t>plan of </a:t>
            </a:r>
            <a:r>
              <a:rPr lang="en-ZA" sz="1300" kern="0" dirty="0" smtClean="0">
                <a:latin typeface="Arial" panose="020B0604020202020204" pitchFamily="34" charset="0"/>
                <a:ea typeface="Tahoma" panose="020B0604030504040204" pitchFamily="34" charset="0"/>
                <a:cs typeface="Arial" panose="020B0604020202020204" pitchFamily="34" charset="0"/>
              </a:rPr>
              <a:t>R257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(29.25%) </a:t>
            </a:r>
            <a:r>
              <a:rPr lang="en-ZA" sz="1300" kern="0" dirty="0">
                <a:latin typeface="Arial" panose="020B0604020202020204" pitchFamily="34" charset="0"/>
                <a:ea typeface="Tahoma" panose="020B0604030504040204" pitchFamily="34" charset="0"/>
                <a:cs typeface="Arial" panose="020B0604020202020204" pitchFamily="34" charset="0"/>
              </a:rPr>
              <a:t>resulting in </a:t>
            </a:r>
            <a:r>
              <a:rPr lang="en-ZA" sz="1300" kern="0" dirty="0" smtClean="0">
                <a:latin typeface="Arial" panose="020B0604020202020204" pitchFamily="34" charset="0"/>
                <a:ea typeface="Tahoma" panose="020B0604030504040204" pitchFamily="34" charset="0"/>
                <a:cs typeface="Arial" panose="020B0604020202020204" pitchFamily="34" charset="0"/>
              </a:rPr>
              <a:t>R49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overspending mainly on item </a:t>
            </a:r>
            <a:r>
              <a:rPr lang="en-ZA" sz="1300" kern="0" dirty="0">
                <a:latin typeface="Arial" panose="020B0604020202020204" pitchFamily="34" charset="0"/>
                <a:ea typeface="Tahoma" panose="020B0604030504040204" pitchFamily="34" charset="0"/>
                <a:cs typeface="Arial" panose="020B0604020202020204" pitchFamily="34" charset="0"/>
              </a:rPr>
              <a:t>Households: Employee Social Benefits as a result of leave gratuities </a:t>
            </a:r>
            <a:r>
              <a:rPr lang="en-ZA" sz="1300" kern="0" dirty="0" smtClean="0">
                <a:latin typeface="Arial" panose="020B0604020202020204" pitchFamily="34" charset="0"/>
                <a:ea typeface="Tahoma" panose="020B0604030504040204" pitchFamily="34" charset="0"/>
                <a:cs typeface="Arial" panose="020B0604020202020204" pitchFamily="34" charset="0"/>
              </a:rPr>
              <a:t>paid </a:t>
            </a:r>
            <a:r>
              <a:rPr lang="en-ZA" sz="1300" kern="0" dirty="0">
                <a:latin typeface="Arial" panose="020B0604020202020204" pitchFamily="34" charset="0"/>
                <a:ea typeface="Tahoma" panose="020B0604030504040204" pitchFamily="34" charset="0"/>
                <a:cs typeface="Arial" panose="020B0604020202020204" pitchFamily="34" charset="0"/>
              </a:rPr>
              <a:t>in the current financial year for the added financial obligation of early retirement without penalisation of pension benefits </a:t>
            </a:r>
            <a:r>
              <a:rPr lang="en-ZA" sz="1300" kern="0" dirty="0" smtClean="0">
                <a:latin typeface="Arial" panose="020B0604020202020204" pitchFamily="34" charset="0"/>
                <a:ea typeface="Tahoma" panose="020B0604030504040204" pitchFamily="34" charset="0"/>
                <a:cs typeface="Arial" panose="020B0604020202020204" pitchFamily="34" charset="0"/>
              </a:rPr>
              <a:t>cases </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300" b="1" kern="0" dirty="0" smtClean="0">
                <a:latin typeface="Arial" panose="020B0604020202020204" pitchFamily="34" charset="0"/>
                <a:ea typeface="Tahoma" panose="020B0604030504040204" pitchFamily="34" charset="0"/>
                <a:cs typeface="Arial" panose="020B0604020202020204" pitchFamily="34" charset="0"/>
              </a:rPr>
              <a:t>Payments </a:t>
            </a:r>
            <a:r>
              <a:rPr lang="en-ZA" sz="1300" b="1" kern="0" dirty="0">
                <a:latin typeface="Arial" panose="020B0604020202020204" pitchFamily="34" charset="0"/>
                <a:ea typeface="Tahoma" panose="020B0604030504040204" pitchFamily="34" charset="0"/>
                <a:cs typeface="Arial" panose="020B0604020202020204" pitchFamily="34" charset="0"/>
              </a:rPr>
              <a:t>for capital assets: </a:t>
            </a:r>
            <a:r>
              <a:rPr lang="en-ZA" sz="13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300" kern="0" dirty="0" smtClean="0">
                <a:latin typeface="Arial" panose="020B0604020202020204" pitchFamily="34" charset="0"/>
                <a:ea typeface="Tahoma" panose="020B0604030504040204" pitchFamily="34" charset="0"/>
                <a:cs typeface="Arial" panose="020B0604020202020204" pitchFamily="34" charset="0"/>
              </a:rPr>
              <a:t>R21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(5.09%) </a:t>
            </a:r>
            <a:r>
              <a:rPr lang="en-ZA" sz="1300" kern="0" dirty="0">
                <a:latin typeface="Arial" panose="020B0604020202020204" pitchFamily="34" charset="0"/>
                <a:ea typeface="Tahoma" panose="020B0604030504040204" pitchFamily="34" charset="0"/>
                <a:cs typeface="Arial" panose="020B0604020202020204" pitchFamily="34" charset="0"/>
              </a:rPr>
              <a:t>against the </a:t>
            </a:r>
            <a:r>
              <a:rPr lang="en-ZA" sz="1300" kern="0" dirty="0" smtClean="0">
                <a:latin typeface="Arial" panose="020B0604020202020204" pitchFamily="34" charset="0"/>
                <a:ea typeface="Tahoma" panose="020B0604030504040204" pitchFamily="34" charset="0"/>
                <a:cs typeface="Arial" panose="020B0604020202020204" pitchFamily="34" charset="0"/>
              </a:rPr>
              <a:t>revised spending </a:t>
            </a:r>
            <a:r>
              <a:rPr lang="en-ZA" sz="1300" kern="0" dirty="0">
                <a:latin typeface="Arial" panose="020B0604020202020204" pitchFamily="34" charset="0"/>
                <a:ea typeface="Tahoma" panose="020B0604030504040204" pitchFamily="34" charset="0"/>
                <a:cs typeface="Arial" panose="020B0604020202020204" pitchFamily="34" charset="0"/>
              </a:rPr>
              <a:t>plan of </a:t>
            </a:r>
            <a:r>
              <a:rPr lang="en-ZA" sz="1300" kern="0" dirty="0" smtClean="0">
                <a:latin typeface="Arial" panose="020B0604020202020204" pitchFamily="34" charset="0"/>
                <a:ea typeface="Tahoma" panose="020B0604030504040204" pitchFamily="34" charset="0"/>
                <a:cs typeface="Arial" panose="020B0604020202020204" pitchFamily="34" charset="0"/>
              </a:rPr>
              <a:t>R130 </a:t>
            </a:r>
            <a:r>
              <a:rPr lang="en-ZA" sz="1300" kern="0" dirty="0">
                <a:latin typeface="Arial" panose="020B0604020202020204" pitchFamily="34" charset="0"/>
                <a:ea typeface="Tahoma" panose="020B0604030504040204" pitchFamily="34" charset="0"/>
                <a:cs typeface="Arial" panose="020B0604020202020204" pitchFamily="34" charset="0"/>
              </a:rPr>
              <a:t>million </a:t>
            </a:r>
            <a:r>
              <a:rPr lang="en-ZA" sz="1300" kern="0" dirty="0" smtClean="0">
                <a:latin typeface="Arial" panose="020B0604020202020204" pitchFamily="34" charset="0"/>
                <a:ea typeface="Tahoma" panose="020B0604030504040204" pitchFamily="34" charset="0"/>
                <a:cs typeface="Arial" panose="020B0604020202020204" pitchFamily="34" charset="0"/>
              </a:rPr>
              <a:t>(31.47%) </a:t>
            </a:r>
            <a:r>
              <a:rPr lang="en-ZA" sz="1300" kern="0" dirty="0">
                <a:latin typeface="Arial" panose="020B0604020202020204" pitchFamily="34" charset="0"/>
                <a:ea typeface="Tahoma" panose="020B0604030504040204" pitchFamily="34" charset="0"/>
                <a:cs typeface="Arial" panose="020B0604020202020204" pitchFamily="34" charset="0"/>
              </a:rPr>
              <a:t>resulting in </a:t>
            </a:r>
            <a:r>
              <a:rPr lang="en-ZA" sz="1300" kern="0" dirty="0" smtClean="0">
                <a:latin typeface="Arial" panose="020B0604020202020204" pitchFamily="34" charset="0"/>
                <a:ea typeface="Tahoma" panose="020B0604030504040204" pitchFamily="34" charset="0"/>
                <a:cs typeface="Arial" panose="020B0604020202020204" pitchFamily="34" charset="0"/>
              </a:rPr>
              <a:t>R109 million underspending </a:t>
            </a:r>
            <a:r>
              <a:rPr lang="en-ZA" sz="1300" kern="0" dirty="0">
                <a:latin typeface="Arial" panose="020B0604020202020204" pitchFamily="34" charset="0"/>
                <a:ea typeface="Tahoma" panose="020B0604030504040204" pitchFamily="34" charset="0"/>
                <a:cs typeface="Arial" panose="020B0604020202020204" pitchFamily="34" charset="0"/>
              </a:rPr>
              <a:t>was mainly on </a:t>
            </a:r>
            <a:r>
              <a:rPr lang="en-ZA" sz="1300" kern="0" dirty="0" smtClean="0">
                <a:latin typeface="Arial" panose="020B0604020202020204" pitchFamily="34" charset="0"/>
                <a:ea typeface="Tahoma" panose="020B0604030504040204" pitchFamily="34" charset="0"/>
                <a:cs typeface="Arial" panose="020B0604020202020204" pitchFamily="34" charset="0"/>
              </a:rPr>
              <a:t>item: Transport Equipment due to delays in procurement of vehicles </a:t>
            </a:r>
          </a:p>
          <a:p>
            <a:pPr algn="just" defTabSz="914400" fontAlgn="base">
              <a:lnSpc>
                <a:spcPct val="150000"/>
              </a:lnSpc>
              <a:spcBef>
                <a:spcPts val="1200"/>
              </a:spcBef>
              <a:spcAft>
                <a:spcPct val="0"/>
              </a:spcAft>
            </a:pP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705759" y="218486"/>
            <a:ext cx="8046729"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r>
              <a:rPr lang="en-ZA" kern="0" dirty="0">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30 SEPTEMBER 2020</a:t>
            </a:r>
          </a:p>
        </p:txBody>
      </p:sp>
    </p:spTree>
    <p:extLst>
      <p:ext uri="{BB962C8B-B14F-4D97-AF65-F5344CB8AC3E}">
        <p14:creationId xmlns:p14="http://schemas.microsoft.com/office/powerpoint/2010/main" val="212616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95246</TotalTime>
  <Words>4171</Words>
  <Application>Microsoft Office PowerPoint</Application>
  <PresentationFormat>On-screen Show (4:3)</PresentationFormat>
  <Paragraphs>212</Paragraphs>
  <Slides>40</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Mareka, Nandi</cp:lastModifiedBy>
  <cp:revision>1687</cp:revision>
  <cp:lastPrinted>2020-10-16T16:28:46Z</cp:lastPrinted>
  <dcterms:created xsi:type="dcterms:W3CDTF">2016-05-03T08:35:15Z</dcterms:created>
  <dcterms:modified xsi:type="dcterms:W3CDTF">2020-11-20T14:13:21Z</dcterms:modified>
</cp:coreProperties>
</file>