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 id="2147483672" r:id="rId2"/>
  </p:sldMasterIdLst>
  <p:notesMasterIdLst>
    <p:notesMasterId r:id="rId10"/>
  </p:notesMasterIdLst>
  <p:sldIdLst>
    <p:sldId id="260" r:id="rId3"/>
    <p:sldId id="264" r:id="rId4"/>
    <p:sldId id="302" r:id="rId5"/>
    <p:sldId id="303" r:id="rId6"/>
    <p:sldId id="305" r:id="rId7"/>
    <p:sldId id="306" r:id="rId8"/>
    <p:sldId id="30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tlhogonolo Pele" initials="LP" lastIdx="1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9" d="100"/>
          <a:sy n="69" d="100"/>
        </p:scale>
        <p:origin x="-75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3631B2-9702-47AA-AAB6-2C5D153963C1}" type="datetimeFigureOut">
              <a:rPr lang="en-ZA" smtClean="0"/>
              <a:t>2020/11/14</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7DF1C5-4902-4DE3-8138-E37D99419ACB}" type="slidenum">
              <a:rPr lang="en-ZA" smtClean="0"/>
              <a:t>‹#›</a:t>
            </a:fld>
            <a:endParaRPr lang="en-ZA" dirty="0"/>
          </a:p>
        </p:txBody>
      </p:sp>
    </p:spTree>
    <p:extLst>
      <p:ext uri="{BB962C8B-B14F-4D97-AF65-F5344CB8AC3E}">
        <p14:creationId xmlns:p14="http://schemas.microsoft.com/office/powerpoint/2010/main" val="899459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2282E17-0948-4F4F-BA20-EEDBE7794426}"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76304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DBD7C2-6D21-4E5B-A9E2-483E500F4F98}" type="datetime1">
              <a:rPr lang="en-ZA" smtClean="0">
                <a:solidFill>
                  <a:prstClr val="black">
                    <a:tint val="75000"/>
                  </a:prstClr>
                </a:solidFill>
              </a:rPr>
              <a:t>2020/11/14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29950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43B1FF-DDF9-4B66-8DB2-EF60B0F97359}" type="datetime1">
              <a:rPr lang="en-ZA" smtClean="0">
                <a:solidFill>
                  <a:prstClr val="black">
                    <a:tint val="75000"/>
                  </a:prstClr>
                </a:solidFill>
              </a:rPr>
              <a:t>2020/11/14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40543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8818AC-223E-4050-9D3D-D203ED1EF18D}" type="datetime1">
              <a:rPr lang="en-ZA" smtClean="0">
                <a:solidFill>
                  <a:prstClr val="black">
                    <a:tint val="75000"/>
                  </a:prstClr>
                </a:solidFill>
              </a:rPr>
              <a:t>2020/11/14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71011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AutoShape 12"/>
          <p:cNvGraphicFramePr>
            <a:graphicFrameLocks/>
          </p:cNvGraphicFramePr>
          <p:nvPr>
            <p:custDataLst>
              <p:tags r:id="rId2"/>
            </p:custData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196" r:id="rId4" imgW="0" imgH="0" progId="">
                  <p:embed/>
                </p:oleObj>
              </mc:Choice>
              <mc:Fallback>
                <p:oleObj r:id="rId4"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6" name="Rectangle 22"/>
          <p:cNvSpPr>
            <a:spLocks noGrp="1" noChangeArrowheads="1"/>
          </p:cNvSpPr>
          <p:nvPr>
            <p:ph type="ctrTitle" sz="quarter"/>
          </p:nvPr>
        </p:nvSpPr>
        <p:spPr>
          <a:xfrm>
            <a:off x="1521890" y="3124202"/>
            <a:ext cx="9148233" cy="401648"/>
          </a:xfrm>
          <a:ln algn="ctr"/>
        </p:spPr>
        <p:txBody>
          <a:bodyPr anchor="ctr"/>
          <a:lstStyle>
            <a:lvl1pPr algn="ctr">
              <a:defRPr sz="2900"/>
            </a:lvl1pPr>
          </a:lstStyle>
          <a:p>
            <a:r>
              <a:rPr lang="en-US" noProof="0" smtClean="0"/>
              <a:t>Click to edit Master title style</a:t>
            </a:r>
            <a:endParaRPr lang="en-GB" noProof="0"/>
          </a:p>
        </p:txBody>
      </p:sp>
      <p:sp>
        <p:nvSpPr>
          <p:cNvPr id="6167" name="Rectangle 23"/>
          <p:cNvSpPr>
            <a:spLocks noGrp="1" noChangeArrowheads="1"/>
          </p:cNvSpPr>
          <p:nvPr>
            <p:ph type="subTitle" sz="quarter" idx="1"/>
          </p:nvPr>
        </p:nvSpPr>
        <p:spPr>
          <a:xfrm>
            <a:off x="1828800" y="4351343"/>
            <a:ext cx="8534400" cy="221599"/>
          </a:xfrm>
        </p:spPr>
        <p:txBody>
          <a:bodyPr anchor="ctr"/>
          <a:lstStyle>
            <a:lvl1pPr marL="0" indent="0" algn="ctr">
              <a:buFont typeface="Wingdings" pitchFamily="2" charset="2"/>
              <a:buNone/>
              <a:defRPr i="1"/>
            </a:lvl1pPr>
          </a:lstStyle>
          <a:p>
            <a:r>
              <a:rPr lang="en-US" noProof="0" smtClean="0"/>
              <a:t>Click to edit Master subtitle style</a:t>
            </a:r>
            <a:endParaRPr lang="en-GB" noProof="0"/>
          </a:p>
        </p:txBody>
      </p:sp>
    </p:spTree>
    <p:extLst>
      <p:ext uri="{BB962C8B-B14F-4D97-AF65-F5344CB8AC3E}">
        <p14:creationId xmlns:p14="http://schemas.microsoft.com/office/powerpoint/2010/main" val="2858517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084" y="2092331"/>
            <a:ext cx="11529483" cy="132959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70619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540148"/>
          </a:xfrm>
        </p:spPr>
        <p:txBody>
          <a:bodyPr/>
          <a:lstStyle>
            <a:lvl1pPr algn="ctr">
              <a:defRPr sz="3900" b="1" cap="all"/>
            </a:lvl1p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963084" y="2906719"/>
            <a:ext cx="10363200" cy="276999"/>
          </a:xfrm>
        </p:spPr>
        <p:txBody>
          <a:bodyPr anchor="b"/>
          <a:lstStyle>
            <a:lvl1pPr marL="0" indent="0" algn="ctr">
              <a:buNone/>
              <a:defRPr sz="2000"/>
            </a:lvl1pPr>
            <a:lvl2pPr marL="457165" indent="0">
              <a:buNone/>
              <a:defRPr sz="1800"/>
            </a:lvl2pPr>
            <a:lvl3pPr marL="914331" indent="0">
              <a:buNone/>
              <a:defRPr sz="1600"/>
            </a:lvl3pPr>
            <a:lvl4pPr marL="1371495" indent="0">
              <a:buNone/>
              <a:defRPr sz="1400"/>
            </a:lvl4pPr>
            <a:lvl5pPr marL="1828660" indent="0">
              <a:buNone/>
              <a:defRPr sz="1400"/>
            </a:lvl5pPr>
            <a:lvl6pPr marL="2285826" indent="0">
              <a:buNone/>
              <a:defRPr sz="1400"/>
            </a:lvl6pPr>
            <a:lvl7pPr marL="2742990" indent="0">
              <a:buNone/>
              <a:defRPr sz="1400"/>
            </a:lvl7pPr>
            <a:lvl8pPr marL="3200156" indent="0">
              <a:buNone/>
              <a:defRPr sz="1400"/>
            </a:lvl8pPr>
            <a:lvl9pPr marL="3657321"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1536775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328085" y="2092331"/>
            <a:ext cx="5662084" cy="1800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6193369" y="2092331"/>
            <a:ext cx="5664201" cy="1800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951808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304800" y="609606"/>
            <a:ext cx="11582400" cy="276999"/>
          </a:xfrm>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304802" y="1867517"/>
            <a:ext cx="5691717" cy="332399"/>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304802" y="2174876"/>
            <a:ext cx="5691717" cy="15635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6193374" y="1867517"/>
            <a:ext cx="5693833" cy="332399"/>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6193374" y="2174876"/>
            <a:ext cx="5693833" cy="15635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4234732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dirty="0"/>
          </a:p>
        </p:txBody>
      </p:sp>
    </p:spTree>
    <p:extLst>
      <p:ext uri="{BB962C8B-B14F-4D97-AF65-F5344CB8AC3E}">
        <p14:creationId xmlns:p14="http://schemas.microsoft.com/office/powerpoint/2010/main" val="9401718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Tree>
    <p:extLst>
      <p:ext uri="{BB962C8B-B14F-4D97-AF65-F5344CB8AC3E}">
        <p14:creationId xmlns:p14="http://schemas.microsoft.com/office/powerpoint/2010/main" val="610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609607" y="900886"/>
            <a:ext cx="4011084" cy="276999"/>
          </a:xfrm>
        </p:spPr>
        <p:txBody>
          <a:bodyPr anchor="b"/>
          <a:lstStyle>
            <a:lvl1pPr algn="l">
              <a:defRPr sz="2000" b="1"/>
            </a:lvl1pPr>
          </a:lstStyle>
          <a:p>
            <a:r>
              <a:rPr lang="en-US" noProof="0" smtClean="0"/>
              <a:t>Click to edit Master title style</a:t>
            </a:r>
            <a:endParaRPr lang="en-GB" noProof="0"/>
          </a:p>
        </p:txBody>
      </p:sp>
      <p:sp>
        <p:nvSpPr>
          <p:cNvPr id="3" name="Content Placeholder 2"/>
          <p:cNvSpPr>
            <a:spLocks noGrp="1"/>
          </p:cNvSpPr>
          <p:nvPr>
            <p:ph idx="1"/>
          </p:nvPr>
        </p:nvSpPr>
        <p:spPr>
          <a:xfrm>
            <a:off x="4766735" y="623888"/>
            <a:ext cx="6815668" cy="20744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ext Placeholder 3"/>
          <p:cNvSpPr>
            <a:spLocks noGrp="1"/>
          </p:cNvSpPr>
          <p:nvPr>
            <p:ph type="body" sz="half" idx="2"/>
          </p:nvPr>
        </p:nvSpPr>
        <p:spPr>
          <a:xfrm>
            <a:off x="609607" y="1785942"/>
            <a:ext cx="4011084"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73266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CDB5B-A128-4A8F-B9F1-F1D27A5A0CB2}" type="datetime1">
              <a:rPr lang="en-ZA" smtClean="0">
                <a:solidFill>
                  <a:prstClr val="black">
                    <a:tint val="75000"/>
                  </a:prstClr>
                </a:solidFill>
              </a:rPr>
              <a:t>2020/11/14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840801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2389717" y="4800606"/>
            <a:ext cx="7315200" cy="276999"/>
          </a:xfrm>
        </p:spPr>
        <p:txBody>
          <a:bodyPr anchor="b"/>
          <a:lstStyle>
            <a:lvl1pPr algn="l">
              <a:defRPr sz="20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2389717" y="612775"/>
            <a:ext cx="7315200" cy="443198"/>
          </a:xfrm>
        </p:spPr>
        <p:txBody>
          <a:bodyPr/>
          <a:lstStyle>
            <a:lvl1pPr marL="0" indent="0">
              <a:buNone/>
              <a:defRPr sz="3200"/>
            </a:lvl1pPr>
            <a:lvl2pPr marL="457165" indent="0">
              <a:buNone/>
              <a:defRPr sz="2800"/>
            </a:lvl2pPr>
            <a:lvl3pPr marL="914331" indent="0">
              <a:buNone/>
              <a:defRPr sz="2400"/>
            </a:lvl3pPr>
            <a:lvl4pPr marL="1371495" indent="0">
              <a:buNone/>
              <a:defRPr sz="2000"/>
            </a:lvl4pPr>
            <a:lvl5pPr marL="1828660" indent="0">
              <a:buNone/>
              <a:defRPr sz="2000"/>
            </a:lvl5pPr>
            <a:lvl6pPr marL="2285826" indent="0">
              <a:buNone/>
              <a:defRPr sz="2000"/>
            </a:lvl6pPr>
            <a:lvl7pPr marL="2742990" indent="0">
              <a:buNone/>
              <a:defRPr sz="2000"/>
            </a:lvl7pPr>
            <a:lvl8pPr marL="3200156" indent="0">
              <a:buNone/>
              <a:defRPr sz="2000"/>
            </a:lvl8pPr>
            <a:lvl9pPr marL="3657321"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2389717" y="5367343"/>
            <a:ext cx="7315200"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36017115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10527986" y="2092329"/>
            <a:ext cx="1329595" cy="3545587"/>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2100343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Vertical Title 1"/>
          <p:cNvSpPr>
            <a:spLocks noGrp="1"/>
          </p:cNvSpPr>
          <p:nvPr>
            <p:ph type="title" orient="vert"/>
          </p:nvPr>
        </p:nvSpPr>
        <p:spPr>
          <a:xfrm>
            <a:off x="11580578" y="596902"/>
            <a:ext cx="276999" cy="4140200"/>
          </a:xfrm>
        </p:spPr>
        <p:txBody>
          <a:bodyPr vert="eaVert"/>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7444004" y="596902"/>
            <a:ext cx="1329595" cy="4140200"/>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260554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98B15C-34D5-4BFD-BF19-395E179D1C44}" type="datetime1">
              <a:rPr lang="en-ZA" smtClean="0">
                <a:solidFill>
                  <a:prstClr val="black">
                    <a:tint val="75000"/>
                  </a:prstClr>
                </a:solidFill>
              </a:rPr>
              <a:t>2020/11/14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9157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BDC1CD-A4E5-425C-A451-7CEB557E35FE}" type="datetime1">
              <a:rPr lang="en-ZA" smtClean="0">
                <a:solidFill>
                  <a:prstClr val="black">
                    <a:tint val="75000"/>
                  </a:prstClr>
                </a:solidFill>
              </a:rPr>
              <a:t>2020/11/14</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7098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CFDE65-9811-44A5-BD3E-26B80A20D15B}" type="datetime1">
              <a:rPr lang="en-ZA" smtClean="0">
                <a:solidFill>
                  <a:prstClr val="black">
                    <a:tint val="75000"/>
                  </a:prstClr>
                </a:solidFill>
              </a:rPr>
              <a:t>2020/11/14</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79677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58602F-42AE-4006-8F03-57BB165056FF}" type="datetime1">
              <a:rPr lang="en-ZA" smtClean="0">
                <a:solidFill>
                  <a:prstClr val="black">
                    <a:tint val="75000"/>
                  </a:prstClr>
                </a:solidFill>
              </a:rPr>
              <a:t>2020/11/14</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08070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164FF8-0C88-4A9F-99A4-4ED27F4EFACB}" type="datetime1">
              <a:rPr lang="en-ZA" smtClean="0">
                <a:solidFill>
                  <a:prstClr val="black">
                    <a:tint val="75000"/>
                  </a:prstClr>
                </a:solidFill>
              </a:rPr>
              <a:t>2020/11/14</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11237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D6E97-0517-4689-A4CA-DF04329C4050}" type="datetime1">
              <a:rPr lang="en-ZA" smtClean="0">
                <a:solidFill>
                  <a:prstClr val="black">
                    <a:tint val="75000"/>
                  </a:prstClr>
                </a:solidFill>
              </a:rPr>
              <a:t>2020/11/14</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1358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F2C6D6-E5B4-4990-A70F-7ADD6C20F7DD}" type="datetime1">
              <a:rPr lang="en-ZA" smtClean="0">
                <a:solidFill>
                  <a:prstClr val="black">
                    <a:tint val="75000"/>
                  </a:prstClr>
                </a:solidFill>
              </a:rPr>
              <a:t>2020/11/14</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25802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570887F7-FBAF-45DB-BD46-B0C984CC6BF6}" type="datetime1">
              <a:rPr lang="en-ZA" smtClean="0">
                <a:solidFill>
                  <a:prstClr val="black">
                    <a:tint val="75000"/>
                  </a:prstClr>
                </a:solidFill>
                <a:cs typeface="Arial" charset="0"/>
              </a:rPr>
              <a:t>2020/11/14</a:t>
            </a:fld>
            <a:endParaRPr lang="en-US" dirty="0">
              <a:solidFill>
                <a:prstClr val="black">
                  <a:tint val="75000"/>
                </a:prstClr>
              </a:solidFill>
              <a:cs typeface="Arial" charset="0"/>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cs typeface="Arial" charset="0"/>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DCB3B80B-23E3-3948-A741-EEB7CB22DD0C}" type="slidenum">
              <a:rPr lang="en-US" smtClean="0">
                <a:solidFill>
                  <a:prstClr val="black">
                    <a:tint val="75000"/>
                  </a:prstClr>
                </a:solidFill>
                <a:cs typeface="Arial" charset="0"/>
              </a:rPr>
              <a:pPr defTabSz="457200"/>
              <a:t>‹#›</a:t>
            </a:fld>
            <a:endParaRPr lang="en-US" dirty="0">
              <a:solidFill>
                <a:prstClr val="black">
                  <a:tint val="75000"/>
                </a:prstClr>
              </a:solidFill>
              <a:cs typeface="Arial" charset="0"/>
            </a:endParaRPr>
          </a:p>
        </p:txBody>
      </p:sp>
    </p:spTree>
    <p:extLst>
      <p:ext uri="{BB962C8B-B14F-4D97-AF65-F5344CB8AC3E}">
        <p14:creationId xmlns:p14="http://schemas.microsoft.com/office/powerpoint/2010/main" val="3224966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23"/>
          <p:cNvSpPr>
            <a:spLocks noChangeShapeType="1"/>
          </p:cNvSpPr>
          <p:nvPr/>
        </p:nvSpPr>
        <p:spPr bwMode="auto">
          <a:xfrm flipV="1">
            <a:off x="328085" y="457200"/>
            <a:ext cx="11559116" cy="0"/>
          </a:xfrm>
          <a:prstGeom prst="line">
            <a:avLst/>
          </a:prstGeom>
          <a:noFill/>
          <a:ln w="28575">
            <a:solidFill>
              <a:schemeClr val="bg2"/>
            </a:solidFill>
            <a:round/>
            <a:headEnd/>
            <a:tailEnd/>
          </a:ln>
        </p:spPr>
        <p:txBody>
          <a:bodyPr wrap="none" lIns="91433" tIns="45717" rIns="91433" bIns="45717" anchor="ctr"/>
          <a:lstStyle/>
          <a:p>
            <a:pPr fontAlgn="base">
              <a:spcBef>
                <a:spcPct val="0"/>
              </a:spcBef>
              <a:spcAft>
                <a:spcPct val="0"/>
              </a:spcAft>
              <a:defRPr/>
            </a:pPr>
            <a:endParaRPr lang="en-ZA" sz="1400" dirty="0">
              <a:solidFill>
                <a:prstClr val="black"/>
              </a:solidFill>
            </a:endParaRPr>
          </a:p>
        </p:txBody>
      </p:sp>
      <p:sp>
        <p:nvSpPr>
          <p:cNvPr id="8195" name="Rectangle 24"/>
          <p:cNvSpPr>
            <a:spLocks noGrp="1" noChangeArrowheads="1"/>
          </p:cNvSpPr>
          <p:nvPr>
            <p:ph type="title"/>
          </p:nvPr>
        </p:nvSpPr>
        <p:spPr bwMode="auto">
          <a:xfrm>
            <a:off x="328084" y="596901"/>
            <a:ext cx="11529483" cy="276225"/>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GB" smtClean="0"/>
              <a:t>Headline: (20 pt.) Arial bold</a:t>
            </a:r>
          </a:p>
        </p:txBody>
      </p:sp>
      <p:sp>
        <p:nvSpPr>
          <p:cNvPr id="8196" name="Rectangle 26"/>
          <p:cNvSpPr>
            <a:spLocks noGrp="1" noChangeArrowheads="1"/>
          </p:cNvSpPr>
          <p:nvPr>
            <p:ph type="body" idx="1"/>
          </p:nvPr>
        </p:nvSpPr>
        <p:spPr bwMode="auto">
          <a:xfrm>
            <a:off x="328084" y="2092326"/>
            <a:ext cx="11529483" cy="265906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p>
            <a:pPr lvl="0"/>
            <a:r>
              <a:rPr lang="en-GB" smtClean="0"/>
              <a:t>Text: 16-pt. Arial with Wingdings square square bullet 100%</a:t>
            </a:r>
          </a:p>
          <a:p>
            <a:pPr lvl="1"/>
            <a:r>
              <a:rPr lang="en-GB" smtClean="0"/>
              <a:t>Second-level bullet — Arial round</a:t>
            </a:r>
          </a:p>
          <a:p>
            <a:pPr lvl="2"/>
            <a:r>
              <a:rPr lang="en-GB" smtClean="0"/>
              <a:t>Third-level bullet — Arial Em dash</a:t>
            </a:r>
          </a:p>
          <a:p>
            <a:pPr lvl="3"/>
            <a:r>
              <a:rPr lang="en-GB" smtClean="0"/>
              <a:t>Fourth-level bullet — Arial Em dash</a:t>
            </a:r>
          </a:p>
          <a:p>
            <a:pPr lvl="4"/>
            <a:r>
              <a:rPr lang="en-GB" smtClean="0"/>
              <a:t>xx</a:t>
            </a:r>
          </a:p>
          <a:p>
            <a:pPr lvl="0"/>
            <a:r>
              <a:rPr lang="en-GB" smtClean="0"/>
              <a:t>Text: 16 pt. Arial, plain text sentence case</a:t>
            </a:r>
          </a:p>
          <a:p>
            <a:pPr lvl="1"/>
            <a:r>
              <a:rPr lang="en-GB" smtClean="0"/>
              <a:t>Second-level bullet</a:t>
            </a:r>
          </a:p>
          <a:p>
            <a:pPr lvl="2"/>
            <a:r>
              <a:rPr lang="en-GB" smtClean="0"/>
              <a:t>Third-level bullet</a:t>
            </a:r>
          </a:p>
          <a:p>
            <a:pPr lvl="3"/>
            <a:r>
              <a:rPr lang="en-GB" smtClean="0"/>
              <a:t>Fourth-level bullet</a:t>
            </a:r>
          </a:p>
        </p:txBody>
      </p:sp>
      <p:sp>
        <p:nvSpPr>
          <p:cNvPr id="1029" name="Rectangle 28"/>
          <p:cNvSpPr>
            <a:spLocks noChangeArrowheads="1"/>
          </p:cNvSpPr>
          <p:nvPr/>
        </p:nvSpPr>
        <p:spPr bwMode="auto">
          <a:xfrm>
            <a:off x="11533717" y="6705601"/>
            <a:ext cx="353483" cy="138113"/>
          </a:xfrm>
          <a:prstGeom prst="rect">
            <a:avLst/>
          </a:prstGeom>
          <a:noFill/>
          <a:ln w="12700">
            <a:noFill/>
            <a:miter lim="800000"/>
            <a:headEnd/>
            <a:tailEnd/>
          </a:ln>
        </p:spPr>
        <p:txBody>
          <a:bodyPr lIns="0" tIns="0" rIns="0" bIns="0" anchor="ctr">
            <a:spAutoFit/>
          </a:bodyPr>
          <a:lstStyle/>
          <a:p>
            <a:pPr algn="r" eaLnBrk="0" fontAlgn="base" hangingPunct="0">
              <a:spcBef>
                <a:spcPct val="0"/>
              </a:spcBef>
              <a:spcAft>
                <a:spcPct val="0"/>
              </a:spcAft>
              <a:defRPr/>
            </a:pPr>
            <a:fld id="{BD040BC2-C811-4FEC-AA58-3C83058DD590}" type="slidenum">
              <a:rPr lang="en-GB" sz="900">
                <a:solidFill>
                  <a:srgbClr val="77787B"/>
                </a:solidFill>
              </a:rPr>
              <a:pPr algn="r" eaLnBrk="0" fontAlgn="base" hangingPunct="0">
                <a:spcBef>
                  <a:spcPct val="0"/>
                </a:spcBef>
                <a:spcAft>
                  <a:spcPct val="0"/>
                </a:spcAft>
                <a:defRPr/>
              </a:pPr>
              <a:t>‹#›</a:t>
            </a:fld>
            <a:endParaRPr lang="en-GB" sz="900" dirty="0">
              <a:solidFill>
                <a:srgbClr val="77787B"/>
              </a:solidFill>
            </a:endParaRPr>
          </a:p>
        </p:txBody>
      </p:sp>
      <p:sp>
        <p:nvSpPr>
          <p:cNvPr id="1030" name="Rectangle 29"/>
          <p:cNvSpPr>
            <a:spLocks noChangeArrowheads="1"/>
          </p:cNvSpPr>
          <p:nvPr/>
        </p:nvSpPr>
        <p:spPr bwMode="auto">
          <a:xfrm>
            <a:off x="10583216" y="6712308"/>
            <a:ext cx="997068" cy="123111"/>
          </a:xfrm>
          <a:prstGeom prst="rect">
            <a:avLst/>
          </a:prstGeom>
          <a:noFill/>
          <a:ln w="12700">
            <a:noFill/>
            <a:miter lim="800000"/>
            <a:headEnd/>
            <a:tailEnd/>
          </a:ln>
        </p:spPr>
        <p:txBody>
          <a:bodyPr wrap="none" lIns="0" tIns="0" rIns="0" bIns="0" anchor="ctr">
            <a:spAutoFit/>
          </a:bodyPr>
          <a:lstStyle/>
          <a:p>
            <a:pPr algn="r" eaLnBrk="0" fontAlgn="base" hangingPunct="0">
              <a:spcBef>
                <a:spcPct val="0"/>
              </a:spcBef>
              <a:spcAft>
                <a:spcPct val="0"/>
              </a:spcAft>
              <a:defRPr/>
            </a:pPr>
            <a:r>
              <a:rPr lang="en-GB" sz="800" dirty="0">
                <a:solidFill>
                  <a:srgbClr val="77787B"/>
                </a:solidFill>
              </a:rPr>
              <a:t>Document ref number</a:t>
            </a:r>
          </a:p>
        </p:txBody>
      </p:sp>
      <p:pic>
        <p:nvPicPr>
          <p:cNvPr id="8199" name="Picture 6" descr="C:\Users\jmumaw\Desktop\DCS\Pics\Logo.JPG"/>
          <p:cNvPicPr>
            <a:picLocks noChangeAspect="1" noChangeArrowheads="1"/>
          </p:cNvPicPr>
          <p:nvPr/>
        </p:nvPicPr>
        <p:blipFill>
          <a:blip r:embed="rId13" cstate="print"/>
          <a:srcRect/>
          <a:stretch>
            <a:fillRect/>
          </a:stretch>
        </p:blipFill>
        <p:spPr bwMode="auto">
          <a:xfrm>
            <a:off x="5200651" y="1"/>
            <a:ext cx="1816100" cy="447675"/>
          </a:xfrm>
          <a:prstGeom prst="rect">
            <a:avLst/>
          </a:prstGeom>
          <a:noFill/>
          <a:ln w="9525">
            <a:noFill/>
            <a:miter lim="800000"/>
            <a:headEnd/>
            <a:tailEnd/>
          </a:ln>
        </p:spPr>
      </p:pic>
      <p:sp>
        <p:nvSpPr>
          <p:cNvPr id="1032" name="Text Box 39"/>
          <p:cNvSpPr txBox="1">
            <a:spLocks noChangeArrowheads="1"/>
          </p:cNvSpPr>
          <p:nvPr/>
        </p:nvSpPr>
        <p:spPr bwMode="auto">
          <a:xfrm>
            <a:off x="323851" y="80963"/>
            <a:ext cx="2247900" cy="360362"/>
          </a:xfrm>
          <a:prstGeom prst="rect">
            <a:avLst/>
          </a:prstGeom>
          <a:noFill/>
          <a:ln w="12700" algn="ctr">
            <a:noFill/>
            <a:miter lim="800000"/>
            <a:headEnd/>
            <a:tailEnd/>
          </a:ln>
        </p:spPr>
        <p:txBody>
          <a:bodyPr lIns="72000" tIns="72000" rIns="72000" bIns="72000">
            <a:spAutoFit/>
          </a:bodyPr>
          <a:lstStyle/>
          <a:p>
            <a:pPr fontAlgn="base">
              <a:spcBef>
                <a:spcPct val="0"/>
              </a:spcBef>
              <a:spcAft>
                <a:spcPct val="0"/>
              </a:spcAft>
              <a:defRPr/>
            </a:pPr>
            <a:r>
              <a:rPr lang="en-GB" sz="1400" i="1" dirty="0">
                <a:solidFill>
                  <a:prstClr val="black"/>
                </a:solidFill>
              </a:rPr>
              <a:t>Confidential</a:t>
            </a:r>
          </a:p>
        </p:txBody>
      </p:sp>
    </p:spTree>
    <p:extLst>
      <p:ext uri="{BB962C8B-B14F-4D97-AF65-F5344CB8AC3E}">
        <p14:creationId xmlns:p14="http://schemas.microsoft.com/office/powerpoint/2010/main" val="11543192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fontAlgn="base" hangingPunct="1">
        <a:lnSpc>
          <a:spcPct val="90000"/>
        </a:lnSpc>
        <a:spcBef>
          <a:spcPct val="0"/>
        </a:spcBef>
        <a:spcAft>
          <a:spcPct val="0"/>
        </a:spcAft>
        <a:defRPr sz="2000" b="1">
          <a:solidFill>
            <a:schemeClr val="tx1"/>
          </a:solidFill>
          <a:latin typeface="+mj-lt"/>
          <a:ea typeface="+mj-ea"/>
          <a:cs typeface="+mj-cs"/>
        </a:defRPr>
      </a:lvl1pPr>
      <a:lvl2pPr algn="l" rtl="0" eaLnBrk="1" fontAlgn="base" hangingPunct="1">
        <a:lnSpc>
          <a:spcPct val="90000"/>
        </a:lnSpc>
        <a:spcBef>
          <a:spcPct val="0"/>
        </a:spcBef>
        <a:spcAft>
          <a:spcPct val="0"/>
        </a:spcAft>
        <a:defRPr sz="2000" b="1">
          <a:solidFill>
            <a:schemeClr val="tx1"/>
          </a:solidFill>
          <a:latin typeface="Arial" charset="0"/>
          <a:cs typeface="Arial" charset="0"/>
        </a:defRPr>
      </a:lvl2pPr>
      <a:lvl3pPr algn="l" rtl="0" eaLnBrk="1" fontAlgn="base" hangingPunct="1">
        <a:lnSpc>
          <a:spcPct val="90000"/>
        </a:lnSpc>
        <a:spcBef>
          <a:spcPct val="0"/>
        </a:spcBef>
        <a:spcAft>
          <a:spcPct val="0"/>
        </a:spcAft>
        <a:defRPr sz="2000" b="1">
          <a:solidFill>
            <a:schemeClr val="tx1"/>
          </a:solidFill>
          <a:latin typeface="Arial" charset="0"/>
          <a:cs typeface="Arial" charset="0"/>
        </a:defRPr>
      </a:lvl3pPr>
      <a:lvl4pPr algn="l" rtl="0" eaLnBrk="1" fontAlgn="base" hangingPunct="1">
        <a:lnSpc>
          <a:spcPct val="90000"/>
        </a:lnSpc>
        <a:spcBef>
          <a:spcPct val="0"/>
        </a:spcBef>
        <a:spcAft>
          <a:spcPct val="0"/>
        </a:spcAft>
        <a:defRPr sz="2000" b="1">
          <a:solidFill>
            <a:schemeClr val="tx1"/>
          </a:solidFill>
          <a:latin typeface="Arial" charset="0"/>
          <a:cs typeface="Arial" charset="0"/>
        </a:defRPr>
      </a:lvl4pPr>
      <a:lvl5pPr algn="l" rtl="0" eaLnBrk="1" fontAlgn="base" hangingPunct="1">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p:titleStyle>
    <p:bodyStyle>
      <a:lvl1pPr marL="266700" indent="-266700" algn="l" rtl="0" eaLnBrk="1" fontAlgn="base" hangingPunct="1">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1" fontAlgn="base" hangingPunct="1">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1" fontAlgn="base" hangingPunct="1">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1" fontAlgn="base" hangingPunct="1">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5"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5" algn="l" defTabSz="914331" rtl="0" eaLnBrk="1" latinLnBrk="0" hangingPunct="1">
        <a:defRPr sz="1800" kern="1200">
          <a:solidFill>
            <a:schemeClr val="tx1"/>
          </a:solidFill>
          <a:latin typeface="+mn-lt"/>
          <a:ea typeface="+mn-ea"/>
          <a:cs typeface="+mn-cs"/>
        </a:defRPr>
      </a:lvl4pPr>
      <a:lvl5pPr marL="1828660" algn="l" defTabSz="914331" rtl="0" eaLnBrk="1" latinLnBrk="0" hangingPunct="1">
        <a:defRPr sz="1800" kern="1200">
          <a:solidFill>
            <a:schemeClr val="tx1"/>
          </a:solidFill>
          <a:latin typeface="+mn-lt"/>
          <a:ea typeface="+mn-ea"/>
          <a:cs typeface="+mn-cs"/>
        </a:defRPr>
      </a:lvl5pPr>
      <a:lvl6pPr marL="2285826" algn="l" defTabSz="914331" rtl="0" eaLnBrk="1" latinLnBrk="0" hangingPunct="1">
        <a:defRPr sz="1800" kern="1200">
          <a:solidFill>
            <a:schemeClr val="tx1"/>
          </a:solidFill>
          <a:latin typeface="+mn-lt"/>
          <a:ea typeface="+mn-ea"/>
          <a:cs typeface="+mn-cs"/>
        </a:defRPr>
      </a:lvl6pPr>
      <a:lvl7pPr marL="2742990" algn="l" defTabSz="914331" rtl="0" eaLnBrk="1" latinLnBrk="0" hangingPunct="1">
        <a:defRPr sz="1800" kern="1200">
          <a:solidFill>
            <a:schemeClr val="tx1"/>
          </a:solidFill>
          <a:latin typeface="+mn-lt"/>
          <a:ea typeface="+mn-ea"/>
          <a:cs typeface="+mn-cs"/>
        </a:defRPr>
      </a:lvl7pPr>
      <a:lvl8pPr marL="3200156" algn="l" defTabSz="914331" rtl="0" eaLnBrk="1" latinLnBrk="0" hangingPunct="1">
        <a:defRPr sz="1800" kern="1200">
          <a:solidFill>
            <a:schemeClr val="tx1"/>
          </a:solidFill>
          <a:latin typeface="+mn-lt"/>
          <a:ea typeface="+mn-ea"/>
          <a:cs typeface="+mn-cs"/>
        </a:defRPr>
      </a:lvl8pPr>
      <a:lvl9pPr marL="3657321" algn="l" defTabSz="91433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lide1 Template_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7" name="TextBox 6"/>
          <p:cNvSpPr txBox="1"/>
          <p:nvPr/>
        </p:nvSpPr>
        <p:spPr>
          <a:xfrm>
            <a:off x="416459" y="1650023"/>
            <a:ext cx="6319621" cy="3693319"/>
          </a:xfrm>
          <a:prstGeom prst="rect">
            <a:avLst/>
          </a:prstGeom>
          <a:noFill/>
        </p:spPr>
        <p:txBody>
          <a:bodyPr wrap="square" rtlCol="0">
            <a:spAutoFit/>
          </a:bodyPr>
          <a:lstStyle/>
          <a:p>
            <a:pPr defTabSz="457200"/>
            <a:endParaRPr lang="en-US" dirty="0" smtClean="0">
              <a:solidFill>
                <a:srgbClr val="005300"/>
              </a:solidFill>
              <a:latin typeface="Arial Black"/>
              <a:cs typeface="Arial Black"/>
            </a:endParaRPr>
          </a:p>
          <a:p>
            <a:pPr defTabSz="457200"/>
            <a:r>
              <a:rPr lang="en-US" sz="2400" dirty="0" smtClean="0">
                <a:solidFill>
                  <a:srgbClr val="005300"/>
                </a:solidFill>
                <a:latin typeface="Arial Black"/>
                <a:cs typeface="Arial Black"/>
              </a:rPr>
              <a:t>CHIEF DIRETORATE: INTERNAL AUDIT</a:t>
            </a:r>
          </a:p>
          <a:p>
            <a:pPr defTabSz="457200"/>
            <a:endParaRPr lang="en-US" sz="2400" dirty="0">
              <a:solidFill>
                <a:srgbClr val="005300"/>
              </a:solidFill>
              <a:latin typeface="Arial Black"/>
              <a:cs typeface="Arial Black"/>
            </a:endParaRPr>
          </a:p>
          <a:p>
            <a:pPr defTabSz="457200"/>
            <a:r>
              <a:rPr lang="en-US" sz="2000" dirty="0" smtClean="0">
                <a:solidFill>
                  <a:srgbClr val="005300"/>
                </a:solidFill>
                <a:latin typeface="Arial Black"/>
                <a:cs typeface="Arial Black"/>
              </a:rPr>
              <a:t>MID TERM REVIEW </a:t>
            </a:r>
          </a:p>
          <a:p>
            <a:pPr defTabSz="457200"/>
            <a:endParaRPr lang="en-US" sz="2000" dirty="0">
              <a:solidFill>
                <a:srgbClr val="005300"/>
              </a:solidFill>
              <a:latin typeface="Arial Black"/>
              <a:cs typeface="Arial Black"/>
            </a:endParaRPr>
          </a:p>
          <a:p>
            <a:pPr defTabSz="457200"/>
            <a:r>
              <a:rPr lang="en-US" sz="2000" dirty="0" smtClean="0">
                <a:solidFill>
                  <a:srgbClr val="005300"/>
                </a:solidFill>
                <a:latin typeface="Arial Black"/>
                <a:cs typeface="Arial Black"/>
              </a:rPr>
              <a:t>INTERNAL AUDIT AOPO REPORT</a:t>
            </a:r>
          </a:p>
          <a:p>
            <a:pPr defTabSz="457200"/>
            <a:endParaRPr lang="en-US" sz="2000" dirty="0">
              <a:solidFill>
                <a:srgbClr val="005300"/>
              </a:solidFill>
              <a:latin typeface="Arial Black"/>
              <a:cs typeface="Arial Black"/>
            </a:endParaRPr>
          </a:p>
          <a:p>
            <a:pPr defTabSz="457200"/>
            <a:r>
              <a:rPr lang="en-US" sz="2000" dirty="0" smtClean="0">
                <a:solidFill>
                  <a:srgbClr val="005300"/>
                </a:solidFill>
                <a:latin typeface="Arial Black"/>
                <a:cs typeface="Arial Black"/>
              </a:rPr>
              <a:t>QUARTER </a:t>
            </a:r>
            <a:r>
              <a:rPr lang="en-US" sz="2000" dirty="0">
                <a:solidFill>
                  <a:srgbClr val="005300"/>
                </a:solidFill>
                <a:latin typeface="Arial Black"/>
                <a:cs typeface="Arial Black"/>
              </a:rPr>
              <a:t>2</a:t>
            </a:r>
            <a:r>
              <a:rPr lang="en-US" sz="2000" dirty="0" smtClean="0">
                <a:solidFill>
                  <a:srgbClr val="005300"/>
                </a:solidFill>
                <a:latin typeface="Arial Black"/>
                <a:cs typeface="Arial Black"/>
              </a:rPr>
              <a:t> </a:t>
            </a:r>
          </a:p>
          <a:p>
            <a:pPr defTabSz="457200"/>
            <a:r>
              <a:rPr lang="en-US" sz="2000" dirty="0" smtClean="0">
                <a:solidFill>
                  <a:srgbClr val="005300"/>
                </a:solidFill>
                <a:latin typeface="Arial Black"/>
                <a:cs typeface="Arial Black"/>
              </a:rPr>
              <a:t>OF </a:t>
            </a:r>
            <a:r>
              <a:rPr lang="en-US" sz="2000" dirty="0" smtClean="0">
                <a:solidFill>
                  <a:srgbClr val="005300"/>
                </a:solidFill>
                <a:latin typeface="Arial Black"/>
                <a:cs typeface="Arial Black"/>
              </a:rPr>
              <a:t>2020/2021</a:t>
            </a:r>
            <a:endParaRPr lang="en-US" sz="2000" dirty="0" smtClean="0">
              <a:solidFill>
                <a:srgbClr val="005300"/>
              </a:solidFill>
              <a:latin typeface="Arial Black"/>
              <a:cs typeface="Arial Black"/>
            </a:endParaRPr>
          </a:p>
          <a:p>
            <a:pPr defTabSz="457200"/>
            <a:endParaRPr lang="en-US" sz="2000" dirty="0">
              <a:solidFill>
                <a:srgbClr val="005300"/>
              </a:solidFill>
              <a:latin typeface="Arial Black"/>
              <a:cs typeface="Arial Black"/>
            </a:endParaRPr>
          </a:p>
        </p:txBody>
      </p:sp>
      <p:sp>
        <p:nvSpPr>
          <p:cNvPr id="2" name="Slide Number Placeholder 1"/>
          <p:cNvSpPr>
            <a:spLocks noGrp="1"/>
          </p:cNvSpPr>
          <p:nvPr>
            <p:ph type="sldNum" sz="quarter" idx="12"/>
          </p:nvPr>
        </p:nvSpPr>
        <p:spPr/>
        <p:txBody>
          <a:bodyPr/>
          <a:lstStyle/>
          <a:p>
            <a:fld id="{DCB3B80B-23E3-3948-A741-EEB7CB22DD0C}" type="slidenum">
              <a:rPr lang="en-US" smtClean="0">
                <a:solidFill>
                  <a:prstClr val="black">
                    <a:tint val="75000"/>
                  </a:prstClr>
                </a:solidFill>
              </a:rPr>
              <a:pPr/>
              <a:t>1</a:t>
            </a:fld>
            <a:endParaRPr lang="en-US" dirty="0">
              <a:solidFill>
                <a:prstClr val="black">
                  <a:tint val="75000"/>
                </a:prstClr>
              </a:solidFill>
            </a:endParaRPr>
          </a:p>
        </p:txBody>
      </p:sp>
    </p:spTree>
    <p:extLst>
      <p:ext uri="{BB962C8B-B14F-4D97-AF65-F5344CB8AC3E}">
        <p14:creationId xmlns:p14="http://schemas.microsoft.com/office/powerpoint/2010/main" val="3363528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34978" y="256193"/>
            <a:ext cx="11579382" cy="5109091"/>
          </a:xfrm>
          <a:prstGeom prst="rect">
            <a:avLst/>
          </a:prstGeom>
          <a:noFill/>
        </p:spPr>
        <p:txBody>
          <a:bodyPr wrap="square" rtlCol="0">
            <a:spAutoFit/>
          </a:bodyPr>
          <a:lstStyle/>
          <a:p>
            <a:pPr fontAlgn="base">
              <a:spcBef>
                <a:spcPct val="0"/>
              </a:spcBef>
              <a:spcAft>
                <a:spcPct val="0"/>
              </a:spcAft>
            </a:pPr>
            <a:endParaRPr lang="en-US" sz="1600" b="1" u="sng" dirty="0">
              <a:solidFill>
                <a:prstClr val="black"/>
              </a:solidFill>
              <a:cs typeface="Arial Black"/>
            </a:endParaRPr>
          </a:p>
          <a:p>
            <a:pPr fontAlgn="base">
              <a:spcBef>
                <a:spcPct val="0"/>
              </a:spcBef>
              <a:spcAft>
                <a:spcPct val="0"/>
              </a:spcAft>
            </a:pPr>
            <a:r>
              <a:rPr lang="en-ZA" sz="2000" b="1" dirty="0" smtClean="0">
                <a:solidFill>
                  <a:srgbClr val="0070C0"/>
                </a:solidFill>
                <a:latin typeface="Arial" panose="020B0604020202020204" pitchFamily="34" charset="0"/>
                <a:ea typeface="+mj-ea"/>
                <a:cs typeface="Arial" panose="020B0604020202020204" pitchFamily="34" charset="0"/>
              </a:rPr>
              <a:t>2. INTRODUCTION </a:t>
            </a:r>
            <a:r>
              <a:rPr lang="en-ZA" sz="2000" b="1" dirty="0">
                <a:solidFill>
                  <a:srgbClr val="0070C0"/>
                </a:solidFill>
                <a:latin typeface="Arial" panose="020B0604020202020204" pitchFamily="34" charset="0"/>
                <a:ea typeface="+mj-ea"/>
                <a:cs typeface="Arial" panose="020B0604020202020204" pitchFamily="34" charset="0"/>
              </a:rPr>
              <a:t>AND BACKGROUND </a:t>
            </a:r>
            <a:endParaRPr lang="en-ZA" sz="2000" b="1" dirty="0" smtClean="0">
              <a:solidFill>
                <a:srgbClr val="0070C0"/>
              </a:solidFill>
              <a:latin typeface="Arial" panose="020B0604020202020204" pitchFamily="34" charset="0"/>
              <a:ea typeface="+mj-ea"/>
              <a:cs typeface="Arial" panose="020B0604020202020204" pitchFamily="34" charset="0"/>
            </a:endParaRPr>
          </a:p>
          <a:p>
            <a:pPr lvl="0"/>
            <a:endParaRPr lang="en-ZA" dirty="0"/>
          </a:p>
          <a:p>
            <a:r>
              <a:rPr lang="en-GB" dirty="0"/>
              <a:t> </a:t>
            </a:r>
            <a:endParaRPr lang="en-ZA" dirty="0"/>
          </a:p>
          <a:p>
            <a:r>
              <a:rPr lang="en-GB" dirty="0"/>
              <a:t>The mandate of the Internal Audit function is derived from section 38(1) (a)(ii) of the Public Finance Management Act (PFMA), 1999 as amended which provides for the establishment and maintenance of a system of internal audit.</a:t>
            </a:r>
            <a:endParaRPr lang="en-ZA" dirty="0"/>
          </a:p>
          <a:p>
            <a:r>
              <a:rPr lang="en-GB" dirty="0"/>
              <a:t>In accordance with our Annual Internal Audit Plan for the financial year ending 31 March </a:t>
            </a:r>
            <a:r>
              <a:rPr lang="en-GB" dirty="0" smtClean="0"/>
              <a:t>2021, </a:t>
            </a:r>
            <a:r>
              <a:rPr lang="en-GB" dirty="0"/>
              <a:t>as approved by the Audit Committee, we have conducted an audit of the </a:t>
            </a:r>
            <a:r>
              <a:rPr lang="en-GB" dirty="0" smtClean="0"/>
              <a:t>2020/2021 </a:t>
            </a:r>
            <a:r>
              <a:rPr lang="en-GB" dirty="0"/>
              <a:t>Quarter 2 audit of predetermined objectives (AOPO).The purpose of this report is to communicate to Management, National Commissioner and the Audit Committee the results of our audit. </a:t>
            </a:r>
            <a:endParaRPr lang="en-ZA" dirty="0"/>
          </a:p>
          <a:p>
            <a:r>
              <a:rPr lang="en-GB" dirty="0"/>
              <a:t> </a:t>
            </a:r>
            <a:endParaRPr lang="en-ZA" dirty="0"/>
          </a:p>
          <a:p>
            <a:r>
              <a:rPr lang="en-ZA" dirty="0" smtClean="0"/>
              <a:t>Paragraph </a:t>
            </a:r>
            <a:r>
              <a:rPr lang="en-ZA" dirty="0"/>
              <a:t>5.3.1 of the Treasury Regulations states that “The accounting officer of an institution must establish procedures for quarterly reporting to the executive authority to facilitate effective performance monitoring, evaluation and corrective action. Section 4.4 of the</a:t>
            </a:r>
            <a:r>
              <a:rPr lang="en-ZA" b="1" dirty="0"/>
              <a:t> </a:t>
            </a:r>
            <a:r>
              <a:rPr lang="en-ZA" dirty="0"/>
              <a:t>National Treasury Framework for Strategic Plans and Annual Performance Plans states the following: </a:t>
            </a:r>
          </a:p>
          <a:p>
            <a:r>
              <a:rPr lang="en-ZA" b="1" dirty="0"/>
              <a:t> </a:t>
            </a:r>
            <a:endParaRPr lang="en-ZA" dirty="0"/>
          </a:p>
          <a:p>
            <a:pPr fontAlgn="base">
              <a:spcBef>
                <a:spcPct val="0"/>
              </a:spcBef>
              <a:spcAft>
                <a:spcPct val="0"/>
              </a:spcAft>
            </a:pPr>
            <a:endParaRPr lang="en-ZA" sz="2000" b="1" dirty="0">
              <a:solidFill>
                <a:srgbClr val="0070C0"/>
              </a:solidFill>
              <a:latin typeface="Arial" panose="020B0604020202020204" pitchFamily="34" charset="0"/>
              <a:ea typeface="+mj-ea"/>
              <a:cs typeface="Arial" panose="020B0604020202020204" pitchFamily="34" charset="0"/>
            </a:endParaRPr>
          </a:p>
        </p:txBody>
      </p:sp>
      <p:pic>
        <p:nvPicPr>
          <p:cNvPr id="13" name="Picture 12"/>
          <p:cNvPicPr>
            <a:picLocks noChangeAspect="1"/>
          </p:cNvPicPr>
          <p:nvPr/>
        </p:nvPicPr>
        <p:blipFill>
          <a:blip r:embed="rId2"/>
          <a:stretch>
            <a:fillRect/>
          </a:stretch>
        </p:blipFill>
        <p:spPr>
          <a:xfrm>
            <a:off x="2400300" y="6506906"/>
            <a:ext cx="7378700" cy="38100"/>
          </a:xfrm>
          <a:prstGeom prst="rect">
            <a:avLst/>
          </a:prstGeom>
        </p:spPr>
      </p:pic>
      <p:sp>
        <p:nvSpPr>
          <p:cNvPr id="2" name="Rectangle 1"/>
          <p:cNvSpPr/>
          <p:nvPr/>
        </p:nvSpPr>
        <p:spPr>
          <a:xfrm>
            <a:off x="2420201" y="1402383"/>
            <a:ext cx="7495804" cy="738664"/>
          </a:xfrm>
          <a:prstGeom prst="rect">
            <a:avLst/>
          </a:prstGeom>
        </p:spPr>
        <p:txBody>
          <a:bodyPr wrap="square">
            <a:spAutoFit/>
          </a:bodyPr>
          <a:lstStyle/>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p:txBody>
      </p:sp>
    </p:spTree>
    <p:extLst>
      <p:ext uri="{BB962C8B-B14F-4D97-AF65-F5344CB8AC3E}">
        <p14:creationId xmlns:p14="http://schemas.microsoft.com/office/powerpoint/2010/main" val="33875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latin typeface="Arial" panose="020B0604020202020204" pitchFamily="34" charset="0"/>
                <a:cs typeface="Arial" panose="020B0604020202020204" pitchFamily="34" charset="0"/>
              </a:rPr>
              <a:t>Quarterly performance reports</a:t>
            </a:r>
            <a:endParaRPr lang="en-ZA" dirty="0"/>
          </a:p>
        </p:txBody>
      </p:sp>
      <p:sp>
        <p:nvSpPr>
          <p:cNvPr id="3" name="Content Placeholder 2"/>
          <p:cNvSpPr>
            <a:spLocks noGrp="1"/>
          </p:cNvSpPr>
          <p:nvPr>
            <p:ph idx="1"/>
          </p:nvPr>
        </p:nvSpPr>
        <p:spPr/>
        <p:txBody>
          <a:bodyPr>
            <a:normAutofit fontScale="25000" lnSpcReduction="20000"/>
          </a:bodyPr>
          <a:lstStyle/>
          <a:p>
            <a:pPr marL="0" indent="0">
              <a:buNone/>
            </a:pPr>
            <a:r>
              <a:rPr lang="en-ZA" sz="3800" b="1" i="1" dirty="0">
                <a:latin typeface="Arial" panose="020B0604020202020204" pitchFamily="34" charset="0"/>
                <a:cs typeface="Arial" panose="020B0604020202020204" pitchFamily="34" charset="0"/>
              </a:rPr>
              <a:t> </a:t>
            </a:r>
            <a:endParaRPr lang="en-ZA" sz="3800" dirty="0">
              <a:latin typeface="Arial" panose="020B0604020202020204" pitchFamily="34" charset="0"/>
              <a:cs typeface="Arial" panose="020B0604020202020204" pitchFamily="34" charset="0"/>
            </a:endParaRPr>
          </a:p>
          <a:p>
            <a:r>
              <a:rPr lang="en-ZA" sz="7200" b="1" i="1" dirty="0" smtClean="0">
                <a:cs typeface="Arial" panose="020B0604020202020204" pitchFamily="34" charset="0"/>
              </a:rPr>
              <a:t>Purpose</a:t>
            </a:r>
            <a:r>
              <a:rPr lang="en-ZA" sz="7200" b="1" i="1" dirty="0">
                <a:cs typeface="Arial" panose="020B0604020202020204" pitchFamily="34" charset="0"/>
              </a:rPr>
              <a:t> </a:t>
            </a:r>
            <a:endParaRPr lang="en-ZA" sz="7200" dirty="0">
              <a:cs typeface="Arial" panose="020B0604020202020204" pitchFamily="34" charset="0"/>
            </a:endParaRPr>
          </a:p>
          <a:p>
            <a:r>
              <a:rPr lang="en-ZA" sz="7200" dirty="0">
                <a:cs typeface="Arial" panose="020B0604020202020204" pitchFamily="34" charset="0"/>
              </a:rPr>
              <a:t>Quarterly performance reports provide progress updates on the implementation of an institutions’ Annual Performance Plan in the previous quarter, with particular reference to monitoring delivery against quarterly performance targets</a:t>
            </a:r>
            <a:r>
              <a:rPr lang="en-ZA" sz="7200" dirty="0" smtClean="0">
                <a:cs typeface="Arial" panose="020B0604020202020204" pitchFamily="34" charset="0"/>
              </a:rPr>
              <a:t>.</a:t>
            </a:r>
            <a:r>
              <a:rPr lang="en-ZA" sz="7200" b="1" i="1" dirty="0">
                <a:cs typeface="Arial" panose="020B0604020202020204" pitchFamily="34" charset="0"/>
              </a:rPr>
              <a:t> </a:t>
            </a:r>
            <a:endParaRPr lang="en-ZA" sz="7200" dirty="0">
              <a:cs typeface="Arial" panose="020B0604020202020204" pitchFamily="34" charset="0"/>
            </a:endParaRPr>
          </a:p>
          <a:p>
            <a:r>
              <a:rPr lang="en-ZA" sz="7200" b="1" i="1" dirty="0" smtClean="0">
                <a:cs typeface="Arial" panose="020B0604020202020204" pitchFamily="34" charset="0"/>
              </a:rPr>
              <a:t>Focus</a:t>
            </a:r>
            <a:r>
              <a:rPr lang="en-ZA" sz="7200" b="1" i="1" dirty="0">
                <a:cs typeface="Arial" panose="020B0604020202020204" pitchFamily="34" charset="0"/>
              </a:rPr>
              <a:t> </a:t>
            </a:r>
            <a:endParaRPr lang="en-ZA" sz="7200" dirty="0">
              <a:cs typeface="Arial" panose="020B0604020202020204" pitchFamily="34" charset="0"/>
            </a:endParaRPr>
          </a:p>
          <a:p>
            <a:r>
              <a:rPr lang="en-ZA" sz="7200" dirty="0">
                <a:cs typeface="Arial" panose="020B0604020202020204" pitchFamily="34" charset="0"/>
              </a:rPr>
              <a:t>A quarterly performance report provides the executive authority, the National Treasury and provincial treasuries with information on performance against plans. It also provides the accounting officer with an opportunity to indicate measures that will be taken to ensure that implementation of the Annual Performance Plan remains on track.</a:t>
            </a:r>
          </a:p>
          <a:p>
            <a:r>
              <a:rPr lang="en-ZA" sz="7200" b="1" i="1" dirty="0" smtClean="0">
                <a:cs typeface="Arial" panose="020B0604020202020204" pitchFamily="34" charset="0"/>
              </a:rPr>
              <a:t>Timeframe</a:t>
            </a:r>
            <a:r>
              <a:rPr lang="en-ZA" sz="7200" b="1" i="1" dirty="0">
                <a:cs typeface="Arial" panose="020B0604020202020204" pitchFamily="34" charset="0"/>
              </a:rPr>
              <a:t> </a:t>
            </a:r>
            <a:endParaRPr lang="en-ZA" sz="7200" dirty="0">
              <a:cs typeface="Arial" panose="020B0604020202020204" pitchFamily="34" charset="0"/>
            </a:endParaRPr>
          </a:p>
          <a:p>
            <a:r>
              <a:rPr lang="en-ZA" sz="7200" dirty="0">
                <a:cs typeface="Arial" panose="020B0604020202020204" pitchFamily="34" charset="0"/>
              </a:rPr>
              <a:t>Quarterly reports must be prepared within 30 days after the end of each quarter.</a:t>
            </a:r>
          </a:p>
          <a:p>
            <a:r>
              <a:rPr lang="en-ZA" sz="7200" b="1" i="1" dirty="0" smtClean="0">
                <a:cs typeface="Arial" panose="020B0604020202020204" pitchFamily="34" charset="0"/>
              </a:rPr>
              <a:t>Updating</a:t>
            </a:r>
            <a:r>
              <a:rPr lang="en-ZA" sz="7200" b="1" i="1" dirty="0">
                <a:cs typeface="Arial" panose="020B0604020202020204" pitchFamily="34" charset="0"/>
              </a:rPr>
              <a:t> </a:t>
            </a:r>
            <a:endParaRPr lang="en-ZA" sz="7200" dirty="0">
              <a:cs typeface="Arial" panose="020B0604020202020204" pitchFamily="34" charset="0"/>
            </a:endParaRPr>
          </a:p>
          <a:p>
            <a:r>
              <a:rPr lang="en-ZA" sz="7200" dirty="0">
                <a:cs typeface="Arial" panose="020B0604020202020204" pitchFamily="34" charset="0"/>
              </a:rPr>
              <a:t>Changes to planned targets should not be made in quarterly performance reports. Ideally, actual</a:t>
            </a:r>
          </a:p>
          <a:p>
            <a:r>
              <a:rPr lang="en-ZA" sz="7200" dirty="0">
                <a:cs typeface="Arial" panose="020B0604020202020204" pitchFamily="34" charset="0"/>
              </a:rPr>
              <a:t>performance numbers reported for a particular quarter should not be revised. However, given the inherent difficulties in management information systems, it may be necessary to provide for validation and revision of reported numbers in subsequent reports, subject to appropriate quality controls and disclosures.</a:t>
            </a:r>
          </a:p>
          <a:p>
            <a:pPr marL="0" indent="0">
              <a:buNone/>
            </a:pPr>
            <a:endParaRPr lang="en-ZA" sz="11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DCB3B80B-23E3-3948-A741-EEB7CB22DD0C}" type="slidenum">
              <a:rPr lang="en-US" smtClean="0">
                <a:solidFill>
                  <a:prstClr val="black">
                    <a:tint val="75000"/>
                  </a:prstClr>
                </a:solidFill>
              </a:rPr>
              <a:pPr/>
              <a:t>3</a:t>
            </a:fld>
            <a:endParaRPr lang="en-US" dirty="0">
              <a:solidFill>
                <a:prstClr val="black">
                  <a:tint val="75000"/>
                </a:prstClr>
              </a:solidFill>
            </a:endParaRPr>
          </a:p>
        </p:txBody>
      </p:sp>
    </p:spTree>
    <p:extLst>
      <p:ext uri="{BB962C8B-B14F-4D97-AF65-F5344CB8AC3E}">
        <p14:creationId xmlns:p14="http://schemas.microsoft.com/office/powerpoint/2010/main" val="3852819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latin typeface="Arial" panose="020B0604020202020204" pitchFamily="34" charset="0"/>
                <a:cs typeface="Arial" panose="020B0604020202020204" pitchFamily="34" charset="0"/>
              </a:rPr>
              <a:t>Quarterly performance reports</a:t>
            </a:r>
            <a:endParaRPr lang="en-ZA" dirty="0"/>
          </a:p>
        </p:txBody>
      </p:sp>
      <p:sp>
        <p:nvSpPr>
          <p:cNvPr id="3" name="Content Placeholder 2"/>
          <p:cNvSpPr>
            <a:spLocks noGrp="1"/>
          </p:cNvSpPr>
          <p:nvPr>
            <p:ph idx="1"/>
          </p:nvPr>
        </p:nvSpPr>
        <p:spPr/>
        <p:txBody>
          <a:bodyPr>
            <a:normAutofit fontScale="62500" lnSpcReduction="20000"/>
          </a:bodyPr>
          <a:lstStyle/>
          <a:p>
            <a:pPr marL="0" indent="0">
              <a:buNone/>
            </a:pPr>
            <a:r>
              <a:rPr lang="en-ZA" b="1" i="1" dirty="0" smtClean="0"/>
              <a:t>    Linked </a:t>
            </a:r>
            <a:r>
              <a:rPr lang="en-ZA" b="1" i="1" dirty="0"/>
              <a:t>to</a:t>
            </a:r>
            <a:endParaRPr lang="en-ZA" dirty="0"/>
          </a:p>
          <a:p>
            <a:pPr marL="0" indent="0">
              <a:buNone/>
            </a:pPr>
            <a:r>
              <a:rPr lang="en-ZA" b="1" i="1" dirty="0"/>
              <a:t> </a:t>
            </a:r>
            <a:endParaRPr lang="en-ZA" dirty="0"/>
          </a:p>
          <a:p>
            <a:r>
              <a:rPr lang="en-ZA" dirty="0"/>
              <a:t>The quarterly performance reports are ultimately consolidated into the performance section of the annual report. In addition, the quarterly performance reports for the second and third quarters provide information on the present year’s performance to be taken into consideration in the development of the Annual Performance Plan and annual budget for the following year</a:t>
            </a:r>
            <a:r>
              <a:rPr lang="en-ZA" dirty="0" smtClean="0"/>
              <a:t>.</a:t>
            </a:r>
          </a:p>
          <a:p>
            <a:pPr marL="0" indent="0">
              <a:buNone/>
            </a:pPr>
            <a:r>
              <a:rPr lang="en-GB" b="1" dirty="0"/>
              <a:t> </a:t>
            </a:r>
            <a:endParaRPr lang="en-ZA" b="1" dirty="0"/>
          </a:p>
          <a:p>
            <a:pPr marL="457200" lvl="1" indent="0">
              <a:buNone/>
            </a:pPr>
            <a:r>
              <a:rPr lang="en-US" b="1" dirty="0"/>
              <a:t>Objective </a:t>
            </a:r>
            <a:endParaRPr lang="en-ZA" dirty="0"/>
          </a:p>
          <a:p>
            <a:pPr marL="0" indent="0">
              <a:buNone/>
            </a:pPr>
            <a:r>
              <a:rPr lang="en-GB" dirty="0" smtClean="0"/>
              <a:t>       To </a:t>
            </a:r>
            <a:r>
              <a:rPr lang="en-GB" dirty="0"/>
              <a:t>evaluate whether:</a:t>
            </a:r>
            <a:endParaRPr lang="en-ZA" dirty="0"/>
          </a:p>
          <a:p>
            <a:pPr marL="0" indent="0">
              <a:buNone/>
            </a:pPr>
            <a:r>
              <a:rPr lang="en-GB" dirty="0"/>
              <a:t> </a:t>
            </a:r>
            <a:endParaRPr lang="en-ZA" dirty="0"/>
          </a:p>
          <a:p>
            <a:pPr lvl="0"/>
            <a:r>
              <a:rPr lang="en-GB" dirty="0"/>
              <a:t>performance information reported was accurate, valid and complete, based on the portfolio of evidence for quarter 2;</a:t>
            </a:r>
            <a:endParaRPr lang="en-ZA" dirty="0"/>
          </a:p>
          <a:p>
            <a:pPr lvl="0"/>
            <a:r>
              <a:rPr lang="en-GB" dirty="0"/>
              <a:t>the correct method of technical indicator description (TID) was utilised and applied consistently during quarter 2;</a:t>
            </a:r>
            <a:endParaRPr lang="en-ZA" dirty="0"/>
          </a:p>
          <a:p>
            <a:pPr lvl="0"/>
            <a:r>
              <a:rPr lang="en-GB" dirty="0"/>
              <a:t>the correct source document was utilised to capture the reported performance information;</a:t>
            </a:r>
            <a:endParaRPr lang="en-ZA" dirty="0"/>
          </a:p>
          <a:p>
            <a:endParaRPr lang="en-ZA" dirty="0"/>
          </a:p>
        </p:txBody>
      </p:sp>
      <p:sp>
        <p:nvSpPr>
          <p:cNvPr id="4" name="Slide Number Placeholder 3"/>
          <p:cNvSpPr>
            <a:spLocks noGrp="1"/>
          </p:cNvSpPr>
          <p:nvPr>
            <p:ph type="sldNum" sz="quarter" idx="12"/>
          </p:nvPr>
        </p:nvSpPr>
        <p:spPr/>
        <p:txBody>
          <a:bodyPr/>
          <a:lstStyle/>
          <a:p>
            <a:fld id="{DCB3B80B-23E3-3948-A741-EEB7CB22DD0C}" type="slidenum">
              <a:rPr lang="en-US" smtClean="0">
                <a:solidFill>
                  <a:prstClr val="black">
                    <a:tint val="75000"/>
                  </a:prstClr>
                </a:solidFill>
              </a:rPr>
              <a:pPr/>
              <a:t>4</a:t>
            </a:fld>
            <a:endParaRPr lang="en-US" dirty="0">
              <a:solidFill>
                <a:prstClr val="black">
                  <a:tint val="75000"/>
                </a:prstClr>
              </a:solidFill>
            </a:endParaRPr>
          </a:p>
        </p:txBody>
      </p:sp>
    </p:spTree>
    <p:extLst>
      <p:ext uri="{BB962C8B-B14F-4D97-AF65-F5344CB8AC3E}">
        <p14:creationId xmlns:p14="http://schemas.microsoft.com/office/powerpoint/2010/main" val="1456695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Scope</a:t>
            </a:r>
            <a:endParaRPr lang="en-ZA" dirty="0"/>
          </a:p>
        </p:txBody>
      </p:sp>
      <p:sp>
        <p:nvSpPr>
          <p:cNvPr id="3" name="Content Placeholder 2"/>
          <p:cNvSpPr>
            <a:spLocks noGrp="1"/>
          </p:cNvSpPr>
          <p:nvPr>
            <p:ph idx="1"/>
          </p:nvPr>
        </p:nvSpPr>
        <p:spPr/>
        <p:txBody>
          <a:bodyPr>
            <a:normAutofit/>
          </a:bodyPr>
          <a:lstStyle/>
          <a:p>
            <a:endParaRPr lang="en-GB" sz="1900" dirty="0" smtClean="0"/>
          </a:p>
          <a:p>
            <a:r>
              <a:rPr lang="en-GB" sz="1900" dirty="0" smtClean="0"/>
              <a:t>The </a:t>
            </a:r>
            <a:r>
              <a:rPr lang="en-GB" sz="1900" dirty="0"/>
              <a:t>review </a:t>
            </a:r>
            <a:r>
              <a:rPr lang="en-GB" sz="1900" dirty="0" smtClean="0"/>
              <a:t>has been conducted </a:t>
            </a:r>
            <a:r>
              <a:rPr lang="en-GB" sz="1900" dirty="0"/>
              <a:t>in </a:t>
            </a:r>
            <a:r>
              <a:rPr lang="en-GB" sz="1900" dirty="0" smtClean="0"/>
              <a:t>(3) three Regions from 09 November – 20 November 2020</a:t>
            </a:r>
            <a:endParaRPr lang="en-ZA" sz="1900" dirty="0"/>
          </a:p>
          <a:p>
            <a:pPr marL="0" indent="0">
              <a:buNone/>
            </a:pPr>
            <a:r>
              <a:rPr lang="en-GB" sz="1900" dirty="0"/>
              <a:t> </a:t>
            </a:r>
            <a:endParaRPr lang="en-ZA" sz="1900" dirty="0"/>
          </a:p>
          <a:p>
            <a:r>
              <a:rPr lang="en-GB" sz="1900" dirty="0"/>
              <a:t>The scope of the review </a:t>
            </a:r>
            <a:r>
              <a:rPr lang="en-GB" sz="1900" dirty="0" smtClean="0"/>
              <a:t>has been</a:t>
            </a:r>
            <a:r>
              <a:rPr lang="en-GB" sz="1900" dirty="0" smtClean="0"/>
              <a:t> </a:t>
            </a:r>
            <a:r>
              <a:rPr lang="en-GB" sz="1900" dirty="0"/>
              <a:t>limited to the following areas: </a:t>
            </a:r>
            <a:endParaRPr lang="en-ZA" sz="1900" dirty="0"/>
          </a:p>
          <a:p>
            <a:r>
              <a:rPr lang="en-GB" sz="1900" dirty="0"/>
              <a:t> </a:t>
            </a:r>
            <a:endParaRPr lang="en-ZA" sz="1900" dirty="0"/>
          </a:p>
          <a:p>
            <a:pPr lvl="0"/>
            <a:r>
              <a:rPr lang="en-US" sz="1900" dirty="0" err="1"/>
              <a:t>Programme</a:t>
            </a:r>
            <a:r>
              <a:rPr lang="en-US" sz="1900" dirty="0"/>
              <a:t> 2: Incarceration;</a:t>
            </a:r>
            <a:endParaRPr lang="en-ZA" sz="1900" dirty="0"/>
          </a:p>
          <a:p>
            <a:pPr lvl="0"/>
            <a:r>
              <a:rPr lang="en-US" sz="1900" dirty="0" err="1"/>
              <a:t>Programme</a:t>
            </a:r>
            <a:r>
              <a:rPr lang="en-US" sz="1900" dirty="0"/>
              <a:t> </a:t>
            </a:r>
            <a:r>
              <a:rPr lang="en-US" sz="1900" dirty="0" smtClean="0"/>
              <a:t>3:  Rehabilitation</a:t>
            </a:r>
          </a:p>
          <a:p>
            <a:pPr lvl="0"/>
            <a:r>
              <a:rPr lang="en-US" sz="1900" dirty="0" err="1" smtClean="0"/>
              <a:t>Programme</a:t>
            </a:r>
            <a:r>
              <a:rPr lang="en-US" sz="1900" dirty="0" smtClean="0"/>
              <a:t> 4: Care</a:t>
            </a:r>
          </a:p>
          <a:p>
            <a:pPr lvl="0"/>
            <a:r>
              <a:rPr lang="en-US" sz="1900" dirty="0" err="1" smtClean="0"/>
              <a:t>Programme</a:t>
            </a:r>
            <a:r>
              <a:rPr lang="en-US" sz="1900" dirty="0" smtClean="0"/>
              <a:t> 5: Social Re-</a:t>
            </a:r>
            <a:r>
              <a:rPr lang="en-US" sz="1900" dirty="0" err="1"/>
              <a:t>I</a:t>
            </a:r>
            <a:r>
              <a:rPr lang="en-US" sz="1900" dirty="0" err="1" smtClean="0"/>
              <a:t>ntergration</a:t>
            </a:r>
            <a:endParaRPr lang="en-US" sz="1900" dirty="0" smtClean="0"/>
          </a:p>
          <a:p>
            <a:pPr lvl="0"/>
            <a:endParaRPr lang="en-US" sz="1900" dirty="0"/>
          </a:p>
          <a:p>
            <a:pPr marL="0" lvl="0" indent="0">
              <a:buNone/>
            </a:pPr>
            <a:r>
              <a:rPr lang="en-US" sz="1900" dirty="0" smtClean="0"/>
              <a:t>The first week of the audit was focusing on </a:t>
            </a:r>
            <a:r>
              <a:rPr lang="en-US" sz="1900" dirty="0" err="1" smtClean="0"/>
              <a:t>Programme</a:t>
            </a:r>
            <a:r>
              <a:rPr lang="en-US" sz="1900" dirty="0" smtClean="0"/>
              <a:t> 2 and 5 which the presentation </a:t>
            </a:r>
            <a:r>
              <a:rPr lang="en-US" sz="1900" smtClean="0"/>
              <a:t>is based on.</a:t>
            </a:r>
            <a:endParaRPr lang="en-ZA" sz="1900" dirty="0"/>
          </a:p>
          <a:p>
            <a:pPr marL="0" indent="0">
              <a:buNone/>
            </a:pPr>
            <a:r>
              <a:rPr lang="en-GB" dirty="0"/>
              <a:t> </a:t>
            </a:r>
            <a:endParaRPr lang="en-ZA" dirty="0"/>
          </a:p>
          <a:p>
            <a:endParaRPr lang="en-ZA" dirty="0"/>
          </a:p>
        </p:txBody>
      </p:sp>
      <p:sp>
        <p:nvSpPr>
          <p:cNvPr id="4" name="Slide Number Placeholder 3"/>
          <p:cNvSpPr>
            <a:spLocks noGrp="1"/>
          </p:cNvSpPr>
          <p:nvPr>
            <p:ph type="sldNum" sz="quarter" idx="12"/>
          </p:nvPr>
        </p:nvSpPr>
        <p:spPr/>
        <p:txBody>
          <a:bodyPr/>
          <a:lstStyle/>
          <a:p>
            <a:fld id="{DCB3B80B-23E3-3948-A741-EEB7CB22DD0C}" type="slidenum">
              <a:rPr lang="en-US" smtClean="0">
                <a:solidFill>
                  <a:prstClr val="black">
                    <a:tint val="75000"/>
                  </a:prstClr>
                </a:solidFill>
              </a:rPr>
              <a:pPr/>
              <a:t>5</a:t>
            </a:fld>
            <a:endParaRPr lang="en-US" dirty="0">
              <a:solidFill>
                <a:prstClr val="black">
                  <a:tint val="75000"/>
                </a:prstClr>
              </a:solidFill>
            </a:endParaRPr>
          </a:p>
        </p:txBody>
      </p:sp>
    </p:spTree>
    <p:extLst>
      <p:ext uri="{BB962C8B-B14F-4D97-AF65-F5344CB8AC3E}">
        <p14:creationId xmlns:p14="http://schemas.microsoft.com/office/powerpoint/2010/main" val="3891363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Draft Common Findings</a:t>
            </a:r>
            <a:endParaRPr lang="en-ZA" b="1" dirty="0"/>
          </a:p>
        </p:txBody>
      </p:sp>
      <p:sp>
        <p:nvSpPr>
          <p:cNvPr id="3" name="Content Placeholder 2"/>
          <p:cNvSpPr>
            <a:spLocks noGrp="1"/>
          </p:cNvSpPr>
          <p:nvPr>
            <p:ph idx="1"/>
          </p:nvPr>
        </p:nvSpPr>
        <p:spPr/>
        <p:txBody>
          <a:bodyPr/>
          <a:lstStyle/>
          <a:p>
            <a:r>
              <a:rPr lang="en-ZA" sz="2000" b="1" dirty="0" smtClean="0"/>
              <a:t>Programme 2</a:t>
            </a:r>
          </a:p>
          <a:p>
            <a:r>
              <a:rPr lang="en-ZA" sz="2000" dirty="0"/>
              <a:t>Sub programme</a:t>
            </a:r>
            <a:r>
              <a:rPr lang="en-US" sz="2000" dirty="0"/>
              <a:t>: Remand Detention</a:t>
            </a:r>
            <a:endParaRPr lang="en-ZA" sz="2000" dirty="0" smtClean="0"/>
          </a:p>
          <a:p>
            <a:pPr marL="0" lvl="2" indent="0">
              <a:buNone/>
            </a:pPr>
            <a:r>
              <a:rPr lang="en-GB" sz="2000" dirty="0" smtClean="0"/>
              <a:t>		Continuous </a:t>
            </a:r>
            <a:r>
              <a:rPr lang="en-GB" sz="2000" dirty="0"/>
              <a:t>Risk Assessment: </a:t>
            </a:r>
            <a:r>
              <a:rPr lang="en-US" sz="2000" dirty="0"/>
              <a:t>Differences between reported information and </a:t>
            </a:r>
            <a:r>
              <a:rPr lang="en-US" sz="2000" dirty="0" smtClean="0"/>
              <a:t>			source 		documents</a:t>
            </a:r>
            <a:endParaRPr lang="en-ZA" sz="2000" dirty="0"/>
          </a:p>
          <a:p>
            <a:pPr>
              <a:buFont typeface="Arial" panose="020B0604020202020204" pitchFamily="34" charset="0"/>
              <a:buChar char="•"/>
            </a:pPr>
            <a:r>
              <a:rPr lang="en-ZA" sz="2000" dirty="0"/>
              <a:t>Sub programme</a:t>
            </a:r>
            <a:r>
              <a:rPr lang="en-US" sz="2000" dirty="0"/>
              <a:t>: Security Operations</a:t>
            </a:r>
            <a:endParaRPr lang="en-ZA" sz="2000" dirty="0" smtClean="0"/>
          </a:p>
          <a:p>
            <a:pPr marL="914400" lvl="2" indent="0">
              <a:buNone/>
            </a:pPr>
            <a:r>
              <a:rPr lang="en-US" sz="2000" dirty="0" smtClean="0"/>
              <a:t>Assaults: The reported cases of assaults in the operational report do not agree with reported cases of assaults in the register. (</a:t>
            </a:r>
            <a:r>
              <a:rPr lang="en-GB" sz="2000" i="1" dirty="0" smtClean="0"/>
              <a:t>G336 register)</a:t>
            </a:r>
            <a:endParaRPr lang="en-ZA" sz="2000" dirty="0" smtClean="0"/>
          </a:p>
          <a:p>
            <a:pPr marL="0" indent="0">
              <a:buNone/>
            </a:pPr>
            <a:r>
              <a:rPr lang="en-US" dirty="0" smtClean="0"/>
              <a:t> </a:t>
            </a:r>
            <a:endParaRPr lang="en-ZA" dirty="0" smtClean="0"/>
          </a:p>
          <a:p>
            <a:pPr marL="0" indent="0">
              <a:buNone/>
            </a:pPr>
            <a:endParaRPr lang="en-ZA" dirty="0"/>
          </a:p>
        </p:txBody>
      </p:sp>
      <p:sp>
        <p:nvSpPr>
          <p:cNvPr id="4" name="Slide Number Placeholder 3"/>
          <p:cNvSpPr>
            <a:spLocks noGrp="1"/>
          </p:cNvSpPr>
          <p:nvPr>
            <p:ph type="sldNum" sz="quarter" idx="12"/>
          </p:nvPr>
        </p:nvSpPr>
        <p:spPr/>
        <p:txBody>
          <a:bodyPr/>
          <a:lstStyle/>
          <a:p>
            <a:fld id="{DCB3B80B-23E3-3948-A741-EEB7CB22DD0C}" type="slidenum">
              <a:rPr lang="en-US" smtClean="0">
                <a:solidFill>
                  <a:prstClr val="black">
                    <a:tint val="75000"/>
                  </a:prstClr>
                </a:solidFill>
              </a:rPr>
              <a:pPr/>
              <a:t>6</a:t>
            </a:fld>
            <a:endParaRPr lang="en-US" dirty="0">
              <a:solidFill>
                <a:prstClr val="black">
                  <a:tint val="75000"/>
                </a:prstClr>
              </a:solidFill>
            </a:endParaRPr>
          </a:p>
        </p:txBody>
      </p:sp>
    </p:spTree>
    <p:extLst>
      <p:ext uri="{BB962C8B-B14F-4D97-AF65-F5344CB8AC3E}">
        <p14:creationId xmlns:p14="http://schemas.microsoft.com/office/powerpoint/2010/main" val="2196919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Auditor’s conclusion</a:t>
            </a:r>
            <a:endParaRPr lang="en-ZA" dirty="0"/>
          </a:p>
        </p:txBody>
      </p:sp>
      <p:sp>
        <p:nvSpPr>
          <p:cNvPr id="3" name="Content Placeholder 2"/>
          <p:cNvSpPr>
            <a:spLocks noGrp="1"/>
          </p:cNvSpPr>
          <p:nvPr>
            <p:ph idx="1"/>
          </p:nvPr>
        </p:nvSpPr>
        <p:spPr/>
        <p:txBody>
          <a:bodyPr>
            <a:normAutofit/>
          </a:bodyPr>
          <a:lstStyle/>
          <a:p>
            <a:pPr marL="0" indent="0">
              <a:buNone/>
            </a:pPr>
            <a:r>
              <a:rPr lang="en-GB" dirty="0"/>
              <a:t> </a:t>
            </a:r>
            <a:endParaRPr lang="en-ZA" dirty="0"/>
          </a:p>
          <a:p>
            <a:r>
              <a:rPr lang="en-GB" sz="2200" dirty="0"/>
              <a:t>The purpose of this audit was to provide assurance on whether the internal control measures implemented by management on AOPO process are complied with.</a:t>
            </a:r>
            <a:endParaRPr lang="en-ZA" sz="2200" dirty="0"/>
          </a:p>
          <a:p>
            <a:r>
              <a:rPr lang="en-GB" sz="2200" dirty="0"/>
              <a:t>Based on the work performed </a:t>
            </a:r>
            <a:r>
              <a:rPr lang="en-GB" sz="2200" dirty="0" smtClean="0"/>
              <a:t>at the 3 regions in 2 regions we have identified the two  common findings under Programme 2 </a:t>
            </a:r>
          </a:p>
          <a:p>
            <a:r>
              <a:rPr lang="en-GB" sz="2200" dirty="0" smtClean="0"/>
              <a:t>It should be noted that the findings are still at a draft stage as they have not been discussed with the Area Commissioners and Regional Commissioners at</a:t>
            </a:r>
            <a:r>
              <a:rPr lang="en-GB" sz="2200" dirty="0" smtClean="0"/>
              <a:t> the time of preparation of the presentation  as the teams were still on site.</a:t>
            </a:r>
            <a:endParaRPr lang="en-ZA" sz="2200" dirty="0"/>
          </a:p>
          <a:p>
            <a:pPr marL="0" lvl="0" indent="0">
              <a:buNone/>
            </a:pPr>
            <a:endParaRPr lang="en-ZA" dirty="0"/>
          </a:p>
          <a:p>
            <a:endParaRPr lang="en-ZA" dirty="0"/>
          </a:p>
        </p:txBody>
      </p:sp>
      <p:sp>
        <p:nvSpPr>
          <p:cNvPr id="4" name="Slide Number Placeholder 3"/>
          <p:cNvSpPr>
            <a:spLocks noGrp="1"/>
          </p:cNvSpPr>
          <p:nvPr>
            <p:ph type="sldNum" sz="quarter" idx="12"/>
          </p:nvPr>
        </p:nvSpPr>
        <p:spPr/>
        <p:txBody>
          <a:bodyPr/>
          <a:lstStyle/>
          <a:p>
            <a:fld id="{DCB3B80B-23E3-3948-A741-EEB7CB22DD0C}" type="slidenum">
              <a:rPr lang="en-US" smtClean="0">
                <a:solidFill>
                  <a:prstClr val="black">
                    <a:tint val="75000"/>
                  </a:prstClr>
                </a:solidFill>
              </a:rPr>
              <a:pPr/>
              <a:t>7</a:t>
            </a:fld>
            <a:endParaRPr lang="en-US" dirty="0">
              <a:solidFill>
                <a:prstClr val="black">
                  <a:tint val="75000"/>
                </a:prstClr>
              </a:solidFill>
            </a:endParaRPr>
          </a:p>
        </p:txBody>
      </p:sp>
    </p:spTree>
    <p:extLst>
      <p:ext uri="{BB962C8B-B14F-4D97-AF65-F5344CB8AC3E}">
        <p14:creationId xmlns:p14="http://schemas.microsoft.com/office/powerpoint/2010/main" val="25497617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7xKqHXCsmEqpYS9D3W9JOA"/>
</p:tagLst>
</file>

<file path=ppt/theme/theme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ank">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Q1 QUARTER REPORT TO THE AUDIT COMMITTEE. 2017.18 FY" id="{827A107F-2B98-4B2C-B936-D3E899478FB0}" vid="{20AC8ADC-FED3-45AD-945B-BF1D73B71EB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4897</TotalTime>
  <Words>68</Words>
  <Application>Microsoft Office PowerPoint</Application>
  <PresentationFormat>Custom</PresentationFormat>
  <Paragraphs>73</Paragraphs>
  <Slides>7</Slides>
  <Notes>1</Notes>
  <HiddenSlides>0</HiddenSlides>
  <MMClips>0</MMClips>
  <ScaleCrop>false</ScaleCrop>
  <HeadingPairs>
    <vt:vector size="6" baseType="variant">
      <vt:variant>
        <vt:lpstr>Theme</vt:lpstr>
      </vt:variant>
      <vt:variant>
        <vt:i4>2</vt:i4>
      </vt:variant>
      <vt:variant>
        <vt:lpstr>Embedded OLE Servers</vt:lpstr>
      </vt:variant>
      <vt:variant>
        <vt:i4>0</vt:i4>
      </vt:variant>
      <vt:variant>
        <vt:lpstr>Slide Titles</vt:lpstr>
      </vt:variant>
      <vt:variant>
        <vt:i4>7</vt:i4>
      </vt:variant>
    </vt:vector>
  </HeadingPairs>
  <TitlesOfParts>
    <vt:vector size="9" baseType="lpstr">
      <vt:lpstr>3_Office Theme</vt:lpstr>
      <vt:lpstr>Blank</vt:lpstr>
      <vt:lpstr>PowerPoint Presentation</vt:lpstr>
      <vt:lpstr>PowerPoint Presentation</vt:lpstr>
      <vt:lpstr>Quarterly performance reports</vt:lpstr>
      <vt:lpstr>Quarterly performance reports</vt:lpstr>
      <vt:lpstr>Scope</vt:lpstr>
      <vt:lpstr>Draft Common Findings</vt:lpstr>
      <vt:lpstr>Auditor’s conclusion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Ramootsedi Motaung</dc:creator>
  <cp:lastModifiedBy>Baleni, Nikiwe</cp:lastModifiedBy>
  <cp:revision>228</cp:revision>
  <dcterms:created xsi:type="dcterms:W3CDTF">2018-04-06T13:15:23Z</dcterms:created>
  <dcterms:modified xsi:type="dcterms:W3CDTF">2020-11-14T10:24:31Z</dcterms:modified>
</cp:coreProperties>
</file>