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814" r:id="rId1"/>
    <p:sldMasterId id="2147483826" r:id="rId2"/>
  </p:sldMasterIdLst>
  <p:notesMasterIdLst>
    <p:notesMasterId r:id="rId13"/>
  </p:notesMasterIdLst>
  <p:handoutMasterIdLst>
    <p:handoutMasterId r:id="rId14"/>
  </p:handoutMasterIdLst>
  <p:sldIdLst>
    <p:sldId id="1007" r:id="rId3"/>
    <p:sldId id="1010" r:id="rId4"/>
    <p:sldId id="1008" r:id="rId5"/>
    <p:sldId id="998" r:id="rId6"/>
    <p:sldId id="994" r:id="rId7"/>
    <p:sldId id="1022" r:id="rId8"/>
    <p:sldId id="1014" r:id="rId9"/>
    <p:sldId id="1023" r:id="rId10"/>
    <p:sldId id="1009" r:id="rId11"/>
    <p:sldId id="941" r:id="rId12"/>
  </p:sldIdLst>
  <p:sldSz cx="9144000" cy="6858000" type="screen4x3"/>
  <p:notesSz cx="6797675" cy="9926638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5613" indent="1588"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2813" indent="1588"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0013" indent="1588"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7213" indent="1588"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4247">
          <p15:clr>
            <a:srgbClr val="A4A3A4"/>
          </p15:clr>
        </p15:guide>
        <p15:guide id="2" orient="horz" pos="3918">
          <p15:clr>
            <a:srgbClr val="A4A3A4"/>
          </p15:clr>
        </p15:guide>
        <p15:guide id="3" orient="horz" pos="1159">
          <p15:clr>
            <a:srgbClr val="A4A3A4"/>
          </p15:clr>
        </p15:guide>
        <p15:guide id="4" orient="horz" pos="4156">
          <p15:clr>
            <a:srgbClr val="A4A3A4"/>
          </p15:clr>
        </p15:guide>
        <p15:guide id="5" pos="2880">
          <p15:clr>
            <a:srgbClr val="A4A3A4"/>
          </p15:clr>
        </p15:guide>
        <p15:guide id="6" pos="158">
          <p15:clr>
            <a:srgbClr val="A4A3A4"/>
          </p15:clr>
        </p15:guide>
        <p15:guide id="7" pos="560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00"/>
    <a:srgbClr val="EDEDED"/>
    <a:srgbClr val="D8D8D8"/>
    <a:srgbClr val="00CC00"/>
    <a:srgbClr val="FF8C08"/>
    <a:srgbClr val="339966"/>
    <a:srgbClr val="66FF33"/>
    <a:srgbClr val="CCFFFF"/>
    <a:srgbClr val="FF66FF"/>
    <a:srgbClr val="99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20225" autoAdjust="0"/>
    <p:restoredTop sz="96144" autoAdjust="0"/>
  </p:normalViewPr>
  <p:slideViewPr>
    <p:cSldViewPr snapToObjects="1">
      <p:cViewPr>
        <p:scale>
          <a:sx n="90" d="100"/>
          <a:sy n="90" d="100"/>
        </p:scale>
        <p:origin x="-1806" y="-1074"/>
      </p:cViewPr>
      <p:guideLst>
        <p:guide orient="horz" pos="4247"/>
        <p:guide orient="horz" pos="3918"/>
        <p:guide orient="horz" pos="1159"/>
        <p:guide orient="horz" pos="4156"/>
        <p:guide pos="2880"/>
        <p:guide pos="158"/>
        <p:guide pos="56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64" d="100"/>
          <a:sy n="64" d="100"/>
        </p:scale>
        <p:origin x="-2760" y="-114"/>
      </p:cViewPr>
      <p:guideLst>
        <p:guide orient="horz" pos="3127"/>
        <p:guide pos="2141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handoutMaster" Target="handoutMasters/handout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NUL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42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4" y="4"/>
            <a:ext cx="2945955" cy="49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41" tIns="48321" rIns="96641" bIns="48321" numCol="1" anchor="t" anchorCtr="0" compatLnSpc="1">
            <a:prstTxWarp prst="textNoShape">
              <a:avLst/>
            </a:prstTxWarp>
          </a:bodyPr>
          <a:lstStyle>
            <a:lvl1pPr algn="l" defTabSz="966594">
              <a:lnSpc>
                <a:spcPct val="100000"/>
              </a:lnSpc>
              <a:spcBef>
                <a:spcPct val="0"/>
              </a:spcBef>
              <a:buClrTx/>
              <a:defRPr sz="13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3142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0248" y="4"/>
            <a:ext cx="2945955" cy="49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41" tIns="48321" rIns="96641" bIns="48321" numCol="1" anchor="t" anchorCtr="0" compatLnSpc="1">
            <a:prstTxWarp prst="textNoShape">
              <a:avLst/>
            </a:prstTxWarp>
          </a:bodyPr>
          <a:lstStyle>
            <a:lvl1pPr algn="r" defTabSz="966594">
              <a:lnSpc>
                <a:spcPct val="100000"/>
              </a:lnSpc>
              <a:spcBef>
                <a:spcPct val="0"/>
              </a:spcBef>
              <a:buClrTx/>
              <a:defRPr sz="13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3142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4" y="9429326"/>
            <a:ext cx="2945955" cy="49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41" tIns="48321" rIns="96641" bIns="48321" numCol="1" anchor="b" anchorCtr="0" compatLnSpc="1">
            <a:prstTxWarp prst="textNoShape">
              <a:avLst/>
            </a:prstTxWarp>
          </a:bodyPr>
          <a:lstStyle>
            <a:lvl1pPr algn="l" defTabSz="966594">
              <a:lnSpc>
                <a:spcPct val="100000"/>
              </a:lnSpc>
              <a:spcBef>
                <a:spcPct val="0"/>
              </a:spcBef>
              <a:buClrTx/>
              <a:defRPr sz="13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3142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0248" y="9429326"/>
            <a:ext cx="2945955" cy="49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41" tIns="48321" rIns="96641" bIns="48321" numCol="1" anchor="b" anchorCtr="0" compatLnSpc="1">
            <a:prstTxWarp prst="textNoShape">
              <a:avLst/>
            </a:prstTxWarp>
          </a:bodyPr>
          <a:lstStyle>
            <a:lvl1pPr algn="r" defTabSz="966594">
              <a:lnSpc>
                <a:spcPct val="100000"/>
              </a:lnSpc>
              <a:spcBef>
                <a:spcPct val="0"/>
              </a:spcBef>
              <a:buClrTx/>
              <a:defRPr sz="1300"/>
            </a:lvl1pPr>
          </a:lstStyle>
          <a:p>
            <a:pPr>
              <a:defRPr/>
            </a:pPr>
            <a:fld id="{94C88CBE-E755-4996-AEBD-89E8BD814D1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099756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4" y="4"/>
            <a:ext cx="2945955" cy="49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41" tIns="48321" rIns="96641" bIns="48321" numCol="1" anchor="t" anchorCtr="0" compatLnSpc="1">
            <a:prstTxWarp prst="textNoShape">
              <a:avLst/>
            </a:prstTxWarp>
          </a:bodyPr>
          <a:lstStyle>
            <a:lvl1pPr algn="l" defTabSz="966594">
              <a:lnSpc>
                <a:spcPct val="100000"/>
              </a:lnSpc>
              <a:spcBef>
                <a:spcPct val="0"/>
              </a:spcBef>
              <a:buClrTx/>
              <a:defRPr sz="13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0248" y="4"/>
            <a:ext cx="2945955" cy="49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41" tIns="48321" rIns="96641" bIns="48321" numCol="1" anchor="t" anchorCtr="0" compatLnSpc="1">
            <a:prstTxWarp prst="textNoShape">
              <a:avLst/>
            </a:prstTxWarp>
          </a:bodyPr>
          <a:lstStyle>
            <a:lvl1pPr algn="r" defTabSz="966594">
              <a:lnSpc>
                <a:spcPct val="100000"/>
              </a:lnSpc>
              <a:spcBef>
                <a:spcPct val="0"/>
              </a:spcBef>
              <a:buClrTx/>
              <a:defRPr sz="13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662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7575" y="744538"/>
            <a:ext cx="4962525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29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0063" y="4715482"/>
            <a:ext cx="5437550" cy="44660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41" tIns="48321" rIns="96641" bIns="4832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1229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4" y="9429326"/>
            <a:ext cx="2945955" cy="49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41" tIns="48321" rIns="96641" bIns="48321" numCol="1" anchor="b" anchorCtr="0" compatLnSpc="1">
            <a:prstTxWarp prst="textNoShape">
              <a:avLst/>
            </a:prstTxWarp>
          </a:bodyPr>
          <a:lstStyle>
            <a:lvl1pPr algn="l" defTabSz="966594">
              <a:lnSpc>
                <a:spcPct val="100000"/>
              </a:lnSpc>
              <a:spcBef>
                <a:spcPct val="0"/>
              </a:spcBef>
              <a:buClrTx/>
              <a:defRPr sz="13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29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0248" y="9429326"/>
            <a:ext cx="2945955" cy="49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41" tIns="48321" rIns="96641" bIns="48321" numCol="1" anchor="b" anchorCtr="0" compatLnSpc="1">
            <a:prstTxWarp prst="textNoShape">
              <a:avLst/>
            </a:prstTxWarp>
          </a:bodyPr>
          <a:lstStyle>
            <a:lvl1pPr algn="r" defTabSz="966594">
              <a:lnSpc>
                <a:spcPct val="100000"/>
              </a:lnSpc>
              <a:spcBef>
                <a:spcPct val="0"/>
              </a:spcBef>
              <a:buClrTx/>
              <a:defRPr sz="1300"/>
            </a:lvl1pPr>
          </a:lstStyle>
          <a:p>
            <a:pPr>
              <a:defRPr/>
            </a:pPr>
            <a:fld id="{8105FAE8-03D8-4D98-AAFC-7A059A2391E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37001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5826" algn="l" defTabSz="91433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990" algn="l" defTabSz="91433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156" algn="l" defTabSz="91433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321" algn="l" defTabSz="91433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0CE56A3-CE0D-43A0-8814-9EAD3873BAC3}" type="slidenum">
              <a:rPr lang="en-US" smtClean="0">
                <a:solidFill>
                  <a:prstClr val="black"/>
                </a:solidFill>
              </a:rPr>
              <a:pPr/>
              <a:t>0</a:t>
            </a:fld>
            <a:endParaRPr lang="en-US" smtClean="0">
              <a:solidFill>
                <a:prstClr val="black"/>
              </a:solidFill>
            </a:endParaRPr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47750" y="836613"/>
            <a:ext cx="4645025" cy="3484562"/>
          </a:xfrm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7248" y="4715482"/>
            <a:ext cx="4983191" cy="4466002"/>
          </a:xfrm>
          <a:noFill/>
          <a:ln/>
        </p:spPr>
        <p:txBody>
          <a:bodyPr/>
          <a:lstStyle/>
          <a:p>
            <a:pPr eaLnBrk="1" hangingPunct="1"/>
            <a:endParaRPr lang="de-DE" smtClean="0">
              <a:solidFill>
                <a:srgbClr val="000000"/>
              </a:solidFill>
              <a:latin typeface="Arial Unicode MS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4001500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1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AutoShape 73"/>
          <p:cNvGraphicFramePr>
            <a:graphicFrameLocks/>
          </p:cNvGraphicFramePr>
          <p:nvPr>
            <p:custDataLst>
              <p:tags r:id="rId2"/>
            </p:custDataLst>
          </p:nvPr>
        </p:nvGraphicFramePr>
        <p:xfrm>
          <a:off x="0" y="0"/>
          <a:ext cx="158750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75" r:id="rId4" imgW="0" imgH="0" progId="">
                  <p:embed/>
                </p:oleObj>
              </mc:Choice>
              <mc:Fallback>
                <p:oleObj r:id="rId4" imgW="0" imgH="0" progId="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158750" cy="158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166" name="Rectangle 22"/>
          <p:cNvSpPr>
            <a:spLocks noGrp="1" noChangeArrowheads="1"/>
          </p:cNvSpPr>
          <p:nvPr>
            <p:ph type="ctrTitle" sz="quarter"/>
          </p:nvPr>
        </p:nvSpPr>
        <p:spPr>
          <a:xfrm>
            <a:off x="1141415" y="3124202"/>
            <a:ext cx="6861175" cy="401648"/>
          </a:xfrm>
          <a:ln algn="ctr"/>
        </p:spPr>
        <p:txBody>
          <a:bodyPr anchor="ctr"/>
          <a:lstStyle>
            <a:lvl1pPr algn="ctr">
              <a:defRPr sz="2900"/>
            </a:lvl1pPr>
          </a:lstStyle>
          <a:p>
            <a:r>
              <a:rPr lang="en-US" noProof="0" smtClean="0"/>
              <a:t>Click to edit Master title style</a:t>
            </a:r>
            <a:endParaRPr lang="en-GB" noProof="0"/>
          </a:p>
        </p:txBody>
      </p:sp>
      <p:sp>
        <p:nvSpPr>
          <p:cNvPr id="6167" name="Rectangle 2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4351341"/>
            <a:ext cx="6400800" cy="221599"/>
          </a:xfrm>
        </p:spPr>
        <p:txBody>
          <a:bodyPr anchor="ctr"/>
          <a:lstStyle>
            <a:lvl1pPr marL="0" indent="0" algn="ctr">
              <a:buFont typeface="Wingdings" pitchFamily="2" charset="2"/>
              <a:buNone/>
              <a:defRPr i="1"/>
            </a:lvl1pPr>
          </a:lstStyle>
          <a:p>
            <a:r>
              <a:rPr lang="en-US" noProof="0" smtClean="0"/>
              <a:t>Click to edit Master subtitle style</a:t>
            </a:r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19422419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smtClean="0"/>
              <a:t>Click to edit Master title style</a:t>
            </a:r>
            <a:endParaRPr lang="en-GB" noProof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563588" y="2092327"/>
            <a:ext cx="1329595" cy="3545587"/>
          </a:xfrm>
        </p:spPr>
        <p:txBody>
          <a:bodyPr vert="eaVert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24602238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16182" y="596901"/>
            <a:ext cx="276999" cy="4140200"/>
          </a:xfrm>
        </p:spPr>
        <p:txBody>
          <a:bodyPr vert="eaVert"/>
          <a:lstStyle/>
          <a:p>
            <a:r>
              <a:rPr lang="en-US" noProof="0" smtClean="0"/>
              <a:t>Click to edit Master title style</a:t>
            </a:r>
            <a:endParaRPr lang="en-GB" noProof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250603" y="596901"/>
            <a:ext cx="1329595" cy="4140200"/>
          </a:xfrm>
        </p:spPr>
        <p:txBody>
          <a:bodyPr vert="eaVert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316120246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DB6A2AF-CE8A-4052-9E11-5A33A14BD12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80BC8BDE-2CDB-4D06-BB98-EFB2EA75D86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71EFF71A-9358-4B52-8F69-D818A29988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EA062-DD63-490A-B8E6-ECEBD6CA674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11/20/2020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31F9A7F1-AF4A-4435-83B7-9FD02E3B17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221A303C-E75C-4CB2-B059-CDCB87FAF8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D1549-1324-4EFF-87C0-B692114AC8D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653634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52D422B-ED00-40B0-9165-87546F8A16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6A960440-5F7E-4060-A858-F632AB3D5FD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C2DE873D-DFB9-4985-8BF9-F11835D4CA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EA062-DD63-490A-B8E6-ECEBD6CA674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11/20/2020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ACD25987-3B62-444F-836C-52217B2B36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099C289B-B3FB-499F-8C27-2F4BB1DF23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D1549-1324-4EFF-87C0-B692114AC8D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089046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9ED5997-2C5C-475E-872C-553B60F658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A6B594CB-B266-4610-9584-5998A4742F4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3685AC40-F003-4FA9-A42C-BFFD1131BA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EA062-DD63-490A-B8E6-ECEBD6CA674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11/20/2020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8B438BE5-E698-48C8-BC01-73323E730E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D9CC469D-2098-45FC-A204-48FD368472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D1549-1324-4EFF-87C0-B692114AC8D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142569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2E4FF29-24FF-4DE5-ADB9-9A804AF448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898DA1E-348D-4E37-848E-E68E9F06AC5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3771B82F-C8CB-4287-8AE0-4CBB4CA41CB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C1A0E6C2-3321-45C3-AB18-326A30EF32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EA062-DD63-490A-B8E6-ECEBD6CA674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11/20/2020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DE729858-C3DE-4AC6-888E-33B4C60408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2C8D0C1C-5108-4F61-8F4F-82344E0E25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D1549-1324-4EFF-87C0-B692114AC8D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004150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A4F2DEA-EB9C-42C7-BFC0-CE95332687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48A942AE-40AA-4307-9C2C-0814D10389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C2A15E67-9C61-4678-8924-1F2A98D2A6E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48F47BDE-0CA5-4AC0-9774-66333A03207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F4F71CA5-160B-453D-AC4C-E5A8683CD3B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E000ECAD-1DC0-4DB8-B23F-2978DA2F7F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EA062-DD63-490A-B8E6-ECEBD6CA674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11/20/2020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D5904712-6C20-43C7-BCC8-45796173AF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294997E3-7A47-4FD1-BF6C-E9F8C29D15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D1549-1324-4EFF-87C0-B692114AC8D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244819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3650026-D873-40BB-8914-E0C241D919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70E8D620-46AF-4A8A-813F-7F131B4A93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EA062-DD63-490A-B8E6-ECEBD6CA674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11/20/2020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C0AC39B4-11C7-47A4-8F28-647004B924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19310B8E-38B6-4D4D-B39F-3BF1159EAA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D1549-1324-4EFF-87C0-B692114AC8D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824976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B770769F-807C-4E43-BB3A-690A3E8624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EA062-DD63-490A-B8E6-ECEBD6CA674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11/20/2020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5DC89C88-05E9-491E-BDFB-6B854351DC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8584F9D3-83AC-4455-AEBE-6F04076F5D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D1549-1324-4EFF-87C0-B692114AC8D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621892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5913A89-D4A0-487D-A149-C9511B1EDB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A9402240-6504-4AE9-83C4-538754923F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473F8497-C477-4825-B17D-5CF8B62B870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224D6A41-4772-4D52-AE79-7A6CFB4D75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EA062-DD63-490A-B8E6-ECEBD6CA674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11/20/2020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A8BC2376-8C81-4D02-ABFA-CF217512AB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7AFDEF3E-6D04-4CA1-B76A-1CBDF7DDDE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D1549-1324-4EFF-87C0-B692114AC8D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36101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smtClean="0"/>
              <a:t>Click to edit Master title style</a:t>
            </a:r>
            <a:endParaRPr lang="en-GB" noProof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6063" y="2092329"/>
            <a:ext cx="8647112" cy="1329595"/>
          </a:xfrm>
        </p:spPr>
        <p:txBody>
          <a:bodyPr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223790547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6778F86-49DF-434F-A916-CCFADFF83D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B2ED303B-92A4-4D0B-89F0-E639F369E42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733CEC67-1110-4B8B-98F4-CF156268B63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D3D3C3E4-F4A6-412E-8CE9-25BA63237B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EA062-DD63-490A-B8E6-ECEBD6CA674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11/20/2020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18EA047C-50CA-48A9-BB35-8C6233FBF8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925DFE21-9CD8-49CC-AF1B-BDE1011423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D1549-1324-4EFF-87C0-B692114AC8D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110263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0869B78-F27F-495B-A2C2-2793284F67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07064751-C514-4419-85E0-DFFC94D1DFC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33053D27-EB3C-4610-8A69-DCC125D37F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EA062-DD63-490A-B8E6-ECEBD6CA674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11/20/2020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545A532C-1325-482A-9DEB-DDFA0FCBEE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8D36A21A-59B8-469A-9D91-EEE5988A2F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D1549-1324-4EFF-87C0-B692114AC8D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681778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xmlns="" id="{1F475ECF-C99D-4889-88D7-F7E198685AF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03439734-D441-499E-B507-BC7A82D1A1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3565E774-C302-49D4-9659-E21D0FDEA2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EA062-DD63-490A-B8E6-ECEBD6CA674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11/20/2020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397F6840-67C3-4206-A20E-75019B3C2B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0DDBE94B-D67A-44B7-923C-887C094513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D1549-1324-4EFF-87C0-B692114AC8D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19090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080296"/>
          </a:xfrm>
        </p:spPr>
        <p:txBody>
          <a:bodyPr/>
          <a:lstStyle>
            <a:lvl1pPr algn="ctr">
              <a:defRPr sz="3900" b="1" cap="all"/>
            </a:lvl1pPr>
          </a:lstStyle>
          <a:p>
            <a:r>
              <a:rPr lang="en-US" noProof="0" smtClean="0"/>
              <a:t>Click to edit Master title style</a:t>
            </a:r>
            <a:endParaRPr lang="en-GB" noProof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7"/>
            <a:ext cx="7772400" cy="276999"/>
          </a:xfrm>
        </p:spPr>
        <p:txBody>
          <a:bodyPr anchor="b"/>
          <a:lstStyle>
            <a:lvl1pPr marL="0" indent="0" algn="ctr">
              <a:buNone/>
              <a:defRPr sz="2000"/>
            </a:lvl1pPr>
            <a:lvl2pPr marL="457165" indent="0">
              <a:buNone/>
              <a:defRPr sz="1800"/>
            </a:lvl2pPr>
            <a:lvl3pPr marL="914331" indent="0">
              <a:buNone/>
              <a:defRPr sz="1600"/>
            </a:lvl3pPr>
            <a:lvl4pPr marL="1371495" indent="0">
              <a:buNone/>
              <a:defRPr sz="1400"/>
            </a:lvl4pPr>
            <a:lvl5pPr marL="1828660" indent="0">
              <a:buNone/>
              <a:defRPr sz="1400"/>
            </a:lvl5pPr>
            <a:lvl6pPr marL="2285826" indent="0">
              <a:buNone/>
              <a:defRPr sz="1400"/>
            </a:lvl6pPr>
            <a:lvl7pPr marL="2742990" indent="0">
              <a:buNone/>
              <a:defRPr sz="1400"/>
            </a:lvl7pPr>
            <a:lvl8pPr marL="3200156" indent="0">
              <a:buNone/>
              <a:defRPr sz="1400"/>
            </a:lvl8pPr>
            <a:lvl9pPr marL="3657321" indent="0">
              <a:buNone/>
              <a:defRPr sz="1400"/>
            </a:lvl9pPr>
          </a:lstStyle>
          <a:p>
            <a:pPr lvl="0"/>
            <a:r>
              <a:rPr lang="en-US" noProof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9043578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smtClean="0"/>
              <a:t>Click to edit Master title style</a:t>
            </a:r>
            <a:endParaRPr lang="en-GB" noProof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46063" y="2092328"/>
            <a:ext cx="4246562" cy="218829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5025" y="2092328"/>
            <a:ext cx="4248150" cy="218829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29644027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609604"/>
            <a:ext cx="8686800" cy="276999"/>
          </a:xfrm>
        </p:spPr>
        <p:txBody>
          <a:bodyPr/>
          <a:lstStyle>
            <a:lvl1pPr>
              <a:defRPr/>
            </a:lvl1pPr>
          </a:lstStyle>
          <a:p>
            <a:r>
              <a:rPr lang="en-US" noProof="0" smtClean="0"/>
              <a:t>Click to edit Master title style</a:t>
            </a:r>
            <a:endParaRPr lang="en-GB" noProof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" y="1535117"/>
            <a:ext cx="4268788" cy="66479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65" indent="0">
              <a:buNone/>
              <a:defRPr sz="2000" b="1"/>
            </a:lvl2pPr>
            <a:lvl3pPr marL="914331" indent="0">
              <a:buNone/>
              <a:defRPr sz="1800" b="1"/>
            </a:lvl3pPr>
            <a:lvl4pPr marL="1371495" indent="0">
              <a:buNone/>
              <a:defRPr sz="1600" b="1"/>
            </a:lvl4pPr>
            <a:lvl5pPr marL="1828660" indent="0">
              <a:buNone/>
              <a:defRPr sz="1600" b="1"/>
            </a:lvl5pPr>
            <a:lvl6pPr marL="2285826" indent="0">
              <a:buNone/>
              <a:defRPr sz="1600" b="1"/>
            </a:lvl6pPr>
            <a:lvl7pPr marL="2742990" indent="0">
              <a:buNone/>
              <a:defRPr sz="1600" b="1"/>
            </a:lvl7pPr>
            <a:lvl8pPr marL="3200156" indent="0">
              <a:buNone/>
              <a:defRPr sz="1600" b="1"/>
            </a:lvl8pPr>
            <a:lvl9pPr marL="3657321" indent="0">
              <a:buNone/>
              <a:defRPr sz="1600" b="1"/>
            </a:lvl9pPr>
          </a:lstStyle>
          <a:p>
            <a:pPr lvl="0"/>
            <a:r>
              <a:rPr lang="en-US" noProof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28600" y="2174876"/>
            <a:ext cx="4268788" cy="189590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9" y="1535117"/>
            <a:ext cx="4270375" cy="66479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65" indent="0">
              <a:buNone/>
              <a:defRPr sz="2000" b="1"/>
            </a:lvl2pPr>
            <a:lvl3pPr marL="914331" indent="0">
              <a:buNone/>
              <a:defRPr sz="1800" b="1"/>
            </a:lvl3pPr>
            <a:lvl4pPr marL="1371495" indent="0">
              <a:buNone/>
              <a:defRPr sz="1600" b="1"/>
            </a:lvl4pPr>
            <a:lvl5pPr marL="1828660" indent="0">
              <a:buNone/>
              <a:defRPr sz="1600" b="1"/>
            </a:lvl5pPr>
            <a:lvl6pPr marL="2285826" indent="0">
              <a:buNone/>
              <a:defRPr sz="1600" b="1"/>
            </a:lvl6pPr>
            <a:lvl7pPr marL="2742990" indent="0">
              <a:buNone/>
              <a:defRPr sz="1600" b="1"/>
            </a:lvl7pPr>
            <a:lvl8pPr marL="3200156" indent="0">
              <a:buNone/>
              <a:defRPr sz="1600" b="1"/>
            </a:lvl8pPr>
            <a:lvl9pPr marL="3657321" indent="0">
              <a:buNone/>
              <a:defRPr sz="1600" b="1"/>
            </a:lvl9pPr>
          </a:lstStyle>
          <a:p>
            <a:pPr lvl="0"/>
            <a:r>
              <a:rPr lang="en-US" noProof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9" y="2174876"/>
            <a:ext cx="4270375" cy="189590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12311975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 smtClean="0"/>
              <a:t>Click to edit Master title style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35422869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472255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4" y="623887"/>
            <a:ext cx="3008313" cy="55399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noProof="0" smtClean="0"/>
              <a:t>Click to edit Master title style</a:t>
            </a:r>
            <a:endParaRPr lang="en-GB" noProof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1" y="623888"/>
            <a:ext cx="5111750" cy="251761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4" y="1785941"/>
            <a:ext cx="3008313" cy="199439"/>
          </a:xfrm>
        </p:spPr>
        <p:txBody>
          <a:bodyPr/>
          <a:lstStyle>
            <a:lvl1pPr marL="0" indent="0">
              <a:buNone/>
              <a:defRPr sz="1400"/>
            </a:lvl1pPr>
            <a:lvl2pPr marL="457165" indent="0">
              <a:buNone/>
              <a:defRPr sz="1200"/>
            </a:lvl2pPr>
            <a:lvl3pPr marL="914331" indent="0">
              <a:buNone/>
              <a:defRPr sz="1000"/>
            </a:lvl3pPr>
            <a:lvl4pPr marL="1371495" indent="0">
              <a:buNone/>
              <a:defRPr sz="900"/>
            </a:lvl4pPr>
            <a:lvl5pPr marL="1828660" indent="0">
              <a:buNone/>
              <a:defRPr sz="900"/>
            </a:lvl5pPr>
            <a:lvl6pPr marL="2285826" indent="0">
              <a:buNone/>
              <a:defRPr sz="900"/>
            </a:lvl6pPr>
            <a:lvl7pPr marL="2742990" indent="0">
              <a:buNone/>
              <a:defRPr sz="900"/>
            </a:lvl7pPr>
            <a:lvl8pPr marL="3200156" indent="0">
              <a:buNone/>
              <a:defRPr sz="900"/>
            </a:lvl8pPr>
            <a:lvl9pPr marL="3657321" indent="0">
              <a:buNone/>
              <a:defRPr sz="900"/>
            </a:lvl9pPr>
          </a:lstStyle>
          <a:p>
            <a:pPr lvl="0"/>
            <a:r>
              <a:rPr lang="en-US" noProof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578404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4"/>
            <a:ext cx="5486400" cy="27699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noProof="0" smtClean="0"/>
              <a:t>Click to edit Master title style</a:t>
            </a:r>
            <a:endParaRPr lang="en-GB" noProof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43198"/>
          </a:xfrm>
        </p:spPr>
        <p:txBody>
          <a:bodyPr/>
          <a:lstStyle>
            <a:lvl1pPr marL="0" indent="0">
              <a:buNone/>
              <a:defRPr sz="3200"/>
            </a:lvl1pPr>
            <a:lvl2pPr marL="457165" indent="0">
              <a:buNone/>
              <a:defRPr sz="2800"/>
            </a:lvl2pPr>
            <a:lvl3pPr marL="914331" indent="0">
              <a:buNone/>
              <a:defRPr sz="2400"/>
            </a:lvl3pPr>
            <a:lvl4pPr marL="1371495" indent="0">
              <a:buNone/>
              <a:defRPr sz="2000"/>
            </a:lvl4pPr>
            <a:lvl5pPr marL="1828660" indent="0">
              <a:buNone/>
              <a:defRPr sz="2000"/>
            </a:lvl5pPr>
            <a:lvl6pPr marL="2285826" indent="0">
              <a:buNone/>
              <a:defRPr sz="2000"/>
            </a:lvl6pPr>
            <a:lvl7pPr marL="2742990" indent="0">
              <a:buNone/>
              <a:defRPr sz="2000"/>
            </a:lvl7pPr>
            <a:lvl8pPr marL="3200156" indent="0">
              <a:buNone/>
              <a:defRPr sz="2000"/>
            </a:lvl8pPr>
            <a:lvl9pPr marL="3657321" indent="0">
              <a:buNone/>
              <a:defRPr sz="2000"/>
            </a:lvl9pPr>
          </a:lstStyle>
          <a:p>
            <a:pPr lvl="0"/>
            <a:r>
              <a:rPr lang="en-US" noProof="0" dirty="0" smtClean="0"/>
              <a:t>Click icon to add picture</a:t>
            </a:r>
            <a:endParaRPr lang="en-GB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41"/>
            <a:ext cx="5486400" cy="199439"/>
          </a:xfrm>
        </p:spPr>
        <p:txBody>
          <a:bodyPr/>
          <a:lstStyle>
            <a:lvl1pPr marL="0" indent="0">
              <a:buNone/>
              <a:defRPr sz="1400"/>
            </a:lvl1pPr>
            <a:lvl2pPr marL="457165" indent="0">
              <a:buNone/>
              <a:defRPr sz="1200"/>
            </a:lvl2pPr>
            <a:lvl3pPr marL="914331" indent="0">
              <a:buNone/>
              <a:defRPr sz="1000"/>
            </a:lvl3pPr>
            <a:lvl4pPr marL="1371495" indent="0">
              <a:buNone/>
              <a:defRPr sz="900"/>
            </a:lvl4pPr>
            <a:lvl5pPr marL="1828660" indent="0">
              <a:buNone/>
              <a:defRPr sz="900"/>
            </a:lvl5pPr>
            <a:lvl6pPr marL="2285826" indent="0">
              <a:buNone/>
              <a:defRPr sz="900"/>
            </a:lvl6pPr>
            <a:lvl7pPr marL="2742990" indent="0">
              <a:buNone/>
              <a:defRPr sz="900"/>
            </a:lvl7pPr>
            <a:lvl8pPr marL="3200156" indent="0">
              <a:buNone/>
              <a:defRPr sz="900"/>
            </a:lvl8pPr>
            <a:lvl9pPr marL="3657321" indent="0">
              <a:buNone/>
              <a:defRPr sz="900"/>
            </a:lvl9pPr>
          </a:lstStyle>
          <a:p>
            <a:pPr lvl="0"/>
            <a:r>
              <a:rPr lang="en-US" noProof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7752403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 bwMode="auto">
          <a:xfrm>
            <a:off x="0" y="0"/>
            <a:ext cx="9144000" cy="596900"/>
          </a:xfrm>
          <a:prstGeom prst="rect">
            <a:avLst/>
          </a:prstGeom>
          <a:solidFill>
            <a:srgbClr val="006600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2000" tIns="72000" rIns="72000" bIns="7200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90000"/>
              </a:lnSpc>
              <a:spcBef>
                <a:spcPct val="50000"/>
              </a:spcBef>
              <a:spcAft>
                <a:spcPct val="0"/>
              </a:spcAft>
              <a:buClr>
                <a:schemeClr val="bg2"/>
              </a:buClr>
              <a:buSzTx/>
              <a:buFontTx/>
              <a:buNone/>
              <a:tabLst/>
            </a:pPr>
            <a:endParaRPr kumimoji="0" lang="en-ZA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3075" name="Rectangle 24"/>
          <p:cNvSpPr>
            <a:spLocks noGrp="1" noChangeArrowheads="1"/>
          </p:cNvSpPr>
          <p:nvPr>
            <p:ph type="title"/>
          </p:nvPr>
        </p:nvSpPr>
        <p:spPr bwMode="auto">
          <a:xfrm>
            <a:off x="100221" y="113724"/>
            <a:ext cx="8647112" cy="38779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GB" smtClean="0"/>
              <a:t>Headline: (20 pt.) Arial bold</a:t>
            </a:r>
          </a:p>
        </p:txBody>
      </p:sp>
      <p:sp>
        <p:nvSpPr>
          <p:cNvPr id="3076" name="Rectangle 26"/>
          <p:cNvSpPr>
            <a:spLocks noGrp="1" noChangeArrowheads="1"/>
          </p:cNvSpPr>
          <p:nvPr>
            <p:ph type="body" idx="1"/>
          </p:nvPr>
        </p:nvSpPr>
        <p:spPr bwMode="auto">
          <a:xfrm>
            <a:off x="246063" y="2092325"/>
            <a:ext cx="8647112" cy="2659063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GB" smtClean="0"/>
              <a:t>Text: 16-pt. Arial with Wingdings square square bullet 100%</a:t>
            </a:r>
          </a:p>
          <a:p>
            <a:pPr lvl="1"/>
            <a:r>
              <a:rPr lang="en-GB" smtClean="0"/>
              <a:t>Second-level bullet — Arial round</a:t>
            </a:r>
          </a:p>
          <a:p>
            <a:pPr lvl="2"/>
            <a:r>
              <a:rPr lang="en-GB" smtClean="0"/>
              <a:t>Third-level bullet — Arial Em dash</a:t>
            </a:r>
          </a:p>
          <a:p>
            <a:pPr lvl="3"/>
            <a:r>
              <a:rPr lang="en-GB" smtClean="0"/>
              <a:t>Fourth-level bullet — Arial Em dash</a:t>
            </a:r>
          </a:p>
          <a:p>
            <a:pPr lvl="4"/>
            <a:r>
              <a:rPr lang="en-GB" smtClean="0"/>
              <a:t>xx</a:t>
            </a:r>
          </a:p>
          <a:p>
            <a:pPr lvl="0"/>
            <a:r>
              <a:rPr lang="en-GB" smtClean="0"/>
              <a:t>Text: 16 pt. Arial, plain text sentence case</a:t>
            </a:r>
          </a:p>
          <a:p>
            <a:pPr lvl="1"/>
            <a:r>
              <a:rPr lang="en-GB" smtClean="0"/>
              <a:t>Second-level bullet</a:t>
            </a:r>
          </a:p>
          <a:p>
            <a:pPr lvl="2"/>
            <a:r>
              <a:rPr lang="en-GB" smtClean="0"/>
              <a:t>Third-level bullet</a:t>
            </a:r>
          </a:p>
          <a:p>
            <a:pPr lvl="3"/>
            <a:r>
              <a:rPr lang="en-GB" smtClean="0"/>
              <a:t>Fourth-level bullet</a:t>
            </a:r>
          </a:p>
        </p:txBody>
      </p:sp>
      <p:sp>
        <p:nvSpPr>
          <p:cNvPr id="1029" name="Rectangle 28"/>
          <p:cNvSpPr>
            <a:spLocks noChangeArrowheads="1"/>
          </p:cNvSpPr>
          <p:nvPr/>
        </p:nvSpPr>
        <p:spPr bwMode="auto">
          <a:xfrm>
            <a:off x="8650288" y="6705600"/>
            <a:ext cx="265112" cy="13811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r" eaLnBrk="0" hangingPunct="0">
              <a:defRPr/>
            </a:pPr>
            <a:fld id="{851172FB-5EEA-4105-882C-8D3DDB9655BA}" type="slidenum">
              <a:rPr lang="en-GB" sz="900">
                <a:solidFill>
                  <a:srgbClr val="77787B"/>
                </a:solidFill>
              </a:rPr>
              <a:pPr algn="r" eaLnBrk="0" hangingPunct="0">
                <a:defRPr/>
              </a:pPr>
              <a:t>‹#›</a:t>
            </a:fld>
            <a:endParaRPr lang="en-GB" sz="900" dirty="0">
              <a:solidFill>
                <a:srgbClr val="77787B"/>
              </a:solidFill>
            </a:endParaRPr>
          </a:p>
        </p:txBody>
      </p:sp>
      <p:pic>
        <p:nvPicPr>
          <p:cNvPr id="3079" name="Picture 6" descr="C:\Users\jmumaw\Desktop\DCS\Pics\Logo.JP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6388100"/>
            <a:ext cx="1362075" cy="44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5625990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5" r:id="rId1"/>
    <p:sldLayoutId id="2147483816" r:id="rId2"/>
    <p:sldLayoutId id="2147483817" r:id="rId3"/>
    <p:sldLayoutId id="2147483818" r:id="rId4"/>
    <p:sldLayoutId id="2147483819" r:id="rId5"/>
    <p:sldLayoutId id="2147483820" r:id="rId6"/>
    <p:sldLayoutId id="2147483821" r:id="rId7"/>
    <p:sldLayoutId id="2147483822" r:id="rId8"/>
    <p:sldLayoutId id="2147483823" r:id="rId9"/>
    <p:sldLayoutId id="2147483824" r:id="rId10"/>
    <p:sldLayoutId id="2147483825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charset="0"/>
          <a:cs typeface="Arial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charset="0"/>
          <a:cs typeface="Arial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charset="0"/>
          <a:cs typeface="Arial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charset="0"/>
          <a:cs typeface="Arial" charset="0"/>
        </a:defRPr>
      </a:lvl5pPr>
      <a:lvl6pPr marL="457165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charset="0"/>
          <a:cs typeface="Arial" charset="0"/>
        </a:defRPr>
      </a:lvl6pPr>
      <a:lvl7pPr marL="914331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charset="0"/>
          <a:cs typeface="Arial" charset="0"/>
        </a:defRPr>
      </a:lvl7pPr>
      <a:lvl8pPr marL="1371495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charset="0"/>
          <a:cs typeface="Arial" charset="0"/>
        </a:defRPr>
      </a:lvl8pPr>
      <a:lvl9pPr marL="182866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charset="0"/>
          <a:cs typeface="Arial" charset="0"/>
        </a:defRPr>
      </a:lvl9pPr>
    </p:titleStyle>
    <p:bodyStyle>
      <a:lvl1pPr marL="266700" indent="-266700" algn="l" rtl="0" eaLnBrk="0" fontAlgn="base" hangingPunct="0">
        <a:lnSpc>
          <a:spcPct val="90000"/>
        </a:lnSpc>
        <a:spcBef>
          <a:spcPct val="90000"/>
        </a:spcBef>
        <a:spcAft>
          <a:spcPct val="0"/>
        </a:spcAft>
        <a:buClr>
          <a:schemeClr val="bg2"/>
        </a:buClr>
        <a:buFont typeface="Wingdings" pitchFamily="2" charset="2"/>
        <a:buChar char="n"/>
        <a:defRPr sz="1600">
          <a:solidFill>
            <a:schemeClr val="tx1"/>
          </a:solidFill>
          <a:latin typeface="+mn-lt"/>
          <a:ea typeface="+mn-ea"/>
          <a:cs typeface="+mn-cs"/>
        </a:defRPr>
      </a:lvl1pPr>
      <a:lvl2pPr marL="458788" indent="-188913" algn="l" rtl="0" eaLnBrk="0" fontAlgn="base" hangingPunct="0">
        <a:lnSpc>
          <a:spcPct val="90000"/>
        </a:lnSpc>
        <a:spcBef>
          <a:spcPct val="50000"/>
        </a:spcBef>
        <a:spcAft>
          <a:spcPct val="0"/>
        </a:spcAft>
        <a:buClr>
          <a:schemeClr val="bg2"/>
        </a:buClr>
        <a:buFont typeface="Arial" charset="0"/>
        <a:buChar char="•"/>
        <a:defRPr sz="1600">
          <a:solidFill>
            <a:schemeClr val="tx1"/>
          </a:solidFill>
          <a:latin typeface="+mn-lt"/>
          <a:cs typeface="+mn-cs"/>
        </a:defRPr>
      </a:lvl2pPr>
      <a:lvl3pPr marL="623888" indent="-161925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chemeClr val="bg2"/>
        </a:buClr>
        <a:buFont typeface="Arial" charset="0"/>
        <a:buChar char="–"/>
        <a:defRPr sz="1600">
          <a:solidFill>
            <a:schemeClr val="tx1"/>
          </a:solidFill>
          <a:latin typeface="+mn-lt"/>
          <a:cs typeface="+mn-cs"/>
        </a:defRPr>
      </a:lvl3pPr>
      <a:lvl4pPr marL="793750" indent="-166688" algn="l" rtl="0" eaLnBrk="0" fontAlgn="base" hangingPunct="0">
        <a:lnSpc>
          <a:spcPct val="90000"/>
        </a:lnSpc>
        <a:spcBef>
          <a:spcPct val="10000"/>
        </a:spcBef>
        <a:spcAft>
          <a:spcPct val="0"/>
        </a:spcAft>
        <a:buClr>
          <a:schemeClr val="bg2"/>
        </a:buClr>
        <a:buFont typeface="Arial" charset="0"/>
        <a:buChar char="-"/>
        <a:defRPr sz="1600">
          <a:solidFill>
            <a:schemeClr val="tx1"/>
          </a:solidFill>
          <a:latin typeface="+mn-lt"/>
          <a:cs typeface="+mn-cs"/>
        </a:defRPr>
      </a:lvl4pPr>
      <a:lvl5pPr marL="955675" indent="-15875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>
          <a:schemeClr val="bg2"/>
        </a:buClr>
        <a:buFont typeface="Arial" charset="0"/>
        <a:buChar char="­"/>
        <a:defRPr sz="1600">
          <a:solidFill>
            <a:schemeClr val="tx1"/>
          </a:solidFill>
          <a:latin typeface="+mn-lt"/>
          <a:cs typeface="+mn-cs"/>
        </a:defRPr>
      </a:lvl5pPr>
      <a:lvl6pPr marL="1414356" indent="-160326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buClr>
          <a:schemeClr val="bg2"/>
        </a:buClr>
        <a:buFont typeface="Arial" charset="0"/>
        <a:buChar char="­"/>
        <a:defRPr sz="1600">
          <a:solidFill>
            <a:schemeClr val="tx1"/>
          </a:solidFill>
          <a:latin typeface="+mn-lt"/>
          <a:cs typeface="+mn-cs"/>
        </a:defRPr>
      </a:lvl6pPr>
      <a:lvl7pPr marL="1871520" indent="-160326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buClr>
          <a:schemeClr val="bg2"/>
        </a:buClr>
        <a:buFont typeface="Arial" charset="0"/>
        <a:buChar char="­"/>
        <a:defRPr sz="1600">
          <a:solidFill>
            <a:schemeClr val="tx1"/>
          </a:solidFill>
          <a:latin typeface="+mn-lt"/>
          <a:cs typeface="+mn-cs"/>
        </a:defRPr>
      </a:lvl7pPr>
      <a:lvl8pPr marL="2328685" indent="-160326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buClr>
          <a:schemeClr val="bg2"/>
        </a:buClr>
        <a:buFont typeface="Arial" charset="0"/>
        <a:buChar char="­"/>
        <a:defRPr sz="1600">
          <a:solidFill>
            <a:schemeClr val="tx1"/>
          </a:solidFill>
          <a:latin typeface="+mn-lt"/>
          <a:cs typeface="+mn-cs"/>
        </a:defRPr>
      </a:lvl8pPr>
      <a:lvl9pPr marL="2785851" indent="-160326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buClr>
          <a:schemeClr val="bg2"/>
        </a:buClr>
        <a:buFont typeface="Arial" charset="0"/>
        <a:buChar char="­"/>
        <a:defRPr sz="16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33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65" algn="l" defTabSz="91433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31" algn="l" defTabSz="91433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95" algn="l" defTabSz="91433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60" algn="l" defTabSz="91433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26" algn="l" defTabSz="91433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90" algn="l" defTabSz="91433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156" algn="l" defTabSz="91433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321" algn="l" defTabSz="91433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280F6169-38FE-4D43-931B-75DCBAF308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0D67E026-CA9D-4CE7-8F50-786D9315F14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5B87351D-0748-4ECA-8FA1-525802B73D6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D92EA062-DD63-490A-B8E6-ECEBD6CA674D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Verdana" panose="020B0604030504040204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11/20/2020</a:t>
            </a:fld>
            <a:endParaRPr lang="en-US">
              <a:solidFill>
                <a:prstClr val="black">
                  <a:tint val="75000"/>
                </a:prstClr>
              </a:solidFill>
              <a:latin typeface="Verdana" panose="020B0604030504040204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D3C33111-923A-4592-97A8-3CFB72DB7DB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black">
                  <a:tint val="75000"/>
                </a:prstClr>
              </a:solidFill>
              <a:latin typeface="Verdana" panose="020B0604030504040204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B40A99A5-B9C1-4B3F-B652-92C5DD77A43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DBDD1549-1324-4EFF-87C0-B692114AC8D2}" type="slidenum">
              <a:rPr lang="en-US" smtClean="0">
                <a:solidFill>
                  <a:prstClr val="black">
                    <a:tint val="75000"/>
                  </a:prstClr>
                </a:solidFill>
                <a:latin typeface="Verdana" panose="020B0604030504040204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Verdana" panose="020B0604030504040204"/>
            </a:endParaRPr>
          </a:p>
        </p:txBody>
      </p:sp>
    </p:spTree>
    <p:extLst>
      <p:ext uri="{BB962C8B-B14F-4D97-AF65-F5344CB8AC3E}">
        <p14:creationId xmlns:p14="http://schemas.microsoft.com/office/powerpoint/2010/main" val="32700683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7" r:id="rId1"/>
    <p:sldLayoutId id="2147483828" r:id="rId2"/>
    <p:sldLayoutId id="2147483829" r:id="rId3"/>
    <p:sldLayoutId id="2147483830" r:id="rId4"/>
    <p:sldLayoutId id="2147483831" r:id="rId5"/>
    <p:sldLayoutId id="2147483832" r:id="rId6"/>
    <p:sldLayoutId id="2147483833" r:id="rId7"/>
    <p:sldLayoutId id="2147483834" r:id="rId8"/>
    <p:sldLayoutId id="2147483835" r:id="rId9"/>
    <p:sldLayoutId id="2147483836" r:id="rId10"/>
    <p:sldLayoutId id="2147483837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Users\jmumaw\Desktop\DCS\Pics\Logo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70038" y="609600"/>
            <a:ext cx="5473700" cy="1798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6" name="Rectangle 6"/>
          <p:cNvSpPr>
            <a:spLocks noGrp="1" noChangeArrowheads="1"/>
          </p:cNvSpPr>
          <p:nvPr>
            <p:ph type="ctrTitle"/>
          </p:nvPr>
        </p:nvSpPr>
        <p:spPr>
          <a:xfrm>
            <a:off x="307365" y="2784699"/>
            <a:ext cx="8520112" cy="3656386"/>
          </a:xfrm>
          <a:ln/>
        </p:spPr>
        <p:txBody>
          <a:bodyPr/>
          <a:lstStyle/>
          <a:p>
            <a:r>
              <a:rPr lang="en-US" sz="2800" dirty="0" smtClean="0">
                <a:solidFill>
                  <a:srgbClr val="FF0000"/>
                </a:solidFill>
              </a:rPr>
              <a:t/>
            </a:r>
            <a:br>
              <a:rPr lang="en-US" sz="2800" dirty="0" smtClean="0">
                <a:solidFill>
                  <a:srgbClr val="FF0000"/>
                </a:solidFill>
              </a:rPr>
            </a:br>
            <a:r>
              <a:rPr lang="en-US" sz="3200" dirty="0" smtClean="0">
                <a:solidFill>
                  <a:srgbClr val="FF0000"/>
                </a:solidFill>
              </a:rPr>
              <a:t>Presentation on</a:t>
            </a:r>
            <a:r>
              <a:rPr lang="en-US" sz="3200" dirty="0">
                <a:solidFill>
                  <a:srgbClr val="FF0000"/>
                </a:solidFill>
              </a:rPr>
              <a:t/>
            </a:r>
            <a:br>
              <a:rPr lang="en-US" sz="3200" dirty="0">
                <a:solidFill>
                  <a:srgbClr val="FF0000"/>
                </a:solidFill>
              </a:rPr>
            </a:br>
            <a:r>
              <a:rPr lang="en-US" sz="3200" dirty="0" smtClean="0">
                <a:solidFill>
                  <a:srgbClr val="FF0000"/>
                </a:solidFill>
              </a:rPr>
              <a:t>DCS 2</a:t>
            </a:r>
            <a:r>
              <a:rPr lang="en-US" sz="3200" baseline="30000" dirty="0" smtClean="0">
                <a:solidFill>
                  <a:srgbClr val="FF0000"/>
                </a:solidFill>
              </a:rPr>
              <a:t>nd</a:t>
            </a:r>
            <a:r>
              <a:rPr lang="en-US" sz="3200" dirty="0" smtClean="0">
                <a:solidFill>
                  <a:srgbClr val="FF0000"/>
                </a:solidFill>
              </a:rPr>
              <a:t> Quarter Actual Performance Report (2016/2017)</a:t>
            </a:r>
            <a:r>
              <a:rPr lang="en-US" sz="2800" dirty="0" smtClean="0">
                <a:solidFill>
                  <a:srgbClr val="FF0000"/>
                </a:solidFill>
              </a:rPr>
              <a:t/>
            </a:r>
            <a:br>
              <a:rPr lang="en-US" sz="2800" dirty="0" smtClean="0">
                <a:solidFill>
                  <a:srgbClr val="FF0000"/>
                </a:solidFill>
              </a:rPr>
            </a:br>
            <a:r>
              <a:rPr lang="en-US" sz="2800" dirty="0" smtClean="0">
                <a:solidFill>
                  <a:srgbClr val="FF0000"/>
                </a:solidFill>
              </a:rPr>
              <a:t/>
            </a:r>
            <a:br>
              <a:rPr lang="en-US" sz="2800" dirty="0" smtClean="0">
                <a:solidFill>
                  <a:srgbClr val="FF0000"/>
                </a:solidFill>
              </a:rPr>
            </a:br>
            <a:r>
              <a:rPr lang="en-US" sz="2800" b="0" dirty="0" smtClean="0">
                <a:latin typeface="Century Gothic" panose="020B0502020202020204" pitchFamily="34" charset="0"/>
              </a:rPr>
              <a:t/>
            </a:r>
            <a:br>
              <a:rPr lang="en-US" sz="2800" b="0" dirty="0" smtClean="0">
                <a:latin typeface="Century Gothic" panose="020B0502020202020204" pitchFamily="34" charset="0"/>
              </a:rPr>
            </a:br>
            <a:r>
              <a:rPr lang="en-US" sz="2800" b="0" dirty="0">
                <a:latin typeface="Century Gothic" panose="020B0502020202020204" pitchFamily="34" charset="0"/>
              </a:rPr>
              <a:t/>
            </a:r>
            <a:br>
              <a:rPr lang="en-US" sz="2800" b="0" dirty="0">
                <a:latin typeface="Century Gothic" panose="020B0502020202020204" pitchFamily="34" charset="0"/>
              </a:rPr>
            </a:br>
            <a:r>
              <a:rPr lang="en-GB" sz="2800" b="0" dirty="0" smtClean="0">
                <a:latin typeface="Century Gothic" panose="020B0502020202020204" pitchFamily="34" charset="0"/>
              </a:rPr>
              <a:t>November   </a:t>
            </a:r>
            <a:r>
              <a:rPr lang="en-GB" sz="2800" b="0" dirty="0">
                <a:latin typeface="Century Gothic" panose="020B0502020202020204" pitchFamily="34" charset="0"/>
              </a:rPr>
              <a:t>2016</a:t>
            </a:r>
            <a:br>
              <a:rPr lang="en-GB" sz="2800" b="0" dirty="0">
                <a:latin typeface="Century Gothic" panose="020B0502020202020204" pitchFamily="34" charset="0"/>
              </a:rPr>
            </a:br>
            <a:endParaRPr lang="en-GB" sz="2800" b="0" dirty="0">
              <a:latin typeface="Century Gothic" panose="020B0502020202020204" pitchFamily="34" charset="0"/>
            </a:endParaRPr>
          </a:p>
        </p:txBody>
      </p:sp>
      <p:pic>
        <p:nvPicPr>
          <p:cNvPr id="5" name="Picture 4" descr="Slide1 Template_1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965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6991" y="1371600"/>
            <a:ext cx="5758243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kern="0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cs typeface="Arial"/>
              </a:rPr>
              <a:t>PRESENTATION ON Q2 PERFORMANCE</a:t>
            </a:r>
          </a:p>
          <a:p>
            <a:pPr algn="ctr"/>
            <a:endParaRPr lang="en-US" sz="2800" b="1" kern="0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/>
              <a:cs typeface="Arial"/>
            </a:endParaRPr>
          </a:p>
          <a:p>
            <a:pPr algn="ctr"/>
            <a:r>
              <a:rPr lang="en-US" sz="2800" b="1" kern="0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cs typeface="Arial"/>
              </a:rPr>
              <a:t>INCOR BRANCH</a:t>
            </a:r>
            <a:endParaRPr lang="en-US" sz="2800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586795" y="3912513"/>
            <a:ext cx="354616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800" kern="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cs typeface="Arial"/>
              </a:rPr>
              <a:t>24 NOVEMBER 2020</a:t>
            </a:r>
            <a:endParaRPr lang="en-US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1073275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lide1 Template_1.2_back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234528" y="271596"/>
            <a:ext cx="4522887" cy="7078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 fontAlgn="auto">
              <a:spcBef>
                <a:spcPts val="0"/>
              </a:spcBef>
              <a:spcAft>
                <a:spcPts val="0"/>
              </a:spcAft>
            </a:pPr>
            <a:r>
              <a:rPr lang="en-US" sz="4000" dirty="0" smtClean="0">
                <a:solidFill>
                  <a:prstClr val="white"/>
                </a:solidFill>
                <a:latin typeface="Calibri"/>
                <a:cs typeface="Arial Black"/>
              </a:rPr>
              <a:t>Thank You</a:t>
            </a:r>
            <a:endParaRPr lang="en-US" sz="4000" dirty="0">
              <a:solidFill>
                <a:prstClr val="white"/>
              </a:solidFill>
              <a:latin typeface="Calibri"/>
              <a:cs typeface="Arial Black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079500" y="423996"/>
            <a:ext cx="633817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r>
              <a:rPr lang="en-ZA" sz="2000" b="1" dirty="0">
                <a:solidFill>
                  <a:srgbClr val="005300"/>
                </a:solidFill>
                <a:latin typeface="Calibri"/>
                <a:cs typeface="Arial Black"/>
              </a:rPr>
              <a:t>THANK YOU</a:t>
            </a:r>
          </a:p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ZA" sz="2000" b="1" dirty="0">
              <a:solidFill>
                <a:srgbClr val="005300"/>
              </a:solidFill>
              <a:latin typeface="Calibri"/>
              <a:cs typeface="Arial Black"/>
            </a:endParaRPr>
          </a:p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r>
              <a:rPr lang="en-ZA" sz="2000" b="1" dirty="0">
                <a:solidFill>
                  <a:srgbClr val="005300"/>
                </a:solidFill>
                <a:latin typeface="Calibri"/>
                <a:cs typeface="Arial Black"/>
              </a:rPr>
              <a:t>STRIVING FOR A SOUTH AFRICA IN WHICH PEOPLE ARE AND FEEL SAFE</a:t>
            </a:r>
          </a:p>
        </p:txBody>
      </p:sp>
    </p:spTree>
    <p:extLst>
      <p:ext uri="{BB962C8B-B14F-4D97-AF65-F5344CB8AC3E}">
        <p14:creationId xmlns:p14="http://schemas.microsoft.com/office/powerpoint/2010/main" val="1165404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DBE75937-E151-4B2B-8C64-9A22524FD06C}"/>
              </a:ext>
            </a:extLst>
          </p:cNvPr>
          <p:cNvSpPr/>
          <p:nvPr/>
        </p:nvSpPr>
        <p:spPr>
          <a:xfrm>
            <a:off x="0" y="4076700"/>
            <a:ext cx="9144000" cy="857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sz="1350">
              <a:solidFill>
                <a:prstClr val="white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D9DE8BFE-FE5B-4B85-95C6-4BC24BEA18CB}"/>
              </a:ext>
            </a:extLst>
          </p:cNvPr>
          <p:cNvSpPr/>
          <p:nvPr/>
        </p:nvSpPr>
        <p:spPr>
          <a:xfrm>
            <a:off x="1725976" y="-2752"/>
            <a:ext cx="89154" cy="68607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sz="1350">
              <a:solidFill>
                <a:prstClr val="white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343C31C0-A678-488B-954D-3C31F9292F64}"/>
              </a:ext>
            </a:extLst>
          </p:cNvPr>
          <p:cNvSpPr/>
          <p:nvPr/>
        </p:nvSpPr>
        <p:spPr>
          <a:xfrm>
            <a:off x="1822704" y="-8966"/>
            <a:ext cx="7321296" cy="4078939"/>
          </a:xfrm>
          <a:prstGeom prst="rect">
            <a:avLst/>
          </a:prstGeom>
          <a:solidFill>
            <a:srgbClr val="84D684">
              <a:alpha val="7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sz="1600">
              <a:solidFill>
                <a:prstClr val="white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xmlns="" id="{6B460027-1BF7-4B04-A53C-BB6E7681BBF8}"/>
              </a:ext>
            </a:extLst>
          </p:cNvPr>
          <p:cNvSpPr/>
          <p:nvPr/>
        </p:nvSpPr>
        <p:spPr>
          <a:xfrm>
            <a:off x="1815130" y="4169150"/>
            <a:ext cx="7321296" cy="2688849"/>
          </a:xfrm>
          <a:prstGeom prst="rect">
            <a:avLst/>
          </a:prstGeom>
          <a:solidFill>
            <a:srgbClr val="BCEABC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sz="1350">
              <a:solidFill>
                <a:prstClr val="white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xmlns="" id="{07492E08-0E2F-4761-9D2E-B3813C92F001}"/>
              </a:ext>
            </a:extLst>
          </p:cNvPr>
          <p:cNvSpPr/>
          <p:nvPr/>
        </p:nvSpPr>
        <p:spPr>
          <a:xfrm>
            <a:off x="2158715" y="415169"/>
            <a:ext cx="6677123" cy="332398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5400" dirty="0">
                <a:solidFill>
                  <a:prstClr val="white"/>
                </a:solidFill>
                <a:latin typeface="Consolas" panose="020B0609020204030204"/>
              </a:rPr>
              <a:t>2020/21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5400" dirty="0">
                <a:solidFill>
                  <a:prstClr val="white"/>
                </a:solidFill>
                <a:latin typeface="Consolas" panose="020B0609020204030204"/>
              </a:rPr>
              <a:t>PERFORMANCE TARGETS NOT ACHIEVED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07492E08-0E2F-4761-9D2E-B3813C92F001}"/>
              </a:ext>
            </a:extLst>
          </p:cNvPr>
          <p:cNvSpPr/>
          <p:nvPr/>
        </p:nvSpPr>
        <p:spPr>
          <a:xfrm>
            <a:off x="2181127" y="4286250"/>
            <a:ext cx="5888499" cy="184665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6000" dirty="0">
                <a:solidFill>
                  <a:prstClr val="white"/>
                </a:solidFill>
                <a:latin typeface="Consolas" panose="020B0609020204030204"/>
              </a:rPr>
              <a:t>2020/21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6000" dirty="0">
                <a:solidFill>
                  <a:prstClr val="white"/>
                </a:solidFill>
                <a:latin typeface="Consolas" panose="020B0609020204030204"/>
              </a:rPr>
              <a:t>QUARTER 2</a:t>
            </a:r>
          </a:p>
        </p:txBody>
      </p:sp>
    </p:spTree>
    <p:extLst>
      <p:ext uri="{BB962C8B-B14F-4D97-AF65-F5344CB8AC3E}">
        <p14:creationId xmlns:p14="http://schemas.microsoft.com/office/powerpoint/2010/main" val="40211341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ZA" dirty="0" smtClean="0"/>
              <a:t>Notes to the presentation</a:t>
            </a:r>
            <a:endParaRPr lang="en-GB" dirty="0"/>
          </a:p>
        </p:txBody>
      </p:sp>
      <p:sp>
        <p:nvSpPr>
          <p:cNvPr id="3" name="TextBox 2"/>
          <p:cNvSpPr txBox="1"/>
          <p:nvPr/>
        </p:nvSpPr>
        <p:spPr>
          <a:xfrm>
            <a:off x="261303" y="1135380"/>
            <a:ext cx="8512175" cy="2431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ZA" dirty="0" smtClean="0"/>
              <a:t>Regions to focus on targets not achieved for Quarter 2 (cumulatively since Q1)</a:t>
            </a:r>
          </a:p>
          <a:p>
            <a:endParaRPr lang="en-ZA" dirty="0"/>
          </a:p>
          <a:p>
            <a:pPr marL="285750" indent="-285750">
              <a:spcAft>
                <a:spcPts val="1200"/>
              </a:spcAft>
              <a:buFontTx/>
              <a:buChar char="-"/>
            </a:pPr>
            <a:r>
              <a:rPr lang="en-ZA" dirty="0" smtClean="0"/>
              <a:t>Reports should indicate </a:t>
            </a:r>
            <a:r>
              <a:rPr lang="en-ZA" dirty="0"/>
              <a:t>what was planned against what was not achieved</a:t>
            </a:r>
            <a:endParaRPr lang="en-GB" dirty="0"/>
          </a:p>
          <a:p>
            <a:pPr marL="285750" indent="-285750">
              <a:spcAft>
                <a:spcPts val="1200"/>
              </a:spcAft>
              <a:buFontTx/>
              <a:buChar char="-"/>
            </a:pPr>
            <a:r>
              <a:rPr lang="en-ZA" dirty="0"/>
              <a:t>Include under achievement at source </a:t>
            </a:r>
            <a:r>
              <a:rPr lang="en-ZA" dirty="0" smtClean="0"/>
              <a:t>(Regions)</a:t>
            </a:r>
            <a:endParaRPr lang="en-ZA" dirty="0"/>
          </a:p>
          <a:p>
            <a:pPr marL="285750" indent="-285750">
              <a:spcAft>
                <a:spcPts val="1200"/>
              </a:spcAft>
              <a:buFontTx/>
              <a:buChar char="-"/>
            </a:pPr>
            <a:r>
              <a:rPr lang="en-ZA" dirty="0" smtClean="0"/>
              <a:t>Identify root causes of the under achievement and associated risks</a:t>
            </a:r>
          </a:p>
          <a:p>
            <a:pPr marL="285750" indent="-285750">
              <a:spcAft>
                <a:spcPts val="1200"/>
              </a:spcAft>
              <a:buFontTx/>
              <a:buChar char="-"/>
            </a:pPr>
            <a:r>
              <a:rPr lang="en-ZA" dirty="0" smtClean="0"/>
              <a:t>Explain the corrective actions required in a </a:t>
            </a:r>
            <a:r>
              <a:rPr lang="en-ZA" dirty="0" err="1" smtClean="0"/>
              <a:t>projectised</a:t>
            </a:r>
            <a:r>
              <a:rPr lang="en-ZA" dirty="0" smtClean="0"/>
              <a:t> approach (i.e. what needs to be done, when and by whom, when is the target expected to be achieved)</a:t>
            </a:r>
          </a:p>
          <a:p>
            <a:pPr marL="285750" indent="-285750">
              <a:spcAft>
                <a:spcPts val="1200"/>
              </a:spcAft>
              <a:buFontTx/>
              <a:buChar char="-"/>
            </a:pPr>
            <a:r>
              <a:rPr lang="en-ZA" dirty="0" smtClean="0"/>
              <a:t>What are the long term solutions to ensure that the problems identified do not reoccur </a:t>
            </a:r>
          </a:p>
        </p:txBody>
      </p:sp>
    </p:spTree>
    <p:extLst>
      <p:ext uri="{BB962C8B-B14F-4D97-AF65-F5344CB8AC3E}">
        <p14:creationId xmlns:p14="http://schemas.microsoft.com/office/powerpoint/2010/main" val="26590501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0" y="2092325"/>
            <a:ext cx="9144000" cy="1993900"/>
          </a:xfrm>
          <a:noFill/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US" sz="7200" b="1" dirty="0">
                <a:solidFill>
                  <a:srgbClr val="000000"/>
                </a:solidFill>
                <a:latin typeface="Arial"/>
                <a:cs typeface="Arial"/>
              </a:rPr>
              <a:t>PROGRAMME 2: INCARCERATION</a:t>
            </a:r>
          </a:p>
        </p:txBody>
      </p:sp>
    </p:spTree>
    <p:extLst>
      <p:ext uri="{BB962C8B-B14F-4D97-AF65-F5344CB8AC3E}">
        <p14:creationId xmlns:p14="http://schemas.microsoft.com/office/powerpoint/2010/main" val="1729080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0247699"/>
              </p:ext>
            </p:extLst>
          </p:nvPr>
        </p:nvGraphicFramePr>
        <p:xfrm>
          <a:off x="-1" y="838201"/>
          <a:ext cx="9144002" cy="598362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49057"/>
                <a:gridCol w="991237"/>
                <a:gridCol w="1188707"/>
                <a:gridCol w="1061357"/>
                <a:gridCol w="1016645"/>
                <a:gridCol w="923364"/>
                <a:gridCol w="1129659"/>
                <a:gridCol w="1583976"/>
              </a:tblGrid>
              <a:tr h="531004">
                <a:tc gridSpan="8">
                  <a:txBody>
                    <a:bodyPr/>
                    <a:lstStyle/>
                    <a:p>
                      <a:r>
                        <a:rPr lang="en-US" sz="1600" dirty="0" smtClean="0">
                          <a:solidFill>
                            <a:srgbClr val="006600"/>
                          </a:solidFill>
                        </a:rPr>
                        <a:t>PROGRAMME 2: INCARCERATION</a:t>
                      </a:r>
                    </a:p>
                    <a:p>
                      <a:r>
                        <a:rPr lang="en-US" sz="1600" dirty="0" smtClean="0">
                          <a:solidFill>
                            <a:srgbClr val="006600"/>
                          </a:solidFill>
                        </a:rPr>
                        <a:t>SUB PROGRAMME</a:t>
                      </a:r>
                      <a:r>
                        <a:rPr lang="en-US" sz="1600" baseline="0" dirty="0" smtClean="0">
                          <a:solidFill>
                            <a:srgbClr val="006600"/>
                          </a:solidFill>
                        </a:rPr>
                        <a:t>: SECURITY OPERATIONS</a:t>
                      </a:r>
                      <a:endParaRPr lang="en-US" sz="1600" dirty="0" smtClean="0">
                        <a:solidFill>
                          <a:srgbClr val="006600"/>
                        </a:solidFill>
                      </a:endParaRPr>
                    </a:p>
                  </a:txBody>
                  <a:tcPr marL="91438" marR="9143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b="1" i="0" u="none" strike="noStrike" kern="1200" dirty="0" smtClean="0">
                        <a:solidFill>
                          <a:schemeClr val="bg1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b="1" i="0" u="none" strike="noStrike" kern="1200" dirty="0" smtClean="0">
                        <a:solidFill>
                          <a:schemeClr val="bg1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91438" marR="9143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91438" marR="9143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ZA" dirty="0"/>
                    </a:p>
                  </a:txBody>
                  <a:tcPr marL="91438" marR="9143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6898">
                <a:tc>
                  <a:txBody>
                    <a:bodyPr/>
                    <a:lstStyle/>
                    <a:p>
                      <a:r>
                        <a:rPr lang="en-US" sz="11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Key Performance Indicators</a:t>
                      </a:r>
                      <a:endParaRPr lang="en-US" sz="11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91438" marR="9143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marL="0" marR="0" indent="0" algn="l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Q2 Target 2020/21</a:t>
                      </a:r>
                    </a:p>
                    <a:p>
                      <a:pPr marL="0" marR="0" indent="0" algn="l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endParaRPr lang="en-US" sz="12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marL="0" marR="0" indent="0" algn="l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Quarter 2 </a:t>
                      </a:r>
                      <a:r>
                        <a:rPr lang="en-US" sz="12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/>
                      </a:r>
                      <a:br>
                        <a:rPr lang="en-US" sz="12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</a:br>
                      <a:r>
                        <a:rPr lang="en-US" sz="12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Performance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Reasons for under achievement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Corrective action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Timelines</a:t>
                      </a:r>
                      <a:endParaRPr lang="en-US" sz="12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91438" marR="9143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Responsibility</a:t>
                      </a:r>
                      <a:endParaRPr lang="en-US" sz="12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91438" marR="9143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Progress on the implementation of corrective action</a:t>
                      </a:r>
                      <a:endParaRPr lang="en-ZA" sz="12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91438" marR="9143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</a:tr>
              <a:tr h="4368496">
                <a:tc>
                  <a:txBody>
                    <a:bodyPr/>
                    <a:lstStyle/>
                    <a:p>
                      <a:pPr marL="0" algn="l" defTabSz="914331" rtl="0" eaLnBrk="1" fontAlgn="t" latinLnBrk="0" hangingPunct="1"/>
                      <a:r>
                        <a:rPr lang="en-US" sz="1100" b="0" i="0" u="none" strike="noStrike" kern="1200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Percentage of inmates who escaped from Correctional Facilities </a:t>
                      </a:r>
                      <a:endParaRPr lang="en-US" sz="1100" b="0" i="0" u="none" strike="noStrike" kern="1200" baseline="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0.016%</a:t>
                      </a:r>
                      <a:endParaRPr lang="en-ZA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31" rtl="0" eaLnBrk="1" fontAlgn="base" latinLnBrk="0" hangingPunct="1">
                        <a:lnSpc>
                          <a:spcPct val="90000"/>
                        </a:lnSpc>
                        <a:spcBef>
                          <a:spcPct val="90000"/>
                        </a:spcBef>
                        <a:spcAft>
                          <a:spcPct val="0"/>
                        </a:spcAft>
                        <a:buClr>
                          <a:srgbClr val="7D0900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en-US" sz="11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104/138 885</a:t>
                      </a:r>
                    </a:p>
                    <a:p>
                      <a:pPr marL="0" marR="0" lvl="0" indent="0" algn="l" defTabSz="914331" rtl="0" eaLnBrk="1" fontAlgn="base" latinLnBrk="0" hangingPunct="1">
                        <a:lnSpc>
                          <a:spcPct val="90000"/>
                        </a:lnSpc>
                        <a:spcBef>
                          <a:spcPct val="90000"/>
                        </a:spcBef>
                        <a:spcAft>
                          <a:spcPct val="0"/>
                        </a:spcAft>
                        <a:buClr>
                          <a:srgbClr val="7D0900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en-US" sz="11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(0.075%)</a:t>
                      </a:r>
                    </a:p>
                  </a:txBody>
                  <a:tcPr marL="91438" marR="9143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ZA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Overcrowding </a:t>
                      </a:r>
                      <a:r>
                        <a:rPr lang="en-ZA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and inadequate </a:t>
                      </a:r>
                      <a:r>
                        <a:rPr lang="en-ZA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capacity </a:t>
                      </a:r>
                      <a:r>
                        <a:rPr lang="en-ZA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as </a:t>
                      </a:r>
                      <a:r>
                        <a:rPr lang="en-ZA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 result of  the shift pattern </a:t>
                      </a:r>
                      <a:r>
                        <a:rPr lang="en-ZA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system (COVID-19) contributed to inmates escaping. </a:t>
                      </a:r>
                      <a:r>
                        <a:rPr lang="en-ZA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/>
                      </a:r>
                      <a:br>
                        <a:rPr lang="en-ZA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ZA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/>
                      </a:r>
                      <a:br>
                        <a:rPr lang="en-ZA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ZA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Security systems are not adequately maintained/functioning. </a:t>
                      </a:r>
                      <a:br>
                        <a:rPr lang="en-ZA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ZA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/>
                      </a:r>
                      <a:br>
                        <a:rPr lang="en-ZA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ZA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Investigations point to non-adherence to basic security policies and measures as a common cause for escapes.</a:t>
                      </a:r>
                      <a:br>
                        <a:rPr lang="en-ZA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ZA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/>
                      </a:r>
                      <a:br>
                        <a:rPr lang="en-ZA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endParaRPr lang="en-ZA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ZA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Continuous monitoring of implementation of policies and procedures.</a:t>
                      </a:r>
                      <a:br>
                        <a:rPr lang="en-ZA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ZA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/>
                      </a:r>
                      <a:br>
                        <a:rPr lang="en-ZA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ZA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Immediate consequence management must be implemented where necessary</a:t>
                      </a:r>
                      <a:br>
                        <a:rPr lang="en-ZA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ZA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/>
                      </a:r>
                      <a:br>
                        <a:rPr lang="en-ZA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endParaRPr lang="en-ZA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31" rtl="0" eaLnBrk="1" fontAlgn="base" latinLnBrk="0" hangingPunct="1">
                        <a:lnSpc>
                          <a:spcPct val="90000"/>
                        </a:lnSpc>
                        <a:spcBef>
                          <a:spcPct val="90000"/>
                        </a:spcBef>
                        <a:spcAft>
                          <a:spcPct val="0"/>
                        </a:spcAft>
                        <a:buClr>
                          <a:srgbClr val="7D0900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en-US" sz="11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Immediately</a:t>
                      </a:r>
                    </a:p>
                  </a:txBody>
                  <a:tcPr marL="91438" marR="9143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31" rtl="0" eaLnBrk="1" fontAlgn="base" latinLnBrk="0" hangingPunct="1">
                        <a:lnSpc>
                          <a:spcPct val="90000"/>
                        </a:lnSpc>
                        <a:spcBef>
                          <a:spcPct val="90000"/>
                        </a:spcBef>
                        <a:spcAft>
                          <a:spcPct val="0"/>
                        </a:spcAft>
                        <a:buClr>
                          <a:srgbClr val="7D0900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en-US" sz="11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Regions</a:t>
                      </a:r>
                    </a:p>
                  </a:txBody>
                  <a:tcPr marL="91438" marR="9143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ZA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All Regions with the exception of FSNC had escape incidents during the second quarter which </a:t>
                      </a:r>
                      <a:r>
                        <a:rPr lang="en-ZA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implies </a:t>
                      </a:r>
                      <a:r>
                        <a:rPr lang="en-ZA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that policies and procedures are still not adhered to. WC Region contributed to 73 (70%) of the total of 104 inmates that escaped.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Title 1"/>
          <p:cNvSpPr txBox="1">
            <a:spLocks/>
          </p:cNvSpPr>
          <p:nvPr/>
        </p:nvSpPr>
        <p:spPr bwMode="auto">
          <a:xfrm>
            <a:off x="0" y="152400"/>
            <a:ext cx="9102912" cy="38779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457165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914331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1371495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182866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/>
            <a:r>
              <a:rPr lang="en-US" altLang="en-US" kern="0" dirty="0" smtClean="0"/>
              <a:t>INDICATORS NOT ACHIEVED DURING 2020/21 – Q2</a:t>
            </a:r>
          </a:p>
        </p:txBody>
      </p:sp>
    </p:spTree>
    <p:extLst>
      <p:ext uri="{BB962C8B-B14F-4D97-AF65-F5344CB8AC3E}">
        <p14:creationId xmlns:p14="http://schemas.microsoft.com/office/powerpoint/2010/main" val="3380916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582946"/>
              </p:ext>
            </p:extLst>
          </p:nvPr>
        </p:nvGraphicFramePr>
        <p:xfrm>
          <a:off x="152400" y="651274"/>
          <a:ext cx="8950512" cy="6004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33641"/>
                <a:gridCol w="979003"/>
                <a:gridCol w="1174036"/>
                <a:gridCol w="1048258"/>
                <a:gridCol w="1004098"/>
                <a:gridCol w="911969"/>
                <a:gridCol w="1115717"/>
                <a:gridCol w="1483790"/>
              </a:tblGrid>
              <a:tr h="561878">
                <a:tc gridSpan="8">
                  <a:txBody>
                    <a:bodyPr/>
                    <a:lstStyle/>
                    <a:p>
                      <a:r>
                        <a:rPr lang="en-US" sz="1600" dirty="0" smtClean="0">
                          <a:solidFill>
                            <a:srgbClr val="006600"/>
                          </a:solidFill>
                        </a:rPr>
                        <a:t>PROGRAMME 2: INCARCERATION</a:t>
                      </a:r>
                    </a:p>
                    <a:p>
                      <a:r>
                        <a:rPr lang="en-US" sz="1600" dirty="0" smtClean="0">
                          <a:solidFill>
                            <a:srgbClr val="006600"/>
                          </a:solidFill>
                        </a:rPr>
                        <a:t>SUB PROGRAMME</a:t>
                      </a:r>
                      <a:r>
                        <a:rPr lang="en-US" sz="1600" baseline="0" dirty="0" smtClean="0">
                          <a:solidFill>
                            <a:srgbClr val="006600"/>
                          </a:solidFill>
                        </a:rPr>
                        <a:t>: SECURITY OPERATIONS</a:t>
                      </a:r>
                      <a:endParaRPr lang="en-US" sz="1600" dirty="0" smtClean="0">
                        <a:solidFill>
                          <a:srgbClr val="006600"/>
                        </a:solidFill>
                      </a:endParaRPr>
                    </a:p>
                  </a:txBody>
                  <a:tcPr marL="91438" marR="9143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b="1" i="0" u="none" strike="noStrike" kern="1200" dirty="0" smtClean="0">
                        <a:solidFill>
                          <a:schemeClr val="bg1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b="1" i="0" u="none" strike="noStrike" kern="1200" dirty="0" smtClean="0">
                        <a:solidFill>
                          <a:schemeClr val="bg1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91438" marR="9143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91438" marR="9143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ZA" dirty="0"/>
                    </a:p>
                  </a:txBody>
                  <a:tcPr marL="91438" marR="9143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21022">
                <a:tc>
                  <a:txBody>
                    <a:bodyPr/>
                    <a:lstStyle/>
                    <a:p>
                      <a:r>
                        <a:rPr lang="en-US" sz="11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Key Performance Indicators</a:t>
                      </a:r>
                      <a:endParaRPr lang="en-US" sz="11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91438" marR="9143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marL="0" marR="0" indent="0" algn="l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Q2 Target 2020/21</a:t>
                      </a:r>
                    </a:p>
                    <a:p>
                      <a:pPr marL="0" marR="0" indent="0" algn="l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 </a:t>
                      </a:r>
                      <a:endParaRPr lang="en-US" sz="12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marL="0" marR="0" indent="0" algn="l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Quarter 2 </a:t>
                      </a:r>
                      <a:r>
                        <a:rPr lang="en-US" sz="12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/>
                      </a:r>
                      <a:br>
                        <a:rPr lang="en-US" sz="12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</a:br>
                      <a:r>
                        <a:rPr lang="en-US" sz="12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Performance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Reasons for under achievement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Corrective action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Timelines</a:t>
                      </a:r>
                      <a:endParaRPr lang="en-US" sz="12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91438" marR="9143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Responsibility</a:t>
                      </a:r>
                      <a:endParaRPr lang="en-US" sz="12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91438" marR="9143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Progress on the implementation of corrective action</a:t>
                      </a:r>
                      <a:endParaRPr lang="en-ZA" sz="12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91438" marR="9143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</a:tr>
              <a:tr h="4642827"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kern="1200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Percentage of inmates injured as a result of reported assaults in Correctional Facilities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000" b="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2.33%</a:t>
                      </a:r>
                      <a:endParaRPr lang="en-ZA" sz="1100" b="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33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3359/138885</a:t>
                      </a:r>
                    </a:p>
                    <a:p>
                      <a:pPr marL="0" marR="0" indent="0" algn="l" defTabSz="91433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b="0" i="0" u="none" strike="noStrike" kern="1200" dirty="0" smtClean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  <a:p>
                      <a:pPr marL="0" marR="0" indent="0" algn="l" defTabSz="91433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(2.42%)</a:t>
                      </a:r>
                    </a:p>
                  </a:txBody>
                  <a:tcPr marL="91438" marR="9143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ZA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High levels of violence in Correctional Centres  contributed </a:t>
                      </a:r>
                      <a:r>
                        <a:rPr lang="en-ZA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 </a:t>
                      </a:r>
                      <a:r>
                        <a:rPr lang="en-US" sz="12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inmates injured as a result of reported assaults</a:t>
                      </a:r>
                      <a:r>
                        <a:rPr lang="en-ZA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. </a:t>
                      </a:r>
                      <a:r>
                        <a:rPr lang="en-ZA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/>
                      </a:r>
                      <a:br>
                        <a:rPr lang="en-ZA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ZA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/>
                      </a:r>
                      <a:br>
                        <a:rPr lang="en-ZA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ZA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The main common factors identified are the combination of overcrowding, poorly maintained infrastructure and lack of adequate life skills on Inmates. </a:t>
                      </a:r>
                      <a:br>
                        <a:rPr lang="en-ZA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ZA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/>
                      </a:r>
                      <a:br>
                        <a:rPr lang="en-ZA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endParaRPr lang="en-ZA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ZA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Continuous monitoring of implementation of Policies and procedures.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31" rtl="0" eaLnBrk="1" fontAlgn="base" latinLnBrk="0" hangingPunct="1">
                        <a:lnSpc>
                          <a:spcPct val="90000"/>
                        </a:lnSpc>
                        <a:spcBef>
                          <a:spcPct val="90000"/>
                        </a:spcBef>
                        <a:spcAft>
                          <a:spcPct val="0"/>
                        </a:spcAft>
                        <a:buClr>
                          <a:srgbClr val="7D0900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en-US" sz="11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Immediately</a:t>
                      </a:r>
                    </a:p>
                  </a:txBody>
                  <a:tcPr marL="91438" marR="9143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31" rtl="0" eaLnBrk="1" fontAlgn="base" latinLnBrk="0" hangingPunct="1">
                        <a:lnSpc>
                          <a:spcPct val="90000"/>
                        </a:lnSpc>
                        <a:spcBef>
                          <a:spcPct val="90000"/>
                        </a:spcBef>
                        <a:spcAft>
                          <a:spcPct val="0"/>
                        </a:spcAft>
                        <a:buClr>
                          <a:srgbClr val="7D0900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en-US" sz="11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Regions</a:t>
                      </a:r>
                    </a:p>
                  </a:txBody>
                  <a:tcPr marL="91438" marR="9143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33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There is still a high number of inmates injured as a result of reported assaults which implies that Regions still fail to monitor security policies and procedures.</a:t>
                      </a:r>
                    </a:p>
                    <a:p>
                      <a:pPr marL="0" marR="0" indent="0" algn="l" defTabSz="91433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b="0" i="0" u="none" strike="noStrike" kern="1200" dirty="0" smtClean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  <a:p>
                      <a:pPr marL="0" marR="0" indent="0" algn="l" defTabSz="91433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There was however a decrease in the number of </a:t>
                      </a:r>
                      <a:r>
                        <a:rPr kumimoji="0" lang="en-US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inmates injured as a result of reported assaults in the second quarter as compared to the first quarter by 303 incidents.</a:t>
                      </a:r>
                    </a:p>
                    <a:p>
                      <a:pPr marL="0" marR="0" indent="0" algn="l" defTabSz="91433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1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  <a:p>
                      <a:pPr marL="0" marR="0" indent="0" algn="l" defTabSz="91433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This can also be attributed by the decrease in inmate population (first quarter – 146 252 vs second quarter 138 885) a decrease of 7367 inmates. </a:t>
                      </a:r>
                      <a:endParaRPr lang="en-US" sz="1100" b="0" i="0" u="none" strike="noStrike" kern="1200" dirty="0" smtClean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38" marR="9143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Title 1"/>
          <p:cNvSpPr txBox="1">
            <a:spLocks/>
          </p:cNvSpPr>
          <p:nvPr/>
        </p:nvSpPr>
        <p:spPr bwMode="auto">
          <a:xfrm>
            <a:off x="0" y="152400"/>
            <a:ext cx="9102912" cy="38779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457165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914331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1371495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182866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/>
            <a:r>
              <a:rPr lang="en-US" altLang="en-US" kern="0" dirty="0" smtClean="0"/>
              <a:t>INDICATORS NOT ACHIEVED DURING 2020/21 – Q2</a:t>
            </a:r>
          </a:p>
        </p:txBody>
      </p:sp>
    </p:spTree>
    <p:extLst>
      <p:ext uri="{BB962C8B-B14F-4D97-AF65-F5344CB8AC3E}">
        <p14:creationId xmlns:p14="http://schemas.microsoft.com/office/powerpoint/2010/main" val="4013040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161926" y="76200"/>
            <a:ext cx="88363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2400" b="1" kern="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SOURCE OF UNDER-ACHIEVEMENT AT </a:t>
            </a:r>
            <a:r>
              <a:rPr lang="en-GB" sz="2400" b="1" kern="0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REGIONAL LEVEL</a:t>
            </a:r>
            <a:endParaRPr lang="en-ZA" sz="2400" b="1" kern="0" dirty="0">
              <a:solidFill>
                <a:schemeClr val="bg1"/>
              </a:solidFill>
              <a:latin typeface="+mj-lt"/>
              <a:ea typeface="+mj-ea"/>
              <a:cs typeface="+mj-cs"/>
            </a:endParaRPr>
          </a:p>
        </p:txBody>
      </p:sp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9356920"/>
              </p:ext>
            </p:extLst>
          </p:nvPr>
        </p:nvGraphicFramePr>
        <p:xfrm>
          <a:off x="161924" y="1142999"/>
          <a:ext cx="8836398" cy="5558509"/>
        </p:xfrm>
        <a:graphic>
          <a:graphicData uri="http://schemas.openxmlformats.org/drawingml/2006/table">
            <a:tbl>
              <a:tblPr firstRow="1" bandRow="1"/>
              <a:tblGrid>
                <a:gridCol w="1330399">
                  <a:extLst>
                    <a:ext uri="{9D8B030D-6E8A-4147-A177-3AD203B41FA5}">
                      <a16:colId xmlns:a16="http://schemas.microsoft.com/office/drawing/2014/main" xmlns="" val="3171785473"/>
                    </a:ext>
                  </a:extLst>
                </a:gridCol>
                <a:gridCol w="1314289">
                  <a:extLst>
                    <a:ext uri="{9D8B030D-6E8A-4147-A177-3AD203B41FA5}">
                      <a16:colId xmlns:a16="http://schemas.microsoft.com/office/drawing/2014/main" xmlns="" val="3307568538"/>
                    </a:ext>
                  </a:extLst>
                </a:gridCol>
                <a:gridCol w="1391600">
                  <a:extLst>
                    <a:ext uri="{9D8B030D-6E8A-4147-A177-3AD203B41FA5}">
                      <a16:colId xmlns:a16="http://schemas.microsoft.com/office/drawing/2014/main" xmlns="" val="3177246977"/>
                    </a:ext>
                  </a:extLst>
                </a:gridCol>
                <a:gridCol w="1854644">
                  <a:extLst>
                    <a:ext uri="{9D8B030D-6E8A-4147-A177-3AD203B41FA5}">
                      <a16:colId xmlns:a16="http://schemas.microsoft.com/office/drawing/2014/main" xmlns="" val="551651354"/>
                    </a:ext>
                  </a:extLst>
                </a:gridCol>
                <a:gridCol w="1472733">
                  <a:extLst>
                    <a:ext uri="{9D8B030D-6E8A-4147-A177-3AD203B41FA5}">
                      <a16:colId xmlns:a16="http://schemas.microsoft.com/office/drawing/2014/main" xmlns="" val="106908959"/>
                    </a:ext>
                  </a:extLst>
                </a:gridCol>
                <a:gridCol w="1472733">
                  <a:extLst>
                    <a:ext uri="{9D8B030D-6E8A-4147-A177-3AD203B41FA5}">
                      <a16:colId xmlns:a16="http://schemas.microsoft.com/office/drawing/2014/main" xmlns="" val="2307743238"/>
                    </a:ext>
                  </a:extLst>
                </a:gridCol>
              </a:tblGrid>
              <a:tr h="855884"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Q2 TARGET 2020/21</a:t>
                      </a:r>
                      <a:endParaRPr lang="en-US" sz="1200" b="1" kern="1200" dirty="0">
                        <a:solidFill>
                          <a:schemeClr val="bg1"/>
                        </a:solidFill>
                        <a:latin typeface="Arial"/>
                        <a:ea typeface=""/>
                        <a:cs typeface="Arial"/>
                      </a:endParaRPr>
                    </a:p>
                  </a:txBody>
                  <a:tcPr marL="68580" marR="68580" marT="34290" marB="34290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QUARTER 2</a:t>
                      </a:r>
                      <a:br>
                        <a:rPr lang="en-US" sz="12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</a:br>
                      <a:r>
                        <a:rPr lang="en-US" sz="12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PERFORMANCE</a:t>
                      </a:r>
                      <a:endParaRPr lang="en-US" sz="1200" b="1" kern="1200" dirty="0">
                        <a:solidFill>
                          <a:schemeClr val="bg1"/>
                        </a:solidFill>
                        <a:latin typeface="Arial"/>
                        <a:ea typeface=""/>
                        <a:cs typeface="Arial"/>
                      </a:endParaRPr>
                    </a:p>
                  </a:txBody>
                  <a:tcPr marL="7144" marR="7144" marT="7144" marB="0"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REGION THAT CONTRIBUTED TOWARDS UNDER-ACHIEVEMENT </a:t>
                      </a:r>
                    </a:p>
                  </a:txBody>
                  <a:tcPr marL="7144" marR="7144" marT="7144" marB="0"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REASONS FOR UNDER</a:t>
                      </a:r>
                    </a:p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PERFORMANCE</a:t>
                      </a:r>
                      <a:endParaRPr lang="en-US" sz="1200" b="1" kern="1200" dirty="0">
                        <a:solidFill>
                          <a:schemeClr val="bg1"/>
                        </a:solidFill>
                        <a:latin typeface="Arial"/>
                        <a:ea typeface=""/>
                        <a:cs typeface="Arial"/>
                      </a:endParaRPr>
                    </a:p>
                  </a:txBody>
                  <a:tcPr marL="68579" marR="68579" marT="34293" marB="34293"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ROOT CAUSES</a:t>
                      </a:r>
                      <a:endParaRPr lang="en-US" sz="1200" b="1" kern="1200" dirty="0">
                        <a:solidFill>
                          <a:schemeClr val="bg1"/>
                        </a:solidFill>
                        <a:latin typeface="Arial"/>
                        <a:ea typeface=""/>
                        <a:cs typeface="Arial"/>
                      </a:endParaRPr>
                    </a:p>
                  </a:txBody>
                  <a:tcPr marL="68579" marR="68579" marT="34293" marB="34293"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ASSOCIATED RISKS </a:t>
                      </a:r>
                      <a:endParaRPr lang="en-ZA" sz="1200" b="1" kern="1200" dirty="0">
                        <a:solidFill>
                          <a:schemeClr val="bg1"/>
                        </a:solidFill>
                        <a:latin typeface="Arial"/>
                        <a:ea typeface=""/>
                        <a:cs typeface="Arial"/>
                      </a:endParaRPr>
                    </a:p>
                  </a:txBody>
                  <a:tcPr marL="68579" marR="68579" marT="34293" marB="34293"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208647457"/>
                  </a:ext>
                </a:extLst>
              </a:tr>
              <a:tr h="688246">
                <a:tc>
                  <a:txBody>
                    <a:bodyPr/>
                    <a:lstStyle/>
                    <a:p>
                      <a:r>
                        <a:rPr lang="en-ZA" sz="10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0.016%</a:t>
                      </a:r>
                      <a:endParaRPr lang="en-ZA" sz="1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0.048% (9/18628 )</a:t>
                      </a:r>
                      <a:endParaRPr lang="en-US" sz="1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FSNC</a:t>
                      </a:r>
                      <a:endParaRPr lang="en-US" sz="1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ZA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The Region did not achieve this target due to negligence by officials  not executing their duties effectively.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rowSpan="4"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marL="171450" indent="-171450" algn="l">
                        <a:buFont typeface="Wingdings" panose="05000000000000000000" pitchFamily="2" charset="2"/>
                        <a:buChar char="Ø"/>
                      </a:pP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Non-adherence to policies and procedures including amongst others searching.</a:t>
                      </a:r>
                    </a:p>
                    <a:p>
                      <a:pPr marL="171450" indent="-171450" algn="l">
                        <a:buFont typeface="Wingdings" panose="05000000000000000000" pitchFamily="2" charset="2"/>
                        <a:buChar char="Ø"/>
                      </a:pPr>
                      <a:endParaRPr lang="en-US" sz="1000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171450" indent="-171450" algn="l">
                        <a:buFont typeface="Wingdings" panose="05000000000000000000" pitchFamily="2" charset="2"/>
                        <a:buChar char="Ø"/>
                      </a:pP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Influx of contrabands</a:t>
                      </a:r>
                    </a:p>
                    <a:p>
                      <a:pPr marL="171450" indent="-171450" algn="l">
                        <a:buFont typeface="Wingdings" panose="05000000000000000000" pitchFamily="2" charset="2"/>
                        <a:buChar char="Ø"/>
                      </a:pPr>
                      <a:endParaRPr lang="en-US" sz="1000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171450" indent="-171450" algn="l">
                        <a:buFont typeface="Wingdings" panose="05000000000000000000" pitchFamily="2" charset="2"/>
                        <a:buChar char="Ø"/>
                      </a:pP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Idleness among inmates due to COVID-19</a:t>
                      </a:r>
                    </a:p>
                    <a:p>
                      <a:pPr marL="171450" indent="-171450" algn="l">
                        <a:buFont typeface="Wingdings" panose="05000000000000000000" pitchFamily="2" charset="2"/>
                        <a:buChar char="Ø"/>
                      </a:pPr>
                      <a:endParaRPr lang="en-US" sz="1000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171450" indent="-171450" algn="l">
                        <a:buFont typeface="Wingdings" panose="05000000000000000000" pitchFamily="2" charset="2"/>
                        <a:buChar char="Ø"/>
                      </a:pP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Gang activities</a:t>
                      </a:r>
                    </a:p>
                    <a:p>
                      <a:pPr marL="171450" indent="-171450" algn="l">
                        <a:buFont typeface="Wingdings" panose="05000000000000000000" pitchFamily="2" charset="2"/>
                        <a:buChar char="Ø"/>
                      </a:pPr>
                      <a:endParaRPr lang="en-US" sz="1000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171450" indent="-171450" algn="l">
                        <a:buFont typeface="Wingdings" panose="05000000000000000000" pitchFamily="2" charset="2"/>
                        <a:buChar char="Ø"/>
                      </a:pP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Shortage of staff (shifts- COVID -19)</a:t>
                      </a:r>
                    </a:p>
                    <a:p>
                      <a:pPr marL="171450" indent="-171450" algn="l">
                        <a:buFont typeface="Wingdings" panose="05000000000000000000" pitchFamily="2" charset="2"/>
                        <a:buChar char="Ø"/>
                      </a:pPr>
                      <a:endParaRPr lang="en-US" sz="1000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171450" indent="-171450" algn="l">
                        <a:buFont typeface="Wingdings" panose="05000000000000000000" pitchFamily="2" charset="2"/>
                        <a:buChar char="Ø"/>
                      </a:pP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Lack of maintenance and non functioning of access control.</a:t>
                      </a:r>
                    </a:p>
                    <a:p>
                      <a:pPr marL="171450" indent="-171450" algn="l">
                        <a:buFont typeface="Wingdings" panose="05000000000000000000" pitchFamily="2" charset="2"/>
                        <a:buChar char="Ø"/>
                      </a:pPr>
                      <a:endParaRPr lang="en-US" sz="1000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171450" indent="-171450" algn="l">
                        <a:buFont typeface="Wingdings" panose="05000000000000000000" pitchFamily="2" charset="2"/>
                        <a:buChar char="Ø"/>
                      </a:pP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Low morale among officials</a:t>
                      </a:r>
                    </a:p>
                    <a:p>
                      <a:pPr marL="171450" indent="-171450" algn="l">
                        <a:buFont typeface="Wingdings" panose="05000000000000000000" pitchFamily="2" charset="2"/>
                        <a:buChar char="Ø"/>
                      </a:pPr>
                      <a:endParaRPr lang="en-US" sz="1000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171450" indent="-171450" algn="l">
                        <a:buFont typeface="Wingdings" panose="05000000000000000000" pitchFamily="2" charset="2"/>
                        <a:buChar char="Ø"/>
                      </a:pPr>
                      <a:endParaRPr lang="en-US" sz="1000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l"/>
                      <a:endParaRPr lang="en-US" sz="1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rowSpan="4"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marL="171450" indent="-171450" algn="l">
                        <a:buFont typeface="Wingdings" panose="05000000000000000000" pitchFamily="2" charset="2"/>
                        <a:buChar char="Ø"/>
                      </a:pP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Bringing the DCS into disrepute.</a:t>
                      </a:r>
                    </a:p>
                    <a:p>
                      <a:pPr marL="171450" indent="-171450" algn="l">
                        <a:buFont typeface="Wingdings" panose="05000000000000000000" pitchFamily="2" charset="2"/>
                        <a:buChar char="Ø"/>
                      </a:pPr>
                      <a:endParaRPr lang="en-US" sz="1000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171450" indent="-171450" algn="l">
                        <a:buFont typeface="Wingdings" panose="05000000000000000000" pitchFamily="2" charset="2"/>
                        <a:buChar char="Ø"/>
                      </a:pP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Set target not being achieved at the end of the financial year.</a:t>
                      </a:r>
                    </a:p>
                    <a:p>
                      <a:pPr marL="171450" indent="-171450" algn="l">
                        <a:buFont typeface="Wingdings" panose="05000000000000000000" pitchFamily="2" charset="2"/>
                        <a:buChar char="Ø"/>
                      </a:pPr>
                      <a:endParaRPr lang="en-US" sz="1000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171450" indent="-171450" algn="l">
                        <a:buFont typeface="Wingdings" panose="05000000000000000000" pitchFamily="2" charset="2"/>
                        <a:buChar char="Ø"/>
                      </a:pP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Loss of life.</a:t>
                      </a:r>
                    </a:p>
                    <a:p>
                      <a:pPr marL="171450" indent="-171450" algn="l">
                        <a:buFont typeface="Wingdings" panose="05000000000000000000" pitchFamily="2" charset="2"/>
                        <a:buChar char="Ø"/>
                      </a:pPr>
                      <a:endParaRPr lang="en-US" sz="1000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171450" indent="-171450" algn="l">
                        <a:buFont typeface="Wingdings" panose="05000000000000000000" pitchFamily="2" charset="2"/>
                        <a:buChar char="Ø"/>
                      </a:pP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Damage to state property/buildings.</a:t>
                      </a:r>
                    </a:p>
                    <a:p>
                      <a:pPr marL="171450" indent="-171450" algn="l">
                        <a:buFont typeface="Wingdings" panose="05000000000000000000" pitchFamily="2" charset="2"/>
                        <a:buChar char="Ø"/>
                      </a:pPr>
                      <a:endParaRPr lang="en-US" sz="1000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171450" indent="-171450" algn="l">
                        <a:buFont typeface="Wingdings" panose="05000000000000000000" pitchFamily="2" charset="2"/>
                        <a:buChar char="Ø"/>
                      </a:pP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Injuries to inmates, staff and service providers.</a:t>
                      </a:r>
                    </a:p>
                    <a:p>
                      <a:pPr marL="171450" indent="-171450" algn="l">
                        <a:buFont typeface="Wingdings" panose="05000000000000000000" pitchFamily="2" charset="2"/>
                        <a:buChar char="Ø"/>
                      </a:pPr>
                      <a:endParaRPr lang="en-US" sz="1000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171450" indent="-171450" algn="l">
                        <a:buFont typeface="Wingdings" panose="05000000000000000000" pitchFamily="2" charset="2"/>
                        <a:buChar char="Ø"/>
                      </a:pP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Not achieving our mandate ( safe custody of inmates) </a:t>
                      </a:r>
                    </a:p>
                    <a:p>
                      <a:pPr marL="171450" indent="-171450" algn="l">
                        <a:buFont typeface="Wingdings" panose="05000000000000000000" pitchFamily="2" charset="2"/>
                        <a:buChar char="Ø"/>
                      </a:pPr>
                      <a:endParaRPr lang="en-US" sz="1000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171450" indent="-171450" algn="l">
                        <a:buFont typeface="Wingdings" panose="05000000000000000000" pitchFamily="2" charset="2"/>
                        <a:buChar char="Ø"/>
                      </a:pPr>
                      <a:endParaRPr lang="en-US" sz="1000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171450" indent="-171450" algn="l">
                        <a:buFont typeface="Wingdings" panose="05000000000000000000" pitchFamily="2" charset="2"/>
                        <a:buChar char="Ø"/>
                      </a:pPr>
                      <a:endParaRPr lang="en-US" sz="1000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171450" indent="-171450" algn="l">
                        <a:buFont typeface="Wingdings" panose="05000000000000000000" pitchFamily="2" charset="2"/>
                        <a:buChar char="Ø"/>
                      </a:pPr>
                      <a:endParaRPr lang="en-US" sz="1000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171450" indent="-171450" algn="l">
                        <a:buFont typeface="Wingdings" panose="05000000000000000000" pitchFamily="2" charset="2"/>
                        <a:buChar char="Ø"/>
                      </a:pPr>
                      <a:endParaRPr lang="en-US" sz="1000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171450" indent="-171450" algn="l">
                        <a:buFont typeface="Wingdings" panose="05000000000000000000" pitchFamily="2" charset="2"/>
                        <a:buChar char="Ø"/>
                      </a:pPr>
                      <a:endParaRPr lang="en-US" sz="1000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171450" indent="-171450" algn="l">
                        <a:buFont typeface="Wingdings" panose="05000000000000000000" pitchFamily="2" charset="2"/>
                        <a:buChar char="Ø"/>
                      </a:pPr>
                      <a:endParaRPr lang="en-US" sz="1000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171450" indent="-171450" algn="l">
                        <a:buFont typeface="Wingdings" panose="05000000000000000000" pitchFamily="2" charset="2"/>
                        <a:buChar char="Ø"/>
                      </a:pPr>
                      <a:endParaRPr lang="en-US" sz="1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796501867"/>
                  </a:ext>
                </a:extLst>
              </a:tr>
              <a:tr h="1027945"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r>
                        <a:rPr lang="en-ZA" sz="100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0.016%</a:t>
                      </a:r>
                      <a:endParaRPr lang="en-ZA" sz="1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0.301% (73/24228)</a:t>
                      </a:r>
                      <a:endParaRPr lang="en-US" sz="1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WC</a:t>
                      </a:r>
                      <a:endParaRPr lang="en-US" sz="1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ZA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Mass escape from Malmesbury RDF contributed to the underachievement of the target</a:t>
                      </a:r>
                      <a:br>
                        <a:rPr lang="en-ZA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ZA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/>
                      </a:r>
                      <a:br>
                        <a:rPr lang="en-ZA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endParaRPr lang="en-ZA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endParaRPr lang="en-US" sz="10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endParaRPr lang="en-US" sz="1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50242310"/>
                  </a:ext>
                </a:extLst>
              </a:tr>
              <a:tr h="1027945"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r>
                        <a:rPr lang="en-ZA" sz="100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0.016%</a:t>
                      </a:r>
                      <a:endParaRPr lang="en-ZA" sz="1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0.029% (10/34108)</a:t>
                      </a:r>
                      <a:endParaRPr lang="en-US" sz="1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GP</a:t>
                      </a:r>
                      <a:endParaRPr lang="en-US" sz="1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ZA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Non compliance to Departmental policies and procedures.</a:t>
                      </a:r>
                      <a:br>
                        <a:rPr lang="en-ZA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ZA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/>
                      </a:r>
                      <a:br>
                        <a:rPr lang="en-ZA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r>
                        <a:rPr lang="en-ZA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/>
                      </a:r>
                      <a:br>
                        <a:rPr lang="en-ZA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</a:br>
                      <a:endParaRPr lang="en-ZA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endParaRPr lang="en-US" sz="100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endParaRPr lang="en-US" sz="1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418693148"/>
                  </a:ext>
                </a:extLst>
              </a:tr>
              <a:tr h="518396"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r>
                        <a:rPr lang="en-ZA" sz="100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0.016%</a:t>
                      </a:r>
                      <a:endParaRPr lang="en-ZA" sz="1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0.037% (7/18709)</a:t>
                      </a:r>
                      <a:endParaRPr lang="en-US" sz="1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</a:t>
                      </a:r>
                      <a:endParaRPr lang="en-US" sz="1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ZA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Negligence on the implementation of  escape prevention plan.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endParaRPr lang="en-US" sz="1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endParaRPr lang="en-US" sz="1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694879642"/>
                  </a:ext>
                </a:extLst>
              </a:tr>
              <a:tr h="453585">
                <a:tc gridSpan="4">
                  <a:txBody>
                    <a:bodyPr/>
                    <a:lstStyle/>
                    <a:p>
                      <a:endParaRPr lang="en-ZA" dirty="0"/>
                    </a:p>
                  </a:txBody>
                  <a:tcPr marL="68580" marR="68580" marT="34290" marB="34290"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ZA" dirty="0"/>
                    </a:p>
                  </a:txBody>
                  <a:tcPr marL="68580" marR="68580" marT="34290" marB="34290"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ZA"/>
                    </a:p>
                  </a:txBody>
                  <a:tcPr marL="68580" marR="68580" marT="34290" marB="34290"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ZA"/>
                    </a:p>
                  </a:txBody>
                  <a:tcPr marL="68580" marR="68580" marT="34290" marB="34290"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gridSpan="2">
                  <a:txBody>
                    <a:bodyPr/>
                    <a:lstStyle/>
                    <a:p>
                      <a:endParaRPr lang="en-ZA" dirty="0"/>
                    </a:p>
                  </a:txBody>
                  <a:tcPr marL="68580" marR="68580" marT="34290" marB="34290"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ZA"/>
                    </a:p>
                  </a:txBody>
                  <a:tcPr marL="68580" marR="68580" marT="34290" marB="34290"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161927" y="685800"/>
            <a:ext cx="570547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ZA" b="1" u="sng" dirty="0" smtClean="0"/>
              <a:t>ESCAPES</a:t>
            </a:r>
            <a:endParaRPr lang="en-ZA" b="1" u="sng" dirty="0"/>
          </a:p>
        </p:txBody>
      </p:sp>
    </p:spTree>
    <p:extLst>
      <p:ext uri="{BB962C8B-B14F-4D97-AF65-F5344CB8AC3E}">
        <p14:creationId xmlns:p14="http://schemas.microsoft.com/office/powerpoint/2010/main" val="1878141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161926" y="76200"/>
            <a:ext cx="88363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2400" b="1" kern="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SOURCE OF UNDER-ACHIEVEMENT AT </a:t>
            </a:r>
            <a:r>
              <a:rPr lang="en-GB" sz="2400" b="1" kern="0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REGIONAL LEVEL</a:t>
            </a:r>
            <a:endParaRPr lang="en-ZA" sz="2400" b="1" kern="0" dirty="0">
              <a:solidFill>
                <a:schemeClr val="bg1"/>
              </a:solidFill>
              <a:latin typeface="+mj-lt"/>
              <a:ea typeface="+mj-ea"/>
              <a:cs typeface="+mj-cs"/>
            </a:endParaRPr>
          </a:p>
        </p:txBody>
      </p:sp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9320995"/>
              </p:ext>
            </p:extLst>
          </p:nvPr>
        </p:nvGraphicFramePr>
        <p:xfrm>
          <a:off x="161925" y="1142999"/>
          <a:ext cx="8836398" cy="5601182"/>
        </p:xfrm>
        <a:graphic>
          <a:graphicData uri="http://schemas.openxmlformats.org/drawingml/2006/table">
            <a:tbl>
              <a:tblPr firstRow="1" bandRow="1"/>
              <a:tblGrid>
                <a:gridCol w="1330399">
                  <a:extLst>
                    <a:ext uri="{9D8B030D-6E8A-4147-A177-3AD203B41FA5}">
                      <a16:colId xmlns:a16="http://schemas.microsoft.com/office/drawing/2014/main" xmlns="" val="3171785473"/>
                    </a:ext>
                  </a:extLst>
                </a:gridCol>
                <a:gridCol w="1314289">
                  <a:extLst>
                    <a:ext uri="{9D8B030D-6E8A-4147-A177-3AD203B41FA5}">
                      <a16:colId xmlns:a16="http://schemas.microsoft.com/office/drawing/2014/main" xmlns="" val="3307568538"/>
                    </a:ext>
                  </a:extLst>
                </a:gridCol>
                <a:gridCol w="1391600">
                  <a:extLst>
                    <a:ext uri="{9D8B030D-6E8A-4147-A177-3AD203B41FA5}">
                      <a16:colId xmlns:a16="http://schemas.microsoft.com/office/drawing/2014/main" xmlns="" val="3177246977"/>
                    </a:ext>
                  </a:extLst>
                </a:gridCol>
                <a:gridCol w="1854644">
                  <a:extLst>
                    <a:ext uri="{9D8B030D-6E8A-4147-A177-3AD203B41FA5}">
                      <a16:colId xmlns:a16="http://schemas.microsoft.com/office/drawing/2014/main" xmlns="" val="551651354"/>
                    </a:ext>
                  </a:extLst>
                </a:gridCol>
                <a:gridCol w="1472733">
                  <a:extLst>
                    <a:ext uri="{9D8B030D-6E8A-4147-A177-3AD203B41FA5}">
                      <a16:colId xmlns:a16="http://schemas.microsoft.com/office/drawing/2014/main" xmlns="" val="106908959"/>
                    </a:ext>
                  </a:extLst>
                </a:gridCol>
                <a:gridCol w="1472733">
                  <a:extLst>
                    <a:ext uri="{9D8B030D-6E8A-4147-A177-3AD203B41FA5}">
                      <a16:colId xmlns:a16="http://schemas.microsoft.com/office/drawing/2014/main" xmlns="" val="2307743238"/>
                    </a:ext>
                  </a:extLst>
                </a:gridCol>
              </a:tblGrid>
              <a:tr h="887347"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Q2 TARGET 2020/21</a:t>
                      </a:r>
                      <a:endParaRPr lang="en-US" sz="1200" b="1" kern="1200" dirty="0">
                        <a:solidFill>
                          <a:schemeClr val="bg1"/>
                        </a:solidFill>
                        <a:latin typeface="Arial"/>
                        <a:ea typeface=""/>
                        <a:cs typeface="Arial"/>
                      </a:endParaRPr>
                    </a:p>
                  </a:txBody>
                  <a:tcPr marL="68580" marR="68580" marT="34290" marB="34290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QUARTER 2</a:t>
                      </a:r>
                      <a:br>
                        <a:rPr lang="en-US" sz="12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</a:br>
                      <a:r>
                        <a:rPr lang="en-US" sz="12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PERFORMANCE</a:t>
                      </a:r>
                      <a:endParaRPr lang="en-US" sz="1200" b="1" kern="1200" dirty="0">
                        <a:solidFill>
                          <a:schemeClr val="bg1"/>
                        </a:solidFill>
                        <a:latin typeface="Arial"/>
                        <a:ea typeface=""/>
                        <a:cs typeface="Arial"/>
                      </a:endParaRPr>
                    </a:p>
                  </a:txBody>
                  <a:tcPr marL="7144" marR="7144" marT="7144" marB="0"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REGION THAT CONTRIBUTED TOWARDS UNDER-ACHIEVEMENT </a:t>
                      </a:r>
                    </a:p>
                  </a:txBody>
                  <a:tcPr marL="7144" marR="7144" marT="7144" marB="0"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REASONS FOR UNDER</a:t>
                      </a:r>
                    </a:p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PERFORMANCE</a:t>
                      </a:r>
                      <a:endParaRPr lang="en-US" sz="1200" b="1" kern="1200" dirty="0">
                        <a:solidFill>
                          <a:schemeClr val="bg1"/>
                        </a:solidFill>
                        <a:latin typeface="Arial"/>
                        <a:ea typeface=""/>
                        <a:cs typeface="Arial"/>
                      </a:endParaRPr>
                    </a:p>
                  </a:txBody>
                  <a:tcPr marL="68579" marR="68579" marT="34293" marB="34293"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ROOT CAUSES</a:t>
                      </a:r>
                      <a:endParaRPr lang="en-US" sz="1200" b="1" kern="1200" dirty="0">
                        <a:solidFill>
                          <a:schemeClr val="bg1"/>
                        </a:solidFill>
                        <a:latin typeface="Arial"/>
                        <a:ea typeface=""/>
                        <a:cs typeface="Arial"/>
                      </a:endParaRPr>
                    </a:p>
                  </a:txBody>
                  <a:tcPr marL="68579" marR="68579" marT="34293" marB="34293"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ASSOCIATED RISKS </a:t>
                      </a:r>
                      <a:endParaRPr lang="en-ZA" sz="1200" b="1" kern="1200" dirty="0">
                        <a:solidFill>
                          <a:schemeClr val="bg1"/>
                        </a:solidFill>
                        <a:latin typeface="Arial"/>
                        <a:ea typeface=""/>
                        <a:cs typeface="Arial"/>
                      </a:endParaRPr>
                    </a:p>
                  </a:txBody>
                  <a:tcPr marL="68579" marR="68579" marT="34293" marB="34293"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208647457"/>
                  </a:ext>
                </a:extLst>
              </a:tr>
              <a:tr h="889639">
                <a:tc>
                  <a:txBody>
                    <a:bodyPr/>
                    <a:lstStyle/>
                    <a:p>
                      <a:r>
                        <a:rPr lang="en-ZA" sz="10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2.33%</a:t>
                      </a:r>
                      <a:endParaRPr lang="en-ZA" sz="1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2.89% (539/18628 )</a:t>
                      </a:r>
                      <a:endParaRPr lang="en-US" sz="1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FSNC</a:t>
                      </a:r>
                      <a:endParaRPr lang="en-US" sz="1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ZA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The Region did not achieve the target  due to inmates fighting for personal issues , smuggling and  gang related fights.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rowSpan="5"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marL="171450" marR="0" lvl="0" indent="-171450" algn="l" defTabSz="91433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Non-adherence to policies and procedures including amongst others searching.</a:t>
                      </a:r>
                    </a:p>
                    <a:p>
                      <a:pPr marL="171450" marR="0" lvl="0" indent="-171450" algn="l" defTabSz="91433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endParaRPr kumimoji="0" lang="en-US" sz="10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171450" marR="0" lvl="0" indent="-171450" algn="l" defTabSz="91433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Influx of contrabands</a:t>
                      </a:r>
                    </a:p>
                    <a:p>
                      <a:pPr marL="171450" marR="0" lvl="0" indent="-171450" algn="l" defTabSz="91433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endParaRPr kumimoji="0" lang="en-US" sz="10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171450" marR="0" lvl="0" indent="-171450" algn="l" defTabSz="91433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Idleness among inmates due to COVID-19</a:t>
                      </a:r>
                    </a:p>
                    <a:p>
                      <a:pPr marL="171450" marR="0" lvl="0" indent="-171450" algn="l" defTabSz="91433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endParaRPr kumimoji="0" lang="en-US" sz="10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171450" marR="0" lvl="0" indent="-171450" algn="l" defTabSz="91433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Gang activities</a:t>
                      </a:r>
                    </a:p>
                    <a:p>
                      <a:pPr marL="171450" marR="0" lvl="0" indent="-171450" algn="l" defTabSz="91433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endParaRPr kumimoji="0" lang="en-US" sz="10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171450" marR="0" lvl="0" indent="-171450" algn="l" defTabSz="91433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Shortage of staff (shifts- COVID -19)</a:t>
                      </a:r>
                    </a:p>
                    <a:p>
                      <a:pPr marL="171450" marR="0" lvl="0" indent="-171450" algn="l" defTabSz="91433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endParaRPr kumimoji="0" lang="en-US" sz="10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171450" marR="0" lvl="0" indent="-171450" algn="l" defTabSz="91433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Lack of maintenance and non functioning of access control.</a:t>
                      </a:r>
                    </a:p>
                    <a:p>
                      <a:pPr marL="171450" marR="0" lvl="0" indent="-171450" algn="l" defTabSz="91433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endParaRPr kumimoji="0" lang="en-US" sz="10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171450" marR="0" lvl="0" indent="-171450" algn="l" defTabSz="91433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Low morale among officials</a:t>
                      </a:r>
                    </a:p>
                    <a:p>
                      <a:pPr marL="171450" marR="0" lvl="0" indent="-171450" algn="l" defTabSz="91433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endParaRPr kumimoji="0" lang="en-US" sz="10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171450" marR="0" lvl="0" indent="-171450" algn="l" defTabSz="91433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endParaRPr kumimoji="0" lang="en-US" sz="10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33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0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rowSpan="5"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marL="171450" marR="0" lvl="0" indent="-171450" algn="l" defTabSz="91433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Bringing the DCS into disrepute.</a:t>
                      </a:r>
                    </a:p>
                    <a:p>
                      <a:pPr marL="171450" marR="0" lvl="0" indent="-171450" algn="l" defTabSz="91433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endParaRPr kumimoji="0" lang="en-US" sz="10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171450" marR="0" lvl="0" indent="-171450" algn="l" defTabSz="91433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Set target not being achieved at the end of the financial year.</a:t>
                      </a:r>
                    </a:p>
                    <a:p>
                      <a:pPr marL="171450" marR="0" lvl="0" indent="-171450" algn="l" defTabSz="91433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endParaRPr kumimoji="0" lang="en-US" sz="10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171450" marR="0" lvl="0" indent="-171450" algn="l" defTabSz="91433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Loss of life.</a:t>
                      </a:r>
                    </a:p>
                    <a:p>
                      <a:pPr marL="171450" marR="0" lvl="0" indent="-171450" algn="l" defTabSz="91433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endParaRPr kumimoji="0" lang="en-US" sz="10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171450" marR="0" lvl="0" indent="-171450" algn="l" defTabSz="91433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Damage to state property/buildings.</a:t>
                      </a:r>
                    </a:p>
                    <a:p>
                      <a:pPr marL="171450" marR="0" lvl="0" indent="-171450" algn="l" defTabSz="91433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endParaRPr kumimoji="0" lang="en-US" sz="10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171450" marR="0" lvl="0" indent="-171450" algn="l" defTabSz="91433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Injuries to inmates, staff and service providers.</a:t>
                      </a:r>
                    </a:p>
                    <a:p>
                      <a:pPr marL="171450" marR="0" lvl="0" indent="-171450" algn="l" defTabSz="91433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endParaRPr kumimoji="0" lang="en-US" sz="10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171450" marR="0" lvl="0" indent="-171450" algn="l" defTabSz="91433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achieving our mandate ( safe custody of inmates) </a:t>
                      </a:r>
                    </a:p>
                    <a:p>
                      <a:pPr marL="171450" marR="0" lvl="0" indent="-171450" algn="l" defTabSz="91433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endParaRPr kumimoji="0" lang="en-US" sz="10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171450" marR="0" lvl="0" indent="-171450" algn="l" defTabSz="91433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endParaRPr kumimoji="0" lang="en-US" sz="10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171450" marR="0" lvl="0" indent="-171450" algn="l" defTabSz="91433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endParaRPr kumimoji="0" lang="en-US" sz="10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171450" marR="0" lvl="0" indent="-171450" algn="l" defTabSz="91433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endParaRPr kumimoji="0" lang="en-US" sz="10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171450" marR="0" lvl="0" indent="-171450" algn="l" defTabSz="91433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endParaRPr kumimoji="0" lang="en-US" sz="10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171450" marR="0" lvl="0" indent="-171450" algn="l" defTabSz="91433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endParaRPr kumimoji="0" lang="en-US" sz="10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171450" marR="0" lvl="0" indent="-171450" algn="l" defTabSz="91433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endParaRPr kumimoji="0" lang="en-US" sz="10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171450" marR="0" lvl="0" indent="-171450" algn="l" defTabSz="91433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Ø"/>
                        <a:tabLst/>
                        <a:defRPr/>
                      </a:pPr>
                      <a:endParaRPr kumimoji="0" lang="en-US" sz="10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796501867"/>
                  </a:ext>
                </a:extLst>
              </a:tr>
              <a:tr h="889639"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r>
                        <a:rPr lang="en-ZA" sz="100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2.33%</a:t>
                      </a:r>
                      <a:endParaRPr lang="en-ZA" sz="1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2.49% (603/24228)</a:t>
                      </a:r>
                      <a:endParaRPr lang="en-US" sz="1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WC</a:t>
                      </a:r>
                      <a:endParaRPr lang="en-US" sz="1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ZA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Compliance to lockdown regulations  has resulted in  frustration amongst  inmates which led to fighting as well as   gang related violence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50242310"/>
                  </a:ext>
                </a:extLst>
              </a:tr>
              <a:tr h="537452"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r>
                        <a:rPr lang="en-ZA" sz="100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2.33%</a:t>
                      </a:r>
                      <a:endParaRPr lang="en-ZA" sz="1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2.46% (839/34108)</a:t>
                      </a:r>
                      <a:endParaRPr lang="en-US" sz="1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GP</a:t>
                      </a:r>
                      <a:endParaRPr lang="en-US" sz="1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ZA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The COVID - 19 lock down restrictions are impacting negatively on service delivery 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418693148"/>
                  </a:ext>
                </a:extLst>
              </a:tr>
              <a:tr h="889639"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r>
                        <a:rPr lang="en-ZA" sz="10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2.33%</a:t>
                      </a:r>
                      <a:endParaRPr lang="en-ZA" sz="1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2.65% (495/18709)</a:t>
                      </a:r>
                      <a:endParaRPr lang="en-US" sz="1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</a:t>
                      </a:r>
                      <a:endParaRPr lang="en-US" sz="1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ZA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Non adherence to policies and procedures and idleness  of inmates due to lockdown  regulations  during Covid 19 period.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694879642"/>
                  </a:ext>
                </a:extLst>
              </a:tr>
              <a:tr h="713546">
                <a:tc>
                  <a:txBody>
                    <a:bodyPr/>
                    <a:lstStyle/>
                    <a:p>
                      <a:pPr marL="0" marR="0" lvl="0" indent="0" algn="l" defTabSz="91433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ZA" sz="1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2.33%</a:t>
                      </a:r>
                    </a:p>
                    <a:p>
                      <a:endParaRPr lang="en-ZA" sz="1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2.44% (537/22009)</a:t>
                      </a:r>
                      <a:endParaRPr lang="en-US" sz="1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KZN</a:t>
                      </a:r>
                      <a:endParaRPr lang="en-US" sz="1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ZA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The Region did not achieve the target  due to inmates fighting  and  gang related fights.</a:t>
                      </a:r>
                    </a:p>
                  </a:txBody>
                  <a:tcPr marL="9525" marR="9525" marT="9525" marB="0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</a:tr>
              <a:tr h="374338">
                <a:tc gridSpan="4">
                  <a:txBody>
                    <a:bodyPr/>
                    <a:lstStyle/>
                    <a:p>
                      <a:endParaRPr lang="en-ZA" sz="1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/>
                      <a:endParaRPr lang="en-US" sz="1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1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34290" marB="34290"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marL="68580" marR="68580" marT="34290" marB="34290"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161927" y="685800"/>
            <a:ext cx="570547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ZA" b="1" u="sng" dirty="0" smtClean="0"/>
              <a:t>ESCAPES</a:t>
            </a:r>
            <a:endParaRPr lang="en-ZA" b="1" u="sng" dirty="0"/>
          </a:p>
        </p:txBody>
      </p:sp>
    </p:spTree>
    <p:extLst>
      <p:ext uri="{BB962C8B-B14F-4D97-AF65-F5344CB8AC3E}">
        <p14:creationId xmlns:p14="http://schemas.microsoft.com/office/powerpoint/2010/main" val="1236691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ZA" smtClean="0"/>
              <a:t>SUMMARY OF IMPROVEMENTS FOR Q2</a:t>
            </a:r>
            <a:endParaRPr lang="en-GB"/>
          </a:p>
        </p:txBody>
      </p:sp>
      <p:sp>
        <p:nvSpPr>
          <p:cNvPr id="3" name="Title 1"/>
          <p:cNvSpPr txBox="1">
            <a:spLocks/>
          </p:cNvSpPr>
          <p:nvPr/>
        </p:nvSpPr>
        <p:spPr bwMode="auto">
          <a:xfrm>
            <a:off x="0" y="152400"/>
            <a:ext cx="9102912" cy="38779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457165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914331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1371495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182866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/>
            <a:r>
              <a:rPr lang="en-US" altLang="en-US" kern="0" dirty="0" smtClean="0"/>
              <a:t>SUMMARY OF IMPROVEMENTS FOR Q2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0" y="762001"/>
            <a:ext cx="5638800" cy="45258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200000"/>
              </a:lnSpc>
              <a:buFont typeface="Wingdings" panose="05000000000000000000" pitchFamily="2" charset="2"/>
              <a:buChar char="Ø"/>
            </a:pPr>
            <a:r>
              <a:rPr lang="en-ZA" dirty="0" smtClean="0"/>
              <a:t>Monitoring and evaluation</a:t>
            </a:r>
          </a:p>
          <a:p>
            <a:pPr marL="285750" indent="-285750">
              <a:lnSpc>
                <a:spcPct val="200000"/>
              </a:lnSpc>
              <a:buFont typeface="Wingdings" panose="05000000000000000000" pitchFamily="2" charset="2"/>
              <a:buChar char="Ø"/>
            </a:pPr>
            <a:r>
              <a:rPr lang="en-ZA" dirty="0" smtClean="0"/>
              <a:t>Finalizing the Anti- Gang strategy</a:t>
            </a:r>
          </a:p>
          <a:p>
            <a:pPr marL="285750" indent="-285750">
              <a:lnSpc>
                <a:spcPct val="200000"/>
              </a:lnSpc>
              <a:buFont typeface="Wingdings" panose="05000000000000000000" pitchFamily="2" charset="2"/>
              <a:buChar char="Ø"/>
            </a:pPr>
            <a:r>
              <a:rPr lang="en-ZA" dirty="0" smtClean="0"/>
              <a:t>Conducting of TRAs at identified Centres</a:t>
            </a:r>
          </a:p>
          <a:p>
            <a:pPr marL="285750" indent="-285750">
              <a:lnSpc>
                <a:spcPct val="200000"/>
              </a:lnSpc>
              <a:buFont typeface="Wingdings" panose="05000000000000000000" pitchFamily="2" charset="2"/>
              <a:buChar char="Ø"/>
            </a:pPr>
            <a:r>
              <a:rPr lang="en-ZA" dirty="0" smtClean="0"/>
              <a:t>Clean up and search operations</a:t>
            </a:r>
          </a:p>
          <a:p>
            <a:pPr marL="285750" indent="-285750">
              <a:lnSpc>
                <a:spcPct val="200000"/>
              </a:lnSpc>
              <a:buFont typeface="Wingdings" panose="05000000000000000000" pitchFamily="2" charset="2"/>
              <a:buChar char="Ø"/>
            </a:pPr>
            <a:r>
              <a:rPr lang="en-ZA" dirty="0" smtClean="0"/>
              <a:t>Deployment of the ESTs at identified Centres</a:t>
            </a:r>
          </a:p>
          <a:p>
            <a:pPr marL="285750" indent="-285750">
              <a:lnSpc>
                <a:spcPct val="200000"/>
              </a:lnSpc>
              <a:buFont typeface="Wingdings" panose="05000000000000000000" pitchFamily="2" charset="2"/>
              <a:buChar char="Ø"/>
            </a:pPr>
            <a:r>
              <a:rPr lang="en-ZA" dirty="0" smtClean="0"/>
              <a:t>Security Awareness</a:t>
            </a:r>
          </a:p>
          <a:p>
            <a:pPr marL="285750" indent="-285750">
              <a:lnSpc>
                <a:spcPct val="200000"/>
              </a:lnSpc>
              <a:buFont typeface="Wingdings" panose="05000000000000000000" pitchFamily="2" charset="2"/>
              <a:buChar char="Ø"/>
            </a:pPr>
            <a:r>
              <a:rPr lang="en-ZA" dirty="0" smtClean="0"/>
              <a:t>Vetting of Officials</a:t>
            </a:r>
          </a:p>
          <a:p>
            <a:pPr marL="285750" indent="-285750">
              <a:lnSpc>
                <a:spcPct val="200000"/>
              </a:lnSpc>
              <a:buFont typeface="Wingdings" panose="05000000000000000000" pitchFamily="2" charset="2"/>
              <a:buChar char="Ø"/>
            </a:pPr>
            <a:r>
              <a:rPr lang="en-ZA" dirty="0" smtClean="0"/>
              <a:t>Screaming of Service providers and newly appointed officials</a:t>
            </a:r>
          </a:p>
          <a:p>
            <a:pPr marL="285750" indent="-285750">
              <a:lnSpc>
                <a:spcPct val="200000"/>
              </a:lnSpc>
              <a:buFont typeface="Wingdings" panose="05000000000000000000" pitchFamily="2" charset="2"/>
              <a:buChar char="Ø"/>
            </a:pPr>
            <a:r>
              <a:rPr lang="en-ZA" dirty="0" smtClean="0"/>
              <a:t>Management supervision</a:t>
            </a:r>
          </a:p>
          <a:p>
            <a:pPr marL="285750" indent="-285750">
              <a:lnSpc>
                <a:spcPct val="200000"/>
              </a:lnSpc>
              <a:buFont typeface="Wingdings" panose="05000000000000000000" pitchFamily="2" charset="2"/>
              <a:buChar char="Ø"/>
            </a:pPr>
            <a:r>
              <a:rPr lang="en-ZA" dirty="0" smtClean="0"/>
              <a:t>Monitoring of policies and Procedures</a:t>
            </a:r>
            <a:endParaRPr lang="en-ZA" dirty="0"/>
          </a:p>
        </p:txBody>
      </p:sp>
    </p:spTree>
    <p:extLst>
      <p:ext uri="{BB962C8B-B14F-4D97-AF65-F5344CB8AC3E}">
        <p14:creationId xmlns:p14="http://schemas.microsoft.com/office/powerpoint/2010/main" val="394934213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  <p:tag name="THINKCELLSTATEDONOTDELETE" val="7xKqHXCsmEqpYS9D3W9JOA"/>
</p:tagLst>
</file>

<file path=ppt/theme/theme1.xml><?xml version="1.0" encoding="utf-8"?>
<a:theme xmlns:a="http://schemas.openxmlformats.org/drawingml/2006/main" name="3_Blank">
  <a:themeElements>
    <a:clrScheme name="Blank 1">
      <a:dk1>
        <a:srgbClr val="000000"/>
      </a:dk1>
      <a:lt1>
        <a:srgbClr val="FFFFFF"/>
      </a:lt1>
      <a:dk2>
        <a:srgbClr val="000000"/>
      </a:dk2>
      <a:lt2>
        <a:srgbClr val="7D0900"/>
      </a:lt2>
      <a:accent1>
        <a:srgbClr val="808080"/>
      </a:accent1>
      <a:accent2>
        <a:srgbClr val="A0A0A0"/>
      </a:accent2>
      <a:accent3>
        <a:srgbClr val="FFFFFF"/>
      </a:accent3>
      <a:accent4>
        <a:srgbClr val="000000"/>
      </a:accent4>
      <a:accent5>
        <a:srgbClr val="C0C0C0"/>
      </a:accent5>
      <a:accent6>
        <a:srgbClr val="919191"/>
      </a:accent6>
      <a:hlink>
        <a:srgbClr val="B9B9B9"/>
      </a:hlink>
      <a:folHlink>
        <a:srgbClr val="DCDCDC"/>
      </a:folHlink>
    </a:clrScheme>
    <a:fontScheme name="Blank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72000" tIns="72000" rIns="72000" bIns="7200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90000"/>
          </a:lnSpc>
          <a:spcBef>
            <a:spcPct val="50000"/>
          </a:spcBef>
          <a:spcAft>
            <a:spcPct val="0"/>
          </a:spcAft>
          <a:buClr>
            <a:schemeClr val="bg2"/>
          </a:buClr>
          <a:buSzTx/>
          <a:buFontTx/>
          <a:buNone/>
          <a:tabLst/>
          <a:defRPr kumimoji="0" 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72000" tIns="72000" rIns="72000" bIns="7200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90000"/>
          </a:lnSpc>
          <a:spcBef>
            <a:spcPct val="50000"/>
          </a:spcBef>
          <a:spcAft>
            <a:spcPct val="0"/>
          </a:spcAft>
          <a:buClr>
            <a:schemeClr val="bg2"/>
          </a:buClr>
          <a:buSzTx/>
          <a:buFontTx/>
          <a:buNone/>
          <a:tabLst/>
          <a:defRPr kumimoji="0" 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Blank 1">
        <a:dk1>
          <a:srgbClr val="000000"/>
        </a:dk1>
        <a:lt1>
          <a:srgbClr val="FFFFFF"/>
        </a:lt1>
        <a:dk2>
          <a:srgbClr val="000000"/>
        </a:dk2>
        <a:lt2>
          <a:srgbClr val="7D0900"/>
        </a:lt2>
        <a:accent1>
          <a:srgbClr val="808080"/>
        </a:accent1>
        <a:accent2>
          <a:srgbClr val="A0A0A0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919191"/>
        </a:accent6>
        <a:hlink>
          <a:srgbClr val="B9B9B9"/>
        </a:hlink>
        <a:folHlink>
          <a:srgbClr val="DCDCD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Custom 94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AFABAB"/>
      </a:accent1>
      <a:accent2>
        <a:srgbClr val="E2583D"/>
      </a:accent2>
      <a:accent3>
        <a:srgbClr val="78D2D2"/>
      </a:accent3>
      <a:accent4>
        <a:srgbClr val="3B3939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onsolas-Verdana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35658</TotalTime>
  <Words>934</Words>
  <Application>Microsoft Office PowerPoint</Application>
  <PresentationFormat>On-screen Show (4:3)</PresentationFormat>
  <Paragraphs>200</Paragraphs>
  <Slides>10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10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0</vt:i4>
      </vt:variant>
      <vt:variant>
        <vt:lpstr>Slide Titles</vt:lpstr>
      </vt:variant>
      <vt:variant>
        <vt:i4>10</vt:i4>
      </vt:variant>
    </vt:vector>
  </HeadingPairs>
  <TitlesOfParts>
    <vt:vector size="22" baseType="lpstr">
      <vt:lpstr>Arial Unicode MS</vt:lpstr>
      <vt:lpstr>Arial</vt:lpstr>
      <vt:lpstr>Arial Black</vt:lpstr>
      <vt:lpstr>Calibri</vt:lpstr>
      <vt:lpstr>Calibri Light</vt:lpstr>
      <vt:lpstr>Century Gothic</vt:lpstr>
      <vt:lpstr>Consolas</vt:lpstr>
      <vt:lpstr>Times New Roman</vt:lpstr>
      <vt:lpstr>Verdana</vt:lpstr>
      <vt:lpstr>Wingdings</vt:lpstr>
      <vt:lpstr>3_Blank</vt:lpstr>
      <vt:lpstr>Office Theme</vt:lpstr>
      <vt:lpstr> Presentation on DCS 2nd Quarter Actual Performance Report (2016/2017)    November   2016 </vt:lpstr>
      <vt:lpstr>PowerPoint Presentation</vt:lpstr>
      <vt:lpstr>Notes to the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SUMMARY OF IMPROVEMENTS FOR Q2</vt:lpstr>
      <vt:lpstr>PowerPoint Presentation</vt:lpstr>
    </vt:vector>
  </TitlesOfParts>
  <Company>Acer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 high level vision will be developed which will determine the required operating model…  Scope will include all core elements of DCS</dc:title>
  <dc:creator>Rowan Smyth</dc:creator>
  <cp:lastModifiedBy>Naidoo, Steven</cp:lastModifiedBy>
  <cp:revision>3939</cp:revision>
  <cp:lastPrinted>2020-10-05T09:22:03Z</cp:lastPrinted>
  <dcterms:created xsi:type="dcterms:W3CDTF">2011-05-16T12:44:01Z</dcterms:created>
  <dcterms:modified xsi:type="dcterms:W3CDTF">2020-11-20T08:26:37Z</dcterms:modified>
</cp:coreProperties>
</file>