
<file path=[Content_Types].xml><?xml version="1.0" encoding="utf-8"?>
<Types xmlns="http://schemas.openxmlformats.org/package/2006/content-types">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814" r:id="rId1"/>
    <p:sldMasterId id="2147483855" r:id="rId2"/>
    <p:sldMasterId id="2147483867" r:id="rId3"/>
  </p:sldMasterIdLst>
  <p:notesMasterIdLst>
    <p:notesMasterId r:id="rId36"/>
  </p:notesMasterIdLst>
  <p:handoutMasterIdLst>
    <p:handoutMasterId r:id="rId37"/>
  </p:handoutMasterIdLst>
  <p:sldIdLst>
    <p:sldId id="943" r:id="rId4"/>
    <p:sldId id="1044" r:id="rId5"/>
    <p:sldId id="1068" r:id="rId6"/>
    <p:sldId id="1064" r:id="rId7"/>
    <p:sldId id="1065" r:id="rId8"/>
    <p:sldId id="1066" r:id="rId9"/>
    <p:sldId id="1067" r:id="rId10"/>
    <p:sldId id="1069" r:id="rId11"/>
    <p:sldId id="1070" r:id="rId12"/>
    <p:sldId id="1071" r:id="rId13"/>
    <p:sldId id="1038" r:id="rId14"/>
    <p:sldId id="1027" r:id="rId15"/>
    <p:sldId id="1028" r:id="rId16"/>
    <p:sldId id="1051" r:id="rId17"/>
    <p:sldId id="1052" r:id="rId18"/>
    <p:sldId id="1030" r:id="rId19"/>
    <p:sldId id="1031" r:id="rId20"/>
    <p:sldId id="1053" r:id="rId21"/>
    <p:sldId id="1032" r:id="rId22"/>
    <p:sldId id="1042" r:id="rId23"/>
    <p:sldId id="1054" r:id="rId24"/>
    <p:sldId id="1048" r:id="rId25"/>
    <p:sldId id="1049" r:id="rId26"/>
    <p:sldId id="1050" r:id="rId27"/>
    <p:sldId id="1072" r:id="rId28"/>
    <p:sldId id="1073" r:id="rId29"/>
    <p:sldId id="1080" r:id="rId30"/>
    <p:sldId id="1077" r:id="rId31"/>
    <p:sldId id="1081" r:id="rId32"/>
    <p:sldId id="1078" r:id="rId33"/>
    <p:sldId id="1076" r:id="rId34"/>
    <p:sldId id="941" r:id="rId35"/>
  </p:sldIdLst>
  <p:sldSz cx="12192000" cy="6858000"/>
  <p:notesSz cx="6797675" cy="9926638"/>
  <p:defaultTextStyle>
    <a:defPPr>
      <a:defRPr lang="en-US"/>
    </a:defPPr>
    <a:lvl1pPr algn="l" rtl="0" fontAlgn="base">
      <a:spcBef>
        <a:spcPct val="0"/>
      </a:spcBef>
      <a:spcAft>
        <a:spcPct val="0"/>
      </a:spcAft>
      <a:defRPr sz="1400" kern="1200">
        <a:solidFill>
          <a:schemeClr val="tx1"/>
        </a:solidFill>
        <a:latin typeface="Arial" charset="0"/>
        <a:ea typeface="+mn-ea"/>
        <a:cs typeface="Arial" charset="0"/>
      </a:defRPr>
    </a:lvl1pPr>
    <a:lvl2pPr marL="455613" indent="1588" algn="l" rtl="0" fontAlgn="base">
      <a:spcBef>
        <a:spcPct val="0"/>
      </a:spcBef>
      <a:spcAft>
        <a:spcPct val="0"/>
      </a:spcAft>
      <a:defRPr sz="1400" kern="1200">
        <a:solidFill>
          <a:schemeClr val="tx1"/>
        </a:solidFill>
        <a:latin typeface="Arial" charset="0"/>
        <a:ea typeface="+mn-ea"/>
        <a:cs typeface="Arial" charset="0"/>
      </a:defRPr>
    </a:lvl2pPr>
    <a:lvl3pPr marL="912813" indent="1588" algn="l" rtl="0" fontAlgn="base">
      <a:spcBef>
        <a:spcPct val="0"/>
      </a:spcBef>
      <a:spcAft>
        <a:spcPct val="0"/>
      </a:spcAft>
      <a:defRPr sz="1400" kern="1200">
        <a:solidFill>
          <a:schemeClr val="tx1"/>
        </a:solidFill>
        <a:latin typeface="Arial" charset="0"/>
        <a:ea typeface="+mn-ea"/>
        <a:cs typeface="Arial" charset="0"/>
      </a:defRPr>
    </a:lvl3pPr>
    <a:lvl4pPr marL="1370013" indent="1588" algn="l" rtl="0" fontAlgn="base">
      <a:spcBef>
        <a:spcPct val="0"/>
      </a:spcBef>
      <a:spcAft>
        <a:spcPct val="0"/>
      </a:spcAft>
      <a:defRPr sz="1400" kern="1200">
        <a:solidFill>
          <a:schemeClr val="tx1"/>
        </a:solidFill>
        <a:latin typeface="Arial" charset="0"/>
        <a:ea typeface="+mn-ea"/>
        <a:cs typeface="Arial" charset="0"/>
      </a:defRPr>
    </a:lvl4pPr>
    <a:lvl5pPr marL="1827213" indent="1588" algn="l" rtl="0" fontAlgn="base">
      <a:spcBef>
        <a:spcPct val="0"/>
      </a:spcBef>
      <a:spcAft>
        <a:spcPct val="0"/>
      </a:spcAft>
      <a:defRPr sz="1400" kern="1200">
        <a:solidFill>
          <a:schemeClr val="tx1"/>
        </a:solidFill>
        <a:latin typeface="Arial" charset="0"/>
        <a:ea typeface="+mn-ea"/>
        <a:cs typeface="Arial" charset="0"/>
      </a:defRPr>
    </a:lvl5pPr>
    <a:lvl6pPr marL="2286000" algn="l" defTabSz="914400" rtl="0" eaLnBrk="1" latinLnBrk="0" hangingPunct="1">
      <a:defRPr sz="1400" kern="1200">
        <a:solidFill>
          <a:schemeClr val="tx1"/>
        </a:solidFill>
        <a:latin typeface="Arial" charset="0"/>
        <a:ea typeface="+mn-ea"/>
        <a:cs typeface="Arial" charset="0"/>
      </a:defRPr>
    </a:lvl6pPr>
    <a:lvl7pPr marL="2743200" algn="l" defTabSz="914400" rtl="0" eaLnBrk="1" latinLnBrk="0" hangingPunct="1">
      <a:defRPr sz="1400" kern="1200">
        <a:solidFill>
          <a:schemeClr val="tx1"/>
        </a:solidFill>
        <a:latin typeface="Arial" charset="0"/>
        <a:ea typeface="+mn-ea"/>
        <a:cs typeface="Arial" charset="0"/>
      </a:defRPr>
    </a:lvl7pPr>
    <a:lvl8pPr marL="3200400" algn="l" defTabSz="914400" rtl="0" eaLnBrk="1" latinLnBrk="0" hangingPunct="1">
      <a:defRPr sz="1400" kern="1200">
        <a:solidFill>
          <a:schemeClr val="tx1"/>
        </a:solidFill>
        <a:latin typeface="Arial" charset="0"/>
        <a:ea typeface="+mn-ea"/>
        <a:cs typeface="Arial" charset="0"/>
      </a:defRPr>
    </a:lvl8pPr>
    <a:lvl9pPr marL="3657600" algn="l" defTabSz="914400" rtl="0" eaLnBrk="1" latinLnBrk="0" hangingPunct="1">
      <a:defRPr sz="1400"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4247" userDrawn="1">
          <p15:clr>
            <a:srgbClr val="A4A3A4"/>
          </p15:clr>
        </p15:guide>
        <p15:guide id="2" orient="horz" pos="3918" userDrawn="1">
          <p15:clr>
            <a:srgbClr val="A4A3A4"/>
          </p15:clr>
        </p15:guide>
        <p15:guide id="3" orient="horz" pos="1159" userDrawn="1">
          <p15:clr>
            <a:srgbClr val="A4A3A4"/>
          </p15:clr>
        </p15:guide>
        <p15:guide id="4" orient="horz" pos="4156" userDrawn="1">
          <p15:clr>
            <a:srgbClr val="A4A3A4"/>
          </p15:clr>
        </p15:guide>
        <p15:guide id="5" pos="3840" userDrawn="1">
          <p15:clr>
            <a:srgbClr val="A4A3A4"/>
          </p15:clr>
        </p15:guide>
        <p15:guide id="6" pos="211" userDrawn="1">
          <p15:clr>
            <a:srgbClr val="A4A3A4"/>
          </p15:clr>
        </p15:guide>
        <p15:guide id="7" pos="7469" userDrawn="1">
          <p15:clr>
            <a:srgbClr val="A4A3A4"/>
          </p15:clr>
        </p15:guide>
      </p15:sldGuideLst>
    </p:ext>
    <p:ext uri="{2D200454-40CA-4A62-9FC3-DE9A4176ACB9}">
      <p15:notesGuideLst xmlns=""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lokomme, Moutloane" initials="M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339966"/>
    <a:srgbClr val="00926C"/>
    <a:srgbClr val="00CC99"/>
    <a:srgbClr val="BCEABC"/>
    <a:srgbClr val="A6E4A6"/>
    <a:srgbClr val="86DA86"/>
    <a:srgbClr val="EBF9EB"/>
    <a:srgbClr val="84D684"/>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239" autoAdjust="0"/>
    <p:restoredTop sz="94127" autoAdjust="0"/>
  </p:normalViewPr>
  <p:slideViewPr>
    <p:cSldViewPr snapToObjects="1">
      <p:cViewPr varScale="1">
        <p:scale>
          <a:sx n="69" d="100"/>
          <a:sy n="69" d="100"/>
        </p:scale>
        <p:origin x="-208" y="-68"/>
      </p:cViewPr>
      <p:guideLst>
        <p:guide orient="horz" pos="4247"/>
        <p:guide orient="horz" pos="3918"/>
        <p:guide orient="horz" pos="1159"/>
        <p:guide orient="horz" pos="4156"/>
        <p:guide pos="3840"/>
        <p:guide pos="211"/>
        <p:guide pos="746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64" d="100"/>
          <a:sy n="64" d="100"/>
        </p:scale>
        <p:origin x="-2760" y="-114"/>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oleObject" Target="file:///C:\Users\Anbigay%20Naicker\Desktop\2020-21%20QUARTERLY%20REPORTS\Quarter%20One%20Tables.xlsx" TargetMode="External"/><Relationship Id="rId1" Type="http://schemas.openxmlformats.org/officeDocument/2006/relationships/themeOverride" Target="../theme/themeOverride1.xml"/><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oleObject" Target="file:///C:\Users\Anbigay%20Naicker\Desktop\2020-21%20QUARTERLY%20REPORTS\Quarter%20One%20Tables.xlsx" TargetMode="External"/><Relationship Id="rId1" Type="http://schemas.openxmlformats.org/officeDocument/2006/relationships/themeOverride" Target="../theme/themeOverride2.xml"/><Relationship Id="rId4"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3.2824074074074075E-2"/>
          <c:w val="1"/>
          <c:h val="0.93997630504520246"/>
        </c:manualLayout>
      </c:layout>
      <c:pie3DChart>
        <c:varyColors val="1"/>
        <c:ser>
          <c:idx val="0"/>
          <c:order val="0"/>
          <c:tx>
            <c:strRef>
              <c:f>'Achieved vs not achieved'!$B$4</c:f>
              <c:strCache>
                <c:ptCount val="1"/>
                <c:pt idx="0">
                  <c:v>Q2</c:v>
                </c:pt>
              </c:strCache>
            </c:strRef>
          </c:tx>
          <c:spPr>
            <a:solidFill>
              <a:sysClr val="window" lastClr="FFFFFF"/>
            </a:solidFill>
            <a:ln>
              <a:solidFill>
                <a:schemeClr val="accent6">
                  <a:lumMod val="75000"/>
                </a:schemeClr>
              </a:solidFill>
            </a:ln>
          </c:spPr>
          <c:dPt>
            <c:idx val="0"/>
            <c:bubble3D val="0"/>
            <c:explosion val="18"/>
            <c:spPr>
              <a:solidFill>
                <a:schemeClr val="accent6">
                  <a:lumMod val="75000"/>
                </a:schemeClr>
              </a:solidFill>
              <a:ln w="25400">
                <a:solidFill>
                  <a:schemeClr val="accent6">
                    <a:lumMod val="75000"/>
                  </a:schemeClr>
                </a:solidFill>
              </a:ln>
              <a:effectLst/>
              <a:sp3d contourW="25400">
                <a:contourClr>
                  <a:schemeClr val="accent6">
                    <a:lumMod val="75000"/>
                  </a:schemeClr>
                </a:contourClr>
              </a:sp3d>
            </c:spPr>
          </c:dPt>
          <c:dPt>
            <c:idx val="1"/>
            <c:bubble3D val="0"/>
            <c:spPr>
              <a:noFill/>
              <a:ln w="25400">
                <a:solidFill>
                  <a:schemeClr val="accent6">
                    <a:lumMod val="75000"/>
                  </a:schemeClr>
                </a:solidFill>
              </a:ln>
              <a:effectLst/>
              <a:sp3d contourW="25400">
                <a:contourClr>
                  <a:schemeClr val="accent6">
                    <a:lumMod val="75000"/>
                  </a:schemeClr>
                </a:contourClr>
              </a:sp3d>
            </c:spPr>
          </c:dPt>
          <c:dLbls>
            <c:dLbl>
              <c:idx val="0"/>
              <c:layout/>
              <c:tx>
                <c:rich>
                  <a:bodyPr/>
                  <a:lstStyle/>
                  <a:p>
                    <a:r>
                      <a:rPr lang="en-US" dirty="0" smtClean="0"/>
                      <a:t>72%</a:t>
                    </a:r>
                    <a:endParaRPr lang="en-US" dirty="0"/>
                  </a:p>
                </c:rich>
              </c:tx>
              <c:dLblPos val="ct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val>
            <c:numRef>
              <c:f>'Achieved vs not achieved'!$C$4:$D$4</c:f>
              <c:numCache>
                <c:formatCode>0%</c:formatCode>
                <c:ptCount val="2"/>
                <c:pt idx="0">
                  <c:v>0.61</c:v>
                </c:pt>
                <c:pt idx="1">
                  <c:v>0.39</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ZA"/>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'Achieved vs not achieved'!$B$4</c:f>
              <c:strCache>
                <c:ptCount val="1"/>
                <c:pt idx="0">
                  <c:v>Q2</c:v>
                </c:pt>
              </c:strCache>
            </c:strRef>
          </c:tx>
          <c:spPr>
            <a:solidFill>
              <a:srgbClr val="FF0000"/>
            </a:solidFill>
          </c:spPr>
          <c:dPt>
            <c:idx val="0"/>
            <c:bubble3D val="0"/>
            <c:spPr>
              <a:noFill/>
              <a:ln w="25400">
                <a:solidFill>
                  <a:srgbClr val="FF0000"/>
                </a:solidFill>
              </a:ln>
              <a:effectLst/>
              <a:sp3d contourW="25400">
                <a:contourClr>
                  <a:srgbClr val="FF0000"/>
                </a:contourClr>
              </a:sp3d>
            </c:spPr>
          </c:dPt>
          <c:dPt>
            <c:idx val="1"/>
            <c:bubble3D val="0"/>
            <c:spPr>
              <a:solidFill>
                <a:srgbClr val="FF0000"/>
              </a:solidFill>
              <a:ln w="25400">
                <a:solidFill>
                  <a:srgbClr val="FF0000"/>
                </a:solidFill>
              </a:ln>
              <a:effectLst/>
              <a:sp3d contourW="25400">
                <a:contourClr>
                  <a:srgbClr val="FF0000"/>
                </a:contourClr>
              </a:sp3d>
            </c:spPr>
          </c:dPt>
          <c:dLbls>
            <c:dLbl>
              <c:idx val="1"/>
              <c:layout/>
              <c:tx>
                <c:rich>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r>
                      <a:rPr lang="en-US" baseline="0" dirty="0" smtClean="0"/>
                      <a:t> 28%</a:t>
                    </a:r>
                    <a:endParaRPr lang="en-US" dirty="0"/>
                  </a:p>
                </c:rich>
              </c:tx>
              <c:spPr>
                <a:noFill/>
                <a:ln>
                  <a:noFill/>
                </a:ln>
                <a:effectLst/>
              </c:spPr>
              <c:dLblPos val="ctr"/>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val>
            <c:numRef>
              <c:f>'Achieved vs not achieved'!$C$4:$D$4</c:f>
              <c:numCache>
                <c:formatCode>0%</c:formatCode>
                <c:ptCount val="2"/>
                <c:pt idx="0">
                  <c:v>0.61</c:v>
                </c:pt>
                <c:pt idx="1">
                  <c:v>0.39</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1426" name="Rectangle 2"/>
          <p:cNvSpPr>
            <a:spLocks noGrp="1" noChangeArrowheads="1"/>
          </p:cNvSpPr>
          <p:nvPr>
            <p:ph type="hdr" sz="quarter"/>
          </p:nvPr>
        </p:nvSpPr>
        <p:spPr bwMode="auto">
          <a:xfrm>
            <a:off x="4" y="4"/>
            <a:ext cx="2945955" cy="495675"/>
          </a:xfrm>
          <a:prstGeom prst="rect">
            <a:avLst/>
          </a:prstGeom>
          <a:noFill/>
          <a:ln w="9525">
            <a:noFill/>
            <a:miter lim="800000"/>
            <a:headEnd/>
            <a:tailEnd/>
          </a:ln>
          <a:effectLst/>
        </p:spPr>
        <p:txBody>
          <a:bodyPr vert="horz" wrap="square" lIns="96641" tIns="48321" rIns="96641" bIns="48321" numCol="1" anchor="t" anchorCtr="0" compatLnSpc="1">
            <a:prstTxWarp prst="textNoShape">
              <a:avLst/>
            </a:prstTxWarp>
          </a:bodyPr>
          <a:lstStyle>
            <a:lvl1pPr algn="l" defTabSz="966594">
              <a:lnSpc>
                <a:spcPct val="100000"/>
              </a:lnSpc>
              <a:spcBef>
                <a:spcPct val="0"/>
              </a:spcBef>
              <a:buClrTx/>
              <a:defRPr sz="1300"/>
            </a:lvl1pPr>
          </a:lstStyle>
          <a:p>
            <a:pPr>
              <a:defRPr/>
            </a:pPr>
            <a:endParaRPr lang="en-US"/>
          </a:p>
        </p:txBody>
      </p:sp>
      <p:sp>
        <p:nvSpPr>
          <p:cNvPr id="231427" name="Rectangle 3"/>
          <p:cNvSpPr>
            <a:spLocks noGrp="1" noChangeArrowheads="1"/>
          </p:cNvSpPr>
          <p:nvPr>
            <p:ph type="dt" sz="quarter" idx="1"/>
          </p:nvPr>
        </p:nvSpPr>
        <p:spPr bwMode="auto">
          <a:xfrm>
            <a:off x="3850248" y="4"/>
            <a:ext cx="2945955" cy="495675"/>
          </a:xfrm>
          <a:prstGeom prst="rect">
            <a:avLst/>
          </a:prstGeom>
          <a:noFill/>
          <a:ln w="9525">
            <a:noFill/>
            <a:miter lim="800000"/>
            <a:headEnd/>
            <a:tailEnd/>
          </a:ln>
          <a:effectLst/>
        </p:spPr>
        <p:txBody>
          <a:bodyPr vert="horz" wrap="square" lIns="96641" tIns="48321" rIns="96641" bIns="48321" numCol="1" anchor="t" anchorCtr="0" compatLnSpc="1">
            <a:prstTxWarp prst="textNoShape">
              <a:avLst/>
            </a:prstTxWarp>
          </a:bodyPr>
          <a:lstStyle>
            <a:lvl1pPr algn="r" defTabSz="966594">
              <a:lnSpc>
                <a:spcPct val="100000"/>
              </a:lnSpc>
              <a:spcBef>
                <a:spcPct val="0"/>
              </a:spcBef>
              <a:buClrTx/>
              <a:defRPr sz="1300"/>
            </a:lvl1pPr>
          </a:lstStyle>
          <a:p>
            <a:pPr>
              <a:defRPr/>
            </a:pPr>
            <a:endParaRPr lang="en-US"/>
          </a:p>
        </p:txBody>
      </p:sp>
      <p:sp>
        <p:nvSpPr>
          <p:cNvPr id="231428" name="Rectangle 4"/>
          <p:cNvSpPr>
            <a:spLocks noGrp="1" noChangeArrowheads="1"/>
          </p:cNvSpPr>
          <p:nvPr>
            <p:ph type="ftr" sz="quarter" idx="2"/>
          </p:nvPr>
        </p:nvSpPr>
        <p:spPr bwMode="auto">
          <a:xfrm>
            <a:off x="4" y="9429326"/>
            <a:ext cx="2945955" cy="495675"/>
          </a:xfrm>
          <a:prstGeom prst="rect">
            <a:avLst/>
          </a:prstGeom>
          <a:noFill/>
          <a:ln w="9525">
            <a:noFill/>
            <a:miter lim="800000"/>
            <a:headEnd/>
            <a:tailEnd/>
          </a:ln>
          <a:effectLst/>
        </p:spPr>
        <p:txBody>
          <a:bodyPr vert="horz" wrap="square" lIns="96641" tIns="48321" rIns="96641" bIns="48321" numCol="1" anchor="b" anchorCtr="0" compatLnSpc="1">
            <a:prstTxWarp prst="textNoShape">
              <a:avLst/>
            </a:prstTxWarp>
          </a:bodyPr>
          <a:lstStyle>
            <a:lvl1pPr algn="l" defTabSz="966594">
              <a:lnSpc>
                <a:spcPct val="100000"/>
              </a:lnSpc>
              <a:spcBef>
                <a:spcPct val="0"/>
              </a:spcBef>
              <a:buClrTx/>
              <a:defRPr sz="1300"/>
            </a:lvl1pPr>
          </a:lstStyle>
          <a:p>
            <a:pPr>
              <a:defRPr/>
            </a:pPr>
            <a:endParaRPr lang="en-US"/>
          </a:p>
        </p:txBody>
      </p:sp>
      <p:sp>
        <p:nvSpPr>
          <p:cNvPr id="231429" name="Rectangle 5"/>
          <p:cNvSpPr>
            <a:spLocks noGrp="1" noChangeArrowheads="1"/>
          </p:cNvSpPr>
          <p:nvPr>
            <p:ph type="sldNum" sz="quarter" idx="3"/>
          </p:nvPr>
        </p:nvSpPr>
        <p:spPr bwMode="auto">
          <a:xfrm>
            <a:off x="3850248" y="9429326"/>
            <a:ext cx="2945955" cy="495675"/>
          </a:xfrm>
          <a:prstGeom prst="rect">
            <a:avLst/>
          </a:prstGeom>
          <a:noFill/>
          <a:ln w="9525">
            <a:noFill/>
            <a:miter lim="800000"/>
            <a:headEnd/>
            <a:tailEnd/>
          </a:ln>
          <a:effectLst/>
        </p:spPr>
        <p:txBody>
          <a:bodyPr vert="horz" wrap="square" lIns="96641" tIns="48321" rIns="96641" bIns="48321" numCol="1" anchor="b" anchorCtr="0" compatLnSpc="1">
            <a:prstTxWarp prst="textNoShape">
              <a:avLst/>
            </a:prstTxWarp>
          </a:bodyPr>
          <a:lstStyle>
            <a:lvl1pPr algn="r" defTabSz="966594">
              <a:lnSpc>
                <a:spcPct val="100000"/>
              </a:lnSpc>
              <a:spcBef>
                <a:spcPct val="0"/>
              </a:spcBef>
              <a:buClrTx/>
              <a:defRPr sz="1300"/>
            </a:lvl1pPr>
          </a:lstStyle>
          <a:p>
            <a:pPr>
              <a:defRPr/>
            </a:pPr>
            <a:fld id="{94C88CBE-E755-4996-AEBD-89E8BD814D18}" type="slidenum">
              <a:rPr lang="en-US"/>
              <a:pPr>
                <a:defRPr/>
              </a:pPr>
              <a:t>‹#›</a:t>
            </a:fld>
            <a:endParaRPr lang="en-US" dirty="0"/>
          </a:p>
        </p:txBody>
      </p:sp>
    </p:spTree>
    <p:extLst>
      <p:ext uri="{BB962C8B-B14F-4D97-AF65-F5344CB8AC3E}">
        <p14:creationId xmlns:p14="http://schemas.microsoft.com/office/powerpoint/2010/main" val="3770997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4" y="4"/>
            <a:ext cx="2945955" cy="495675"/>
          </a:xfrm>
          <a:prstGeom prst="rect">
            <a:avLst/>
          </a:prstGeom>
          <a:noFill/>
          <a:ln w="9525">
            <a:noFill/>
            <a:miter lim="800000"/>
            <a:headEnd/>
            <a:tailEnd/>
          </a:ln>
          <a:effectLst/>
        </p:spPr>
        <p:txBody>
          <a:bodyPr vert="horz" wrap="square" lIns="96641" tIns="48321" rIns="96641" bIns="48321" numCol="1" anchor="t" anchorCtr="0" compatLnSpc="1">
            <a:prstTxWarp prst="textNoShape">
              <a:avLst/>
            </a:prstTxWarp>
          </a:bodyPr>
          <a:lstStyle>
            <a:lvl1pPr algn="l" defTabSz="966594">
              <a:lnSpc>
                <a:spcPct val="100000"/>
              </a:lnSpc>
              <a:spcBef>
                <a:spcPct val="0"/>
              </a:spcBef>
              <a:buClrTx/>
              <a:defRPr sz="1300"/>
            </a:lvl1pPr>
          </a:lstStyle>
          <a:p>
            <a:pPr>
              <a:defRPr/>
            </a:pPr>
            <a:endParaRPr lang="en-US"/>
          </a:p>
        </p:txBody>
      </p:sp>
      <p:sp>
        <p:nvSpPr>
          <p:cNvPr id="12291" name="Rectangle 3"/>
          <p:cNvSpPr>
            <a:spLocks noGrp="1" noChangeArrowheads="1"/>
          </p:cNvSpPr>
          <p:nvPr>
            <p:ph type="dt" idx="1"/>
          </p:nvPr>
        </p:nvSpPr>
        <p:spPr bwMode="auto">
          <a:xfrm>
            <a:off x="3850248" y="4"/>
            <a:ext cx="2945955" cy="495675"/>
          </a:xfrm>
          <a:prstGeom prst="rect">
            <a:avLst/>
          </a:prstGeom>
          <a:noFill/>
          <a:ln w="9525">
            <a:noFill/>
            <a:miter lim="800000"/>
            <a:headEnd/>
            <a:tailEnd/>
          </a:ln>
          <a:effectLst/>
        </p:spPr>
        <p:txBody>
          <a:bodyPr vert="horz" wrap="square" lIns="96641" tIns="48321" rIns="96641" bIns="48321" numCol="1" anchor="t" anchorCtr="0" compatLnSpc="1">
            <a:prstTxWarp prst="textNoShape">
              <a:avLst/>
            </a:prstTxWarp>
          </a:bodyPr>
          <a:lstStyle>
            <a:lvl1pPr algn="r" defTabSz="966594">
              <a:lnSpc>
                <a:spcPct val="100000"/>
              </a:lnSpc>
              <a:spcBef>
                <a:spcPct val="0"/>
              </a:spcBef>
              <a:buClrTx/>
              <a:defRPr sz="1300"/>
            </a:lvl1pPr>
          </a:lstStyle>
          <a:p>
            <a:pPr>
              <a:defRPr/>
            </a:pPr>
            <a:endParaRPr lang="en-US"/>
          </a:p>
        </p:txBody>
      </p:sp>
      <p:sp>
        <p:nvSpPr>
          <p:cNvPr id="26628"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680063" y="4715482"/>
            <a:ext cx="5437550" cy="4466002"/>
          </a:xfrm>
          <a:prstGeom prst="rect">
            <a:avLst/>
          </a:prstGeom>
          <a:noFill/>
          <a:ln w="9525">
            <a:noFill/>
            <a:miter lim="800000"/>
            <a:headEnd/>
            <a:tailEnd/>
          </a:ln>
          <a:effectLst/>
        </p:spPr>
        <p:txBody>
          <a:bodyPr vert="horz" wrap="square" lIns="96641" tIns="48321" rIns="96641" bIns="4832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4" y="9429326"/>
            <a:ext cx="2945955" cy="495675"/>
          </a:xfrm>
          <a:prstGeom prst="rect">
            <a:avLst/>
          </a:prstGeom>
          <a:noFill/>
          <a:ln w="9525">
            <a:noFill/>
            <a:miter lim="800000"/>
            <a:headEnd/>
            <a:tailEnd/>
          </a:ln>
          <a:effectLst/>
        </p:spPr>
        <p:txBody>
          <a:bodyPr vert="horz" wrap="square" lIns="96641" tIns="48321" rIns="96641" bIns="48321" numCol="1" anchor="b" anchorCtr="0" compatLnSpc="1">
            <a:prstTxWarp prst="textNoShape">
              <a:avLst/>
            </a:prstTxWarp>
          </a:bodyPr>
          <a:lstStyle>
            <a:lvl1pPr algn="l" defTabSz="966594">
              <a:lnSpc>
                <a:spcPct val="100000"/>
              </a:lnSpc>
              <a:spcBef>
                <a:spcPct val="0"/>
              </a:spcBef>
              <a:buClrTx/>
              <a:defRPr sz="1300"/>
            </a:lvl1pPr>
          </a:lstStyle>
          <a:p>
            <a:pPr>
              <a:defRPr/>
            </a:pPr>
            <a:endParaRPr lang="en-US"/>
          </a:p>
        </p:txBody>
      </p:sp>
      <p:sp>
        <p:nvSpPr>
          <p:cNvPr id="12295" name="Rectangle 7"/>
          <p:cNvSpPr>
            <a:spLocks noGrp="1" noChangeArrowheads="1"/>
          </p:cNvSpPr>
          <p:nvPr>
            <p:ph type="sldNum" sz="quarter" idx="5"/>
          </p:nvPr>
        </p:nvSpPr>
        <p:spPr bwMode="auto">
          <a:xfrm>
            <a:off x="3850248" y="9429326"/>
            <a:ext cx="2945955" cy="495675"/>
          </a:xfrm>
          <a:prstGeom prst="rect">
            <a:avLst/>
          </a:prstGeom>
          <a:noFill/>
          <a:ln w="9525">
            <a:noFill/>
            <a:miter lim="800000"/>
            <a:headEnd/>
            <a:tailEnd/>
          </a:ln>
          <a:effectLst/>
        </p:spPr>
        <p:txBody>
          <a:bodyPr vert="horz" wrap="square" lIns="96641" tIns="48321" rIns="96641" bIns="48321" numCol="1" anchor="b" anchorCtr="0" compatLnSpc="1">
            <a:prstTxWarp prst="textNoShape">
              <a:avLst/>
            </a:prstTxWarp>
          </a:bodyPr>
          <a:lstStyle>
            <a:lvl1pPr algn="r" defTabSz="966594">
              <a:lnSpc>
                <a:spcPct val="100000"/>
              </a:lnSpc>
              <a:spcBef>
                <a:spcPct val="0"/>
              </a:spcBef>
              <a:buClrTx/>
              <a:defRPr sz="1300"/>
            </a:lvl1pPr>
          </a:lstStyle>
          <a:p>
            <a:pPr>
              <a:defRPr/>
            </a:pPr>
            <a:fld id="{8105FAE8-03D8-4D98-AAFC-7A059A2391EA}" type="slidenum">
              <a:rPr lang="en-US"/>
              <a:pPr>
                <a:defRPr/>
              </a:pPr>
              <a:t>‹#›</a:t>
            </a:fld>
            <a:endParaRPr lang="en-US" dirty="0"/>
          </a:p>
        </p:txBody>
      </p:sp>
    </p:spTree>
    <p:extLst>
      <p:ext uri="{BB962C8B-B14F-4D97-AF65-F5344CB8AC3E}">
        <p14:creationId xmlns:p14="http://schemas.microsoft.com/office/powerpoint/2010/main" val="3603700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5613"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2813"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0013"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7213"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5826" algn="l" defTabSz="914331" rtl="0" eaLnBrk="1" latinLnBrk="0" hangingPunct="1">
      <a:defRPr sz="1200" kern="1200">
        <a:solidFill>
          <a:schemeClr val="tx1"/>
        </a:solidFill>
        <a:latin typeface="+mn-lt"/>
        <a:ea typeface="+mn-ea"/>
        <a:cs typeface="+mn-cs"/>
      </a:defRPr>
    </a:lvl6pPr>
    <a:lvl7pPr marL="2742990" algn="l" defTabSz="914331" rtl="0" eaLnBrk="1" latinLnBrk="0" hangingPunct="1">
      <a:defRPr sz="1200" kern="1200">
        <a:solidFill>
          <a:schemeClr val="tx1"/>
        </a:solidFill>
        <a:latin typeface="+mn-lt"/>
        <a:ea typeface="+mn-ea"/>
        <a:cs typeface="+mn-cs"/>
      </a:defRPr>
    </a:lvl7pPr>
    <a:lvl8pPr marL="3200156" algn="l" defTabSz="914331" rtl="0" eaLnBrk="1" latinLnBrk="0" hangingPunct="1">
      <a:defRPr sz="1200" kern="1200">
        <a:solidFill>
          <a:schemeClr val="tx1"/>
        </a:solidFill>
        <a:latin typeface="+mn-lt"/>
        <a:ea typeface="+mn-ea"/>
        <a:cs typeface="+mn-cs"/>
      </a:defRPr>
    </a:lvl8pPr>
    <a:lvl9pPr marL="3657321" algn="l" defTabSz="91433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F0CE56A3-CE0D-43A0-8814-9EAD3873BAC3}" type="slidenum">
              <a:rPr lang="en-US" smtClean="0">
                <a:solidFill>
                  <a:prstClr val="black"/>
                </a:solidFill>
              </a:rPr>
              <a:pPr/>
              <a:t>0</a:t>
            </a:fld>
            <a:endParaRPr lang="en-US" smtClean="0">
              <a:solidFill>
                <a:prstClr val="black"/>
              </a:solidFill>
            </a:endParaRPr>
          </a:p>
        </p:txBody>
      </p:sp>
      <p:sp>
        <p:nvSpPr>
          <p:cNvPr id="27651" name="Rectangle 2"/>
          <p:cNvSpPr>
            <a:spLocks noGrp="1" noRot="1" noChangeAspect="1" noChangeArrowheads="1" noTextEdit="1"/>
          </p:cNvSpPr>
          <p:nvPr>
            <p:ph type="sldImg"/>
          </p:nvPr>
        </p:nvSpPr>
        <p:spPr>
          <a:xfrm>
            <a:off x="273050" y="836613"/>
            <a:ext cx="6194425" cy="3484562"/>
          </a:xfrm>
          <a:ln/>
        </p:spPr>
      </p:sp>
      <p:sp>
        <p:nvSpPr>
          <p:cNvPr id="27652" name="Rectangle 3"/>
          <p:cNvSpPr>
            <a:spLocks noGrp="1" noChangeArrowheads="1"/>
          </p:cNvSpPr>
          <p:nvPr>
            <p:ph type="body" idx="1"/>
          </p:nvPr>
        </p:nvSpPr>
        <p:spPr>
          <a:xfrm>
            <a:off x="907248" y="4715482"/>
            <a:ext cx="4983191" cy="4466002"/>
          </a:xfrm>
          <a:noFill/>
          <a:ln/>
        </p:spPr>
        <p:txBody>
          <a:bodyPr/>
          <a:lstStyle/>
          <a:p>
            <a:pPr eaLnBrk="1" hangingPunct="1"/>
            <a:endParaRPr lang="de-DE" smtClean="0">
              <a:solidFill>
                <a:srgbClr val="000000"/>
              </a:solidFill>
              <a:latin typeface="Arial Unicode MS" pitchFamily="34" charset="-128"/>
            </a:endParaRPr>
          </a:p>
        </p:txBody>
      </p:sp>
    </p:spTree>
    <p:extLst>
      <p:ext uri="{BB962C8B-B14F-4D97-AF65-F5344CB8AC3E}">
        <p14:creationId xmlns:p14="http://schemas.microsoft.com/office/powerpoint/2010/main" val="24001500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jpeg"/><Relationship Id="rId4" Type="http://schemas.openxmlformats.org/officeDocument/2006/relationships/oleObject" Target="../embeddings/oleObject1.bin"/></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graphicFrame>
        <p:nvGraphicFramePr>
          <p:cNvPr id="4" name="AutoShape 73"/>
          <p:cNvGraphicFramePr>
            <a:graphicFrameLocks/>
          </p:cNvGraphicFramePr>
          <p:nvPr>
            <p:custDataLst>
              <p:tags r:id="rId2"/>
            </p:custDataLst>
          </p:nvPr>
        </p:nvGraphicFramePr>
        <p:xfrm>
          <a:off x="0" y="0"/>
          <a:ext cx="211667" cy="158750"/>
        </p:xfrm>
        <a:graphic>
          <a:graphicData uri="http://schemas.openxmlformats.org/presentationml/2006/ole">
            <mc:AlternateContent xmlns:mc="http://schemas.openxmlformats.org/markup-compatibility/2006">
              <mc:Choice xmlns:v="urn:schemas-microsoft-com:vml" Requires="v">
                <p:oleObj spid="_x0000_s51473" r:id="rId4" imgW="0" imgH="0" progId="">
                  <p:embed/>
                </p:oleObj>
              </mc:Choice>
              <mc:Fallback>
                <p:oleObj r:id="rId4"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211667"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66" name="Rectangle 22"/>
          <p:cNvSpPr>
            <a:spLocks noGrp="1" noChangeArrowheads="1"/>
          </p:cNvSpPr>
          <p:nvPr>
            <p:ph type="ctrTitle" sz="quarter"/>
          </p:nvPr>
        </p:nvSpPr>
        <p:spPr>
          <a:xfrm>
            <a:off x="1521888" y="3124202"/>
            <a:ext cx="9148233" cy="401648"/>
          </a:xfrm>
          <a:prstGeom prst="rect">
            <a:avLst/>
          </a:prstGeom>
          <a:ln algn="ctr"/>
        </p:spPr>
        <p:txBody>
          <a:bodyPr anchor="ctr"/>
          <a:lstStyle>
            <a:lvl1pPr algn="ctr">
              <a:defRPr sz="2900"/>
            </a:lvl1pPr>
          </a:lstStyle>
          <a:p>
            <a:r>
              <a:rPr lang="en-US" noProof="0" smtClean="0"/>
              <a:t>Click to edit Master title style</a:t>
            </a:r>
            <a:endParaRPr lang="en-GB" noProof="0"/>
          </a:p>
        </p:txBody>
      </p:sp>
      <p:sp>
        <p:nvSpPr>
          <p:cNvPr id="6167" name="Rectangle 23"/>
          <p:cNvSpPr>
            <a:spLocks noGrp="1" noChangeArrowheads="1"/>
          </p:cNvSpPr>
          <p:nvPr>
            <p:ph type="subTitle" sz="quarter" idx="1"/>
          </p:nvPr>
        </p:nvSpPr>
        <p:spPr>
          <a:xfrm>
            <a:off x="1828800" y="4351342"/>
            <a:ext cx="8534400" cy="221599"/>
          </a:xfrm>
          <a:prstGeom prst="rect">
            <a:avLst/>
          </a:prstGeom>
        </p:spPr>
        <p:txBody>
          <a:bodyPr anchor="ctr"/>
          <a:lstStyle>
            <a:lvl1pPr marL="0" indent="0" algn="ctr">
              <a:buFont typeface="Wingdings" pitchFamily="2" charset="2"/>
              <a:buNone/>
              <a:defRPr i="1"/>
            </a:lvl1pPr>
          </a:lstStyle>
          <a:p>
            <a:r>
              <a:rPr lang="en-US" noProof="0" smtClean="0"/>
              <a:t>Click to edit Master subtitle style</a:t>
            </a:r>
            <a:endParaRPr lang="en-GB" noProof="0"/>
          </a:p>
        </p:txBody>
      </p:sp>
      <p:pic>
        <p:nvPicPr>
          <p:cNvPr id="5" name="Picture 6" descr="C:\Users\jmumaw\Desktop\DCS\Pics\Logo.JPG"/>
          <p:cNvPicPr>
            <a:picLocks noChangeAspect="1" noChangeArrowheads="1"/>
          </p:cNvPicPr>
          <p:nvPr userDrawn="1"/>
        </p:nvPicPr>
        <p:blipFill>
          <a:blip r:embed="rId5" cstate="print"/>
          <a:srcRect/>
          <a:stretch>
            <a:fillRect/>
          </a:stretch>
        </p:blipFill>
        <p:spPr bwMode="auto">
          <a:xfrm>
            <a:off x="203201" y="6396039"/>
            <a:ext cx="1816100" cy="447675"/>
          </a:xfrm>
          <a:prstGeom prst="rect">
            <a:avLst/>
          </a:prstGeom>
          <a:noFill/>
          <a:ln w="9525">
            <a:noFill/>
            <a:miter lim="800000"/>
            <a:headEnd/>
            <a:tailEnd/>
          </a:ln>
        </p:spPr>
      </p:pic>
    </p:spTree>
    <p:extLst>
      <p:ext uri="{BB962C8B-B14F-4D97-AF65-F5344CB8AC3E}">
        <p14:creationId xmlns:p14="http://schemas.microsoft.com/office/powerpoint/2010/main" val="1942241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28084" y="596901"/>
            <a:ext cx="11529483" cy="276225"/>
          </a:xfrm>
          <a:prstGeom prst="rect">
            <a:avLst/>
          </a:prstGeom>
        </p:spPr>
        <p:txBody>
          <a:bodyPr/>
          <a:lstStyle/>
          <a:p>
            <a:r>
              <a:rPr lang="en-US" noProof="0" smtClean="0"/>
              <a:t>Click to edit Master title style</a:t>
            </a:r>
            <a:endParaRPr lang="en-GB" noProof="0"/>
          </a:p>
        </p:txBody>
      </p:sp>
      <p:sp>
        <p:nvSpPr>
          <p:cNvPr id="3" name="Vertical Text Placeholder 2"/>
          <p:cNvSpPr>
            <a:spLocks noGrp="1"/>
          </p:cNvSpPr>
          <p:nvPr>
            <p:ph type="body" orient="vert" idx="1"/>
          </p:nvPr>
        </p:nvSpPr>
        <p:spPr>
          <a:xfrm>
            <a:off x="10084785" y="2092328"/>
            <a:ext cx="1772793" cy="3545587"/>
          </a:xfrm>
          <a:prstGeom prst="rect">
            <a:avLst/>
          </a:prstGeom>
        </p:spPr>
        <p:txBody>
          <a:bodyPr vert="eaVert"/>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pic>
        <p:nvPicPr>
          <p:cNvPr id="5" name="Picture 6" descr="C:\Users\jmumaw\Desktop\DCS\Pics\Logo.JPG"/>
          <p:cNvPicPr>
            <a:picLocks noChangeAspect="1" noChangeArrowheads="1"/>
          </p:cNvPicPr>
          <p:nvPr userDrawn="1"/>
        </p:nvPicPr>
        <p:blipFill>
          <a:blip r:embed="rId2" cstate="print"/>
          <a:srcRect/>
          <a:stretch>
            <a:fillRect/>
          </a:stretch>
        </p:blipFill>
        <p:spPr bwMode="auto">
          <a:xfrm>
            <a:off x="203201" y="6396039"/>
            <a:ext cx="1816100" cy="447675"/>
          </a:xfrm>
          <a:prstGeom prst="rect">
            <a:avLst/>
          </a:prstGeom>
          <a:noFill/>
          <a:ln w="9525">
            <a:noFill/>
            <a:miter lim="800000"/>
            <a:headEnd/>
            <a:tailEnd/>
          </a:ln>
        </p:spPr>
      </p:pic>
    </p:spTree>
    <p:extLst>
      <p:ext uri="{BB962C8B-B14F-4D97-AF65-F5344CB8AC3E}">
        <p14:creationId xmlns:p14="http://schemas.microsoft.com/office/powerpoint/2010/main" val="2460223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488243" y="596901"/>
            <a:ext cx="369332" cy="4140200"/>
          </a:xfrm>
          <a:prstGeom prst="rect">
            <a:avLst/>
          </a:prstGeom>
        </p:spPr>
        <p:txBody>
          <a:bodyPr vert="eaVert"/>
          <a:lstStyle/>
          <a:p>
            <a:r>
              <a:rPr lang="en-US" noProof="0" smtClean="0"/>
              <a:t>Click to edit Master title style</a:t>
            </a:r>
            <a:endParaRPr lang="en-GB" noProof="0"/>
          </a:p>
        </p:txBody>
      </p:sp>
      <p:sp>
        <p:nvSpPr>
          <p:cNvPr id="3" name="Vertical Text Placeholder 2"/>
          <p:cNvSpPr>
            <a:spLocks noGrp="1"/>
          </p:cNvSpPr>
          <p:nvPr>
            <p:ph type="body" orient="vert" idx="1"/>
          </p:nvPr>
        </p:nvSpPr>
        <p:spPr>
          <a:xfrm>
            <a:off x="7000805" y="596901"/>
            <a:ext cx="1772793" cy="4140200"/>
          </a:xfrm>
          <a:prstGeom prst="rect">
            <a:avLst/>
          </a:prstGeom>
        </p:spPr>
        <p:txBody>
          <a:bodyPr vert="eaVert"/>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161202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8084" y="2092330"/>
            <a:ext cx="11529483" cy="1329595"/>
          </a:xfrm>
          <a:prstGeom prst="rect">
            <a:avLst/>
          </a:prstGeo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pic>
        <p:nvPicPr>
          <p:cNvPr id="4" name="Picture 6" descr="C:\Users\jmumaw\Desktop\DCS\Pics\Logo.JPG"/>
          <p:cNvPicPr>
            <a:picLocks noChangeAspect="1" noChangeArrowheads="1"/>
          </p:cNvPicPr>
          <p:nvPr userDrawn="1"/>
        </p:nvPicPr>
        <p:blipFill>
          <a:blip r:embed="rId2" cstate="print"/>
          <a:srcRect/>
          <a:stretch>
            <a:fillRect/>
          </a:stretch>
        </p:blipFill>
        <p:spPr bwMode="auto">
          <a:xfrm>
            <a:off x="203201" y="6396039"/>
            <a:ext cx="1816100" cy="447675"/>
          </a:xfrm>
          <a:prstGeom prst="rect">
            <a:avLst/>
          </a:prstGeom>
          <a:noFill/>
          <a:ln w="9525">
            <a:noFill/>
            <a:miter lim="800000"/>
            <a:headEnd/>
            <a:tailEnd/>
          </a:ln>
        </p:spPr>
      </p:pic>
    </p:spTree>
    <p:extLst>
      <p:ext uri="{BB962C8B-B14F-4D97-AF65-F5344CB8AC3E}">
        <p14:creationId xmlns:p14="http://schemas.microsoft.com/office/powerpoint/2010/main" val="702941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8084" y="2092330"/>
            <a:ext cx="11529483" cy="1329595"/>
          </a:xfrm>
          <a:prstGeom prst="rect">
            <a:avLst/>
          </a:prstGeo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pic>
        <p:nvPicPr>
          <p:cNvPr id="4" name="Picture 6" descr="C:\Users\jmumaw\Desktop\DCS\Pics\Logo.JPG"/>
          <p:cNvPicPr>
            <a:picLocks noChangeAspect="1" noChangeArrowheads="1"/>
          </p:cNvPicPr>
          <p:nvPr userDrawn="1"/>
        </p:nvPicPr>
        <p:blipFill>
          <a:blip r:embed="rId2" cstate="print"/>
          <a:srcRect/>
          <a:stretch>
            <a:fillRect/>
          </a:stretch>
        </p:blipFill>
        <p:spPr bwMode="auto">
          <a:xfrm>
            <a:off x="203201" y="6396039"/>
            <a:ext cx="1816100" cy="447675"/>
          </a:xfrm>
          <a:prstGeom prst="rect">
            <a:avLst/>
          </a:prstGeom>
          <a:noFill/>
          <a:ln w="9525">
            <a:noFill/>
            <a:miter lim="800000"/>
            <a:headEnd/>
            <a:tailEnd/>
          </a:ln>
        </p:spPr>
      </p:pic>
    </p:spTree>
    <p:extLst>
      <p:ext uri="{BB962C8B-B14F-4D97-AF65-F5344CB8AC3E}">
        <p14:creationId xmlns:p14="http://schemas.microsoft.com/office/powerpoint/2010/main" val="4111396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8084" y="2092330"/>
            <a:ext cx="11529483" cy="1329595"/>
          </a:xfrm>
          <a:prstGeom prst="rect">
            <a:avLst/>
          </a:prstGeo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pic>
        <p:nvPicPr>
          <p:cNvPr id="4" name="Picture 6" descr="C:\Users\jmumaw\Desktop\DCS\Pics\Logo.JPG"/>
          <p:cNvPicPr>
            <a:picLocks noChangeAspect="1" noChangeArrowheads="1"/>
          </p:cNvPicPr>
          <p:nvPr userDrawn="1"/>
        </p:nvPicPr>
        <p:blipFill>
          <a:blip r:embed="rId2" cstate="print"/>
          <a:srcRect/>
          <a:stretch>
            <a:fillRect/>
          </a:stretch>
        </p:blipFill>
        <p:spPr bwMode="auto">
          <a:xfrm>
            <a:off x="203201" y="6396039"/>
            <a:ext cx="1816100" cy="447675"/>
          </a:xfrm>
          <a:prstGeom prst="rect">
            <a:avLst/>
          </a:prstGeom>
          <a:noFill/>
          <a:ln w="9525">
            <a:noFill/>
            <a:miter lim="800000"/>
            <a:headEnd/>
            <a:tailEnd/>
          </a:ln>
        </p:spPr>
      </p:pic>
    </p:spTree>
    <p:extLst>
      <p:ext uri="{BB962C8B-B14F-4D97-AF65-F5344CB8AC3E}">
        <p14:creationId xmlns:p14="http://schemas.microsoft.com/office/powerpoint/2010/main" val="700671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B6A2AF-CE8A-4052-9E11-5A33A14BD1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0BC8BDE-2CDB-4D06-BB98-EFB2EA75D8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1EFF71A-9358-4B52-8F69-D818A2998810}"/>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11/20/2020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1F9A7F1-AF4A-4435-83B7-9FD02E3B17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21A303C-E75C-4CB2-B059-CDCB87FAF84C}"/>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344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2D422B-ED00-40B0-9165-87546F8A16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A960440-5F7E-4060-A858-F632AB3D5F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2DE873D-DFB9-4985-8BF9-F11835D4CAAF}"/>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11/20/2020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CD25987-3B62-444F-836C-52217B2B36E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9C289B-B3FB-499F-8C27-2F4BB1DF2362}"/>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696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ED5997-2C5C-475E-872C-553B60F658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6B594CB-B266-4610-9584-5998A4742F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685AC40-F003-4FA9-A42C-BFFD1131BA2A}"/>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11/20/2020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B438BE5-E698-48C8-BC01-73323E730EB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9CC469D-2098-45FC-A204-48FD368472E0}"/>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325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E4FF29-24FF-4DE5-ADB9-9A804AF448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98DA1E-348D-4E37-848E-E68E9F06AC5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771B82F-C8CB-4287-8AE0-4CBB4CA41CB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1A0E6C2-3321-45C3-AB18-326A30EF3285}"/>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11/20/2020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E729858-C3DE-4AC6-888E-33B4C60408E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C8D0C1C-5108-4F61-8F4F-82344E0E25AD}"/>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918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4F2DEA-EB9C-42C7-BFC0-CE95332687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8A942AE-40AA-4307-9C2C-0814D10389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2A15E67-9C61-4678-8924-1F2A98D2A6E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8F47BDE-0CA5-4AC0-9774-66333A0320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4F71CA5-160B-453D-AC4C-E5A8683CD3B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000ECAD-1DC0-4DB8-B23F-2978DA2F7FA5}"/>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11/20/2020</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5904712-6C20-43C7-BCC8-45796173AFC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294997E3-7A47-4FD1-BF6C-E9F8C29D1567}"/>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54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28084" y="2092330"/>
            <a:ext cx="11529483" cy="1329595"/>
          </a:xfrm>
          <a:prstGeom prst="rect">
            <a:avLst/>
          </a:prstGeo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pic>
        <p:nvPicPr>
          <p:cNvPr id="5" name="Picture 6" descr="C:\Users\jmumaw\Desktop\DCS\Pics\Logo.JPG"/>
          <p:cNvPicPr>
            <a:picLocks noChangeAspect="1" noChangeArrowheads="1"/>
          </p:cNvPicPr>
          <p:nvPr userDrawn="1"/>
        </p:nvPicPr>
        <p:blipFill>
          <a:blip r:embed="rId2" cstate="print"/>
          <a:srcRect/>
          <a:stretch>
            <a:fillRect/>
          </a:stretch>
        </p:blipFill>
        <p:spPr bwMode="auto">
          <a:xfrm>
            <a:off x="203201" y="6396039"/>
            <a:ext cx="1816100" cy="447675"/>
          </a:xfrm>
          <a:prstGeom prst="rect">
            <a:avLst/>
          </a:prstGeom>
          <a:noFill/>
          <a:ln w="9525">
            <a:noFill/>
            <a:miter lim="800000"/>
            <a:headEnd/>
            <a:tailEnd/>
          </a:ln>
        </p:spPr>
      </p:pic>
    </p:spTree>
    <p:extLst>
      <p:ext uri="{BB962C8B-B14F-4D97-AF65-F5344CB8AC3E}">
        <p14:creationId xmlns:p14="http://schemas.microsoft.com/office/powerpoint/2010/main" val="2237905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650026-D873-40BB-8914-E0C241D919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0E8D620-46AF-4A8A-813F-7F131B4A93A4}"/>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11/20/2020</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C0AC39B4-11C7-47A4-8F28-647004B9242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19310B8E-38B6-4D4D-B39F-3BF1159EAA7F}"/>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1122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770769F-807C-4E43-BB3A-690A3E86240A}"/>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11/20/2020</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5DC89C88-05E9-491E-BDFB-6B854351DCF2}"/>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8584F9D3-83AC-4455-AEBE-6F04076F5D72}"/>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6571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913A89-D4A0-487D-A149-C9511B1EDB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9402240-6504-4AE9-83C4-538754923F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73F8497-C477-4825-B17D-5CF8B62B87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24D6A41-4772-4D52-AE79-7A6CFB4D75D5}"/>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11/20/2020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8BC2376-8C81-4D02-ABFA-CF217512AB0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AFDEF3E-6D04-4CA1-B76A-1CBDF7DDDE84}"/>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939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778F86-49DF-434F-A916-CCFADFF83D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2ED303B-92A4-4D0B-89F0-E639F369E4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33CEC67-1110-4B8B-98F4-CF156268B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D3D3C3E4-F4A6-412E-8CE9-25BA63237BC4}"/>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11/20/2020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8EA047C-50CA-48A9-BB35-8C6233FBF88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25DFE21-9CD8-49CC-AF1B-BDE101142380}"/>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886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869B78-F27F-495B-A2C2-2793284F67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7064751-C514-4419-85E0-DFFC94D1DFC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053D27-EB3C-4610-8A69-DCC125D37F38}"/>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11/20/2020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45A532C-1325-482A-9DEB-DDFA0FCBEEF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D36A21A-59B8-469A-9D91-EEE5988A2F89}"/>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1166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F475ECF-C99D-4889-88D7-F7E198685A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3439734-D441-499E-B507-BC7A82D1A1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65E774-C302-49D4-9659-E21D0FDEA20C}"/>
              </a:ext>
            </a:extLst>
          </p:cNvPr>
          <p:cNvSpPr>
            <a:spLocks noGrp="1"/>
          </p:cNvSpPr>
          <p:nvPr>
            <p:ph type="dt" sz="half" idx="10"/>
          </p:nvPr>
        </p:nvSpPr>
        <p:spPr/>
        <p:txBody>
          <a:bodyPr/>
          <a:lstStyle/>
          <a:p>
            <a:fld id="{D92EA062-DD63-490A-B8E6-ECEBD6CA674D}" type="datetimeFigureOut">
              <a:rPr lang="en-US" smtClean="0">
                <a:solidFill>
                  <a:prstClr val="black">
                    <a:tint val="75000"/>
                  </a:prstClr>
                </a:solidFill>
              </a:rPr>
              <a:pPr/>
              <a:t>11/20/2020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97F6840-67C3-4206-A20E-75019B3C2B5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DDBE94B-D67A-44B7-923C-887C09451398}"/>
              </a:ext>
            </a:extLst>
          </p:cNvPr>
          <p:cNvSpPr>
            <a:spLocks noGrp="1"/>
          </p:cNvSpPr>
          <p:nvPr>
            <p:ph type="sldNum" sz="quarter" idx="12"/>
          </p:nvPr>
        </p:nvSpPr>
        <p:spPr/>
        <p:txBody>
          <a:bodyPr/>
          <a:lstStyle/>
          <a:p>
            <a:fld id="{DBDD1549-1324-4EFF-87C0-B692114AC8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341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nvPr>
        </p:nvGraphicFramePr>
        <p:xfrm>
          <a:off x="0" y="0"/>
          <a:ext cx="211667" cy="158750"/>
        </p:xfrm>
        <a:graphic>
          <a:graphicData uri="http://schemas.openxmlformats.org/presentationml/2006/ole">
            <mc:AlternateContent xmlns:mc="http://schemas.openxmlformats.org/markup-compatibility/2006">
              <mc:Choice xmlns:v="urn:schemas-microsoft-com:vml" Requires="v">
                <p:oleObj spid="_x0000_s52295" r:id="rId4" imgW="0" imgH="0" progId="">
                  <p:embed/>
                </p:oleObj>
              </mc:Choice>
              <mc:Fallback>
                <p:oleObj r:id="rId4"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211667"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66" name="Rectangle 22"/>
          <p:cNvSpPr>
            <a:spLocks noGrp="1" noChangeArrowheads="1"/>
          </p:cNvSpPr>
          <p:nvPr>
            <p:ph type="ctrTitle" sz="quarter"/>
          </p:nvPr>
        </p:nvSpPr>
        <p:spPr>
          <a:xfrm>
            <a:off x="1521888" y="3124202"/>
            <a:ext cx="9148233" cy="401648"/>
          </a:xfrm>
          <a:prstGeom prst="rect">
            <a:avLst/>
          </a:prstGeom>
          <a:ln algn="ctr"/>
        </p:spPr>
        <p:txBody>
          <a:bodyPr anchor="ctr"/>
          <a:lstStyle>
            <a:lvl1pPr algn="ctr">
              <a:defRPr sz="2900"/>
            </a:lvl1pPr>
          </a:lstStyle>
          <a:p>
            <a:r>
              <a:rPr lang="en-US" noProof="0" smtClean="0"/>
              <a:t>Click to edit Master title style</a:t>
            </a:r>
            <a:endParaRPr lang="en-GB" noProof="0"/>
          </a:p>
        </p:txBody>
      </p:sp>
      <p:sp>
        <p:nvSpPr>
          <p:cNvPr id="6167" name="Rectangle 23"/>
          <p:cNvSpPr>
            <a:spLocks noGrp="1" noChangeArrowheads="1"/>
          </p:cNvSpPr>
          <p:nvPr>
            <p:ph type="subTitle" sz="quarter" idx="1"/>
          </p:nvPr>
        </p:nvSpPr>
        <p:spPr>
          <a:xfrm>
            <a:off x="1828800" y="4351342"/>
            <a:ext cx="8534400" cy="221599"/>
          </a:xfrm>
        </p:spPr>
        <p:txBody>
          <a:bodyPr anchor="ctr"/>
          <a:lstStyle>
            <a:lvl1pPr marL="0" indent="0" algn="ctr">
              <a:buFont typeface="Wingdings" pitchFamily="2" charset="2"/>
              <a:buNone/>
              <a:defRPr i="1"/>
            </a:lvl1pPr>
          </a:lstStyle>
          <a:p>
            <a:r>
              <a:rPr lang="en-US" noProof="0" smtClean="0"/>
              <a:t>Click to edit Master subtitle style</a:t>
            </a:r>
            <a:endParaRPr lang="en-GB" noProof="0"/>
          </a:p>
        </p:txBody>
      </p:sp>
    </p:spTree>
    <p:extLst>
      <p:ext uri="{BB962C8B-B14F-4D97-AF65-F5344CB8AC3E}">
        <p14:creationId xmlns:p14="http://schemas.microsoft.com/office/powerpoint/2010/main" val="894895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8084" y="596901"/>
            <a:ext cx="11529483" cy="276225"/>
          </a:xfrm>
          <a:prstGeom prst="rect">
            <a:avLst/>
          </a:prstGeom>
        </p:spPr>
        <p:txBody>
          <a:bodyPr/>
          <a:lstStyle/>
          <a:p>
            <a:r>
              <a:rPr lang="en-US" noProof="0" smtClean="0"/>
              <a:t>Click to edit Master title style</a:t>
            </a:r>
            <a:endParaRPr lang="en-GB" noProof="0"/>
          </a:p>
        </p:txBody>
      </p:sp>
      <p:sp>
        <p:nvSpPr>
          <p:cNvPr id="3" name="Content Placeholder 2"/>
          <p:cNvSpPr>
            <a:spLocks noGrp="1"/>
          </p:cNvSpPr>
          <p:nvPr>
            <p:ph idx="1"/>
          </p:nvPr>
        </p:nvSpPr>
        <p:spPr>
          <a:xfrm>
            <a:off x="328084" y="2092330"/>
            <a:ext cx="11529483" cy="1329595"/>
          </a:xfrm>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303432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080296"/>
          </a:xfrm>
          <a:prstGeom prst="rect">
            <a:avLst/>
          </a:prstGeom>
        </p:spPr>
        <p:txBody>
          <a:bodyPr/>
          <a:lstStyle>
            <a:lvl1pPr algn="ctr">
              <a:defRPr sz="3900" b="1" cap="all"/>
            </a:lvl1pPr>
          </a:lstStyle>
          <a:p>
            <a:r>
              <a:rPr lang="en-US" noProof="0" smtClean="0"/>
              <a:t>Click to edit Master title style</a:t>
            </a:r>
            <a:endParaRPr lang="en-GB" noProof="0"/>
          </a:p>
        </p:txBody>
      </p:sp>
      <p:sp>
        <p:nvSpPr>
          <p:cNvPr id="3" name="Text Placeholder 2"/>
          <p:cNvSpPr>
            <a:spLocks noGrp="1"/>
          </p:cNvSpPr>
          <p:nvPr>
            <p:ph type="body" idx="1"/>
          </p:nvPr>
        </p:nvSpPr>
        <p:spPr>
          <a:xfrm>
            <a:off x="963084" y="2906718"/>
            <a:ext cx="10363200" cy="276999"/>
          </a:xfrm>
        </p:spPr>
        <p:txBody>
          <a:bodyPr anchor="b"/>
          <a:lstStyle>
            <a:lvl1pPr marL="0" indent="0" algn="ctr">
              <a:buNone/>
              <a:defRPr sz="2000"/>
            </a:lvl1pPr>
            <a:lvl2pPr marL="457165" indent="0">
              <a:buNone/>
              <a:defRPr sz="1800"/>
            </a:lvl2pPr>
            <a:lvl3pPr marL="914331" indent="0">
              <a:buNone/>
              <a:defRPr sz="1600"/>
            </a:lvl3pPr>
            <a:lvl4pPr marL="1371495" indent="0">
              <a:buNone/>
              <a:defRPr sz="1400"/>
            </a:lvl4pPr>
            <a:lvl5pPr marL="1828660" indent="0">
              <a:buNone/>
              <a:defRPr sz="1400"/>
            </a:lvl5pPr>
            <a:lvl6pPr marL="2285826" indent="0">
              <a:buNone/>
              <a:defRPr sz="1400"/>
            </a:lvl6pPr>
            <a:lvl7pPr marL="2742990" indent="0">
              <a:buNone/>
              <a:defRPr sz="1400"/>
            </a:lvl7pPr>
            <a:lvl8pPr marL="3200156" indent="0">
              <a:buNone/>
              <a:defRPr sz="1400"/>
            </a:lvl8pPr>
            <a:lvl9pPr marL="3657321"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1910459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28084" y="596901"/>
            <a:ext cx="11529483" cy="276225"/>
          </a:xfrm>
          <a:prstGeom prst="rect">
            <a:avLst/>
          </a:prstGeom>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328084" y="2092329"/>
            <a:ext cx="5662083" cy="18004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6193367" y="2092329"/>
            <a:ext cx="5664200" cy="18004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055020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080296"/>
          </a:xfrm>
          <a:prstGeom prst="rect">
            <a:avLst/>
          </a:prstGeom>
        </p:spPr>
        <p:txBody>
          <a:bodyPr/>
          <a:lstStyle>
            <a:lvl1pPr algn="ctr">
              <a:defRPr sz="3900" b="1" cap="all"/>
            </a:lvl1pPr>
          </a:lstStyle>
          <a:p>
            <a:r>
              <a:rPr lang="en-US" noProof="0" smtClean="0"/>
              <a:t>Click to edit Master title style</a:t>
            </a:r>
            <a:endParaRPr lang="en-GB" noProof="0"/>
          </a:p>
        </p:txBody>
      </p:sp>
      <p:sp>
        <p:nvSpPr>
          <p:cNvPr id="3" name="Text Placeholder 2"/>
          <p:cNvSpPr>
            <a:spLocks noGrp="1"/>
          </p:cNvSpPr>
          <p:nvPr>
            <p:ph type="body" idx="1"/>
          </p:nvPr>
        </p:nvSpPr>
        <p:spPr>
          <a:xfrm>
            <a:off x="963084" y="2906718"/>
            <a:ext cx="10363200" cy="276999"/>
          </a:xfrm>
          <a:prstGeom prst="rect">
            <a:avLst/>
          </a:prstGeom>
        </p:spPr>
        <p:txBody>
          <a:bodyPr anchor="b"/>
          <a:lstStyle>
            <a:lvl1pPr marL="0" indent="0" algn="ctr">
              <a:buNone/>
              <a:defRPr sz="2000"/>
            </a:lvl1pPr>
            <a:lvl2pPr marL="457165" indent="0">
              <a:buNone/>
              <a:defRPr sz="1800"/>
            </a:lvl2pPr>
            <a:lvl3pPr marL="914331" indent="0">
              <a:buNone/>
              <a:defRPr sz="1600"/>
            </a:lvl3pPr>
            <a:lvl4pPr marL="1371495" indent="0">
              <a:buNone/>
              <a:defRPr sz="1400"/>
            </a:lvl4pPr>
            <a:lvl5pPr marL="1828660" indent="0">
              <a:buNone/>
              <a:defRPr sz="1400"/>
            </a:lvl5pPr>
            <a:lvl6pPr marL="2285826" indent="0">
              <a:buNone/>
              <a:defRPr sz="1400"/>
            </a:lvl6pPr>
            <a:lvl7pPr marL="2742990" indent="0">
              <a:buNone/>
              <a:defRPr sz="1400"/>
            </a:lvl7pPr>
            <a:lvl8pPr marL="3200156" indent="0">
              <a:buNone/>
              <a:defRPr sz="1400"/>
            </a:lvl8pPr>
            <a:lvl9pPr marL="3657321"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904357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8" descr="C:\Users\jmumaw\Desktop\DCS\Pics\Logo.JPG"/>
          <p:cNvPicPr>
            <a:picLocks noChangeAspect="1" noChangeArrowheads="1"/>
          </p:cNvPicPr>
          <p:nvPr userDrawn="1"/>
        </p:nvPicPr>
        <p:blipFill>
          <a:blip r:embed="rId2" cstate="print"/>
          <a:srcRect/>
          <a:stretch>
            <a:fillRect/>
          </a:stretch>
        </p:blipFill>
        <p:spPr bwMode="auto">
          <a:xfrm>
            <a:off x="1" y="6410326"/>
            <a:ext cx="1816100" cy="447675"/>
          </a:xfrm>
          <a:prstGeom prst="rect">
            <a:avLst/>
          </a:prstGeom>
          <a:noFill/>
          <a:ln w="9525">
            <a:noFill/>
            <a:miter lim="800000"/>
            <a:headEnd/>
            <a:tailEnd/>
          </a:ln>
        </p:spPr>
      </p:pic>
      <p:sp>
        <p:nvSpPr>
          <p:cNvPr id="2" name="Title 1"/>
          <p:cNvSpPr>
            <a:spLocks noGrp="1"/>
          </p:cNvSpPr>
          <p:nvPr>
            <p:ph type="title"/>
          </p:nvPr>
        </p:nvSpPr>
        <p:spPr>
          <a:xfrm>
            <a:off x="304800" y="609605"/>
            <a:ext cx="11582400" cy="276999"/>
          </a:xfrm>
          <a:prstGeom prst="rect">
            <a:avLst/>
          </a:prstGeom>
        </p:spPr>
        <p:txBody>
          <a:bodyPr/>
          <a:lstStyle>
            <a:lvl1pPr>
              <a:defRPr/>
            </a:lvl1pPr>
          </a:lstStyle>
          <a:p>
            <a:r>
              <a:rPr lang="en-US" noProof="0" smtClean="0"/>
              <a:t>Click to edit Master title style</a:t>
            </a:r>
            <a:endParaRPr lang="en-GB" noProof="0"/>
          </a:p>
        </p:txBody>
      </p:sp>
      <p:sp>
        <p:nvSpPr>
          <p:cNvPr id="3" name="Text Placeholder 2"/>
          <p:cNvSpPr>
            <a:spLocks noGrp="1"/>
          </p:cNvSpPr>
          <p:nvPr>
            <p:ph type="body" idx="1"/>
          </p:nvPr>
        </p:nvSpPr>
        <p:spPr>
          <a:xfrm>
            <a:off x="304800" y="1867516"/>
            <a:ext cx="5691717" cy="332399"/>
          </a:xfrm>
        </p:spPr>
        <p:txBody>
          <a:bodyPr anchor="b"/>
          <a:lstStyle>
            <a:lvl1pPr marL="0" indent="0">
              <a:buNone/>
              <a:defRPr sz="2400" b="1"/>
            </a:lvl1pPr>
            <a:lvl2pPr marL="457165" indent="0">
              <a:buNone/>
              <a:defRPr sz="2000" b="1"/>
            </a:lvl2pPr>
            <a:lvl3pPr marL="914331" indent="0">
              <a:buNone/>
              <a:defRPr sz="1800" b="1"/>
            </a:lvl3pPr>
            <a:lvl4pPr marL="1371495" indent="0">
              <a:buNone/>
              <a:defRPr sz="1600" b="1"/>
            </a:lvl4pPr>
            <a:lvl5pPr marL="1828660" indent="0">
              <a:buNone/>
              <a:defRPr sz="1600" b="1"/>
            </a:lvl5pPr>
            <a:lvl6pPr marL="2285826" indent="0">
              <a:buNone/>
              <a:defRPr sz="1600" b="1"/>
            </a:lvl6pPr>
            <a:lvl7pPr marL="2742990" indent="0">
              <a:buNone/>
              <a:defRPr sz="1600" b="1"/>
            </a:lvl7pPr>
            <a:lvl8pPr marL="3200156" indent="0">
              <a:buNone/>
              <a:defRPr sz="1600" b="1"/>
            </a:lvl8pPr>
            <a:lvl9pPr marL="3657321"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304800" y="2174876"/>
            <a:ext cx="5691717" cy="15635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Text Placeholder 4"/>
          <p:cNvSpPr>
            <a:spLocks noGrp="1"/>
          </p:cNvSpPr>
          <p:nvPr>
            <p:ph type="body" sz="quarter" idx="3"/>
          </p:nvPr>
        </p:nvSpPr>
        <p:spPr>
          <a:xfrm>
            <a:off x="6193373" y="1867516"/>
            <a:ext cx="5693833" cy="332399"/>
          </a:xfrm>
        </p:spPr>
        <p:txBody>
          <a:bodyPr anchor="b"/>
          <a:lstStyle>
            <a:lvl1pPr marL="0" indent="0">
              <a:buNone/>
              <a:defRPr sz="2400" b="1"/>
            </a:lvl1pPr>
            <a:lvl2pPr marL="457165" indent="0">
              <a:buNone/>
              <a:defRPr sz="2000" b="1"/>
            </a:lvl2pPr>
            <a:lvl3pPr marL="914331" indent="0">
              <a:buNone/>
              <a:defRPr sz="1800" b="1"/>
            </a:lvl3pPr>
            <a:lvl4pPr marL="1371495" indent="0">
              <a:buNone/>
              <a:defRPr sz="1600" b="1"/>
            </a:lvl4pPr>
            <a:lvl5pPr marL="1828660" indent="0">
              <a:buNone/>
              <a:defRPr sz="1600" b="1"/>
            </a:lvl5pPr>
            <a:lvl6pPr marL="2285826" indent="0">
              <a:buNone/>
              <a:defRPr sz="1600" b="1"/>
            </a:lvl6pPr>
            <a:lvl7pPr marL="2742990" indent="0">
              <a:buNone/>
              <a:defRPr sz="1600" b="1"/>
            </a:lvl7pPr>
            <a:lvl8pPr marL="3200156" indent="0">
              <a:buNone/>
              <a:defRPr sz="1600" b="1"/>
            </a:lvl8pPr>
            <a:lvl9pPr marL="3657321"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6193373" y="2174876"/>
            <a:ext cx="5693833" cy="15635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2053766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8" descr="C:\Users\jmumaw\Desktop\DCS\Pics\Logo.JPG"/>
          <p:cNvPicPr>
            <a:picLocks noChangeAspect="1" noChangeArrowheads="1"/>
          </p:cNvPicPr>
          <p:nvPr userDrawn="1"/>
        </p:nvPicPr>
        <p:blipFill>
          <a:blip r:embed="rId2" cstate="print"/>
          <a:srcRect/>
          <a:stretch>
            <a:fillRect/>
          </a:stretch>
        </p:blipFill>
        <p:spPr bwMode="auto">
          <a:xfrm>
            <a:off x="1" y="6410326"/>
            <a:ext cx="1816100" cy="447675"/>
          </a:xfrm>
          <a:prstGeom prst="rect">
            <a:avLst/>
          </a:prstGeom>
          <a:noFill/>
          <a:ln w="9525">
            <a:noFill/>
            <a:miter lim="800000"/>
            <a:headEnd/>
            <a:tailEnd/>
          </a:ln>
        </p:spPr>
      </p:pic>
      <p:sp>
        <p:nvSpPr>
          <p:cNvPr id="2" name="Title 1"/>
          <p:cNvSpPr>
            <a:spLocks noGrp="1"/>
          </p:cNvSpPr>
          <p:nvPr>
            <p:ph type="title"/>
          </p:nvPr>
        </p:nvSpPr>
        <p:spPr>
          <a:xfrm>
            <a:off x="328084" y="596901"/>
            <a:ext cx="11529483" cy="276225"/>
          </a:xfrm>
          <a:prstGeom prst="rect">
            <a:avLst/>
          </a:prstGeom>
        </p:spPr>
        <p:txBody>
          <a:bodyPr/>
          <a:lstStyle/>
          <a:p>
            <a:r>
              <a:rPr lang="en-US" noProof="0" dirty="0" smtClean="0"/>
              <a:t>Click to edit Master title style</a:t>
            </a:r>
            <a:endParaRPr lang="en-GB" noProof="0" dirty="0"/>
          </a:p>
        </p:txBody>
      </p:sp>
    </p:spTree>
    <p:extLst>
      <p:ext uri="{BB962C8B-B14F-4D97-AF65-F5344CB8AC3E}">
        <p14:creationId xmlns:p14="http://schemas.microsoft.com/office/powerpoint/2010/main" val="1649505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descr="C:\Users\jmumaw\Desktop\DCS\Pics\Logo.JPG"/>
          <p:cNvPicPr>
            <a:picLocks noChangeAspect="1" noChangeArrowheads="1"/>
          </p:cNvPicPr>
          <p:nvPr userDrawn="1"/>
        </p:nvPicPr>
        <p:blipFill>
          <a:blip r:embed="rId2" cstate="print"/>
          <a:srcRect/>
          <a:stretch>
            <a:fillRect/>
          </a:stretch>
        </p:blipFill>
        <p:spPr bwMode="auto">
          <a:xfrm>
            <a:off x="1" y="6410326"/>
            <a:ext cx="1816100" cy="447675"/>
          </a:xfrm>
          <a:prstGeom prst="rect">
            <a:avLst/>
          </a:prstGeom>
          <a:noFill/>
          <a:ln w="9525">
            <a:noFill/>
            <a:miter lim="800000"/>
            <a:headEnd/>
            <a:tailEnd/>
          </a:ln>
        </p:spPr>
      </p:pic>
    </p:spTree>
    <p:extLst>
      <p:ext uri="{BB962C8B-B14F-4D97-AF65-F5344CB8AC3E}">
        <p14:creationId xmlns:p14="http://schemas.microsoft.com/office/powerpoint/2010/main" val="13567500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8" descr="C:\Users\jmumaw\Desktop\DCS\Pics\Logo.JPG"/>
          <p:cNvPicPr>
            <a:picLocks noChangeAspect="1" noChangeArrowheads="1"/>
          </p:cNvPicPr>
          <p:nvPr userDrawn="1"/>
        </p:nvPicPr>
        <p:blipFill>
          <a:blip r:embed="rId2" cstate="print"/>
          <a:srcRect/>
          <a:stretch>
            <a:fillRect/>
          </a:stretch>
        </p:blipFill>
        <p:spPr bwMode="auto">
          <a:xfrm>
            <a:off x="87113" y="6303147"/>
            <a:ext cx="1816100" cy="447675"/>
          </a:xfrm>
          <a:prstGeom prst="rect">
            <a:avLst/>
          </a:prstGeom>
          <a:noFill/>
          <a:ln w="9525">
            <a:noFill/>
            <a:miter lim="800000"/>
            <a:headEnd/>
            <a:tailEnd/>
          </a:ln>
        </p:spPr>
      </p:pic>
      <p:sp>
        <p:nvSpPr>
          <p:cNvPr id="2" name="Title 1"/>
          <p:cNvSpPr>
            <a:spLocks noGrp="1"/>
          </p:cNvSpPr>
          <p:nvPr>
            <p:ph type="title"/>
          </p:nvPr>
        </p:nvSpPr>
        <p:spPr>
          <a:xfrm>
            <a:off x="609606" y="623887"/>
            <a:ext cx="4011084" cy="553998"/>
          </a:xfrm>
          <a:prstGeom prst="rect">
            <a:avLst/>
          </a:prstGeom>
        </p:spPr>
        <p:txBody>
          <a:bodyPr anchor="b"/>
          <a:lstStyle>
            <a:lvl1pPr algn="l">
              <a:defRPr sz="2000" b="1"/>
            </a:lvl1pPr>
          </a:lstStyle>
          <a:p>
            <a:r>
              <a:rPr lang="en-US" noProof="0" smtClean="0"/>
              <a:t>Click to edit Master title style</a:t>
            </a:r>
            <a:endParaRPr lang="en-GB" noProof="0"/>
          </a:p>
        </p:txBody>
      </p:sp>
      <p:sp>
        <p:nvSpPr>
          <p:cNvPr id="3" name="Content Placeholder 2"/>
          <p:cNvSpPr>
            <a:spLocks noGrp="1"/>
          </p:cNvSpPr>
          <p:nvPr>
            <p:ph idx="1"/>
          </p:nvPr>
        </p:nvSpPr>
        <p:spPr>
          <a:xfrm>
            <a:off x="4766735" y="623888"/>
            <a:ext cx="6815667" cy="20744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Text Placeholder 3"/>
          <p:cNvSpPr>
            <a:spLocks noGrp="1"/>
          </p:cNvSpPr>
          <p:nvPr>
            <p:ph type="body" sz="half" idx="2"/>
          </p:nvPr>
        </p:nvSpPr>
        <p:spPr>
          <a:xfrm>
            <a:off x="609606" y="1785942"/>
            <a:ext cx="4011084" cy="199439"/>
          </a:xfrm>
        </p:spPr>
        <p:txBody>
          <a:bodyPr/>
          <a:lstStyle>
            <a:lvl1pPr marL="0" indent="0">
              <a:buNone/>
              <a:defRPr sz="1400"/>
            </a:lvl1pPr>
            <a:lvl2pPr marL="457165" indent="0">
              <a:buNone/>
              <a:defRPr sz="1200"/>
            </a:lvl2pPr>
            <a:lvl3pPr marL="914331" indent="0">
              <a:buNone/>
              <a:defRPr sz="1000"/>
            </a:lvl3pPr>
            <a:lvl4pPr marL="1371495" indent="0">
              <a:buNone/>
              <a:defRPr sz="900"/>
            </a:lvl4pPr>
            <a:lvl5pPr marL="1828660" indent="0">
              <a:buNone/>
              <a:defRPr sz="900"/>
            </a:lvl5pPr>
            <a:lvl6pPr marL="2285826" indent="0">
              <a:buNone/>
              <a:defRPr sz="900"/>
            </a:lvl6pPr>
            <a:lvl7pPr marL="2742990" indent="0">
              <a:buNone/>
              <a:defRPr sz="900"/>
            </a:lvl7pPr>
            <a:lvl8pPr marL="3200156" indent="0">
              <a:buNone/>
              <a:defRPr sz="900"/>
            </a:lvl8pPr>
            <a:lvl9pPr marL="3657321"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40577951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8" descr="C:\Users\jmumaw\Desktop\DCS\Pics\Logo.JPG"/>
          <p:cNvPicPr>
            <a:picLocks noChangeAspect="1" noChangeArrowheads="1"/>
          </p:cNvPicPr>
          <p:nvPr userDrawn="1"/>
        </p:nvPicPr>
        <p:blipFill>
          <a:blip r:embed="rId2" cstate="print"/>
          <a:srcRect/>
          <a:stretch>
            <a:fillRect/>
          </a:stretch>
        </p:blipFill>
        <p:spPr bwMode="auto">
          <a:xfrm>
            <a:off x="193646" y="6285392"/>
            <a:ext cx="1816100" cy="447675"/>
          </a:xfrm>
          <a:prstGeom prst="rect">
            <a:avLst/>
          </a:prstGeom>
          <a:noFill/>
          <a:ln w="9525">
            <a:noFill/>
            <a:miter lim="800000"/>
            <a:headEnd/>
            <a:tailEnd/>
          </a:ln>
        </p:spPr>
      </p:pic>
      <p:sp>
        <p:nvSpPr>
          <p:cNvPr id="2" name="Title 1"/>
          <p:cNvSpPr>
            <a:spLocks noGrp="1"/>
          </p:cNvSpPr>
          <p:nvPr>
            <p:ph type="title"/>
          </p:nvPr>
        </p:nvSpPr>
        <p:spPr>
          <a:xfrm>
            <a:off x="2389717" y="4800605"/>
            <a:ext cx="7315200" cy="276999"/>
          </a:xfrm>
          <a:prstGeom prst="rect">
            <a:avLst/>
          </a:prstGeom>
        </p:spPr>
        <p:txBody>
          <a:bodyPr anchor="b"/>
          <a:lstStyle>
            <a:lvl1pPr algn="l">
              <a:defRPr sz="20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2389717" y="612775"/>
            <a:ext cx="7315200" cy="443198"/>
          </a:xfrm>
        </p:spPr>
        <p:txBody>
          <a:bodyPr/>
          <a:lstStyle>
            <a:lvl1pPr marL="0" indent="0">
              <a:buNone/>
              <a:defRPr sz="3200"/>
            </a:lvl1pPr>
            <a:lvl2pPr marL="457165" indent="0">
              <a:buNone/>
              <a:defRPr sz="2800"/>
            </a:lvl2pPr>
            <a:lvl3pPr marL="914331" indent="0">
              <a:buNone/>
              <a:defRPr sz="2400"/>
            </a:lvl3pPr>
            <a:lvl4pPr marL="1371495" indent="0">
              <a:buNone/>
              <a:defRPr sz="2000"/>
            </a:lvl4pPr>
            <a:lvl5pPr marL="1828660" indent="0">
              <a:buNone/>
              <a:defRPr sz="2000"/>
            </a:lvl5pPr>
            <a:lvl6pPr marL="2285826" indent="0">
              <a:buNone/>
              <a:defRPr sz="2000"/>
            </a:lvl6pPr>
            <a:lvl7pPr marL="2742990" indent="0">
              <a:buNone/>
              <a:defRPr sz="2000"/>
            </a:lvl7pPr>
            <a:lvl8pPr marL="3200156" indent="0">
              <a:buNone/>
              <a:defRPr sz="2000"/>
            </a:lvl8pPr>
            <a:lvl9pPr marL="3657321" indent="0">
              <a:buNone/>
              <a:defRPr sz="2000"/>
            </a:lvl9pPr>
          </a:lstStyle>
          <a:p>
            <a:pPr lvl="0"/>
            <a:r>
              <a:rPr lang="en-US" noProof="0" dirty="0" smtClean="0"/>
              <a:t>Click icon to add picture</a:t>
            </a:r>
            <a:endParaRPr lang="en-GB" noProof="0" dirty="0"/>
          </a:p>
        </p:txBody>
      </p:sp>
      <p:sp>
        <p:nvSpPr>
          <p:cNvPr id="4" name="Text Placeholder 3"/>
          <p:cNvSpPr>
            <a:spLocks noGrp="1"/>
          </p:cNvSpPr>
          <p:nvPr>
            <p:ph type="body" sz="half" idx="2"/>
          </p:nvPr>
        </p:nvSpPr>
        <p:spPr>
          <a:xfrm>
            <a:off x="2389717" y="5367342"/>
            <a:ext cx="7315200" cy="199439"/>
          </a:xfrm>
        </p:spPr>
        <p:txBody>
          <a:bodyPr/>
          <a:lstStyle>
            <a:lvl1pPr marL="0" indent="0">
              <a:buNone/>
              <a:defRPr sz="1400"/>
            </a:lvl1pPr>
            <a:lvl2pPr marL="457165" indent="0">
              <a:buNone/>
              <a:defRPr sz="1200"/>
            </a:lvl2pPr>
            <a:lvl3pPr marL="914331" indent="0">
              <a:buNone/>
              <a:defRPr sz="1000"/>
            </a:lvl3pPr>
            <a:lvl4pPr marL="1371495" indent="0">
              <a:buNone/>
              <a:defRPr sz="900"/>
            </a:lvl4pPr>
            <a:lvl5pPr marL="1828660" indent="0">
              <a:buNone/>
              <a:defRPr sz="900"/>
            </a:lvl5pPr>
            <a:lvl6pPr marL="2285826" indent="0">
              <a:buNone/>
              <a:defRPr sz="900"/>
            </a:lvl6pPr>
            <a:lvl7pPr marL="2742990" indent="0">
              <a:buNone/>
              <a:defRPr sz="900"/>
            </a:lvl7pPr>
            <a:lvl8pPr marL="3200156" indent="0">
              <a:buNone/>
              <a:defRPr sz="900"/>
            </a:lvl8pPr>
            <a:lvl9pPr marL="3657321"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8874435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8" descr="C:\Users\jmumaw\Desktop\DCS\Pics\Logo.JPG"/>
          <p:cNvPicPr>
            <a:picLocks noChangeAspect="1" noChangeArrowheads="1"/>
          </p:cNvPicPr>
          <p:nvPr userDrawn="1"/>
        </p:nvPicPr>
        <p:blipFill>
          <a:blip r:embed="rId2" cstate="print"/>
          <a:srcRect/>
          <a:stretch>
            <a:fillRect/>
          </a:stretch>
        </p:blipFill>
        <p:spPr bwMode="auto">
          <a:xfrm>
            <a:off x="98950" y="6329780"/>
            <a:ext cx="1816100" cy="447675"/>
          </a:xfrm>
          <a:prstGeom prst="rect">
            <a:avLst/>
          </a:prstGeom>
          <a:noFill/>
          <a:ln w="9525">
            <a:noFill/>
            <a:miter lim="800000"/>
            <a:headEnd/>
            <a:tailEnd/>
          </a:ln>
        </p:spPr>
      </p:pic>
      <p:sp>
        <p:nvSpPr>
          <p:cNvPr id="2" name="Title 1"/>
          <p:cNvSpPr>
            <a:spLocks noGrp="1"/>
          </p:cNvSpPr>
          <p:nvPr>
            <p:ph type="title"/>
          </p:nvPr>
        </p:nvSpPr>
        <p:spPr>
          <a:xfrm>
            <a:off x="328084" y="596901"/>
            <a:ext cx="11529483" cy="276225"/>
          </a:xfrm>
          <a:prstGeom prst="rect">
            <a:avLst/>
          </a:prstGeom>
        </p:spPr>
        <p:txBody>
          <a:bodyPr/>
          <a:lstStyle/>
          <a:p>
            <a:r>
              <a:rPr lang="en-US" noProof="0" smtClean="0"/>
              <a:t>Click to edit Master title style</a:t>
            </a:r>
            <a:endParaRPr lang="en-GB" noProof="0"/>
          </a:p>
        </p:txBody>
      </p:sp>
      <p:sp>
        <p:nvSpPr>
          <p:cNvPr id="3" name="Vertical Text Placeholder 2"/>
          <p:cNvSpPr>
            <a:spLocks noGrp="1"/>
          </p:cNvSpPr>
          <p:nvPr>
            <p:ph type="body" orient="vert" idx="1"/>
          </p:nvPr>
        </p:nvSpPr>
        <p:spPr>
          <a:xfrm>
            <a:off x="10527983" y="2092328"/>
            <a:ext cx="1329595" cy="3545587"/>
          </a:xfrm>
        </p:spPr>
        <p:txBody>
          <a:bodyPr vert="eaVert"/>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4096456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8" descr="C:\Users\jmumaw\Desktop\DCS\Pics\Logo.JPG"/>
          <p:cNvPicPr>
            <a:picLocks noChangeAspect="1" noChangeArrowheads="1"/>
          </p:cNvPicPr>
          <p:nvPr userDrawn="1"/>
        </p:nvPicPr>
        <p:blipFill>
          <a:blip r:embed="rId2" cstate="print"/>
          <a:srcRect/>
          <a:stretch>
            <a:fillRect/>
          </a:stretch>
        </p:blipFill>
        <p:spPr bwMode="auto">
          <a:xfrm>
            <a:off x="122623" y="6320902"/>
            <a:ext cx="1816100" cy="447675"/>
          </a:xfrm>
          <a:prstGeom prst="rect">
            <a:avLst/>
          </a:prstGeom>
          <a:noFill/>
          <a:ln w="9525">
            <a:noFill/>
            <a:miter lim="800000"/>
            <a:headEnd/>
            <a:tailEnd/>
          </a:ln>
        </p:spPr>
      </p:pic>
      <p:sp>
        <p:nvSpPr>
          <p:cNvPr id="2" name="Vertical Title 1"/>
          <p:cNvSpPr>
            <a:spLocks noGrp="1"/>
          </p:cNvSpPr>
          <p:nvPr>
            <p:ph type="title" orient="vert"/>
          </p:nvPr>
        </p:nvSpPr>
        <p:spPr>
          <a:xfrm>
            <a:off x="11488243" y="596901"/>
            <a:ext cx="369332" cy="4140200"/>
          </a:xfrm>
          <a:prstGeom prst="rect">
            <a:avLst/>
          </a:prstGeom>
        </p:spPr>
        <p:txBody>
          <a:bodyPr vert="eaVert"/>
          <a:lstStyle/>
          <a:p>
            <a:r>
              <a:rPr lang="en-US" noProof="0" smtClean="0"/>
              <a:t>Click to edit Master title style</a:t>
            </a:r>
            <a:endParaRPr lang="en-GB" noProof="0"/>
          </a:p>
        </p:txBody>
      </p:sp>
      <p:sp>
        <p:nvSpPr>
          <p:cNvPr id="3" name="Vertical Text Placeholder 2"/>
          <p:cNvSpPr>
            <a:spLocks noGrp="1"/>
          </p:cNvSpPr>
          <p:nvPr>
            <p:ph type="body" orient="vert" idx="1"/>
          </p:nvPr>
        </p:nvSpPr>
        <p:spPr>
          <a:xfrm>
            <a:off x="7444003" y="596901"/>
            <a:ext cx="1329595" cy="4140200"/>
          </a:xfrm>
        </p:spPr>
        <p:txBody>
          <a:bodyPr vert="eaVert"/>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591422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28084" y="596901"/>
            <a:ext cx="11529483" cy="276225"/>
          </a:xfrm>
          <a:prstGeom prst="rect">
            <a:avLst/>
          </a:prstGeom>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328084" y="2092329"/>
            <a:ext cx="5662083" cy="218829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6193367" y="2092329"/>
            <a:ext cx="5664200" cy="218829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pic>
        <p:nvPicPr>
          <p:cNvPr id="6" name="Picture 6" descr="C:\Users\jmumaw\Desktop\DCS\Pics\Logo.JPG"/>
          <p:cNvPicPr>
            <a:picLocks noChangeAspect="1" noChangeArrowheads="1"/>
          </p:cNvPicPr>
          <p:nvPr userDrawn="1"/>
        </p:nvPicPr>
        <p:blipFill>
          <a:blip r:embed="rId2" cstate="print"/>
          <a:srcRect/>
          <a:stretch>
            <a:fillRect/>
          </a:stretch>
        </p:blipFill>
        <p:spPr bwMode="auto">
          <a:xfrm>
            <a:off x="203201" y="6396039"/>
            <a:ext cx="1816100" cy="447675"/>
          </a:xfrm>
          <a:prstGeom prst="rect">
            <a:avLst/>
          </a:prstGeom>
          <a:noFill/>
          <a:ln w="9525">
            <a:noFill/>
            <a:miter lim="800000"/>
            <a:headEnd/>
            <a:tailEnd/>
          </a:ln>
        </p:spPr>
      </p:pic>
    </p:spTree>
    <p:extLst>
      <p:ext uri="{BB962C8B-B14F-4D97-AF65-F5344CB8AC3E}">
        <p14:creationId xmlns:p14="http://schemas.microsoft.com/office/powerpoint/2010/main" val="2964402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5"/>
            <a:ext cx="11582400" cy="276999"/>
          </a:xfrm>
          <a:prstGeom prst="rect">
            <a:avLst/>
          </a:prstGeom>
        </p:spPr>
        <p:txBody>
          <a:bodyPr/>
          <a:lstStyle>
            <a:lvl1pPr>
              <a:defRPr/>
            </a:lvl1pPr>
          </a:lstStyle>
          <a:p>
            <a:r>
              <a:rPr lang="en-US" noProof="0" smtClean="0"/>
              <a:t>Click to edit Master title style</a:t>
            </a:r>
            <a:endParaRPr lang="en-GB" noProof="0"/>
          </a:p>
        </p:txBody>
      </p:sp>
      <p:sp>
        <p:nvSpPr>
          <p:cNvPr id="3" name="Text Placeholder 2"/>
          <p:cNvSpPr>
            <a:spLocks noGrp="1"/>
          </p:cNvSpPr>
          <p:nvPr>
            <p:ph type="body" idx="1"/>
          </p:nvPr>
        </p:nvSpPr>
        <p:spPr>
          <a:xfrm>
            <a:off x="304800" y="1535118"/>
            <a:ext cx="5691717" cy="664797"/>
          </a:xfrm>
          <a:prstGeom prst="rect">
            <a:avLst/>
          </a:prstGeom>
        </p:spPr>
        <p:txBody>
          <a:bodyPr anchor="b"/>
          <a:lstStyle>
            <a:lvl1pPr marL="0" indent="0">
              <a:buNone/>
              <a:defRPr sz="2400" b="1"/>
            </a:lvl1pPr>
            <a:lvl2pPr marL="457165" indent="0">
              <a:buNone/>
              <a:defRPr sz="2000" b="1"/>
            </a:lvl2pPr>
            <a:lvl3pPr marL="914331" indent="0">
              <a:buNone/>
              <a:defRPr sz="1800" b="1"/>
            </a:lvl3pPr>
            <a:lvl4pPr marL="1371495" indent="0">
              <a:buNone/>
              <a:defRPr sz="1600" b="1"/>
            </a:lvl4pPr>
            <a:lvl5pPr marL="1828660" indent="0">
              <a:buNone/>
              <a:defRPr sz="1600" b="1"/>
            </a:lvl5pPr>
            <a:lvl6pPr marL="2285826" indent="0">
              <a:buNone/>
              <a:defRPr sz="1600" b="1"/>
            </a:lvl6pPr>
            <a:lvl7pPr marL="2742990" indent="0">
              <a:buNone/>
              <a:defRPr sz="1600" b="1"/>
            </a:lvl7pPr>
            <a:lvl8pPr marL="3200156" indent="0">
              <a:buNone/>
              <a:defRPr sz="1600" b="1"/>
            </a:lvl8pPr>
            <a:lvl9pPr marL="3657321"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304800" y="2174876"/>
            <a:ext cx="5691717" cy="189590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Text Placeholder 4"/>
          <p:cNvSpPr>
            <a:spLocks noGrp="1"/>
          </p:cNvSpPr>
          <p:nvPr>
            <p:ph type="body" sz="quarter" idx="3"/>
          </p:nvPr>
        </p:nvSpPr>
        <p:spPr>
          <a:xfrm>
            <a:off x="6193373" y="1535118"/>
            <a:ext cx="5693833" cy="664797"/>
          </a:xfrm>
          <a:prstGeom prst="rect">
            <a:avLst/>
          </a:prstGeom>
        </p:spPr>
        <p:txBody>
          <a:bodyPr anchor="b"/>
          <a:lstStyle>
            <a:lvl1pPr marL="0" indent="0">
              <a:buNone/>
              <a:defRPr sz="2400" b="1"/>
            </a:lvl1pPr>
            <a:lvl2pPr marL="457165" indent="0">
              <a:buNone/>
              <a:defRPr sz="2000" b="1"/>
            </a:lvl2pPr>
            <a:lvl3pPr marL="914331" indent="0">
              <a:buNone/>
              <a:defRPr sz="1800" b="1"/>
            </a:lvl3pPr>
            <a:lvl4pPr marL="1371495" indent="0">
              <a:buNone/>
              <a:defRPr sz="1600" b="1"/>
            </a:lvl4pPr>
            <a:lvl5pPr marL="1828660" indent="0">
              <a:buNone/>
              <a:defRPr sz="1600" b="1"/>
            </a:lvl5pPr>
            <a:lvl6pPr marL="2285826" indent="0">
              <a:buNone/>
              <a:defRPr sz="1600" b="1"/>
            </a:lvl6pPr>
            <a:lvl7pPr marL="2742990" indent="0">
              <a:buNone/>
              <a:defRPr sz="1600" b="1"/>
            </a:lvl7pPr>
            <a:lvl8pPr marL="3200156" indent="0">
              <a:buNone/>
              <a:defRPr sz="1600" b="1"/>
            </a:lvl8pPr>
            <a:lvl9pPr marL="3657321"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6193373" y="2174876"/>
            <a:ext cx="5693833" cy="1895904"/>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pic>
        <p:nvPicPr>
          <p:cNvPr id="8" name="Picture 6" descr="C:\Users\jmumaw\Desktop\DCS\Pics\Logo.JPG"/>
          <p:cNvPicPr>
            <a:picLocks noChangeAspect="1" noChangeArrowheads="1"/>
          </p:cNvPicPr>
          <p:nvPr userDrawn="1"/>
        </p:nvPicPr>
        <p:blipFill>
          <a:blip r:embed="rId2" cstate="print"/>
          <a:srcRect/>
          <a:stretch>
            <a:fillRect/>
          </a:stretch>
        </p:blipFill>
        <p:spPr bwMode="auto">
          <a:xfrm>
            <a:off x="203201" y="6396039"/>
            <a:ext cx="1816100" cy="447675"/>
          </a:xfrm>
          <a:prstGeom prst="rect">
            <a:avLst/>
          </a:prstGeom>
          <a:noFill/>
          <a:ln w="9525">
            <a:noFill/>
            <a:miter lim="800000"/>
            <a:headEnd/>
            <a:tailEnd/>
          </a:ln>
        </p:spPr>
      </p:pic>
    </p:spTree>
    <p:extLst>
      <p:ext uri="{BB962C8B-B14F-4D97-AF65-F5344CB8AC3E}">
        <p14:creationId xmlns:p14="http://schemas.microsoft.com/office/powerpoint/2010/main" val="1231197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28084" y="596901"/>
            <a:ext cx="11529483" cy="276225"/>
          </a:xfrm>
          <a:prstGeom prst="rect">
            <a:avLst/>
          </a:prstGeom>
        </p:spPr>
        <p:txBody>
          <a:bodyPr/>
          <a:lstStyle/>
          <a:p>
            <a:r>
              <a:rPr lang="en-US" noProof="0" dirty="0" smtClean="0"/>
              <a:t>Click to edit Master title style</a:t>
            </a:r>
            <a:endParaRPr lang="en-GB" noProof="0" dirty="0"/>
          </a:p>
        </p:txBody>
      </p:sp>
      <p:pic>
        <p:nvPicPr>
          <p:cNvPr id="4" name="Picture 6" descr="C:\Users\jmumaw\Desktop\DCS\Pics\Logo.JPG"/>
          <p:cNvPicPr>
            <a:picLocks noChangeAspect="1" noChangeArrowheads="1"/>
          </p:cNvPicPr>
          <p:nvPr userDrawn="1"/>
        </p:nvPicPr>
        <p:blipFill>
          <a:blip r:embed="rId2" cstate="print"/>
          <a:srcRect/>
          <a:stretch>
            <a:fillRect/>
          </a:stretch>
        </p:blipFill>
        <p:spPr bwMode="auto">
          <a:xfrm>
            <a:off x="203201" y="6396039"/>
            <a:ext cx="1816100" cy="447675"/>
          </a:xfrm>
          <a:prstGeom prst="rect">
            <a:avLst/>
          </a:prstGeom>
          <a:noFill/>
          <a:ln w="9525">
            <a:noFill/>
            <a:miter lim="800000"/>
            <a:headEnd/>
            <a:tailEnd/>
          </a:ln>
        </p:spPr>
      </p:pic>
    </p:spTree>
    <p:extLst>
      <p:ext uri="{BB962C8B-B14F-4D97-AF65-F5344CB8AC3E}">
        <p14:creationId xmlns:p14="http://schemas.microsoft.com/office/powerpoint/2010/main" val="3542286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225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623887"/>
            <a:ext cx="4011084" cy="553998"/>
          </a:xfrm>
          <a:prstGeom prst="rect">
            <a:avLst/>
          </a:prstGeom>
        </p:spPr>
        <p:txBody>
          <a:bodyPr anchor="b"/>
          <a:lstStyle>
            <a:lvl1pPr algn="l">
              <a:defRPr sz="2000" b="1"/>
            </a:lvl1pPr>
          </a:lstStyle>
          <a:p>
            <a:r>
              <a:rPr lang="en-US" noProof="0" smtClean="0"/>
              <a:t>Click to edit Master title style</a:t>
            </a:r>
            <a:endParaRPr lang="en-GB" noProof="0"/>
          </a:p>
        </p:txBody>
      </p:sp>
      <p:sp>
        <p:nvSpPr>
          <p:cNvPr id="3" name="Content Placeholder 2"/>
          <p:cNvSpPr>
            <a:spLocks noGrp="1"/>
          </p:cNvSpPr>
          <p:nvPr>
            <p:ph idx="1"/>
          </p:nvPr>
        </p:nvSpPr>
        <p:spPr>
          <a:xfrm>
            <a:off x="4766735" y="623888"/>
            <a:ext cx="6815667" cy="251761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Text Placeholder 3"/>
          <p:cNvSpPr>
            <a:spLocks noGrp="1"/>
          </p:cNvSpPr>
          <p:nvPr>
            <p:ph type="body" sz="half" idx="2"/>
          </p:nvPr>
        </p:nvSpPr>
        <p:spPr>
          <a:xfrm>
            <a:off x="609606" y="1785942"/>
            <a:ext cx="4011084" cy="199439"/>
          </a:xfrm>
          <a:prstGeom prst="rect">
            <a:avLst/>
          </a:prstGeom>
        </p:spPr>
        <p:txBody>
          <a:bodyPr/>
          <a:lstStyle>
            <a:lvl1pPr marL="0" indent="0">
              <a:buNone/>
              <a:defRPr sz="1400"/>
            </a:lvl1pPr>
            <a:lvl2pPr marL="457165" indent="0">
              <a:buNone/>
              <a:defRPr sz="1200"/>
            </a:lvl2pPr>
            <a:lvl3pPr marL="914331" indent="0">
              <a:buNone/>
              <a:defRPr sz="1000"/>
            </a:lvl3pPr>
            <a:lvl4pPr marL="1371495" indent="0">
              <a:buNone/>
              <a:defRPr sz="900"/>
            </a:lvl4pPr>
            <a:lvl5pPr marL="1828660" indent="0">
              <a:buNone/>
              <a:defRPr sz="900"/>
            </a:lvl5pPr>
            <a:lvl6pPr marL="2285826" indent="0">
              <a:buNone/>
              <a:defRPr sz="900"/>
            </a:lvl6pPr>
            <a:lvl7pPr marL="2742990" indent="0">
              <a:buNone/>
              <a:defRPr sz="900"/>
            </a:lvl7pPr>
            <a:lvl8pPr marL="3200156" indent="0">
              <a:buNone/>
              <a:defRPr sz="900"/>
            </a:lvl8pPr>
            <a:lvl9pPr marL="3657321" indent="0">
              <a:buNone/>
              <a:defRPr sz="900"/>
            </a:lvl9pPr>
          </a:lstStyle>
          <a:p>
            <a:pPr lvl="0"/>
            <a:r>
              <a:rPr lang="en-US" noProof="0" smtClean="0"/>
              <a:t>Click to edit Master text styles</a:t>
            </a:r>
          </a:p>
        </p:txBody>
      </p:sp>
      <p:pic>
        <p:nvPicPr>
          <p:cNvPr id="6" name="Picture 6" descr="C:\Users\jmumaw\Desktop\DCS\Pics\Logo.JPG"/>
          <p:cNvPicPr>
            <a:picLocks noChangeAspect="1" noChangeArrowheads="1"/>
          </p:cNvPicPr>
          <p:nvPr userDrawn="1"/>
        </p:nvPicPr>
        <p:blipFill>
          <a:blip r:embed="rId2" cstate="print"/>
          <a:srcRect/>
          <a:stretch>
            <a:fillRect/>
          </a:stretch>
        </p:blipFill>
        <p:spPr bwMode="auto">
          <a:xfrm>
            <a:off x="203201" y="6396039"/>
            <a:ext cx="1816100" cy="447675"/>
          </a:xfrm>
          <a:prstGeom prst="rect">
            <a:avLst/>
          </a:prstGeom>
          <a:noFill/>
          <a:ln w="9525">
            <a:noFill/>
            <a:miter lim="800000"/>
            <a:headEnd/>
            <a:tailEnd/>
          </a:ln>
        </p:spPr>
      </p:pic>
    </p:spTree>
    <p:extLst>
      <p:ext uri="{BB962C8B-B14F-4D97-AF65-F5344CB8AC3E}">
        <p14:creationId xmlns:p14="http://schemas.microsoft.com/office/powerpoint/2010/main" val="2757840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5"/>
            <a:ext cx="7315200" cy="276999"/>
          </a:xfrm>
          <a:prstGeom prst="rect">
            <a:avLst/>
          </a:prstGeom>
        </p:spPr>
        <p:txBody>
          <a:bodyPr anchor="b"/>
          <a:lstStyle>
            <a:lvl1pPr algn="l">
              <a:defRPr sz="20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2389717" y="612775"/>
            <a:ext cx="7315200" cy="443198"/>
          </a:xfrm>
          <a:prstGeom prst="rect">
            <a:avLst/>
          </a:prstGeom>
        </p:spPr>
        <p:txBody>
          <a:bodyPr/>
          <a:lstStyle>
            <a:lvl1pPr marL="0" indent="0">
              <a:buNone/>
              <a:defRPr sz="3200"/>
            </a:lvl1pPr>
            <a:lvl2pPr marL="457165" indent="0">
              <a:buNone/>
              <a:defRPr sz="2800"/>
            </a:lvl2pPr>
            <a:lvl3pPr marL="914331" indent="0">
              <a:buNone/>
              <a:defRPr sz="2400"/>
            </a:lvl3pPr>
            <a:lvl4pPr marL="1371495" indent="0">
              <a:buNone/>
              <a:defRPr sz="2000"/>
            </a:lvl4pPr>
            <a:lvl5pPr marL="1828660" indent="0">
              <a:buNone/>
              <a:defRPr sz="2000"/>
            </a:lvl5pPr>
            <a:lvl6pPr marL="2285826" indent="0">
              <a:buNone/>
              <a:defRPr sz="2000"/>
            </a:lvl6pPr>
            <a:lvl7pPr marL="2742990" indent="0">
              <a:buNone/>
              <a:defRPr sz="2000"/>
            </a:lvl7pPr>
            <a:lvl8pPr marL="3200156" indent="0">
              <a:buNone/>
              <a:defRPr sz="2000"/>
            </a:lvl8pPr>
            <a:lvl9pPr marL="3657321" indent="0">
              <a:buNone/>
              <a:defRPr sz="2000"/>
            </a:lvl9pPr>
          </a:lstStyle>
          <a:p>
            <a:pPr lvl="0"/>
            <a:r>
              <a:rPr lang="en-US" noProof="0" dirty="0" smtClean="0"/>
              <a:t>Click icon to add picture</a:t>
            </a:r>
            <a:endParaRPr lang="en-GB" noProof="0" dirty="0"/>
          </a:p>
        </p:txBody>
      </p:sp>
      <p:sp>
        <p:nvSpPr>
          <p:cNvPr id="4" name="Text Placeholder 3"/>
          <p:cNvSpPr>
            <a:spLocks noGrp="1"/>
          </p:cNvSpPr>
          <p:nvPr>
            <p:ph type="body" sz="half" idx="2"/>
          </p:nvPr>
        </p:nvSpPr>
        <p:spPr>
          <a:xfrm>
            <a:off x="2389717" y="5367342"/>
            <a:ext cx="7315200" cy="199439"/>
          </a:xfrm>
          <a:prstGeom prst="rect">
            <a:avLst/>
          </a:prstGeom>
        </p:spPr>
        <p:txBody>
          <a:bodyPr/>
          <a:lstStyle>
            <a:lvl1pPr marL="0" indent="0">
              <a:buNone/>
              <a:defRPr sz="1400"/>
            </a:lvl1pPr>
            <a:lvl2pPr marL="457165" indent="0">
              <a:buNone/>
              <a:defRPr sz="1200"/>
            </a:lvl2pPr>
            <a:lvl3pPr marL="914331" indent="0">
              <a:buNone/>
              <a:defRPr sz="1000"/>
            </a:lvl3pPr>
            <a:lvl4pPr marL="1371495" indent="0">
              <a:buNone/>
              <a:defRPr sz="900"/>
            </a:lvl4pPr>
            <a:lvl5pPr marL="1828660" indent="0">
              <a:buNone/>
              <a:defRPr sz="900"/>
            </a:lvl5pPr>
            <a:lvl6pPr marL="2285826" indent="0">
              <a:buNone/>
              <a:defRPr sz="900"/>
            </a:lvl6pPr>
            <a:lvl7pPr marL="2742990" indent="0">
              <a:buNone/>
              <a:defRPr sz="900"/>
            </a:lvl7pPr>
            <a:lvl8pPr marL="3200156" indent="0">
              <a:buNone/>
              <a:defRPr sz="900"/>
            </a:lvl8pPr>
            <a:lvl9pPr marL="3657321" indent="0">
              <a:buNone/>
              <a:defRPr sz="900"/>
            </a:lvl9pPr>
          </a:lstStyle>
          <a:p>
            <a:pPr lvl="0"/>
            <a:r>
              <a:rPr lang="en-US" noProof="0" smtClean="0"/>
              <a:t>Click to edit Master text styles</a:t>
            </a:r>
          </a:p>
        </p:txBody>
      </p:sp>
      <p:pic>
        <p:nvPicPr>
          <p:cNvPr id="6" name="Picture 6" descr="C:\Users\jmumaw\Desktop\DCS\Pics\Logo.JPG"/>
          <p:cNvPicPr>
            <a:picLocks noChangeAspect="1" noChangeArrowheads="1"/>
          </p:cNvPicPr>
          <p:nvPr userDrawn="1"/>
        </p:nvPicPr>
        <p:blipFill>
          <a:blip r:embed="rId2" cstate="print"/>
          <a:srcRect/>
          <a:stretch>
            <a:fillRect/>
          </a:stretch>
        </p:blipFill>
        <p:spPr bwMode="auto">
          <a:xfrm>
            <a:off x="203201" y="6396039"/>
            <a:ext cx="1816100" cy="447675"/>
          </a:xfrm>
          <a:prstGeom prst="rect">
            <a:avLst/>
          </a:prstGeom>
          <a:noFill/>
          <a:ln w="9525">
            <a:noFill/>
            <a:miter lim="800000"/>
            <a:headEnd/>
            <a:tailEnd/>
          </a:ln>
        </p:spPr>
      </p:pic>
    </p:spTree>
    <p:extLst>
      <p:ext uri="{BB962C8B-B14F-4D97-AF65-F5344CB8AC3E}">
        <p14:creationId xmlns:p14="http://schemas.microsoft.com/office/powerpoint/2010/main" val="3775240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9" name="Rectangle 28"/>
          <p:cNvSpPr>
            <a:spLocks noChangeArrowheads="1"/>
          </p:cNvSpPr>
          <p:nvPr/>
        </p:nvSpPr>
        <p:spPr bwMode="auto">
          <a:xfrm>
            <a:off x="11533717" y="6705601"/>
            <a:ext cx="353483" cy="138113"/>
          </a:xfrm>
          <a:prstGeom prst="rect">
            <a:avLst/>
          </a:prstGeom>
          <a:noFill/>
          <a:ln w="12700">
            <a:noFill/>
            <a:miter lim="800000"/>
            <a:headEnd/>
            <a:tailEnd/>
          </a:ln>
        </p:spPr>
        <p:txBody>
          <a:bodyPr lIns="0" tIns="0" rIns="0" bIns="0" anchor="ctr">
            <a:spAutoFit/>
          </a:bodyPr>
          <a:lstStyle/>
          <a:p>
            <a:pPr algn="r" eaLnBrk="0" hangingPunct="0">
              <a:defRPr/>
            </a:pPr>
            <a:fld id="{851172FB-5EEA-4105-882C-8D3DDB9655BA}" type="slidenum">
              <a:rPr lang="en-GB" sz="900">
                <a:solidFill>
                  <a:srgbClr val="77787B"/>
                </a:solidFill>
              </a:rPr>
              <a:pPr algn="r" eaLnBrk="0" hangingPunct="0">
                <a:defRPr/>
              </a:pPr>
              <a:t>‹#›</a:t>
            </a:fld>
            <a:endParaRPr lang="en-GB" sz="900" dirty="0">
              <a:solidFill>
                <a:srgbClr val="77787B"/>
              </a:solidFill>
            </a:endParaRPr>
          </a:p>
        </p:txBody>
      </p:sp>
    </p:spTree>
    <p:extLst>
      <p:ext uri="{BB962C8B-B14F-4D97-AF65-F5344CB8AC3E}">
        <p14:creationId xmlns:p14="http://schemas.microsoft.com/office/powerpoint/2010/main" val="56259907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53" r:id="rId12"/>
    <p:sldLayoutId id="2147483854" r:id="rId13"/>
    <p:sldLayoutId id="2147483851" r:id="rId14"/>
  </p:sldLayoutIdLst>
  <p:txStyles>
    <p:title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p:titleStyle>
    <p:bodyStyle>
      <a:lvl1pPr marL="266700" indent="-266700" algn="l" rtl="0" eaLnBrk="0" fontAlgn="base" hangingPunct="0">
        <a:lnSpc>
          <a:spcPct val="90000"/>
        </a:lnSpc>
        <a:spcBef>
          <a:spcPct val="90000"/>
        </a:spcBef>
        <a:spcAft>
          <a:spcPct val="0"/>
        </a:spcAft>
        <a:buClr>
          <a:schemeClr val="bg2"/>
        </a:buClr>
        <a:buFont typeface="Wingdings" pitchFamily="2" charset="2"/>
        <a:buChar char="n"/>
        <a:defRPr sz="1600">
          <a:solidFill>
            <a:schemeClr val="tx1"/>
          </a:solidFill>
          <a:latin typeface="+mn-lt"/>
          <a:ea typeface="+mn-ea"/>
          <a:cs typeface="+mn-cs"/>
        </a:defRPr>
      </a:lvl1pPr>
      <a:lvl2pPr marL="458788" indent="-188913" algn="l" rtl="0" eaLnBrk="0" fontAlgn="base" hangingPunct="0">
        <a:lnSpc>
          <a:spcPct val="90000"/>
        </a:lnSpc>
        <a:spcBef>
          <a:spcPct val="50000"/>
        </a:spcBef>
        <a:spcAft>
          <a:spcPct val="0"/>
        </a:spcAft>
        <a:buClr>
          <a:schemeClr val="bg2"/>
        </a:buClr>
        <a:buFont typeface="Arial" charset="0"/>
        <a:buChar char="•"/>
        <a:defRPr sz="1600">
          <a:solidFill>
            <a:schemeClr val="tx1"/>
          </a:solidFill>
          <a:latin typeface="+mn-lt"/>
          <a:cs typeface="+mn-cs"/>
        </a:defRPr>
      </a:lvl2pPr>
      <a:lvl3pPr marL="623888" indent="-161925" algn="l" rtl="0" eaLnBrk="0" fontAlgn="base" hangingPunct="0">
        <a:lnSpc>
          <a:spcPct val="90000"/>
        </a:lnSpc>
        <a:spcBef>
          <a:spcPct val="30000"/>
        </a:spcBef>
        <a:spcAft>
          <a:spcPct val="0"/>
        </a:spcAft>
        <a:buClr>
          <a:schemeClr val="bg2"/>
        </a:buClr>
        <a:buFont typeface="Arial" charset="0"/>
        <a:buChar char="–"/>
        <a:defRPr sz="1600">
          <a:solidFill>
            <a:schemeClr val="tx1"/>
          </a:solidFill>
          <a:latin typeface="+mn-lt"/>
          <a:cs typeface="+mn-cs"/>
        </a:defRPr>
      </a:lvl3pPr>
      <a:lvl4pPr marL="793750" indent="-166688" algn="l" rtl="0" eaLnBrk="0" fontAlgn="base" hangingPunct="0">
        <a:lnSpc>
          <a:spcPct val="90000"/>
        </a:lnSpc>
        <a:spcBef>
          <a:spcPct val="10000"/>
        </a:spcBef>
        <a:spcAft>
          <a:spcPct val="0"/>
        </a:spcAft>
        <a:buClr>
          <a:schemeClr val="bg2"/>
        </a:buClr>
        <a:buFont typeface="Arial" charset="0"/>
        <a:buChar char="-"/>
        <a:defRPr sz="1600">
          <a:solidFill>
            <a:schemeClr val="tx1"/>
          </a:solidFill>
          <a:latin typeface="+mn-lt"/>
          <a:cs typeface="+mn-cs"/>
        </a:defRPr>
      </a:lvl4pPr>
      <a:lvl5pPr marL="955675" indent="-158750" algn="l" rtl="0" eaLnBrk="0" fontAlgn="base" hangingPunct="0">
        <a:lnSpc>
          <a:spcPct val="90000"/>
        </a:lnSpc>
        <a:spcBef>
          <a:spcPct val="0"/>
        </a:spcBef>
        <a:spcAft>
          <a:spcPct val="0"/>
        </a:spcAft>
        <a:buClr>
          <a:schemeClr val="bg2"/>
        </a:buClr>
        <a:buFont typeface="Arial" charset="0"/>
        <a:buChar char="­"/>
        <a:defRPr sz="1600">
          <a:solidFill>
            <a:schemeClr val="tx1"/>
          </a:solidFill>
          <a:latin typeface="+mn-lt"/>
          <a:cs typeface="+mn-cs"/>
        </a:defRPr>
      </a:lvl5pPr>
      <a:lvl6pPr marL="1414356" indent="-160326" algn="l" rtl="0" eaLnBrk="1" fontAlgn="base" hangingPunct="1">
        <a:lnSpc>
          <a:spcPct val="90000"/>
        </a:lnSpc>
        <a:spcBef>
          <a:spcPct val="0"/>
        </a:spcBef>
        <a:spcAft>
          <a:spcPct val="0"/>
        </a:spcAft>
        <a:buClr>
          <a:schemeClr val="bg2"/>
        </a:buClr>
        <a:buFont typeface="Arial" charset="0"/>
        <a:buChar char="­"/>
        <a:defRPr sz="1600">
          <a:solidFill>
            <a:schemeClr val="tx1"/>
          </a:solidFill>
          <a:latin typeface="+mn-lt"/>
          <a:cs typeface="+mn-cs"/>
        </a:defRPr>
      </a:lvl6pPr>
      <a:lvl7pPr marL="1871520" indent="-160326" algn="l" rtl="0" eaLnBrk="1" fontAlgn="base" hangingPunct="1">
        <a:lnSpc>
          <a:spcPct val="90000"/>
        </a:lnSpc>
        <a:spcBef>
          <a:spcPct val="0"/>
        </a:spcBef>
        <a:spcAft>
          <a:spcPct val="0"/>
        </a:spcAft>
        <a:buClr>
          <a:schemeClr val="bg2"/>
        </a:buClr>
        <a:buFont typeface="Arial" charset="0"/>
        <a:buChar char="­"/>
        <a:defRPr sz="1600">
          <a:solidFill>
            <a:schemeClr val="tx1"/>
          </a:solidFill>
          <a:latin typeface="+mn-lt"/>
          <a:cs typeface="+mn-cs"/>
        </a:defRPr>
      </a:lvl7pPr>
      <a:lvl8pPr marL="2328685" indent="-160326" algn="l" rtl="0" eaLnBrk="1" fontAlgn="base" hangingPunct="1">
        <a:lnSpc>
          <a:spcPct val="90000"/>
        </a:lnSpc>
        <a:spcBef>
          <a:spcPct val="0"/>
        </a:spcBef>
        <a:spcAft>
          <a:spcPct val="0"/>
        </a:spcAft>
        <a:buClr>
          <a:schemeClr val="bg2"/>
        </a:buClr>
        <a:buFont typeface="Arial" charset="0"/>
        <a:buChar char="­"/>
        <a:defRPr sz="1600">
          <a:solidFill>
            <a:schemeClr val="tx1"/>
          </a:solidFill>
          <a:latin typeface="+mn-lt"/>
          <a:cs typeface="+mn-cs"/>
        </a:defRPr>
      </a:lvl8pPr>
      <a:lvl9pPr marL="2785851" indent="-160326" algn="l" rtl="0" eaLnBrk="1" fontAlgn="base" hangingPunct="1">
        <a:lnSpc>
          <a:spcPct val="90000"/>
        </a:lnSpc>
        <a:spcBef>
          <a:spcPct val="0"/>
        </a:spcBef>
        <a:spcAft>
          <a:spcPct val="0"/>
        </a:spcAft>
        <a:buClr>
          <a:schemeClr val="bg2"/>
        </a:buClr>
        <a:buFont typeface="Arial" charset="0"/>
        <a:buChar char="­"/>
        <a:defRPr sz="1600">
          <a:solidFill>
            <a:schemeClr val="tx1"/>
          </a:solidFill>
          <a:latin typeface="+mn-lt"/>
          <a:cs typeface="+mn-cs"/>
        </a:defRPr>
      </a:lvl9pPr>
    </p:bodyStyle>
    <p:otherStyle>
      <a:defPPr>
        <a:defRPr lang="en-US"/>
      </a:defPPr>
      <a:lvl1pPr marL="0" algn="l" defTabSz="914331" rtl="0" eaLnBrk="1" latinLnBrk="0" hangingPunct="1">
        <a:defRPr sz="1800" kern="1200">
          <a:solidFill>
            <a:schemeClr val="tx1"/>
          </a:solidFill>
          <a:latin typeface="+mn-lt"/>
          <a:ea typeface="+mn-ea"/>
          <a:cs typeface="+mn-cs"/>
        </a:defRPr>
      </a:lvl1pPr>
      <a:lvl2pPr marL="457165" algn="l" defTabSz="914331" rtl="0" eaLnBrk="1" latinLnBrk="0" hangingPunct="1">
        <a:defRPr sz="1800" kern="1200">
          <a:solidFill>
            <a:schemeClr val="tx1"/>
          </a:solidFill>
          <a:latin typeface="+mn-lt"/>
          <a:ea typeface="+mn-ea"/>
          <a:cs typeface="+mn-cs"/>
        </a:defRPr>
      </a:lvl2pPr>
      <a:lvl3pPr marL="914331" algn="l" defTabSz="914331" rtl="0" eaLnBrk="1" latinLnBrk="0" hangingPunct="1">
        <a:defRPr sz="1800" kern="1200">
          <a:solidFill>
            <a:schemeClr val="tx1"/>
          </a:solidFill>
          <a:latin typeface="+mn-lt"/>
          <a:ea typeface="+mn-ea"/>
          <a:cs typeface="+mn-cs"/>
        </a:defRPr>
      </a:lvl3pPr>
      <a:lvl4pPr marL="1371495" algn="l" defTabSz="914331" rtl="0" eaLnBrk="1" latinLnBrk="0" hangingPunct="1">
        <a:defRPr sz="1800" kern="1200">
          <a:solidFill>
            <a:schemeClr val="tx1"/>
          </a:solidFill>
          <a:latin typeface="+mn-lt"/>
          <a:ea typeface="+mn-ea"/>
          <a:cs typeface="+mn-cs"/>
        </a:defRPr>
      </a:lvl4pPr>
      <a:lvl5pPr marL="1828660" algn="l" defTabSz="914331" rtl="0" eaLnBrk="1" latinLnBrk="0" hangingPunct="1">
        <a:defRPr sz="1800" kern="1200">
          <a:solidFill>
            <a:schemeClr val="tx1"/>
          </a:solidFill>
          <a:latin typeface="+mn-lt"/>
          <a:ea typeface="+mn-ea"/>
          <a:cs typeface="+mn-cs"/>
        </a:defRPr>
      </a:lvl5pPr>
      <a:lvl6pPr marL="2285826" algn="l" defTabSz="914331" rtl="0" eaLnBrk="1" latinLnBrk="0" hangingPunct="1">
        <a:defRPr sz="1800" kern="1200">
          <a:solidFill>
            <a:schemeClr val="tx1"/>
          </a:solidFill>
          <a:latin typeface="+mn-lt"/>
          <a:ea typeface="+mn-ea"/>
          <a:cs typeface="+mn-cs"/>
        </a:defRPr>
      </a:lvl6pPr>
      <a:lvl7pPr marL="2742990" algn="l" defTabSz="914331" rtl="0" eaLnBrk="1" latinLnBrk="0" hangingPunct="1">
        <a:defRPr sz="1800" kern="1200">
          <a:solidFill>
            <a:schemeClr val="tx1"/>
          </a:solidFill>
          <a:latin typeface="+mn-lt"/>
          <a:ea typeface="+mn-ea"/>
          <a:cs typeface="+mn-cs"/>
        </a:defRPr>
      </a:lvl7pPr>
      <a:lvl8pPr marL="3200156" algn="l" defTabSz="914331" rtl="0" eaLnBrk="1" latinLnBrk="0" hangingPunct="1">
        <a:defRPr sz="1800" kern="1200">
          <a:solidFill>
            <a:schemeClr val="tx1"/>
          </a:solidFill>
          <a:latin typeface="+mn-lt"/>
          <a:ea typeface="+mn-ea"/>
          <a:cs typeface="+mn-cs"/>
        </a:defRPr>
      </a:lvl8pPr>
      <a:lvl9pPr marL="3657321" algn="l" defTabSz="91433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80F6169-38FE-4D43-931B-75DCBAF308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D67E026-CA9D-4CE7-8F50-786D9315F1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87351D-0748-4ECA-8FA1-525802B73D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92EA062-DD63-490A-B8E6-ECEBD6CA674D}" type="datetimeFigureOut">
              <a:rPr lang="en-US" smtClean="0">
                <a:solidFill>
                  <a:prstClr val="black">
                    <a:tint val="75000"/>
                  </a:prstClr>
                </a:solidFill>
                <a:latin typeface="Verdana" panose="020B0604030504040204"/>
              </a:rPr>
              <a:pPr fontAlgn="auto">
                <a:spcBef>
                  <a:spcPts val="0"/>
                </a:spcBef>
                <a:spcAft>
                  <a:spcPts val="0"/>
                </a:spcAft>
              </a:pPr>
              <a:t>11/20/2020</a:t>
            </a:fld>
            <a:endParaRPr lang="en-US">
              <a:solidFill>
                <a:prstClr val="black">
                  <a:tint val="75000"/>
                </a:prstClr>
              </a:solidFill>
              <a:latin typeface="Verdana" panose="020B0604030504040204"/>
            </a:endParaRPr>
          </a:p>
        </p:txBody>
      </p:sp>
      <p:sp>
        <p:nvSpPr>
          <p:cNvPr id="5" name="Footer Placeholder 4">
            <a:extLst>
              <a:ext uri="{FF2B5EF4-FFF2-40B4-BE49-F238E27FC236}">
                <a16:creationId xmlns:a16="http://schemas.microsoft.com/office/drawing/2014/main" xmlns="" id="{D3C33111-923A-4592-97A8-3CFB72DB7D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Verdana" panose="020B0604030504040204"/>
            </a:endParaRPr>
          </a:p>
        </p:txBody>
      </p:sp>
      <p:sp>
        <p:nvSpPr>
          <p:cNvPr id="6" name="Slide Number Placeholder 5">
            <a:extLst>
              <a:ext uri="{FF2B5EF4-FFF2-40B4-BE49-F238E27FC236}">
                <a16:creationId xmlns:a16="http://schemas.microsoft.com/office/drawing/2014/main" xmlns="" id="{B40A99A5-B9C1-4B3F-B652-92C5DD77A4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BDD1549-1324-4EFF-87C0-B692114AC8D2}" type="slidenum">
              <a:rPr lang="en-US" smtClean="0">
                <a:solidFill>
                  <a:prstClr val="black">
                    <a:tint val="75000"/>
                  </a:prstClr>
                </a:solidFill>
                <a:latin typeface="Verdana" panose="020B0604030504040204"/>
              </a:rPr>
              <a:pPr fontAlgn="auto">
                <a:spcBef>
                  <a:spcPts val="0"/>
                </a:spcBef>
                <a:spcAft>
                  <a:spcPts val="0"/>
                </a:spcAft>
              </a:pPr>
              <a:t>‹#›</a:t>
            </a:fld>
            <a:endParaRPr lang="en-US">
              <a:solidFill>
                <a:prstClr val="black">
                  <a:tint val="75000"/>
                </a:prstClr>
              </a:solidFill>
              <a:latin typeface="Verdana" panose="020B0604030504040204"/>
            </a:endParaRPr>
          </a:p>
        </p:txBody>
      </p:sp>
    </p:spTree>
    <p:extLst>
      <p:ext uri="{BB962C8B-B14F-4D97-AF65-F5344CB8AC3E}">
        <p14:creationId xmlns:p14="http://schemas.microsoft.com/office/powerpoint/2010/main" val="2668530847"/>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8" name="Rectangle 26"/>
          <p:cNvSpPr>
            <a:spLocks noGrp="1" noChangeArrowheads="1"/>
          </p:cNvSpPr>
          <p:nvPr>
            <p:ph type="body" idx="1"/>
          </p:nvPr>
        </p:nvSpPr>
        <p:spPr bwMode="auto">
          <a:xfrm>
            <a:off x="328084" y="2092326"/>
            <a:ext cx="11529483" cy="2659063"/>
          </a:xfrm>
          <a:prstGeom prst="rect">
            <a:avLst/>
          </a:prstGeom>
          <a:noFill/>
          <a:ln w="12700" algn="ctr">
            <a:noFill/>
            <a:miter lim="800000"/>
            <a:headEnd/>
            <a:tailEnd/>
          </a:ln>
        </p:spPr>
        <p:txBody>
          <a:bodyPr vert="horz" wrap="square" lIns="0" tIns="0" rIns="0" bIns="0" numCol="1" anchor="t" anchorCtr="0" compatLnSpc="1">
            <a:prstTxWarp prst="textNoShape">
              <a:avLst/>
            </a:prstTxWarp>
            <a:spAutoFit/>
          </a:bodyPr>
          <a:lstStyle/>
          <a:p>
            <a:pPr lvl="0"/>
            <a:r>
              <a:rPr lang="en-GB" smtClean="0"/>
              <a:t>Text: 16-pt. Arial with Wingdings square square bullet 100%</a:t>
            </a:r>
          </a:p>
          <a:p>
            <a:pPr lvl="1"/>
            <a:r>
              <a:rPr lang="en-GB" smtClean="0"/>
              <a:t>Second-level bullet — Arial round</a:t>
            </a:r>
          </a:p>
          <a:p>
            <a:pPr lvl="2"/>
            <a:r>
              <a:rPr lang="en-GB" smtClean="0"/>
              <a:t>Third-level bullet — Arial Em dash</a:t>
            </a:r>
          </a:p>
          <a:p>
            <a:pPr lvl="3"/>
            <a:r>
              <a:rPr lang="en-GB" smtClean="0"/>
              <a:t>Fourth-level bullet — Arial Em dash</a:t>
            </a:r>
          </a:p>
          <a:p>
            <a:pPr lvl="4"/>
            <a:r>
              <a:rPr lang="en-GB" smtClean="0"/>
              <a:t>xx</a:t>
            </a:r>
          </a:p>
          <a:p>
            <a:pPr lvl="0"/>
            <a:r>
              <a:rPr lang="en-GB" smtClean="0"/>
              <a:t>Text: 16 pt. Arial, plain text sentence case</a:t>
            </a:r>
          </a:p>
          <a:p>
            <a:pPr lvl="1"/>
            <a:r>
              <a:rPr lang="en-GB" smtClean="0"/>
              <a:t>Second-level bullet</a:t>
            </a:r>
          </a:p>
          <a:p>
            <a:pPr lvl="2"/>
            <a:r>
              <a:rPr lang="en-GB" smtClean="0"/>
              <a:t>Third-level bullet</a:t>
            </a:r>
          </a:p>
          <a:p>
            <a:pPr lvl="3"/>
            <a:r>
              <a:rPr lang="en-GB" smtClean="0"/>
              <a:t>Fourth-level bullet</a:t>
            </a:r>
          </a:p>
        </p:txBody>
      </p:sp>
      <p:sp>
        <p:nvSpPr>
          <p:cNvPr id="1029" name="Rectangle 28"/>
          <p:cNvSpPr>
            <a:spLocks noChangeArrowheads="1"/>
          </p:cNvSpPr>
          <p:nvPr/>
        </p:nvSpPr>
        <p:spPr bwMode="auto">
          <a:xfrm>
            <a:off x="11533717" y="6705601"/>
            <a:ext cx="353483" cy="138113"/>
          </a:xfrm>
          <a:prstGeom prst="rect">
            <a:avLst/>
          </a:prstGeom>
          <a:noFill/>
          <a:ln w="12700">
            <a:noFill/>
            <a:miter lim="800000"/>
            <a:headEnd/>
            <a:tailEnd/>
          </a:ln>
        </p:spPr>
        <p:txBody>
          <a:bodyPr lIns="0" tIns="0" rIns="0" bIns="0" anchor="ctr">
            <a:spAutoFit/>
          </a:bodyPr>
          <a:lstStyle/>
          <a:p>
            <a:pPr algn="r" eaLnBrk="0" hangingPunct="0"/>
            <a:fld id="{51A58D84-14E6-4784-B865-6B877E1372B0}" type="slidenum">
              <a:rPr lang="en-GB" sz="900">
                <a:solidFill>
                  <a:srgbClr val="77787B"/>
                </a:solidFill>
                <a:latin typeface="Arial"/>
                <a:ea typeface="ＭＳ Ｐゴシック" pitchFamily="-108" charset="-128"/>
                <a:cs typeface="Arial"/>
              </a:rPr>
              <a:pPr algn="r" eaLnBrk="0" hangingPunct="0"/>
              <a:t>‹#›</a:t>
            </a:fld>
            <a:endParaRPr lang="en-GB" sz="900" dirty="0">
              <a:solidFill>
                <a:srgbClr val="77787B"/>
              </a:solidFill>
              <a:latin typeface="Arial"/>
              <a:ea typeface="ＭＳ Ｐゴシック" pitchFamily="-108" charset="-128"/>
              <a:cs typeface="Arial"/>
            </a:endParaRPr>
          </a:p>
        </p:txBody>
      </p:sp>
      <p:sp>
        <p:nvSpPr>
          <p:cNvPr id="8" name="Rectangle 7">
            <a:extLst>
              <a:ext uri="{FF2B5EF4-FFF2-40B4-BE49-F238E27FC236}">
                <a16:creationId xmlns:a16="http://schemas.microsoft.com/office/drawing/2014/main" xmlns="" id="{6B12DE1F-585B-2140-B2BD-40C67FF0C1F0}"/>
              </a:ext>
            </a:extLst>
          </p:cNvPr>
          <p:cNvSpPr/>
          <p:nvPr userDrawn="1"/>
        </p:nvSpPr>
        <p:spPr>
          <a:xfrm rot="5400000">
            <a:off x="5626098" y="-5626097"/>
            <a:ext cx="939802" cy="12192000"/>
          </a:xfrm>
          <a:prstGeom prst="rect">
            <a:avLst/>
          </a:prstGeom>
          <a:solidFill>
            <a:srgbClr val="339933"/>
          </a:solidFill>
          <a:ln w="12700" cap="flat" cmpd="sng" algn="ctr">
            <a:noFill/>
            <a:prstDash val="solid"/>
            <a:miter lim="800000"/>
          </a:ln>
          <a:effectLst/>
        </p:spPr>
        <p:txBody>
          <a:bodyPr rtlCol="0" anchor="ctr"/>
          <a:lstStyle/>
          <a:p>
            <a:pPr algn="ctr" defTabSz="685800" fontAlgn="auto">
              <a:spcBef>
                <a:spcPts val="0"/>
              </a:spcBef>
              <a:spcAft>
                <a:spcPts val="0"/>
              </a:spcAft>
              <a:defRPr/>
            </a:pPr>
            <a:endParaRPr lang="en-US" sz="1800" kern="0" smtClean="0">
              <a:solidFill>
                <a:srgbClr val="FFFFFF"/>
              </a:solidFill>
              <a:latin typeface="Segoe UI Light"/>
              <a:ea typeface="ＭＳ Ｐゴシック" pitchFamily="-108" charset="-128"/>
              <a:cs typeface="Arial"/>
            </a:endParaRPr>
          </a:p>
        </p:txBody>
      </p:sp>
    </p:spTree>
    <p:extLst>
      <p:ext uri="{BB962C8B-B14F-4D97-AF65-F5344CB8AC3E}">
        <p14:creationId xmlns:p14="http://schemas.microsoft.com/office/powerpoint/2010/main" val="3051385465"/>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hf sldNum="0" hdr="0" dt="0"/>
  <p:txStyles>
    <p:titleStyle>
      <a:lvl1pPr algn="l" rtl="0" fontAlgn="base">
        <a:lnSpc>
          <a:spcPct val="90000"/>
        </a:lnSpc>
        <a:spcBef>
          <a:spcPct val="0"/>
        </a:spcBef>
        <a:spcAft>
          <a:spcPct val="0"/>
        </a:spcAft>
        <a:defRPr sz="2000" b="1">
          <a:solidFill>
            <a:schemeClr val="tx1"/>
          </a:solidFill>
          <a:latin typeface="+mj-lt"/>
          <a:ea typeface="+mj-ea"/>
          <a:cs typeface="+mj-cs"/>
        </a:defRPr>
      </a:lvl1pPr>
      <a:lvl2pPr algn="l" rtl="0" fontAlgn="base">
        <a:lnSpc>
          <a:spcPct val="90000"/>
        </a:lnSpc>
        <a:spcBef>
          <a:spcPct val="0"/>
        </a:spcBef>
        <a:spcAft>
          <a:spcPct val="0"/>
        </a:spcAft>
        <a:defRPr sz="2000" b="1">
          <a:solidFill>
            <a:schemeClr val="tx1"/>
          </a:solidFill>
          <a:latin typeface="Arial" charset="0"/>
          <a:cs typeface="Arial" charset="0"/>
        </a:defRPr>
      </a:lvl2pPr>
      <a:lvl3pPr algn="l" rtl="0" fontAlgn="base">
        <a:lnSpc>
          <a:spcPct val="90000"/>
        </a:lnSpc>
        <a:spcBef>
          <a:spcPct val="0"/>
        </a:spcBef>
        <a:spcAft>
          <a:spcPct val="0"/>
        </a:spcAft>
        <a:defRPr sz="2000" b="1">
          <a:solidFill>
            <a:schemeClr val="tx1"/>
          </a:solidFill>
          <a:latin typeface="Arial" charset="0"/>
          <a:cs typeface="Arial" charset="0"/>
        </a:defRPr>
      </a:lvl3pPr>
      <a:lvl4pPr algn="l" rtl="0" fontAlgn="base">
        <a:lnSpc>
          <a:spcPct val="90000"/>
        </a:lnSpc>
        <a:spcBef>
          <a:spcPct val="0"/>
        </a:spcBef>
        <a:spcAft>
          <a:spcPct val="0"/>
        </a:spcAft>
        <a:defRPr sz="2000" b="1">
          <a:solidFill>
            <a:schemeClr val="tx1"/>
          </a:solidFill>
          <a:latin typeface="Arial" charset="0"/>
          <a:cs typeface="Arial" charset="0"/>
        </a:defRPr>
      </a:lvl4pPr>
      <a:lvl5pPr algn="l" rtl="0" fontAlgn="base">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p:titleStyle>
    <p:bodyStyle>
      <a:lvl1pPr marL="266700" indent="-266700" algn="l" rtl="0" fontAlgn="base">
        <a:lnSpc>
          <a:spcPct val="90000"/>
        </a:lnSpc>
        <a:spcBef>
          <a:spcPct val="90000"/>
        </a:spcBef>
        <a:spcAft>
          <a:spcPct val="0"/>
        </a:spcAft>
        <a:buClr>
          <a:schemeClr val="bg2"/>
        </a:buClr>
        <a:buFont typeface="Wingdings" pitchFamily="2" charset="2"/>
        <a:buChar char="n"/>
        <a:defRPr sz="1600">
          <a:solidFill>
            <a:schemeClr val="tx1"/>
          </a:solidFill>
          <a:latin typeface="+mn-lt"/>
          <a:ea typeface="+mn-ea"/>
          <a:cs typeface="+mn-cs"/>
        </a:defRPr>
      </a:lvl1pPr>
      <a:lvl2pPr marL="458788" indent="-188913" algn="l" rtl="0" fontAlgn="base">
        <a:lnSpc>
          <a:spcPct val="90000"/>
        </a:lnSpc>
        <a:spcBef>
          <a:spcPct val="50000"/>
        </a:spcBef>
        <a:spcAft>
          <a:spcPct val="0"/>
        </a:spcAft>
        <a:buClr>
          <a:schemeClr val="bg2"/>
        </a:buClr>
        <a:buFont typeface="Arial" charset="0"/>
        <a:buChar char="•"/>
        <a:defRPr sz="1600">
          <a:solidFill>
            <a:schemeClr val="tx1"/>
          </a:solidFill>
          <a:latin typeface="+mn-lt"/>
          <a:cs typeface="+mn-cs"/>
        </a:defRPr>
      </a:lvl2pPr>
      <a:lvl3pPr marL="623888" indent="-161925" algn="l" rtl="0" fontAlgn="base">
        <a:lnSpc>
          <a:spcPct val="90000"/>
        </a:lnSpc>
        <a:spcBef>
          <a:spcPct val="30000"/>
        </a:spcBef>
        <a:spcAft>
          <a:spcPct val="0"/>
        </a:spcAft>
        <a:buClr>
          <a:schemeClr val="bg2"/>
        </a:buClr>
        <a:buFont typeface="Arial" charset="0"/>
        <a:buChar char="–"/>
        <a:defRPr sz="1600">
          <a:solidFill>
            <a:schemeClr val="tx1"/>
          </a:solidFill>
          <a:latin typeface="+mn-lt"/>
          <a:cs typeface="+mn-cs"/>
        </a:defRPr>
      </a:lvl3pPr>
      <a:lvl4pPr marL="793750" indent="-166688" algn="l" rtl="0" fontAlgn="base">
        <a:lnSpc>
          <a:spcPct val="90000"/>
        </a:lnSpc>
        <a:spcBef>
          <a:spcPct val="10000"/>
        </a:spcBef>
        <a:spcAft>
          <a:spcPct val="0"/>
        </a:spcAft>
        <a:buClr>
          <a:schemeClr val="bg2"/>
        </a:buClr>
        <a:buFont typeface="Arial" charset="0"/>
        <a:buChar char="-"/>
        <a:defRPr sz="1600">
          <a:solidFill>
            <a:schemeClr val="tx1"/>
          </a:solidFill>
          <a:latin typeface="+mn-lt"/>
          <a:cs typeface="+mn-cs"/>
        </a:defRPr>
      </a:lvl4pPr>
      <a:lvl5pPr marL="955675" indent="-158750" algn="l" rtl="0" fontAlgn="base">
        <a:lnSpc>
          <a:spcPct val="90000"/>
        </a:lnSpc>
        <a:spcBef>
          <a:spcPct val="0"/>
        </a:spcBef>
        <a:spcAft>
          <a:spcPct val="0"/>
        </a:spcAft>
        <a:buClr>
          <a:schemeClr val="bg2"/>
        </a:buClr>
        <a:buFont typeface="Arial" charset="0"/>
        <a:buChar char="­"/>
        <a:defRPr sz="1600">
          <a:solidFill>
            <a:schemeClr val="tx1"/>
          </a:solidFill>
          <a:latin typeface="+mn-lt"/>
          <a:cs typeface="+mn-cs"/>
        </a:defRPr>
      </a:lvl5pPr>
      <a:lvl6pPr marL="1414356" indent="-160326" algn="l" rtl="0" eaLnBrk="1" fontAlgn="base" hangingPunct="1">
        <a:lnSpc>
          <a:spcPct val="90000"/>
        </a:lnSpc>
        <a:spcBef>
          <a:spcPct val="0"/>
        </a:spcBef>
        <a:spcAft>
          <a:spcPct val="0"/>
        </a:spcAft>
        <a:buClr>
          <a:schemeClr val="bg2"/>
        </a:buClr>
        <a:buFont typeface="Arial" charset="0"/>
        <a:buChar char="­"/>
        <a:defRPr sz="1600">
          <a:solidFill>
            <a:schemeClr val="tx1"/>
          </a:solidFill>
          <a:latin typeface="+mn-lt"/>
          <a:cs typeface="+mn-cs"/>
        </a:defRPr>
      </a:lvl6pPr>
      <a:lvl7pPr marL="1871520" indent="-160326" algn="l" rtl="0" eaLnBrk="1" fontAlgn="base" hangingPunct="1">
        <a:lnSpc>
          <a:spcPct val="90000"/>
        </a:lnSpc>
        <a:spcBef>
          <a:spcPct val="0"/>
        </a:spcBef>
        <a:spcAft>
          <a:spcPct val="0"/>
        </a:spcAft>
        <a:buClr>
          <a:schemeClr val="bg2"/>
        </a:buClr>
        <a:buFont typeface="Arial" charset="0"/>
        <a:buChar char="­"/>
        <a:defRPr sz="1600">
          <a:solidFill>
            <a:schemeClr val="tx1"/>
          </a:solidFill>
          <a:latin typeface="+mn-lt"/>
          <a:cs typeface="+mn-cs"/>
        </a:defRPr>
      </a:lvl7pPr>
      <a:lvl8pPr marL="2328685" indent="-160326" algn="l" rtl="0" eaLnBrk="1" fontAlgn="base" hangingPunct="1">
        <a:lnSpc>
          <a:spcPct val="90000"/>
        </a:lnSpc>
        <a:spcBef>
          <a:spcPct val="0"/>
        </a:spcBef>
        <a:spcAft>
          <a:spcPct val="0"/>
        </a:spcAft>
        <a:buClr>
          <a:schemeClr val="bg2"/>
        </a:buClr>
        <a:buFont typeface="Arial" charset="0"/>
        <a:buChar char="­"/>
        <a:defRPr sz="1600">
          <a:solidFill>
            <a:schemeClr val="tx1"/>
          </a:solidFill>
          <a:latin typeface="+mn-lt"/>
          <a:cs typeface="+mn-cs"/>
        </a:defRPr>
      </a:lvl8pPr>
      <a:lvl9pPr marL="2785851" indent="-160326" algn="l" rtl="0" eaLnBrk="1" fontAlgn="base" hangingPunct="1">
        <a:lnSpc>
          <a:spcPct val="90000"/>
        </a:lnSpc>
        <a:spcBef>
          <a:spcPct val="0"/>
        </a:spcBef>
        <a:spcAft>
          <a:spcPct val="0"/>
        </a:spcAft>
        <a:buClr>
          <a:schemeClr val="bg2"/>
        </a:buClr>
        <a:buFont typeface="Arial" charset="0"/>
        <a:buChar char="­"/>
        <a:defRPr sz="1600">
          <a:solidFill>
            <a:schemeClr val="tx1"/>
          </a:solidFill>
          <a:latin typeface="+mn-lt"/>
          <a:cs typeface="+mn-cs"/>
        </a:defRPr>
      </a:lvl9pPr>
    </p:bodyStyle>
    <p:otherStyle>
      <a:defPPr>
        <a:defRPr lang="en-US"/>
      </a:defPPr>
      <a:lvl1pPr marL="0" algn="l" defTabSz="914331" rtl="0" eaLnBrk="1" latinLnBrk="0" hangingPunct="1">
        <a:defRPr sz="1800" kern="1200">
          <a:solidFill>
            <a:schemeClr val="tx1"/>
          </a:solidFill>
          <a:latin typeface="+mn-lt"/>
          <a:ea typeface="+mn-ea"/>
          <a:cs typeface="+mn-cs"/>
        </a:defRPr>
      </a:lvl1pPr>
      <a:lvl2pPr marL="457165" algn="l" defTabSz="914331" rtl="0" eaLnBrk="1" latinLnBrk="0" hangingPunct="1">
        <a:defRPr sz="1800" kern="1200">
          <a:solidFill>
            <a:schemeClr val="tx1"/>
          </a:solidFill>
          <a:latin typeface="+mn-lt"/>
          <a:ea typeface="+mn-ea"/>
          <a:cs typeface="+mn-cs"/>
        </a:defRPr>
      </a:lvl2pPr>
      <a:lvl3pPr marL="914331" algn="l" defTabSz="914331" rtl="0" eaLnBrk="1" latinLnBrk="0" hangingPunct="1">
        <a:defRPr sz="1800" kern="1200">
          <a:solidFill>
            <a:schemeClr val="tx1"/>
          </a:solidFill>
          <a:latin typeface="+mn-lt"/>
          <a:ea typeface="+mn-ea"/>
          <a:cs typeface="+mn-cs"/>
        </a:defRPr>
      </a:lvl3pPr>
      <a:lvl4pPr marL="1371495" algn="l" defTabSz="914331" rtl="0" eaLnBrk="1" latinLnBrk="0" hangingPunct="1">
        <a:defRPr sz="1800" kern="1200">
          <a:solidFill>
            <a:schemeClr val="tx1"/>
          </a:solidFill>
          <a:latin typeface="+mn-lt"/>
          <a:ea typeface="+mn-ea"/>
          <a:cs typeface="+mn-cs"/>
        </a:defRPr>
      </a:lvl4pPr>
      <a:lvl5pPr marL="1828660" algn="l" defTabSz="914331" rtl="0" eaLnBrk="1" latinLnBrk="0" hangingPunct="1">
        <a:defRPr sz="1800" kern="1200">
          <a:solidFill>
            <a:schemeClr val="tx1"/>
          </a:solidFill>
          <a:latin typeface="+mn-lt"/>
          <a:ea typeface="+mn-ea"/>
          <a:cs typeface="+mn-cs"/>
        </a:defRPr>
      </a:lvl5pPr>
      <a:lvl6pPr marL="2285826" algn="l" defTabSz="914331" rtl="0" eaLnBrk="1" latinLnBrk="0" hangingPunct="1">
        <a:defRPr sz="1800" kern="1200">
          <a:solidFill>
            <a:schemeClr val="tx1"/>
          </a:solidFill>
          <a:latin typeface="+mn-lt"/>
          <a:ea typeface="+mn-ea"/>
          <a:cs typeface="+mn-cs"/>
        </a:defRPr>
      </a:lvl6pPr>
      <a:lvl7pPr marL="2742990" algn="l" defTabSz="914331" rtl="0" eaLnBrk="1" latinLnBrk="0" hangingPunct="1">
        <a:defRPr sz="1800" kern="1200">
          <a:solidFill>
            <a:schemeClr val="tx1"/>
          </a:solidFill>
          <a:latin typeface="+mn-lt"/>
          <a:ea typeface="+mn-ea"/>
          <a:cs typeface="+mn-cs"/>
        </a:defRPr>
      </a:lvl7pPr>
      <a:lvl8pPr marL="3200156" algn="l" defTabSz="914331" rtl="0" eaLnBrk="1" latinLnBrk="0" hangingPunct="1">
        <a:defRPr sz="1800" kern="1200">
          <a:solidFill>
            <a:schemeClr val="tx1"/>
          </a:solidFill>
          <a:latin typeface="+mn-lt"/>
          <a:ea typeface="+mn-ea"/>
          <a:cs typeface="+mn-cs"/>
        </a:defRPr>
      </a:lvl8pPr>
      <a:lvl9pPr marL="3657321" algn="l" defTabSz="91433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1 Template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298"/>
            <a:ext cx="12179300" cy="6858000"/>
          </a:xfrm>
          <a:prstGeom prst="rect">
            <a:avLst/>
          </a:prstGeom>
        </p:spPr>
      </p:pic>
      <p:sp>
        <p:nvSpPr>
          <p:cNvPr id="3" name="Rectangle 2"/>
          <p:cNvSpPr/>
          <p:nvPr/>
        </p:nvSpPr>
        <p:spPr>
          <a:xfrm>
            <a:off x="203404" y="914400"/>
            <a:ext cx="5968796" cy="2308324"/>
          </a:xfrm>
          <a:prstGeom prst="rect">
            <a:avLst/>
          </a:prstGeom>
        </p:spPr>
        <p:txBody>
          <a:bodyPr wrap="square">
            <a:spAutoFit/>
          </a:bodyPr>
          <a:lstStyle/>
          <a:p>
            <a:pPr algn="ctr"/>
            <a:r>
              <a:rPr lang="en-US" sz="3600" b="1" kern="0" dirty="0" smtClean="0">
                <a:solidFill>
                  <a:srgbClr val="006600"/>
                </a:solidFill>
                <a:effectLst>
                  <a:outerShdw blurRad="38100" dist="38100" dir="2700000" algn="tl">
                    <a:srgbClr val="000000">
                      <a:alpha val="43137"/>
                    </a:srgbClr>
                  </a:outerShdw>
                </a:effectLst>
                <a:latin typeface="Arial"/>
                <a:cs typeface="Arial"/>
              </a:rPr>
              <a:t>QUARTERLY</a:t>
            </a:r>
            <a:endParaRPr lang="en-US" sz="3600" b="1" kern="0" dirty="0">
              <a:solidFill>
                <a:srgbClr val="006600"/>
              </a:solidFill>
              <a:effectLst>
                <a:outerShdw blurRad="38100" dist="38100" dir="2700000" algn="tl">
                  <a:srgbClr val="000000">
                    <a:alpha val="43137"/>
                  </a:srgbClr>
                </a:outerShdw>
              </a:effectLst>
              <a:latin typeface="Arial"/>
              <a:cs typeface="Arial"/>
            </a:endParaRPr>
          </a:p>
          <a:p>
            <a:pPr algn="ctr"/>
            <a:r>
              <a:rPr lang="en-US" sz="3600" b="1" kern="0" dirty="0">
                <a:solidFill>
                  <a:srgbClr val="006600"/>
                </a:solidFill>
                <a:effectLst>
                  <a:outerShdw blurRad="38100" dist="38100" dir="2700000" algn="tl">
                    <a:srgbClr val="000000">
                      <a:alpha val="43137"/>
                    </a:srgbClr>
                  </a:outerShdw>
                </a:effectLst>
                <a:latin typeface="Arial"/>
                <a:cs typeface="Arial"/>
              </a:rPr>
              <a:t>PERFORMANCE REVIEW </a:t>
            </a:r>
          </a:p>
          <a:p>
            <a:pPr algn="ctr"/>
            <a:endParaRPr lang="en-US" sz="3600" b="1" kern="0" dirty="0">
              <a:solidFill>
                <a:srgbClr val="006600"/>
              </a:solidFill>
              <a:effectLst>
                <a:outerShdw blurRad="38100" dist="38100" dir="2700000" algn="tl">
                  <a:srgbClr val="000000">
                    <a:alpha val="43137"/>
                  </a:srgbClr>
                </a:outerShdw>
              </a:effectLst>
              <a:latin typeface="Arial"/>
              <a:cs typeface="Arial"/>
            </a:endParaRPr>
          </a:p>
          <a:p>
            <a:pPr algn="ctr"/>
            <a:r>
              <a:rPr lang="en-US" sz="3600" b="1" kern="0" dirty="0" smtClean="0">
                <a:solidFill>
                  <a:srgbClr val="006600"/>
                </a:solidFill>
                <a:effectLst>
                  <a:outerShdw blurRad="38100" dist="38100" dir="2700000" algn="tl">
                    <a:srgbClr val="000000">
                      <a:alpha val="43137"/>
                    </a:srgbClr>
                  </a:outerShdw>
                </a:effectLst>
                <a:latin typeface="Arial"/>
                <a:cs typeface="Arial"/>
              </a:rPr>
              <a:t>Western Cape Region</a:t>
            </a:r>
            <a:endParaRPr lang="en-US" sz="3600" dirty="0">
              <a:solidFill>
                <a:srgbClr val="006600"/>
              </a:solidFill>
              <a:effectLst>
                <a:outerShdw blurRad="38100" dist="38100" dir="2700000" algn="tl">
                  <a:srgbClr val="000000">
                    <a:alpha val="43137"/>
                  </a:srgbClr>
                </a:outerShdw>
              </a:effectLst>
            </a:endParaRPr>
          </a:p>
        </p:txBody>
      </p:sp>
      <p:sp>
        <p:nvSpPr>
          <p:cNvPr id="6" name="Rectangle 5"/>
          <p:cNvSpPr/>
          <p:nvPr/>
        </p:nvSpPr>
        <p:spPr>
          <a:xfrm>
            <a:off x="609600" y="4270181"/>
            <a:ext cx="4918049" cy="523220"/>
          </a:xfrm>
          <a:prstGeom prst="rect">
            <a:avLst/>
          </a:prstGeom>
        </p:spPr>
        <p:txBody>
          <a:bodyPr wrap="square">
            <a:spAutoFit/>
          </a:bodyPr>
          <a:lstStyle/>
          <a:p>
            <a:r>
              <a:rPr lang="en-GB" sz="2800" kern="0" dirty="0" smtClean="0">
                <a:solidFill>
                  <a:srgbClr val="000000"/>
                </a:solidFill>
                <a:effectLst>
                  <a:outerShdw blurRad="38100" dist="38100" dir="2700000" algn="tl">
                    <a:srgbClr val="000000">
                      <a:alpha val="43137"/>
                    </a:srgbClr>
                  </a:outerShdw>
                </a:effectLst>
                <a:latin typeface="Century Gothic" panose="020B0502020202020204" pitchFamily="34" charset="0"/>
                <a:cs typeface="Arial"/>
              </a:rPr>
              <a:t>Date: 24 November 2020</a:t>
            </a:r>
            <a:endParaRPr lang="en-US" dirty="0">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2233078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60">
            <a:extLst>
              <a:ext uri="{FF2B5EF4-FFF2-40B4-BE49-F238E27FC236}">
                <a16:creationId xmlns:a16="http://schemas.microsoft.com/office/drawing/2014/main" xmlns="" id="{935013CF-ED1D-4C99-9BBC-342742B95A80}"/>
              </a:ext>
            </a:extLst>
          </p:cNvPr>
          <p:cNvSpPr/>
          <p:nvPr/>
        </p:nvSpPr>
        <p:spPr>
          <a:xfrm rot="5400000">
            <a:off x="4821169" y="-4804500"/>
            <a:ext cx="1440000" cy="11049000"/>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9" name="TextBox 8"/>
          <p:cNvSpPr txBox="1"/>
          <p:nvPr/>
        </p:nvSpPr>
        <p:spPr>
          <a:xfrm>
            <a:off x="-228600" y="1673596"/>
            <a:ext cx="9144000"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     </a:t>
            </a:r>
            <a:r>
              <a:rPr lang="en-GB" sz="1800" b="1" kern="0" dirty="0" smtClean="0">
                <a:solidFill>
                  <a:prstClr val="black"/>
                </a:solidFill>
              </a:rPr>
              <a:t>4. PROJECT PLAN TO ADDRESS UNDER PERFORMANCE</a:t>
            </a:r>
            <a:endParaRPr lang="en-ZA" sz="1800" b="1" kern="0" dirty="0">
              <a:solidFill>
                <a:prstClr val="black"/>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2065442400"/>
              </p:ext>
            </p:extLst>
          </p:nvPr>
        </p:nvGraphicFramePr>
        <p:xfrm>
          <a:off x="457200" y="2042928"/>
          <a:ext cx="11430002" cy="3656832"/>
        </p:xfrm>
        <a:graphic>
          <a:graphicData uri="http://schemas.openxmlformats.org/drawingml/2006/table">
            <a:tbl>
              <a:tblPr firstRow="1" bandRow="1"/>
              <a:tblGrid>
                <a:gridCol w="1143000">
                  <a:extLst>
                    <a:ext uri="{9D8B030D-6E8A-4147-A177-3AD203B41FA5}">
                      <a16:colId xmlns:a16="http://schemas.microsoft.com/office/drawing/2014/main" xmlns="" val="3171785473"/>
                    </a:ext>
                  </a:extLst>
                </a:gridCol>
                <a:gridCol w="1447800">
                  <a:extLst>
                    <a:ext uri="{9D8B030D-6E8A-4147-A177-3AD203B41FA5}">
                      <a16:colId xmlns:a16="http://schemas.microsoft.com/office/drawing/2014/main" xmlns="" val="3307568538"/>
                    </a:ext>
                  </a:extLst>
                </a:gridCol>
                <a:gridCol w="3276600">
                  <a:extLst>
                    <a:ext uri="{9D8B030D-6E8A-4147-A177-3AD203B41FA5}">
                      <a16:colId xmlns:a16="http://schemas.microsoft.com/office/drawing/2014/main" xmlns="" val="3177246977"/>
                    </a:ext>
                  </a:extLst>
                </a:gridCol>
                <a:gridCol w="1672168">
                  <a:extLst>
                    <a:ext uri="{9D8B030D-6E8A-4147-A177-3AD203B41FA5}">
                      <a16:colId xmlns:a16="http://schemas.microsoft.com/office/drawing/2014/main" xmlns="" val="1905890460"/>
                    </a:ext>
                  </a:extLst>
                </a:gridCol>
                <a:gridCol w="1604432">
                  <a:extLst>
                    <a:ext uri="{9D8B030D-6E8A-4147-A177-3AD203B41FA5}">
                      <a16:colId xmlns:a16="http://schemas.microsoft.com/office/drawing/2014/main" xmlns="" val="551651354"/>
                    </a:ext>
                  </a:extLst>
                </a:gridCol>
                <a:gridCol w="2286002">
                  <a:extLst>
                    <a:ext uri="{9D8B030D-6E8A-4147-A177-3AD203B41FA5}">
                      <a16:colId xmlns:a16="http://schemas.microsoft.com/office/drawing/2014/main" xmlns="" val="106908959"/>
                    </a:ext>
                  </a:extLst>
                </a:gridCol>
              </a:tblGrid>
              <a:tr h="547872">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MANAGEMENT AREA</a:t>
                      </a:r>
                      <a:endParaRPr lang="en-US" sz="1400" b="1" kern="1200" dirty="0">
                        <a:solidFill>
                          <a:schemeClr val="bg1"/>
                        </a:solidFill>
                        <a:latin typeface="Arial"/>
                        <a:ea typeface=""/>
                        <a:cs typeface="Aria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CORRECTIONAL CENTRE</a:t>
                      </a:r>
                      <a:endParaRPr lang="en-US" sz="1400" b="1" kern="1200" dirty="0">
                        <a:solidFill>
                          <a:schemeClr val="bg1"/>
                        </a:solidFill>
                        <a:latin typeface="Arial"/>
                        <a:ea typeface=""/>
                        <a:cs typeface="Arial"/>
                      </a:endParaRP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ACTIVITY / ACTIVITIES</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RESPONSIBILITY</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TIME FRAME</a:t>
                      </a:r>
                      <a:endParaRPr lang="en-US" sz="14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PROGRESS</a:t>
                      </a:r>
                      <a:endParaRPr lang="en-US" sz="14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extLst>
                  <a:ext uri="{0D108BD9-81ED-4DB2-BD59-A6C34878D82A}">
                    <a16:rowId xmlns:a16="http://schemas.microsoft.com/office/drawing/2014/main" xmlns="" val="2208647457"/>
                  </a:ext>
                </a:extLst>
              </a:tr>
              <a:tr h="375654">
                <a:tc>
                  <a:txBody>
                    <a:bodyPr/>
                    <a:lstStyle/>
                    <a:p>
                      <a:r>
                        <a:rPr lang="en-ZA" sz="1200" dirty="0" smtClean="0">
                          <a:solidFill>
                            <a:schemeClr val="tx1"/>
                          </a:solidFill>
                          <a:effectLst/>
                          <a:latin typeface="Arial Narrow" panose="020B0606020202030204" pitchFamily="34" charset="0"/>
                        </a:rPr>
                        <a:t>Allandale</a:t>
                      </a:r>
                      <a:endParaRPr lang="en-ZA" sz="120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Allandale CC</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l"/>
                      <a:r>
                        <a:rPr lang="en-GB" sz="1200" dirty="0" smtClean="0">
                          <a:solidFill>
                            <a:schemeClr val="tx1"/>
                          </a:solidFill>
                          <a:effectLst/>
                          <a:latin typeface="Arial Narrow" panose="020B0606020202030204" pitchFamily="34" charset="0"/>
                          <a:cs typeface="Arial" panose="020B0604020202020204" pitchFamily="34" charset="0"/>
                        </a:rPr>
                        <a:t>The assault prevention plan is implemented. Continuous profiling and risk assessment of RD's are conducted. Officials are sensitized to motivate inmates not to assault each other. </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Area Commissioner, </a:t>
                      </a:r>
                      <a:r>
                        <a:rPr lang="en-US" sz="1200" dirty="0" err="1" smtClean="0">
                          <a:solidFill>
                            <a:schemeClr val="tx1"/>
                          </a:solidFill>
                          <a:effectLst/>
                          <a:latin typeface="Arial Narrow" panose="020B0606020202030204" pitchFamily="34" charset="0"/>
                          <a:cs typeface="Arial" panose="020B0604020202020204" pitchFamily="34" charset="0"/>
                        </a:rPr>
                        <a:t>HoCC</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Immediately</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l" defTabSz="914331"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effectLst/>
                          <a:latin typeface="Arial Narrow" panose="020B0606020202030204" pitchFamily="34" charset="0"/>
                          <a:cs typeface="Arial" panose="020B0604020202020204" pitchFamily="34" charset="0"/>
                        </a:rPr>
                        <a:t>Disciplinary actions were instituted against transgressors, degrading and security reclassification done. </a:t>
                      </a:r>
                      <a:endParaRPr lang="en-US" sz="1200" dirty="0" smtClean="0">
                        <a:solidFill>
                          <a:schemeClr val="tx1"/>
                        </a:solidFill>
                        <a:effectLst/>
                        <a:latin typeface="Arial Narrow" panose="020B0606020202030204" pitchFamily="34" charset="0"/>
                        <a:cs typeface="Arial" panose="020B0604020202020204" pitchFamily="34" charset="0"/>
                      </a:endParaRPr>
                    </a:p>
                    <a:p>
                      <a:pPr algn="ct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796501867"/>
                  </a:ext>
                </a:extLst>
              </a:tr>
              <a:tr h="502920">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chemeClr val="tx1"/>
                          </a:solidFill>
                          <a:effectLst/>
                          <a:latin typeface="Arial Narrow" panose="020B0606020202030204" pitchFamily="34" charset="0"/>
                        </a:rPr>
                        <a:t>Breederiver</a:t>
                      </a:r>
                      <a:endParaRPr lang="en-US" sz="120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200" dirty="0" err="1" smtClean="0">
                          <a:solidFill>
                            <a:schemeClr val="tx1"/>
                          </a:solidFill>
                          <a:effectLst/>
                          <a:latin typeface="Arial Narrow" panose="020B0606020202030204" pitchFamily="34" charset="0"/>
                        </a:rPr>
                        <a:t>Dwarsrivier</a:t>
                      </a:r>
                      <a:endParaRPr lang="en-US" sz="1200" dirty="0" smtClean="0">
                        <a:solidFill>
                          <a:schemeClr val="tx1"/>
                        </a:solidFill>
                        <a:effectLst/>
                        <a:latin typeface="Arial Narrow" panose="020B0606020202030204" pitchFamily="34" charset="0"/>
                      </a:endParaRPr>
                    </a:p>
                    <a:p>
                      <a:pPr marL="0" marR="0" indent="0" algn="ctr" defTabSz="914331"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effectLst/>
                          <a:latin typeface="Arial Narrow" panose="020B0606020202030204" pitchFamily="34" charset="0"/>
                        </a:rPr>
                        <a:t>Robertson</a:t>
                      </a:r>
                    </a:p>
                    <a:p>
                      <a:pPr marL="0" marR="0" indent="0" algn="ctr" defTabSz="914331"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effectLst/>
                          <a:latin typeface="Arial Narrow" panose="020B0606020202030204" pitchFamily="34" charset="0"/>
                        </a:rPr>
                        <a:t>Worcester Female</a:t>
                      </a: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l"/>
                      <a:r>
                        <a:rPr lang="en-GB" sz="1200" dirty="0" smtClean="0">
                          <a:solidFill>
                            <a:schemeClr val="tx1"/>
                          </a:solidFill>
                          <a:effectLst/>
                          <a:latin typeface="Arial Narrow" panose="020B0606020202030204" pitchFamily="34" charset="0"/>
                          <a:cs typeface="Arial" panose="020B0604020202020204" pitchFamily="34" charset="0"/>
                        </a:rPr>
                        <a:t>The assault prevention plan is implemented. Officials are sensitized to motivate inmates not to assault each other. </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smtClean="0">
                          <a:solidFill>
                            <a:schemeClr val="tx1"/>
                          </a:solidFill>
                          <a:effectLst/>
                          <a:latin typeface="Arial Narrow" panose="020B0606020202030204" pitchFamily="34" charset="0"/>
                          <a:cs typeface="Arial" panose="020B0604020202020204" pitchFamily="34" charset="0"/>
                        </a:rPr>
                        <a:t>Area Commissioner, HoCC</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smtClean="0">
                          <a:solidFill>
                            <a:schemeClr val="tx1"/>
                          </a:solidFill>
                          <a:effectLst/>
                          <a:latin typeface="Arial Narrow" panose="020B0606020202030204" pitchFamily="34" charset="0"/>
                          <a:cs typeface="Arial" panose="020B0604020202020204" pitchFamily="34" charset="0"/>
                        </a:rPr>
                        <a:t>Immediately</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Plans reviewed and implemented</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1950242310"/>
                  </a:ext>
                </a:extLst>
              </a:tr>
              <a:tr h="375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effectLst/>
                          <a:latin typeface="Arial Narrow" panose="020B0606020202030204" pitchFamily="34" charset="0"/>
                        </a:rPr>
                        <a:t>Drakenstein</a:t>
                      </a:r>
                      <a:endParaRPr lang="en-US" sz="120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rPr>
                        <a:t>Medium B CC</a:t>
                      </a:r>
                    </a:p>
                    <a:p>
                      <a:pPr algn="ctr"/>
                      <a:r>
                        <a:rPr lang="en-US" sz="1200" dirty="0" smtClean="0">
                          <a:solidFill>
                            <a:schemeClr val="tx1"/>
                          </a:solidFill>
                          <a:effectLst/>
                          <a:latin typeface="Arial Narrow" panose="020B0606020202030204" pitchFamily="34" charset="0"/>
                        </a:rPr>
                        <a:t>Maximum CC</a:t>
                      </a:r>
                      <a:endParaRPr lang="en-US" sz="120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marR="0" indent="0" algn="l" defTabSz="914331"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effectLst/>
                          <a:latin typeface="Arial Narrow" panose="020B0606020202030204" pitchFamily="34" charset="0"/>
                          <a:cs typeface="Arial" panose="020B0604020202020204" pitchFamily="34" charset="0"/>
                        </a:rPr>
                        <a:t>The assault prevention plan is implemented. Continuous profiling and risk assessment of RD's are conducted. Officials are sensitized to motivate inmates not to assault each other. </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200" smtClean="0">
                          <a:solidFill>
                            <a:schemeClr val="tx1"/>
                          </a:solidFill>
                          <a:effectLst/>
                          <a:latin typeface="Arial Narrow" panose="020B0606020202030204" pitchFamily="34" charset="0"/>
                          <a:cs typeface="Arial" panose="020B0604020202020204" pitchFamily="34" charset="0"/>
                        </a:rPr>
                        <a:t>Area Commissioner, HoCC</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smtClean="0">
                          <a:solidFill>
                            <a:schemeClr val="tx1"/>
                          </a:solidFill>
                          <a:effectLst/>
                          <a:latin typeface="Arial Narrow" panose="020B0606020202030204" pitchFamily="34" charset="0"/>
                          <a:cs typeface="Arial" panose="020B0604020202020204" pitchFamily="34" charset="0"/>
                        </a:rPr>
                        <a:t>Immediately</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Plans reviewed and implemented</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3418693148"/>
                  </a:ext>
                </a:extLst>
              </a:tr>
              <a:tr h="37565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chemeClr val="tx1"/>
                          </a:solidFill>
                          <a:effectLst/>
                          <a:latin typeface="Arial Narrow" panose="020B0606020202030204" pitchFamily="34" charset="0"/>
                        </a:rPr>
                        <a:t>Voorberg</a:t>
                      </a:r>
                      <a:r>
                        <a:rPr lang="en-US" sz="1200" dirty="0" smtClean="0">
                          <a:solidFill>
                            <a:schemeClr val="tx1"/>
                          </a:solidFill>
                          <a:effectLst/>
                          <a:latin typeface="Arial Narrow" panose="020B0606020202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effectLst/>
                          <a:latin typeface="Arial Narrow" panose="020B0606020202030204" pitchFamily="34" charset="0"/>
                        </a:rPr>
                        <a:t>Van </a:t>
                      </a:r>
                      <a:r>
                        <a:rPr lang="en-US" sz="1200" dirty="0" err="1" smtClean="0">
                          <a:solidFill>
                            <a:schemeClr val="tx1"/>
                          </a:solidFill>
                          <a:effectLst/>
                          <a:latin typeface="Arial Narrow" panose="020B0606020202030204" pitchFamily="34" charset="0"/>
                        </a:rPr>
                        <a:t>Rhynsdorp</a:t>
                      </a:r>
                      <a:endParaRPr lang="en-US" sz="1200" dirty="0" smtClean="0">
                        <a:solidFill>
                          <a:schemeClr val="tx1"/>
                        </a:solidFill>
                        <a:effectLst/>
                        <a:latin typeface="Arial Narrow" panose="020B0606020202030204" pitchFamily="34" charset="0"/>
                      </a:endParaRPr>
                    </a:p>
                    <a:p>
                      <a:pPr marL="0" marR="0" indent="0" algn="ctr" defTabSz="914331"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effectLst/>
                          <a:latin typeface="Arial Narrow" panose="020B0606020202030204" pitchFamily="34" charset="0"/>
                        </a:rPr>
                        <a:t>Med A &amp; B</a:t>
                      </a:r>
                    </a:p>
                    <a:p>
                      <a:pPr algn="ctr"/>
                      <a:endParaRPr lang="en-US" sz="120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l" defTabSz="914331"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effectLst/>
                          <a:latin typeface="Arial Narrow" panose="020B0606020202030204" pitchFamily="34" charset="0"/>
                          <a:cs typeface="Arial" panose="020B0604020202020204" pitchFamily="34" charset="0"/>
                        </a:rPr>
                        <a:t>The assault prevention plan is implemented. Continuous profiling and risk assessment of RD's are conducted. Officials are sensitized to motivate inmates not to assault each other. </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Area Commissioner, </a:t>
                      </a:r>
                      <a:r>
                        <a:rPr lang="en-US" sz="1200" dirty="0" err="1" smtClean="0">
                          <a:solidFill>
                            <a:schemeClr val="tx1"/>
                          </a:solidFill>
                          <a:effectLst/>
                          <a:latin typeface="Arial Narrow" panose="020B0606020202030204" pitchFamily="34" charset="0"/>
                          <a:cs typeface="Arial" panose="020B0604020202020204" pitchFamily="34" charset="0"/>
                        </a:rPr>
                        <a:t>HoCC</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Immediately</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Plans reviewed and implemented</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694879642"/>
                  </a:ext>
                </a:extLst>
              </a:tr>
            </a:tbl>
          </a:graphicData>
        </a:graphic>
      </p:graphicFrame>
      <p:sp>
        <p:nvSpPr>
          <p:cNvPr id="13" name="Title 1"/>
          <p:cNvSpPr txBox="1">
            <a:spLocks/>
          </p:cNvSpPr>
          <p:nvPr/>
        </p:nvSpPr>
        <p:spPr>
          <a:xfrm>
            <a:off x="29369" y="56775"/>
            <a:ext cx="10956131" cy="523365"/>
          </a:xfrm>
          <a:prstGeom prst="rect">
            <a:avLst/>
          </a:prstGeom>
        </p:spPr>
        <p:txBody>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a:lstStyle>
          <a:p>
            <a:pPr>
              <a:spcAft>
                <a:spcPts val="600"/>
              </a:spcAft>
            </a:pPr>
            <a:r>
              <a:rPr lang="en-ZA" sz="3200" kern="0" dirty="0" smtClean="0">
                <a:solidFill>
                  <a:srgbClr val="FFFFFF"/>
                </a:solidFill>
                <a:latin typeface="Arial Black" panose="020B0A04020102020204" pitchFamily="34" charset="0"/>
              </a:rPr>
              <a:t>PLAN TO ADDRESS UNDER PERFORMANCE:</a:t>
            </a:r>
          </a:p>
          <a:p>
            <a:pPr>
              <a:spcAft>
                <a:spcPts val="600"/>
              </a:spcAft>
            </a:pPr>
            <a:r>
              <a:rPr lang="en-GB" sz="2400" kern="0" dirty="0">
                <a:solidFill>
                  <a:srgbClr val="FFFFFF"/>
                </a:solidFill>
                <a:latin typeface="Arial Black" panose="020B0A04020102020204" pitchFamily="34" charset="0"/>
              </a:rPr>
              <a:t>Percentage of inmates injured as a result of reported assaults in Correctional Facilities </a:t>
            </a:r>
          </a:p>
          <a:p>
            <a:endParaRPr lang="en-GB" sz="3200" kern="0"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40715743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trellis">
          <a:fgClr>
            <a:srgbClr val="FFFFFF"/>
          </a:fgClr>
          <a:bgClr>
            <a:srgbClr val="BCEABC"/>
          </a:bgClr>
        </a:pattFill>
        <a:effectLst/>
      </p:bgPr>
    </p:bg>
    <p:spTree>
      <p:nvGrpSpPr>
        <p:cNvPr id="1" name=""/>
        <p:cNvGrpSpPr/>
        <p:nvPr/>
      </p:nvGrpSpPr>
      <p:grpSpPr>
        <a:xfrm>
          <a:off x="0" y="0"/>
          <a:ext cx="0" cy="0"/>
          <a:chOff x="0" y="0"/>
          <a:chExt cx="0" cy="0"/>
        </a:xfrm>
      </p:grpSpPr>
      <p:grpSp>
        <p:nvGrpSpPr>
          <p:cNvPr id="7" name="Group 6"/>
          <p:cNvGrpSpPr/>
          <p:nvPr/>
        </p:nvGrpSpPr>
        <p:grpSpPr>
          <a:xfrm>
            <a:off x="65498" y="-21773"/>
            <a:ext cx="8392701" cy="6270173"/>
            <a:chOff x="65499" y="-21773"/>
            <a:chExt cx="7302314" cy="5185651"/>
          </a:xfrm>
        </p:grpSpPr>
        <p:sp>
          <p:nvSpPr>
            <p:cNvPr id="3" name="Rectangle: Top Corners Rounded 24">
              <a:extLst>
                <a:ext uri="{FF2B5EF4-FFF2-40B4-BE49-F238E27FC236}">
                  <a16:creationId xmlns:a16="http://schemas.microsoft.com/office/drawing/2014/main" xmlns="" id="{0DC4C310-37AB-43E0-9D8B-683A5AE91EB8}"/>
                </a:ext>
              </a:extLst>
            </p:cNvPr>
            <p:cNvSpPr/>
            <p:nvPr/>
          </p:nvSpPr>
          <p:spPr>
            <a:xfrm rot="10800000">
              <a:off x="575313" y="-10887"/>
              <a:ext cx="6282685" cy="5174765"/>
            </a:xfrm>
            <a:prstGeom prst="round2SameRect">
              <a:avLst>
                <a:gd name="adj1" fmla="val 13687"/>
                <a:gd name="adj2" fmla="val 0"/>
              </a:avLst>
            </a:prstGeom>
            <a:gradFill flip="none" rotWithShape="1">
              <a:gsLst>
                <a:gs pos="99000">
                  <a:srgbClr val="00CC99"/>
                </a:gs>
                <a:gs pos="1000">
                  <a:srgbClr val="009900"/>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5" name="Isosceles Triangle 3"/>
            <p:cNvSpPr/>
            <p:nvPr/>
          </p:nvSpPr>
          <p:spPr bwMode="auto">
            <a:xfrm>
              <a:off x="6847113" y="-21773"/>
              <a:ext cx="520700" cy="1270000"/>
            </a:xfrm>
            <a:custGeom>
              <a:avLst/>
              <a:gdLst>
                <a:gd name="connsiteX0" fmla="*/ 0 w 431800"/>
                <a:gd name="connsiteY0" fmla="*/ 1143000 h 1143000"/>
                <a:gd name="connsiteX1" fmla="*/ 215900 w 431800"/>
                <a:gd name="connsiteY1" fmla="*/ 0 h 1143000"/>
                <a:gd name="connsiteX2" fmla="*/ 431800 w 431800"/>
                <a:gd name="connsiteY2" fmla="*/ 1143000 h 1143000"/>
                <a:gd name="connsiteX3" fmla="*/ 0 w 431800"/>
                <a:gd name="connsiteY3" fmla="*/ 1143000 h 1143000"/>
                <a:gd name="connsiteX0" fmla="*/ 0 w 647700"/>
                <a:gd name="connsiteY0" fmla="*/ 1117600 h 1117600"/>
                <a:gd name="connsiteX1" fmla="*/ 647700 w 647700"/>
                <a:gd name="connsiteY1" fmla="*/ 0 h 1117600"/>
                <a:gd name="connsiteX2" fmla="*/ 431800 w 647700"/>
                <a:gd name="connsiteY2" fmla="*/ 1117600 h 1117600"/>
                <a:gd name="connsiteX3" fmla="*/ 0 w 647700"/>
                <a:gd name="connsiteY3" fmla="*/ 1117600 h 1117600"/>
                <a:gd name="connsiteX0" fmla="*/ 0 w 647700"/>
                <a:gd name="connsiteY0" fmla="*/ 1117600 h 1244600"/>
                <a:gd name="connsiteX1" fmla="*/ 647700 w 647700"/>
                <a:gd name="connsiteY1" fmla="*/ 0 h 1244600"/>
                <a:gd name="connsiteX2" fmla="*/ 558800 w 647700"/>
                <a:gd name="connsiteY2" fmla="*/ 1244600 h 1244600"/>
                <a:gd name="connsiteX3" fmla="*/ 0 w 647700"/>
                <a:gd name="connsiteY3" fmla="*/ 1117600 h 1244600"/>
                <a:gd name="connsiteX0" fmla="*/ 0 w 647700"/>
                <a:gd name="connsiteY0" fmla="*/ 1270000 h 1397000"/>
                <a:gd name="connsiteX1" fmla="*/ 647700 w 647700"/>
                <a:gd name="connsiteY1" fmla="*/ 0 h 1397000"/>
                <a:gd name="connsiteX2" fmla="*/ 558800 w 647700"/>
                <a:gd name="connsiteY2" fmla="*/ 1397000 h 1397000"/>
                <a:gd name="connsiteX3" fmla="*/ 0 w 647700"/>
                <a:gd name="connsiteY3" fmla="*/ 1270000 h 1397000"/>
                <a:gd name="connsiteX0" fmla="*/ 0 w 469900"/>
                <a:gd name="connsiteY0" fmla="*/ 1701800 h 1701800"/>
                <a:gd name="connsiteX1" fmla="*/ 469900 w 469900"/>
                <a:gd name="connsiteY1" fmla="*/ 0 h 1701800"/>
                <a:gd name="connsiteX2" fmla="*/ 381000 w 469900"/>
                <a:gd name="connsiteY2" fmla="*/ 1397000 h 1701800"/>
                <a:gd name="connsiteX3" fmla="*/ 0 w 469900"/>
                <a:gd name="connsiteY3" fmla="*/ 1701800 h 1701800"/>
                <a:gd name="connsiteX0" fmla="*/ 0 w 596900"/>
                <a:gd name="connsiteY0" fmla="*/ 1346200 h 1397000"/>
                <a:gd name="connsiteX1" fmla="*/ 596900 w 596900"/>
                <a:gd name="connsiteY1" fmla="*/ 0 h 1397000"/>
                <a:gd name="connsiteX2" fmla="*/ 508000 w 596900"/>
                <a:gd name="connsiteY2" fmla="*/ 1397000 h 1397000"/>
                <a:gd name="connsiteX3" fmla="*/ 0 w 596900"/>
                <a:gd name="connsiteY3" fmla="*/ 1346200 h 1397000"/>
                <a:gd name="connsiteX0" fmla="*/ 0 w 596900"/>
                <a:gd name="connsiteY0" fmla="*/ 1346200 h 1397000"/>
                <a:gd name="connsiteX1" fmla="*/ 596900 w 596900"/>
                <a:gd name="connsiteY1" fmla="*/ 0 h 1397000"/>
                <a:gd name="connsiteX2" fmla="*/ 584200 w 596900"/>
                <a:gd name="connsiteY2" fmla="*/ 1397000 h 1397000"/>
                <a:gd name="connsiteX3" fmla="*/ 0 w 596900"/>
                <a:gd name="connsiteY3" fmla="*/ 1346200 h 1397000"/>
                <a:gd name="connsiteX0" fmla="*/ 0 w 584200"/>
                <a:gd name="connsiteY0" fmla="*/ 1193800 h 1244600"/>
                <a:gd name="connsiteX1" fmla="*/ 495300 w 584200"/>
                <a:gd name="connsiteY1" fmla="*/ 0 h 1244600"/>
                <a:gd name="connsiteX2" fmla="*/ 584200 w 584200"/>
                <a:gd name="connsiteY2" fmla="*/ 1244600 h 1244600"/>
                <a:gd name="connsiteX3" fmla="*/ 0 w 584200"/>
                <a:gd name="connsiteY3" fmla="*/ 1193800 h 1244600"/>
                <a:gd name="connsiteX0" fmla="*/ 0 w 584200"/>
                <a:gd name="connsiteY0" fmla="*/ 1219200 h 1270000"/>
                <a:gd name="connsiteX1" fmla="*/ 571500 w 584200"/>
                <a:gd name="connsiteY1" fmla="*/ 0 h 1270000"/>
                <a:gd name="connsiteX2" fmla="*/ 584200 w 584200"/>
                <a:gd name="connsiteY2" fmla="*/ 1270000 h 1270000"/>
                <a:gd name="connsiteX3" fmla="*/ 0 w 584200"/>
                <a:gd name="connsiteY3" fmla="*/ 1219200 h 1270000"/>
                <a:gd name="connsiteX0" fmla="*/ 469900 w 469900"/>
                <a:gd name="connsiteY0" fmla="*/ 1193800 h 1270000"/>
                <a:gd name="connsiteX1" fmla="*/ 0 w 469900"/>
                <a:gd name="connsiteY1" fmla="*/ 0 h 1270000"/>
                <a:gd name="connsiteX2" fmla="*/ 12700 w 469900"/>
                <a:gd name="connsiteY2" fmla="*/ 1270000 h 1270000"/>
                <a:gd name="connsiteX3" fmla="*/ 469900 w 469900"/>
                <a:gd name="connsiteY3" fmla="*/ 1193800 h 1270000"/>
                <a:gd name="connsiteX0" fmla="*/ 469900 w 469900"/>
                <a:gd name="connsiteY0" fmla="*/ 1193800 h 1270000"/>
                <a:gd name="connsiteX1" fmla="*/ 0 w 469900"/>
                <a:gd name="connsiteY1" fmla="*/ 0 h 1270000"/>
                <a:gd name="connsiteX2" fmla="*/ 12700 w 469900"/>
                <a:gd name="connsiteY2" fmla="*/ 1270000 h 1270000"/>
                <a:gd name="connsiteX3" fmla="*/ 469900 w 469900"/>
                <a:gd name="connsiteY3" fmla="*/ 1193800 h 1270000"/>
                <a:gd name="connsiteX0" fmla="*/ 495300 w 495300"/>
                <a:gd name="connsiteY0" fmla="*/ 1193800 h 1270000"/>
                <a:gd name="connsiteX1" fmla="*/ 0 w 495300"/>
                <a:gd name="connsiteY1" fmla="*/ 0 h 1270000"/>
                <a:gd name="connsiteX2" fmla="*/ 12700 w 495300"/>
                <a:gd name="connsiteY2" fmla="*/ 1270000 h 1270000"/>
                <a:gd name="connsiteX3" fmla="*/ 495300 w 495300"/>
                <a:gd name="connsiteY3" fmla="*/ 1193800 h 1270000"/>
                <a:gd name="connsiteX0" fmla="*/ 520700 w 520700"/>
                <a:gd name="connsiteY0" fmla="*/ 1270000 h 1270000"/>
                <a:gd name="connsiteX1" fmla="*/ 0 w 520700"/>
                <a:gd name="connsiteY1" fmla="*/ 0 h 1270000"/>
                <a:gd name="connsiteX2" fmla="*/ 12700 w 520700"/>
                <a:gd name="connsiteY2" fmla="*/ 1270000 h 1270000"/>
                <a:gd name="connsiteX3" fmla="*/ 520700 w 520700"/>
                <a:gd name="connsiteY3" fmla="*/ 1270000 h 1270000"/>
              </a:gdLst>
              <a:ahLst/>
              <a:cxnLst>
                <a:cxn ang="0">
                  <a:pos x="connsiteX0" y="connsiteY0"/>
                </a:cxn>
                <a:cxn ang="0">
                  <a:pos x="connsiteX1" y="connsiteY1"/>
                </a:cxn>
                <a:cxn ang="0">
                  <a:pos x="connsiteX2" y="connsiteY2"/>
                </a:cxn>
                <a:cxn ang="0">
                  <a:pos x="connsiteX3" y="connsiteY3"/>
                </a:cxn>
              </a:cxnLst>
              <a:rect l="l" t="t" r="r" b="b"/>
              <a:pathLst>
                <a:path w="520700" h="1270000">
                  <a:moveTo>
                    <a:pt x="520700" y="1270000"/>
                  </a:moveTo>
                  <a:lnTo>
                    <a:pt x="0" y="0"/>
                  </a:lnTo>
                  <a:lnTo>
                    <a:pt x="12700" y="1270000"/>
                  </a:lnTo>
                  <a:lnTo>
                    <a:pt x="520700" y="1270000"/>
                  </a:lnTo>
                  <a:close/>
                </a:path>
              </a:pathLst>
            </a:custGeom>
            <a:solidFill>
              <a:srgbClr val="009900"/>
            </a:solidFill>
            <a:ln w="1270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spAutoFit/>
            </a:bodyPr>
            <a:lstStyle/>
            <a:p>
              <a:pPr algn="ctr">
                <a:lnSpc>
                  <a:spcPct val="90000"/>
                </a:lnSpc>
                <a:spcBef>
                  <a:spcPct val="50000"/>
                </a:spcBef>
                <a:buClr>
                  <a:srgbClr val="7D0900"/>
                </a:buClr>
              </a:pPr>
              <a:endParaRPr lang="en-ZA" smtClean="0">
                <a:solidFill>
                  <a:srgbClr val="000000"/>
                </a:solidFill>
              </a:endParaRPr>
            </a:p>
          </p:txBody>
        </p:sp>
        <p:sp>
          <p:nvSpPr>
            <p:cNvPr id="6" name="Isosceles Triangle 3"/>
            <p:cNvSpPr/>
            <p:nvPr/>
          </p:nvSpPr>
          <p:spPr bwMode="auto">
            <a:xfrm rot="10800000" flipV="1">
              <a:off x="65499" y="-10887"/>
              <a:ext cx="520700" cy="1270000"/>
            </a:xfrm>
            <a:custGeom>
              <a:avLst/>
              <a:gdLst>
                <a:gd name="connsiteX0" fmla="*/ 0 w 431800"/>
                <a:gd name="connsiteY0" fmla="*/ 1143000 h 1143000"/>
                <a:gd name="connsiteX1" fmla="*/ 215900 w 431800"/>
                <a:gd name="connsiteY1" fmla="*/ 0 h 1143000"/>
                <a:gd name="connsiteX2" fmla="*/ 431800 w 431800"/>
                <a:gd name="connsiteY2" fmla="*/ 1143000 h 1143000"/>
                <a:gd name="connsiteX3" fmla="*/ 0 w 431800"/>
                <a:gd name="connsiteY3" fmla="*/ 1143000 h 1143000"/>
                <a:gd name="connsiteX0" fmla="*/ 0 w 647700"/>
                <a:gd name="connsiteY0" fmla="*/ 1117600 h 1117600"/>
                <a:gd name="connsiteX1" fmla="*/ 647700 w 647700"/>
                <a:gd name="connsiteY1" fmla="*/ 0 h 1117600"/>
                <a:gd name="connsiteX2" fmla="*/ 431800 w 647700"/>
                <a:gd name="connsiteY2" fmla="*/ 1117600 h 1117600"/>
                <a:gd name="connsiteX3" fmla="*/ 0 w 647700"/>
                <a:gd name="connsiteY3" fmla="*/ 1117600 h 1117600"/>
                <a:gd name="connsiteX0" fmla="*/ 0 w 647700"/>
                <a:gd name="connsiteY0" fmla="*/ 1117600 h 1244600"/>
                <a:gd name="connsiteX1" fmla="*/ 647700 w 647700"/>
                <a:gd name="connsiteY1" fmla="*/ 0 h 1244600"/>
                <a:gd name="connsiteX2" fmla="*/ 558800 w 647700"/>
                <a:gd name="connsiteY2" fmla="*/ 1244600 h 1244600"/>
                <a:gd name="connsiteX3" fmla="*/ 0 w 647700"/>
                <a:gd name="connsiteY3" fmla="*/ 1117600 h 1244600"/>
                <a:gd name="connsiteX0" fmla="*/ 0 w 647700"/>
                <a:gd name="connsiteY0" fmla="*/ 1270000 h 1397000"/>
                <a:gd name="connsiteX1" fmla="*/ 647700 w 647700"/>
                <a:gd name="connsiteY1" fmla="*/ 0 h 1397000"/>
                <a:gd name="connsiteX2" fmla="*/ 558800 w 647700"/>
                <a:gd name="connsiteY2" fmla="*/ 1397000 h 1397000"/>
                <a:gd name="connsiteX3" fmla="*/ 0 w 647700"/>
                <a:gd name="connsiteY3" fmla="*/ 1270000 h 1397000"/>
                <a:gd name="connsiteX0" fmla="*/ 0 w 469900"/>
                <a:gd name="connsiteY0" fmla="*/ 1701800 h 1701800"/>
                <a:gd name="connsiteX1" fmla="*/ 469900 w 469900"/>
                <a:gd name="connsiteY1" fmla="*/ 0 h 1701800"/>
                <a:gd name="connsiteX2" fmla="*/ 381000 w 469900"/>
                <a:gd name="connsiteY2" fmla="*/ 1397000 h 1701800"/>
                <a:gd name="connsiteX3" fmla="*/ 0 w 469900"/>
                <a:gd name="connsiteY3" fmla="*/ 1701800 h 1701800"/>
                <a:gd name="connsiteX0" fmla="*/ 0 w 596900"/>
                <a:gd name="connsiteY0" fmla="*/ 1346200 h 1397000"/>
                <a:gd name="connsiteX1" fmla="*/ 596900 w 596900"/>
                <a:gd name="connsiteY1" fmla="*/ 0 h 1397000"/>
                <a:gd name="connsiteX2" fmla="*/ 508000 w 596900"/>
                <a:gd name="connsiteY2" fmla="*/ 1397000 h 1397000"/>
                <a:gd name="connsiteX3" fmla="*/ 0 w 596900"/>
                <a:gd name="connsiteY3" fmla="*/ 1346200 h 1397000"/>
                <a:gd name="connsiteX0" fmla="*/ 0 w 596900"/>
                <a:gd name="connsiteY0" fmla="*/ 1346200 h 1397000"/>
                <a:gd name="connsiteX1" fmla="*/ 596900 w 596900"/>
                <a:gd name="connsiteY1" fmla="*/ 0 h 1397000"/>
                <a:gd name="connsiteX2" fmla="*/ 584200 w 596900"/>
                <a:gd name="connsiteY2" fmla="*/ 1397000 h 1397000"/>
                <a:gd name="connsiteX3" fmla="*/ 0 w 596900"/>
                <a:gd name="connsiteY3" fmla="*/ 1346200 h 1397000"/>
                <a:gd name="connsiteX0" fmla="*/ 0 w 584200"/>
                <a:gd name="connsiteY0" fmla="*/ 1193800 h 1244600"/>
                <a:gd name="connsiteX1" fmla="*/ 495300 w 584200"/>
                <a:gd name="connsiteY1" fmla="*/ 0 h 1244600"/>
                <a:gd name="connsiteX2" fmla="*/ 584200 w 584200"/>
                <a:gd name="connsiteY2" fmla="*/ 1244600 h 1244600"/>
                <a:gd name="connsiteX3" fmla="*/ 0 w 584200"/>
                <a:gd name="connsiteY3" fmla="*/ 1193800 h 1244600"/>
                <a:gd name="connsiteX0" fmla="*/ 0 w 584200"/>
                <a:gd name="connsiteY0" fmla="*/ 1219200 h 1270000"/>
                <a:gd name="connsiteX1" fmla="*/ 571500 w 584200"/>
                <a:gd name="connsiteY1" fmla="*/ 0 h 1270000"/>
                <a:gd name="connsiteX2" fmla="*/ 584200 w 584200"/>
                <a:gd name="connsiteY2" fmla="*/ 1270000 h 1270000"/>
                <a:gd name="connsiteX3" fmla="*/ 0 w 584200"/>
                <a:gd name="connsiteY3" fmla="*/ 1219200 h 1270000"/>
                <a:gd name="connsiteX0" fmla="*/ 469900 w 469900"/>
                <a:gd name="connsiteY0" fmla="*/ 1193800 h 1270000"/>
                <a:gd name="connsiteX1" fmla="*/ 0 w 469900"/>
                <a:gd name="connsiteY1" fmla="*/ 0 h 1270000"/>
                <a:gd name="connsiteX2" fmla="*/ 12700 w 469900"/>
                <a:gd name="connsiteY2" fmla="*/ 1270000 h 1270000"/>
                <a:gd name="connsiteX3" fmla="*/ 469900 w 469900"/>
                <a:gd name="connsiteY3" fmla="*/ 1193800 h 1270000"/>
                <a:gd name="connsiteX0" fmla="*/ 469900 w 469900"/>
                <a:gd name="connsiteY0" fmla="*/ 1193800 h 1270000"/>
                <a:gd name="connsiteX1" fmla="*/ 0 w 469900"/>
                <a:gd name="connsiteY1" fmla="*/ 0 h 1270000"/>
                <a:gd name="connsiteX2" fmla="*/ 12700 w 469900"/>
                <a:gd name="connsiteY2" fmla="*/ 1270000 h 1270000"/>
                <a:gd name="connsiteX3" fmla="*/ 469900 w 469900"/>
                <a:gd name="connsiteY3" fmla="*/ 1193800 h 1270000"/>
                <a:gd name="connsiteX0" fmla="*/ 495300 w 495300"/>
                <a:gd name="connsiteY0" fmla="*/ 1193800 h 1270000"/>
                <a:gd name="connsiteX1" fmla="*/ 0 w 495300"/>
                <a:gd name="connsiteY1" fmla="*/ 0 h 1270000"/>
                <a:gd name="connsiteX2" fmla="*/ 12700 w 495300"/>
                <a:gd name="connsiteY2" fmla="*/ 1270000 h 1270000"/>
                <a:gd name="connsiteX3" fmla="*/ 495300 w 495300"/>
                <a:gd name="connsiteY3" fmla="*/ 1193800 h 1270000"/>
                <a:gd name="connsiteX0" fmla="*/ 520700 w 520700"/>
                <a:gd name="connsiteY0" fmla="*/ 1270000 h 1270000"/>
                <a:gd name="connsiteX1" fmla="*/ 0 w 520700"/>
                <a:gd name="connsiteY1" fmla="*/ 0 h 1270000"/>
                <a:gd name="connsiteX2" fmla="*/ 12700 w 520700"/>
                <a:gd name="connsiteY2" fmla="*/ 1270000 h 1270000"/>
                <a:gd name="connsiteX3" fmla="*/ 520700 w 520700"/>
                <a:gd name="connsiteY3" fmla="*/ 1270000 h 1270000"/>
              </a:gdLst>
              <a:ahLst/>
              <a:cxnLst>
                <a:cxn ang="0">
                  <a:pos x="connsiteX0" y="connsiteY0"/>
                </a:cxn>
                <a:cxn ang="0">
                  <a:pos x="connsiteX1" y="connsiteY1"/>
                </a:cxn>
                <a:cxn ang="0">
                  <a:pos x="connsiteX2" y="connsiteY2"/>
                </a:cxn>
                <a:cxn ang="0">
                  <a:pos x="connsiteX3" y="connsiteY3"/>
                </a:cxn>
              </a:cxnLst>
              <a:rect l="l" t="t" r="r" b="b"/>
              <a:pathLst>
                <a:path w="520700" h="1270000">
                  <a:moveTo>
                    <a:pt x="520700" y="1270000"/>
                  </a:moveTo>
                  <a:lnTo>
                    <a:pt x="0" y="0"/>
                  </a:lnTo>
                  <a:lnTo>
                    <a:pt x="12700" y="1270000"/>
                  </a:lnTo>
                  <a:lnTo>
                    <a:pt x="520700" y="1270000"/>
                  </a:lnTo>
                  <a:close/>
                </a:path>
              </a:pathLst>
            </a:custGeom>
            <a:solidFill>
              <a:srgbClr val="009900"/>
            </a:solidFill>
            <a:ln w="1270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spAutoFit/>
            </a:bodyPr>
            <a:lstStyle/>
            <a:p>
              <a:pPr algn="ctr">
                <a:lnSpc>
                  <a:spcPct val="90000"/>
                </a:lnSpc>
                <a:spcBef>
                  <a:spcPct val="50000"/>
                </a:spcBef>
                <a:buClr>
                  <a:srgbClr val="7D0900"/>
                </a:buClr>
              </a:pPr>
              <a:endParaRPr lang="en-ZA" smtClean="0">
                <a:solidFill>
                  <a:srgbClr val="000000"/>
                </a:solidFill>
              </a:endParaRPr>
            </a:p>
          </p:txBody>
        </p:sp>
      </p:grpSp>
      <p:sp>
        <p:nvSpPr>
          <p:cNvPr id="2" name="TextBox 1"/>
          <p:cNvSpPr txBox="1"/>
          <p:nvPr/>
        </p:nvSpPr>
        <p:spPr>
          <a:xfrm>
            <a:off x="651437" y="1088571"/>
            <a:ext cx="7097748" cy="3970318"/>
          </a:xfrm>
          <a:prstGeom prst="rect">
            <a:avLst/>
          </a:prstGeom>
          <a:noFill/>
        </p:spPr>
        <p:txBody>
          <a:bodyPr wrap="square" rtlCol="0">
            <a:spAutoFit/>
          </a:bodyPr>
          <a:lstStyle/>
          <a:p>
            <a:pPr algn="ctr"/>
            <a:r>
              <a:rPr lang="en-ZA" sz="6600" dirty="0" smtClean="0">
                <a:solidFill>
                  <a:prstClr val="white"/>
                </a:solidFill>
                <a:latin typeface="Arial Black" panose="020B0A04020102020204" pitchFamily="34" charset="0"/>
              </a:rPr>
              <a:t>PROGRAMME 3</a:t>
            </a:r>
          </a:p>
          <a:p>
            <a:pPr algn="ctr"/>
            <a:endParaRPr lang="en-ZA" sz="6600" dirty="0">
              <a:solidFill>
                <a:prstClr val="white"/>
              </a:solidFill>
              <a:latin typeface="Arial Black" panose="020B0A04020102020204" pitchFamily="34" charset="0"/>
            </a:endParaRPr>
          </a:p>
          <a:p>
            <a:pPr algn="ctr"/>
            <a:r>
              <a:rPr lang="en-ZA" sz="5400" dirty="0" smtClean="0">
                <a:solidFill>
                  <a:prstClr val="white"/>
                </a:solidFill>
                <a:latin typeface="Arial Black" panose="020B0A04020102020204" pitchFamily="34" charset="0"/>
              </a:rPr>
              <a:t>REHABILITATION</a:t>
            </a:r>
            <a:endParaRPr lang="en-ZA" sz="5400"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23505551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60">
            <a:extLst>
              <a:ext uri="{FF2B5EF4-FFF2-40B4-BE49-F238E27FC236}">
                <a16:creationId xmlns:a16="http://schemas.microsoft.com/office/drawing/2014/main" xmlns="" id="{935013CF-ED1D-4C99-9BBC-342742B95A80}"/>
              </a:ext>
            </a:extLst>
          </p:cNvPr>
          <p:cNvSpPr/>
          <p:nvPr/>
        </p:nvSpPr>
        <p:spPr>
          <a:xfrm rot="5400000">
            <a:off x="5131628" y="-5029200"/>
            <a:ext cx="990600" cy="11049000"/>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5" name="Title 1"/>
          <p:cNvSpPr txBox="1">
            <a:spLocks/>
          </p:cNvSpPr>
          <p:nvPr/>
        </p:nvSpPr>
        <p:spPr>
          <a:xfrm>
            <a:off x="63103" y="0"/>
            <a:ext cx="10956131" cy="523365"/>
          </a:xfrm>
          <a:prstGeom prst="rect">
            <a:avLst/>
          </a:prstGeom>
        </p:spPr>
        <p:txBody>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a:lstStyle>
          <a:p>
            <a:pPr>
              <a:spcAft>
                <a:spcPts val="600"/>
              </a:spcAft>
            </a:pPr>
            <a:r>
              <a:rPr lang="en-ZA" sz="3200" kern="0" dirty="0" smtClean="0">
                <a:solidFill>
                  <a:schemeClr val="bg1"/>
                </a:solidFill>
                <a:latin typeface="Arial Black" panose="020B0A04020102020204" pitchFamily="34" charset="0"/>
              </a:rPr>
              <a:t>PERFORMANCE INDICATOR NOT ACHIEVED:</a:t>
            </a:r>
          </a:p>
          <a:p>
            <a:pPr>
              <a:spcAft>
                <a:spcPts val="600"/>
              </a:spcAft>
            </a:pPr>
            <a:r>
              <a:rPr lang="en-US" sz="2400" kern="0" dirty="0">
                <a:solidFill>
                  <a:schemeClr val="bg1"/>
                </a:solidFill>
                <a:latin typeface="Arial Black" panose="020B0A04020102020204" pitchFamily="34" charset="0"/>
              </a:rPr>
              <a:t>Percentage of offenders participating in </a:t>
            </a:r>
            <a:r>
              <a:rPr lang="en-US" sz="2400" kern="0" dirty="0" smtClean="0">
                <a:solidFill>
                  <a:schemeClr val="bg1"/>
                </a:solidFill>
                <a:latin typeface="Arial Black" panose="020B0A04020102020204" pitchFamily="34" charset="0"/>
              </a:rPr>
              <a:t>Spiritual Care</a:t>
            </a:r>
            <a:endParaRPr lang="en-GB" sz="3200" kern="0" dirty="0">
              <a:solidFill>
                <a:schemeClr val="bg1"/>
              </a:solidFill>
              <a:latin typeface="Arial Black" panose="020B0A04020102020204" pitchFamily="34" charset="0"/>
            </a:endParaRPr>
          </a:p>
        </p:txBody>
      </p:sp>
      <p:sp>
        <p:nvSpPr>
          <p:cNvPr id="8" name="TextBox 7"/>
          <p:cNvSpPr txBox="1"/>
          <p:nvPr/>
        </p:nvSpPr>
        <p:spPr>
          <a:xfrm>
            <a:off x="56313" y="1062696"/>
            <a:ext cx="10848291"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1. REGIONAL TARGET VERSUS PERFORMANCE FOR </a:t>
            </a:r>
            <a:r>
              <a:rPr lang="en-GB" sz="1800" b="1" kern="0" dirty="0" smtClean="0">
                <a:solidFill>
                  <a:prstClr val="black"/>
                </a:solidFill>
              </a:rPr>
              <a:t>2nd </a:t>
            </a:r>
            <a:r>
              <a:rPr lang="en-GB" sz="1800" b="1" kern="0" dirty="0">
                <a:solidFill>
                  <a:prstClr val="black"/>
                </a:solidFill>
              </a:rPr>
              <a:t>QUARTER (2020/2021) </a:t>
            </a:r>
            <a:endParaRPr lang="en-ZA" sz="1800" b="1" kern="0" dirty="0">
              <a:solidFill>
                <a:prstClr val="black"/>
              </a:solidFill>
            </a:endParaRPr>
          </a:p>
        </p:txBody>
      </p:sp>
      <p:sp>
        <p:nvSpPr>
          <p:cNvPr id="9" name="TextBox 8"/>
          <p:cNvSpPr txBox="1"/>
          <p:nvPr/>
        </p:nvSpPr>
        <p:spPr>
          <a:xfrm>
            <a:off x="-9808" y="2667000"/>
            <a:ext cx="9144000" cy="307777"/>
          </a:xfrm>
          <a:prstGeom prst="rect">
            <a:avLst/>
          </a:prstGeom>
          <a:noFill/>
        </p:spPr>
        <p:txBody>
          <a:bodyPr wrap="square" rtlCol="0">
            <a:spAutoFit/>
          </a:bodyPr>
          <a:lstStyle/>
          <a:p>
            <a:pPr fontAlgn="auto">
              <a:spcBef>
                <a:spcPts val="0"/>
              </a:spcBef>
              <a:spcAft>
                <a:spcPts val="0"/>
              </a:spcAft>
              <a:defRPr/>
            </a:pPr>
            <a:r>
              <a:rPr lang="en-GB" b="1" kern="0" dirty="0">
                <a:solidFill>
                  <a:prstClr val="black"/>
                </a:solidFill>
              </a:rPr>
              <a:t>     2. SOURCE OF </a:t>
            </a:r>
            <a:r>
              <a:rPr lang="en-GB" b="1" kern="0" dirty="0" smtClean="0">
                <a:solidFill>
                  <a:prstClr val="black"/>
                </a:solidFill>
              </a:rPr>
              <a:t>UNDER-ACHIEVEMENT AT MANAGEMENT AREA LEVEL</a:t>
            </a:r>
            <a:endParaRPr lang="en-ZA" b="1" kern="0" dirty="0">
              <a:solidFill>
                <a:prstClr val="black"/>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3550123631"/>
              </p:ext>
            </p:extLst>
          </p:nvPr>
        </p:nvGraphicFramePr>
        <p:xfrm>
          <a:off x="102428" y="1417320"/>
          <a:ext cx="11658600" cy="1249680"/>
        </p:xfrm>
        <a:graphic>
          <a:graphicData uri="http://schemas.openxmlformats.org/drawingml/2006/table">
            <a:tbl>
              <a:tblPr firstRow="1" bandRow="1"/>
              <a:tblGrid>
                <a:gridCol w="1295400">
                  <a:extLst>
                    <a:ext uri="{9D8B030D-6E8A-4147-A177-3AD203B41FA5}">
                      <a16:colId xmlns:a16="http://schemas.microsoft.com/office/drawing/2014/main" xmlns="" val="3171785473"/>
                    </a:ext>
                  </a:extLst>
                </a:gridCol>
                <a:gridCol w="1295400">
                  <a:extLst>
                    <a:ext uri="{9D8B030D-6E8A-4147-A177-3AD203B41FA5}">
                      <a16:colId xmlns:a16="http://schemas.microsoft.com/office/drawing/2014/main" xmlns="" val="3307568538"/>
                    </a:ext>
                  </a:extLst>
                </a:gridCol>
                <a:gridCol w="1295400">
                  <a:extLst>
                    <a:ext uri="{9D8B030D-6E8A-4147-A177-3AD203B41FA5}">
                      <a16:colId xmlns:a16="http://schemas.microsoft.com/office/drawing/2014/main" xmlns="" val="3177246977"/>
                    </a:ext>
                  </a:extLst>
                </a:gridCol>
                <a:gridCol w="1295400">
                  <a:extLst>
                    <a:ext uri="{9D8B030D-6E8A-4147-A177-3AD203B41FA5}">
                      <a16:colId xmlns:a16="http://schemas.microsoft.com/office/drawing/2014/main" xmlns="" val="1905890460"/>
                    </a:ext>
                  </a:extLst>
                </a:gridCol>
                <a:gridCol w="1295400">
                  <a:extLst>
                    <a:ext uri="{9D8B030D-6E8A-4147-A177-3AD203B41FA5}">
                      <a16:colId xmlns:a16="http://schemas.microsoft.com/office/drawing/2014/main" xmlns="" val="551651354"/>
                    </a:ext>
                  </a:extLst>
                </a:gridCol>
                <a:gridCol w="1295400">
                  <a:extLst>
                    <a:ext uri="{9D8B030D-6E8A-4147-A177-3AD203B41FA5}">
                      <a16:colId xmlns:a16="http://schemas.microsoft.com/office/drawing/2014/main" xmlns="" val="106908959"/>
                    </a:ext>
                  </a:extLst>
                </a:gridCol>
                <a:gridCol w="1295400">
                  <a:extLst>
                    <a:ext uri="{9D8B030D-6E8A-4147-A177-3AD203B41FA5}">
                      <a16:colId xmlns:a16="http://schemas.microsoft.com/office/drawing/2014/main" xmlns="" val="2307743238"/>
                    </a:ext>
                  </a:extLst>
                </a:gridCol>
                <a:gridCol w="1295400">
                  <a:extLst>
                    <a:ext uri="{9D8B030D-6E8A-4147-A177-3AD203B41FA5}">
                      <a16:colId xmlns:a16="http://schemas.microsoft.com/office/drawing/2014/main" xmlns="" val="2723634297"/>
                    </a:ext>
                  </a:extLst>
                </a:gridCol>
                <a:gridCol w="1295400">
                  <a:extLst>
                    <a:ext uri="{9D8B030D-6E8A-4147-A177-3AD203B41FA5}">
                      <a16:colId xmlns:a16="http://schemas.microsoft.com/office/drawing/2014/main" xmlns="" val="971921"/>
                    </a:ext>
                  </a:extLst>
                </a:gridCol>
              </a:tblGrid>
              <a:tr h="368301">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400" dirty="0" smtClean="0">
                          <a:solidFill>
                            <a:schemeClr val="bg1"/>
                          </a:solidFill>
                          <a:latin typeface="+mn-lt"/>
                        </a:rPr>
                        <a:t>REGION</a:t>
                      </a:r>
                      <a:endParaRPr lang="en-ZA" sz="1400" dirty="0">
                        <a:solidFill>
                          <a:schemeClr val="bg1"/>
                        </a:solidFill>
                        <a:latin typeface="+mn-lt"/>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400" dirty="0" smtClean="0">
                          <a:solidFill>
                            <a:schemeClr val="bg1"/>
                          </a:solidFill>
                          <a:latin typeface="+mn-lt"/>
                        </a:rPr>
                        <a:t>JULY</a:t>
                      </a:r>
                      <a:r>
                        <a:rPr lang="en-ZA" sz="1400" baseline="0" dirty="0" smtClean="0">
                          <a:solidFill>
                            <a:schemeClr val="bg1"/>
                          </a:solidFill>
                          <a:latin typeface="+mn-lt"/>
                        </a:rPr>
                        <a:t> </a:t>
                      </a:r>
                      <a:r>
                        <a:rPr lang="en-ZA" sz="1400" dirty="0" smtClean="0">
                          <a:solidFill>
                            <a:schemeClr val="bg1"/>
                          </a:solidFill>
                          <a:latin typeface="+mn-lt"/>
                        </a:rPr>
                        <a:t>2020</a:t>
                      </a:r>
                      <a:br>
                        <a:rPr lang="en-ZA" sz="1400" dirty="0" smtClean="0">
                          <a:solidFill>
                            <a:schemeClr val="bg1"/>
                          </a:solidFill>
                          <a:latin typeface="+mn-lt"/>
                        </a:rPr>
                      </a:br>
                      <a:r>
                        <a:rPr lang="en-ZA" sz="1400" dirty="0" smtClean="0">
                          <a:solidFill>
                            <a:schemeClr val="bg1"/>
                          </a:solidFill>
                          <a:latin typeface="+mn-lt"/>
                        </a:rPr>
                        <a:t>TARGET</a:t>
                      </a:r>
                      <a:endParaRPr lang="en-ZA" sz="1400" dirty="0">
                        <a:solidFill>
                          <a:schemeClr val="bg1"/>
                        </a:solidFill>
                        <a:latin typeface="+mn-lt"/>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400" dirty="0" smtClean="0">
                          <a:solidFill>
                            <a:schemeClr val="bg1"/>
                          </a:solidFill>
                          <a:latin typeface="+mn-lt"/>
                        </a:rPr>
                        <a:t>JULY PERFORMANCE</a:t>
                      </a:r>
                      <a:endParaRPr lang="en-ZA" sz="1400" dirty="0">
                        <a:solidFill>
                          <a:schemeClr val="bg1"/>
                        </a:solidFill>
                        <a:latin typeface="+mn-lt"/>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400" dirty="0" smtClean="0">
                          <a:solidFill>
                            <a:schemeClr val="bg1"/>
                          </a:solidFill>
                          <a:latin typeface="+mn-lt"/>
                        </a:rPr>
                        <a:t>AUGUST</a:t>
                      </a:r>
                      <a:r>
                        <a:rPr lang="en-ZA" sz="1400" baseline="0" dirty="0" smtClean="0">
                          <a:solidFill>
                            <a:schemeClr val="bg1"/>
                          </a:solidFill>
                          <a:latin typeface="+mn-lt"/>
                        </a:rPr>
                        <a:t> </a:t>
                      </a:r>
                      <a:r>
                        <a:rPr lang="en-ZA" sz="1400" dirty="0" smtClean="0">
                          <a:solidFill>
                            <a:schemeClr val="bg1"/>
                          </a:solidFill>
                          <a:latin typeface="+mn-lt"/>
                        </a:rPr>
                        <a:t>2020</a:t>
                      </a:r>
                      <a:br>
                        <a:rPr lang="en-ZA" sz="1400" dirty="0" smtClean="0">
                          <a:solidFill>
                            <a:schemeClr val="bg1"/>
                          </a:solidFill>
                          <a:latin typeface="+mn-lt"/>
                        </a:rPr>
                      </a:br>
                      <a:r>
                        <a:rPr lang="en-ZA" sz="1400" dirty="0" smtClean="0">
                          <a:solidFill>
                            <a:schemeClr val="bg1"/>
                          </a:solidFill>
                          <a:latin typeface="+mn-lt"/>
                        </a:rPr>
                        <a:t>TARGET</a:t>
                      </a:r>
                      <a:endParaRPr lang="en-ZA" sz="1400" dirty="0">
                        <a:solidFill>
                          <a:schemeClr val="bg1"/>
                        </a:solidFill>
                        <a:latin typeface="+mn-lt"/>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400" dirty="0" smtClean="0">
                          <a:solidFill>
                            <a:schemeClr val="bg1"/>
                          </a:solidFill>
                          <a:latin typeface="+mn-lt"/>
                        </a:rPr>
                        <a:t>AUGUST PERFORMANCE</a:t>
                      </a:r>
                      <a:endParaRPr lang="en-ZA" sz="1400" dirty="0">
                        <a:solidFill>
                          <a:schemeClr val="bg1"/>
                        </a:solidFill>
                        <a:latin typeface="+mn-lt"/>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400" dirty="0" smtClean="0">
                          <a:solidFill>
                            <a:schemeClr val="bg1"/>
                          </a:solidFill>
                          <a:latin typeface="+mn-lt"/>
                        </a:rPr>
                        <a:t>SEPTEMBER 2020 TARGET</a:t>
                      </a:r>
                      <a:endParaRPr lang="en-ZA" sz="1400" dirty="0">
                        <a:solidFill>
                          <a:schemeClr val="bg1"/>
                        </a:solidFill>
                        <a:latin typeface="+mn-lt"/>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400" dirty="0" smtClean="0">
                          <a:solidFill>
                            <a:schemeClr val="bg1"/>
                          </a:solidFill>
                          <a:latin typeface="+mn-lt"/>
                        </a:rPr>
                        <a:t>SEPTEMBER PERFORMANCE</a:t>
                      </a:r>
                      <a:endParaRPr lang="en-ZA" sz="1400" dirty="0">
                        <a:solidFill>
                          <a:schemeClr val="bg1"/>
                        </a:solidFill>
                        <a:latin typeface="+mn-lt"/>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400" dirty="0" smtClean="0">
                          <a:solidFill>
                            <a:schemeClr val="bg1"/>
                          </a:solidFill>
                          <a:latin typeface="+mn-lt"/>
                        </a:rPr>
                        <a:t>Q2 TARGET: 2020-2021</a:t>
                      </a:r>
                      <a:endParaRPr lang="en-ZA" sz="1400" dirty="0">
                        <a:solidFill>
                          <a:schemeClr val="bg1"/>
                        </a:solidFill>
                        <a:latin typeface="+mn-lt"/>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400" dirty="0" smtClean="0">
                          <a:solidFill>
                            <a:schemeClr val="bg1"/>
                          </a:solidFill>
                          <a:latin typeface="+mn-lt"/>
                        </a:rPr>
                        <a:t>PERFORMANCE</a:t>
                      </a:r>
                      <a:endParaRPr lang="en-ZA" sz="1400" dirty="0">
                        <a:solidFill>
                          <a:schemeClr val="bg1"/>
                        </a:solidFill>
                        <a:latin typeface="+mn-lt"/>
                      </a:endParaRPr>
                    </a:p>
                  </a:txBody>
                  <a:tcPr>
                    <a:lnL w="6350" cap="flat" cmpd="sng" algn="ctr">
                      <a:solidFill>
                        <a:srgbClr val="BF7B17"/>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extLst>
                  <a:ext uri="{0D108BD9-81ED-4DB2-BD59-A6C34878D82A}">
                    <a16:rowId xmlns:a16="http://schemas.microsoft.com/office/drawing/2014/main" xmlns="" val="2208647457"/>
                  </a:ext>
                </a:extLst>
              </a:tr>
              <a:tr h="431356">
                <a:tc>
                  <a:txBody>
                    <a:bodyPr/>
                    <a:lstStyle/>
                    <a:p>
                      <a:r>
                        <a:rPr lang="en-US" sz="1400" dirty="0" smtClean="0">
                          <a:solidFill>
                            <a:schemeClr val="tx1"/>
                          </a:solidFill>
                          <a:latin typeface="+mn-lt"/>
                        </a:rPr>
                        <a:t>W/Cape </a:t>
                      </a:r>
                      <a:endParaRPr lang="en-ZA"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6,66</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1,76</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6,60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3,20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6,80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7,20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b="1" dirty="0" smtClean="0">
                          <a:solidFill>
                            <a:schemeClr val="tx1"/>
                          </a:solidFill>
                          <a:latin typeface="+mn-lt"/>
                        </a:rPr>
                        <a:t>40%</a:t>
                      </a:r>
                      <a:endParaRPr lang="en-US" sz="1400" b="1"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b="1" dirty="0" smtClean="0">
                          <a:solidFill>
                            <a:schemeClr val="tx1"/>
                          </a:solidFill>
                          <a:latin typeface="+mn-lt"/>
                        </a:rPr>
                        <a:t>3 716/24 228</a:t>
                      </a:r>
                    </a:p>
                    <a:p>
                      <a:pPr algn="ctr"/>
                      <a:r>
                        <a:rPr lang="en-US" sz="1400" b="1" dirty="0" smtClean="0">
                          <a:solidFill>
                            <a:schemeClr val="tx1"/>
                          </a:solidFill>
                          <a:latin typeface="+mn-lt"/>
                        </a:rPr>
                        <a:t>15,34</a:t>
                      </a:r>
                      <a:endParaRPr lang="en-US" sz="1400" b="1"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796501867"/>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182494892"/>
              </p:ext>
            </p:extLst>
          </p:nvPr>
        </p:nvGraphicFramePr>
        <p:xfrm>
          <a:off x="193140" y="2981983"/>
          <a:ext cx="11658600" cy="3684339"/>
        </p:xfrm>
        <a:graphic>
          <a:graphicData uri="http://schemas.openxmlformats.org/drawingml/2006/table">
            <a:tbl>
              <a:tblPr firstRow="1" bandRow="1"/>
              <a:tblGrid>
                <a:gridCol w="1483260">
                  <a:extLst>
                    <a:ext uri="{9D8B030D-6E8A-4147-A177-3AD203B41FA5}">
                      <a16:colId xmlns:a16="http://schemas.microsoft.com/office/drawing/2014/main" xmlns="" val="3171785473"/>
                    </a:ext>
                  </a:extLst>
                </a:gridCol>
                <a:gridCol w="1107540">
                  <a:extLst>
                    <a:ext uri="{9D8B030D-6E8A-4147-A177-3AD203B41FA5}">
                      <a16:colId xmlns:a16="http://schemas.microsoft.com/office/drawing/2014/main" xmlns="" val="3307568538"/>
                    </a:ext>
                  </a:extLst>
                </a:gridCol>
                <a:gridCol w="1295400">
                  <a:extLst>
                    <a:ext uri="{9D8B030D-6E8A-4147-A177-3AD203B41FA5}">
                      <a16:colId xmlns:a16="http://schemas.microsoft.com/office/drawing/2014/main" xmlns="" val="3177246977"/>
                    </a:ext>
                  </a:extLst>
                </a:gridCol>
                <a:gridCol w="1295400">
                  <a:extLst>
                    <a:ext uri="{9D8B030D-6E8A-4147-A177-3AD203B41FA5}">
                      <a16:colId xmlns:a16="http://schemas.microsoft.com/office/drawing/2014/main" xmlns="" val="1905890460"/>
                    </a:ext>
                  </a:extLst>
                </a:gridCol>
                <a:gridCol w="1295400">
                  <a:extLst>
                    <a:ext uri="{9D8B030D-6E8A-4147-A177-3AD203B41FA5}">
                      <a16:colId xmlns:a16="http://schemas.microsoft.com/office/drawing/2014/main" xmlns="" val="551651354"/>
                    </a:ext>
                  </a:extLst>
                </a:gridCol>
                <a:gridCol w="1295400">
                  <a:extLst>
                    <a:ext uri="{9D8B030D-6E8A-4147-A177-3AD203B41FA5}">
                      <a16:colId xmlns:a16="http://schemas.microsoft.com/office/drawing/2014/main" xmlns="" val="106908959"/>
                    </a:ext>
                  </a:extLst>
                </a:gridCol>
                <a:gridCol w="1295400">
                  <a:extLst>
                    <a:ext uri="{9D8B030D-6E8A-4147-A177-3AD203B41FA5}">
                      <a16:colId xmlns:a16="http://schemas.microsoft.com/office/drawing/2014/main" xmlns="" val="2307743238"/>
                    </a:ext>
                  </a:extLst>
                </a:gridCol>
                <a:gridCol w="1295400">
                  <a:extLst>
                    <a:ext uri="{9D8B030D-6E8A-4147-A177-3AD203B41FA5}">
                      <a16:colId xmlns:a16="http://schemas.microsoft.com/office/drawing/2014/main" xmlns="" val="2723634297"/>
                    </a:ext>
                  </a:extLst>
                </a:gridCol>
                <a:gridCol w="1295400">
                  <a:extLst>
                    <a:ext uri="{9D8B030D-6E8A-4147-A177-3AD203B41FA5}">
                      <a16:colId xmlns:a16="http://schemas.microsoft.com/office/drawing/2014/main" xmlns="" val="971921"/>
                    </a:ext>
                  </a:extLst>
                </a:gridCol>
              </a:tblGrid>
              <a:tr h="410484">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accent4"/>
                          </a:solidFill>
                          <a:latin typeface="Arial"/>
                          <a:ea typeface=""/>
                          <a:cs typeface="Arial"/>
                        </a:rPr>
                        <a:t>MANAGEMENT AREA</a:t>
                      </a:r>
                      <a:endParaRPr lang="en-ZA" sz="1100" b="1" kern="1200" dirty="0">
                        <a:solidFill>
                          <a:schemeClr val="accent4"/>
                        </a:solidFill>
                        <a:latin typeface="Arial"/>
                        <a:ea typeface=""/>
                        <a:cs typeface="Aria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accent4"/>
                          </a:solidFill>
                          <a:latin typeface="Arial"/>
                          <a:ea typeface=""/>
                          <a:cs typeface="Arial"/>
                        </a:rPr>
                        <a:t>JULY 2020</a:t>
                      </a:r>
                      <a:br>
                        <a:rPr lang="en-ZA" sz="1100" b="1" kern="1200" dirty="0" smtClean="0">
                          <a:solidFill>
                            <a:schemeClr val="accent4"/>
                          </a:solidFill>
                          <a:latin typeface="Arial"/>
                          <a:ea typeface=""/>
                          <a:cs typeface="Arial"/>
                        </a:rPr>
                      </a:br>
                      <a:r>
                        <a:rPr lang="en-ZA" sz="1100" b="1" kern="1200" dirty="0" smtClean="0">
                          <a:solidFill>
                            <a:schemeClr val="accent4"/>
                          </a:solidFill>
                          <a:latin typeface="Arial"/>
                          <a:ea typeface=""/>
                          <a:cs typeface="Arial"/>
                        </a:rPr>
                        <a:t>TARGET</a:t>
                      </a:r>
                      <a:endParaRPr lang="en-ZA" sz="1100" b="1" kern="1200" dirty="0">
                        <a:solidFill>
                          <a:schemeClr val="accent4"/>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accent4"/>
                          </a:solidFill>
                          <a:latin typeface="Arial"/>
                          <a:ea typeface=""/>
                          <a:cs typeface="Arial"/>
                        </a:rPr>
                        <a:t>JULY PERFORMANCE</a:t>
                      </a:r>
                      <a:endParaRPr lang="en-ZA" sz="1100" b="1" kern="1200" dirty="0">
                        <a:solidFill>
                          <a:schemeClr val="accent4"/>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accent4"/>
                          </a:solidFill>
                          <a:latin typeface="Arial"/>
                          <a:ea typeface=""/>
                          <a:cs typeface="Arial"/>
                        </a:rPr>
                        <a:t>AUGUST 2020</a:t>
                      </a:r>
                      <a:br>
                        <a:rPr lang="en-ZA" sz="1100" b="1" kern="1200" dirty="0" smtClean="0">
                          <a:solidFill>
                            <a:schemeClr val="accent4"/>
                          </a:solidFill>
                          <a:latin typeface="Arial"/>
                          <a:ea typeface=""/>
                          <a:cs typeface="Arial"/>
                        </a:rPr>
                      </a:br>
                      <a:r>
                        <a:rPr lang="en-ZA" sz="1100" b="1" kern="1200" dirty="0" smtClean="0">
                          <a:solidFill>
                            <a:schemeClr val="accent4"/>
                          </a:solidFill>
                          <a:latin typeface="Arial"/>
                          <a:ea typeface=""/>
                          <a:cs typeface="Arial"/>
                        </a:rPr>
                        <a:t>TARGET</a:t>
                      </a:r>
                      <a:endParaRPr lang="en-ZA" sz="1100" b="1" kern="1200" dirty="0">
                        <a:solidFill>
                          <a:schemeClr val="accent4"/>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accent4"/>
                          </a:solidFill>
                          <a:latin typeface="Arial"/>
                          <a:ea typeface=""/>
                          <a:cs typeface="Arial"/>
                        </a:rPr>
                        <a:t>AUGUST PERFORMANCE</a:t>
                      </a:r>
                      <a:endParaRPr lang="en-ZA" sz="1100" b="1" kern="1200" dirty="0">
                        <a:solidFill>
                          <a:schemeClr val="accent4"/>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accent4"/>
                          </a:solidFill>
                          <a:latin typeface="Arial"/>
                          <a:ea typeface=""/>
                          <a:cs typeface="Arial"/>
                        </a:rPr>
                        <a:t>SEPTEMBER 2020 TARGET</a:t>
                      </a:r>
                      <a:endParaRPr lang="en-ZA" sz="1100" b="1" kern="1200" dirty="0">
                        <a:solidFill>
                          <a:schemeClr val="accent4"/>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accent4"/>
                          </a:solidFill>
                          <a:latin typeface="Arial"/>
                          <a:ea typeface=""/>
                          <a:cs typeface="Arial"/>
                        </a:rPr>
                        <a:t>SEPTEMBER PERFORMANCE</a:t>
                      </a:r>
                      <a:endParaRPr lang="en-ZA" sz="1100" b="1" kern="1200" dirty="0">
                        <a:solidFill>
                          <a:schemeClr val="accent4"/>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accent4"/>
                          </a:solidFill>
                          <a:latin typeface="Arial"/>
                          <a:ea typeface=""/>
                          <a:cs typeface="Arial"/>
                        </a:rPr>
                        <a:t>Q2 TARGET: 2020-2021</a:t>
                      </a:r>
                      <a:endParaRPr lang="en-ZA" sz="1100" b="1" kern="1200" dirty="0">
                        <a:solidFill>
                          <a:schemeClr val="accent4"/>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accent4"/>
                          </a:solidFill>
                          <a:latin typeface="Arial"/>
                          <a:ea typeface=""/>
                          <a:cs typeface="Arial"/>
                        </a:rPr>
                        <a:t>PERFORMANCE</a:t>
                      </a:r>
                      <a:endParaRPr lang="en-ZA" sz="1100" b="1" kern="1200" dirty="0">
                        <a:solidFill>
                          <a:schemeClr val="accent4"/>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a16="http://schemas.microsoft.com/office/drawing/2014/main" xmlns="" val="2208647457"/>
                  </a:ext>
                </a:extLst>
              </a:tr>
              <a:tr h="361361">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accent4"/>
                          </a:solidFill>
                          <a:latin typeface="+mj-lt"/>
                        </a:rPr>
                        <a:t>Allandale</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Arial"/>
                          <a:cs typeface="Arial"/>
                        </a:rPr>
                        <a:t>6,66</a:t>
                      </a:r>
                      <a:endParaRPr kumimoji="0" lang="en-US" sz="1400" b="0" i="0" u="none" strike="noStrike" kern="1200" cap="none" spc="0" normalizeH="0" baseline="0" noProof="0" dirty="0">
                        <a:ln>
                          <a:noFill/>
                        </a:ln>
                        <a:solidFill>
                          <a:srgbClr val="000000"/>
                        </a:solidFill>
                        <a:effectLst/>
                        <a:uLnTx/>
                        <a:uFillTx/>
                        <a:latin typeface="Arial"/>
                        <a:cs typeface="Aria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2,65%</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Arial"/>
                          <a:cs typeface="Arial"/>
                        </a:rPr>
                        <a:t>6,66</a:t>
                      </a:r>
                      <a:endParaRPr kumimoji="0" lang="en-US" sz="1400" b="0" i="0" u="none" strike="noStrike" kern="1200" cap="none" spc="0" normalizeH="0" baseline="0" noProof="0" dirty="0">
                        <a:ln>
                          <a:noFill/>
                        </a:ln>
                        <a:solidFill>
                          <a:srgbClr val="000000"/>
                        </a:solidFill>
                        <a:effectLst/>
                        <a:uLnTx/>
                        <a:uFillTx/>
                        <a:latin typeface="Arial"/>
                        <a:cs typeface="Aria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2,35%</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Arial"/>
                          <a:cs typeface="Arial"/>
                        </a:rPr>
                        <a:t>6,66</a:t>
                      </a:r>
                      <a:endParaRPr kumimoji="0" lang="en-US" sz="1400" b="0" i="0" u="none" strike="noStrike" kern="1200" cap="none" spc="0" normalizeH="0" baseline="0" noProof="0" dirty="0">
                        <a:ln>
                          <a:noFill/>
                        </a:ln>
                        <a:solidFill>
                          <a:srgbClr val="000000"/>
                        </a:solidFill>
                        <a:effectLst/>
                        <a:uLnTx/>
                        <a:uFillTx/>
                        <a:latin typeface="Arial"/>
                        <a:cs typeface="Aria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2,39%</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40%</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14,62%</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1950242310"/>
                  </a:ext>
                </a:extLst>
              </a:tr>
              <a:tr h="361361">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mj-lt"/>
                        </a:rPr>
                        <a:t>Breederivier</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6,66</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0.00%</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6,66</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0,34%</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6,66</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3,36%</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40%</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3,68%</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3418693148"/>
                  </a:ext>
                </a:extLst>
              </a:tr>
              <a:tr h="361361">
                <a:tc>
                  <a:txBody>
                    <a:bodyPr/>
                    <a:lstStyle/>
                    <a:p>
                      <a:r>
                        <a:rPr lang="en-US" sz="1400" dirty="0" smtClean="0">
                          <a:solidFill>
                            <a:schemeClr val="tx1"/>
                          </a:solidFill>
                          <a:latin typeface="+mj-lt"/>
                        </a:rPr>
                        <a:t>Drakenstein </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mn-lt"/>
                          <a:cs typeface="+mn-cs"/>
                        </a:rPr>
                        <a:t>6,66</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400" dirty="0" smtClean="0">
                          <a:solidFill>
                            <a:schemeClr val="tx1"/>
                          </a:solidFill>
                          <a:latin typeface="+mj-lt"/>
                        </a:rPr>
                        <a:t>0,00%</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mn-lt"/>
                          <a:cs typeface="+mn-cs"/>
                        </a:rPr>
                        <a:t>6,66</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400" dirty="0" smtClean="0">
                          <a:solidFill>
                            <a:schemeClr val="tx1"/>
                          </a:solidFill>
                          <a:latin typeface="+mj-lt"/>
                        </a:rPr>
                        <a:t>1,85%</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mn-lt"/>
                          <a:cs typeface="+mn-cs"/>
                        </a:rPr>
                        <a:t>6,66</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400" dirty="0" smtClean="0">
                          <a:solidFill>
                            <a:schemeClr val="tx1"/>
                          </a:solidFill>
                          <a:latin typeface="+mj-lt"/>
                        </a:rPr>
                        <a:t>3,60%</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400" dirty="0" smtClean="0">
                          <a:solidFill>
                            <a:schemeClr val="tx1"/>
                          </a:solidFill>
                          <a:latin typeface="+mj-lt"/>
                        </a:rPr>
                        <a:t>40%</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400" dirty="0" smtClean="0">
                          <a:solidFill>
                            <a:schemeClr val="tx1"/>
                          </a:solidFill>
                          <a:latin typeface="+mj-lt"/>
                        </a:rPr>
                        <a:t>5,45%</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1361">
                <a:tc>
                  <a:txBody>
                    <a:bodyPr/>
                    <a:lstStyle/>
                    <a:p>
                      <a:r>
                        <a:rPr lang="en-US" sz="1400" dirty="0" smtClean="0">
                          <a:solidFill>
                            <a:schemeClr val="tx1"/>
                          </a:solidFill>
                          <a:latin typeface="+mj-lt"/>
                        </a:rPr>
                        <a:t>Goodwood</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j-lt"/>
                        </a:rPr>
                        <a:t>6,66</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j-lt"/>
                        </a:rPr>
                        <a:t>3,54</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j-lt"/>
                        </a:rPr>
                        <a:t>6,66</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j-lt"/>
                        </a:rPr>
                        <a:t>5,07</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j-lt"/>
                        </a:rPr>
                        <a:t>6,66</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j-lt"/>
                        </a:rPr>
                        <a:t>9,55</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j-lt"/>
                        </a:rPr>
                        <a:t>40%</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j-lt"/>
                        </a:rPr>
                        <a:t>21,80</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694879642"/>
                  </a:ext>
                </a:extLst>
              </a:tr>
              <a:tr h="361361">
                <a:tc>
                  <a:txBody>
                    <a:bodyPr/>
                    <a:lstStyle/>
                    <a:p>
                      <a:r>
                        <a:rPr lang="en-US" sz="1400" dirty="0" smtClean="0">
                          <a:solidFill>
                            <a:schemeClr val="tx1"/>
                          </a:solidFill>
                          <a:latin typeface="+mj-lt"/>
                        </a:rPr>
                        <a:t>Overberg </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j-lt"/>
                        </a:rPr>
                        <a:t>6,66</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j-lt"/>
                        </a:rPr>
                        <a:t>0,00%</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j-lt"/>
                        </a:rPr>
                        <a:t>6,66</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j-lt"/>
                        </a:rPr>
                        <a:t>0,00%</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j-lt"/>
                        </a:rPr>
                        <a:t>6,66</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j-lt"/>
                        </a:rPr>
                        <a:t>4,78%</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j-lt"/>
                        </a:rPr>
                        <a:t>40%</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j-lt"/>
                        </a:rPr>
                        <a:t>4,78%</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1361">
                <a:tc>
                  <a:txBody>
                    <a:bodyPr/>
                    <a:lstStyle/>
                    <a:p>
                      <a:r>
                        <a:rPr lang="en-US" sz="1400" dirty="0" smtClean="0">
                          <a:solidFill>
                            <a:schemeClr val="tx1"/>
                          </a:solidFill>
                          <a:latin typeface="+mj-lt"/>
                        </a:rPr>
                        <a:t>Pollsmoor</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mn-lt"/>
                          <a:cs typeface="+mn-cs"/>
                        </a:rPr>
                        <a:t>6,66</a:t>
                      </a:r>
                      <a:endParaRPr kumimoji="0" lang="en-US" sz="1400" b="0" i="0" u="none" strike="noStrike" kern="1200" cap="none" spc="0" normalizeH="0" baseline="0" noProof="0" dirty="0">
                        <a:ln>
                          <a:noFill/>
                        </a:ln>
                        <a:solidFill>
                          <a:srgbClr val="000000"/>
                        </a:solidFill>
                        <a:effectLst/>
                        <a:uLnTx/>
                        <a:uFillTx/>
                        <a:latin typeface="+mn-lt"/>
                        <a:cs typeface="+mn-cs"/>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400" dirty="0" smtClean="0">
                          <a:solidFill>
                            <a:schemeClr val="tx1"/>
                          </a:solidFill>
                          <a:latin typeface="+mj-lt"/>
                        </a:rPr>
                        <a:t>3,20</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mn-lt"/>
                          <a:cs typeface="+mn-cs"/>
                        </a:rPr>
                        <a:t>6,66</a:t>
                      </a:r>
                      <a:endParaRPr kumimoji="0" lang="en-US" sz="1400" b="0" i="0" u="none" strike="noStrike" kern="1200" cap="none" spc="0" normalizeH="0" baseline="0" noProof="0" dirty="0">
                        <a:ln>
                          <a:noFill/>
                        </a:ln>
                        <a:solidFill>
                          <a:srgbClr val="000000"/>
                        </a:solidFill>
                        <a:effectLst/>
                        <a:uLnTx/>
                        <a:uFillTx/>
                        <a:latin typeface="+mn-lt"/>
                        <a:cs typeface="+mn-cs"/>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400" dirty="0" smtClean="0">
                          <a:solidFill>
                            <a:schemeClr val="tx1"/>
                          </a:solidFill>
                          <a:latin typeface="+mj-lt"/>
                        </a:rPr>
                        <a:t>4,80</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mn-lt"/>
                          <a:cs typeface="+mn-cs"/>
                        </a:rPr>
                        <a:t>6,66</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400" dirty="0" smtClean="0">
                          <a:solidFill>
                            <a:schemeClr val="tx1"/>
                          </a:solidFill>
                          <a:latin typeface="+mj-lt"/>
                        </a:rPr>
                        <a:t>6,55</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400" dirty="0" smtClean="0">
                          <a:solidFill>
                            <a:schemeClr val="tx1"/>
                          </a:solidFill>
                          <a:latin typeface="+mj-lt"/>
                        </a:rPr>
                        <a:t>40%</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400" dirty="0" smtClean="0">
                          <a:solidFill>
                            <a:schemeClr val="tx1"/>
                          </a:solidFill>
                          <a:latin typeface="+mj-lt"/>
                        </a:rPr>
                        <a:t>18,10%</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6731">
                <a:tc>
                  <a:txBody>
                    <a:bodyPr/>
                    <a:lstStyle/>
                    <a:p>
                      <a:r>
                        <a:rPr lang="en-US" sz="1400" dirty="0" smtClean="0">
                          <a:solidFill>
                            <a:schemeClr val="tx1"/>
                          </a:solidFill>
                          <a:latin typeface="+mj-lt"/>
                        </a:rPr>
                        <a:t>Southern Cape</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400" dirty="0" smtClean="0">
                          <a:solidFill>
                            <a:schemeClr val="tx1"/>
                          </a:solidFill>
                          <a:latin typeface="+mj-lt"/>
                        </a:rPr>
                        <a:t>6,66</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400" dirty="0" smtClean="0">
                          <a:solidFill>
                            <a:schemeClr val="tx1"/>
                          </a:solidFill>
                          <a:latin typeface="+mj-lt"/>
                        </a:rPr>
                        <a:t>0</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400" dirty="0" smtClean="0">
                          <a:solidFill>
                            <a:schemeClr val="tx1"/>
                          </a:solidFill>
                          <a:latin typeface="+mj-lt"/>
                        </a:rPr>
                        <a:t>6,66</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400" dirty="0" smtClean="0">
                          <a:solidFill>
                            <a:schemeClr val="tx1"/>
                          </a:solidFill>
                          <a:latin typeface="+mj-lt"/>
                        </a:rPr>
                        <a:t>3,21</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400" dirty="0" smtClean="0">
                          <a:solidFill>
                            <a:schemeClr val="tx1"/>
                          </a:solidFill>
                          <a:latin typeface="+mj-lt"/>
                        </a:rPr>
                        <a:t>6,6</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400" dirty="0" smtClean="0">
                          <a:solidFill>
                            <a:schemeClr val="tx1"/>
                          </a:solidFill>
                          <a:latin typeface="+mj-lt"/>
                        </a:rPr>
                        <a:t>4,66</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400" dirty="0" smtClean="0">
                          <a:solidFill>
                            <a:schemeClr val="tx1"/>
                          </a:solidFill>
                          <a:latin typeface="+mj-lt"/>
                        </a:rPr>
                        <a:t>40%</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400" dirty="0" smtClean="0">
                          <a:solidFill>
                            <a:schemeClr val="tx1"/>
                          </a:solidFill>
                          <a:latin typeface="+mj-lt"/>
                        </a:rPr>
                        <a:t>7,80</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1361">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accent4"/>
                          </a:solidFill>
                          <a:latin typeface="+mj-lt"/>
                        </a:rPr>
                        <a:t>Voorberg</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Arial"/>
                          <a:cs typeface="Arial"/>
                        </a:rPr>
                        <a:t>6,66</a:t>
                      </a:r>
                      <a:endParaRPr kumimoji="0" lang="en-US" sz="1400" b="0" i="0" u="none" strike="noStrike" kern="1200" cap="none" spc="0" normalizeH="0" baseline="0" noProof="0" dirty="0">
                        <a:ln>
                          <a:noFill/>
                        </a:ln>
                        <a:solidFill>
                          <a:srgbClr val="000000"/>
                        </a:solidFill>
                        <a:effectLst/>
                        <a:uLnTx/>
                        <a:uFillTx/>
                        <a:latin typeface="Arial"/>
                        <a:cs typeface="Aria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0%</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Arial"/>
                          <a:cs typeface="Arial"/>
                        </a:rPr>
                        <a:t>6,66</a:t>
                      </a:r>
                      <a:endParaRPr kumimoji="0" lang="en-US" sz="1400" b="0" i="0" u="none" strike="noStrike" kern="1200" cap="none" spc="0" normalizeH="0" baseline="0" noProof="0" dirty="0">
                        <a:ln>
                          <a:noFill/>
                        </a:ln>
                        <a:solidFill>
                          <a:srgbClr val="000000"/>
                        </a:solidFill>
                        <a:effectLst/>
                        <a:uLnTx/>
                        <a:uFillTx/>
                        <a:latin typeface="Arial"/>
                        <a:cs typeface="Aria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0%</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ctr" defTabSz="91433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000000"/>
                          </a:solidFill>
                          <a:effectLst/>
                          <a:uLnTx/>
                          <a:uFillTx/>
                          <a:latin typeface="Arial"/>
                          <a:cs typeface="Arial"/>
                        </a:rPr>
                        <a:t>6,66</a:t>
                      </a:r>
                      <a:endParaRPr kumimoji="0" lang="en-US" sz="1400" b="0" i="0" u="none" strike="noStrike" kern="1200" cap="none" spc="0" normalizeH="0" baseline="0" noProof="0" dirty="0">
                        <a:ln>
                          <a:noFill/>
                        </a:ln>
                        <a:solidFill>
                          <a:srgbClr val="000000"/>
                        </a:solidFill>
                        <a:effectLst/>
                        <a:uLnTx/>
                        <a:uFillTx/>
                        <a:latin typeface="Arial"/>
                        <a:cs typeface="Aria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15,01%</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40%</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15,01%</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1361">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mj-lt"/>
                        </a:rPr>
                        <a:t>West Coast </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6,66</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0.00%</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6,66</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1,87%</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6,66</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8,71%</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40%</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12,59%</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bl>
          </a:graphicData>
        </a:graphic>
      </p:graphicFrame>
    </p:spTree>
    <p:extLst>
      <p:ext uri="{BB962C8B-B14F-4D97-AF65-F5344CB8AC3E}">
        <p14:creationId xmlns:p14="http://schemas.microsoft.com/office/powerpoint/2010/main" val="14928684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60">
            <a:extLst>
              <a:ext uri="{FF2B5EF4-FFF2-40B4-BE49-F238E27FC236}">
                <a16:creationId xmlns:a16="http://schemas.microsoft.com/office/drawing/2014/main" xmlns="" id="{935013CF-ED1D-4C99-9BBC-342742B95A80}"/>
              </a:ext>
            </a:extLst>
          </p:cNvPr>
          <p:cNvSpPr/>
          <p:nvPr/>
        </p:nvSpPr>
        <p:spPr>
          <a:xfrm rot="5400000">
            <a:off x="4821169" y="-4804500"/>
            <a:ext cx="1440000" cy="11049000"/>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9" name="TextBox 8"/>
          <p:cNvSpPr txBox="1"/>
          <p:nvPr/>
        </p:nvSpPr>
        <p:spPr>
          <a:xfrm>
            <a:off x="-228600" y="1500598"/>
            <a:ext cx="9144000"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     2. SOURCE OF </a:t>
            </a:r>
            <a:r>
              <a:rPr lang="en-GB" sz="1800" b="1" kern="0" dirty="0" smtClean="0">
                <a:solidFill>
                  <a:prstClr val="black"/>
                </a:solidFill>
              </a:rPr>
              <a:t>UNDER-ACHIEVEMENT AT CORRECTIONAL CENTRE LEVEL</a:t>
            </a:r>
            <a:endParaRPr lang="en-ZA" sz="1800" b="1" kern="0" dirty="0">
              <a:solidFill>
                <a:prstClr val="black"/>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2084777031"/>
              </p:ext>
            </p:extLst>
          </p:nvPr>
        </p:nvGraphicFramePr>
        <p:xfrm>
          <a:off x="139700" y="1777467"/>
          <a:ext cx="11747498" cy="5087289"/>
        </p:xfrm>
        <a:graphic>
          <a:graphicData uri="http://schemas.openxmlformats.org/drawingml/2006/table">
            <a:tbl>
              <a:tblPr firstRow="1" bandRow="1"/>
              <a:tblGrid>
                <a:gridCol w="850900">
                  <a:extLst>
                    <a:ext uri="{9D8B030D-6E8A-4147-A177-3AD203B41FA5}">
                      <a16:colId xmlns:a16="http://schemas.microsoft.com/office/drawing/2014/main" xmlns="" val="3171785473"/>
                    </a:ext>
                  </a:extLst>
                </a:gridCol>
                <a:gridCol w="1219200">
                  <a:extLst>
                    <a:ext uri="{9D8B030D-6E8A-4147-A177-3AD203B41FA5}">
                      <a16:colId xmlns:a16="http://schemas.microsoft.com/office/drawing/2014/main" xmlns="" val="3307568538"/>
                    </a:ext>
                  </a:extLst>
                </a:gridCol>
                <a:gridCol w="1143000">
                  <a:extLst>
                    <a:ext uri="{9D8B030D-6E8A-4147-A177-3AD203B41FA5}">
                      <a16:colId xmlns:a16="http://schemas.microsoft.com/office/drawing/2014/main" xmlns="" val="3177246977"/>
                    </a:ext>
                  </a:extLst>
                </a:gridCol>
                <a:gridCol w="1371600">
                  <a:extLst>
                    <a:ext uri="{9D8B030D-6E8A-4147-A177-3AD203B41FA5}">
                      <a16:colId xmlns:a16="http://schemas.microsoft.com/office/drawing/2014/main" xmlns="" val="1905890460"/>
                    </a:ext>
                  </a:extLst>
                </a:gridCol>
                <a:gridCol w="2362200">
                  <a:extLst>
                    <a:ext uri="{9D8B030D-6E8A-4147-A177-3AD203B41FA5}">
                      <a16:colId xmlns:a16="http://schemas.microsoft.com/office/drawing/2014/main" xmlns="" val="551651354"/>
                    </a:ext>
                  </a:extLst>
                </a:gridCol>
                <a:gridCol w="2971800">
                  <a:extLst>
                    <a:ext uri="{9D8B030D-6E8A-4147-A177-3AD203B41FA5}">
                      <a16:colId xmlns:a16="http://schemas.microsoft.com/office/drawing/2014/main" xmlns="" val="106908959"/>
                    </a:ext>
                  </a:extLst>
                </a:gridCol>
                <a:gridCol w="1828798">
                  <a:extLst>
                    <a:ext uri="{9D8B030D-6E8A-4147-A177-3AD203B41FA5}">
                      <a16:colId xmlns:a16="http://schemas.microsoft.com/office/drawing/2014/main" xmlns="" val="2307743238"/>
                    </a:ext>
                  </a:extLst>
                </a:gridCol>
              </a:tblGrid>
              <a:tr h="1041933">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200" b="1" kern="1200" dirty="0" smtClean="0">
                          <a:solidFill>
                            <a:schemeClr val="bg1"/>
                          </a:solidFill>
                          <a:latin typeface="Arial"/>
                          <a:ea typeface=""/>
                          <a:cs typeface="Arial"/>
                        </a:rPr>
                        <a:t>Q2 TARGET 2020/21</a:t>
                      </a:r>
                      <a:endParaRPr lang="en-US" sz="1200" b="1" kern="1200" dirty="0">
                        <a:solidFill>
                          <a:schemeClr val="bg1"/>
                        </a:solidFill>
                        <a:latin typeface="Arial"/>
                        <a:ea typeface=""/>
                        <a:cs typeface="Aria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200" b="1" kern="1200" dirty="0" smtClean="0">
                          <a:solidFill>
                            <a:schemeClr val="bg1"/>
                          </a:solidFill>
                          <a:latin typeface="Arial"/>
                          <a:ea typeface=""/>
                          <a:cs typeface="Arial"/>
                        </a:rPr>
                        <a:t>QUARTER 2</a:t>
                      </a:r>
                      <a:br>
                        <a:rPr lang="en-US" sz="1200" b="1" kern="1200" dirty="0" smtClean="0">
                          <a:solidFill>
                            <a:schemeClr val="bg1"/>
                          </a:solidFill>
                          <a:latin typeface="Arial"/>
                          <a:ea typeface=""/>
                          <a:cs typeface="Arial"/>
                        </a:rPr>
                      </a:br>
                      <a:r>
                        <a:rPr lang="en-US" sz="1200" b="1" kern="1200" dirty="0" smtClean="0">
                          <a:solidFill>
                            <a:schemeClr val="bg1"/>
                          </a:solidFill>
                          <a:latin typeface="Arial"/>
                          <a:ea typeface=""/>
                          <a:cs typeface="Arial"/>
                        </a:rPr>
                        <a:t>PERFORMANCE</a:t>
                      </a:r>
                      <a:endParaRPr lang="en-US" sz="1200" b="1" kern="1200" dirty="0">
                        <a:solidFill>
                          <a:schemeClr val="bg1"/>
                        </a:solidFill>
                        <a:latin typeface="Arial"/>
                        <a:ea typeface=""/>
                        <a:cs typeface="Arial"/>
                      </a:endParaRP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000" b="1" kern="1200" dirty="0" smtClean="0">
                          <a:solidFill>
                            <a:schemeClr val="bg1"/>
                          </a:solidFill>
                          <a:latin typeface="Arial"/>
                          <a:ea typeface=""/>
                          <a:cs typeface="Arial"/>
                        </a:rPr>
                        <a:t>MANAGEMENT AREAS THAT CONTRIBUTED TOWARDS UNDER-ACHIEVEMENT </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CORRECTIONAL CENTRE</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REASONS FOR UNDER</a:t>
                      </a:r>
                    </a:p>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PERFORMANCE</a:t>
                      </a:r>
                      <a:endParaRPr lang="en-US" sz="11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ROOT CAUSES</a:t>
                      </a:r>
                      <a:endParaRPr lang="en-US" sz="11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ASSOCIATED RISKS </a:t>
                      </a:r>
                      <a:endParaRPr lang="en-ZA" sz="11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a16="http://schemas.microsoft.com/office/drawing/2014/main" xmlns="" val="2208647457"/>
                  </a:ext>
                </a:extLst>
              </a:tr>
              <a:tr h="992889">
                <a:tc>
                  <a:txBody>
                    <a:bodyPr/>
                    <a:lstStyle/>
                    <a:p>
                      <a:r>
                        <a:rPr lang="en-US" sz="1200" dirty="0" smtClean="0">
                          <a:solidFill>
                            <a:schemeClr val="accent4"/>
                          </a:solidFill>
                          <a:latin typeface="+mn-lt"/>
                        </a:rPr>
                        <a:t>40%</a:t>
                      </a:r>
                      <a:endParaRPr lang="en-ZA"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14,62%</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accent4"/>
                          </a:solidFill>
                          <a:latin typeface="+mn-lt"/>
                        </a:rPr>
                        <a:t>Allandale </a:t>
                      </a:r>
                      <a:endParaRPr lang="en-US"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accent4"/>
                          </a:solidFill>
                          <a:latin typeface="+mn-lt"/>
                        </a:rPr>
                        <a:t>Obiqua , Allandale and </a:t>
                      </a:r>
                      <a:r>
                        <a:rPr lang="en-US" sz="1200" dirty="0" err="1" smtClean="0">
                          <a:solidFill>
                            <a:schemeClr val="accent4"/>
                          </a:solidFill>
                          <a:latin typeface="+mn-lt"/>
                        </a:rPr>
                        <a:t>Paardeberg</a:t>
                      </a:r>
                      <a:r>
                        <a:rPr lang="en-US" sz="1200" dirty="0" smtClean="0">
                          <a:solidFill>
                            <a:schemeClr val="accent4"/>
                          </a:solidFill>
                          <a:latin typeface="+mn-lt"/>
                        </a:rPr>
                        <a:t> </a:t>
                      </a:r>
                      <a:endParaRPr lang="en-US"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accent4"/>
                          </a:solidFill>
                          <a:latin typeface="+mn-lt"/>
                        </a:rPr>
                        <a:t>Not achieved due to Covid-19 restrictions</a:t>
                      </a:r>
                      <a:endParaRPr lang="en-US"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285750" marR="0" indent="-285750" algn="ctr" defTabSz="9143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accent4"/>
                          </a:solidFill>
                          <a:latin typeface="+mn-lt"/>
                        </a:rPr>
                        <a:t>Not achieved due to Covid-19 restrictions</a:t>
                      </a:r>
                    </a:p>
                    <a:p>
                      <a:pPr marL="285750" marR="0" indent="-285750" algn="ctr" defTabSz="9143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accent4"/>
                          </a:solidFill>
                          <a:latin typeface="+mn-lt"/>
                        </a:rPr>
                        <a:t>SMDC post not on the establishment </a:t>
                      </a: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200" kern="1200" dirty="0" smtClean="0">
                          <a:solidFill>
                            <a:schemeClr val="accent4"/>
                          </a:solidFill>
                          <a:latin typeface="Calibri Light"/>
                          <a:ea typeface=""/>
                          <a:cs typeface=""/>
                        </a:rPr>
                        <a:t>Spiritual Wellbeing of offender will be impacted negatively</a:t>
                      </a: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992889">
                <a:tc>
                  <a:txBody>
                    <a:bodyPr/>
                    <a:lstStyle/>
                    <a:p>
                      <a:r>
                        <a:rPr lang="en-US" sz="1200" dirty="0" smtClean="0">
                          <a:solidFill>
                            <a:schemeClr val="accent4"/>
                          </a:solidFill>
                          <a:latin typeface="+mn-lt"/>
                        </a:rPr>
                        <a:t>40%</a:t>
                      </a:r>
                      <a:endParaRPr lang="en-ZA"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j-lt"/>
                        </a:rPr>
                        <a:t>3,68%</a:t>
                      </a:r>
                      <a:endParaRPr lang="en-US" sz="14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accent4"/>
                          </a:solidFill>
                          <a:latin typeface="+mn-lt"/>
                        </a:rPr>
                        <a:t>Breederivier</a:t>
                      </a:r>
                      <a:endParaRPr lang="en-US"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accent4"/>
                          </a:solidFill>
                          <a:latin typeface="+mn-lt"/>
                        </a:rPr>
                        <a:t>All Correctional Centres</a:t>
                      </a:r>
                      <a:endParaRPr lang="en-US"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accent4"/>
                          </a:solidFill>
                          <a:latin typeface="+mn-lt"/>
                        </a:rPr>
                        <a:t>Not achieved due to Covid-19 restrictions</a:t>
                      </a:r>
                    </a:p>
                    <a:p>
                      <a:pPr algn="ctr"/>
                      <a:r>
                        <a:rPr lang="en-US" sz="1200" dirty="0" smtClean="0">
                          <a:solidFill>
                            <a:schemeClr val="accent4"/>
                          </a:solidFill>
                          <a:latin typeface="+mn-lt"/>
                        </a:rPr>
                        <a:t>Chaplain post vacant </a:t>
                      </a:r>
                      <a:endParaRPr lang="en-US"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285750" marR="0" indent="-285750" algn="ctr" defTabSz="9143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accent4"/>
                          </a:solidFill>
                          <a:latin typeface="+mn-lt"/>
                        </a:rPr>
                        <a:t>Not achieved due to Covid-19 restrictions</a:t>
                      </a:r>
                    </a:p>
                    <a:p>
                      <a:pPr marL="285750" marR="0" indent="-285750" algn="ctr" defTabSz="9143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accent4"/>
                          </a:solidFill>
                          <a:latin typeface="+mn-lt"/>
                        </a:rPr>
                        <a:t>SMDC post not on the establishment </a:t>
                      </a: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200" kern="1200" dirty="0" smtClean="0">
                          <a:solidFill>
                            <a:schemeClr val="accent4"/>
                          </a:solidFill>
                          <a:latin typeface="Calibri Light"/>
                          <a:ea typeface=""/>
                          <a:cs typeface=""/>
                        </a:rPr>
                        <a:t>Spiritual Wellbeing of offender will be impacted negatively</a:t>
                      </a: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1950242310"/>
                  </a:ext>
                </a:extLst>
              </a:tr>
              <a:tr h="1053738">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accent4"/>
                          </a:solidFill>
                          <a:latin typeface="+mn-lt"/>
                        </a:rPr>
                        <a:t>40%</a:t>
                      </a:r>
                      <a:endParaRPr lang="en-US"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400" dirty="0" smtClean="0">
                          <a:solidFill>
                            <a:schemeClr val="tx1"/>
                          </a:solidFill>
                          <a:latin typeface="+mj-lt"/>
                        </a:rPr>
                        <a:t>5,45%</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accent4"/>
                          </a:solidFill>
                          <a:latin typeface="+mn-lt"/>
                        </a:rPr>
                        <a:t>Drakenstein </a:t>
                      </a:r>
                      <a:endParaRPr lang="en-US"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200" kern="1200" dirty="0" smtClean="0">
                          <a:solidFill>
                            <a:schemeClr val="accent4"/>
                          </a:solidFill>
                          <a:latin typeface="Calibri Light"/>
                          <a:ea typeface=""/>
                          <a:cs typeface=""/>
                        </a:rPr>
                        <a:t>All Correctional </a:t>
                      </a:r>
                      <a:r>
                        <a:rPr lang="en-US" sz="1200" kern="1200" dirty="0" err="1" smtClean="0">
                          <a:solidFill>
                            <a:schemeClr val="accent4"/>
                          </a:solidFill>
                          <a:latin typeface="Calibri Light"/>
                          <a:ea typeface=""/>
                          <a:cs typeface=""/>
                        </a:rPr>
                        <a:t>Centres</a:t>
                      </a:r>
                      <a:endParaRPr lang="en-US" sz="1200" kern="1200" dirty="0" smtClean="0">
                        <a:solidFill>
                          <a:schemeClr val="accent4"/>
                        </a:solidFill>
                        <a:latin typeface="Calibri Light"/>
                        <a:ea typeface=""/>
                        <a:cs typeface=""/>
                      </a:endParaRPr>
                    </a:p>
                    <a:p>
                      <a:pPr algn="ctr"/>
                      <a:endParaRPr lang="en-US"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kern="1200" dirty="0" smtClean="0">
                          <a:solidFill>
                            <a:schemeClr val="accent4"/>
                          </a:solidFill>
                          <a:latin typeface="Calibri Light"/>
                          <a:ea typeface=""/>
                          <a:cs typeface=""/>
                        </a:rPr>
                        <a:t>Not achieved due to Covid-19 restrictions</a:t>
                      </a:r>
                    </a:p>
                    <a:p>
                      <a:pPr algn="ctr"/>
                      <a:r>
                        <a:rPr lang="en-US" sz="1200" kern="1200" dirty="0" smtClean="0">
                          <a:solidFill>
                            <a:schemeClr val="accent4"/>
                          </a:solidFill>
                          <a:latin typeface="Calibri Light"/>
                          <a:ea typeface=""/>
                          <a:cs typeface=""/>
                        </a:rPr>
                        <a:t>Official assigned as SMDC was hospitalized for two months at Beaufort West </a:t>
                      </a:r>
                      <a:endParaRPr lang="en-US" sz="1200" kern="1200" dirty="0">
                        <a:solidFill>
                          <a:schemeClr val="accent4"/>
                        </a:solidFill>
                        <a:latin typeface="Calibri Light"/>
                        <a:ea typeface=""/>
                        <a:cs typeface=""/>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285750" marR="0" lvl="0" indent="-285750" algn="ctr" defTabSz="9143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0000"/>
                          </a:solidFill>
                          <a:effectLst/>
                          <a:uLnTx/>
                          <a:uFillTx/>
                          <a:latin typeface="Arial"/>
                          <a:cs typeface="Arial"/>
                        </a:rPr>
                        <a:t>Not achieved due to Covid-19 restrictions</a:t>
                      </a:r>
                    </a:p>
                    <a:p>
                      <a:pPr marL="285750" marR="0" lvl="0" indent="-285750" algn="ctr" defTabSz="9143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0000"/>
                          </a:solidFill>
                          <a:effectLst/>
                          <a:uLnTx/>
                          <a:uFillTx/>
                          <a:latin typeface="Arial"/>
                          <a:cs typeface="Arial"/>
                        </a:rPr>
                        <a:t>SMDC post not on the establishment </a:t>
                      </a:r>
                    </a:p>
                    <a:p>
                      <a:pPr algn="ctr"/>
                      <a:endParaRPr lang="en-US"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accent4"/>
                          </a:solidFill>
                          <a:latin typeface="+mn-lt"/>
                        </a:rPr>
                        <a:t>Spiritual Wellbeing of offender will be impacted negatively</a:t>
                      </a:r>
                      <a:endParaRPr lang="en-US"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3418693148"/>
                  </a:ext>
                </a:extLst>
              </a:tr>
              <a:tr h="913377">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accent4"/>
                          </a:solidFill>
                          <a:latin typeface="+mn-lt"/>
                        </a:rPr>
                        <a:t>40%</a:t>
                      </a:r>
                      <a:endParaRPr lang="en-US"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j-lt"/>
                        </a:rPr>
                        <a:t>21,80</a:t>
                      </a:r>
                      <a:endParaRPr lang="en-US" sz="14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accent4"/>
                          </a:solidFill>
                          <a:latin typeface="+mn-lt"/>
                        </a:rPr>
                        <a:t>Goodwood </a:t>
                      </a:r>
                      <a:endParaRPr lang="en-US"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accent4"/>
                          </a:solidFill>
                          <a:latin typeface="+mn-lt"/>
                        </a:rPr>
                        <a:t>Goodwood </a:t>
                      </a:r>
                      <a:endParaRPr lang="en-US"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kern="1200" dirty="0" smtClean="0">
                          <a:solidFill>
                            <a:schemeClr val="accent4"/>
                          </a:solidFill>
                          <a:latin typeface="Calibri Light"/>
                          <a:ea typeface=""/>
                          <a:cs typeface=""/>
                        </a:rPr>
                        <a:t>Not achieved due to Covid-19 restrictions</a:t>
                      </a:r>
                    </a:p>
                    <a:p>
                      <a:pPr algn="ctr"/>
                      <a:r>
                        <a:rPr lang="en-US" sz="1200" kern="1200" dirty="0" smtClean="0">
                          <a:solidFill>
                            <a:schemeClr val="accent4"/>
                          </a:solidFill>
                          <a:latin typeface="Calibri Light"/>
                          <a:ea typeface=""/>
                          <a:cs typeface=""/>
                        </a:rPr>
                        <a:t>Official assigned as SMDC was hospitalized for two months at Beaufort West </a:t>
                      </a:r>
                      <a:endParaRPr lang="en-US" sz="1200" kern="1200" dirty="0">
                        <a:solidFill>
                          <a:schemeClr val="accent4"/>
                        </a:solidFill>
                        <a:latin typeface="Calibri Light"/>
                        <a:ea typeface=""/>
                        <a:cs typeface=""/>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285750" marR="0" lvl="0" indent="-285750" algn="ctr" defTabSz="9143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0000"/>
                          </a:solidFill>
                          <a:effectLst/>
                          <a:uLnTx/>
                          <a:uFillTx/>
                          <a:latin typeface="Arial"/>
                          <a:cs typeface="Arial"/>
                        </a:rPr>
                        <a:t>Not achieved due to Covid-19 restrictions</a:t>
                      </a:r>
                    </a:p>
                    <a:p>
                      <a:pPr marL="285750" marR="0" lvl="0" indent="-285750" algn="ctr" defTabSz="9143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srgbClr val="000000"/>
                          </a:solidFill>
                          <a:effectLst/>
                          <a:uLnTx/>
                          <a:uFillTx/>
                          <a:latin typeface="Arial"/>
                          <a:cs typeface="Arial"/>
                        </a:rPr>
                        <a:t>SMDC post not on the establishment </a:t>
                      </a: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accent4"/>
                          </a:solidFill>
                          <a:latin typeface="+mn-lt"/>
                        </a:rPr>
                        <a:t>Spiritual Wellbeing of offender will be impacted negatively</a:t>
                      </a:r>
                      <a:endParaRPr lang="en-US"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694879642"/>
                  </a:ext>
                </a:extLst>
              </a:tr>
            </a:tbl>
          </a:graphicData>
        </a:graphic>
      </p:graphicFrame>
      <p:sp>
        <p:nvSpPr>
          <p:cNvPr id="13" name="Title 1"/>
          <p:cNvSpPr txBox="1">
            <a:spLocks/>
          </p:cNvSpPr>
          <p:nvPr/>
        </p:nvSpPr>
        <p:spPr>
          <a:xfrm>
            <a:off x="29369" y="56775"/>
            <a:ext cx="10956131" cy="523365"/>
          </a:xfrm>
          <a:prstGeom prst="rect">
            <a:avLst/>
          </a:prstGeom>
        </p:spPr>
        <p:txBody>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a:lstStyle>
          <a:p>
            <a:pPr>
              <a:spcAft>
                <a:spcPts val="600"/>
              </a:spcAft>
            </a:pPr>
            <a:r>
              <a:rPr lang="en-ZA" sz="3200" kern="0" dirty="0" smtClean="0">
                <a:solidFill>
                  <a:schemeClr val="bg1"/>
                </a:solidFill>
                <a:latin typeface="Arial Black" panose="020B0A04020102020204" pitchFamily="34" charset="0"/>
              </a:rPr>
              <a:t>PERFORMANCE INDICATOR NOT ACHIEVED:</a:t>
            </a:r>
          </a:p>
          <a:p>
            <a:pPr>
              <a:spcAft>
                <a:spcPts val="600"/>
              </a:spcAft>
            </a:pPr>
            <a:r>
              <a:rPr lang="en-US" sz="2400" kern="0" dirty="0">
                <a:solidFill>
                  <a:schemeClr val="bg1"/>
                </a:solidFill>
                <a:latin typeface="Arial Black" panose="020B0A04020102020204" pitchFamily="34" charset="0"/>
              </a:rPr>
              <a:t>Percentage of offenders participating in </a:t>
            </a:r>
            <a:r>
              <a:rPr lang="en-US" sz="2400" kern="0" dirty="0" smtClean="0">
                <a:solidFill>
                  <a:schemeClr val="bg1"/>
                </a:solidFill>
                <a:latin typeface="Arial Black" panose="020B0A04020102020204" pitchFamily="34" charset="0"/>
              </a:rPr>
              <a:t>Spiritual Care services</a:t>
            </a:r>
            <a:endParaRPr lang="en-US" sz="2400" kern="0" dirty="0">
              <a:solidFill>
                <a:schemeClr val="bg1"/>
              </a:solidFill>
              <a:latin typeface="Arial Black" panose="020B0A04020102020204" pitchFamily="34" charset="0"/>
            </a:endParaRPr>
          </a:p>
          <a:p>
            <a:endParaRPr lang="en-GB" sz="3200" kern="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1669640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60">
            <a:extLst>
              <a:ext uri="{FF2B5EF4-FFF2-40B4-BE49-F238E27FC236}">
                <a16:creationId xmlns:a16="http://schemas.microsoft.com/office/drawing/2014/main" xmlns="" id="{935013CF-ED1D-4C99-9BBC-342742B95A80}"/>
              </a:ext>
            </a:extLst>
          </p:cNvPr>
          <p:cNvSpPr/>
          <p:nvPr/>
        </p:nvSpPr>
        <p:spPr>
          <a:xfrm rot="5400000">
            <a:off x="4969669" y="-4953000"/>
            <a:ext cx="1143000" cy="11049000"/>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9" name="TextBox 8"/>
          <p:cNvSpPr txBox="1"/>
          <p:nvPr/>
        </p:nvSpPr>
        <p:spPr>
          <a:xfrm>
            <a:off x="-228600" y="1199775"/>
            <a:ext cx="9144000"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     2. SOURCE OF </a:t>
            </a:r>
            <a:r>
              <a:rPr lang="en-GB" sz="1800" b="1" kern="0" dirty="0" smtClean="0">
                <a:solidFill>
                  <a:prstClr val="black"/>
                </a:solidFill>
              </a:rPr>
              <a:t>UNDER-ACHIEVEMENT AT CORRECTIONAL CENTRE LEVEL</a:t>
            </a:r>
            <a:endParaRPr lang="en-ZA" sz="1800" b="1" kern="0" dirty="0">
              <a:solidFill>
                <a:prstClr val="black"/>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1868210663"/>
              </p:ext>
            </p:extLst>
          </p:nvPr>
        </p:nvGraphicFramePr>
        <p:xfrm>
          <a:off x="132115" y="1439702"/>
          <a:ext cx="11692729" cy="5418298"/>
        </p:xfrm>
        <a:graphic>
          <a:graphicData uri="http://schemas.openxmlformats.org/drawingml/2006/table">
            <a:tbl>
              <a:tblPr firstRow="1" bandRow="1"/>
              <a:tblGrid>
                <a:gridCol w="846933">
                  <a:extLst>
                    <a:ext uri="{9D8B030D-6E8A-4147-A177-3AD203B41FA5}">
                      <a16:colId xmlns:a16="http://schemas.microsoft.com/office/drawing/2014/main" xmlns="" val="3171785473"/>
                    </a:ext>
                  </a:extLst>
                </a:gridCol>
                <a:gridCol w="1213516">
                  <a:extLst>
                    <a:ext uri="{9D8B030D-6E8A-4147-A177-3AD203B41FA5}">
                      <a16:colId xmlns:a16="http://schemas.microsoft.com/office/drawing/2014/main" xmlns="" val="3307568538"/>
                    </a:ext>
                  </a:extLst>
                </a:gridCol>
                <a:gridCol w="1137671">
                  <a:extLst>
                    <a:ext uri="{9D8B030D-6E8A-4147-A177-3AD203B41FA5}">
                      <a16:colId xmlns:a16="http://schemas.microsoft.com/office/drawing/2014/main" xmlns="" val="3177246977"/>
                    </a:ext>
                  </a:extLst>
                </a:gridCol>
                <a:gridCol w="1365205">
                  <a:extLst>
                    <a:ext uri="{9D8B030D-6E8A-4147-A177-3AD203B41FA5}">
                      <a16:colId xmlns:a16="http://schemas.microsoft.com/office/drawing/2014/main" xmlns="" val="1905890460"/>
                    </a:ext>
                  </a:extLst>
                </a:gridCol>
                <a:gridCol w="2351187">
                  <a:extLst>
                    <a:ext uri="{9D8B030D-6E8A-4147-A177-3AD203B41FA5}">
                      <a16:colId xmlns:a16="http://schemas.microsoft.com/office/drawing/2014/main" xmlns="" val="551651354"/>
                    </a:ext>
                  </a:extLst>
                </a:gridCol>
                <a:gridCol w="3107827">
                  <a:extLst>
                    <a:ext uri="{9D8B030D-6E8A-4147-A177-3AD203B41FA5}">
                      <a16:colId xmlns:a16="http://schemas.microsoft.com/office/drawing/2014/main" xmlns="" val="106908959"/>
                    </a:ext>
                  </a:extLst>
                </a:gridCol>
                <a:gridCol w="1670390">
                  <a:extLst>
                    <a:ext uri="{9D8B030D-6E8A-4147-A177-3AD203B41FA5}">
                      <a16:colId xmlns:a16="http://schemas.microsoft.com/office/drawing/2014/main" xmlns="" val="2307743238"/>
                    </a:ext>
                  </a:extLst>
                </a:gridCol>
              </a:tblGrid>
              <a:tr h="897207">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200" b="1" kern="1200" dirty="0" smtClean="0">
                          <a:solidFill>
                            <a:schemeClr val="bg1"/>
                          </a:solidFill>
                          <a:latin typeface="Arial"/>
                          <a:ea typeface=""/>
                          <a:cs typeface="Arial"/>
                        </a:rPr>
                        <a:t>Q2 TARGET 2020/21</a:t>
                      </a:r>
                      <a:endParaRPr lang="en-US" sz="1200" b="1" kern="1200" dirty="0">
                        <a:solidFill>
                          <a:schemeClr val="bg1"/>
                        </a:solidFill>
                        <a:latin typeface="Arial"/>
                        <a:ea typeface=""/>
                        <a:cs typeface="Aria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200" b="1" kern="1200" dirty="0" smtClean="0">
                          <a:solidFill>
                            <a:schemeClr val="bg1"/>
                          </a:solidFill>
                          <a:latin typeface="Arial"/>
                          <a:ea typeface=""/>
                          <a:cs typeface="Arial"/>
                        </a:rPr>
                        <a:t>QUARTER 2</a:t>
                      </a:r>
                      <a:br>
                        <a:rPr lang="en-US" sz="1200" b="1" kern="1200" dirty="0" smtClean="0">
                          <a:solidFill>
                            <a:schemeClr val="bg1"/>
                          </a:solidFill>
                          <a:latin typeface="Arial"/>
                          <a:ea typeface=""/>
                          <a:cs typeface="Arial"/>
                        </a:rPr>
                      </a:br>
                      <a:r>
                        <a:rPr lang="en-US" sz="1200" b="1" kern="1200" dirty="0" smtClean="0">
                          <a:solidFill>
                            <a:schemeClr val="bg1"/>
                          </a:solidFill>
                          <a:latin typeface="Arial"/>
                          <a:ea typeface=""/>
                          <a:cs typeface="Arial"/>
                        </a:rPr>
                        <a:t>PERFORMANCE</a:t>
                      </a:r>
                      <a:endParaRPr lang="en-US" sz="1200" b="1" kern="1200" dirty="0">
                        <a:solidFill>
                          <a:schemeClr val="bg1"/>
                        </a:solidFill>
                        <a:latin typeface="Arial"/>
                        <a:ea typeface=""/>
                        <a:cs typeface="Arial"/>
                      </a:endParaRP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000" b="1" kern="1200" dirty="0" smtClean="0">
                          <a:solidFill>
                            <a:schemeClr val="bg1"/>
                          </a:solidFill>
                          <a:latin typeface="Arial"/>
                          <a:ea typeface=""/>
                          <a:cs typeface="Arial"/>
                        </a:rPr>
                        <a:t>MANAGEMENT AREAS THAT CONTRIBUTED TOWARDS UNDER-ACHIEVEMENT </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CORRECTIONAL CENTRE</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REASONS FOR UNDER</a:t>
                      </a:r>
                    </a:p>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PERFORMANCE</a:t>
                      </a:r>
                      <a:endParaRPr lang="en-US" sz="11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ROOT CAUSES</a:t>
                      </a:r>
                      <a:endParaRPr lang="en-US" sz="11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ASSOCIATED RISKS </a:t>
                      </a:r>
                      <a:endParaRPr lang="en-ZA" sz="11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a16="http://schemas.microsoft.com/office/drawing/2014/main" xmlns="" val="2208647457"/>
                  </a:ext>
                </a:extLst>
              </a:tr>
              <a:tr h="943453">
                <a:tc>
                  <a:txBody>
                    <a:bodyPr/>
                    <a:lstStyle/>
                    <a:p>
                      <a:r>
                        <a:rPr lang="en-US" sz="1100" dirty="0" smtClean="0">
                          <a:solidFill>
                            <a:schemeClr val="accent4"/>
                          </a:solidFill>
                          <a:latin typeface="+mn-lt"/>
                        </a:rPr>
                        <a:t>40%</a:t>
                      </a:r>
                      <a:endParaRPr lang="en-ZA"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dirty="0" smtClean="0">
                          <a:solidFill>
                            <a:schemeClr val="tx1"/>
                          </a:solidFill>
                          <a:latin typeface="+mj-lt"/>
                        </a:rPr>
                        <a:t>4,78%</a:t>
                      </a:r>
                      <a:endParaRPr lang="en-US" sz="11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dirty="0" smtClean="0">
                          <a:solidFill>
                            <a:schemeClr val="accent4"/>
                          </a:solidFill>
                          <a:latin typeface="+mn-lt"/>
                        </a:rPr>
                        <a:t>Overberg </a:t>
                      </a:r>
                      <a:endParaRPr lang="en-US"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dirty="0" smtClean="0">
                          <a:solidFill>
                            <a:schemeClr val="accent4"/>
                          </a:solidFill>
                          <a:latin typeface="+mn-lt"/>
                        </a:rPr>
                        <a:t>All Correctional Centres</a:t>
                      </a:r>
                      <a:endParaRPr lang="en-US"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dirty="0" smtClean="0">
                          <a:solidFill>
                            <a:schemeClr val="accent4"/>
                          </a:solidFill>
                          <a:latin typeface="+mn-lt"/>
                        </a:rPr>
                        <a:t>Not achieved due to Covid-19 restrictions</a:t>
                      </a:r>
                      <a:endParaRPr lang="en-US"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285750" marR="0" indent="-285750" algn="l" defTabSz="9143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solidFill>
                            <a:schemeClr val="accent4"/>
                          </a:solidFill>
                          <a:latin typeface="+mn-lt"/>
                        </a:rPr>
                        <a:t>Not achieved due to Covid-19 restrictions</a:t>
                      </a:r>
                    </a:p>
                    <a:p>
                      <a:pPr marL="285750" marR="0" indent="-285750" algn="l" defTabSz="91433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solidFill>
                            <a:schemeClr val="accent4"/>
                          </a:solidFill>
                          <a:latin typeface="+mn-lt"/>
                        </a:rPr>
                        <a:t>SMDC post not on the establishment </a:t>
                      </a:r>
                    </a:p>
                    <a:p>
                      <a:pPr algn="l"/>
                      <a:endParaRPr lang="en-US"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100" kern="1200" dirty="0" smtClean="0">
                          <a:solidFill>
                            <a:schemeClr val="accent4"/>
                          </a:solidFill>
                          <a:latin typeface="Calibri Light"/>
                          <a:ea typeface=""/>
                          <a:cs typeface=""/>
                        </a:rPr>
                        <a:t>Spiritual Wellbeing of offender will be impacted negatively</a:t>
                      </a:r>
                    </a:p>
                    <a:p>
                      <a:pPr algn="ctr"/>
                      <a:endParaRPr lang="en-US"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796501867"/>
                  </a:ext>
                </a:extLst>
              </a:tr>
              <a:tr h="73996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4"/>
                          </a:solidFill>
                          <a:latin typeface="+mn-lt"/>
                        </a:rPr>
                        <a:t>40%</a:t>
                      </a:r>
                      <a:endParaRPr lang="en-US"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100" dirty="0" smtClean="0">
                          <a:solidFill>
                            <a:schemeClr val="tx1"/>
                          </a:solidFill>
                          <a:latin typeface="+mj-lt"/>
                        </a:rPr>
                        <a:t>18,10%</a:t>
                      </a:r>
                      <a:endParaRPr lang="en-US" sz="11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dirty="0" smtClean="0">
                          <a:solidFill>
                            <a:schemeClr val="accent4"/>
                          </a:solidFill>
                          <a:latin typeface="+mn-lt"/>
                        </a:rPr>
                        <a:t>Pollsmoor</a:t>
                      </a:r>
                      <a:endParaRPr lang="en-US"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100" kern="1200" dirty="0" smtClean="0">
                          <a:solidFill>
                            <a:schemeClr val="accent4"/>
                          </a:solidFill>
                          <a:latin typeface="Calibri Light"/>
                          <a:ea typeface=""/>
                          <a:cs typeface=""/>
                        </a:rPr>
                        <a:t>All Correctional Centres</a:t>
                      </a:r>
                    </a:p>
                    <a:p>
                      <a:pPr algn="ctr"/>
                      <a:endParaRPr lang="en-US"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kern="1200" dirty="0" smtClean="0">
                          <a:solidFill>
                            <a:schemeClr val="accent4"/>
                          </a:solidFill>
                          <a:latin typeface="Calibri Light"/>
                          <a:ea typeface=""/>
                          <a:cs typeface=""/>
                        </a:rPr>
                        <a:t>Not achieved due to Covid-19 restrictions</a:t>
                      </a:r>
                      <a:endParaRPr lang="en-US" sz="1100" kern="1200" dirty="0">
                        <a:solidFill>
                          <a:schemeClr val="accent4"/>
                        </a:solidFill>
                        <a:latin typeface="Calibri Light"/>
                        <a:ea typeface=""/>
                        <a:cs typeface=""/>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285750" marR="0" lvl="0" indent="-285750" algn="l" defTabSz="9143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rgbClr val="000000"/>
                          </a:solidFill>
                          <a:effectLst/>
                          <a:uLnTx/>
                          <a:uFillTx/>
                          <a:latin typeface="Arial"/>
                          <a:cs typeface="Arial"/>
                        </a:rPr>
                        <a:t>Not achieved due to Covid-19 restrictions</a:t>
                      </a:r>
                    </a:p>
                    <a:p>
                      <a:pPr marL="285750" marR="0" lvl="0" indent="-285750" algn="l" defTabSz="9143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rgbClr val="000000"/>
                          </a:solidFill>
                          <a:effectLst/>
                          <a:uLnTx/>
                          <a:uFillTx/>
                          <a:latin typeface="Arial"/>
                          <a:cs typeface="Arial"/>
                        </a:rPr>
                        <a:t>SMDC post not on the establishment </a:t>
                      </a:r>
                    </a:p>
                    <a:p>
                      <a:pPr algn="l"/>
                      <a:endParaRPr lang="en-US"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100" kern="1200" dirty="0" smtClean="0">
                          <a:solidFill>
                            <a:schemeClr val="accent4"/>
                          </a:solidFill>
                          <a:latin typeface="Calibri Light"/>
                          <a:ea typeface=""/>
                          <a:cs typeface=""/>
                        </a:rPr>
                        <a:t>Spiritual Wellbeing of offender will be impacted negatively</a:t>
                      </a:r>
                    </a:p>
                    <a:p>
                      <a:pPr algn="ctr"/>
                      <a:endParaRPr lang="en-US"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1950242310"/>
                  </a:ext>
                </a:extLst>
              </a:tr>
              <a:tr h="902756">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4"/>
                          </a:solidFill>
                          <a:latin typeface="+mn-lt"/>
                        </a:rPr>
                        <a:t>40%</a:t>
                      </a:r>
                      <a:endParaRPr lang="en-US"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100" dirty="0" smtClean="0">
                          <a:solidFill>
                            <a:schemeClr val="tx1"/>
                          </a:solidFill>
                          <a:latin typeface="+mj-lt"/>
                        </a:rPr>
                        <a:t>7,80</a:t>
                      </a:r>
                      <a:endParaRPr lang="en-US" sz="1100" dirty="0">
                        <a:solidFill>
                          <a:schemeClr val="tx1"/>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dirty="0" smtClean="0">
                          <a:solidFill>
                            <a:schemeClr val="accent4"/>
                          </a:solidFill>
                          <a:latin typeface="+mn-lt"/>
                        </a:rPr>
                        <a:t>Southern Cape </a:t>
                      </a:r>
                      <a:endParaRPr lang="en-US"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dirty="0" smtClean="0">
                          <a:solidFill>
                            <a:schemeClr val="accent4"/>
                          </a:solidFill>
                          <a:latin typeface="+mn-lt"/>
                        </a:rPr>
                        <a:t>Beaufort</a:t>
                      </a:r>
                      <a:r>
                        <a:rPr lang="en-US" sz="1100" baseline="0" dirty="0" smtClean="0">
                          <a:solidFill>
                            <a:schemeClr val="accent4"/>
                          </a:solidFill>
                          <a:latin typeface="+mn-lt"/>
                        </a:rPr>
                        <a:t> west and Ladismith</a:t>
                      </a:r>
                      <a:endParaRPr lang="en-US"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kern="1200" dirty="0" smtClean="0">
                          <a:solidFill>
                            <a:schemeClr val="accent4"/>
                          </a:solidFill>
                          <a:latin typeface="Calibri Light"/>
                          <a:ea typeface=""/>
                          <a:cs typeface=""/>
                        </a:rPr>
                        <a:t>Not achieved due to Covid-19 restrictions</a:t>
                      </a:r>
                    </a:p>
                    <a:p>
                      <a:pPr algn="ctr"/>
                      <a:r>
                        <a:rPr lang="en-US" sz="1100" kern="1200" dirty="0" smtClean="0">
                          <a:solidFill>
                            <a:schemeClr val="accent4"/>
                          </a:solidFill>
                          <a:latin typeface="Calibri Light"/>
                          <a:ea typeface=""/>
                          <a:cs typeface=""/>
                        </a:rPr>
                        <a:t>Official assigned as SMDC was hospitalized for two months at Beaufort West </a:t>
                      </a:r>
                      <a:endParaRPr lang="en-US" sz="1100" kern="1200" dirty="0">
                        <a:solidFill>
                          <a:schemeClr val="accent4"/>
                        </a:solidFill>
                        <a:latin typeface="Calibri Light"/>
                        <a:ea typeface=""/>
                        <a:cs typeface=""/>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285750" marR="0" lvl="0" indent="-285750" algn="l" defTabSz="9143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rgbClr val="000000"/>
                          </a:solidFill>
                          <a:effectLst/>
                          <a:uLnTx/>
                          <a:uFillTx/>
                          <a:latin typeface="Arial"/>
                          <a:cs typeface="Arial"/>
                        </a:rPr>
                        <a:t>Not achieved due to Covid-19 restrictions</a:t>
                      </a:r>
                    </a:p>
                    <a:p>
                      <a:pPr marL="285750" marR="0" lvl="0" indent="-285750" algn="l" defTabSz="9143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rgbClr val="000000"/>
                          </a:solidFill>
                          <a:effectLst/>
                          <a:uLnTx/>
                          <a:uFillTx/>
                          <a:latin typeface="Arial"/>
                          <a:cs typeface="Arial"/>
                        </a:rPr>
                        <a:t>SMDC post not on the establishment </a:t>
                      </a:r>
                    </a:p>
                    <a:p>
                      <a:pPr algn="l"/>
                      <a:endParaRPr lang="en-US"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dirty="0" smtClean="0">
                          <a:solidFill>
                            <a:schemeClr val="accent4"/>
                          </a:solidFill>
                          <a:latin typeface="+mn-lt"/>
                        </a:rPr>
                        <a:t>Spiritual Wellbeing of offender will be impacted negatively</a:t>
                      </a:r>
                      <a:endParaRPr lang="en-US"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3418693148"/>
                  </a:ext>
                </a:extLst>
              </a:tr>
              <a:tr h="902756">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4"/>
                          </a:solidFill>
                          <a:latin typeface="+mn-lt"/>
                        </a:rPr>
                        <a:t>40%</a:t>
                      </a:r>
                      <a:endParaRPr lang="en-US"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dirty="0" smtClean="0">
                          <a:solidFill>
                            <a:schemeClr val="accent4"/>
                          </a:solidFill>
                          <a:latin typeface="+mj-lt"/>
                        </a:rPr>
                        <a:t>15,01%</a:t>
                      </a:r>
                      <a:endParaRPr lang="en-US" sz="11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dirty="0" smtClean="0">
                          <a:solidFill>
                            <a:schemeClr val="accent4"/>
                          </a:solidFill>
                          <a:latin typeface="+mn-lt"/>
                        </a:rPr>
                        <a:t>Voorberg </a:t>
                      </a:r>
                      <a:endParaRPr lang="en-US"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100" kern="1200" dirty="0" smtClean="0">
                          <a:solidFill>
                            <a:schemeClr val="accent4"/>
                          </a:solidFill>
                          <a:latin typeface="Calibri Light"/>
                          <a:ea typeface=""/>
                          <a:cs typeface=""/>
                        </a:rPr>
                        <a:t>All Correctional </a:t>
                      </a:r>
                      <a:r>
                        <a:rPr lang="en-US" sz="1100" kern="1200" dirty="0" err="1" smtClean="0">
                          <a:solidFill>
                            <a:schemeClr val="accent4"/>
                          </a:solidFill>
                          <a:latin typeface="Calibri Light"/>
                          <a:ea typeface=""/>
                          <a:cs typeface=""/>
                        </a:rPr>
                        <a:t>Centres</a:t>
                      </a:r>
                      <a:endParaRPr lang="en-US" sz="1100" kern="1200" dirty="0" smtClean="0">
                        <a:solidFill>
                          <a:schemeClr val="accent4"/>
                        </a:solidFill>
                        <a:latin typeface="Calibri Light"/>
                        <a:ea typeface=""/>
                        <a:cs typeface=""/>
                      </a:endParaRPr>
                    </a:p>
                    <a:p>
                      <a:pPr algn="ctr"/>
                      <a:endParaRPr lang="en-US"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kern="1200" dirty="0" smtClean="0">
                          <a:solidFill>
                            <a:schemeClr val="accent4"/>
                          </a:solidFill>
                          <a:latin typeface="Calibri Light"/>
                          <a:ea typeface=""/>
                          <a:cs typeface=""/>
                        </a:rPr>
                        <a:t>Not achieved due to Covid-19 restrictions</a:t>
                      </a:r>
                    </a:p>
                    <a:p>
                      <a:pPr algn="ctr"/>
                      <a:r>
                        <a:rPr lang="en-US" sz="1100" kern="1200" dirty="0" smtClean="0">
                          <a:solidFill>
                            <a:schemeClr val="accent4"/>
                          </a:solidFill>
                          <a:latin typeface="Calibri Light"/>
                          <a:ea typeface=""/>
                          <a:cs typeface=""/>
                        </a:rPr>
                        <a:t>Official assigned as SMDC was hospitalized for two months at Beaufort West </a:t>
                      </a:r>
                      <a:endParaRPr lang="en-US" sz="1100" kern="1200" dirty="0">
                        <a:solidFill>
                          <a:schemeClr val="accent4"/>
                        </a:solidFill>
                        <a:latin typeface="Calibri Light"/>
                        <a:ea typeface=""/>
                        <a:cs typeface=""/>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285750" marR="0" lvl="0" indent="-285750" algn="l" defTabSz="9143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rgbClr val="000000"/>
                          </a:solidFill>
                          <a:effectLst/>
                          <a:uLnTx/>
                          <a:uFillTx/>
                          <a:latin typeface="Arial"/>
                          <a:cs typeface="Arial"/>
                        </a:rPr>
                        <a:t>Not achieved due to Covid-19 restrictions</a:t>
                      </a:r>
                    </a:p>
                    <a:p>
                      <a:pPr marL="285750" marR="0" lvl="0" indent="-285750" algn="l" defTabSz="9143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rgbClr val="000000"/>
                          </a:solidFill>
                          <a:effectLst/>
                          <a:uLnTx/>
                          <a:uFillTx/>
                          <a:latin typeface="Arial"/>
                          <a:cs typeface="Arial"/>
                        </a:rPr>
                        <a:t>SMDC post not on the establishment </a:t>
                      </a: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dirty="0" smtClean="0">
                          <a:solidFill>
                            <a:schemeClr val="accent4"/>
                          </a:solidFill>
                          <a:latin typeface="+mn-lt"/>
                        </a:rPr>
                        <a:t>Spiritual Wellbeing of offender will be impacted negatively</a:t>
                      </a:r>
                      <a:endParaRPr lang="en-US"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694879642"/>
                  </a:ext>
                </a:extLst>
              </a:tr>
              <a:tr h="800235">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accent4"/>
                          </a:solidFill>
                          <a:latin typeface="+mn-lt"/>
                        </a:rPr>
                        <a:t>40%</a:t>
                      </a:r>
                      <a:endParaRPr lang="en-US"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dirty="0" smtClean="0">
                          <a:solidFill>
                            <a:schemeClr val="accent4"/>
                          </a:solidFill>
                          <a:latin typeface="+mj-lt"/>
                        </a:rPr>
                        <a:t>12,59%</a:t>
                      </a:r>
                      <a:endParaRPr lang="en-US" sz="1100" dirty="0">
                        <a:solidFill>
                          <a:schemeClr val="accent4"/>
                        </a:solidFill>
                        <a:latin typeface="+mj-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dirty="0" smtClean="0">
                          <a:solidFill>
                            <a:schemeClr val="accent4"/>
                          </a:solidFill>
                          <a:latin typeface="+mn-lt"/>
                        </a:rPr>
                        <a:t>West Coast   </a:t>
                      </a:r>
                      <a:endParaRPr lang="en-US"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100" kern="1200" dirty="0" smtClean="0">
                          <a:solidFill>
                            <a:schemeClr val="accent4"/>
                          </a:solidFill>
                          <a:latin typeface="Calibri Light"/>
                          <a:ea typeface=""/>
                          <a:cs typeface=""/>
                        </a:rPr>
                        <a:t>All Correctional </a:t>
                      </a:r>
                      <a:r>
                        <a:rPr lang="en-US" sz="1100" kern="1200" dirty="0" err="1" smtClean="0">
                          <a:solidFill>
                            <a:schemeClr val="accent4"/>
                          </a:solidFill>
                          <a:latin typeface="Calibri Light"/>
                          <a:ea typeface=""/>
                          <a:cs typeface=""/>
                        </a:rPr>
                        <a:t>Centres</a:t>
                      </a:r>
                      <a:endParaRPr lang="en-US" sz="1100" kern="1200" dirty="0" smtClean="0">
                        <a:solidFill>
                          <a:schemeClr val="accent4"/>
                        </a:solidFill>
                        <a:latin typeface="Calibri Light"/>
                        <a:ea typeface=""/>
                        <a:cs typeface=""/>
                      </a:endParaRPr>
                    </a:p>
                    <a:p>
                      <a:pPr algn="ctr"/>
                      <a:endParaRPr lang="en-US"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kern="1200" dirty="0" smtClean="0">
                          <a:solidFill>
                            <a:schemeClr val="accent4"/>
                          </a:solidFill>
                          <a:latin typeface="Calibri Light"/>
                          <a:ea typeface=""/>
                          <a:cs typeface=""/>
                        </a:rPr>
                        <a:t>Not achieved due to Covid-19 restrictions</a:t>
                      </a:r>
                    </a:p>
                    <a:p>
                      <a:pPr algn="ctr"/>
                      <a:r>
                        <a:rPr lang="en-US" sz="1100" kern="1200" dirty="0" smtClean="0">
                          <a:solidFill>
                            <a:schemeClr val="accent4"/>
                          </a:solidFill>
                          <a:latin typeface="Calibri Light"/>
                          <a:ea typeface=""/>
                          <a:cs typeface=""/>
                        </a:rPr>
                        <a:t>Official assigned as SMDC was hospitalized for two months at Beaufort West </a:t>
                      </a:r>
                      <a:endParaRPr lang="en-US" sz="1100" kern="1200" dirty="0">
                        <a:solidFill>
                          <a:schemeClr val="accent4"/>
                        </a:solidFill>
                        <a:latin typeface="Calibri Light"/>
                        <a:ea typeface=""/>
                        <a:cs typeface=""/>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285750" marR="0" lvl="0" indent="-285750" algn="l" defTabSz="9143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rgbClr val="000000"/>
                          </a:solidFill>
                          <a:effectLst/>
                          <a:uLnTx/>
                          <a:uFillTx/>
                          <a:latin typeface="Arial"/>
                          <a:cs typeface="Arial"/>
                        </a:rPr>
                        <a:t>Not achieved due to Covid-19 restrictions</a:t>
                      </a:r>
                    </a:p>
                    <a:p>
                      <a:pPr marL="285750" marR="0" lvl="0" indent="-285750" algn="l" defTabSz="914331"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srgbClr val="000000"/>
                          </a:solidFill>
                          <a:effectLst/>
                          <a:uLnTx/>
                          <a:uFillTx/>
                          <a:latin typeface="Arial"/>
                          <a:cs typeface="Arial"/>
                        </a:rPr>
                        <a:t>SMDC post not on the establishment </a:t>
                      </a: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dirty="0" smtClean="0">
                          <a:solidFill>
                            <a:schemeClr val="accent4"/>
                          </a:solidFill>
                          <a:latin typeface="+mn-lt"/>
                        </a:rPr>
                        <a:t>Spiritual Wellbeing of offender will be impacted negatively</a:t>
                      </a:r>
                      <a:endParaRPr lang="en-US" sz="11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bl>
          </a:graphicData>
        </a:graphic>
      </p:graphicFrame>
      <p:sp>
        <p:nvSpPr>
          <p:cNvPr id="13" name="Title 1"/>
          <p:cNvSpPr txBox="1">
            <a:spLocks/>
          </p:cNvSpPr>
          <p:nvPr/>
        </p:nvSpPr>
        <p:spPr>
          <a:xfrm>
            <a:off x="132116" y="56775"/>
            <a:ext cx="10956131" cy="523365"/>
          </a:xfrm>
          <a:prstGeom prst="rect">
            <a:avLst/>
          </a:prstGeom>
        </p:spPr>
        <p:txBody>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a:lstStyle>
          <a:p>
            <a:pPr>
              <a:spcAft>
                <a:spcPts val="600"/>
              </a:spcAft>
            </a:pPr>
            <a:r>
              <a:rPr lang="en-ZA" sz="3200" kern="0" dirty="0" smtClean="0">
                <a:solidFill>
                  <a:schemeClr val="bg1"/>
                </a:solidFill>
                <a:latin typeface="Arial Black" panose="020B0A04020102020204" pitchFamily="34" charset="0"/>
              </a:rPr>
              <a:t>PERFORMANCE INDICATOR NOT ACHIEVED:</a:t>
            </a:r>
          </a:p>
          <a:p>
            <a:pPr>
              <a:spcAft>
                <a:spcPts val="600"/>
              </a:spcAft>
            </a:pPr>
            <a:r>
              <a:rPr lang="en-US" sz="2400" kern="0" dirty="0">
                <a:solidFill>
                  <a:schemeClr val="bg1"/>
                </a:solidFill>
                <a:latin typeface="Arial Black" panose="020B0A04020102020204" pitchFamily="34" charset="0"/>
              </a:rPr>
              <a:t>Percentage of offenders participating in </a:t>
            </a:r>
            <a:r>
              <a:rPr lang="en-US" sz="2400" kern="0" dirty="0" smtClean="0">
                <a:solidFill>
                  <a:schemeClr val="bg1"/>
                </a:solidFill>
                <a:latin typeface="Arial Black" panose="020B0A04020102020204" pitchFamily="34" charset="0"/>
              </a:rPr>
              <a:t>Spiritual Care services</a:t>
            </a:r>
            <a:endParaRPr lang="en-US" sz="2400" kern="0" dirty="0">
              <a:solidFill>
                <a:schemeClr val="bg1"/>
              </a:solidFill>
              <a:latin typeface="Arial Black" panose="020B0A04020102020204" pitchFamily="34" charset="0"/>
            </a:endParaRPr>
          </a:p>
          <a:p>
            <a:endParaRPr lang="en-GB" sz="3200" kern="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5500519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60">
            <a:extLst>
              <a:ext uri="{FF2B5EF4-FFF2-40B4-BE49-F238E27FC236}">
                <a16:creationId xmlns:a16="http://schemas.microsoft.com/office/drawing/2014/main" xmlns="" id="{935013CF-ED1D-4C99-9BBC-342742B95A80}"/>
              </a:ext>
            </a:extLst>
          </p:cNvPr>
          <p:cNvSpPr/>
          <p:nvPr/>
        </p:nvSpPr>
        <p:spPr>
          <a:xfrm rot="5400000">
            <a:off x="5576697" y="-5153649"/>
            <a:ext cx="1100954" cy="11492347"/>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9" name="TextBox 8"/>
          <p:cNvSpPr txBox="1"/>
          <p:nvPr/>
        </p:nvSpPr>
        <p:spPr>
          <a:xfrm>
            <a:off x="-76200" y="1253355"/>
            <a:ext cx="9144000"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     </a:t>
            </a:r>
            <a:r>
              <a:rPr lang="en-GB" sz="1800" b="1" kern="0" dirty="0" smtClean="0">
                <a:solidFill>
                  <a:prstClr val="black"/>
                </a:solidFill>
              </a:rPr>
              <a:t>4. PROJECT PLAN TO ADDRESS UNDER PERFORMANCE</a:t>
            </a:r>
            <a:endParaRPr lang="en-ZA" sz="1800" b="1" kern="0" dirty="0">
              <a:solidFill>
                <a:prstClr val="black"/>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3252121161"/>
              </p:ext>
            </p:extLst>
          </p:nvPr>
        </p:nvGraphicFramePr>
        <p:xfrm>
          <a:off x="45155" y="1622687"/>
          <a:ext cx="12070645" cy="5082913"/>
        </p:xfrm>
        <a:graphic>
          <a:graphicData uri="http://schemas.openxmlformats.org/drawingml/2006/table">
            <a:tbl>
              <a:tblPr firstRow="1" bandRow="1"/>
              <a:tblGrid>
                <a:gridCol w="2360699">
                  <a:extLst>
                    <a:ext uri="{9D8B030D-6E8A-4147-A177-3AD203B41FA5}">
                      <a16:colId xmlns:a16="http://schemas.microsoft.com/office/drawing/2014/main" xmlns="" val="3171785473"/>
                    </a:ext>
                  </a:extLst>
                </a:gridCol>
                <a:gridCol w="3514075">
                  <a:extLst>
                    <a:ext uri="{9D8B030D-6E8A-4147-A177-3AD203B41FA5}">
                      <a16:colId xmlns:a16="http://schemas.microsoft.com/office/drawing/2014/main" xmlns="" val="3177246977"/>
                    </a:ext>
                  </a:extLst>
                </a:gridCol>
                <a:gridCol w="1032088">
                  <a:extLst>
                    <a:ext uri="{9D8B030D-6E8A-4147-A177-3AD203B41FA5}">
                      <a16:colId xmlns:a16="http://schemas.microsoft.com/office/drawing/2014/main" xmlns="" val="1905890460"/>
                    </a:ext>
                  </a:extLst>
                </a:gridCol>
                <a:gridCol w="1002377"/>
                <a:gridCol w="665982">
                  <a:extLst>
                    <a:ext uri="{9D8B030D-6E8A-4147-A177-3AD203B41FA5}">
                      <a16:colId xmlns:a16="http://schemas.microsoft.com/office/drawing/2014/main" xmlns="" val="551651354"/>
                    </a:ext>
                  </a:extLst>
                </a:gridCol>
                <a:gridCol w="1134726"/>
                <a:gridCol w="626317">
                  <a:extLst>
                    <a:ext uri="{9D8B030D-6E8A-4147-A177-3AD203B41FA5}">
                      <a16:colId xmlns:a16="http://schemas.microsoft.com/office/drawing/2014/main" xmlns="" val="106908959"/>
                    </a:ext>
                  </a:extLst>
                </a:gridCol>
                <a:gridCol w="1734381"/>
              </a:tblGrid>
              <a:tr h="410236">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050" b="1" kern="1200" dirty="0" smtClean="0">
                          <a:solidFill>
                            <a:schemeClr val="bg1"/>
                          </a:solidFill>
                          <a:latin typeface="Arial"/>
                          <a:ea typeface=""/>
                          <a:cs typeface="Arial"/>
                        </a:rPr>
                        <a:t>MANAGEMENT AREA and CORRECTIONAL </a:t>
                      </a:r>
                      <a:r>
                        <a:rPr lang="en-US" sz="1050" b="1" kern="1200" dirty="0" err="1" smtClean="0">
                          <a:solidFill>
                            <a:schemeClr val="bg1"/>
                          </a:solidFill>
                          <a:latin typeface="Arial"/>
                          <a:ea typeface=""/>
                          <a:cs typeface="Arial"/>
                        </a:rPr>
                        <a:t>Centres</a:t>
                      </a:r>
                      <a:r>
                        <a:rPr lang="en-US" sz="1050" b="1" kern="1200" dirty="0" smtClean="0">
                          <a:solidFill>
                            <a:schemeClr val="bg1"/>
                          </a:solidFill>
                          <a:latin typeface="Arial"/>
                          <a:ea typeface=""/>
                          <a:cs typeface="Arial"/>
                        </a:rPr>
                        <a:t> </a:t>
                      </a:r>
                      <a:endParaRPr lang="en-US" sz="1050" b="1" kern="1200" dirty="0">
                        <a:solidFill>
                          <a:schemeClr val="bg1"/>
                        </a:solidFill>
                        <a:latin typeface="Arial"/>
                        <a:ea typeface=""/>
                        <a:cs typeface="Aria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050" b="1" kern="1200" dirty="0" smtClean="0">
                          <a:solidFill>
                            <a:schemeClr val="bg1"/>
                          </a:solidFill>
                          <a:latin typeface="Arial"/>
                          <a:ea typeface=""/>
                          <a:cs typeface="Arial"/>
                        </a:rPr>
                        <a:t>ACTIVITY / ACTIVITIES</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gridSpan="2">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050" b="1" kern="1200" dirty="0" smtClean="0">
                          <a:solidFill>
                            <a:schemeClr val="bg1"/>
                          </a:solidFill>
                          <a:latin typeface="Arial"/>
                          <a:ea typeface=""/>
                          <a:cs typeface="Arial"/>
                        </a:rPr>
                        <a:t>RESPONSIBILITY</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hMerge="1">
                  <a:txBody>
                    <a:bodyPr/>
                    <a:lstStyle/>
                    <a:p>
                      <a:endParaRPr lang="en-GB"/>
                    </a:p>
                  </a:txBody>
                  <a:tcPr/>
                </a:tc>
                <a:tc gridSpan="2">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050" b="1" kern="1200" dirty="0" smtClean="0">
                          <a:solidFill>
                            <a:schemeClr val="bg1"/>
                          </a:solidFill>
                          <a:latin typeface="Arial"/>
                          <a:ea typeface=""/>
                          <a:cs typeface="Arial"/>
                        </a:rPr>
                        <a:t>TIME FRAME</a:t>
                      </a:r>
                      <a:endParaRPr lang="en-US" sz="105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hMerge="1">
                  <a:txBody>
                    <a:bodyPr/>
                    <a:lstStyle/>
                    <a:p>
                      <a:endParaRPr lang="en-GB"/>
                    </a:p>
                  </a:txBody>
                  <a:tcPr/>
                </a:tc>
                <a:tc gridSpan="2">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050" b="1" kern="1200" dirty="0" smtClean="0">
                          <a:solidFill>
                            <a:schemeClr val="bg1"/>
                          </a:solidFill>
                          <a:latin typeface="Arial"/>
                          <a:ea typeface=""/>
                          <a:cs typeface="Arial"/>
                        </a:rPr>
                        <a:t>PROGRESS</a:t>
                      </a:r>
                      <a:endParaRPr lang="en-US" sz="105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hMerge="1">
                  <a:txBody>
                    <a:bodyPr/>
                    <a:lstStyle/>
                    <a:p>
                      <a:endParaRPr lang="en-GB"/>
                    </a:p>
                  </a:txBody>
                  <a:tcPr/>
                </a:tc>
                <a:extLst>
                  <a:ext uri="{0D108BD9-81ED-4DB2-BD59-A6C34878D82A}">
                    <a16:rowId xmlns:a16="http://schemas.microsoft.com/office/drawing/2014/main" xmlns="" val="2208647457"/>
                  </a:ext>
                </a:extLst>
              </a:tr>
              <a:tr h="579157">
                <a:tc gridSpan="8">
                  <a:txBody>
                    <a:bodyPr/>
                    <a:lstStyle/>
                    <a:p>
                      <a:r>
                        <a:rPr lang="en-ZA" sz="1050" dirty="0" smtClean="0">
                          <a:solidFill>
                            <a:schemeClr val="accent4"/>
                          </a:solidFill>
                          <a:latin typeface="+mn-lt"/>
                        </a:rPr>
                        <a:t>Review the post establishment for Spiritual care at Correctional centre level due to the fact that this programme are reliant on volunteers and external service providers </a:t>
                      </a:r>
                      <a:endParaRPr lang="en-ZA"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pPr algn="l"/>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pPr algn="ct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endParaRPr lang="en-GB"/>
                    </a:p>
                  </a:txBody>
                  <a:tcPr/>
                </a:tc>
                <a:tc hMerge="1">
                  <a:txBody>
                    <a:bodyPr/>
                    <a:lstStyle/>
                    <a:p>
                      <a:pPr algn="ct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endParaRPr lang="en-GB"/>
                    </a:p>
                  </a:txBody>
                  <a:tcPr/>
                </a:tc>
                <a:tc hMerge="1">
                  <a:txBody>
                    <a:bodyPr/>
                    <a:lstStyle/>
                    <a:p>
                      <a:pPr algn="ct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endParaRPr lang="en-GB"/>
                    </a:p>
                  </a:txBody>
                  <a:tcPr/>
                </a:tc>
              </a:tr>
              <a:tr h="579157">
                <a:tc rowSpan="4">
                  <a:txBody>
                    <a:bodyPr/>
                    <a:lstStyle/>
                    <a:p>
                      <a:pPr algn="l"/>
                      <a:r>
                        <a:rPr lang="en-ZA" sz="1050" dirty="0" smtClean="0">
                          <a:solidFill>
                            <a:schemeClr val="accent4"/>
                          </a:solidFill>
                          <a:latin typeface="+mn-lt"/>
                        </a:rPr>
                        <a:t>Allandale ( All </a:t>
                      </a:r>
                      <a:r>
                        <a:rPr lang="en-ZA" sz="1050" dirty="0" err="1" smtClean="0">
                          <a:solidFill>
                            <a:schemeClr val="accent4"/>
                          </a:solidFill>
                          <a:latin typeface="+mn-lt"/>
                        </a:rPr>
                        <a:t>Centers</a:t>
                      </a:r>
                      <a:r>
                        <a:rPr lang="en-ZA" sz="1050" dirty="0" smtClean="0">
                          <a:solidFill>
                            <a:schemeClr val="accent4"/>
                          </a:solidFill>
                          <a:latin typeface="+mn-lt"/>
                        </a:rPr>
                        <a:t> ) </a:t>
                      </a:r>
                    </a:p>
                    <a:p>
                      <a:pPr algn="l"/>
                      <a:r>
                        <a:rPr lang="en-US" sz="1050" dirty="0" smtClean="0">
                          <a:solidFill>
                            <a:schemeClr val="accent4"/>
                          </a:solidFill>
                          <a:latin typeface="+mn-lt"/>
                        </a:rPr>
                        <a:t>Breederiver( All Centers </a:t>
                      </a:r>
                      <a:endParaRPr lang="en-ZA" sz="1050" dirty="0" smtClean="0">
                        <a:solidFill>
                          <a:schemeClr val="accent4"/>
                        </a:solidFill>
                        <a:latin typeface="+mn-lt"/>
                      </a:endParaRPr>
                    </a:p>
                    <a:p>
                      <a:pPr algn="l"/>
                      <a:r>
                        <a:rPr lang="en-ZA" sz="1050" b="0" dirty="0" smtClean="0">
                          <a:solidFill>
                            <a:schemeClr val="accent4"/>
                          </a:solidFill>
                          <a:latin typeface="+mn-lt"/>
                        </a:rPr>
                        <a:t>Drakenstein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smtClean="0">
                          <a:solidFill>
                            <a:schemeClr val="accent4"/>
                          </a:solidFill>
                          <a:latin typeface="+mn-lt"/>
                        </a:rPr>
                        <a:t>Goodwood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smtClean="0">
                          <a:solidFill>
                            <a:schemeClr val="accent4"/>
                          </a:solidFill>
                          <a:latin typeface="+mn-lt"/>
                        </a:rPr>
                        <a:t>Overberg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smtClean="0">
                          <a:solidFill>
                            <a:schemeClr val="accent4"/>
                          </a:solidFill>
                          <a:latin typeface="+mn-lt"/>
                        </a:rPr>
                        <a:t>Pollsmoore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smtClean="0">
                          <a:solidFill>
                            <a:schemeClr val="accent4"/>
                          </a:solidFill>
                          <a:latin typeface="+mn-lt"/>
                        </a:rPr>
                        <a:t>Southern Cape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smtClean="0">
                          <a:solidFill>
                            <a:schemeClr val="accent4"/>
                          </a:solidFill>
                          <a:latin typeface="+mn-lt"/>
                        </a:rPr>
                        <a:t>Voorberg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smtClean="0">
                          <a:solidFill>
                            <a:schemeClr val="accent4"/>
                          </a:solidFill>
                          <a:latin typeface="+mn-lt"/>
                        </a:rPr>
                        <a:t>West Coast </a:t>
                      </a: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gridSpan="2">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l"/>
                      <a:r>
                        <a:rPr lang="en-US" sz="1050" dirty="0" smtClean="0">
                          <a:solidFill>
                            <a:schemeClr val="accent4"/>
                          </a:solidFill>
                          <a:latin typeface="+mn-lt"/>
                        </a:rPr>
                        <a:t>Develop and Implement recovery plan for Spiritual Care services Phasing in of Spiritual Care services inline with COIVID 19 regulations .</a:t>
                      </a: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gridSpan="2">
                  <a:txBody>
                    <a:bodyPr/>
                    <a:lstStyle/>
                    <a:p>
                      <a:pPr algn="ctr"/>
                      <a:r>
                        <a:rPr lang="en-US" sz="1050" dirty="0" smtClean="0">
                          <a:solidFill>
                            <a:schemeClr val="accent4"/>
                          </a:solidFill>
                          <a:latin typeface="+mn-lt"/>
                        </a:rPr>
                        <a:t>Act RC Care</a:t>
                      </a:r>
                      <a:endParaRPr lang="en-US"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gridSpan="2">
                  <a:txBody>
                    <a:bodyPr/>
                    <a:lstStyle/>
                    <a:p>
                      <a:pPr algn="ctr"/>
                      <a:r>
                        <a:rPr lang="en-US" sz="1050" dirty="0" smtClean="0">
                          <a:solidFill>
                            <a:schemeClr val="accent4"/>
                          </a:solidFill>
                          <a:latin typeface="+mn-lt"/>
                        </a:rPr>
                        <a:t>20 November 2020  </a:t>
                      </a:r>
                      <a:endParaRPr lang="en-US"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050" dirty="0" smtClean="0">
                          <a:solidFill>
                            <a:schemeClr val="accent4"/>
                          </a:solidFill>
                          <a:latin typeface="+mn-lt"/>
                        </a:rPr>
                        <a:t>Progress</a:t>
                      </a:r>
                      <a:r>
                        <a:rPr lang="en-US" sz="1050" baseline="0" dirty="0" smtClean="0">
                          <a:solidFill>
                            <a:schemeClr val="accent4"/>
                          </a:solidFill>
                          <a:latin typeface="+mn-lt"/>
                        </a:rPr>
                        <a:t> will be monitored monthly</a:t>
                      </a:r>
                      <a:endParaRPr lang="en-US" sz="1050" dirty="0" smtClean="0">
                        <a:solidFill>
                          <a:schemeClr val="accent4"/>
                        </a:solidFill>
                        <a:latin typeface="+mn-lt"/>
                      </a:endParaRPr>
                    </a:p>
                    <a:p>
                      <a:pPr algn="ctr"/>
                      <a:endParaRPr lang="en-US"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466835">
                <a:tc vMerge="1">
                  <a:txBody>
                    <a:bodyPr/>
                    <a:lstStyle/>
                    <a:p>
                      <a:endParaRPr lang="en-GB"/>
                    </a:p>
                  </a:txBody>
                  <a:tcPr/>
                </a:tc>
                <a:tc gridSpan="2">
                  <a:txBody>
                    <a:bodyPr/>
                    <a:lstStyle/>
                    <a:p>
                      <a:pPr algn="l"/>
                      <a:r>
                        <a:rPr lang="en-US" sz="1050" dirty="0" smtClean="0">
                          <a:solidFill>
                            <a:schemeClr val="accent4"/>
                          </a:solidFill>
                          <a:latin typeface="+mn-lt"/>
                        </a:rPr>
                        <a:t>Increase participation</a:t>
                      </a:r>
                      <a:r>
                        <a:rPr lang="en-US" sz="1050" baseline="0" dirty="0" smtClean="0">
                          <a:solidFill>
                            <a:schemeClr val="accent4"/>
                          </a:solidFill>
                          <a:latin typeface="+mn-lt"/>
                        </a:rPr>
                        <a:t> of spiritual workers to conduct pastoral interviews and group sessions  through recruitment of younger spiritual workers </a:t>
                      </a:r>
                      <a:endParaRPr lang="en-US"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endParaRPr lang="en-GB"/>
                    </a:p>
                  </a:txBody>
                  <a:tcPr/>
                </a:tc>
                <a:tc gridSpan="2">
                  <a:txBody>
                    <a:bodyPr/>
                    <a:lstStyle/>
                    <a:p>
                      <a:pPr algn="ctr"/>
                      <a:r>
                        <a:rPr lang="en-US" sz="1050" dirty="0" smtClean="0">
                          <a:solidFill>
                            <a:schemeClr val="accent4"/>
                          </a:solidFill>
                          <a:latin typeface="+mn-lt"/>
                        </a:rPr>
                        <a:t>AC Development and Care</a:t>
                      </a:r>
                      <a:endParaRPr lang="en-US"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200" dirty="0">
                        <a:solidFill>
                          <a:schemeClr val="accent4"/>
                        </a:solidFill>
                        <a:latin typeface="+mn-lt"/>
                      </a:endParaRPr>
                    </a:p>
                  </a:txBody>
                  <a:tcPr anchor="ctr"/>
                </a:tc>
                <a:tc gridSpan="2">
                  <a:txBody>
                    <a:bodyPr/>
                    <a:lstStyle/>
                    <a:p>
                      <a:pPr algn="ctr"/>
                      <a:r>
                        <a:rPr lang="en-US" sz="1050" dirty="0" smtClean="0">
                          <a:solidFill>
                            <a:schemeClr val="accent4"/>
                          </a:solidFill>
                          <a:latin typeface="+mn-lt"/>
                        </a:rPr>
                        <a:t>Monthly </a:t>
                      </a:r>
                      <a:endParaRPr lang="en-US"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200" dirty="0">
                        <a:solidFill>
                          <a:schemeClr val="accent4"/>
                        </a:solidFill>
                        <a:latin typeface="+mn-lt"/>
                      </a:endParaRPr>
                    </a:p>
                  </a:txBody>
                  <a:tcPr anchor="ctr"/>
                </a:tc>
                <a:tc>
                  <a:txBody>
                    <a:bodyPr/>
                    <a:lstStyle/>
                    <a:p>
                      <a:pPr algn="ctr"/>
                      <a:r>
                        <a:rPr lang="en-US" sz="1050" dirty="0" smtClean="0">
                          <a:solidFill>
                            <a:schemeClr val="accent4"/>
                          </a:solidFill>
                          <a:latin typeface="+mn-lt"/>
                        </a:rPr>
                        <a:t>Spiritual care services are phasing in</a:t>
                      </a:r>
                      <a:endParaRPr lang="en-US"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955066">
                <a:tc v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gridSpan="2">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l"/>
                      <a:r>
                        <a:rPr lang="en-US" sz="1050" dirty="0" smtClean="0">
                          <a:solidFill>
                            <a:schemeClr val="accent4"/>
                          </a:solidFill>
                          <a:latin typeface="+mn-lt"/>
                        </a:rPr>
                        <a:t>Engage volunteers</a:t>
                      </a:r>
                      <a:r>
                        <a:rPr lang="en-US" sz="1050" baseline="0" dirty="0" smtClean="0">
                          <a:solidFill>
                            <a:schemeClr val="accent4"/>
                          </a:solidFill>
                          <a:latin typeface="+mn-lt"/>
                        </a:rPr>
                        <a:t> and service providers to render church services (subject to staff availability and sufficient group venues)</a:t>
                      </a:r>
                    </a:p>
                    <a:p>
                      <a:pPr algn="l"/>
                      <a:r>
                        <a:rPr lang="en-US" sz="1050" baseline="0" dirty="0" smtClean="0">
                          <a:solidFill>
                            <a:schemeClr val="accent4"/>
                          </a:solidFill>
                          <a:latin typeface="+mn-lt"/>
                        </a:rPr>
                        <a:t>Assigned  targets to SMDCs  and appointed Chaplains to upscale pastoral interviews with  inmates</a:t>
                      </a:r>
                      <a:endParaRPr lang="en-US"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200" b="1"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gridSpan="2">
                  <a:txBody>
                    <a:bodyPr/>
                    <a:lstStyle/>
                    <a:p>
                      <a:pPr algn="ctr"/>
                      <a:r>
                        <a:rPr lang="en-US" sz="1050" dirty="0" smtClean="0">
                          <a:solidFill>
                            <a:schemeClr val="accent4"/>
                          </a:solidFill>
                          <a:latin typeface="+mn-lt"/>
                        </a:rPr>
                        <a:t>AC Development and Care</a:t>
                      </a:r>
                      <a:endParaRPr lang="en-US"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gridSpan="2">
                  <a:txBody>
                    <a:bodyPr/>
                    <a:lstStyle/>
                    <a:p>
                      <a:pPr algn="ctr"/>
                      <a:r>
                        <a:rPr lang="en-US" sz="1050" dirty="0" smtClean="0">
                          <a:solidFill>
                            <a:schemeClr val="accent4"/>
                          </a:solidFill>
                          <a:latin typeface="+mn-lt"/>
                        </a:rPr>
                        <a:t>Monthly </a:t>
                      </a:r>
                      <a:endParaRPr lang="en-US"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050" dirty="0" smtClean="0">
                          <a:solidFill>
                            <a:schemeClr val="accent4"/>
                          </a:solidFill>
                          <a:latin typeface="+mn-lt"/>
                        </a:rPr>
                        <a:t>Spiritual care services are phasing in</a:t>
                      </a:r>
                      <a:endParaRPr lang="en-US"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3418693148"/>
                  </a:ext>
                </a:extLst>
              </a:tr>
              <a:tr h="734666">
                <a:tc v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gridSpan="2">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l"/>
                      <a:r>
                        <a:rPr lang="en-US" sz="1050" dirty="0" smtClean="0">
                          <a:solidFill>
                            <a:schemeClr val="accent4"/>
                          </a:solidFill>
                          <a:latin typeface="+mn-lt"/>
                        </a:rPr>
                        <a:t>More support will be provided to the SMDC. Spiritual workers will continue under the Risk adjustment strategy level 2 to render</a:t>
                      </a:r>
                      <a:r>
                        <a:rPr lang="en-US" sz="1050" baseline="0" dirty="0" smtClean="0">
                          <a:solidFill>
                            <a:schemeClr val="accent4"/>
                          </a:solidFill>
                          <a:latin typeface="+mn-lt"/>
                        </a:rPr>
                        <a:t> services</a:t>
                      </a:r>
                      <a:endParaRPr lang="en-US"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gridSpan="2">
                  <a:txBody>
                    <a:bodyPr/>
                    <a:lstStyle/>
                    <a:p>
                      <a:pPr algn="ctr"/>
                      <a:r>
                        <a:rPr lang="en-US" sz="1050" baseline="0" dirty="0" smtClean="0">
                          <a:solidFill>
                            <a:schemeClr val="accent4"/>
                          </a:solidFill>
                          <a:latin typeface="+mn-lt"/>
                        </a:rPr>
                        <a:t>CC OPS, Acting Chaplain</a:t>
                      </a:r>
                      <a:endParaRPr lang="en-US"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gridSpan="2">
                  <a:txBody>
                    <a:bodyPr/>
                    <a:lstStyle/>
                    <a:p>
                      <a:pPr algn="ctr"/>
                      <a:r>
                        <a:rPr lang="en-US" sz="1050" dirty="0" smtClean="0">
                          <a:solidFill>
                            <a:schemeClr val="accent4"/>
                          </a:solidFill>
                          <a:latin typeface="+mn-lt"/>
                        </a:rPr>
                        <a:t>Follow up will be done weekly</a:t>
                      </a:r>
                      <a:endParaRPr lang="en-US"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2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050" dirty="0" smtClean="0">
                          <a:solidFill>
                            <a:schemeClr val="accent4"/>
                          </a:solidFill>
                          <a:latin typeface="+mn-lt"/>
                        </a:rPr>
                        <a:t>Progress</a:t>
                      </a:r>
                      <a:r>
                        <a:rPr lang="en-US" sz="1050" baseline="0" dirty="0" smtClean="0">
                          <a:solidFill>
                            <a:schemeClr val="accent4"/>
                          </a:solidFill>
                          <a:latin typeface="+mn-lt"/>
                        </a:rPr>
                        <a:t> will be monitored monthly</a:t>
                      </a:r>
                      <a:endParaRPr lang="en-US"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694879642"/>
                  </a:ext>
                </a:extLst>
              </a:tr>
              <a:tr h="4408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smtClean="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gridSpan="2">
                  <a:txBody>
                    <a:bodyPr/>
                    <a:lstStyle/>
                    <a:p>
                      <a:pPr algn="l"/>
                      <a:r>
                        <a:rPr lang="en-US" sz="1050" dirty="0" smtClean="0">
                          <a:solidFill>
                            <a:schemeClr val="accent4"/>
                          </a:solidFill>
                          <a:latin typeface="+mn-lt"/>
                        </a:rPr>
                        <a:t>Ensure the filling of vacant chaplain positions </a:t>
                      </a:r>
                      <a:endParaRPr lang="en-US"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endParaRPr lang="en-GB"/>
                    </a:p>
                  </a:txBody>
                  <a:tcPr/>
                </a:tc>
                <a:tc gridSpan="2">
                  <a:txBody>
                    <a:bodyPr/>
                    <a:lstStyle/>
                    <a:p>
                      <a:pPr algn="ctr"/>
                      <a:r>
                        <a:rPr lang="en-US" sz="1050" dirty="0" smtClean="0">
                          <a:solidFill>
                            <a:schemeClr val="accent4"/>
                          </a:solidFill>
                          <a:latin typeface="+mn-lt"/>
                        </a:rPr>
                        <a:t>RH Dev. and Care </a:t>
                      </a:r>
                      <a:endParaRPr lang="en-US"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endParaRPr lang="en-GB"/>
                    </a:p>
                  </a:txBody>
                  <a:tcPr/>
                </a:tc>
                <a:tc gridSpan="2">
                  <a:txBody>
                    <a:bodyPr/>
                    <a:lstStyle/>
                    <a:p>
                      <a:pPr algn="ctr"/>
                      <a:r>
                        <a:rPr lang="en-US" sz="1050" dirty="0" smtClean="0">
                          <a:solidFill>
                            <a:schemeClr val="accent4"/>
                          </a:solidFill>
                          <a:latin typeface="+mn-lt"/>
                        </a:rPr>
                        <a:t>28 February 2021 </a:t>
                      </a:r>
                      <a:endParaRPr lang="en-US"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p>
                      <a:endParaRPr lang="en-GB"/>
                    </a:p>
                  </a:txBody>
                  <a:tcPr/>
                </a:tc>
                <a:tc>
                  <a:txBody>
                    <a:body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050" dirty="0" smtClean="0">
                          <a:solidFill>
                            <a:schemeClr val="accent4"/>
                          </a:solidFill>
                          <a:latin typeface="+mn-lt"/>
                        </a:rPr>
                        <a:t>Progress</a:t>
                      </a:r>
                      <a:r>
                        <a:rPr lang="en-US" sz="1050" baseline="0" dirty="0" smtClean="0">
                          <a:solidFill>
                            <a:schemeClr val="accent4"/>
                          </a:solidFill>
                          <a:latin typeface="+mn-lt"/>
                        </a:rPr>
                        <a:t> will be monitored monthly</a:t>
                      </a:r>
                      <a:endParaRPr lang="en-US" sz="1050" dirty="0" smtClean="0">
                        <a:solidFill>
                          <a:schemeClr val="accent4"/>
                        </a:solidFill>
                        <a:latin typeface="+mn-lt"/>
                      </a:endParaRPr>
                    </a:p>
                    <a:p>
                      <a:pPr algn="ctr"/>
                      <a:endParaRPr lang="en-US"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7850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dirty="0" smtClean="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gridSpan="2">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l"/>
                      <a:r>
                        <a:rPr lang="en-US" sz="1050" baseline="0" dirty="0" smtClean="0">
                          <a:solidFill>
                            <a:schemeClr val="accent4"/>
                          </a:solidFill>
                          <a:latin typeface="+mn-lt"/>
                        </a:rPr>
                        <a:t>Monitor the spiritual care RECOVERY PLAN </a:t>
                      </a:r>
                      <a:endParaRPr lang="en-US"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200" dirty="0">
                        <a:solidFill>
                          <a:schemeClr val="accent4"/>
                        </a:solidFill>
                        <a:latin typeface="+mn-lt"/>
                      </a:endParaRPr>
                    </a:p>
                  </a:txBody>
                  <a:tcPr anchor="ctr"/>
                </a:tc>
                <a:tc gridSpan="2">
                  <a:txBody>
                    <a:bodyPr/>
                    <a:lstStyle/>
                    <a:p>
                      <a:pPr algn="ctr"/>
                      <a:r>
                        <a:rPr lang="en-US" sz="1050" dirty="0" smtClean="0">
                          <a:solidFill>
                            <a:schemeClr val="accent4"/>
                          </a:solidFill>
                          <a:latin typeface="+mn-lt"/>
                        </a:rPr>
                        <a:t>Act RC Care</a:t>
                      </a:r>
                      <a:endParaRPr lang="en-US"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200" dirty="0">
                        <a:solidFill>
                          <a:schemeClr val="accent4"/>
                        </a:solidFill>
                        <a:latin typeface="+mn-lt"/>
                      </a:endParaRPr>
                    </a:p>
                  </a:txBody>
                  <a:tcPr anchor="ctr"/>
                </a:tc>
                <a:tc gridSpan="2">
                  <a:txBody>
                    <a:bodyPr/>
                    <a:lstStyle/>
                    <a:p>
                      <a:pPr algn="ctr"/>
                      <a:r>
                        <a:rPr lang="en-US" sz="1050" dirty="0" smtClean="0">
                          <a:solidFill>
                            <a:schemeClr val="accent4"/>
                          </a:solidFill>
                          <a:latin typeface="+mn-lt"/>
                        </a:rPr>
                        <a:t>20 November 2020  </a:t>
                      </a:r>
                      <a:endParaRPr lang="en-US"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h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200" dirty="0">
                        <a:solidFill>
                          <a:schemeClr val="accent4"/>
                        </a:solidFill>
                        <a:latin typeface="+mn-lt"/>
                      </a:endParaRPr>
                    </a:p>
                  </a:txBody>
                  <a:tcPr anchor="ctr"/>
                </a:tc>
                <a:tc>
                  <a:txBody>
                    <a:bodyPr/>
                    <a:lstStyle/>
                    <a:p>
                      <a:pPr algn="ctr"/>
                      <a:r>
                        <a:rPr lang="en-US" sz="1050" dirty="0" smtClean="0">
                          <a:solidFill>
                            <a:schemeClr val="accent4"/>
                          </a:solidFill>
                          <a:latin typeface="+mn-lt"/>
                        </a:rPr>
                        <a:t>Spiritual care services are phasing in</a:t>
                      </a:r>
                      <a:endParaRPr lang="en-US" sz="105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bl>
          </a:graphicData>
        </a:graphic>
      </p:graphicFrame>
      <p:sp>
        <p:nvSpPr>
          <p:cNvPr id="13" name="Title 1"/>
          <p:cNvSpPr txBox="1">
            <a:spLocks/>
          </p:cNvSpPr>
          <p:nvPr/>
        </p:nvSpPr>
        <p:spPr>
          <a:xfrm>
            <a:off x="457200" y="152400"/>
            <a:ext cx="10956131" cy="523365"/>
          </a:xfrm>
          <a:prstGeom prst="rect">
            <a:avLst/>
          </a:prstGeom>
        </p:spPr>
        <p:txBody>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a:lstStyle>
          <a:p>
            <a:pPr>
              <a:spcAft>
                <a:spcPts val="600"/>
              </a:spcAft>
            </a:pPr>
            <a:r>
              <a:rPr lang="en-ZA" sz="3200" kern="0" dirty="0" smtClean="0">
                <a:solidFill>
                  <a:srgbClr val="FFFFFF"/>
                </a:solidFill>
                <a:latin typeface="Arial Black" panose="020B0A04020102020204" pitchFamily="34" charset="0"/>
              </a:rPr>
              <a:t>PLAN TO ADDRESS UNDER PERFORMANCE:</a:t>
            </a:r>
          </a:p>
          <a:p>
            <a:pPr>
              <a:spcAft>
                <a:spcPts val="600"/>
              </a:spcAft>
            </a:pPr>
            <a:r>
              <a:rPr lang="en-US" sz="2400" kern="0" dirty="0">
                <a:solidFill>
                  <a:srgbClr val="FFFFFF"/>
                </a:solidFill>
                <a:latin typeface="Arial Black" panose="020B0A04020102020204" pitchFamily="34" charset="0"/>
              </a:rPr>
              <a:t>Percentage of offenders participating in </a:t>
            </a:r>
            <a:r>
              <a:rPr lang="en-US" sz="2400" kern="0" dirty="0" smtClean="0">
                <a:solidFill>
                  <a:srgbClr val="FFFFFF"/>
                </a:solidFill>
                <a:latin typeface="Arial Black" panose="020B0A04020102020204" pitchFamily="34" charset="0"/>
              </a:rPr>
              <a:t>Spiritual Care services</a:t>
            </a:r>
            <a:endParaRPr lang="en-US" sz="2400" kern="0"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40715832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trellis">
          <a:fgClr>
            <a:srgbClr val="FFFFFF"/>
          </a:fgClr>
          <a:bgClr>
            <a:srgbClr val="BCEABC"/>
          </a:bgClr>
        </a:pattFill>
        <a:effectLst/>
      </p:bgPr>
    </p:bg>
    <p:spTree>
      <p:nvGrpSpPr>
        <p:cNvPr id="1" name=""/>
        <p:cNvGrpSpPr/>
        <p:nvPr/>
      </p:nvGrpSpPr>
      <p:grpSpPr>
        <a:xfrm>
          <a:off x="0" y="0"/>
          <a:ext cx="0" cy="0"/>
          <a:chOff x="0" y="0"/>
          <a:chExt cx="0" cy="0"/>
        </a:xfrm>
      </p:grpSpPr>
      <p:grpSp>
        <p:nvGrpSpPr>
          <p:cNvPr id="7" name="Group 6"/>
          <p:cNvGrpSpPr/>
          <p:nvPr/>
        </p:nvGrpSpPr>
        <p:grpSpPr>
          <a:xfrm>
            <a:off x="65498" y="-21773"/>
            <a:ext cx="8392701" cy="6270173"/>
            <a:chOff x="65499" y="-21773"/>
            <a:chExt cx="7302314" cy="5185651"/>
          </a:xfrm>
        </p:grpSpPr>
        <p:sp>
          <p:nvSpPr>
            <p:cNvPr id="3" name="Rectangle: Top Corners Rounded 24">
              <a:extLst>
                <a:ext uri="{FF2B5EF4-FFF2-40B4-BE49-F238E27FC236}">
                  <a16:creationId xmlns:a16="http://schemas.microsoft.com/office/drawing/2014/main" xmlns="" id="{0DC4C310-37AB-43E0-9D8B-683A5AE91EB8}"/>
                </a:ext>
              </a:extLst>
            </p:cNvPr>
            <p:cNvSpPr/>
            <p:nvPr/>
          </p:nvSpPr>
          <p:spPr>
            <a:xfrm rot="10800000">
              <a:off x="575313" y="-10887"/>
              <a:ext cx="6282685" cy="5174765"/>
            </a:xfrm>
            <a:prstGeom prst="round2SameRect">
              <a:avLst>
                <a:gd name="adj1" fmla="val 13687"/>
                <a:gd name="adj2" fmla="val 0"/>
              </a:avLst>
            </a:prstGeom>
            <a:gradFill flip="none" rotWithShape="1">
              <a:gsLst>
                <a:gs pos="99000">
                  <a:srgbClr val="00CC99"/>
                </a:gs>
                <a:gs pos="1000">
                  <a:srgbClr val="009900"/>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Isosceles Triangle 3"/>
            <p:cNvSpPr/>
            <p:nvPr/>
          </p:nvSpPr>
          <p:spPr bwMode="auto">
            <a:xfrm>
              <a:off x="6847113" y="-21773"/>
              <a:ext cx="520700" cy="1270000"/>
            </a:xfrm>
            <a:custGeom>
              <a:avLst/>
              <a:gdLst>
                <a:gd name="connsiteX0" fmla="*/ 0 w 431800"/>
                <a:gd name="connsiteY0" fmla="*/ 1143000 h 1143000"/>
                <a:gd name="connsiteX1" fmla="*/ 215900 w 431800"/>
                <a:gd name="connsiteY1" fmla="*/ 0 h 1143000"/>
                <a:gd name="connsiteX2" fmla="*/ 431800 w 431800"/>
                <a:gd name="connsiteY2" fmla="*/ 1143000 h 1143000"/>
                <a:gd name="connsiteX3" fmla="*/ 0 w 431800"/>
                <a:gd name="connsiteY3" fmla="*/ 1143000 h 1143000"/>
                <a:gd name="connsiteX0" fmla="*/ 0 w 647700"/>
                <a:gd name="connsiteY0" fmla="*/ 1117600 h 1117600"/>
                <a:gd name="connsiteX1" fmla="*/ 647700 w 647700"/>
                <a:gd name="connsiteY1" fmla="*/ 0 h 1117600"/>
                <a:gd name="connsiteX2" fmla="*/ 431800 w 647700"/>
                <a:gd name="connsiteY2" fmla="*/ 1117600 h 1117600"/>
                <a:gd name="connsiteX3" fmla="*/ 0 w 647700"/>
                <a:gd name="connsiteY3" fmla="*/ 1117600 h 1117600"/>
                <a:gd name="connsiteX0" fmla="*/ 0 w 647700"/>
                <a:gd name="connsiteY0" fmla="*/ 1117600 h 1244600"/>
                <a:gd name="connsiteX1" fmla="*/ 647700 w 647700"/>
                <a:gd name="connsiteY1" fmla="*/ 0 h 1244600"/>
                <a:gd name="connsiteX2" fmla="*/ 558800 w 647700"/>
                <a:gd name="connsiteY2" fmla="*/ 1244600 h 1244600"/>
                <a:gd name="connsiteX3" fmla="*/ 0 w 647700"/>
                <a:gd name="connsiteY3" fmla="*/ 1117600 h 1244600"/>
                <a:gd name="connsiteX0" fmla="*/ 0 w 647700"/>
                <a:gd name="connsiteY0" fmla="*/ 1270000 h 1397000"/>
                <a:gd name="connsiteX1" fmla="*/ 647700 w 647700"/>
                <a:gd name="connsiteY1" fmla="*/ 0 h 1397000"/>
                <a:gd name="connsiteX2" fmla="*/ 558800 w 647700"/>
                <a:gd name="connsiteY2" fmla="*/ 1397000 h 1397000"/>
                <a:gd name="connsiteX3" fmla="*/ 0 w 647700"/>
                <a:gd name="connsiteY3" fmla="*/ 1270000 h 1397000"/>
                <a:gd name="connsiteX0" fmla="*/ 0 w 469900"/>
                <a:gd name="connsiteY0" fmla="*/ 1701800 h 1701800"/>
                <a:gd name="connsiteX1" fmla="*/ 469900 w 469900"/>
                <a:gd name="connsiteY1" fmla="*/ 0 h 1701800"/>
                <a:gd name="connsiteX2" fmla="*/ 381000 w 469900"/>
                <a:gd name="connsiteY2" fmla="*/ 1397000 h 1701800"/>
                <a:gd name="connsiteX3" fmla="*/ 0 w 469900"/>
                <a:gd name="connsiteY3" fmla="*/ 1701800 h 1701800"/>
                <a:gd name="connsiteX0" fmla="*/ 0 w 596900"/>
                <a:gd name="connsiteY0" fmla="*/ 1346200 h 1397000"/>
                <a:gd name="connsiteX1" fmla="*/ 596900 w 596900"/>
                <a:gd name="connsiteY1" fmla="*/ 0 h 1397000"/>
                <a:gd name="connsiteX2" fmla="*/ 508000 w 596900"/>
                <a:gd name="connsiteY2" fmla="*/ 1397000 h 1397000"/>
                <a:gd name="connsiteX3" fmla="*/ 0 w 596900"/>
                <a:gd name="connsiteY3" fmla="*/ 1346200 h 1397000"/>
                <a:gd name="connsiteX0" fmla="*/ 0 w 596900"/>
                <a:gd name="connsiteY0" fmla="*/ 1346200 h 1397000"/>
                <a:gd name="connsiteX1" fmla="*/ 596900 w 596900"/>
                <a:gd name="connsiteY1" fmla="*/ 0 h 1397000"/>
                <a:gd name="connsiteX2" fmla="*/ 584200 w 596900"/>
                <a:gd name="connsiteY2" fmla="*/ 1397000 h 1397000"/>
                <a:gd name="connsiteX3" fmla="*/ 0 w 596900"/>
                <a:gd name="connsiteY3" fmla="*/ 1346200 h 1397000"/>
                <a:gd name="connsiteX0" fmla="*/ 0 w 584200"/>
                <a:gd name="connsiteY0" fmla="*/ 1193800 h 1244600"/>
                <a:gd name="connsiteX1" fmla="*/ 495300 w 584200"/>
                <a:gd name="connsiteY1" fmla="*/ 0 h 1244600"/>
                <a:gd name="connsiteX2" fmla="*/ 584200 w 584200"/>
                <a:gd name="connsiteY2" fmla="*/ 1244600 h 1244600"/>
                <a:gd name="connsiteX3" fmla="*/ 0 w 584200"/>
                <a:gd name="connsiteY3" fmla="*/ 1193800 h 1244600"/>
                <a:gd name="connsiteX0" fmla="*/ 0 w 584200"/>
                <a:gd name="connsiteY0" fmla="*/ 1219200 h 1270000"/>
                <a:gd name="connsiteX1" fmla="*/ 571500 w 584200"/>
                <a:gd name="connsiteY1" fmla="*/ 0 h 1270000"/>
                <a:gd name="connsiteX2" fmla="*/ 584200 w 584200"/>
                <a:gd name="connsiteY2" fmla="*/ 1270000 h 1270000"/>
                <a:gd name="connsiteX3" fmla="*/ 0 w 584200"/>
                <a:gd name="connsiteY3" fmla="*/ 1219200 h 1270000"/>
                <a:gd name="connsiteX0" fmla="*/ 469900 w 469900"/>
                <a:gd name="connsiteY0" fmla="*/ 1193800 h 1270000"/>
                <a:gd name="connsiteX1" fmla="*/ 0 w 469900"/>
                <a:gd name="connsiteY1" fmla="*/ 0 h 1270000"/>
                <a:gd name="connsiteX2" fmla="*/ 12700 w 469900"/>
                <a:gd name="connsiteY2" fmla="*/ 1270000 h 1270000"/>
                <a:gd name="connsiteX3" fmla="*/ 469900 w 469900"/>
                <a:gd name="connsiteY3" fmla="*/ 1193800 h 1270000"/>
                <a:gd name="connsiteX0" fmla="*/ 469900 w 469900"/>
                <a:gd name="connsiteY0" fmla="*/ 1193800 h 1270000"/>
                <a:gd name="connsiteX1" fmla="*/ 0 w 469900"/>
                <a:gd name="connsiteY1" fmla="*/ 0 h 1270000"/>
                <a:gd name="connsiteX2" fmla="*/ 12700 w 469900"/>
                <a:gd name="connsiteY2" fmla="*/ 1270000 h 1270000"/>
                <a:gd name="connsiteX3" fmla="*/ 469900 w 469900"/>
                <a:gd name="connsiteY3" fmla="*/ 1193800 h 1270000"/>
                <a:gd name="connsiteX0" fmla="*/ 495300 w 495300"/>
                <a:gd name="connsiteY0" fmla="*/ 1193800 h 1270000"/>
                <a:gd name="connsiteX1" fmla="*/ 0 w 495300"/>
                <a:gd name="connsiteY1" fmla="*/ 0 h 1270000"/>
                <a:gd name="connsiteX2" fmla="*/ 12700 w 495300"/>
                <a:gd name="connsiteY2" fmla="*/ 1270000 h 1270000"/>
                <a:gd name="connsiteX3" fmla="*/ 495300 w 495300"/>
                <a:gd name="connsiteY3" fmla="*/ 1193800 h 1270000"/>
                <a:gd name="connsiteX0" fmla="*/ 520700 w 520700"/>
                <a:gd name="connsiteY0" fmla="*/ 1270000 h 1270000"/>
                <a:gd name="connsiteX1" fmla="*/ 0 w 520700"/>
                <a:gd name="connsiteY1" fmla="*/ 0 h 1270000"/>
                <a:gd name="connsiteX2" fmla="*/ 12700 w 520700"/>
                <a:gd name="connsiteY2" fmla="*/ 1270000 h 1270000"/>
                <a:gd name="connsiteX3" fmla="*/ 520700 w 520700"/>
                <a:gd name="connsiteY3" fmla="*/ 1270000 h 1270000"/>
              </a:gdLst>
              <a:ahLst/>
              <a:cxnLst>
                <a:cxn ang="0">
                  <a:pos x="connsiteX0" y="connsiteY0"/>
                </a:cxn>
                <a:cxn ang="0">
                  <a:pos x="connsiteX1" y="connsiteY1"/>
                </a:cxn>
                <a:cxn ang="0">
                  <a:pos x="connsiteX2" y="connsiteY2"/>
                </a:cxn>
                <a:cxn ang="0">
                  <a:pos x="connsiteX3" y="connsiteY3"/>
                </a:cxn>
              </a:cxnLst>
              <a:rect l="l" t="t" r="r" b="b"/>
              <a:pathLst>
                <a:path w="520700" h="1270000">
                  <a:moveTo>
                    <a:pt x="520700" y="1270000"/>
                  </a:moveTo>
                  <a:lnTo>
                    <a:pt x="0" y="0"/>
                  </a:lnTo>
                  <a:lnTo>
                    <a:pt x="12700" y="1270000"/>
                  </a:lnTo>
                  <a:lnTo>
                    <a:pt x="520700" y="1270000"/>
                  </a:lnTo>
                  <a:close/>
                </a:path>
              </a:pathLst>
            </a:custGeom>
            <a:solidFill>
              <a:srgbClr val="009900"/>
            </a:solidFill>
            <a:ln w="1270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spAutoFit/>
            </a:bodyPr>
            <a:lstStyle/>
            <a:p>
              <a:pPr marL="0" marR="0" indent="0" algn="ctr" defTabSz="914400" rtl="0" eaLnBrk="1" fontAlgn="base" latinLnBrk="0" hangingPunct="1">
                <a:lnSpc>
                  <a:spcPct val="90000"/>
                </a:lnSpc>
                <a:spcBef>
                  <a:spcPct val="50000"/>
                </a:spcBef>
                <a:spcAft>
                  <a:spcPct val="0"/>
                </a:spcAft>
                <a:buClr>
                  <a:schemeClr val="bg2"/>
                </a:buClr>
                <a:buSzTx/>
                <a:buFontTx/>
                <a:buNone/>
                <a:tabLst/>
              </a:pPr>
              <a:endParaRPr kumimoji="0" lang="en-ZA" sz="1400" b="0" i="0" u="none" strike="noStrike" cap="none" normalizeH="0" baseline="0" smtClean="0">
                <a:ln>
                  <a:noFill/>
                </a:ln>
                <a:solidFill>
                  <a:schemeClr val="tx1"/>
                </a:solidFill>
                <a:effectLst/>
                <a:latin typeface="Arial" charset="0"/>
                <a:cs typeface="Arial" charset="0"/>
              </a:endParaRPr>
            </a:p>
          </p:txBody>
        </p:sp>
        <p:sp>
          <p:nvSpPr>
            <p:cNvPr id="6" name="Isosceles Triangle 3"/>
            <p:cNvSpPr/>
            <p:nvPr/>
          </p:nvSpPr>
          <p:spPr bwMode="auto">
            <a:xfrm rot="10800000" flipV="1">
              <a:off x="65499" y="-10887"/>
              <a:ext cx="520700" cy="1270000"/>
            </a:xfrm>
            <a:custGeom>
              <a:avLst/>
              <a:gdLst>
                <a:gd name="connsiteX0" fmla="*/ 0 w 431800"/>
                <a:gd name="connsiteY0" fmla="*/ 1143000 h 1143000"/>
                <a:gd name="connsiteX1" fmla="*/ 215900 w 431800"/>
                <a:gd name="connsiteY1" fmla="*/ 0 h 1143000"/>
                <a:gd name="connsiteX2" fmla="*/ 431800 w 431800"/>
                <a:gd name="connsiteY2" fmla="*/ 1143000 h 1143000"/>
                <a:gd name="connsiteX3" fmla="*/ 0 w 431800"/>
                <a:gd name="connsiteY3" fmla="*/ 1143000 h 1143000"/>
                <a:gd name="connsiteX0" fmla="*/ 0 w 647700"/>
                <a:gd name="connsiteY0" fmla="*/ 1117600 h 1117600"/>
                <a:gd name="connsiteX1" fmla="*/ 647700 w 647700"/>
                <a:gd name="connsiteY1" fmla="*/ 0 h 1117600"/>
                <a:gd name="connsiteX2" fmla="*/ 431800 w 647700"/>
                <a:gd name="connsiteY2" fmla="*/ 1117600 h 1117600"/>
                <a:gd name="connsiteX3" fmla="*/ 0 w 647700"/>
                <a:gd name="connsiteY3" fmla="*/ 1117600 h 1117600"/>
                <a:gd name="connsiteX0" fmla="*/ 0 w 647700"/>
                <a:gd name="connsiteY0" fmla="*/ 1117600 h 1244600"/>
                <a:gd name="connsiteX1" fmla="*/ 647700 w 647700"/>
                <a:gd name="connsiteY1" fmla="*/ 0 h 1244600"/>
                <a:gd name="connsiteX2" fmla="*/ 558800 w 647700"/>
                <a:gd name="connsiteY2" fmla="*/ 1244600 h 1244600"/>
                <a:gd name="connsiteX3" fmla="*/ 0 w 647700"/>
                <a:gd name="connsiteY3" fmla="*/ 1117600 h 1244600"/>
                <a:gd name="connsiteX0" fmla="*/ 0 w 647700"/>
                <a:gd name="connsiteY0" fmla="*/ 1270000 h 1397000"/>
                <a:gd name="connsiteX1" fmla="*/ 647700 w 647700"/>
                <a:gd name="connsiteY1" fmla="*/ 0 h 1397000"/>
                <a:gd name="connsiteX2" fmla="*/ 558800 w 647700"/>
                <a:gd name="connsiteY2" fmla="*/ 1397000 h 1397000"/>
                <a:gd name="connsiteX3" fmla="*/ 0 w 647700"/>
                <a:gd name="connsiteY3" fmla="*/ 1270000 h 1397000"/>
                <a:gd name="connsiteX0" fmla="*/ 0 w 469900"/>
                <a:gd name="connsiteY0" fmla="*/ 1701800 h 1701800"/>
                <a:gd name="connsiteX1" fmla="*/ 469900 w 469900"/>
                <a:gd name="connsiteY1" fmla="*/ 0 h 1701800"/>
                <a:gd name="connsiteX2" fmla="*/ 381000 w 469900"/>
                <a:gd name="connsiteY2" fmla="*/ 1397000 h 1701800"/>
                <a:gd name="connsiteX3" fmla="*/ 0 w 469900"/>
                <a:gd name="connsiteY3" fmla="*/ 1701800 h 1701800"/>
                <a:gd name="connsiteX0" fmla="*/ 0 w 596900"/>
                <a:gd name="connsiteY0" fmla="*/ 1346200 h 1397000"/>
                <a:gd name="connsiteX1" fmla="*/ 596900 w 596900"/>
                <a:gd name="connsiteY1" fmla="*/ 0 h 1397000"/>
                <a:gd name="connsiteX2" fmla="*/ 508000 w 596900"/>
                <a:gd name="connsiteY2" fmla="*/ 1397000 h 1397000"/>
                <a:gd name="connsiteX3" fmla="*/ 0 w 596900"/>
                <a:gd name="connsiteY3" fmla="*/ 1346200 h 1397000"/>
                <a:gd name="connsiteX0" fmla="*/ 0 w 596900"/>
                <a:gd name="connsiteY0" fmla="*/ 1346200 h 1397000"/>
                <a:gd name="connsiteX1" fmla="*/ 596900 w 596900"/>
                <a:gd name="connsiteY1" fmla="*/ 0 h 1397000"/>
                <a:gd name="connsiteX2" fmla="*/ 584200 w 596900"/>
                <a:gd name="connsiteY2" fmla="*/ 1397000 h 1397000"/>
                <a:gd name="connsiteX3" fmla="*/ 0 w 596900"/>
                <a:gd name="connsiteY3" fmla="*/ 1346200 h 1397000"/>
                <a:gd name="connsiteX0" fmla="*/ 0 w 584200"/>
                <a:gd name="connsiteY0" fmla="*/ 1193800 h 1244600"/>
                <a:gd name="connsiteX1" fmla="*/ 495300 w 584200"/>
                <a:gd name="connsiteY1" fmla="*/ 0 h 1244600"/>
                <a:gd name="connsiteX2" fmla="*/ 584200 w 584200"/>
                <a:gd name="connsiteY2" fmla="*/ 1244600 h 1244600"/>
                <a:gd name="connsiteX3" fmla="*/ 0 w 584200"/>
                <a:gd name="connsiteY3" fmla="*/ 1193800 h 1244600"/>
                <a:gd name="connsiteX0" fmla="*/ 0 w 584200"/>
                <a:gd name="connsiteY0" fmla="*/ 1219200 h 1270000"/>
                <a:gd name="connsiteX1" fmla="*/ 571500 w 584200"/>
                <a:gd name="connsiteY1" fmla="*/ 0 h 1270000"/>
                <a:gd name="connsiteX2" fmla="*/ 584200 w 584200"/>
                <a:gd name="connsiteY2" fmla="*/ 1270000 h 1270000"/>
                <a:gd name="connsiteX3" fmla="*/ 0 w 584200"/>
                <a:gd name="connsiteY3" fmla="*/ 1219200 h 1270000"/>
                <a:gd name="connsiteX0" fmla="*/ 469900 w 469900"/>
                <a:gd name="connsiteY0" fmla="*/ 1193800 h 1270000"/>
                <a:gd name="connsiteX1" fmla="*/ 0 w 469900"/>
                <a:gd name="connsiteY1" fmla="*/ 0 h 1270000"/>
                <a:gd name="connsiteX2" fmla="*/ 12700 w 469900"/>
                <a:gd name="connsiteY2" fmla="*/ 1270000 h 1270000"/>
                <a:gd name="connsiteX3" fmla="*/ 469900 w 469900"/>
                <a:gd name="connsiteY3" fmla="*/ 1193800 h 1270000"/>
                <a:gd name="connsiteX0" fmla="*/ 469900 w 469900"/>
                <a:gd name="connsiteY0" fmla="*/ 1193800 h 1270000"/>
                <a:gd name="connsiteX1" fmla="*/ 0 w 469900"/>
                <a:gd name="connsiteY1" fmla="*/ 0 h 1270000"/>
                <a:gd name="connsiteX2" fmla="*/ 12700 w 469900"/>
                <a:gd name="connsiteY2" fmla="*/ 1270000 h 1270000"/>
                <a:gd name="connsiteX3" fmla="*/ 469900 w 469900"/>
                <a:gd name="connsiteY3" fmla="*/ 1193800 h 1270000"/>
                <a:gd name="connsiteX0" fmla="*/ 495300 w 495300"/>
                <a:gd name="connsiteY0" fmla="*/ 1193800 h 1270000"/>
                <a:gd name="connsiteX1" fmla="*/ 0 w 495300"/>
                <a:gd name="connsiteY1" fmla="*/ 0 h 1270000"/>
                <a:gd name="connsiteX2" fmla="*/ 12700 w 495300"/>
                <a:gd name="connsiteY2" fmla="*/ 1270000 h 1270000"/>
                <a:gd name="connsiteX3" fmla="*/ 495300 w 495300"/>
                <a:gd name="connsiteY3" fmla="*/ 1193800 h 1270000"/>
                <a:gd name="connsiteX0" fmla="*/ 520700 w 520700"/>
                <a:gd name="connsiteY0" fmla="*/ 1270000 h 1270000"/>
                <a:gd name="connsiteX1" fmla="*/ 0 w 520700"/>
                <a:gd name="connsiteY1" fmla="*/ 0 h 1270000"/>
                <a:gd name="connsiteX2" fmla="*/ 12700 w 520700"/>
                <a:gd name="connsiteY2" fmla="*/ 1270000 h 1270000"/>
                <a:gd name="connsiteX3" fmla="*/ 520700 w 520700"/>
                <a:gd name="connsiteY3" fmla="*/ 1270000 h 1270000"/>
              </a:gdLst>
              <a:ahLst/>
              <a:cxnLst>
                <a:cxn ang="0">
                  <a:pos x="connsiteX0" y="connsiteY0"/>
                </a:cxn>
                <a:cxn ang="0">
                  <a:pos x="connsiteX1" y="connsiteY1"/>
                </a:cxn>
                <a:cxn ang="0">
                  <a:pos x="connsiteX2" y="connsiteY2"/>
                </a:cxn>
                <a:cxn ang="0">
                  <a:pos x="connsiteX3" y="connsiteY3"/>
                </a:cxn>
              </a:cxnLst>
              <a:rect l="l" t="t" r="r" b="b"/>
              <a:pathLst>
                <a:path w="520700" h="1270000">
                  <a:moveTo>
                    <a:pt x="520700" y="1270000"/>
                  </a:moveTo>
                  <a:lnTo>
                    <a:pt x="0" y="0"/>
                  </a:lnTo>
                  <a:lnTo>
                    <a:pt x="12700" y="1270000"/>
                  </a:lnTo>
                  <a:lnTo>
                    <a:pt x="520700" y="1270000"/>
                  </a:lnTo>
                  <a:close/>
                </a:path>
              </a:pathLst>
            </a:custGeom>
            <a:solidFill>
              <a:srgbClr val="009900"/>
            </a:solidFill>
            <a:ln w="1270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spAutoFit/>
            </a:bodyPr>
            <a:lstStyle/>
            <a:p>
              <a:pPr marL="0" marR="0" indent="0" algn="ctr" defTabSz="914400" rtl="0" eaLnBrk="1" fontAlgn="base" latinLnBrk="0" hangingPunct="1">
                <a:lnSpc>
                  <a:spcPct val="90000"/>
                </a:lnSpc>
                <a:spcBef>
                  <a:spcPct val="50000"/>
                </a:spcBef>
                <a:spcAft>
                  <a:spcPct val="0"/>
                </a:spcAft>
                <a:buClr>
                  <a:schemeClr val="bg2"/>
                </a:buClr>
                <a:buSzTx/>
                <a:buFontTx/>
                <a:buNone/>
                <a:tabLst/>
              </a:pPr>
              <a:endParaRPr kumimoji="0" lang="en-ZA" sz="1400" b="0" i="0" u="none" strike="noStrike" cap="none" normalizeH="0" baseline="0" smtClean="0">
                <a:ln>
                  <a:noFill/>
                </a:ln>
                <a:solidFill>
                  <a:schemeClr val="tx1"/>
                </a:solidFill>
                <a:effectLst/>
                <a:latin typeface="Arial" charset="0"/>
                <a:cs typeface="Arial" charset="0"/>
              </a:endParaRPr>
            </a:p>
          </p:txBody>
        </p:sp>
      </p:grpSp>
      <p:sp>
        <p:nvSpPr>
          <p:cNvPr id="2" name="TextBox 1"/>
          <p:cNvSpPr txBox="1"/>
          <p:nvPr/>
        </p:nvSpPr>
        <p:spPr>
          <a:xfrm>
            <a:off x="651437" y="1088571"/>
            <a:ext cx="7097748" cy="4154984"/>
          </a:xfrm>
          <a:prstGeom prst="rect">
            <a:avLst/>
          </a:prstGeom>
          <a:noFill/>
        </p:spPr>
        <p:txBody>
          <a:bodyPr wrap="square" rtlCol="0">
            <a:spAutoFit/>
          </a:bodyPr>
          <a:lstStyle/>
          <a:p>
            <a:pPr algn="ctr"/>
            <a:r>
              <a:rPr lang="en-ZA" sz="6600" dirty="0" smtClean="0">
                <a:solidFill>
                  <a:prstClr val="white"/>
                </a:solidFill>
                <a:latin typeface="Arial Black" panose="020B0A04020102020204" pitchFamily="34" charset="0"/>
              </a:rPr>
              <a:t>PROGRAMME 4</a:t>
            </a:r>
          </a:p>
          <a:p>
            <a:pPr algn="ctr"/>
            <a:endParaRPr lang="en-ZA" sz="6600" dirty="0">
              <a:solidFill>
                <a:prstClr val="white"/>
              </a:solidFill>
              <a:latin typeface="Arial Black" panose="020B0A04020102020204" pitchFamily="34" charset="0"/>
            </a:endParaRPr>
          </a:p>
          <a:p>
            <a:pPr algn="ctr"/>
            <a:r>
              <a:rPr lang="en-ZA" sz="6600" dirty="0" smtClean="0">
                <a:solidFill>
                  <a:prstClr val="white"/>
                </a:solidFill>
                <a:latin typeface="Arial Black" panose="020B0A04020102020204" pitchFamily="34" charset="0"/>
              </a:rPr>
              <a:t>CARE</a:t>
            </a:r>
            <a:endParaRPr lang="en-ZA" sz="6600"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34720158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60">
            <a:extLst>
              <a:ext uri="{FF2B5EF4-FFF2-40B4-BE49-F238E27FC236}">
                <a16:creationId xmlns:a16="http://schemas.microsoft.com/office/drawing/2014/main" xmlns="" id="{935013CF-ED1D-4C99-9BBC-342742B95A80}"/>
              </a:ext>
            </a:extLst>
          </p:cNvPr>
          <p:cNvSpPr/>
          <p:nvPr/>
        </p:nvSpPr>
        <p:spPr>
          <a:xfrm rot="5400000">
            <a:off x="4850264" y="-4818559"/>
            <a:ext cx="1440000" cy="11049000"/>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5" name="Title 1"/>
          <p:cNvSpPr txBox="1">
            <a:spLocks/>
          </p:cNvSpPr>
          <p:nvPr/>
        </p:nvSpPr>
        <p:spPr>
          <a:xfrm>
            <a:off x="63103" y="0"/>
            <a:ext cx="10956131" cy="523365"/>
          </a:xfrm>
          <a:prstGeom prst="rect">
            <a:avLst/>
          </a:prstGeom>
        </p:spPr>
        <p:txBody>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a:lstStyle>
          <a:p>
            <a:pPr>
              <a:spcAft>
                <a:spcPts val="600"/>
              </a:spcAft>
            </a:pPr>
            <a:r>
              <a:rPr lang="en-ZA" sz="3200" kern="0" dirty="0" smtClean="0">
                <a:solidFill>
                  <a:schemeClr val="bg1"/>
                </a:solidFill>
                <a:latin typeface="Arial Black" panose="020B0A04020102020204" pitchFamily="34" charset="0"/>
              </a:rPr>
              <a:t>PERFORMANCE INDICATOR NOT ACHIEVED:</a:t>
            </a:r>
          </a:p>
        </p:txBody>
      </p:sp>
      <p:sp>
        <p:nvSpPr>
          <p:cNvPr id="8" name="TextBox 7"/>
          <p:cNvSpPr txBox="1"/>
          <p:nvPr/>
        </p:nvSpPr>
        <p:spPr>
          <a:xfrm>
            <a:off x="149909" y="1601412"/>
            <a:ext cx="10518091"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1. REGIONAL TARGET VERSUS PERFORMANCE FOR </a:t>
            </a:r>
            <a:r>
              <a:rPr lang="en-GB" sz="1800" b="1" kern="0" dirty="0" smtClean="0">
                <a:solidFill>
                  <a:prstClr val="black"/>
                </a:solidFill>
              </a:rPr>
              <a:t>2nd </a:t>
            </a:r>
            <a:r>
              <a:rPr lang="en-GB" sz="1800" b="1" kern="0" dirty="0">
                <a:solidFill>
                  <a:prstClr val="black"/>
                </a:solidFill>
              </a:rPr>
              <a:t>QUARTER (2020/2021) </a:t>
            </a:r>
            <a:endParaRPr lang="en-ZA" sz="1800" b="1" kern="0" dirty="0">
              <a:solidFill>
                <a:prstClr val="black"/>
              </a:solidFill>
            </a:endParaRPr>
          </a:p>
        </p:txBody>
      </p:sp>
      <p:sp>
        <p:nvSpPr>
          <p:cNvPr id="9" name="TextBox 8"/>
          <p:cNvSpPr txBox="1"/>
          <p:nvPr/>
        </p:nvSpPr>
        <p:spPr>
          <a:xfrm>
            <a:off x="-91172" y="4075917"/>
            <a:ext cx="9144000"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     2. SOURCE OF </a:t>
            </a:r>
            <a:r>
              <a:rPr lang="en-GB" sz="1800" b="1" kern="0" dirty="0" smtClean="0">
                <a:solidFill>
                  <a:prstClr val="black"/>
                </a:solidFill>
              </a:rPr>
              <a:t>UNDER-ACHIEVEMENT AT MANAGEMENT AREA LEVEL</a:t>
            </a:r>
            <a:endParaRPr lang="en-ZA" sz="1800" b="1" kern="0" dirty="0">
              <a:solidFill>
                <a:prstClr val="black"/>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542477385"/>
              </p:ext>
            </p:extLst>
          </p:nvPr>
        </p:nvGraphicFramePr>
        <p:xfrm>
          <a:off x="254000" y="1970744"/>
          <a:ext cx="11658600" cy="853440"/>
        </p:xfrm>
        <a:graphic>
          <a:graphicData uri="http://schemas.openxmlformats.org/drawingml/2006/table">
            <a:tbl>
              <a:tblPr firstRow="1" bandRow="1"/>
              <a:tblGrid>
                <a:gridCol w="1295400">
                  <a:extLst>
                    <a:ext uri="{9D8B030D-6E8A-4147-A177-3AD203B41FA5}">
                      <a16:colId xmlns:a16="http://schemas.microsoft.com/office/drawing/2014/main" xmlns="" val="3171785473"/>
                    </a:ext>
                  </a:extLst>
                </a:gridCol>
                <a:gridCol w="1295400">
                  <a:extLst>
                    <a:ext uri="{9D8B030D-6E8A-4147-A177-3AD203B41FA5}">
                      <a16:colId xmlns:a16="http://schemas.microsoft.com/office/drawing/2014/main" xmlns="" val="3307568538"/>
                    </a:ext>
                  </a:extLst>
                </a:gridCol>
                <a:gridCol w="1295400">
                  <a:extLst>
                    <a:ext uri="{9D8B030D-6E8A-4147-A177-3AD203B41FA5}">
                      <a16:colId xmlns:a16="http://schemas.microsoft.com/office/drawing/2014/main" xmlns="" val="3177246977"/>
                    </a:ext>
                  </a:extLst>
                </a:gridCol>
                <a:gridCol w="1295400">
                  <a:extLst>
                    <a:ext uri="{9D8B030D-6E8A-4147-A177-3AD203B41FA5}">
                      <a16:colId xmlns:a16="http://schemas.microsoft.com/office/drawing/2014/main" xmlns="" val="1905890460"/>
                    </a:ext>
                  </a:extLst>
                </a:gridCol>
                <a:gridCol w="1295400">
                  <a:extLst>
                    <a:ext uri="{9D8B030D-6E8A-4147-A177-3AD203B41FA5}">
                      <a16:colId xmlns:a16="http://schemas.microsoft.com/office/drawing/2014/main" xmlns="" val="551651354"/>
                    </a:ext>
                  </a:extLst>
                </a:gridCol>
                <a:gridCol w="1295400">
                  <a:extLst>
                    <a:ext uri="{9D8B030D-6E8A-4147-A177-3AD203B41FA5}">
                      <a16:colId xmlns:a16="http://schemas.microsoft.com/office/drawing/2014/main" xmlns="" val="106908959"/>
                    </a:ext>
                  </a:extLst>
                </a:gridCol>
                <a:gridCol w="1295400">
                  <a:extLst>
                    <a:ext uri="{9D8B030D-6E8A-4147-A177-3AD203B41FA5}">
                      <a16:colId xmlns:a16="http://schemas.microsoft.com/office/drawing/2014/main" xmlns="" val="2307743238"/>
                    </a:ext>
                  </a:extLst>
                </a:gridCol>
                <a:gridCol w="1295400">
                  <a:extLst>
                    <a:ext uri="{9D8B030D-6E8A-4147-A177-3AD203B41FA5}">
                      <a16:colId xmlns:a16="http://schemas.microsoft.com/office/drawing/2014/main" xmlns="" val="2723634297"/>
                    </a:ext>
                  </a:extLst>
                </a:gridCol>
                <a:gridCol w="1295400">
                  <a:extLst>
                    <a:ext uri="{9D8B030D-6E8A-4147-A177-3AD203B41FA5}">
                      <a16:colId xmlns:a16="http://schemas.microsoft.com/office/drawing/2014/main" xmlns="" val="971921"/>
                    </a:ext>
                  </a:extLst>
                </a:gridCol>
              </a:tblGrid>
              <a:tr h="375654">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REGION</a:t>
                      </a:r>
                      <a:endParaRPr lang="en-ZA" sz="1100" dirty="0">
                        <a:solidFill>
                          <a:schemeClr val="bg1"/>
                        </a:solidFil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JULY</a:t>
                      </a:r>
                      <a:r>
                        <a:rPr lang="en-ZA" sz="1100" baseline="0" dirty="0" smtClean="0">
                          <a:solidFill>
                            <a:schemeClr val="bg1"/>
                          </a:solidFill>
                        </a:rPr>
                        <a:t> </a:t>
                      </a:r>
                      <a:r>
                        <a:rPr lang="en-ZA" sz="1100" dirty="0" smtClean="0">
                          <a:solidFill>
                            <a:schemeClr val="bg1"/>
                          </a:solidFill>
                        </a:rPr>
                        <a:t>2020</a:t>
                      </a:r>
                      <a:br>
                        <a:rPr lang="en-ZA" sz="1100" dirty="0" smtClean="0">
                          <a:solidFill>
                            <a:schemeClr val="bg1"/>
                          </a:solidFill>
                        </a:rPr>
                      </a:br>
                      <a:r>
                        <a:rPr lang="en-ZA" sz="1100" dirty="0" smtClean="0">
                          <a:solidFill>
                            <a:schemeClr val="bg1"/>
                          </a:solidFill>
                        </a:rPr>
                        <a:t>TARGET</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JULY 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AUGUST</a:t>
                      </a:r>
                      <a:r>
                        <a:rPr lang="en-ZA" sz="1100" baseline="0" dirty="0" smtClean="0">
                          <a:solidFill>
                            <a:schemeClr val="bg1"/>
                          </a:solidFill>
                        </a:rPr>
                        <a:t> </a:t>
                      </a:r>
                      <a:r>
                        <a:rPr lang="en-ZA" sz="1100" dirty="0" smtClean="0">
                          <a:solidFill>
                            <a:schemeClr val="bg1"/>
                          </a:solidFill>
                        </a:rPr>
                        <a:t>2020</a:t>
                      </a:r>
                      <a:br>
                        <a:rPr lang="en-ZA" sz="1100" dirty="0" smtClean="0">
                          <a:solidFill>
                            <a:schemeClr val="bg1"/>
                          </a:solidFill>
                        </a:rPr>
                      </a:br>
                      <a:r>
                        <a:rPr lang="en-ZA" sz="1100" dirty="0" smtClean="0">
                          <a:solidFill>
                            <a:schemeClr val="bg1"/>
                          </a:solidFill>
                        </a:rPr>
                        <a:t>TARGET</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AUGUST 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SEPTEMBER 2020 TARGET</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SEPTEMBER 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Q2 TARGET: 2020-2021</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extLst>
                  <a:ext uri="{0D108BD9-81ED-4DB2-BD59-A6C34878D82A}">
                    <a16:rowId xmlns:a16="http://schemas.microsoft.com/office/drawing/2014/main" xmlns="" val="2208647457"/>
                  </a:ext>
                </a:extLst>
              </a:tr>
              <a:tr h="375654">
                <a:tc>
                  <a:txBody>
                    <a:bodyPr/>
                    <a:lstStyle/>
                    <a:p>
                      <a:r>
                        <a:rPr lang="en-US" sz="1400" b="0" dirty="0" smtClean="0">
                          <a:solidFill>
                            <a:schemeClr val="tx1"/>
                          </a:solidFill>
                          <a:latin typeface="+mn-lt"/>
                        </a:rPr>
                        <a:t>W/C</a:t>
                      </a:r>
                      <a:r>
                        <a:rPr lang="en-US" sz="1400" b="0" baseline="0" dirty="0" smtClean="0">
                          <a:solidFill>
                            <a:schemeClr val="tx1"/>
                          </a:solidFill>
                          <a:latin typeface="+mn-lt"/>
                        </a:rPr>
                        <a:t>ape</a:t>
                      </a:r>
                      <a:endParaRPr lang="en-ZA" sz="1400" b="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400" b="0" i="0" u="none" strike="noStrike" dirty="0">
                          <a:solidFill>
                            <a:srgbClr val="000000"/>
                          </a:solidFill>
                          <a:effectLst/>
                          <a:latin typeface="+mn-lt"/>
                        </a:rPr>
                        <a:t>90,00%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400" b="0" i="0" u="none" strike="noStrike" dirty="0">
                          <a:solidFill>
                            <a:srgbClr val="000000"/>
                          </a:solidFill>
                          <a:effectLst/>
                          <a:latin typeface="+mn-lt"/>
                        </a:rPr>
                        <a:t>84,62%</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400" b="0" i="0" u="none" strike="noStrike" dirty="0">
                          <a:solidFill>
                            <a:srgbClr val="000000"/>
                          </a:solidFill>
                          <a:effectLst/>
                          <a:latin typeface="+mn-lt"/>
                        </a:rPr>
                        <a:t>90,00%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400" b="0" i="0" u="none" strike="noStrike" dirty="0">
                          <a:solidFill>
                            <a:srgbClr val="000000"/>
                          </a:solidFill>
                          <a:effectLst/>
                          <a:latin typeface="+mn-lt"/>
                        </a:rPr>
                        <a:t>56,25%</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400" b="0" i="0" u="none" strike="noStrike" dirty="0">
                          <a:solidFill>
                            <a:srgbClr val="000000"/>
                          </a:solidFill>
                          <a:effectLst/>
                          <a:latin typeface="+mn-lt"/>
                        </a:rPr>
                        <a:t>90,00%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400" b="0" i="0" u="none" strike="noStrike" dirty="0">
                          <a:solidFill>
                            <a:srgbClr val="000000"/>
                          </a:solidFill>
                          <a:effectLst/>
                          <a:latin typeface="+mn-lt"/>
                        </a:rPr>
                        <a:t>61,54%</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400" b="1" i="0" u="none" strike="noStrike" dirty="0">
                          <a:solidFill>
                            <a:schemeClr val="tx1"/>
                          </a:solidFill>
                          <a:effectLst/>
                          <a:latin typeface="+mn-lt"/>
                        </a:rPr>
                        <a:t>90,00%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ZA" sz="1400" b="1" i="0" u="none" strike="noStrike" dirty="0" smtClean="0">
                          <a:solidFill>
                            <a:schemeClr val="tx1"/>
                          </a:solidFill>
                          <a:effectLst/>
                          <a:latin typeface="+mn-lt"/>
                        </a:rPr>
                        <a:t>39/55</a:t>
                      </a:r>
                    </a:p>
                    <a:p>
                      <a:pPr algn="ctr" fontAlgn="ctr"/>
                      <a:r>
                        <a:rPr lang="en-ZA" sz="1400" b="1" i="0" u="none" strike="noStrike" dirty="0" smtClean="0">
                          <a:solidFill>
                            <a:schemeClr val="tx1"/>
                          </a:solidFill>
                          <a:effectLst/>
                          <a:latin typeface="+mn-lt"/>
                        </a:rPr>
                        <a:t>70,91</a:t>
                      </a:r>
                      <a:r>
                        <a:rPr lang="en-ZA" sz="1400" b="1" i="0" u="none" strike="noStrike" dirty="0">
                          <a:solidFill>
                            <a:schemeClr val="tx1"/>
                          </a:solidFill>
                          <a:effectLst/>
                          <a:latin typeface="+mn-lt"/>
                        </a:rPr>
                        <a:t>%</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796501867"/>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029994981"/>
              </p:ext>
            </p:extLst>
          </p:nvPr>
        </p:nvGraphicFramePr>
        <p:xfrm>
          <a:off x="228600" y="3352802"/>
          <a:ext cx="11658600" cy="2474131"/>
        </p:xfrm>
        <a:graphic>
          <a:graphicData uri="http://schemas.openxmlformats.org/drawingml/2006/table">
            <a:tbl>
              <a:tblPr firstRow="1" bandRow="1"/>
              <a:tblGrid>
                <a:gridCol w="1295400">
                  <a:extLst>
                    <a:ext uri="{9D8B030D-6E8A-4147-A177-3AD203B41FA5}">
                      <a16:colId xmlns:a16="http://schemas.microsoft.com/office/drawing/2014/main" xmlns="" val="3171785473"/>
                    </a:ext>
                  </a:extLst>
                </a:gridCol>
                <a:gridCol w="1295400">
                  <a:extLst>
                    <a:ext uri="{9D8B030D-6E8A-4147-A177-3AD203B41FA5}">
                      <a16:colId xmlns:a16="http://schemas.microsoft.com/office/drawing/2014/main" xmlns="" val="3307568538"/>
                    </a:ext>
                  </a:extLst>
                </a:gridCol>
                <a:gridCol w="1295400">
                  <a:extLst>
                    <a:ext uri="{9D8B030D-6E8A-4147-A177-3AD203B41FA5}">
                      <a16:colId xmlns:a16="http://schemas.microsoft.com/office/drawing/2014/main" xmlns="" val="3177246977"/>
                    </a:ext>
                  </a:extLst>
                </a:gridCol>
                <a:gridCol w="1295400">
                  <a:extLst>
                    <a:ext uri="{9D8B030D-6E8A-4147-A177-3AD203B41FA5}">
                      <a16:colId xmlns:a16="http://schemas.microsoft.com/office/drawing/2014/main" xmlns="" val="1905890460"/>
                    </a:ext>
                  </a:extLst>
                </a:gridCol>
                <a:gridCol w="1295400">
                  <a:extLst>
                    <a:ext uri="{9D8B030D-6E8A-4147-A177-3AD203B41FA5}">
                      <a16:colId xmlns:a16="http://schemas.microsoft.com/office/drawing/2014/main" xmlns="" val="551651354"/>
                    </a:ext>
                  </a:extLst>
                </a:gridCol>
                <a:gridCol w="1295400">
                  <a:extLst>
                    <a:ext uri="{9D8B030D-6E8A-4147-A177-3AD203B41FA5}">
                      <a16:colId xmlns:a16="http://schemas.microsoft.com/office/drawing/2014/main" xmlns="" val="106908959"/>
                    </a:ext>
                  </a:extLst>
                </a:gridCol>
                <a:gridCol w="1295400">
                  <a:extLst>
                    <a:ext uri="{9D8B030D-6E8A-4147-A177-3AD203B41FA5}">
                      <a16:colId xmlns:a16="http://schemas.microsoft.com/office/drawing/2014/main" xmlns="" val="2307743238"/>
                    </a:ext>
                  </a:extLst>
                </a:gridCol>
                <a:gridCol w="1295400">
                  <a:extLst>
                    <a:ext uri="{9D8B030D-6E8A-4147-A177-3AD203B41FA5}">
                      <a16:colId xmlns:a16="http://schemas.microsoft.com/office/drawing/2014/main" xmlns="" val="2723634297"/>
                    </a:ext>
                  </a:extLst>
                </a:gridCol>
                <a:gridCol w="1295400">
                  <a:extLst>
                    <a:ext uri="{9D8B030D-6E8A-4147-A177-3AD203B41FA5}">
                      <a16:colId xmlns:a16="http://schemas.microsoft.com/office/drawing/2014/main" xmlns="" val="971921"/>
                    </a:ext>
                  </a:extLst>
                </a:gridCol>
              </a:tblGrid>
              <a:tr h="679522">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MANAGEMENT AREA</a:t>
                      </a:r>
                      <a:endParaRPr lang="en-ZA" sz="1100" b="1" kern="1200" dirty="0">
                        <a:solidFill>
                          <a:schemeClr val="bg1"/>
                        </a:solidFill>
                        <a:latin typeface="Arial"/>
                        <a:ea typeface=""/>
                        <a:cs typeface="Aria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JULY 2020</a:t>
                      </a:r>
                      <a:br>
                        <a:rPr lang="en-ZA" sz="1100" b="1" kern="1200" dirty="0" smtClean="0">
                          <a:solidFill>
                            <a:schemeClr val="bg1"/>
                          </a:solidFill>
                          <a:latin typeface="Arial"/>
                          <a:ea typeface=""/>
                          <a:cs typeface="Arial"/>
                        </a:rPr>
                      </a:br>
                      <a:r>
                        <a:rPr lang="en-ZA" sz="1100" b="1" kern="1200" dirty="0" smtClean="0">
                          <a:solidFill>
                            <a:schemeClr val="bg1"/>
                          </a:solidFill>
                          <a:latin typeface="Arial"/>
                          <a:ea typeface=""/>
                          <a:cs typeface="Arial"/>
                        </a:rPr>
                        <a:t>TARGET</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JULY 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AUGUST 2020</a:t>
                      </a:r>
                      <a:br>
                        <a:rPr lang="en-ZA" sz="1100" b="1" kern="1200" dirty="0" smtClean="0">
                          <a:solidFill>
                            <a:schemeClr val="bg1"/>
                          </a:solidFill>
                          <a:latin typeface="Arial"/>
                          <a:ea typeface=""/>
                          <a:cs typeface="Arial"/>
                        </a:rPr>
                      </a:br>
                      <a:r>
                        <a:rPr lang="en-ZA" sz="1100" b="1" kern="1200" dirty="0" smtClean="0">
                          <a:solidFill>
                            <a:schemeClr val="bg1"/>
                          </a:solidFill>
                          <a:latin typeface="Arial"/>
                          <a:ea typeface=""/>
                          <a:cs typeface="Arial"/>
                        </a:rPr>
                        <a:t>TARGET</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AUGUST 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SEPTEMBER 2020 TARGET</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SEPTEMBER 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Q2 TARGET: 2020-2021</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a16="http://schemas.microsoft.com/office/drawing/2014/main" xmlns="" val="2208647457"/>
                  </a:ext>
                </a:extLst>
              </a:tr>
              <a:tr h="598203">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accent4"/>
                          </a:solidFill>
                          <a:latin typeface="+mn-lt"/>
                        </a:rPr>
                        <a:t>Brandvlei</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100%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66,67%</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100%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83,33%</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1950242310"/>
                  </a:ext>
                </a:extLst>
              </a:tr>
              <a:tr h="598203">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mn-lt"/>
                        </a:rPr>
                        <a:t>Drakenstein</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50%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100%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66,72%</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66,72%</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694879642"/>
                  </a:ext>
                </a:extLst>
              </a:tr>
              <a:tr h="598203">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mn-lt"/>
                        </a:rPr>
                        <a:t>Pollsmoor</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50%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100%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40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400" dirty="0" smtClean="0">
                          <a:solidFill>
                            <a:schemeClr val="accent4"/>
                          </a:solidFill>
                          <a:latin typeface="+mn-lt"/>
                        </a:rPr>
                        <a:t>75,00%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bl>
          </a:graphicData>
        </a:graphic>
      </p:graphicFrame>
      <p:sp>
        <p:nvSpPr>
          <p:cNvPr id="2" name="TextBox 1"/>
          <p:cNvSpPr txBox="1"/>
          <p:nvPr/>
        </p:nvSpPr>
        <p:spPr>
          <a:xfrm>
            <a:off x="381000" y="523365"/>
            <a:ext cx="9601200" cy="523220"/>
          </a:xfrm>
          <a:prstGeom prst="rect">
            <a:avLst/>
          </a:prstGeom>
          <a:noFill/>
        </p:spPr>
        <p:txBody>
          <a:bodyPr wrap="square" rtlCol="0">
            <a:spAutoFit/>
          </a:bodyPr>
          <a:lstStyle/>
          <a:p>
            <a:pPr lvl="0">
              <a:spcAft>
                <a:spcPts val="600"/>
              </a:spcAft>
            </a:pPr>
            <a:r>
              <a:rPr lang="en-US" sz="2800" b="1" dirty="0">
                <a:solidFill>
                  <a:schemeClr val="bg1"/>
                </a:solidFill>
                <a:latin typeface="Calibri"/>
                <a:cs typeface="Arial"/>
              </a:rPr>
              <a:t>Offenders Viral load suppression rate (at 12 months)</a:t>
            </a:r>
            <a:endParaRPr lang="en-US" sz="2800" kern="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0586779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60">
            <a:extLst>
              <a:ext uri="{FF2B5EF4-FFF2-40B4-BE49-F238E27FC236}">
                <a16:creationId xmlns:a16="http://schemas.microsoft.com/office/drawing/2014/main" xmlns="" id="{935013CF-ED1D-4C99-9BBC-342742B95A80}"/>
              </a:ext>
            </a:extLst>
          </p:cNvPr>
          <p:cNvSpPr/>
          <p:nvPr/>
        </p:nvSpPr>
        <p:spPr>
          <a:xfrm rot="5400000">
            <a:off x="4850264" y="-4818559"/>
            <a:ext cx="1440000" cy="11049000"/>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5" name="Title 1"/>
          <p:cNvSpPr txBox="1">
            <a:spLocks/>
          </p:cNvSpPr>
          <p:nvPr/>
        </p:nvSpPr>
        <p:spPr>
          <a:xfrm>
            <a:off x="63103" y="0"/>
            <a:ext cx="10956131" cy="523365"/>
          </a:xfrm>
          <a:prstGeom prst="rect">
            <a:avLst/>
          </a:prstGeom>
        </p:spPr>
        <p:txBody>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a:lstStyle>
          <a:p>
            <a:pPr>
              <a:spcAft>
                <a:spcPts val="600"/>
              </a:spcAft>
            </a:pPr>
            <a:r>
              <a:rPr lang="en-ZA" sz="3200" kern="0" dirty="0" smtClean="0">
                <a:solidFill>
                  <a:schemeClr val="bg1"/>
                </a:solidFill>
                <a:latin typeface="Arial Black" panose="020B0A04020102020204" pitchFamily="34" charset="0"/>
              </a:rPr>
              <a:t>PERFORMANCE INDICATOR NOT ACHIEVED:</a:t>
            </a:r>
          </a:p>
        </p:txBody>
      </p:sp>
      <p:sp>
        <p:nvSpPr>
          <p:cNvPr id="8" name="TextBox 7"/>
          <p:cNvSpPr txBox="1"/>
          <p:nvPr/>
        </p:nvSpPr>
        <p:spPr>
          <a:xfrm>
            <a:off x="149909" y="1601412"/>
            <a:ext cx="10518091"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1. REGIONAL TARGET VERSUS PERFORMANCE FOR </a:t>
            </a:r>
            <a:r>
              <a:rPr lang="en-GB" sz="1800" b="1" kern="0" dirty="0" smtClean="0">
                <a:solidFill>
                  <a:prstClr val="black"/>
                </a:solidFill>
              </a:rPr>
              <a:t>2nd </a:t>
            </a:r>
            <a:r>
              <a:rPr lang="en-GB" sz="1800" b="1" kern="0" dirty="0">
                <a:solidFill>
                  <a:prstClr val="black"/>
                </a:solidFill>
              </a:rPr>
              <a:t>QUARTER (2020/2021) </a:t>
            </a:r>
            <a:endParaRPr lang="en-ZA" sz="1800" b="1" kern="0" dirty="0">
              <a:solidFill>
                <a:prstClr val="black"/>
              </a:solidFill>
            </a:endParaRPr>
          </a:p>
        </p:txBody>
      </p:sp>
      <p:sp>
        <p:nvSpPr>
          <p:cNvPr id="9" name="TextBox 8"/>
          <p:cNvSpPr txBox="1"/>
          <p:nvPr/>
        </p:nvSpPr>
        <p:spPr>
          <a:xfrm>
            <a:off x="-91172" y="4075917"/>
            <a:ext cx="9144000"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     2. SOURCE OF </a:t>
            </a:r>
            <a:r>
              <a:rPr lang="en-GB" sz="1800" b="1" kern="0" dirty="0" smtClean="0">
                <a:solidFill>
                  <a:prstClr val="black"/>
                </a:solidFill>
              </a:rPr>
              <a:t>UNDER-ACHIEVEMENT AT MANAGEMENT AREA LEVEL</a:t>
            </a:r>
            <a:endParaRPr lang="en-ZA" sz="1800" b="1" kern="0" dirty="0">
              <a:solidFill>
                <a:prstClr val="black"/>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3904188328"/>
              </p:ext>
            </p:extLst>
          </p:nvPr>
        </p:nvGraphicFramePr>
        <p:xfrm>
          <a:off x="254000" y="1970744"/>
          <a:ext cx="11658600" cy="802374"/>
        </p:xfrm>
        <a:graphic>
          <a:graphicData uri="http://schemas.openxmlformats.org/drawingml/2006/table">
            <a:tbl>
              <a:tblPr firstRow="1" bandRow="1"/>
              <a:tblGrid>
                <a:gridCol w="1295400">
                  <a:extLst>
                    <a:ext uri="{9D8B030D-6E8A-4147-A177-3AD203B41FA5}">
                      <a16:colId xmlns:a16="http://schemas.microsoft.com/office/drawing/2014/main" xmlns="" val="3171785473"/>
                    </a:ext>
                  </a:extLst>
                </a:gridCol>
                <a:gridCol w="1295400">
                  <a:extLst>
                    <a:ext uri="{9D8B030D-6E8A-4147-A177-3AD203B41FA5}">
                      <a16:colId xmlns:a16="http://schemas.microsoft.com/office/drawing/2014/main" xmlns="" val="3307568538"/>
                    </a:ext>
                  </a:extLst>
                </a:gridCol>
                <a:gridCol w="1295400">
                  <a:extLst>
                    <a:ext uri="{9D8B030D-6E8A-4147-A177-3AD203B41FA5}">
                      <a16:colId xmlns:a16="http://schemas.microsoft.com/office/drawing/2014/main" xmlns="" val="3177246977"/>
                    </a:ext>
                  </a:extLst>
                </a:gridCol>
                <a:gridCol w="1295400">
                  <a:extLst>
                    <a:ext uri="{9D8B030D-6E8A-4147-A177-3AD203B41FA5}">
                      <a16:colId xmlns:a16="http://schemas.microsoft.com/office/drawing/2014/main" xmlns="" val="1905890460"/>
                    </a:ext>
                  </a:extLst>
                </a:gridCol>
                <a:gridCol w="1295400">
                  <a:extLst>
                    <a:ext uri="{9D8B030D-6E8A-4147-A177-3AD203B41FA5}">
                      <a16:colId xmlns:a16="http://schemas.microsoft.com/office/drawing/2014/main" xmlns="" val="551651354"/>
                    </a:ext>
                  </a:extLst>
                </a:gridCol>
                <a:gridCol w="1295400">
                  <a:extLst>
                    <a:ext uri="{9D8B030D-6E8A-4147-A177-3AD203B41FA5}">
                      <a16:colId xmlns:a16="http://schemas.microsoft.com/office/drawing/2014/main" xmlns="" val="106908959"/>
                    </a:ext>
                  </a:extLst>
                </a:gridCol>
                <a:gridCol w="1295400">
                  <a:extLst>
                    <a:ext uri="{9D8B030D-6E8A-4147-A177-3AD203B41FA5}">
                      <a16:colId xmlns:a16="http://schemas.microsoft.com/office/drawing/2014/main" xmlns="" val="2307743238"/>
                    </a:ext>
                  </a:extLst>
                </a:gridCol>
                <a:gridCol w="1295400">
                  <a:extLst>
                    <a:ext uri="{9D8B030D-6E8A-4147-A177-3AD203B41FA5}">
                      <a16:colId xmlns:a16="http://schemas.microsoft.com/office/drawing/2014/main" xmlns="" val="2723634297"/>
                    </a:ext>
                  </a:extLst>
                </a:gridCol>
                <a:gridCol w="1295400">
                  <a:extLst>
                    <a:ext uri="{9D8B030D-6E8A-4147-A177-3AD203B41FA5}">
                      <a16:colId xmlns:a16="http://schemas.microsoft.com/office/drawing/2014/main" xmlns="" val="971921"/>
                    </a:ext>
                  </a:extLst>
                </a:gridCol>
              </a:tblGrid>
              <a:tr h="375654">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REGION</a:t>
                      </a:r>
                      <a:endParaRPr lang="en-ZA" sz="1100" dirty="0">
                        <a:solidFill>
                          <a:schemeClr val="bg1"/>
                        </a:solidFil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JULY</a:t>
                      </a:r>
                      <a:r>
                        <a:rPr lang="en-ZA" sz="1100" baseline="0" dirty="0" smtClean="0">
                          <a:solidFill>
                            <a:schemeClr val="bg1"/>
                          </a:solidFill>
                        </a:rPr>
                        <a:t> </a:t>
                      </a:r>
                      <a:r>
                        <a:rPr lang="en-ZA" sz="1100" dirty="0" smtClean="0">
                          <a:solidFill>
                            <a:schemeClr val="bg1"/>
                          </a:solidFill>
                        </a:rPr>
                        <a:t>2020</a:t>
                      </a:r>
                      <a:br>
                        <a:rPr lang="en-ZA" sz="1100" dirty="0" smtClean="0">
                          <a:solidFill>
                            <a:schemeClr val="bg1"/>
                          </a:solidFill>
                        </a:rPr>
                      </a:br>
                      <a:r>
                        <a:rPr lang="en-ZA" sz="1100" dirty="0" smtClean="0">
                          <a:solidFill>
                            <a:schemeClr val="bg1"/>
                          </a:solidFill>
                        </a:rPr>
                        <a:t>TARGET</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JULY 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AUGUST</a:t>
                      </a:r>
                      <a:r>
                        <a:rPr lang="en-ZA" sz="1100" baseline="0" dirty="0" smtClean="0">
                          <a:solidFill>
                            <a:schemeClr val="bg1"/>
                          </a:solidFill>
                        </a:rPr>
                        <a:t> </a:t>
                      </a:r>
                      <a:r>
                        <a:rPr lang="en-ZA" sz="1100" dirty="0" smtClean="0">
                          <a:solidFill>
                            <a:schemeClr val="bg1"/>
                          </a:solidFill>
                        </a:rPr>
                        <a:t>2020</a:t>
                      </a:r>
                      <a:br>
                        <a:rPr lang="en-ZA" sz="1100" dirty="0" smtClean="0">
                          <a:solidFill>
                            <a:schemeClr val="bg1"/>
                          </a:solidFill>
                        </a:rPr>
                      </a:br>
                      <a:r>
                        <a:rPr lang="en-ZA" sz="1100" dirty="0" smtClean="0">
                          <a:solidFill>
                            <a:schemeClr val="bg1"/>
                          </a:solidFill>
                        </a:rPr>
                        <a:t>TARGET</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AUGUST 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SEPTEMBER 2020 TARGET</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SEPTEMBER 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Q2 TARGET: 2020-2021</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extLst>
                  <a:ext uri="{0D108BD9-81ED-4DB2-BD59-A6C34878D82A}">
                    <a16:rowId xmlns:a16="http://schemas.microsoft.com/office/drawing/2014/main" xmlns="" val="2208647457"/>
                  </a:ext>
                </a:extLst>
              </a:tr>
              <a:tr h="375654">
                <a:tc>
                  <a:txBody>
                    <a:bodyPr/>
                    <a:lstStyle/>
                    <a:p>
                      <a:r>
                        <a:rPr lang="en-US" sz="1400" b="0" dirty="0" smtClean="0">
                          <a:solidFill>
                            <a:schemeClr val="tx1"/>
                          </a:solidFill>
                          <a:latin typeface="+mn-lt"/>
                        </a:rPr>
                        <a:t>W/C</a:t>
                      </a:r>
                      <a:r>
                        <a:rPr lang="en-US" sz="1400" b="0" baseline="0" dirty="0" smtClean="0">
                          <a:solidFill>
                            <a:schemeClr val="tx1"/>
                          </a:solidFill>
                          <a:latin typeface="+mn-lt"/>
                        </a:rPr>
                        <a:t>ape</a:t>
                      </a:r>
                      <a:endParaRPr lang="en-ZA" sz="1400" b="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400" b="0" i="0" u="none" strike="noStrike" dirty="0">
                          <a:solidFill>
                            <a:srgbClr val="000000"/>
                          </a:solidFill>
                          <a:effectLst/>
                          <a:latin typeface="+mn-lt"/>
                        </a:rPr>
                        <a:t>90,00%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400" b="0" i="0" u="none" strike="noStrike" dirty="0">
                          <a:solidFill>
                            <a:srgbClr val="000000"/>
                          </a:solidFill>
                          <a:effectLst/>
                          <a:latin typeface="+mn-lt"/>
                        </a:rPr>
                        <a:t>84,62%</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400" b="0" i="0" u="none" strike="noStrike" dirty="0">
                          <a:solidFill>
                            <a:srgbClr val="000000"/>
                          </a:solidFill>
                          <a:effectLst/>
                          <a:latin typeface="+mn-lt"/>
                        </a:rPr>
                        <a:t>90,00%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400" b="0" i="0" u="none" strike="noStrike" dirty="0">
                          <a:solidFill>
                            <a:srgbClr val="000000"/>
                          </a:solidFill>
                          <a:effectLst/>
                          <a:latin typeface="+mn-lt"/>
                        </a:rPr>
                        <a:t>56,25%</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400" b="0" i="0" u="none" strike="noStrike" dirty="0">
                          <a:solidFill>
                            <a:srgbClr val="000000"/>
                          </a:solidFill>
                          <a:effectLst/>
                          <a:latin typeface="+mn-lt"/>
                        </a:rPr>
                        <a:t>90,00%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400" b="0" i="0" u="none" strike="noStrike" dirty="0">
                          <a:solidFill>
                            <a:srgbClr val="000000"/>
                          </a:solidFill>
                          <a:effectLst/>
                          <a:latin typeface="+mn-lt"/>
                        </a:rPr>
                        <a:t>61,54%</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400" b="0" i="0" u="none" strike="noStrike" dirty="0">
                          <a:solidFill>
                            <a:srgbClr val="000000"/>
                          </a:solidFill>
                          <a:effectLst/>
                          <a:latin typeface="+mn-lt"/>
                        </a:rPr>
                        <a:t>90,00%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400" b="0" i="0" u="none" strike="noStrike" dirty="0">
                          <a:solidFill>
                            <a:srgbClr val="000000"/>
                          </a:solidFill>
                          <a:effectLst/>
                          <a:latin typeface="+mn-lt"/>
                        </a:rPr>
                        <a:t>70,91%</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796501867"/>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928531974"/>
              </p:ext>
            </p:extLst>
          </p:nvPr>
        </p:nvGraphicFramePr>
        <p:xfrm>
          <a:off x="228600" y="3352802"/>
          <a:ext cx="11658600" cy="2474131"/>
        </p:xfrm>
        <a:graphic>
          <a:graphicData uri="http://schemas.openxmlformats.org/drawingml/2006/table">
            <a:tbl>
              <a:tblPr firstRow="1" bandRow="1"/>
              <a:tblGrid>
                <a:gridCol w="1295400">
                  <a:extLst>
                    <a:ext uri="{9D8B030D-6E8A-4147-A177-3AD203B41FA5}">
                      <a16:colId xmlns:a16="http://schemas.microsoft.com/office/drawing/2014/main" xmlns="" val="3171785473"/>
                    </a:ext>
                  </a:extLst>
                </a:gridCol>
                <a:gridCol w="1295400">
                  <a:extLst>
                    <a:ext uri="{9D8B030D-6E8A-4147-A177-3AD203B41FA5}">
                      <a16:colId xmlns:a16="http://schemas.microsoft.com/office/drawing/2014/main" xmlns="" val="3307568538"/>
                    </a:ext>
                  </a:extLst>
                </a:gridCol>
                <a:gridCol w="1295400">
                  <a:extLst>
                    <a:ext uri="{9D8B030D-6E8A-4147-A177-3AD203B41FA5}">
                      <a16:colId xmlns:a16="http://schemas.microsoft.com/office/drawing/2014/main" xmlns="" val="3177246977"/>
                    </a:ext>
                  </a:extLst>
                </a:gridCol>
                <a:gridCol w="1295400">
                  <a:extLst>
                    <a:ext uri="{9D8B030D-6E8A-4147-A177-3AD203B41FA5}">
                      <a16:colId xmlns:a16="http://schemas.microsoft.com/office/drawing/2014/main" xmlns="" val="1905890460"/>
                    </a:ext>
                  </a:extLst>
                </a:gridCol>
                <a:gridCol w="1295400">
                  <a:extLst>
                    <a:ext uri="{9D8B030D-6E8A-4147-A177-3AD203B41FA5}">
                      <a16:colId xmlns:a16="http://schemas.microsoft.com/office/drawing/2014/main" xmlns="" val="551651354"/>
                    </a:ext>
                  </a:extLst>
                </a:gridCol>
                <a:gridCol w="1295400">
                  <a:extLst>
                    <a:ext uri="{9D8B030D-6E8A-4147-A177-3AD203B41FA5}">
                      <a16:colId xmlns:a16="http://schemas.microsoft.com/office/drawing/2014/main" xmlns="" val="106908959"/>
                    </a:ext>
                  </a:extLst>
                </a:gridCol>
                <a:gridCol w="1295400">
                  <a:extLst>
                    <a:ext uri="{9D8B030D-6E8A-4147-A177-3AD203B41FA5}">
                      <a16:colId xmlns:a16="http://schemas.microsoft.com/office/drawing/2014/main" xmlns="" val="2307743238"/>
                    </a:ext>
                  </a:extLst>
                </a:gridCol>
                <a:gridCol w="1295400">
                  <a:extLst>
                    <a:ext uri="{9D8B030D-6E8A-4147-A177-3AD203B41FA5}">
                      <a16:colId xmlns:a16="http://schemas.microsoft.com/office/drawing/2014/main" xmlns="" val="2723634297"/>
                    </a:ext>
                  </a:extLst>
                </a:gridCol>
                <a:gridCol w="1295400">
                  <a:extLst>
                    <a:ext uri="{9D8B030D-6E8A-4147-A177-3AD203B41FA5}">
                      <a16:colId xmlns:a16="http://schemas.microsoft.com/office/drawing/2014/main" xmlns="" val="971921"/>
                    </a:ext>
                  </a:extLst>
                </a:gridCol>
              </a:tblGrid>
              <a:tr h="679522">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MANAGEMENT AREA</a:t>
                      </a:r>
                      <a:endParaRPr lang="en-ZA" sz="1100" b="1" kern="1200" dirty="0">
                        <a:solidFill>
                          <a:schemeClr val="bg1"/>
                        </a:solidFill>
                        <a:latin typeface="Arial"/>
                        <a:ea typeface=""/>
                        <a:cs typeface="Aria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JULY 2020</a:t>
                      </a:r>
                      <a:br>
                        <a:rPr lang="en-ZA" sz="1100" b="1" kern="1200" dirty="0" smtClean="0">
                          <a:solidFill>
                            <a:schemeClr val="bg1"/>
                          </a:solidFill>
                          <a:latin typeface="Arial"/>
                          <a:ea typeface=""/>
                          <a:cs typeface="Arial"/>
                        </a:rPr>
                      </a:br>
                      <a:r>
                        <a:rPr lang="en-ZA" sz="1100" b="1" kern="1200" dirty="0" smtClean="0">
                          <a:solidFill>
                            <a:schemeClr val="bg1"/>
                          </a:solidFill>
                          <a:latin typeface="Arial"/>
                          <a:ea typeface=""/>
                          <a:cs typeface="Arial"/>
                        </a:rPr>
                        <a:t>TARGET</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JULY 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AUGUST 2020</a:t>
                      </a:r>
                      <a:br>
                        <a:rPr lang="en-ZA" sz="1100" b="1" kern="1200" dirty="0" smtClean="0">
                          <a:solidFill>
                            <a:schemeClr val="bg1"/>
                          </a:solidFill>
                          <a:latin typeface="Arial"/>
                          <a:ea typeface=""/>
                          <a:cs typeface="Arial"/>
                        </a:rPr>
                      </a:br>
                      <a:r>
                        <a:rPr lang="en-ZA" sz="1100" b="1" kern="1200" dirty="0" smtClean="0">
                          <a:solidFill>
                            <a:schemeClr val="bg1"/>
                          </a:solidFill>
                          <a:latin typeface="Arial"/>
                          <a:ea typeface=""/>
                          <a:cs typeface="Arial"/>
                        </a:rPr>
                        <a:t>TARGET</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AUGUST 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SEPTEMBER 2020 TARGET</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SEPTEMBER 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Q2 TARGET: 2020-2021</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a16="http://schemas.microsoft.com/office/drawing/2014/main" xmlns="" val="2208647457"/>
                  </a:ext>
                </a:extLst>
              </a:tr>
              <a:tr h="598203">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accent4"/>
                          </a:solidFill>
                          <a:latin typeface="+mn-lt"/>
                        </a:rPr>
                        <a:t>Overberg </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1950242310"/>
                  </a:ext>
                </a:extLst>
              </a:tr>
              <a:tr h="598203">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mn-lt"/>
                        </a:rPr>
                        <a:t>Voorberg </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694879642"/>
                  </a:ext>
                </a:extLst>
              </a:tr>
              <a:tr h="598203">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mn-lt"/>
                        </a:rPr>
                        <a:t>West Coast</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75%</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60%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400" dirty="0" smtClean="0">
                          <a:solidFill>
                            <a:schemeClr val="accent4"/>
                          </a:solidFill>
                          <a:latin typeface="+mn-lt"/>
                        </a:rPr>
                        <a:t>90%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400" dirty="0" smtClean="0">
                          <a:solidFill>
                            <a:schemeClr val="accent4"/>
                          </a:solidFill>
                          <a:latin typeface="+mn-lt"/>
                        </a:rPr>
                        <a:t>66,67%</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bl>
          </a:graphicData>
        </a:graphic>
      </p:graphicFrame>
      <p:sp>
        <p:nvSpPr>
          <p:cNvPr id="2" name="TextBox 1"/>
          <p:cNvSpPr txBox="1"/>
          <p:nvPr/>
        </p:nvSpPr>
        <p:spPr>
          <a:xfrm>
            <a:off x="381000" y="523365"/>
            <a:ext cx="9601200" cy="523220"/>
          </a:xfrm>
          <a:prstGeom prst="rect">
            <a:avLst/>
          </a:prstGeom>
          <a:noFill/>
        </p:spPr>
        <p:txBody>
          <a:bodyPr wrap="square" rtlCol="0">
            <a:spAutoFit/>
          </a:bodyPr>
          <a:lstStyle/>
          <a:p>
            <a:pPr lvl="0">
              <a:spcAft>
                <a:spcPts val="600"/>
              </a:spcAft>
            </a:pPr>
            <a:r>
              <a:rPr lang="en-US" sz="2800" b="1" dirty="0">
                <a:solidFill>
                  <a:schemeClr val="bg1"/>
                </a:solidFill>
                <a:latin typeface="Calibri"/>
                <a:cs typeface="Arial"/>
              </a:rPr>
              <a:t>Offenders Viral load suppression rate (at 12 months)</a:t>
            </a:r>
            <a:endParaRPr lang="en-US" sz="2800" kern="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156025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60">
            <a:extLst>
              <a:ext uri="{FF2B5EF4-FFF2-40B4-BE49-F238E27FC236}">
                <a16:creationId xmlns:a16="http://schemas.microsoft.com/office/drawing/2014/main" xmlns="" id="{935013CF-ED1D-4C99-9BBC-342742B95A80}"/>
              </a:ext>
            </a:extLst>
          </p:cNvPr>
          <p:cNvSpPr/>
          <p:nvPr/>
        </p:nvSpPr>
        <p:spPr>
          <a:xfrm rot="5400000">
            <a:off x="4821169" y="-4804500"/>
            <a:ext cx="1440000" cy="11049000"/>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9" name="TextBox 8"/>
          <p:cNvSpPr txBox="1"/>
          <p:nvPr/>
        </p:nvSpPr>
        <p:spPr>
          <a:xfrm>
            <a:off x="29369" y="1597396"/>
            <a:ext cx="9144000"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     2. SOURCE OF </a:t>
            </a:r>
            <a:r>
              <a:rPr lang="en-GB" sz="1800" b="1" kern="0" dirty="0" smtClean="0">
                <a:solidFill>
                  <a:prstClr val="black"/>
                </a:solidFill>
              </a:rPr>
              <a:t>UNDER-ACHIEVEMENT AT CORRECTIONAL CENTRE LEVEL</a:t>
            </a:r>
            <a:endParaRPr lang="en-ZA" sz="1800" b="1" kern="0" dirty="0">
              <a:solidFill>
                <a:prstClr val="black"/>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329657122"/>
              </p:ext>
            </p:extLst>
          </p:nvPr>
        </p:nvGraphicFramePr>
        <p:xfrm>
          <a:off x="241300" y="2124124"/>
          <a:ext cx="11518899" cy="3941445"/>
        </p:xfrm>
        <a:graphic>
          <a:graphicData uri="http://schemas.openxmlformats.org/drawingml/2006/table">
            <a:tbl>
              <a:tblPr firstRow="1" bandRow="1"/>
              <a:tblGrid>
                <a:gridCol w="1645557">
                  <a:extLst>
                    <a:ext uri="{9D8B030D-6E8A-4147-A177-3AD203B41FA5}">
                      <a16:colId xmlns:a16="http://schemas.microsoft.com/office/drawing/2014/main" xmlns="" val="3171785473"/>
                    </a:ext>
                  </a:extLst>
                </a:gridCol>
                <a:gridCol w="1645557">
                  <a:extLst>
                    <a:ext uri="{9D8B030D-6E8A-4147-A177-3AD203B41FA5}">
                      <a16:colId xmlns:a16="http://schemas.microsoft.com/office/drawing/2014/main" xmlns="" val="3307568538"/>
                    </a:ext>
                  </a:extLst>
                </a:gridCol>
                <a:gridCol w="1645557">
                  <a:extLst>
                    <a:ext uri="{9D8B030D-6E8A-4147-A177-3AD203B41FA5}">
                      <a16:colId xmlns:a16="http://schemas.microsoft.com/office/drawing/2014/main" xmlns="" val="3177246977"/>
                    </a:ext>
                  </a:extLst>
                </a:gridCol>
                <a:gridCol w="1645557">
                  <a:extLst>
                    <a:ext uri="{9D8B030D-6E8A-4147-A177-3AD203B41FA5}">
                      <a16:colId xmlns:a16="http://schemas.microsoft.com/office/drawing/2014/main" xmlns="" val="1905890460"/>
                    </a:ext>
                  </a:extLst>
                </a:gridCol>
                <a:gridCol w="1645557">
                  <a:extLst>
                    <a:ext uri="{9D8B030D-6E8A-4147-A177-3AD203B41FA5}">
                      <a16:colId xmlns:a16="http://schemas.microsoft.com/office/drawing/2014/main" xmlns="" val="551651354"/>
                    </a:ext>
                  </a:extLst>
                </a:gridCol>
                <a:gridCol w="1645557">
                  <a:extLst>
                    <a:ext uri="{9D8B030D-6E8A-4147-A177-3AD203B41FA5}">
                      <a16:colId xmlns:a16="http://schemas.microsoft.com/office/drawing/2014/main" xmlns="" val="106908959"/>
                    </a:ext>
                  </a:extLst>
                </a:gridCol>
                <a:gridCol w="1645557">
                  <a:extLst>
                    <a:ext uri="{9D8B030D-6E8A-4147-A177-3AD203B41FA5}">
                      <a16:colId xmlns:a16="http://schemas.microsoft.com/office/drawing/2014/main" xmlns="" val="2307743238"/>
                    </a:ext>
                  </a:extLst>
                </a:gridCol>
              </a:tblGrid>
              <a:tr h="619125">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200" b="1" kern="1200" dirty="0" smtClean="0">
                          <a:solidFill>
                            <a:schemeClr val="bg1"/>
                          </a:solidFill>
                          <a:latin typeface="Arial"/>
                          <a:ea typeface=""/>
                          <a:cs typeface="Arial"/>
                        </a:rPr>
                        <a:t>Q2 TARGET 2020/21</a:t>
                      </a:r>
                      <a:endParaRPr lang="en-US" sz="1200" b="1" kern="1200" dirty="0">
                        <a:solidFill>
                          <a:schemeClr val="bg1"/>
                        </a:solidFill>
                        <a:latin typeface="Arial"/>
                        <a:ea typeface=""/>
                        <a:cs typeface="Aria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200" b="1" kern="1200" dirty="0" smtClean="0">
                          <a:solidFill>
                            <a:schemeClr val="bg1"/>
                          </a:solidFill>
                          <a:latin typeface="Arial"/>
                          <a:ea typeface=""/>
                          <a:cs typeface="Arial"/>
                        </a:rPr>
                        <a:t>QUARTER 2</a:t>
                      </a:r>
                      <a:br>
                        <a:rPr lang="en-US" sz="1200" b="1" kern="1200" dirty="0" smtClean="0">
                          <a:solidFill>
                            <a:schemeClr val="bg1"/>
                          </a:solidFill>
                          <a:latin typeface="Arial"/>
                          <a:ea typeface=""/>
                          <a:cs typeface="Arial"/>
                        </a:rPr>
                      </a:br>
                      <a:r>
                        <a:rPr lang="en-US" sz="1200" b="1" kern="1200" dirty="0" smtClean="0">
                          <a:solidFill>
                            <a:schemeClr val="bg1"/>
                          </a:solidFill>
                          <a:latin typeface="Arial"/>
                          <a:ea typeface=""/>
                          <a:cs typeface="Arial"/>
                        </a:rPr>
                        <a:t>PERFORMANCE</a:t>
                      </a:r>
                      <a:endParaRPr lang="en-US" sz="1200" b="1" kern="1200" dirty="0">
                        <a:solidFill>
                          <a:schemeClr val="bg1"/>
                        </a:solidFill>
                        <a:latin typeface="Arial"/>
                        <a:ea typeface=""/>
                        <a:cs typeface="Arial"/>
                      </a:endParaRP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000" b="1" kern="1200" dirty="0" smtClean="0">
                          <a:solidFill>
                            <a:schemeClr val="bg1"/>
                          </a:solidFill>
                          <a:latin typeface="Arial"/>
                          <a:ea typeface=""/>
                          <a:cs typeface="Arial"/>
                        </a:rPr>
                        <a:t>MANAGEMENT AREAS THAT CONTRIBUTED TOWARDS UNDER-ACHIEVEMENT </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CORRECTIONAL CENTRE</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REASONS FOR UNDER</a:t>
                      </a:r>
                    </a:p>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PERFORMANCE</a:t>
                      </a:r>
                      <a:endParaRPr lang="en-US" sz="11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ROOT CAUSES</a:t>
                      </a:r>
                      <a:endParaRPr lang="en-US" sz="11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ASSOCIATED RISKS </a:t>
                      </a:r>
                      <a:endParaRPr lang="en-ZA" sz="11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a16="http://schemas.microsoft.com/office/drawing/2014/main" xmlns="" val="2208647457"/>
                  </a:ext>
                </a:extLst>
              </a:tr>
              <a:tr h="37565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r>
                        <a:rPr lang="en-US" sz="1400" dirty="0" smtClean="0">
                          <a:solidFill>
                            <a:schemeClr val="accent4"/>
                          </a:solidFill>
                          <a:latin typeface="+mn-lt"/>
                        </a:rPr>
                        <a:t>90%</a:t>
                      </a:r>
                      <a:endParaRPr lang="en-ZA"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83,33%</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Brandvlei</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Maximum</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Defaulter</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kern="1200" dirty="0" smtClean="0">
                          <a:solidFill>
                            <a:schemeClr val="accent4"/>
                          </a:solidFill>
                          <a:latin typeface="+mn-lt"/>
                          <a:ea typeface=""/>
                          <a:cs typeface=""/>
                        </a:rPr>
                        <a:t>Patient defaulted on treatment</a:t>
                      </a:r>
                      <a:endParaRPr lang="en-US" sz="1400" kern="1200" dirty="0">
                        <a:solidFill>
                          <a:schemeClr val="accent4"/>
                        </a:solidFill>
                        <a:latin typeface="+mn-lt"/>
                        <a:ea typeface=""/>
                        <a:cs typeface=""/>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Viral Load remain unsurpassed</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7565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r>
                        <a:rPr lang="en-US" sz="1400" dirty="0" smtClean="0">
                          <a:solidFill>
                            <a:schemeClr val="accent4"/>
                          </a:solidFill>
                          <a:latin typeface="+mn-lt"/>
                        </a:rPr>
                        <a:t>90%</a:t>
                      </a:r>
                      <a:endParaRPr lang="en-ZA"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66,72%</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Drakenstein</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Medium B</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Low CD4 count</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Ineffective treatment regimen</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Viral Load remain </a:t>
                      </a:r>
                      <a:r>
                        <a:rPr lang="en-US" sz="1400" dirty="0" err="1" smtClean="0">
                          <a:solidFill>
                            <a:schemeClr val="accent4"/>
                          </a:solidFill>
                          <a:latin typeface="+mn-lt"/>
                        </a:rPr>
                        <a:t>unsupressed</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7565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r>
                        <a:rPr lang="en-US" sz="1400" dirty="0" smtClean="0">
                          <a:solidFill>
                            <a:schemeClr val="accent4"/>
                          </a:solidFill>
                          <a:latin typeface="+mn-lt"/>
                        </a:rPr>
                        <a:t>90%</a:t>
                      </a:r>
                      <a:endParaRPr lang="en-ZA"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Overberg </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Helderstroom Max  and Med  </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Non availability of test tubes</a:t>
                      </a:r>
                      <a:r>
                        <a:rPr lang="en-US" sz="1400" baseline="0" dirty="0" smtClean="0">
                          <a:solidFill>
                            <a:schemeClr val="tx1"/>
                          </a:solidFill>
                          <a:latin typeface="+mn-lt"/>
                        </a:rPr>
                        <a:t> from NHLS </a:t>
                      </a:r>
                      <a:r>
                        <a:rPr lang="en-US" sz="1400" dirty="0" smtClean="0">
                          <a:solidFill>
                            <a:schemeClr val="tx1"/>
                          </a:solidFill>
                          <a:latin typeface="+mn-lt"/>
                        </a:rPr>
                        <a:t> </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Poor stock  management </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Viral Load remain </a:t>
                      </a:r>
                      <a:r>
                        <a:rPr lang="en-US" sz="1400" dirty="0" err="1" smtClean="0">
                          <a:solidFill>
                            <a:schemeClr val="accent4"/>
                          </a:solidFill>
                          <a:latin typeface="+mn-lt"/>
                        </a:rPr>
                        <a:t>unsupressed</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75654">
                <a:tc>
                  <a:txBody>
                    <a:bodyPr/>
                    <a:lstStyle/>
                    <a:p>
                      <a:r>
                        <a:rPr lang="en-US" sz="1400" dirty="0" smtClean="0">
                          <a:solidFill>
                            <a:schemeClr val="accent4"/>
                          </a:solidFill>
                          <a:latin typeface="+mn-lt"/>
                        </a:rPr>
                        <a:t>90%</a:t>
                      </a:r>
                      <a:endParaRPr lang="en-ZA"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fontAlgn="ctr"/>
                      <a:r>
                        <a:rPr lang="en-ZA" sz="1400" b="0" i="0" u="none" strike="noStrike" kern="1200" dirty="0" smtClean="0">
                          <a:solidFill>
                            <a:srgbClr val="000000"/>
                          </a:solidFill>
                          <a:effectLst/>
                          <a:latin typeface="+mn-lt"/>
                          <a:ea typeface=""/>
                          <a:cs typeface=""/>
                        </a:rPr>
                        <a:t>75,00%</a:t>
                      </a:r>
                      <a:endParaRPr lang="en-ZA" sz="1400" b="0" i="0" u="none" strike="noStrike" kern="1200" dirty="0">
                        <a:solidFill>
                          <a:srgbClr val="000000"/>
                        </a:solidFill>
                        <a:effectLst/>
                        <a:latin typeface="+mn-lt"/>
                        <a:ea typeface=""/>
                        <a:cs typeface=""/>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Pollsmoor</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Medium B</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One offender refusing treatment</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Patient defaulted on treatment</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Viral Load remain unsuppressed</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796501867"/>
                  </a:ext>
                </a:extLst>
              </a:tr>
              <a:tr h="37565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r>
                        <a:rPr lang="en-US" sz="1400" dirty="0" smtClean="0">
                          <a:solidFill>
                            <a:schemeClr val="accent4"/>
                          </a:solidFill>
                          <a:latin typeface="+mn-lt"/>
                        </a:rPr>
                        <a:t>90%</a:t>
                      </a:r>
                      <a:endParaRPr lang="en-ZA"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Voorberg </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Maximum</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Defaulter</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kern="1200" dirty="0" smtClean="0">
                          <a:solidFill>
                            <a:schemeClr val="accent4"/>
                          </a:solidFill>
                          <a:latin typeface="+mn-lt"/>
                          <a:ea typeface=""/>
                          <a:cs typeface=""/>
                        </a:rPr>
                        <a:t>Patient defaulted on treatment</a:t>
                      </a:r>
                      <a:endParaRPr lang="en-US" sz="1400" kern="1200" dirty="0">
                        <a:solidFill>
                          <a:schemeClr val="accent4"/>
                        </a:solidFill>
                        <a:latin typeface="+mn-lt"/>
                        <a:ea typeface=""/>
                        <a:cs typeface=""/>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Viral Load remain unsurpassed</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3418693148"/>
                  </a:ext>
                </a:extLst>
              </a:tr>
              <a:tr h="37565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r>
                        <a:rPr lang="en-US" sz="1400" dirty="0" smtClean="0">
                          <a:solidFill>
                            <a:schemeClr val="accent4"/>
                          </a:solidFill>
                          <a:latin typeface="+mn-lt"/>
                        </a:rPr>
                        <a:t>90%</a:t>
                      </a:r>
                      <a:endParaRPr lang="en-ZA"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66,67%</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West Coast</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Riebeeck West</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kern="1200" dirty="0" smtClean="0">
                          <a:solidFill>
                            <a:schemeClr val="tx1"/>
                          </a:solidFill>
                          <a:latin typeface="Calibri Light"/>
                          <a:ea typeface=""/>
                          <a:cs typeface=""/>
                        </a:rPr>
                        <a:t>Defaulter</a:t>
                      </a:r>
                      <a:endParaRPr lang="en-US" sz="1400" kern="1200" dirty="0">
                        <a:solidFill>
                          <a:schemeClr val="tx1"/>
                        </a:solidFill>
                        <a:latin typeface="Calibri Light"/>
                        <a:ea typeface=""/>
                        <a:cs typeface=""/>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kern="1200" dirty="0" smtClean="0">
                          <a:solidFill>
                            <a:schemeClr val="accent4"/>
                          </a:solidFill>
                          <a:latin typeface="+mn-lt"/>
                          <a:ea typeface=""/>
                          <a:cs typeface=""/>
                        </a:rPr>
                        <a:t>Patient defaulted on treatment</a:t>
                      </a:r>
                      <a:endParaRPr lang="en-US" sz="1400" kern="1200" dirty="0">
                        <a:solidFill>
                          <a:schemeClr val="accent4"/>
                        </a:solidFill>
                        <a:latin typeface="+mn-lt"/>
                        <a:ea typeface=""/>
                        <a:cs typeface=""/>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Viral Load remain unsuppressed</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694879642"/>
                  </a:ext>
                </a:extLst>
              </a:tr>
            </a:tbl>
          </a:graphicData>
        </a:graphic>
      </p:graphicFrame>
      <p:sp>
        <p:nvSpPr>
          <p:cNvPr id="13" name="Title 1"/>
          <p:cNvSpPr txBox="1">
            <a:spLocks/>
          </p:cNvSpPr>
          <p:nvPr/>
        </p:nvSpPr>
        <p:spPr>
          <a:xfrm>
            <a:off x="29369" y="56775"/>
            <a:ext cx="10956131" cy="523365"/>
          </a:xfrm>
          <a:prstGeom prst="rect">
            <a:avLst/>
          </a:prstGeom>
        </p:spPr>
        <p:txBody>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a:lstStyle>
          <a:p>
            <a:pPr>
              <a:spcAft>
                <a:spcPts val="600"/>
              </a:spcAft>
            </a:pPr>
            <a:r>
              <a:rPr lang="en-ZA" sz="3200" kern="0" dirty="0" smtClean="0">
                <a:solidFill>
                  <a:schemeClr val="bg1"/>
                </a:solidFill>
                <a:latin typeface="Arial Black" panose="020B0A04020102020204" pitchFamily="34" charset="0"/>
              </a:rPr>
              <a:t>PERFORMANCE INDICATOR NOT ACHIEVED:</a:t>
            </a:r>
          </a:p>
          <a:p>
            <a:pPr lvl="0" eaLnBrk="1" hangingPunct="1">
              <a:lnSpc>
                <a:spcPct val="100000"/>
              </a:lnSpc>
              <a:spcAft>
                <a:spcPts val="600"/>
              </a:spcAft>
            </a:pPr>
            <a:r>
              <a:rPr lang="en-US" sz="2800" dirty="0">
                <a:solidFill>
                  <a:srgbClr val="FFFFFF"/>
                </a:solidFill>
                <a:latin typeface="Calibri"/>
                <a:ea typeface="+mn-ea"/>
              </a:rPr>
              <a:t>Offenders Viral load suppression rate (at 12 months)</a:t>
            </a:r>
            <a:endParaRPr lang="en-US" sz="2800" b="0" kern="0" dirty="0">
              <a:solidFill>
                <a:srgbClr val="FFFFFF"/>
              </a:solidFill>
              <a:latin typeface="Arial Black" panose="020B0A04020102020204" pitchFamily="34" charset="0"/>
              <a:ea typeface="+mn-ea"/>
              <a:cs typeface="Arial" charset="0"/>
            </a:endParaRPr>
          </a:p>
        </p:txBody>
      </p:sp>
    </p:spTree>
    <p:extLst>
      <p:ext uri="{BB962C8B-B14F-4D97-AF65-F5344CB8AC3E}">
        <p14:creationId xmlns:p14="http://schemas.microsoft.com/office/powerpoint/2010/main" val="8783141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DBE75937-E151-4B2B-8C64-9A22524FD06C}"/>
              </a:ext>
            </a:extLst>
          </p:cNvPr>
          <p:cNvSpPr/>
          <p:nvPr/>
        </p:nvSpPr>
        <p:spPr>
          <a:xfrm>
            <a:off x="0" y="4292600"/>
            <a:ext cx="12192000"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 name="Rectangle 5">
            <a:extLst>
              <a:ext uri="{FF2B5EF4-FFF2-40B4-BE49-F238E27FC236}">
                <a16:creationId xmlns:a16="http://schemas.microsoft.com/office/drawing/2014/main" xmlns="" id="{D9DE8BFE-FE5B-4B85-95C6-4BC24BEA18CB}"/>
              </a:ext>
            </a:extLst>
          </p:cNvPr>
          <p:cNvSpPr/>
          <p:nvPr/>
        </p:nvSpPr>
        <p:spPr>
          <a:xfrm>
            <a:off x="2311400" y="0"/>
            <a:ext cx="1188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 name="Rectangle 6">
            <a:extLst>
              <a:ext uri="{FF2B5EF4-FFF2-40B4-BE49-F238E27FC236}">
                <a16:creationId xmlns:a16="http://schemas.microsoft.com/office/drawing/2014/main" xmlns="" id="{343C31C0-A678-488B-954D-3C31F9292F64}"/>
              </a:ext>
            </a:extLst>
          </p:cNvPr>
          <p:cNvSpPr/>
          <p:nvPr/>
        </p:nvSpPr>
        <p:spPr>
          <a:xfrm>
            <a:off x="2420173" y="-1"/>
            <a:ext cx="9761728" cy="4292600"/>
          </a:xfrm>
          <a:prstGeom prst="rect">
            <a:avLst/>
          </a:prstGeom>
          <a:solidFill>
            <a:schemeClr val="accent6">
              <a:lumMod val="7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3" name="Rectangle 12">
            <a:extLst>
              <a:ext uri="{FF2B5EF4-FFF2-40B4-BE49-F238E27FC236}">
                <a16:creationId xmlns:a16="http://schemas.microsoft.com/office/drawing/2014/main" xmlns="" id="{6B460027-1BF7-4B04-A53C-BB6E7681BBF8}"/>
              </a:ext>
            </a:extLst>
          </p:cNvPr>
          <p:cNvSpPr/>
          <p:nvPr/>
        </p:nvSpPr>
        <p:spPr>
          <a:xfrm>
            <a:off x="2420173" y="4415868"/>
            <a:ext cx="9761728" cy="2451101"/>
          </a:xfrm>
          <a:prstGeom prst="rect">
            <a:avLst/>
          </a:prstGeom>
          <a:solidFill>
            <a:schemeClr val="accent6">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 name="Rectangle 11">
            <a:extLst>
              <a:ext uri="{FF2B5EF4-FFF2-40B4-BE49-F238E27FC236}">
                <a16:creationId xmlns:a16="http://schemas.microsoft.com/office/drawing/2014/main" xmlns="" id="{07492E08-0E2F-4761-9D2E-B3813C92F001}"/>
              </a:ext>
            </a:extLst>
          </p:cNvPr>
          <p:cNvSpPr/>
          <p:nvPr/>
        </p:nvSpPr>
        <p:spPr>
          <a:xfrm>
            <a:off x="2908169" y="532169"/>
            <a:ext cx="7851332" cy="3323987"/>
          </a:xfrm>
          <a:prstGeom prst="rect">
            <a:avLst/>
          </a:prstGeom>
        </p:spPr>
        <p:txBody>
          <a:bodyPr wrap="square" lIns="0" tIns="0" rIns="0" bIns="0">
            <a:spAutoFit/>
          </a:bodyPr>
          <a:lstStyle/>
          <a:p>
            <a:pPr fontAlgn="auto">
              <a:spcBef>
                <a:spcPts val="0"/>
              </a:spcBef>
              <a:spcAft>
                <a:spcPts val="0"/>
              </a:spcAft>
            </a:pPr>
            <a:r>
              <a:rPr lang="en-US" sz="5400" dirty="0">
                <a:solidFill>
                  <a:prstClr val="white"/>
                </a:solidFill>
                <a:latin typeface="Consolas" panose="020B0609020204030204"/>
              </a:rPr>
              <a:t>2020/21</a:t>
            </a:r>
          </a:p>
          <a:p>
            <a:pPr fontAlgn="auto">
              <a:spcBef>
                <a:spcPts val="0"/>
              </a:spcBef>
              <a:spcAft>
                <a:spcPts val="0"/>
              </a:spcAft>
            </a:pPr>
            <a:r>
              <a:rPr lang="en-US" sz="5400" dirty="0">
                <a:solidFill>
                  <a:prstClr val="white"/>
                </a:solidFill>
                <a:latin typeface="Consolas" panose="020B0609020204030204"/>
              </a:rPr>
              <a:t>PERFORMANCE TARGETS NOT ACHIEVED DURING QUARTER 2</a:t>
            </a:r>
          </a:p>
        </p:txBody>
      </p:sp>
    </p:spTree>
    <p:extLst>
      <p:ext uri="{BB962C8B-B14F-4D97-AF65-F5344CB8AC3E}">
        <p14:creationId xmlns:p14="http://schemas.microsoft.com/office/powerpoint/2010/main" val="8946013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60">
            <a:extLst>
              <a:ext uri="{FF2B5EF4-FFF2-40B4-BE49-F238E27FC236}">
                <a16:creationId xmlns:a16="http://schemas.microsoft.com/office/drawing/2014/main" xmlns="" id="{935013CF-ED1D-4C99-9BBC-342742B95A80}"/>
              </a:ext>
            </a:extLst>
          </p:cNvPr>
          <p:cNvSpPr/>
          <p:nvPr/>
        </p:nvSpPr>
        <p:spPr>
          <a:xfrm rot="5400000">
            <a:off x="4821169" y="-4804500"/>
            <a:ext cx="1440000" cy="11049000"/>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9" name="TextBox 8"/>
          <p:cNvSpPr txBox="1"/>
          <p:nvPr/>
        </p:nvSpPr>
        <p:spPr>
          <a:xfrm>
            <a:off x="-228600" y="1673596"/>
            <a:ext cx="9144000"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     </a:t>
            </a:r>
            <a:r>
              <a:rPr lang="en-GB" sz="1800" b="1" kern="0" dirty="0" smtClean="0">
                <a:solidFill>
                  <a:prstClr val="black"/>
                </a:solidFill>
              </a:rPr>
              <a:t>4. PROJECT PLAN TO ADDRESS UNDER PERFORMANCE</a:t>
            </a:r>
            <a:endParaRPr lang="en-ZA" sz="1800" b="1" kern="0" dirty="0">
              <a:solidFill>
                <a:prstClr val="black"/>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211924188"/>
              </p:ext>
            </p:extLst>
          </p:nvPr>
        </p:nvGraphicFramePr>
        <p:xfrm>
          <a:off x="215900" y="2042928"/>
          <a:ext cx="11671302" cy="4587240"/>
        </p:xfrm>
        <a:graphic>
          <a:graphicData uri="http://schemas.openxmlformats.org/drawingml/2006/table">
            <a:tbl>
              <a:tblPr firstRow="1" bandRow="1"/>
              <a:tblGrid>
                <a:gridCol w="1945217">
                  <a:extLst>
                    <a:ext uri="{9D8B030D-6E8A-4147-A177-3AD203B41FA5}">
                      <a16:colId xmlns:a16="http://schemas.microsoft.com/office/drawing/2014/main" xmlns="" val="3171785473"/>
                    </a:ext>
                  </a:extLst>
                </a:gridCol>
                <a:gridCol w="1945217">
                  <a:extLst>
                    <a:ext uri="{9D8B030D-6E8A-4147-A177-3AD203B41FA5}">
                      <a16:colId xmlns:a16="http://schemas.microsoft.com/office/drawing/2014/main" xmlns="" val="3307568538"/>
                    </a:ext>
                  </a:extLst>
                </a:gridCol>
                <a:gridCol w="1945217">
                  <a:extLst>
                    <a:ext uri="{9D8B030D-6E8A-4147-A177-3AD203B41FA5}">
                      <a16:colId xmlns:a16="http://schemas.microsoft.com/office/drawing/2014/main" xmlns="" val="3177246977"/>
                    </a:ext>
                  </a:extLst>
                </a:gridCol>
                <a:gridCol w="1945217">
                  <a:extLst>
                    <a:ext uri="{9D8B030D-6E8A-4147-A177-3AD203B41FA5}">
                      <a16:colId xmlns:a16="http://schemas.microsoft.com/office/drawing/2014/main" xmlns="" val="1905890460"/>
                    </a:ext>
                  </a:extLst>
                </a:gridCol>
                <a:gridCol w="1945217">
                  <a:extLst>
                    <a:ext uri="{9D8B030D-6E8A-4147-A177-3AD203B41FA5}">
                      <a16:colId xmlns:a16="http://schemas.microsoft.com/office/drawing/2014/main" xmlns="" val="551651354"/>
                    </a:ext>
                  </a:extLst>
                </a:gridCol>
                <a:gridCol w="1945217">
                  <a:extLst>
                    <a:ext uri="{9D8B030D-6E8A-4147-A177-3AD203B41FA5}">
                      <a16:colId xmlns:a16="http://schemas.microsoft.com/office/drawing/2014/main" xmlns="" val="106908959"/>
                    </a:ext>
                  </a:extLst>
                </a:gridCol>
              </a:tblGrid>
              <a:tr h="375654">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MANAGEMENT AREA</a:t>
                      </a:r>
                      <a:endParaRPr lang="en-US" sz="1400" b="1" kern="1200" dirty="0">
                        <a:solidFill>
                          <a:schemeClr val="bg1"/>
                        </a:solidFill>
                        <a:latin typeface="Arial"/>
                        <a:ea typeface=""/>
                        <a:cs typeface="Aria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CORRECTIONAL CENTRE</a:t>
                      </a:r>
                      <a:endParaRPr lang="en-US" sz="1400" b="1" kern="1200" dirty="0">
                        <a:solidFill>
                          <a:schemeClr val="bg1"/>
                        </a:solidFill>
                        <a:latin typeface="Arial"/>
                        <a:ea typeface=""/>
                        <a:cs typeface="Arial"/>
                      </a:endParaRP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ACTIVITY / ACTIVITIES</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RESPONSIBILITY</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TIME FRAME</a:t>
                      </a:r>
                      <a:endParaRPr lang="en-US" sz="14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PROGRESS</a:t>
                      </a:r>
                      <a:endParaRPr lang="en-US" sz="14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extLst>
                  <a:ext uri="{0D108BD9-81ED-4DB2-BD59-A6C34878D82A}">
                    <a16:rowId xmlns:a16="http://schemas.microsoft.com/office/drawing/2014/main" xmlns="" val="2208647457"/>
                  </a:ext>
                </a:extLst>
              </a:tr>
              <a:tr h="375654">
                <a:tc>
                  <a:txBody>
                    <a:bodyPr/>
                    <a:lstStyle/>
                    <a:p>
                      <a:r>
                        <a:rPr lang="en-US" sz="1400" dirty="0" smtClean="0">
                          <a:solidFill>
                            <a:schemeClr val="accent4"/>
                          </a:solidFill>
                          <a:latin typeface="+mn-lt"/>
                        </a:rPr>
                        <a:t>Brandvlei</a:t>
                      </a:r>
                      <a:endParaRPr lang="en-ZA"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Maximum</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VL</a:t>
                      </a:r>
                      <a:r>
                        <a:rPr lang="en-US" sz="1400" baseline="0" dirty="0" smtClean="0">
                          <a:solidFill>
                            <a:schemeClr val="accent4"/>
                          </a:solidFill>
                          <a:latin typeface="+mn-lt"/>
                        </a:rPr>
                        <a:t> Suppressed  adherence counseling done. Medication given daily by DOTS system, Bloods to be repeated in 2 months</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Operational</a:t>
                      </a:r>
                      <a:r>
                        <a:rPr lang="en-US" sz="1400" baseline="0" dirty="0" smtClean="0">
                          <a:solidFill>
                            <a:schemeClr val="accent4"/>
                          </a:solidFill>
                          <a:latin typeface="+mn-lt"/>
                        </a:rPr>
                        <a:t> Manager</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kern="1200" dirty="0" smtClean="0">
                          <a:solidFill>
                            <a:schemeClr val="accent4"/>
                          </a:solidFill>
                          <a:latin typeface="Calibri Light"/>
                          <a:ea typeface=""/>
                          <a:cs typeface=""/>
                        </a:rPr>
                        <a:t>Monthly </a:t>
                      </a:r>
                      <a:endParaRPr lang="en-US" sz="1400" kern="1200" dirty="0">
                        <a:solidFill>
                          <a:schemeClr val="accent4"/>
                        </a:solidFill>
                        <a:latin typeface="Calibri Light"/>
                        <a:ea typeface=""/>
                        <a:cs typeface=""/>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In Progress</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796501867"/>
                  </a:ext>
                </a:extLst>
              </a:tr>
              <a:tr h="37565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accent4"/>
                          </a:solidFill>
                          <a:latin typeface="+mn-lt"/>
                        </a:rPr>
                        <a:t>Pollsmoor</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Medium B</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Checking and control for medication compliance, referred</a:t>
                      </a:r>
                      <a:r>
                        <a:rPr lang="en-US" sz="1400" baseline="0" dirty="0" smtClean="0">
                          <a:solidFill>
                            <a:schemeClr val="accent4"/>
                          </a:solidFill>
                          <a:latin typeface="+mn-lt"/>
                        </a:rPr>
                        <a:t> for counseling services</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Operational Manager</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Monthly </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Patient</a:t>
                      </a:r>
                      <a:r>
                        <a:rPr lang="en-US" sz="1400" baseline="0" dirty="0" smtClean="0">
                          <a:solidFill>
                            <a:schemeClr val="accent4"/>
                          </a:solidFill>
                          <a:latin typeface="+mn-lt"/>
                        </a:rPr>
                        <a:t> still defaulting, Patient recently wrote a letter refusing treatment</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1950242310"/>
                  </a:ext>
                </a:extLst>
              </a:tr>
              <a:tr h="37565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mn-lt"/>
                        </a:rPr>
                        <a:t>Drakenstein</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Medium B</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400" kern="1200" dirty="0" smtClean="0">
                          <a:solidFill>
                            <a:schemeClr val="accent4"/>
                          </a:solidFill>
                          <a:latin typeface="+mn-lt"/>
                          <a:ea typeface=""/>
                          <a:cs typeface=""/>
                        </a:rPr>
                        <a:t>Change medication to second line. Med</a:t>
                      </a:r>
                      <a:r>
                        <a:rPr lang="en-US" sz="1400" kern="1200" baseline="0" dirty="0" smtClean="0">
                          <a:solidFill>
                            <a:schemeClr val="accent4"/>
                          </a:solidFill>
                          <a:latin typeface="+mn-lt"/>
                          <a:ea typeface=""/>
                          <a:cs typeface=""/>
                        </a:rPr>
                        <a:t>ication given daily by DOTS system, Bloods to be repeated in 2 months</a:t>
                      </a:r>
                      <a:endParaRPr lang="en-US" sz="1400" kern="1200" dirty="0" smtClean="0">
                        <a:solidFill>
                          <a:schemeClr val="accent4"/>
                        </a:solidFill>
                        <a:latin typeface="+mn-lt"/>
                        <a:ea typeface=""/>
                        <a:cs typeface=""/>
                      </a:endParaRPr>
                    </a:p>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400" kern="1200" dirty="0" smtClean="0">
                          <a:solidFill>
                            <a:schemeClr val="accent4"/>
                          </a:solidFill>
                          <a:latin typeface="+mn-lt"/>
                          <a:ea typeface=""/>
                          <a:cs typeface=""/>
                        </a:rPr>
                        <a:t>Operational Manager</a:t>
                      </a:r>
                    </a:p>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400" kern="1200" dirty="0" smtClean="0">
                          <a:solidFill>
                            <a:schemeClr val="accent4"/>
                          </a:solidFill>
                          <a:latin typeface="+mn-lt"/>
                          <a:ea typeface=""/>
                          <a:cs typeface=""/>
                        </a:rPr>
                        <a:t>Monthly </a:t>
                      </a:r>
                    </a:p>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In Progress</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3418693148"/>
                  </a:ext>
                </a:extLst>
              </a:tr>
            </a:tbl>
          </a:graphicData>
        </a:graphic>
      </p:graphicFrame>
      <p:sp>
        <p:nvSpPr>
          <p:cNvPr id="13" name="Title 1"/>
          <p:cNvSpPr txBox="1">
            <a:spLocks/>
          </p:cNvSpPr>
          <p:nvPr/>
        </p:nvSpPr>
        <p:spPr>
          <a:xfrm>
            <a:off x="29369" y="56775"/>
            <a:ext cx="10956131" cy="523365"/>
          </a:xfrm>
          <a:prstGeom prst="rect">
            <a:avLst/>
          </a:prstGeom>
        </p:spPr>
        <p:txBody>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a:lstStyle>
          <a:p>
            <a:pPr>
              <a:spcAft>
                <a:spcPts val="600"/>
              </a:spcAft>
            </a:pPr>
            <a:r>
              <a:rPr lang="en-ZA" sz="3200" kern="0" dirty="0" smtClean="0">
                <a:solidFill>
                  <a:srgbClr val="FFFFFF"/>
                </a:solidFill>
                <a:latin typeface="Arial Black" panose="020B0A04020102020204" pitchFamily="34" charset="0"/>
              </a:rPr>
              <a:t>PLAN TO ADDRESS UNDER PERFORMANCE:</a:t>
            </a:r>
          </a:p>
          <a:p>
            <a:pPr lvl="0" eaLnBrk="1" hangingPunct="1">
              <a:lnSpc>
                <a:spcPct val="100000"/>
              </a:lnSpc>
              <a:spcAft>
                <a:spcPts val="600"/>
              </a:spcAft>
            </a:pPr>
            <a:r>
              <a:rPr lang="en-US" sz="2800" dirty="0">
                <a:solidFill>
                  <a:srgbClr val="FFFFFF"/>
                </a:solidFill>
                <a:latin typeface="Calibri"/>
                <a:ea typeface="+mn-ea"/>
              </a:rPr>
              <a:t>Offenders Viral load suppression rate (at 12 months)</a:t>
            </a:r>
            <a:endParaRPr lang="en-US" sz="2800" b="0" kern="0" dirty="0">
              <a:solidFill>
                <a:srgbClr val="FFFFFF"/>
              </a:solidFill>
              <a:latin typeface="Arial Black" panose="020B0A04020102020204" pitchFamily="34" charset="0"/>
              <a:ea typeface="+mn-ea"/>
              <a:cs typeface="Arial" charset="0"/>
            </a:endParaRPr>
          </a:p>
        </p:txBody>
      </p:sp>
    </p:spTree>
    <p:extLst>
      <p:ext uri="{BB962C8B-B14F-4D97-AF65-F5344CB8AC3E}">
        <p14:creationId xmlns:p14="http://schemas.microsoft.com/office/powerpoint/2010/main" val="2713715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60">
            <a:extLst>
              <a:ext uri="{FF2B5EF4-FFF2-40B4-BE49-F238E27FC236}">
                <a16:creationId xmlns:a16="http://schemas.microsoft.com/office/drawing/2014/main" xmlns="" id="{935013CF-ED1D-4C99-9BBC-342742B95A80}"/>
              </a:ext>
            </a:extLst>
          </p:cNvPr>
          <p:cNvSpPr/>
          <p:nvPr/>
        </p:nvSpPr>
        <p:spPr>
          <a:xfrm rot="5400000">
            <a:off x="4821169" y="-4804500"/>
            <a:ext cx="1440000" cy="11049000"/>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9" name="TextBox 8"/>
          <p:cNvSpPr txBox="1"/>
          <p:nvPr/>
        </p:nvSpPr>
        <p:spPr>
          <a:xfrm>
            <a:off x="-228600" y="1673596"/>
            <a:ext cx="9144000"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     </a:t>
            </a:r>
            <a:r>
              <a:rPr lang="en-GB" sz="1800" b="1" kern="0" dirty="0" smtClean="0">
                <a:solidFill>
                  <a:prstClr val="black"/>
                </a:solidFill>
              </a:rPr>
              <a:t>4. PROJECT PLAN TO ADDRESS UNDER PERFORMANCE</a:t>
            </a:r>
            <a:endParaRPr lang="en-ZA" sz="1800" b="1" kern="0" dirty="0">
              <a:solidFill>
                <a:prstClr val="black"/>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4222825201"/>
              </p:ext>
            </p:extLst>
          </p:nvPr>
        </p:nvGraphicFramePr>
        <p:xfrm>
          <a:off x="215900" y="2042928"/>
          <a:ext cx="11671302" cy="4587240"/>
        </p:xfrm>
        <a:graphic>
          <a:graphicData uri="http://schemas.openxmlformats.org/drawingml/2006/table">
            <a:tbl>
              <a:tblPr firstRow="1" bandRow="1"/>
              <a:tblGrid>
                <a:gridCol w="1945217">
                  <a:extLst>
                    <a:ext uri="{9D8B030D-6E8A-4147-A177-3AD203B41FA5}">
                      <a16:colId xmlns:a16="http://schemas.microsoft.com/office/drawing/2014/main" xmlns="" val="3171785473"/>
                    </a:ext>
                  </a:extLst>
                </a:gridCol>
                <a:gridCol w="1945217">
                  <a:extLst>
                    <a:ext uri="{9D8B030D-6E8A-4147-A177-3AD203B41FA5}">
                      <a16:colId xmlns:a16="http://schemas.microsoft.com/office/drawing/2014/main" xmlns="" val="3307568538"/>
                    </a:ext>
                  </a:extLst>
                </a:gridCol>
                <a:gridCol w="1945217">
                  <a:extLst>
                    <a:ext uri="{9D8B030D-6E8A-4147-A177-3AD203B41FA5}">
                      <a16:colId xmlns:a16="http://schemas.microsoft.com/office/drawing/2014/main" xmlns="" val="3177246977"/>
                    </a:ext>
                  </a:extLst>
                </a:gridCol>
                <a:gridCol w="1945217">
                  <a:extLst>
                    <a:ext uri="{9D8B030D-6E8A-4147-A177-3AD203B41FA5}">
                      <a16:colId xmlns:a16="http://schemas.microsoft.com/office/drawing/2014/main" xmlns="" val="1905890460"/>
                    </a:ext>
                  </a:extLst>
                </a:gridCol>
                <a:gridCol w="1945217">
                  <a:extLst>
                    <a:ext uri="{9D8B030D-6E8A-4147-A177-3AD203B41FA5}">
                      <a16:colId xmlns:a16="http://schemas.microsoft.com/office/drawing/2014/main" xmlns="" val="551651354"/>
                    </a:ext>
                  </a:extLst>
                </a:gridCol>
                <a:gridCol w="1945217">
                  <a:extLst>
                    <a:ext uri="{9D8B030D-6E8A-4147-A177-3AD203B41FA5}">
                      <a16:colId xmlns:a16="http://schemas.microsoft.com/office/drawing/2014/main" xmlns="" val="106908959"/>
                    </a:ext>
                  </a:extLst>
                </a:gridCol>
              </a:tblGrid>
              <a:tr h="375654">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MANAGEMENT AREA</a:t>
                      </a:r>
                      <a:endParaRPr lang="en-US" sz="1400" b="1" kern="1200" dirty="0">
                        <a:solidFill>
                          <a:schemeClr val="bg1"/>
                        </a:solidFill>
                        <a:latin typeface="Arial"/>
                        <a:ea typeface=""/>
                        <a:cs typeface="Aria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CORRECTIONAL CENTRE</a:t>
                      </a:r>
                      <a:endParaRPr lang="en-US" sz="1400" b="1" kern="1200" dirty="0">
                        <a:solidFill>
                          <a:schemeClr val="bg1"/>
                        </a:solidFill>
                        <a:latin typeface="Arial"/>
                        <a:ea typeface=""/>
                        <a:cs typeface="Arial"/>
                      </a:endParaRP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ACTIVITY / ACTIVITIES</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RESPONSIBILITY</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TIME FRAME</a:t>
                      </a:r>
                      <a:endParaRPr lang="en-US" sz="14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PROGRESS</a:t>
                      </a:r>
                      <a:endParaRPr lang="en-US" sz="14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extLst>
                  <a:ext uri="{0D108BD9-81ED-4DB2-BD59-A6C34878D82A}">
                    <a16:rowId xmlns:a16="http://schemas.microsoft.com/office/drawing/2014/main" xmlns="" val="2208647457"/>
                  </a:ext>
                </a:extLst>
              </a:tr>
              <a:tr h="375654">
                <a:tc>
                  <a:txBody>
                    <a:bodyPr/>
                    <a:lstStyle/>
                    <a:p>
                      <a:r>
                        <a:rPr lang="en-ZA" sz="1400" dirty="0" smtClean="0">
                          <a:solidFill>
                            <a:schemeClr val="accent4"/>
                          </a:solidFill>
                          <a:latin typeface="+mn-lt"/>
                        </a:rPr>
                        <a:t>Overberg </a:t>
                      </a:r>
                      <a:endParaRPr lang="en-ZA"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Helderstroom Med and Max </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VL</a:t>
                      </a:r>
                      <a:r>
                        <a:rPr lang="en-US" sz="1400" baseline="0" dirty="0" smtClean="0">
                          <a:solidFill>
                            <a:schemeClr val="accent4"/>
                          </a:solidFill>
                          <a:latin typeface="+mn-lt"/>
                        </a:rPr>
                        <a:t> Suppressed  adherence counseling done. Medication given daily by DOTS system, Bloods to be repeated in 2 months</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Operational</a:t>
                      </a:r>
                      <a:r>
                        <a:rPr lang="en-US" sz="1400" baseline="0" dirty="0" smtClean="0">
                          <a:solidFill>
                            <a:schemeClr val="accent4"/>
                          </a:solidFill>
                          <a:latin typeface="+mn-lt"/>
                        </a:rPr>
                        <a:t> Manager</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b="1" kern="1200" dirty="0" smtClean="0">
                          <a:solidFill>
                            <a:schemeClr val="accent4"/>
                          </a:solidFill>
                          <a:latin typeface="Calibri Light"/>
                          <a:ea typeface=""/>
                          <a:cs typeface=""/>
                        </a:rPr>
                        <a:t>Monthly </a:t>
                      </a:r>
                      <a:endParaRPr lang="en-US" sz="1400" b="1" kern="1200" dirty="0">
                        <a:solidFill>
                          <a:schemeClr val="accent4"/>
                        </a:solidFill>
                        <a:latin typeface="Calibri Light"/>
                        <a:ea typeface=""/>
                        <a:cs typeface=""/>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In Progress</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796501867"/>
                  </a:ext>
                </a:extLst>
              </a:tr>
              <a:tr h="37565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accent4"/>
                          </a:solidFill>
                          <a:latin typeface="+mn-lt"/>
                        </a:rPr>
                        <a:t>Voorberg </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Medium A</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Checking and control for medication compliance, referred</a:t>
                      </a:r>
                      <a:r>
                        <a:rPr lang="en-US" sz="1400" baseline="0" dirty="0" smtClean="0">
                          <a:solidFill>
                            <a:schemeClr val="accent4"/>
                          </a:solidFill>
                          <a:latin typeface="+mn-lt"/>
                        </a:rPr>
                        <a:t> for counseling services</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Operational Manager</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Monthly </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Patient</a:t>
                      </a:r>
                      <a:r>
                        <a:rPr lang="en-US" sz="1400" baseline="0" dirty="0" smtClean="0">
                          <a:solidFill>
                            <a:schemeClr val="accent4"/>
                          </a:solidFill>
                          <a:latin typeface="+mn-lt"/>
                        </a:rPr>
                        <a:t> still defaulting, Patient recently wrote a letter refusing treatment</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1950242310"/>
                  </a:ext>
                </a:extLst>
              </a:tr>
              <a:tr h="37565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mn-lt"/>
                        </a:rPr>
                        <a:t>West Coast </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Med A and Riebeeck West  </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400" kern="1200" dirty="0" smtClean="0">
                          <a:solidFill>
                            <a:schemeClr val="accent4"/>
                          </a:solidFill>
                          <a:latin typeface="+mn-lt"/>
                          <a:ea typeface=""/>
                          <a:cs typeface=""/>
                        </a:rPr>
                        <a:t>Change medication to second line. Med</a:t>
                      </a:r>
                      <a:r>
                        <a:rPr lang="en-US" sz="1400" kern="1200" baseline="0" dirty="0" smtClean="0">
                          <a:solidFill>
                            <a:schemeClr val="accent4"/>
                          </a:solidFill>
                          <a:latin typeface="+mn-lt"/>
                          <a:ea typeface=""/>
                          <a:cs typeface=""/>
                        </a:rPr>
                        <a:t>ication given daily by DOTS system, Bloods to be repeated in 2 months</a:t>
                      </a:r>
                      <a:endParaRPr lang="en-US" sz="1400" kern="1200" dirty="0" smtClean="0">
                        <a:solidFill>
                          <a:schemeClr val="accent4"/>
                        </a:solidFill>
                        <a:latin typeface="+mn-lt"/>
                        <a:ea typeface=""/>
                        <a:cs typeface=""/>
                      </a:endParaRPr>
                    </a:p>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400" kern="1200" dirty="0" smtClean="0">
                          <a:solidFill>
                            <a:schemeClr val="accent4"/>
                          </a:solidFill>
                          <a:latin typeface="+mn-lt"/>
                          <a:ea typeface=""/>
                          <a:cs typeface=""/>
                        </a:rPr>
                        <a:t>Operational Manager</a:t>
                      </a:r>
                    </a:p>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400" kern="1200" dirty="0" smtClean="0">
                          <a:solidFill>
                            <a:schemeClr val="accent4"/>
                          </a:solidFill>
                          <a:latin typeface="+mn-lt"/>
                          <a:ea typeface=""/>
                          <a:cs typeface=""/>
                        </a:rPr>
                        <a:t>Monthly </a:t>
                      </a:r>
                    </a:p>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In Progress</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3418693148"/>
                  </a:ext>
                </a:extLst>
              </a:tr>
            </a:tbl>
          </a:graphicData>
        </a:graphic>
      </p:graphicFrame>
      <p:sp>
        <p:nvSpPr>
          <p:cNvPr id="13" name="Title 1"/>
          <p:cNvSpPr txBox="1">
            <a:spLocks/>
          </p:cNvSpPr>
          <p:nvPr/>
        </p:nvSpPr>
        <p:spPr>
          <a:xfrm>
            <a:off x="29369" y="56775"/>
            <a:ext cx="10956131" cy="523365"/>
          </a:xfrm>
          <a:prstGeom prst="rect">
            <a:avLst/>
          </a:prstGeom>
        </p:spPr>
        <p:txBody>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a:lstStyle>
          <a:p>
            <a:pPr>
              <a:spcAft>
                <a:spcPts val="600"/>
              </a:spcAft>
            </a:pPr>
            <a:r>
              <a:rPr lang="en-ZA" sz="3200" kern="0" dirty="0" smtClean="0">
                <a:solidFill>
                  <a:srgbClr val="FFFFFF"/>
                </a:solidFill>
                <a:latin typeface="Arial Black" panose="020B0A04020102020204" pitchFamily="34" charset="0"/>
              </a:rPr>
              <a:t>PLAN TO ADDRESS UNDER PERFORMANCE:</a:t>
            </a:r>
          </a:p>
          <a:p>
            <a:pPr lvl="0" eaLnBrk="1" hangingPunct="1">
              <a:lnSpc>
                <a:spcPct val="100000"/>
              </a:lnSpc>
              <a:spcAft>
                <a:spcPts val="600"/>
              </a:spcAft>
            </a:pPr>
            <a:r>
              <a:rPr lang="en-US" sz="2800" dirty="0">
                <a:solidFill>
                  <a:srgbClr val="FFFFFF"/>
                </a:solidFill>
                <a:latin typeface="Calibri"/>
                <a:ea typeface="+mn-ea"/>
              </a:rPr>
              <a:t>Offenders Viral load suppression rate (at 12 months)</a:t>
            </a:r>
            <a:endParaRPr lang="en-US" sz="2800" b="0" kern="0" dirty="0">
              <a:solidFill>
                <a:srgbClr val="FFFFFF"/>
              </a:solidFill>
              <a:latin typeface="Arial Black" panose="020B0A04020102020204" pitchFamily="34" charset="0"/>
              <a:ea typeface="+mn-ea"/>
              <a:cs typeface="Arial" charset="0"/>
            </a:endParaRPr>
          </a:p>
        </p:txBody>
      </p:sp>
    </p:spTree>
    <p:extLst>
      <p:ext uri="{BB962C8B-B14F-4D97-AF65-F5344CB8AC3E}">
        <p14:creationId xmlns:p14="http://schemas.microsoft.com/office/powerpoint/2010/main" val="6272027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60">
            <a:extLst>
              <a:ext uri="{FF2B5EF4-FFF2-40B4-BE49-F238E27FC236}">
                <a16:creationId xmlns:a16="http://schemas.microsoft.com/office/drawing/2014/main" xmlns="" id="{935013CF-ED1D-4C99-9BBC-342742B95A80}"/>
              </a:ext>
            </a:extLst>
          </p:cNvPr>
          <p:cNvSpPr/>
          <p:nvPr/>
        </p:nvSpPr>
        <p:spPr>
          <a:xfrm rot="5400000">
            <a:off x="4850264" y="-4818559"/>
            <a:ext cx="1440000" cy="11049000"/>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5" name="Title 1"/>
          <p:cNvSpPr txBox="1">
            <a:spLocks/>
          </p:cNvSpPr>
          <p:nvPr/>
        </p:nvSpPr>
        <p:spPr>
          <a:xfrm>
            <a:off x="63103" y="0"/>
            <a:ext cx="10956131" cy="523365"/>
          </a:xfrm>
          <a:prstGeom prst="rect">
            <a:avLst/>
          </a:prstGeom>
        </p:spPr>
        <p:txBody>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a:lstStyle>
          <a:p>
            <a:pPr>
              <a:spcAft>
                <a:spcPts val="600"/>
              </a:spcAft>
            </a:pPr>
            <a:r>
              <a:rPr lang="en-ZA" sz="3200" kern="0" dirty="0" smtClean="0">
                <a:solidFill>
                  <a:srgbClr val="FFFFFF"/>
                </a:solidFill>
                <a:latin typeface="Arial Black" panose="020B0A04020102020204" pitchFamily="34" charset="0"/>
              </a:rPr>
              <a:t>PERFORMANCE INDICATOR NOT ACHIEVED:</a:t>
            </a:r>
          </a:p>
        </p:txBody>
      </p:sp>
      <p:sp>
        <p:nvSpPr>
          <p:cNvPr id="8" name="TextBox 7"/>
          <p:cNvSpPr txBox="1"/>
          <p:nvPr/>
        </p:nvSpPr>
        <p:spPr>
          <a:xfrm>
            <a:off x="149909" y="1601412"/>
            <a:ext cx="10518091"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1. REGIONAL TARGET VERSUS PERFORMANCE FOR </a:t>
            </a:r>
            <a:r>
              <a:rPr lang="en-GB" sz="1800" b="1" kern="0" dirty="0" smtClean="0">
                <a:solidFill>
                  <a:prstClr val="black"/>
                </a:solidFill>
              </a:rPr>
              <a:t>2nd </a:t>
            </a:r>
            <a:r>
              <a:rPr lang="en-GB" sz="1800" b="1" kern="0" dirty="0">
                <a:solidFill>
                  <a:prstClr val="black"/>
                </a:solidFill>
              </a:rPr>
              <a:t>QUARTER (2020/2021) </a:t>
            </a:r>
            <a:endParaRPr lang="en-ZA" sz="1800" b="1" kern="0" dirty="0">
              <a:solidFill>
                <a:prstClr val="black"/>
              </a:solidFill>
            </a:endParaRPr>
          </a:p>
        </p:txBody>
      </p:sp>
      <p:sp>
        <p:nvSpPr>
          <p:cNvPr id="9" name="TextBox 8"/>
          <p:cNvSpPr txBox="1"/>
          <p:nvPr/>
        </p:nvSpPr>
        <p:spPr>
          <a:xfrm>
            <a:off x="-91172" y="4075917"/>
            <a:ext cx="9144000"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     2. SOURCE OF </a:t>
            </a:r>
            <a:r>
              <a:rPr lang="en-GB" sz="1800" b="1" kern="0" dirty="0" smtClean="0">
                <a:solidFill>
                  <a:prstClr val="black"/>
                </a:solidFill>
              </a:rPr>
              <a:t>UNDER-ACHIEVEMENT AT MANAGEMENT AREA LEVEL</a:t>
            </a:r>
            <a:endParaRPr lang="en-ZA" sz="1800" b="1" kern="0" dirty="0">
              <a:solidFill>
                <a:prstClr val="black"/>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932996064"/>
              </p:ext>
            </p:extLst>
          </p:nvPr>
        </p:nvGraphicFramePr>
        <p:xfrm>
          <a:off x="254000" y="1970744"/>
          <a:ext cx="11658600" cy="853440"/>
        </p:xfrm>
        <a:graphic>
          <a:graphicData uri="http://schemas.openxmlformats.org/drawingml/2006/table">
            <a:tbl>
              <a:tblPr firstRow="1" bandRow="1"/>
              <a:tblGrid>
                <a:gridCol w="1295400">
                  <a:extLst>
                    <a:ext uri="{9D8B030D-6E8A-4147-A177-3AD203B41FA5}">
                      <a16:colId xmlns:a16="http://schemas.microsoft.com/office/drawing/2014/main" xmlns="" val="3171785473"/>
                    </a:ext>
                  </a:extLst>
                </a:gridCol>
                <a:gridCol w="1295400">
                  <a:extLst>
                    <a:ext uri="{9D8B030D-6E8A-4147-A177-3AD203B41FA5}">
                      <a16:colId xmlns:a16="http://schemas.microsoft.com/office/drawing/2014/main" xmlns="" val="3307568538"/>
                    </a:ext>
                  </a:extLst>
                </a:gridCol>
                <a:gridCol w="1295400">
                  <a:extLst>
                    <a:ext uri="{9D8B030D-6E8A-4147-A177-3AD203B41FA5}">
                      <a16:colId xmlns:a16="http://schemas.microsoft.com/office/drawing/2014/main" xmlns="" val="3177246977"/>
                    </a:ext>
                  </a:extLst>
                </a:gridCol>
                <a:gridCol w="1295400">
                  <a:extLst>
                    <a:ext uri="{9D8B030D-6E8A-4147-A177-3AD203B41FA5}">
                      <a16:colId xmlns:a16="http://schemas.microsoft.com/office/drawing/2014/main" xmlns="" val="1905890460"/>
                    </a:ext>
                  </a:extLst>
                </a:gridCol>
                <a:gridCol w="1295400">
                  <a:extLst>
                    <a:ext uri="{9D8B030D-6E8A-4147-A177-3AD203B41FA5}">
                      <a16:colId xmlns:a16="http://schemas.microsoft.com/office/drawing/2014/main" xmlns="" val="551651354"/>
                    </a:ext>
                  </a:extLst>
                </a:gridCol>
                <a:gridCol w="1295400">
                  <a:extLst>
                    <a:ext uri="{9D8B030D-6E8A-4147-A177-3AD203B41FA5}">
                      <a16:colId xmlns:a16="http://schemas.microsoft.com/office/drawing/2014/main" xmlns="" val="106908959"/>
                    </a:ext>
                  </a:extLst>
                </a:gridCol>
                <a:gridCol w="1295400">
                  <a:extLst>
                    <a:ext uri="{9D8B030D-6E8A-4147-A177-3AD203B41FA5}">
                      <a16:colId xmlns:a16="http://schemas.microsoft.com/office/drawing/2014/main" xmlns="" val="2307743238"/>
                    </a:ext>
                  </a:extLst>
                </a:gridCol>
                <a:gridCol w="1295400">
                  <a:extLst>
                    <a:ext uri="{9D8B030D-6E8A-4147-A177-3AD203B41FA5}">
                      <a16:colId xmlns:a16="http://schemas.microsoft.com/office/drawing/2014/main" xmlns="" val="2723634297"/>
                    </a:ext>
                  </a:extLst>
                </a:gridCol>
                <a:gridCol w="1295400">
                  <a:extLst>
                    <a:ext uri="{9D8B030D-6E8A-4147-A177-3AD203B41FA5}">
                      <a16:colId xmlns:a16="http://schemas.microsoft.com/office/drawing/2014/main" xmlns="" val="971921"/>
                    </a:ext>
                  </a:extLst>
                </a:gridCol>
              </a:tblGrid>
              <a:tr h="375654">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REGION</a:t>
                      </a:r>
                      <a:endParaRPr lang="en-ZA" sz="1100" dirty="0">
                        <a:solidFill>
                          <a:schemeClr val="bg1"/>
                        </a:solidFil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JULY</a:t>
                      </a:r>
                      <a:r>
                        <a:rPr lang="en-ZA" sz="1100" baseline="0" dirty="0" smtClean="0">
                          <a:solidFill>
                            <a:schemeClr val="bg1"/>
                          </a:solidFill>
                        </a:rPr>
                        <a:t> </a:t>
                      </a:r>
                      <a:r>
                        <a:rPr lang="en-ZA" sz="1100" dirty="0" smtClean="0">
                          <a:solidFill>
                            <a:schemeClr val="bg1"/>
                          </a:solidFill>
                        </a:rPr>
                        <a:t>2020</a:t>
                      </a:r>
                      <a:br>
                        <a:rPr lang="en-ZA" sz="1100" dirty="0" smtClean="0">
                          <a:solidFill>
                            <a:schemeClr val="bg1"/>
                          </a:solidFill>
                        </a:rPr>
                      </a:br>
                      <a:r>
                        <a:rPr lang="en-ZA" sz="1100" dirty="0" smtClean="0">
                          <a:solidFill>
                            <a:schemeClr val="bg1"/>
                          </a:solidFill>
                        </a:rPr>
                        <a:t>TARGET</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JULY 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AUGUST</a:t>
                      </a:r>
                      <a:r>
                        <a:rPr lang="en-ZA" sz="1100" baseline="0" dirty="0" smtClean="0">
                          <a:solidFill>
                            <a:schemeClr val="bg1"/>
                          </a:solidFill>
                        </a:rPr>
                        <a:t> </a:t>
                      </a:r>
                      <a:r>
                        <a:rPr lang="en-ZA" sz="1100" dirty="0" smtClean="0">
                          <a:solidFill>
                            <a:schemeClr val="bg1"/>
                          </a:solidFill>
                        </a:rPr>
                        <a:t>2020</a:t>
                      </a:r>
                      <a:br>
                        <a:rPr lang="en-ZA" sz="1100" dirty="0" smtClean="0">
                          <a:solidFill>
                            <a:schemeClr val="bg1"/>
                          </a:solidFill>
                        </a:rPr>
                      </a:br>
                      <a:r>
                        <a:rPr lang="en-ZA" sz="1100" dirty="0" smtClean="0">
                          <a:solidFill>
                            <a:schemeClr val="bg1"/>
                          </a:solidFill>
                        </a:rPr>
                        <a:t>TARGET</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AUGUST 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SEPTEMBER 2020 TARGET</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SEPTEMBER 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Q2 TARGET: 2020-2021</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extLst>
                  <a:ext uri="{0D108BD9-81ED-4DB2-BD59-A6C34878D82A}">
                    <a16:rowId xmlns:a16="http://schemas.microsoft.com/office/drawing/2014/main" xmlns="" val="2208647457"/>
                  </a:ext>
                </a:extLst>
              </a:tr>
              <a:tr h="375654">
                <a:tc>
                  <a:txBody>
                    <a:bodyPr/>
                    <a:lstStyle/>
                    <a:p>
                      <a:r>
                        <a:rPr lang="en-US" sz="1400" b="0" dirty="0" smtClean="0">
                          <a:solidFill>
                            <a:schemeClr val="tx1"/>
                          </a:solidFill>
                          <a:latin typeface="+mn-lt"/>
                        </a:rPr>
                        <a:t>W/C</a:t>
                      </a:r>
                      <a:r>
                        <a:rPr lang="en-US" sz="1400" b="0" baseline="0" dirty="0" smtClean="0">
                          <a:solidFill>
                            <a:schemeClr val="tx1"/>
                          </a:solidFill>
                          <a:latin typeface="+mn-lt"/>
                        </a:rPr>
                        <a:t>ape</a:t>
                      </a:r>
                      <a:endParaRPr lang="en-ZA" sz="1400" b="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400" b="0" i="0" u="none" strike="noStrike" dirty="0">
                          <a:solidFill>
                            <a:srgbClr val="000000"/>
                          </a:solidFill>
                          <a:effectLst/>
                          <a:latin typeface="+mn-lt"/>
                        </a:rPr>
                        <a:t>90,00%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400" b="0" i="0" u="none" strike="noStrike" dirty="0">
                          <a:solidFill>
                            <a:srgbClr val="000000"/>
                          </a:solidFill>
                          <a:effectLst/>
                          <a:latin typeface="+mn-lt"/>
                        </a:rPr>
                        <a:t>92,86%</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400" b="0" i="0" u="none" strike="noStrike" dirty="0">
                          <a:solidFill>
                            <a:srgbClr val="000000"/>
                          </a:solidFill>
                          <a:effectLst/>
                          <a:latin typeface="+mn-lt"/>
                        </a:rPr>
                        <a:t>90,00%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400" b="0" i="0" u="none" strike="noStrike" dirty="0">
                          <a:solidFill>
                            <a:srgbClr val="000000"/>
                          </a:solidFill>
                          <a:effectLst/>
                          <a:latin typeface="+mn-lt"/>
                        </a:rPr>
                        <a:t>100,00%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400" b="0" i="0" u="none" strike="noStrike" dirty="0">
                          <a:solidFill>
                            <a:srgbClr val="000000"/>
                          </a:solidFill>
                          <a:effectLst/>
                          <a:latin typeface="+mn-lt"/>
                        </a:rPr>
                        <a:t>90,00%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400" b="0" i="0" u="none" strike="noStrike" dirty="0">
                          <a:solidFill>
                            <a:srgbClr val="000000"/>
                          </a:solidFill>
                          <a:effectLst/>
                          <a:latin typeface="+mn-lt"/>
                        </a:rPr>
                        <a:t>66,67%</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400" b="1" i="0" u="none" strike="noStrike" dirty="0">
                          <a:solidFill>
                            <a:schemeClr val="tx1"/>
                          </a:solidFill>
                          <a:effectLst/>
                          <a:latin typeface="+mn-lt"/>
                        </a:rPr>
                        <a:t>90,00%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400" b="1" i="0" u="none" strike="noStrike" dirty="0" smtClean="0">
                          <a:solidFill>
                            <a:schemeClr val="tx1"/>
                          </a:solidFill>
                          <a:effectLst/>
                          <a:latin typeface="+mn-lt"/>
                        </a:rPr>
                        <a:t>22/25</a:t>
                      </a:r>
                    </a:p>
                    <a:p>
                      <a:pPr algn="ctr" fontAlgn="ctr"/>
                      <a:r>
                        <a:rPr lang="en-ZA" sz="1400" b="1" i="0" u="none" strike="noStrike" dirty="0" smtClean="0">
                          <a:solidFill>
                            <a:schemeClr val="tx1"/>
                          </a:solidFill>
                          <a:effectLst/>
                          <a:latin typeface="+mn-lt"/>
                        </a:rPr>
                        <a:t>88,00</a:t>
                      </a:r>
                      <a:r>
                        <a:rPr lang="en-ZA" sz="1400" b="1" i="0" u="none" strike="noStrike" dirty="0">
                          <a:solidFill>
                            <a:schemeClr val="tx1"/>
                          </a:solidFill>
                          <a:effectLst/>
                          <a:latin typeface="+mn-lt"/>
                        </a:rPr>
                        <a:t>%</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796501867"/>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378955451"/>
              </p:ext>
            </p:extLst>
          </p:nvPr>
        </p:nvGraphicFramePr>
        <p:xfrm>
          <a:off x="228600" y="3276601"/>
          <a:ext cx="11658600" cy="2694329"/>
        </p:xfrm>
        <a:graphic>
          <a:graphicData uri="http://schemas.openxmlformats.org/drawingml/2006/table">
            <a:tbl>
              <a:tblPr firstRow="1" bandRow="1"/>
              <a:tblGrid>
                <a:gridCol w="1295400">
                  <a:extLst>
                    <a:ext uri="{9D8B030D-6E8A-4147-A177-3AD203B41FA5}">
                      <a16:colId xmlns:a16="http://schemas.microsoft.com/office/drawing/2014/main" xmlns="" val="3171785473"/>
                    </a:ext>
                  </a:extLst>
                </a:gridCol>
                <a:gridCol w="1295400">
                  <a:extLst>
                    <a:ext uri="{9D8B030D-6E8A-4147-A177-3AD203B41FA5}">
                      <a16:colId xmlns:a16="http://schemas.microsoft.com/office/drawing/2014/main" xmlns="" val="3307568538"/>
                    </a:ext>
                  </a:extLst>
                </a:gridCol>
                <a:gridCol w="1295400">
                  <a:extLst>
                    <a:ext uri="{9D8B030D-6E8A-4147-A177-3AD203B41FA5}">
                      <a16:colId xmlns:a16="http://schemas.microsoft.com/office/drawing/2014/main" xmlns="" val="3177246977"/>
                    </a:ext>
                  </a:extLst>
                </a:gridCol>
                <a:gridCol w="1295400">
                  <a:extLst>
                    <a:ext uri="{9D8B030D-6E8A-4147-A177-3AD203B41FA5}">
                      <a16:colId xmlns:a16="http://schemas.microsoft.com/office/drawing/2014/main" xmlns="" val="1905890460"/>
                    </a:ext>
                  </a:extLst>
                </a:gridCol>
                <a:gridCol w="1295400">
                  <a:extLst>
                    <a:ext uri="{9D8B030D-6E8A-4147-A177-3AD203B41FA5}">
                      <a16:colId xmlns:a16="http://schemas.microsoft.com/office/drawing/2014/main" xmlns="" val="551651354"/>
                    </a:ext>
                  </a:extLst>
                </a:gridCol>
                <a:gridCol w="1295400">
                  <a:extLst>
                    <a:ext uri="{9D8B030D-6E8A-4147-A177-3AD203B41FA5}">
                      <a16:colId xmlns:a16="http://schemas.microsoft.com/office/drawing/2014/main" xmlns="" val="106908959"/>
                    </a:ext>
                  </a:extLst>
                </a:gridCol>
                <a:gridCol w="1295400">
                  <a:extLst>
                    <a:ext uri="{9D8B030D-6E8A-4147-A177-3AD203B41FA5}">
                      <a16:colId xmlns:a16="http://schemas.microsoft.com/office/drawing/2014/main" xmlns="" val="2307743238"/>
                    </a:ext>
                  </a:extLst>
                </a:gridCol>
                <a:gridCol w="1295400">
                  <a:extLst>
                    <a:ext uri="{9D8B030D-6E8A-4147-A177-3AD203B41FA5}">
                      <a16:colId xmlns:a16="http://schemas.microsoft.com/office/drawing/2014/main" xmlns="" val="2723634297"/>
                    </a:ext>
                  </a:extLst>
                </a:gridCol>
                <a:gridCol w="1295400">
                  <a:extLst>
                    <a:ext uri="{9D8B030D-6E8A-4147-A177-3AD203B41FA5}">
                      <a16:colId xmlns:a16="http://schemas.microsoft.com/office/drawing/2014/main" xmlns="" val="971921"/>
                    </a:ext>
                  </a:extLst>
                </a:gridCol>
              </a:tblGrid>
              <a:tr h="677828">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MANAGEMENT AREA</a:t>
                      </a:r>
                      <a:endParaRPr lang="en-ZA" sz="1100" b="1" kern="1200" dirty="0">
                        <a:solidFill>
                          <a:schemeClr val="bg1"/>
                        </a:solidFill>
                        <a:latin typeface="Arial"/>
                        <a:ea typeface=""/>
                        <a:cs typeface="Aria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JULY 2020</a:t>
                      </a:r>
                      <a:br>
                        <a:rPr lang="en-ZA" sz="1100" b="1" kern="1200" dirty="0" smtClean="0">
                          <a:solidFill>
                            <a:schemeClr val="bg1"/>
                          </a:solidFill>
                          <a:latin typeface="Arial"/>
                          <a:ea typeface=""/>
                          <a:cs typeface="Arial"/>
                        </a:rPr>
                      </a:br>
                      <a:r>
                        <a:rPr lang="en-ZA" sz="1100" b="1" kern="1200" dirty="0" smtClean="0">
                          <a:solidFill>
                            <a:schemeClr val="bg1"/>
                          </a:solidFill>
                          <a:latin typeface="Arial"/>
                          <a:ea typeface=""/>
                          <a:cs typeface="Arial"/>
                        </a:rPr>
                        <a:t>TARGET</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JULY 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AUGUST 2020</a:t>
                      </a:r>
                      <a:br>
                        <a:rPr lang="en-ZA" sz="1100" b="1" kern="1200" dirty="0" smtClean="0">
                          <a:solidFill>
                            <a:schemeClr val="bg1"/>
                          </a:solidFill>
                          <a:latin typeface="Arial"/>
                          <a:ea typeface=""/>
                          <a:cs typeface="Arial"/>
                        </a:rPr>
                      </a:br>
                      <a:r>
                        <a:rPr lang="en-ZA" sz="1100" b="1" kern="1200" dirty="0" smtClean="0">
                          <a:solidFill>
                            <a:schemeClr val="bg1"/>
                          </a:solidFill>
                          <a:latin typeface="Arial"/>
                          <a:ea typeface=""/>
                          <a:cs typeface="Arial"/>
                        </a:rPr>
                        <a:t>TARGET</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AUGUST 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SEPTEMBER 2020 TARGET</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SEPTEMBER 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Q2 TARGET: 2020-2021</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a16="http://schemas.microsoft.com/office/drawing/2014/main" xmlns="" val="2208647457"/>
                  </a:ext>
                </a:extLst>
              </a:tr>
              <a:tr h="823077">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accent4"/>
                          </a:solidFill>
                          <a:latin typeface="+mn-lt"/>
                        </a:rPr>
                        <a:t>Southern Cape</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fontAlgn="ctr"/>
                      <a:r>
                        <a:rPr lang="en-ZA" sz="1400" b="0" i="0" u="none" strike="noStrike" smtClean="0">
                          <a:solidFill>
                            <a:srgbClr val="000000"/>
                          </a:solidFill>
                          <a:effectLst/>
                          <a:latin typeface="+mn-lt"/>
                        </a:rPr>
                        <a:t>90,00%</a:t>
                      </a:r>
                      <a:endParaRPr lang="en-ZA" sz="1400" b="0" i="0" u="none" strike="noStrike" dirty="0">
                        <a:solidFill>
                          <a:srgbClr val="000000"/>
                        </a:solidFill>
                        <a:effectLst/>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50%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fontAlgn="ctr"/>
                      <a:r>
                        <a:rPr lang="en-ZA" sz="1400" b="0" i="0" u="none" strike="noStrike" smtClean="0">
                          <a:solidFill>
                            <a:srgbClr val="000000"/>
                          </a:solidFill>
                          <a:effectLst/>
                          <a:latin typeface="+mn-lt"/>
                        </a:rPr>
                        <a:t>90,00%</a:t>
                      </a:r>
                      <a:endParaRPr lang="en-ZA" sz="1400" b="0" i="0" u="none" strike="noStrike" dirty="0">
                        <a:solidFill>
                          <a:srgbClr val="000000"/>
                        </a:solidFill>
                        <a:effectLst/>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100%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fontAlgn="ctr"/>
                      <a:r>
                        <a:rPr lang="en-ZA" sz="1400" b="0" i="0" u="none" strike="noStrike" dirty="0" smtClean="0">
                          <a:solidFill>
                            <a:srgbClr val="000000"/>
                          </a:solidFill>
                          <a:effectLst/>
                          <a:latin typeface="+mn-lt"/>
                        </a:rPr>
                        <a:t>90,00%</a:t>
                      </a:r>
                      <a:endParaRPr lang="en-ZA" sz="1400" b="0" i="0" u="none" strike="noStrike" dirty="0">
                        <a:solidFill>
                          <a:srgbClr val="000000"/>
                        </a:solidFill>
                        <a:effectLst/>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0%</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fontAlgn="ctr"/>
                      <a:r>
                        <a:rPr lang="en-ZA" sz="1400" b="0" i="0" u="none" strike="noStrike" dirty="0" smtClean="0">
                          <a:solidFill>
                            <a:srgbClr val="000000"/>
                          </a:solidFill>
                          <a:effectLst/>
                          <a:latin typeface="+mn-lt"/>
                        </a:rPr>
                        <a:t>90,00%</a:t>
                      </a:r>
                      <a:endParaRPr lang="en-ZA" sz="1400" b="0" i="0" u="none" strike="noStrike" dirty="0">
                        <a:solidFill>
                          <a:srgbClr val="000000"/>
                        </a:solidFill>
                        <a:effectLst/>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accent4"/>
                          </a:solidFill>
                          <a:latin typeface="+mn-lt"/>
                        </a:rPr>
                        <a:t>66,67%</a:t>
                      </a:r>
                      <a:endParaRPr lang="en-US" sz="1400" dirty="0">
                        <a:solidFill>
                          <a:schemeClr val="accent4"/>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950242310"/>
                  </a:ext>
                </a:extLst>
              </a:tr>
              <a:tr h="596712">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mn-lt"/>
                        </a:rPr>
                        <a:t>Goodwood</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fontAlgn="ctr"/>
                      <a:r>
                        <a:rPr lang="en-ZA" sz="1400" b="0" i="0" u="none" strike="noStrike" dirty="0" smtClean="0">
                          <a:solidFill>
                            <a:srgbClr val="000000"/>
                          </a:solidFill>
                          <a:effectLst/>
                          <a:latin typeface="+mn-lt"/>
                        </a:rPr>
                        <a:t>90,00%</a:t>
                      </a:r>
                      <a:endParaRPr lang="en-ZA" sz="1400" b="0" i="0" u="none" strike="noStrike" dirty="0">
                        <a:solidFill>
                          <a:srgbClr val="000000"/>
                        </a:solidFill>
                        <a:effectLst/>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fontAlgn="ctr"/>
                      <a:r>
                        <a:rPr lang="en-ZA" sz="1400" b="0" i="0" u="none" strike="noStrike" dirty="0" smtClean="0">
                          <a:solidFill>
                            <a:srgbClr val="000000"/>
                          </a:solidFill>
                          <a:effectLst/>
                          <a:latin typeface="+mn-lt"/>
                        </a:rPr>
                        <a:t>90,00%</a:t>
                      </a:r>
                      <a:endParaRPr lang="en-ZA" sz="1400" b="0" i="0" u="none" strike="noStrike" dirty="0">
                        <a:solidFill>
                          <a:srgbClr val="000000"/>
                        </a:solidFill>
                        <a:effectLst/>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fontAlgn="ctr"/>
                      <a:r>
                        <a:rPr lang="en-ZA" sz="1400" b="0" i="0" u="none" strike="noStrike" dirty="0" smtClean="0">
                          <a:solidFill>
                            <a:srgbClr val="000000"/>
                          </a:solidFill>
                          <a:effectLst/>
                          <a:latin typeface="+mn-lt"/>
                        </a:rPr>
                        <a:t>90,00%</a:t>
                      </a:r>
                      <a:endParaRPr lang="en-ZA" sz="1400" b="0" i="0" u="none" strike="noStrike" dirty="0">
                        <a:solidFill>
                          <a:srgbClr val="000000"/>
                        </a:solidFill>
                        <a:effectLst/>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fontAlgn="ctr"/>
                      <a:r>
                        <a:rPr lang="en-ZA" sz="1400" b="0" i="0" u="none" strike="noStrike" dirty="0" smtClean="0">
                          <a:solidFill>
                            <a:srgbClr val="000000"/>
                          </a:solidFill>
                          <a:effectLst/>
                          <a:latin typeface="+mn-lt"/>
                        </a:rPr>
                        <a:t>90,00%</a:t>
                      </a:r>
                      <a:endParaRPr lang="en-ZA" sz="1400" b="0" i="0" u="none" strike="noStrike" dirty="0">
                        <a:solidFill>
                          <a:srgbClr val="000000"/>
                        </a:solidFill>
                        <a:effectLst/>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418693148"/>
                  </a:ext>
                </a:extLst>
              </a:tr>
              <a:tr h="596712">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mn-lt"/>
                        </a:rPr>
                        <a:t>Voorberg</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fontAlgn="ctr"/>
                      <a:r>
                        <a:rPr lang="en-ZA" sz="1400" b="0" i="0" u="none" strike="noStrike" dirty="0" smtClean="0">
                          <a:solidFill>
                            <a:schemeClr val="tx1"/>
                          </a:solidFill>
                          <a:effectLst/>
                          <a:latin typeface="+mn-lt"/>
                        </a:rPr>
                        <a:t>90,00%</a:t>
                      </a:r>
                      <a:endParaRPr lang="en-ZA" sz="1400" b="0" i="0" u="none" strike="noStrike" dirty="0">
                        <a:solidFill>
                          <a:schemeClr val="tx1"/>
                        </a:solidFill>
                        <a:effectLst/>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100%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fontAlgn="ctr"/>
                      <a:r>
                        <a:rPr lang="en-ZA" sz="1400" b="0" i="0" u="none" strike="noStrike" dirty="0" smtClean="0">
                          <a:solidFill>
                            <a:schemeClr val="tx1"/>
                          </a:solidFill>
                          <a:effectLst/>
                          <a:latin typeface="+mn-lt"/>
                        </a:rPr>
                        <a:t>90,00%</a:t>
                      </a:r>
                      <a:endParaRPr lang="en-ZA" sz="1400" b="0" i="0" u="none" strike="noStrike" dirty="0">
                        <a:solidFill>
                          <a:schemeClr val="tx1"/>
                        </a:solidFill>
                        <a:effectLst/>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fontAlgn="ctr"/>
                      <a:r>
                        <a:rPr lang="en-ZA" sz="1400" b="0" i="0" u="none" strike="noStrike" dirty="0" smtClean="0">
                          <a:solidFill>
                            <a:schemeClr val="tx1"/>
                          </a:solidFill>
                          <a:effectLst/>
                          <a:latin typeface="+mn-lt"/>
                        </a:rPr>
                        <a:t>90,00%</a:t>
                      </a:r>
                      <a:endParaRPr lang="en-ZA" sz="1400" b="0" i="0" u="none" strike="noStrike" dirty="0">
                        <a:solidFill>
                          <a:schemeClr val="tx1"/>
                        </a:solidFill>
                        <a:effectLst/>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50%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fontAlgn="ctr"/>
                      <a:r>
                        <a:rPr lang="en-ZA" sz="1400" b="0" i="0" u="none" strike="noStrike" dirty="0" smtClean="0">
                          <a:solidFill>
                            <a:schemeClr val="tx1"/>
                          </a:solidFill>
                          <a:effectLst/>
                          <a:latin typeface="+mn-lt"/>
                        </a:rPr>
                        <a:t>90,00%</a:t>
                      </a:r>
                      <a:endParaRPr lang="en-ZA" sz="1400" b="0" i="0" u="none" strike="noStrike" dirty="0">
                        <a:solidFill>
                          <a:schemeClr val="tx1"/>
                        </a:solidFill>
                        <a:effectLst/>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87,50%</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694879642"/>
                  </a:ext>
                </a:extLst>
              </a:tr>
            </a:tbl>
          </a:graphicData>
        </a:graphic>
      </p:graphicFrame>
      <p:sp>
        <p:nvSpPr>
          <p:cNvPr id="2" name="TextBox 1"/>
          <p:cNvSpPr txBox="1"/>
          <p:nvPr/>
        </p:nvSpPr>
        <p:spPr>
          <a:xfrm>
            <a:off x="381000" y="523365"/>
            <a:ext cx="9601200" cy="523220"/>
          </a:xfrm>
          <a:prstGeom prst="rect">
            <a:avLst/>
          </a:prstGeom>
          <a:noFill/>
        </p:spPr>
        <p:txBody>
          <a:bodyPr wrap="square" rtlCol="0">
            <a:spAutoFit/>
          </a:bodyPr>
          <a:lstStyle/>
          <a:p>
            <a:pPr>
              <a:spcAft>
                <a:spcPts val="600"/>
              </a:spcAft>
            </a:pPr>
            <a:r>
              <a:rPr lang="en-US" sz="2800" b="1" dirty="0">
                <a:solidFill>
                  <a:srgbClr val="FFFFFF"/>
                </a:solidFill>
                <a:latin typeface="Calibri"/>
                <a:cs typeface="Arial"/>
              </a:rPr>
              <a:t>Offenders TB (new Pulmonary) Cure Rate </a:t>
            </a:r>
            <a:endParaRPr lang="en-US" sz="2800" kern="0"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38716239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60">
            <a:extLst>
              <a:ext uri="{FF2B5EF4-FFF2-40B4-BE49-F238E27FC236}">
                <a16:creationId xmlns:a16="http://schemas.microsoft.com/office/drawing/2014/main" xmlns="" id="{935013CF-ED1D-4C99-9BBC-342742B95A80}"/>
              </a:ext>
            </a:extLst>
          </p:cNvPr>
          <p:cNvSpPr/>
          <p:nvPr/>
        </p:nvSpPr>
        <p:spPr>
          <a:xfrm rot="5400000">
            <a:off x="4821169" y="-4804500"/>
            <a:ext cx="1440000" cy="11049000"/>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9" name="TextBox 8"/>
          <p:cNvSpPr txBox="1"/>
          <p:nvPr/>
        </p:nvSpPr>
        <p:spPr>
          <a:xfrm>
            <a:off x="29369" y="1597396"/>
            <a:ext cx="9144000"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     2. SOURCE OF </a:t>
            </a:r>
            <a:r>
              <a:rPr lang="en-GB" sz="1800" b="1" kern="0" dirty="0" smtClean="0">
                <a:solidFill>
                  <a:prstClr val="black"/>
                </a:solidFill>
              </a:rPr>
              <a:t>UNDER-ACHIEVEMENT AT CORRECTIONAL CENTRE LEVEL</a:t>
            </a:r>
            <a:endParaRPr lang="en-ZA" sz="1800" b="1" kern="0" dirty="0">
              <a:solidFill>
                <a:prstClr val="black"/>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3654163900"/>
              </p:ext>
            </p:extLst>
          </p:nvPr>
        </p:nvGraphicFramePr>
        <p:xfrm>
          <a:off x="241300" y="1966727"/>
          <a:ext cx="11518899" cy="4357873"/>
        </p:xfrm>
        <a:graphic>
          <a:graphicData uri="http://schemas.openxmlformats.org/drawingml/2006/table">
            <a:tbl>
              <a:tblPr firstRow="1" bandRow="1"/>
              <a:tblGrid>
                <a:gridCol w="1645557">
                  <a:extLst>
                    <a:ext uri="{9D8B030D-6E8A-4147-A177-3AD203B41FA5}">
                      <a16:colId xmlns:a16="http://schemas.microsoft.com/office/drawing/2014/main" xmlns="" val="3171785473"/>
                    </a:ext>
                  </a:extLst>
                </a:gridCol>
                <a:gridCol w="1645557">
                  <a:extLst>
                    <a:ext uri="{9D8B030D-6E8A-4147-A177-3AD203B41FA5}">
                      <a16:colId xmlns:a16="http://schemas.microsoft.com/office/drawing/2014/main" xmlns="" val="3307568538"/>
                    </a:ext>
                  </a:extLst>
                </a:gridCol>
                <a:gridCol w="1645557">
                  <a:extLst>
                    <a:ext uri="{9D8B030D-6E8A-4147-A177-3AD203B41FA5}">
                      <a16:colId xmlns:a16="http://schemas.microsoft.com/office/drawing/2014/main" xmlns="" val="3177246977"/>
                    </a:ext>
                  </a:extLst>
                </a:gridCol>
                <a:gridCol w="1645557">
                  <a:extLst>
                    <a:ext uri="{9D8B030D-6E8A-4147-A177-3AD203B41FA5}">
                      <a16:colId xmlns:a16="http://schemas.microsoft.com/office/drawing/2014/main" xmlns="" val="1905890460"/>
                    </a:ext>
                  </a:extLst>
                </a:gridCol>
                <a:gridCol w="1645557">
                  <a:extLst>
                    <a:ext uri="{9D8B030D-6E8A-4147-A177-3AD203B41FA5}">
                      <a16:colId xmlns:a16="http://schemas.microsoft.com/office/drawing/2014/main" xmlns="" val="551651354"/>
                    </a:ext>
                  </a:extLst>
                </a:gridCol>
                <a:gridCol w="1645557">
                  <a:extLst>
                    <a:ext uri="{9D8B030D-6E8A-4147-A177-3AD203B41FA5}">
                      <a16:colId xmlns:a16="http://schemas.microsoft.com/office/drawing/2014/main" xmlns="" val="106908959"/>
                    </a:ext>
                  </a:extLst>
                </a:gridCol>
                <a:gridCol w="1645557">
                  <a:extLst>
                    <a:ext uri="{9D8B030D-6E8A-4147-A177-3AD203B41FA5}">
                      <a16:colId xmlns:a16="http://schemas.microsoft.com/office/drawing/2014/main" xmlns="" val="2307743238"/>
                    </a:ext>
                  </a:extLst>
                </a:gridCol>
              </a:tblGrid>
              <a:tr h="746605">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200" b="1" kern="1200" dirty="0" smtClean="0">
                          <a:solidFill>
                            <a:schemeClr val="bg1"/>
                          </a:solidFill>
                          <a:latin typeface="Arial"/>
                          <a:ea typeface=""/>
                          <a:cs typeface="Arial"/>
                        </a:rPr>
                        <a:t>Q2 TARGET 2020/21</a:t>
                      </a:r>
                      <a:endParaRPr lang="en-US" sz="1200" b="1" kern="1200" dirty="0">
                        <a:solidFill>
                          <a:schemeClr val="bg1"/>
                        </a:solidFill>
                        <a:latin typeface="Arial"/>
                        <a:ea typeface=""/>
                        <a:cs typeface="Aria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200" b="1" kern="1200" dirty="0" smtClean="0">
                          <a:solidFill>
                            <a:schemeClr val="bg1"/>
                          </a:solidFill>
                          <a:latin typeface="Arial"/>
                          <a:ea typeface=""/>
                          <a:cs typeface="Arial"/>
                        </a:rPr>
                        <a:t>QUARTER 2</a:t>
                      </a:r>
                      <a:br>
                        <a:rPr lang="en-US" sz="1200" b="1" kern="1200" dirty="0" smtClean="0">
                          <a:solidFill>
                            <a:schemeClr val="bg1"/>
                          </a:solidFill>
                          <a:latin typeface="Arial"/>
                          <a:ea typeface=""/>
                          <a:cs typeface="Arial"/>
                        </a:rPr>
                      </a:br>
                      <a:r>
                        <a:rPr lang="en-US" sz="1200" b="1" kern="1200" dirty="0" smtClean="0">
                          <a:solidFill>
                            <a:schemeClr val="bg1"/>
                          </a:solidFill>
                          <a:latin typeface="Arial"/>
                          <a:ea typeface=""/>
                          <a:cs typeface="Arial"/>
                        </a:rPr>
                        <a:t>PERFORMANCE</a:t>
                      </a:r>
                      <a:endParaRPr lang="en-US" sz="1200" b="1" kern="1200" dirty="0">
                        <a:solidFill>
                          <a:schemeClr val="bg1"/>
                        </a:solidFill>
                        <a:latin typeface="Arial"/>
                        <a:ea typeface=""/>
                        <a:cs typeface="Arial"/>
                      </a:endParaRP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000" b="1" kern="1200" dirty="0" smtClean="0">
                          <a:solidFill>
                            <a:schemeClr val="bg1"/>
                          </a:solidFill>
                          <a:latin typeface="Arial"/>
                          <a:ea typeface=""/>
                          <a:cs typeface="Arial"/>
                        </a:rPr>
                        <a:t>MANAGEMENT AREAS THAT CONTRIBUTED TOWARDS UNDER-ACHIEVEMENT </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CORRECTIONAL CENTRE</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REASONS FOR UNDER</a:t>
                      </a:r>
                    </a:p>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PERFORMANCE</a:t>
                      </a:r>
                      <a:endParaRPr lang="en-US" sz="11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ROOT CAUSES</a:t>
                      </a:r>
                      <a:endParaRPr lang="en-US" sz="11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ASSOCIATED RISKS </a:t>
                      </a:r>
                      <a:endParaRPr lang="en-ZA" sz="11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a16="http://schemas.microsoft.com/office/drawing/2014/main" xmlns="" val="2208647457"/>
                  </a:ext>
                </a:extLst>
              </a:tr>
              <a:tr h="1268079">
                <a:tc>
                  <a:txBody>
                    <a:bodyPr/>
                    <a:lstStyle/>
                    <a:p>
                      <a:pPr marL="0" algn="ctr" defTabSz="914331" rtl="0" eaLnBrk="1" latinLnBrk="0" hangingPunct="1"/>
                      <a:r>
                        <a:rPr lang="en-ZA" sz="1050" kern="1200" dirty="0" smtClean="0">
                          <a:solidFill>
                            <a:schemeClr val="tx1"/>
                          </a:solidFill>
                          <a:latin typeface="+mn-lt"/>
                          <a:ea typeface=""/>
                          <a:cs typeface=""/>
                        </a:rPr>
                        <a:t>90%</a:t>
                      </a:r>
                      <a:endParaRPr lang="en-ZA" sz="1050" kern="1200" dirty="0">
                        <a:solidFill>
                          <a:schemeClr val="tx1"/>
                        </a:solidFill>
                        <a:latin typeface="+mn-lt"/>
                        <a:ea typeface=""/>
                        <a:cs typeface=""/>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050" dirty="0" smtClean="0">
                          <a:solidFill>
                            <a:schemeClr val="tx1"/>
                          </a:solidFill>
                          <a:latin typeface="+mn-lt"/>
                        </a:rPr>
                        <a:t>(66.67%)</a:t>
                      </a:r>
                      <a:endParaRPr lang="en-US" sz="105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050" dirty="0" smtClean="0">
                          <a:solidFill>
                            <a:schemeClr val="tx1"/>
                          </a:solidFill>
                          <a:latin typeface="+mn-lt"/>
                        </a:rPr>
                        <a:t>Southern</a:t>
                      </a:r>
                      <a:r>
                        <a:rPr lang="en-US" sz="1050" baseline="0" dirty="0" smtClean="0">
                          <a:solidFill>
                            <a:schemeClr val="tx1"/>
                          </a:solidFill>
                          <a:latin typeface="+mn-lt"/>
                        </a:rPr>
                        <a:t> Cape</a:t>
                      </a:r>
                      <a:endParaRPr lang="en-US" sz="105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050" dirty="0" smtClean="0">
                          <a:solidFill>
                            <a:schemeClr val="tx1"/>
                          </a:solidFill>
                          <a:latin typeface="+mn-lt"/>
                        </a:rPr>
                        <a:t>George</a:t>
                      </a:r>
                      <a:endParaRPr lang="en-US" sz="105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050" dirty="0" smtClean="0">
                          <a:solidFill>
                            <a:schemeClr val="tx1"/>
                          </a:solidFill>
                          <a:latin typeface="+mn-lt"/>
                        </a:rPr>
                        <a:t>1 case was released on SED whilst</a:t>
                      </a:r>
                      <a:r>
                        <a:rPr lang="en-US" sz="1050" baseline="0" dirty="0" smtClean="0">
                          <a:solidFill>
                            <a:schemeClr val="tx1"/>
                          </a:solidFill>
                          <a:latin typeface="+mn-lt"/>
                        </a:rPr>
                        <a:t> still on treatment</a:t>
                      </a:r>
                      <a:r>
                        <a:rPr lang="en-US" sz="1050" dirty="0" smtClean="0">
                          <a:solidFill>
                            <a:schemeClr val="tx1"/>
                          </a:solidFill>
                          <a:latin typeface="+mn-lt"/>
                        </a:rPr>
                        <a:t> and got lost to follow- up due to change of address</a:t>
                      </a:r>
                      <a:endParaRPr lang="en-US" sz="105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050" dirty="0" smtClean="0">
                          <a:solidFill>
                            <a:schemeClr val="tx1"/>
                          </a:solidFill>
                          <a:latin typeface="+mn-lt"/>
                        </a:rPr>
                        <a:t>The</a:t>
                      </a:r>
                      <a:r>
                        <a:rPr lang="en-US" sz="1050" baseline="0" dirty="0" smtClean="0">
                          <a:solidFill>
                            <a:schemeClr val="tx1"/>
                          </a:solidFill>
                          <a:latin typeface="+mn-lt"/>
                        </a:rPr>
                        <a:t> offender was released on SED and he never followed up on his clinic appointments date although linkage to care was properly done.</a:t>
                      </a:r>
                      <a:endParaRPr lang="en-US" sz="105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050" dirty="0" smtClean="0">
                          <a:solidFill>
                            <a:schemeClr val="tx1"/>
                          </a:solidFill>
                          <a:latin typeface="+mn-lt"/>
                        </a:rPr>
                        <a:t>The</a:t>
                      </a:r>
                      <a:r>
                        <a:rPr lang="en-US" sz="1050" baseline="0" dirty="0" smtClean="0">
                          <a:solidFill>
                            <a:schemeClr val="tx1"/>
                          </a:solidFill>
                          <a:latin typeface="+mn-lt"/>
                        </a:rPr>
                        <a:t> associated risk the offender might develop TB again </a:t>
                      </a:r>
                    </a:p>
                    <a:p>
                      <a:pPr marL="0" indent="0" algn="ctr">
                        <a:buFont typeface="Arial" panose="020B0604020202020204" pitchFamily="34" charset="0"/>
                        <a:buNone/>
                      </a:pPr>
                      <a:r>
                        <a:rPr lang="en-US" sz="1050" baseline="0" dirty="0" smtClean="0">
                          <a:solidFill>
                            <a:schemeClr val="tx1"/>
                          </a:solidFill>
                          <a:latin typeface="+mn-lt"/>
                        </a:rPr>
                        <a:t>possibility of passing the TB to the community.</a:t>
                      </a:r>
                      <a:endParaRPr lang="en-US" sz="105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796501867"/>
                  </a:ext>
                </a:extLst>
              </a:tr>
              <a:tr h="1075110">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algn="ctr" defTabSz="914331" rtl="0" eaLnBrk="1" latinLnBrk="0" hangingPunct="1"/>
                      <a:r>
                        <a:rPr lang="en-ZA" sz="1050" kern="1200" smtClean="0">
                          <a:solidFill>
                            <a:schemeClr val="tx1"/>
                          </a:solidFill>
                          <a:latin typeface="+mn-lt"/>
                          <a:ea typeface=""/>
                          <a:cs typeface=""/>
                        </a:rPr>
                        <a:t>90%</a:t>
                      </a:r>
                      <a:endParaRPr lang="en-ZA" sz="1050" kern="1200" dirty="0">
                        <a:solidFill>
                          <a:schemeClr val="tx1"/>
                        </a:solidFill>
                        <a:latin typeface="+mn-lt"/>
                        <a:ea typeface=""/>
                        <a:cs typeface=""/>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marR="0" indent="0" algn="l" defTabSz="914331" rtl="0" eaLnBrk="1" fontAlgn="auto" latinLnBrk="0" hangingPunct="1">
                        <a:lnSpc>
                          <a:spcPct val="100000"/>
                        </a:lnSpc>
                        <a:spcBef>
                          <a:spcPts val="0"/>
                        </a:spcBef>
                        <a:spcAft>
                          <a:spcPts val="0"/>
                        </a:spcAft>
                        <a:buClrTx/>
                        <a:buSzTx/>
                        <a:buFontTx/>
                        <a:buNone/>
                        <a:tabLst/>
                        <a:defRPr/>
                      </a:pPr>
                      <a:r>
                        <a:rPr lang="en-US" sz="1050" dirty="0" smtClean="0">
                          <a:solidFill>
                            <a:schemeClr val="tx1"/>
                          </a:solidFill>
                          <a:latin typeface="+mn-lt"/>
                        </a:rPr>
                        <a:t>0%</a:t>
                      </a:r>
                    </a:p>
                    <a:p>
                      <a:pPr algn="l"/>
                      <a:endParaRPr lang="en-ZA" sz="105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050" dirty="0" smtClean="0">
                          <a:solidFill>
                            <a:schemeClr val="tx1"/>
                          </a:solidFill>
                          <a:latin typeface="+mn-lt"/>
                        </a:rPr>
                        <a:t>Goodwood</a:t>
                      </a:r>
                      <a:endParaRPr lang="en-US" sz="105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050" kern="1200" dirty="0" smtClean="0">
                          <a:solidFill>
                            <a:schemeClr val="tx1"/>
                          </a:solidFill>
                          <a:latin typeface="+mn-lt"/>
                          <a:ea typeface=""/>
                          <a:cs typeface=""/>
                        </a:rPr>
                        <a:t>Goodwood</a:t>
                      </a:r>
                      <a:endParaRPr lang="en-ZA" sz="1050" kern="1200" dirty="0" smtClean="0">
                        <a:solidFill>
                          <a:schemeClr val="tx1"/>
                        </a:solidFill>
                        <a:latin typeface="+mn-lt"/>
                        <a:ea typeface=""/>
                        <a:cs typeface=""/>
                      </a:endParaRPr>
                    </a:p>
                    <a:p>
                      <a:pPr algn="ctr"/>
                      <a:endParaRPr lang="en-US" sz="105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050" dirty="0" smtClean="0">
                          <a:solidFill>
                            <a:schemeClr val="tx1"/>
                          </a:solidFill>
                          <a:latin typeface="+mn-lt"/>
                        </a:rPr>
                        <a:t>Inmate refused treatment by</a:t>
                      </a:r>
                      <a:r>
                        <a:rPr lang="en-US" sz="1050" baseline="0" dirty="0" smtClean="0">
                          <a:solidFill>
                            <a:schemeClr val="tx1"/>
                          </a:solidFill>
                          <a:latin typeface="+mn-lt"/>
                        </a:rPr>
                        <a:t> not attending the clinic</a:t>
                      </a:r>
                      <a:endParaRPr lang="en-US" sz="105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050" dirty="0" smtClean="0">
                          <a:solidFill>
                            <a:schemeClr val="tx1"/>
                          </a:solidFill>
                          <a:latin typeface="+mn-lt"/>
                        </a:rPr>
                        <a:t>Peer pressure brought upon by </a:t>
                      </a:r>
                      <a:r>
                        <a:rPr lang="en-US" sz="1050" dirty="0" err="1" smtClean="0">
                          <a:solidFill>
                            <a:schemeClr val="tx1"/>
                          </a:solidFill>
                          <a:latin typeface="+mn-lt"/>
                        </a:rPr>
                        <a:t>gangsterism</a:t>
                      </a:r>
                      <a:endParaRPr lang="en-US" sz="105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050" kern="1200" dirty="0" smtClean="0">
                          <a:solidFill>
                            <a:schemeClr val="tx1"/>
                          </a:solidFill>
                          <a:latin typeface="+mn-lt"/>
                          <a:ea typeface=""/>
                          <a:cs typeface=""/>
                        </a:rPr>
                        <a:t>The</a:t>
                      </a:r>
                      <a:r>
                        <a:rPr lang="en-US" sz="1050" kern="1200" baseline="0" dirty="0" smtClean="0">
                          <a:solidFill>
                            <a:schemeClr val="tx1"/>
                          </a:solidFill>
                          <a:latin typeface="+mn-lt"/>
                          <a:ea typeface=""/>
                          <a:cs typeface=""/>
                        </a:rPr>
                        <a:t> associated risk the offender might develop TB again </a:t>
                      </a:r>
                    </a:p>
                    <a:p>
                      <a:pPr marL="0" indent="0" algn="ctr">
                        <a:buFont typeface="Arial" panose="020B0604020202020204" pitchFamily="34" charset="0"/>
                        <a:buNone/>
                      </a:pPr>
                      <a:r>
                        <a:rPr lang="en-US" sz="1050" kern="1200" baseline="0" dirty="0" smtClean="0">
                          <a:solidFill>
                            <a:schemeClr val="tx1"/>
                          </a:solidFill>
                          <a:latin typeface="+mn-lt"/>
                          <a:ea typeface=""/>
                          <a:cs typeface=""/>
                        </a:rPr>
                        <a:t>possibility of passing the TB to the community</a:t>
                      </a:r>
                      <a:endParaRPr lang="en-US" sz="1050" dirty="0">
                        <a:solidFill>
                          <a:schemeClr val="bg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1950242310"/>
                  </a:ext>
                </a:extLst>
              </a:tr>
              <a:tr h="1268079">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algn="ctr" defTabSz="914331" rtl="0" eaLnBrk="1" latinLnBrk="0" hangingPunct="1"/>
                      <a:r>
                        <a:rPr lang="en-ZA" sz="1050" kern="1200" dirty="0" smtClean="0">
                          <a:solidFill>
                            <a:schemeClr val="tx1"/>
                          </a:solidFill>
                          <a:latin typeface="+mn-lt"/>
                          <a:ea typeface=""/>
                          <a:cs typeface=""/>
                        </a:rPr>
                        <a:t>90%</a:t>
                      </a:r>
                      <a:endParaRPr lang="en-ZA" sz="1050" kern="1200" dirty="0">
                        <a:solidFill>
                          <a:schemeClr val="tx1"/>
                        </a:solidFill>
                        <a:latin typeface="+mn-lt"/>
                        <a:ea typeface=""/>
                        <a:cs typeface=""/>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050" kern="1200" dirty="0" smtClean="0">
                          <a:solidFill>
                            <a:schemeClr val="tx1"/>
                          </a:solidFill>
                          <a:latin typeface="+mn-lt"/>
                          <a:ea typeface=""/>
                          <a:cs typeface=""/>
                        </a:rPr>
                        <a:t>87,50%</a:t>
                      </a:r>
                    </a:p>
                    <a:p>
                      <a:pPr algn="ctr"/>
                      <a:endParaRPr lang="en-US" sz="105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050" dirty="0" smtClean="0">
                          <a:solidFill>
                            <a:schemeClr val="tx1"/>
                          </a:solidFill>
                          <a:latin typeface="+mn-lt"/>
                        </a:rPr>
                        <a:t>Voorberg</a:t>
                      </a:r>
                      <a:endParaRPr lang="en-US" sz="105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050" dirty="0" smtClean="0">
                          <a:solidFill>
                            <a:schemeClr val="tx1"/>
                          </a:solidFill>
                          <a:latin typeface="+mn-lt"/>
                        </a:rPr>
                        <a:t>Medium B</a:t>
                      </a:r>
                    </a:p>
                    <a:p>
                      <a:pPr algn="ctr"/>
                      <a:endParaRPr lang="en-US" sz="1050" dirty="0">
                        <a:solidFill>
                          <a:schemeClr val="bg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050" dirty="0" smtClean="0">
                          <a:solidFill>
                            <a:schemeClr val="tx1"/>
                          </a:solidFill>
                          <a:latin typeface="+mn-lt"/>
                        </a:rPr>
                        <a:t>Inmate was released</a:t>
                      </a:r>
                      <a:endParaRPr lang="en-US" sz="105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050" dirty="0" smtClean="0">
                          <a:solidFill>
                            <a:schemeClr val="tx1"/>
                          </a:solidFill>
                          <a:latin typeface="+mn-lt"/>
                        </a:rPr>
                        <a:t>The</a:t>
                      </a:r>
                      <a:r>
                        <a:rPr lang="en-US" sz="1050" baseline="0" dirty="0" smtClean="0">
                          <a:solidFill>
                            <a:schemeClr val="tx1"/>
                          </a:solidFill>
                          <a:latin typeface="+mn-lt"/>
                        </a:rPr>
                        <a:t> offender was released on SED and he never followed up on his clinic appointments date although linkage to care was properly done.</a:t>
                      </a:r>
                      <a:endParaRPr lang="en-US" sz="105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050" kern="1200" dirty="0" smtClean="0">
                          <a:solidFill>
                            <a:schemeClr val="tx1"/>
                          </a:solidFill>
                          <a:latin typeface="+mn-lt"/>
                          <a:ea typeface=""/>
                          <a:cs typeface=""/>
                        </a:rPr>
                        <a:t>The</a:t>
                      </a:r>
                      <a:r>
                        <a:rPr lang="en-US" sz="1050" kern="1200" baseline="0" dirty="0" smtClean="0">
                          <a:solidFill>
                            <a:schemeClr val="tx1"/>
                          </a:solidFill>
                          <a:latin typeface="+mn-lt"/>
                          <a:ea typeface=""/>
                          <a:cs typeface=""/>
                        </a:rPr>
                        <a:t> associated risk the offender might develop TB again </a:t>
                      </a:r>
                    </a:p>
                    <a:p>
                      <a:pPr marL="0" indent="0" algn="ctr">
                        <a:buFont typeface="Arial" panose="020B0604020202020204" pitchFamily="34" charset="0"/>
                        <a:buNone/>
                      </a:pPr>
                      <a:r>
                        <a:rPr lang="en-US" sz="1050" kern="1200" baseline="0" dirty="0" smtClean="0">
                          <a:solidFill>
                            <a:schemeClr val="tx1"/>
                          </a:solidFill>
                          <a:latin typeface="+mn-lt"/>
                          <a:ea typeface=""/>
                          <a:cs typeface=""/>
                        </a:rPr>
                        <a:t>possibility of passing the TB to the community</a:t>
                      </a:r>
                      <a:endParaRPr lang="en-US" sz="1050" kern="1200" dirty="0">
                        <a:solidFill>
                          <a:schemeClr val="bg1"/>
                        </a:solidFill>
                        <a:latin typeface="+mn-lt"/>
                        <a:ea typeface=""/>
                        <a:cs typeface=""/>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3418693148"/>
                  </a:ext>
                </a:extLst>
              </a:tr>
            </a:tbl>
          </a:graphicData>
        </a:graphic>
      </p:graphicFrame>
      <p:sp>
        <p:nvSpPr>
          <p:cNvPr id="13" name="Title 1"/>
          <p:cNvSpPr txBox="1">
            <a:spLocks/>
          </p:cNvSpPr>
          <p:nvPr/>
        </p:nvSpPr>
        <p:spPr>
          <a:xfrm>
            <a:off x="29369" y="56775"/>
            <a:ext cx="10956131" cy="523365"/>
          </a:xfrm>
          <a:prstGeom prst="rect">
            <a:avLst/>
          </a:prstGeom>
        </p:spPr>
        <p:txBody>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a:lstStyle>
          <a:p>
            <a:pPr>
              <a:spcAft>
                <a:spcPts val="600"/>
              </a:spcAft>
            </a:pPr>
            <a:r>
              <a:rPr lang="en-ZA" sz="3200" kern="0" dirty="0" smtClean="0">
                <a:solidFill>
                  <a:srgbClr val="FFFFFF"/>
                </a:solidFill>
                <a:latin typeface="Arial Black" panose="020B0A04020102020204" pitchFamily="34" charset="0"/>
              </a:rPr>
              <a:t>PERFORMANCE INDICATOR NOT ACHIEVED:</a:t>
            </a:r>
          </a:p>
          <a:p>
            <a:pPr>
              <a:spcAft>
                <a:spcPts val="600"/>
              </a:spcAft>
            </a:pPr>
            <a:r>
              <a:rPr lang="en-US" sz="2400" kern="0" dirty="0">
                <a:solidFill>
                  <a:srgbClr val="FFFFFF"/>
                </a:solidFill>
                <a:latin typeface="Arial Black" panose="020B0A04020102020204" pitchFamily="34" charset="0"/>
              </a:rPr>
              <a:t>Offenders TB (new Pulmonary) Cure Rate </a:t>
            </a:r>
          </a:p>
        </p:txBody>
      </p:sp>
    </p:spTree>
    <p:extLst>
      <p:ext uri="{BB962C8B-B14F-4D97-AF65-F5344CB8AC3E}">
        <p14:creationId xmlns:p14="http://schemas.microsoft.com/office/powerpoint/2010/main" val="20939776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60">
            <a:extLst>
              <a:ext uri="{FF2B5EF4-FFF2-40B4-BE49-F238E27FC236}">
                <a16:creationId xmlns:a16="http://schemas.microsoft.com/office/drawing/2014/main" xmlns="" id="{935013CF-ED1D-4C99-9BBC-342742B95A80}"/>
              </a:ext>
            </a:extLst>
          </p:cNvPr>
          <p:cNvSpPr/>
          <p:nvPr/>
        </p:nvSpPr>
        <p:spPr>
          <a:xfrm rot="5400000">
            <a:off x="4821169" y="-4804500"/>
            <a:ext cx="1440000" cy="11049000"/>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9" name="TextBox 8"/>
          <p:cNvSpPr txBox="1"/>
          <p:nvPr/>
        </p:nvSpPr>
        <p:spPr>
          <a:xfrm>
            <a:off x="-228600" y="1673596"/>
            <a:ext cx="9144000"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     </a:t>
            </a:r>
            <a:r>
              <a:rPr lang="en-GB" sz="1800" b="1" kern="0" dirty="0" smtClean="0">
                <a:solidFill>
                  <a:prstClr val="black"/>
                </a:solidFill>
              </a:rPr>
              <a:t>4. PROJECT PLAN TO ADDRESS UNDER PERFORMANCE</a:t>
            </a:r>
            <a:endParaRPr lang="en-ZA" sz="1800" b="1" kern="0" dirty="0">
              <a:solidFill>
                <a:prstClr val="black"/>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2558121929"/>
              </p:ext>
            </p:extLst>
          </p:nvPr>
        </p:nvGraphicFramePr>
        <p:xfrm>
          <a:off x="215900" y="2042928"/>
          <a:ext cx="11671302" cy="4206240"/>
        </p:xfrm>
        <a:graphic>
          <a:graphicData uri="http://schemas.openxmlformats.org/drawingml/2006/table">
            <a:tbl>
              <a:tblPr firstRow="1" bandRow="1"/>
              <a:tblGrid>
                <a:gridCol w="1945217">
                  <a:extLst>
                    <a:ext uri="{9D8B030D-6E8A-4147-A177-3AD203B41FA5}">
                      <a16:colId xmlns:a16="http://schemas.microsoft.com/office/drawing/2014/main" xmlns="" val="3171785473"/>
                    </a:ext>
                  </a:extLst>
                </a:gridCol>
                <a:gridCol w="1945217">
                  <a:extLst>
                    <a:ext uri="{9D8B030D-6E8A-4147-A177-3AD203B41FA5}">
                      <a16:colId xmlns:a16="http://schemas.microsoft.com/office/drawing/2014/main" xmlns="" val="3307568538"/>
                    </a:ext>
                  </a:extLst>
                </a:gridCol>
                <a:gridCol w="1945217">
                  <a:extLst>
                    <a:ext uri="{9D8B030D-6E8A-4147-A177-3AD203B41FA5}">
                      <a16:colId xmlns:a16="http://schemas.microsoft.com/office/drawing/2014/main" xmlns="" val="3177246977"/>
                    </a:ext>
                  </a:extLst>
                </a:gridCol>
                <a:gridCol w="1945217">
                  <a:extLst>
                    <a:ext uri="{9D8B030D-6E8A-4147-A177-3AD203B41FA5}">
                      <a16:colId xmlns:a16="http://schemas.microsoft.com/office/drawing/2014/main" xmlns="" val="1905890460"/>
                    </a:ext>
                  </a:extLst>
                </a:gridCol>
                <a:gridCol w="1945217">
                  <a:extLst>
                    <a:ext uri="{9D8B030D-6E8A-4147-A177-3AD203B41FA5}">
                      <a16:colId xmlns:a16="http://schemas.microsoft.com/office/drawing/2014/main" xmlns="" val="551651354"/>
                    </a:ext>
                  </a:extLst>
                </a:gridCol>
                <a:gridCol w="1945217">
                  <a:extLst>
                    <a:ext uri="{9D8B030D-6E8A-4147-A177-3AD203B41FA5}">
                      <a16:colId xmlns:a16="http://schemas.microsoft.com/office/drawing/2014/main" xmlns="" val="106908959"/>
                    </a:ext>
                  </a:extLst>
                </a:gridCol>
              </a:tblGrid>
              <a:tr h="375654">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MANAGEMENT AREA</a:t>
                      </a:r>
                      <a:endParaRPr lang="en-US" sz="1400" b="1" kern="1200" dirty="0">
                        <a:solidFill>
                          <a:schemeClr val="bg1"/>
                        </a:solidFill>
                        <a:latin typeface="Arial"/>
                        <a:ea typeface=""/>
                        <a:cs typeface="Aria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CORRECTIONAL CENTRE</a:t>
                      </a:r>
                      <a:endParaRPr lang="en-US" sz="1400" b="1" kern="1200" dirty="0">
                        <a:solidFill>
                          <a:schemeClr val="bg1"/>
                        </a:solidFill>
                        <a:latin typeface="Arial"/>
                        <a:ea typeface=""/>
                        <a:cs typeface="Arial"/>
                      </a:endParaRP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ACTIVITY / ACTIVITIES</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RESPONSIBILITY</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TIME FRAME</a:t>
                      </a:r>
                      <a:endParaRPr lang="en-US" sz="14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PROGRESS</a:t>
                      </a:r>
                      <a:endParaRPr lang="en-US" sz="14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extLst>
                  <a:ext uri="{0D108BD9-81ED-4DB2-BD59-A6C34878D82A}">
                    <a16:rowId xmlns:a16="http://schemas.microsoft.com/office/drawing/2014/main" xmlns="" val="2208647457"/>
                  </a:ext>
                </a:extLst>
              </a:tr>
              <a:tr h="375654">
                <a:tc>
                  <a:txBody>
                    <a:bodyPr/>
                    <a:lstStyle/>
                    <a:p>
                      <a:pPr algn="l"/>
                      <a:r>
                        <a:rPr lang="en-US" sz="1400" dirty="0" smtClean="0">
                          <a:solidFill>
                            <a:schemeClr val="tx1"/>
                          </a:solidFill>
                          <a:latin typeface="+mn-lt"/>
                        </a:rPr>
                        <a:t>Goodwood</a:t>
                      </a:r>
                      <a:endParaRPr lang="en-ZA"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Goodwood</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All TB Cure rate</a:t>
                      </a:r>
                      <a:r>
                        <a:rPr lang="en-US" sz="1400" baseline="0" dirty="0" smtClean="0">
                          <a:solidFill>
                            <a:schemeClr val="tx1"/>
                          </a:solidFill>
                          <a:latin typeface="+mn-lt"/>
                        </a:rPr>
                        <a:t> cases to be followed up through clinics and DOH. Offender refused to go to the clinic. Offender was released out on SED. Nurses followed up.</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Health Manager</a:t>
                      </a:r>
                      <a:r>
                        <a:rPr lang="en-US" sz="1400" baseline="0" dirty="0" smtClean="0">
                          <a:solidFill>
                            <a:schemeClr val="tx1"/>
                          </a:solidFill>
                          <a:latin typeface="+mn-lt"/>
                        </a:rPr>
                        <a:t> and AC Development and Care</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Continuous</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All offenders released are followed</a:t>
                      </a:r>
                      <a:r>
                        <a:rPr lang="en-US" sz="1400" baseline="0" dirty="0" smtClean="0">
                          <a:solidFill>
                            <a:schemeClr val="tx1"/>
                          </a:solidFill>
                          <a:latin typeface="+mn-lt"/>
                        </a:rPr>
                        <a:t> up. In this instant the offender was released on SED and refused to report to the clinic.</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796501867"/>
                  </a:ext>
                </a:extLst>
              </a:tr>
              <a:tr h="375654">
                <a:tc>
                  <a:txBody>
                    <a:bodyPr/>
                    <a:lstStyle/>
                    <a:p>
                      <a:pPr marL="0" algn="l" defTabSz="914331" rtl="0" eaLnBrk="1" latinLnBrk="0" hangingPunct="1"/>
                      <a:r>
                        <a:rPr lang="en-ZA" sz="1400" kern="1200" dirty="0" smtClean="0">
                          <a:solidFill>
                            <a:schemeClr val="tx1"/>
                          </a:solidFill>
                          <a:latin typeface="+mn-lt"/>
                          <a:ea typeface=""/>
                          <a:cs typeface=""/>
                        </a:rPr>
                        <a:t>Southern Cape</a:t>
                      </a:r>
                      <a:endParaRPr lang="en-ZA" sz="1400" kern="1200" dirty="0">
                        <a:solidFill>
                          <a:schemeClr val="tx1"/>
                        </a:solidFill>
                        <a:latin typeface="+mn-lt"/>
                        <a:ea typeface=""/>
                        <a:cs typeface=""/>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algn="ctr" defTabSz="914331" rtl="0" eaLnBrk="1" latinLnBrk="0" hangingPunct="1"/>
                      <a:r>
                        <a:rPr lang="en-US" sz="1400" kern="1200" dirty="0" smtClean="0">
                          <a:solidFill>
                            <a:schemeClr val="tx1"/>
                          </a:solidFill>
                          <a:latin typeface="+mn-lt"/>
                          <a:ea typeface=""/>
                          <a:cs typeface=""/>
                        </a:rPr>
                        <a:t>George</a:t>
                      </a:r>
                      <a:endParaRPr lang="en-US" sz="1400" kern="1200" dirty="0">
                        <a:solidFill>
                          <a:schemeClr val="tx1"/>
                        </a:solidFill>
                        <a:latin typeface="+mn-lt"/>
                        <a:ea typeface=""/>
                        <a:cs typeface=""/>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ZA" sz="1400" dirty="0" smtClean="0">
                          <a:solidFill>
                            <a:schemeClr val="tx1"/>
                          </a:solidFill>
                          <a:latin typeface="+mn-lt"/>
                        </a:rPr>
                        <a:t>To intensify education on importance of adhering to medication.</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Health Care</a:t>
                      </a:r>
                    </a:p>
                    <a:p>
                      <a:pPr algn="ctr"/>
                      <a:r>
                        <a:rPr lang="en-US" sz="1400" dirty="0" smtClean="0">
                          <a:solidFill>
                            <a:schemeClr val="tx1"/>
                          </a:solidFill>
                          <a:latin typeface="+mn-lt"/>
                        </a:rPr>
                        <a:t>CC Ops</a:t>
                      </a:r>
                    </a:p>
                    <a:p>
                      <a:pPr algn="ctr"/>
                      <a:r>
                        <a:rPr lang="en-US" sz="1400" dirty="0" smtClean="0">
                          <a:solidFill>
                            <a:schemeClr val="tx1"/>
                          </a:solidFill>
                          <a:latin typeface="+mn-lt"/>
                        </a:rPr>
                        <a:t>HIV</a:t>
                      </a:r>
                      <a:r>
                        <a:rPr lang="en-US" sz="1400" baseline="0" dirty="0" smtClean="0">
                          <a:solidFill>
                            <a:schemeClr val="tx1"/>
                          </a:solidFill>
                          <a:latin typeface="+mn-lt"/>
                        </a:rPr>
                        <a:t> Coordinator</a:t>
                      </a:r>
                      <a:endParaRPr lang="en-US" sz="1400" dirty="0" smtClean="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Weekly</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Quarterly </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1950242310"/>
                  </a:ext>
                </a:extLst>
              </a:tr>
              <a:tr h="37565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mn-lt"/>
                        </a:rPr>
                        <a:t>Voorberg</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Medium A</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kern="1200" dirty="0" smtClean="0">
                          <a:solidFill>
                            <a:schemeClr val="tx1"/>
                          </a:solidFill>
                          <a:latin typeface="+mn-lt"/>
                          <a:ea typeface=""/>
                          <a:cs typeface=""/>
                        </a:rPr>
                        <a:t>All TB Cure rate</a:t>
                      </a:r>
                      <a:r>
                        <a:rPr lang="en-US" sz="1400" kern="1200" baseline="0" dirty="0" smtClean="0">
                          <a:solidFill>
                            <a:schemeClr val="tx1"/>
                          </a:solidFill>
                          <a:latin typeface="+mn-lt"/>
                          <a:ea typeface=""/>
                          <a:cs typeface=""/>
                        </a:rPr>
                        <a:t> cases to be followed up through clinics and DOH. Offender </a:t>
                      </a:r>
                      <a:endParaRPr lang="en-US" sz="1400" dirty="0">
                        <a:solidFill>
                          <a:schemeClr val="bg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mn-lt"/>
                          <a:ea typeface=""/>
                          <a:cs typeface=""/>
                        </a:rPr>
                        <a:t>Health Manager</a:t>
                      </a:r>
                      <a:r>
                        <a:rPr lang="en-US" sz="1400" kern="1200" baseline="0" dirty="0" smtClean="0">
                          <a:solidFill>
                            <a:schemeClr val="tx1"/>
                          </a:solidFill>
                          <a:latin typeface="+mn-lt"/>
                          <a:ea typeface=""/>
                          <a:cs typeface=""/>
                        </a:rPr>
                        <a:t> and AC Development and Care</a:t>
                      </a:r>
                      <a:endParaRPr lang="en-US" sz="1400" kern="1200" dirty="0" smtClean="0">
                        <a:solidFill>
                          <a:schemeClr val="tx1"/>
                        </a:solidFill>
                        <a:latin typeface="+mn-lt"/>
                        <a:ea typeface=""/>
                        <a:cs typeface=""/>
                      </a:endParaRPr>
                    </a:p>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mn-lt"/>
                          <a:ea typeface=""/>
                          <a:cs typeface=""/>
                        </a:rPr>
                        <a:t>Continuous</a:t>
                      </a:r>
                    </a:p>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400" dirty="0" smtClean="0">
                          <a:solidFill>
                            <a:schemeClr val="tx1"/>
                          </a:solidFill>
                          <a:latin typeface="+mn-lt"/>
                        </a:rPr>
                        <a:t>Matter was elevated to DoH</a:t>
                      </a:r>
                      <a:r>
                        <a:rPr lang="en-US" sz="1400" baseline="0" dirty="0" smtClean="0">
                          <a:solidFill>
                            <a:schemeClr val="tx1"/>
                          </a:solidFill>
                          <a:latin typeface="+mn-lt"/>
                        </a:rPr>
                        <a:t> for assistance</a:t>
                      </a:r>
                      <a:endParaRPr lang="en-US" sz="1400" dirty="0">
                        <a:solidFill>
                          <a:schemeClr val="tx1"/>
                        </a:solidFill>
                        <a:latin typeface="+mn-lt"/>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3418693148"/>
                  </a:ext>
                </a:extLst>
              </a:tr>
            </a:tbl>
          </a:graphicData>
        </a:graphic>
      </p:graphicFrame>
      <p:sp>
        <p:nvSpPr>
          <p:cNvPr id="13" name="Title 1"/>
          <p:cNvSpPr txBox="1">
            <a:spLocks/>
          </p:cNvSpPr>
          <p:nvPr/>
        </p:nvSpPr>
        <p:spPr>
          <a:xfrm>
            <a:off x="29369" y="56775"/>
            <a:ext cx="10956131" cy="523365"/>
          </a:xfrm>
          <a:prstGeom prst="rect">
            <a:avLst/>
          </a:prstGeom>
        </p:spPr>
        <p:txBody>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a:lstStyle>
          <a:p>
            <a:pPr>
              <a:spcAft>
                <a:spcPts val="600"/>
              </a:spcAft>
            </a:pPr>
            <a:r>
              <a:rPr lang="en-ZA" sz="3200" kern="0" dirty="0" smtClean="0">
                <a:solidFill>
                  <a:srgbClr val="FFFFFF"/>
                </a:solidFill>
                <a:latin typeface="Arial Black" panose="020B0A04020102020204" pitchFamily="34" charset="0"/>
              </a:rPr>
              <a:t>PLAN TO ADDRESS UNDER PERFORMANCE:</a:t>
            </a:r>
          </a:p>
          <a:p>
            <a:pPr>
              <a:spcAft>
                <a:spcPts val="600"/>
              </a:spcAft>
            </a:pPr>
            <a:r>
              <a:rPr lang="en-US" sz="2400" kern="0" dirty="0">
                <a:solidFill>
                  <a:srgbClr val="FFFFFF"/>
                </a:solidFill>
                <a:latin typeface="Arial Black" panose="020B0A04020102020204" pitchFamily="34" charset="0"/>
              </a:rPr>
              <a:t>Offenders TB (new Pulmonary) Cure Rate </a:t>
            </a:r>
          </a:p>
        </p:txBody>
      </p:sp>
    </p:spTree>
    <p:extLst>
      <p:ext uri="{BB962C8B-B14F-4D97-AF65-F5344CB8AC3E}">
        <p14:creationId xmlns:p14="http://schemas.microsoft.com/office/powerpoint/2010/main" val="35527713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trellis">
          <a:fgClr>
            <a:srgbClr val="FFFFFF"/>
          </a:fgClr>
          <a:bgClr>
            <a:srgbClr val="BCEABC"/>
          </a:bgClr>
        </a:pattFill>
        <a:effectLst/>
      </p:bgPr>
    </p:bg>
    <p:spTree>
      <p:nvGrpSpPr>
        <p:cNvPr id="1" name=""/>
        <p:cNvGrpSpPr/>
        <p:nvPr/>
      </p:nvGrpSpPr>
      <p:grpSpPr>
        <a:xfrm>
          <a:off x="0" y="0"/>
          <a:ext cx="0" cy="0"/>
          <a:chOff x="0" y="0"/>
          <a:chExt cx="0" cy="0"/>
        </a:xfrm>
      </p:grpSpPr>
      <p:grpSp>
        <p:nvGrpSpPr>
          <p:cNvPr id="7" name="Group 6"/>
          <p:cNvGrpSpPr/>
          <p:nvPr/>
        </p:nvGrpSpPr>
        <p:grpSpPr>
          <a:xfrm>
            <a:off x="65498" y="-21773"/>
            <a:ext cx="8392701" cy="6270173"/>
            <a:chOff x="65499" y="-21773"/>
            <a:chExt cx="7302314" cy="5185651"/>
          </a:xfrm>
        </p:grpSpPr>
        <p:sp>
          <p:nvSpPr>
            <p:cNvPr id="3" name="Rectangle: Top Corners Rounded 24">
              <a:extLst>
                <a:ext uri="{FF2B5EF4-FFF2-40B4-BE49-F238E27FC236}">
                  <a16:creationId xmlns="" xmlns:a16="http://schemas.microsoft.com/office/drawing/2014/main" id="{0DC4C310-37AB-43E0-9D8B-683A5AE91EB8}"/>
                </a:ext>
              </a:extLst>
            </p:cNvPr>
            <p:cNvSpPr/>
            <p:nvPr/>
          </p:nvSpPr>
          <p:spPr>
            <a:xfrm rot="10800000">
              <a:off x="575313" y="-10887"/>
              <a:ext cx="6282685" cy="5174765"/>
            </a:xfrm>
            <a:prstGeom prst="round2SameRect">
              <a:avLst>
                <a:gd name="adj1" fmla="val 13687"/>
                <a:gd name="adj2" fmla="val 0"/>
              </a:avLst>
            </a:prstGeom>
            <a:gradFill flip="none" rotWithShape="1">
              <a:gsLst>
                <a:gs pos="99000">
                  <a:srgbClr val="00CC99"/>
                </a:gs>
                <a:gs pos="1000">
                  <a:srgbClr val="009900"/>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5" name="Isosceles Triangle 3"/>
            <p:cNvSpPr/>
            <p:nvPr/>
          </p:nvSpPr>
          <p:spPr bwMode="auto">
            <a:xfrm>
              <a:off x="6847113" y="-21773"/>
              <a:ext cx="520700" cy="1270000"/>
            </a:xfrm>
            <a:custGeom>
              <a:avLst/>
              <a:gdLst>
                <a:gd name="connsiteX0" fmla="*/ 0 w 431800"/>
                <a:gd name="connsiteY0" fmla="*/ 1143000 h 1143000"/>
                <a:gd name="connsiteX1" fmla="*/ 215900 w 431800"/>
                <a:gd name="connsiteY1" fmla="*/ 0 h 1143000"/>
                <a:gd name="connsiteX2" fmla="*/ 431800 w 431800"/>
                <a:gd name="connsiteY2" fmla="*/ 1143000 h 1143000"/>
                <a:gd name="connsiteX3" fmla="*/ 0 w 431800"/>
                <a:gd name="connsiteY3" fmla="*/ 1143000 h 1143000"/>
                <a:gd name="connsiteX0" fmla="*/ 0 w 647700"/>
                <a:gd name="connsiteY0" fmla="*/ 1117600 h 1117600"/>
                <a:gd name="connsiteX1" fmla="*/ 647700 w 647700"/>
                <a:gd name="connsiteY1" fmla="*/ 0 h 1117600"/>
                <a:gd name="connsiteX2" fmla="*/ 431800 w 647700"/>
                <a:gd name="connsiteY2" fmla="*/ 1117600 h 1117600"/>
                <a:gd name="connsiteX3" fmla="*/ 0 w 647700"/>
                <a:gd name="connsiteY3" fmla="*/ 1117600 h 1117600"/>
                <a:gd name="connsiteX0" fmla="*/ 0 w 647700"/>
                <a:gd name="connsiteY0" fmla="*/ 1117600 h 1244600"/>
                <a:gd name="connsiteX1" fmla="*/ 647700 w 647700"/>
                <a:gd name="connsiteY1" fmla="*/ 0 h 1244600"/>
                <a:gd name="connsiteX2" fmla="*/ 558800 w 647700"/>
                <a:gd name="connsiteY2" fmla="*/ 1244600 h 1244600"/>
                <a:gd name="connsiteX3" fmla="*/ 0 w 647700"/>
                <a:gd name="connsiteY3" fmla="*/ 1117600 h 1244600"/>
                <a:gd name="connsiteX0" fmla="*/ 0 w 647700"/>
                <a:gd name="connsiteY0" fmla="*/ 1270000 h 1397000"/>
                <a:gd name="connsiteX1" fmla="*/ 647700 w 647700"/>
                <a:gd name="connsiteY1" fmla="*/ 0 h 1397000"/>
                <a:gd name="connsiteX2" fmla="*/ 558800 w 647700"/>
                <a:gd name="connsiteY2" fmla="*/ 1397000 h 1397000"/>
                <a:gd name="connsiteX3" fmla="*/ 0 w 647700"/>
                <a:gd name="connsiteY3" fmla="*/ 1270000 h 1397000"/>
                <a:gd name="connsiteX0" fmla="*/ 0 w 469900"/>
                <a:gd name="connsiteY0" fmla="*/ 1701800 h 1701800"/>
                <a:gd name="connsiteX1" fmla="*/ 469900 w 469900"/>
                <a:gd name="connsiteY1" fmla="*/ 0 h 1701800"/>
                <a:gd name="connsiteX2" fmla="*/ 381000 w 469900"/>
                <a:gd name="connsiteY2" fmla="*/ 1397000 h 1701800"/>
                <a:gd name="connsiteX3" fmla="*/ 0 w 469900"/>
                <a:gd name="connsiteY3" fmla="*/ 1701800 h 1701800"/>
                <a:gd name="connsiteX0" fmla="*/ 0 w 596900"/>
                <a:gd name="connsiteY0" fmla="*/ 1346200 h 1397000"/>
                <a:gd name="connsiteX1" fmla="*/ 596900 w 596900"/>
                <a:gd name="connsiteY1" fmla="*/ 0 h 1397000"/>
                <a:gd name="connsiteX2" fmla="*/ 508000 w 596900"/>
                <a:gd name="connsiteY2" fmla="*/ 1397000 h 1397000"/>
                <a:gd name="connsiteX3" fmla="*/ 0 w 596900"/>
                <a:gd name="connsiteY3" fmla="*/ 1346200 h 1397000"/>
                <a:gd name="connsiteX0" fmla="*/ 0 w 596900"/>
                <a:gd name="connsiteY0" fmla="*/ 1346200 h 1397000"/>
                <a:gd name="connsiteX1" fmla="*/ 596900 w 596900"/>
                <a:gd name="connsiteY1" fmla="*/ 0 h 1397000"/>
                <a:gd name="connsiteX2" fmla="*/ 584200 w 596900"/>
                <a:gd name="connsiteY2" fmla="*/ 1397000 h 1397000"/>
                <a:gd name="connsiteX3" fmla="*/ 0 w 596900"/>
                <a:gd name="connsiteY3" fmla="*/ 1346200 h 1397000"/>
                <a:gd name="connsiteX0" fmla="*/ 0 w 584200"/>
                <a:gd name="connsiteY0" fmla="*/ 1193800 h 1244600"/>
                <a:gd name="connsiteX1" fmla="*/ 495300 w 584200"/>
                <a:gd name="connsiteY1" fmla="*/ 0 h 1244600"/>
                <a:gd name="connsiteX2" fmla="*/ 584200 w 584200"/>
                <a:gd name="connsiteY2" fmla="*/ 1244600 h 1244600"/>
                <a:gd name="connsiteX3" fmla="*/ 0 w 584200"/>
                <a:gd name="connsiteY3" fmla="*/ 1193800 h 1244600"/>
                <a:gd name="connsiteX0" fmla="*/ 0 w 584200"/>
                <a:gd name="connsiteY0" fmla="*/ 1219200 h 1270000"/>
                <a:gd name="connsiteX1" fmla="*/ 571500 w 584200"/>
                <a:gd name="connsiteY1" fmla="*/ 0 h 1270000"/>
                <a:gd name="connsiteX2" fmla="*/ 584200 w 584200"/>
                <a:gd name="connsiteY2" fmla="*/ 1270000 h 1270000"/>
                <a:gd name="connsiteX3" fmla="*/ 0 w 584200"/>
                <a:gd name="connsiteY3" fmla="*/ 1219200 h 1270000"/>
                <a:gd name="connsiteX0" fmla="*/ 469900 w 469900"/>
                <a:gd name="connsiteY0" fmla="*/ 1193800 h 1270000"/>
                <a:gd name="connsiteX1" fmla="*/ 0 w 469900"/>
                <a:gd name="connsiteY1" fmla="*/ 0 h 1270000"/>
                <a:gd name="connsiteX2" fmla="*/ 12700 w 469900"/>
                <a:gd name="connsiteY2" fmla="*/ 1270000 h 1270000"/>
                <a:gd name="connsiteX3" fmla="*/ 469900 w 469900"/>
                <a:gd name="connsiteY3" fmla="*/ 1193800 h 1270000"/>
                <a:gd name="connsiteX0" fmla="*/ 469900 w 469900"/>
                <a:gd name="connsiteY0" fmla="*/ 1193800 h 1270000"/>
                <a:gd name="connsiteX1" fmla="*/ 0 w 469900"/>
                <a:gd name="connsiteY1" fmla="*/ 0 h 1270000"/>
                <a:gd name="connsiteX2" fmla="*/ 12700 w 469900"/>
                <a:gd name="connsiteY2" fmla="*/ 1270000 h 1270000"/>
                <a:gd name="connsiteX3" fmla="*/ 469900 w 469900"/>
                <a:gd name="connsiteY3" fmla="*/ 1193800 h 1270000"/>
                <a:gd name="connsiteX0" fmla="*/ 495300 w 495300"/>
                <a:gd name="connsiteY0" fmla="*/ 1193800 h 1270000"/>
                <a:gd name="connsiteX1" fmla="*/ 0 w 495300"/>
                <a:gd name="connsiteY1" fmla="*/ 0 h 1270000"/>
                <a:gd name="connsiteX2" fmla="*/ 12700 w 495300"/>
                <a:gd name="connsiteY2" fmla="*/ 1270000 h 1270000"/>
                <a:gd name="connsiteX3" fmla="*/ 495300 w 495300"/>
                <a:gd name="connsiteY3" fmla="*/ 1193800 h 1270000"/>
                <a:gd name="connsiteX0" fmla="*/ 520700 w 520700"/>
                <a:gd name="connsiteY0" fmla="*/ 1270000 h 1270000"/>
                <a:gd name="connsiteX1" fmla="*/ 0 w 520700"/>
                <a:gd name="connsiteY1" fmla="*/ 0 h 1270000"/>
                <a:gd name="connsiteX2" fmla="*/ 12700 w 520700"/>
                <a:gd name="connsiteY2" fmla="*/ 1270000 h 1270000"/>
                <a:gd name="connsiteX3" fmla="*/ 520700 w 520700"/>
                <a:gd name="connsiteY3" fmla="*/ 1270000 h 1270000"/>
              </a:gdLst>
              <a:ahLst/>
              <a:cxnLst>
                <a:cxn ang="0">
                  <a:pos x="connsiteX0" y="connsiteY0"/>
                </a:cxn>
                <a:cxn ang="0">
                  <a:pos x="connsiteX1" y="connsiteY1"/>
                </a:cxn>
                <a:cxn ang="0">
                  <a:pos x="connsiteX2" y="connsiteY2"/>
                </a:cxn>
                <a:cxn ang="0">
                  <a:pos x="connsiteX3" y="connsiteY3"/>
                </a:cxn>
              </a:cxnLst>
              <a:rect l="l" t="t" r="r" b="b"/>
              <a:pathLst>
                <a:path w="520700" h="1270000">
                  <a:moveTo>
                    <a:pt x="520700" y="1270000"/>
                  </a:moveTo>
                  <a:lnTo>
                    <a:pt x="0" y="0"/>
                  </a:lnTo>
                  <a:lnTo>
                    <a:pt x="12700" y="1270000"/>
                  </a:lnTo>
                  <a:lnTo>
                    <a:pt x="520700" y="1270000"/>
                  </a:lnTo>
                  <a:close/>
                </a:path>
              </a:pathLst>
            </a:custGeom>
            <a:solidFill>
              <a:srgbClr val="009900"/>
            </a:solidFill>
            <a:ln w="1270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spAutoFit/>
            </a:bodyPr>
            <a:lstStyle/>
            <a:p>
              <a:pPr algn="ctr">
                <a:lnSpc>
                  <a:spcPct val="90000"/>
                </a:lnSpc>
                <a:spcBef>
                  <a:spcPct val="50000"/>
                </a:spcBef>
                <a:buClr>
                  <a:srgbClr val="7D0900"/>
                </a:buClr>
              </a:pPr>
              <a:endParaRPr lang="en-ZA" smtClean="0">
                <a:solidFill>
                  <a:srgbClr val="000000"/>
                </a:solidFill>
              </a:endParaRPr>
            </a:p>
          </p:txBody>
        </p:sp>
        <p:sp>
          <p:nvSpPr>
            <p:cNvPr id="6" name="Isosceles Triangle 3"/>
            <p:cNvSpPr/>
            <p:nvPr/>
          </p:nvSpPr>
          <p:spPr bwMode="auto">
            <a:xfrm rot="10800000" flipV="1">
              <a:off x="65499" y="-10887"/>
              <a:ext cx="520700" cy="1270000"/>
            </a:xfrm>
            <a:custGeom>
              <a:avLst/>
              <a:gdLst>
                <a:gd name="connsiteX0" fmla="*/ 0 w 431800"/>
                <a:gd name="connsiteY0" fmla="*/ 1143000 h 1143000"/>
                <a:gd name="connsiteX1" fmla="*/ 215900 w 431800"/>
                <a:gd name="connsiteY1" fmla="*/ 0 h 1143000"/>
                <a:gd name="connsiteX2" fmla="*/ 431800 w 431800"/>
                <a:gd name="connsiteY2" fmla="*/ 1143000 h 1143000"/>
                <a:gd name="connsiteX3" fmla="*/ 0 w 431800"/>
                <a:gd name="connsiteY3" fmla="*/ 1143000 h 1143000"/>
                <a:gd name="connsiteX0" fmla="*/ 0 w 647700"/>
                <a:gd name="connsiteY0" fmla="*/ 1117600 h 1117600"/>
                <a:gd name="connsiteX1" fmla="*/ 647700 w 647700"/>
                <a:gd name="connsiteY1" fmla="*/ 0 h 1117600"/>
                <a:gd name="connsiteX2" fmla="*/ 431800 w 647700"/>
                <a:gd name="connsiteY2" fmla="*/ 1117600 h 1117600"/>
                <a:gd name="connsiteX3" fmla="*/ 0 w 647700"/>
                <a:gd name="connsiteY3" fmla="*/ 1117600 h 1117600"/>
                <a:gd name="connsiteX0" fmla="*/ 0 w 647700"/>
                <a:gd name="connsiteY0" fmla="*/ 1117600 h 1244600"/>
                <a:gd name="connsiteX1" fmla="*/ 647700 w 647700"/>
                <a:gd name="connsiteY1" fmla="*/ 0 h 1244600"/>
                <a:gd name="connsiteX2" fmla="*/ 558800 w 647700"/>
                <a:gd name="connsiteY2" fmla="*/ 1244600 h 1244600"/>
                <a:gd name="connsiteX3" fmla="*/ 0 w 647700"/>
                <a:gd name="connsiteY3" fmla="*/ 1117600 h 1244600"/>
                <a:gd name="connsiteX0" fmla="*/ 0 w 647700"/>
                <a:gd name="connsiteY0" fmla="*/ 1270000 h 1397000"/>
                <a:gd name="connsiteX1" fmla="*/ 647700 w 647700"/>
                <a:gd name="connsiteY1" fmla="*/ 0 h 1397000"/>
                <a:gd name="connsiteX2" fmla="*/ 558800 w 647700"/>
                <a:gd name="connsiteY2" fmla="*/ 1397000 h 1397000"/>
                <a:gd name="connsiteX3" fmla="*/ 0 w 647700"/>
                <a:gd name="connsiteY3" fmla="*/ 1270000 h 1397000"/>
                <a:gd name="connsiteX0" fmla="*/ 0 w 469900"/>
                <a:gd name="connsiteY0" fmla="*/ 1701800 h 1701800"/>
                <a:gd name="connsiteX1" fmla="*/ 469900 w 469900"/>
                <a:gd name="connsiteY1" fmla="*/ 0 h 1701800"/>
                <a:gd name="connsiteX2" fmla="*/ 381000 w 469900"/>
                <a:gd name="connsiteY2" fmla="*/ 1397000 h 1701800"/>
                <a:gd name="connsiteX3" fmla="*/ 0 w 469900"/>
                <a:gd name="connsiteY3" fmla="*/ 1701800 h 1701800"/>
                <a:gd name="connsiteX0" fmla="*/ 0 w 596900"/>
                <a:gd name="connsiteY0" fmla="*/ 1346200 h 1397000"/>
                <a:gd name="connsiteX1" fmla="*/ 596900 w 596900"/>
                <a:gd name="connsiteY1" fmla="*/ 0 h 1397000"/>
                <a:gd name="connsiteX2" fmla="*/ 508000 w 596900"/>
                <a:gd name="connsiteY2" fmla="*/ 1397000 h 1397000"/>
                <a:gd name="connsiteX3" fmla="*/ 0 w 596900"/>
                <a:gd name="connsiteY3" fmla="*/ 1346200 h 1397000"/>
                <a:gd name="connsiteX0" fmla="*/ 0 w 596900"/>
                <a:gd name="connsiteY0" fmla="*/ 1346200 h 1397000"/>
                <a:gd name="connsiteX1" fmla="*/ 596900 w 596900"/>
                <a:gd name="connsiteY1" fmla="*/ 0 h 1397000"/>
                <a:gd name="connsiteX2" fmla="*/ 584200 w 596900"/>
                <a:gd name="connsiteY2" fmla="*/ 1397000 h 1397000"/>
                <a:gd name="connsiteX3" fmla="*/ 0 w 596900"/>
                <a:gd name="connsiteY3" fmla="*/ 1346200 h 1397000"/>
                <a:gd name="connsiteX0" fmla="*/ 0 w 584200"/>
                <a:gd name="connsiteY0" fmla="*/ 1193800 h 1244600"/>
                <a:gd name="connsiteX1" fmla="*/ 495300 w 584200"/>
                <a:gd name="connsiteY1" fmla="*/ 0 h 1244600"/>
                <a:gd name="connsiteX2" fmla="*/ 584200 w 584200"/>
                <a:gd name="connsiteY2" fmla="*/ 1244600 h 1244600"/>
                <a:gd name="connsiteX3" fmla="*/ 0 w 584200"/>
                <a:gd name="connsiteY3" fmla="*/ 1193800 h 1244600"/>
                <a:gd name="connsiteX0" fmla="*/ 0 w 584200"/>
                <a:gd name="connsiteY0" fmla="*/ 1219200 h 1270000"/>
                <a:gd name="connsiteX1" fmla="*/ 571500 w 584200"/>
                <a:gd name="connsiteY1" fmla="*/ 0 h 1270000"/>
                <a:gd name="connsiteX2" fmla="*/ 584200 w 584200"/>
                <a:gd name="connsiteY2" fmla="*/ 1270000 h 1270000"/>
                <a:gd name="connsiteX3" fmla="*/ 0 w 584200"/>
                <a:gd name="connsiteY3" fmla="*/ 1219200 h 1270000"/>
                <a:gd name="connsiteX0" fmla="*/ 469900 w 469900"/>
                <a:gd name="connsiteY0" fmla="*/ 1193800 h 1270000"/>
                <a:gd name="connsiteX1" fmla="*/ 0 w 469900"/>
                <a:gd name="connsiteY1" fmla="*/ 0 h 1270000"/>
                <a:gd name="connsiteX2" fmla="*/ 12700 w 469900"/>
                <a:gd name="connsiteY2" fmla="*/ 1270000 h 1270000"/>
                <a:gd name="connsiteX3" fmla="*/ 469900 w 469900"/>
                <a:gd name="connsiteY3" fmla="*/ 1193800 h 1270000"/>
                <a:gd name="connsiteX0" fmla="*/ 469900 w 469900"/>
                <a:gd name="connsiteY0" fmla="*/ 1193800 h 1270000"/>
                <a:gd name="connsiteX1" fmla="*/ 0 w 469900"/>
                <a:gd name="connsiteY1" fmla="*/ 0 h 1270000"/>
                <a:gd name="connsiteX2" fmla="*/ 12700 w 469900"/>
                <a:gd name="connsiteY2" fmla="*/ 1270000 h 1270000"/>
                <a:gd name="connsiteX3" fmla="*/ 469900 w 469900"/>
                <a:gd name="connsiteY3" fmla="*/ 1193800 h 1270000"/>
                <a:gd name="connsiteX0" fmla="*/ 495300 w 495300"/>
                <a:gd name="connsiteY0" fmla="*/ 1193800 h 1270000"/>
                <a:gd name="connsiteX1" fmla="*/ 0 w 495300"/>
                <a:gd name="connsiteY1" fmla="*/ 0 h 1270000"/>
                <a:gd name="connsiteX2" fmla="*/ 12700 w 495300"/>
                <a:gd name="connsiteY2" fmla="*/ 1270000 h 1270000"/>
                <a:gd name="connsiteX3" fmla="*/ 495300 w 495300"/>
                <a:gd name="connsiteY3" fmla="*/ 1193800 h 1270000"/>
                <a:gd name="connsiteX0" fmla="*/ 520700 w 520700"/>
                <a:gd name="connsiteY0" fmla="*/ 1270000 h 1270000"/>
                <a:gd name="connsiteX1" fmla="*/ 0 w 520700"/>
                <a:gd name="connsiteY1" fmla="*/ 0 h 1270000"/>
                <a:gd name="connsiteX2" fmla="*/ 12700 w 520700"/>
                <a:gd name="connsiteY2" fmla="*/ 1270000 h 1270000"/>
                <a:gd name="connsiteX3" fmla="*/ 520700 w 520700"/>
                <a:gd name="connsiteY3" fmla="*/ 1270000 h 1270000"/>
              </a:gdLst>
              <a:ahLst/>
              <a:cxnLst>
                <a:cxn ang="0">
                  <a:pos x="connsiteX0" y="connsiteY0"/>
                </a:cxn>
                <a:cxn ang="0">
                  <a:pos x="connsiteX1" y="connsiteY1"/>
                </a:cxn>
                <a:cxn ang="0">
                  <a:pos x="connsiteX2" y="connsiteY2"/>
                </a:cxn>
                <a:cxn ang="0">
                  <a:pos x="connsiteX3" y="connsiteY3"/>
                </a:cxn>
              </a:cxnLst>
              <a:rect l="l" t="t" r="r" b="b"/>
              <a:pathLst>
                <a:path w="520700" h="1270000">
                  <a:moveTo>
                    <a:pt x="520700" y="1270000"/>
                  </a:moveTo>
                  <a:lnTo>
                    <a:pt x="0" y="0"/>
                  </a:lnTo>
                  <a:lnTo>
                    <a:pt x="12700" y="1270000"/>
                  </a:lnTo>
                  <a:lnTo>
                    <a:pt x="520700" y="1270000"/>
                  </a:lnTo>
                  <a:close/>
                </a:path>
              </a:pathLst>
            </a:custGeom>
            <a:solidFill>
              <a:srgbClr val="009900"/>
            </a:solidFill>
            <a:ln w="1270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spAutoFit/>
            </a:bodyPr>
            <a:lstStyle/>
            <a:p>
              <a:pPr algn="ctr">
                <a:lnSpc>
                  <a:spcPct val="90000"/>
                </a:lnSpc>
                <a:spcBef>
                  <a:spcPct val="50000"/>
                </a:spcBef>
                <a:buClr>
                  <a:srgbClr val="7D0900"/>
                </a:buClr>
              </a:pPr>
              <a:endParaRPr lang="en-ZA" smtClean="0">
                <a:solidFill>
                  <a:srgbClr val="000000"/>
                </a:solidFill>
              </a:endParaRPr>
            </a:p>
          </p:txBody>
        </p:sp>
      </p:grpSp>
      <p:sp>
        <p:nvSpPr>
          <p:cNvPr id="2" name="TextBox 1"/>
          <p:cNvSpPr txBox="1"/>
          <p:nvPr/>
        </p:nvSpPr>
        <p:spPr>
          <a:xfrm>
            <a:off x="651437" y="1088571"/>
            <a:ext cx="7097748" cy="4985980"/>
          </a:xfrm>
          <a:prstGeom prst="rect">
            <a:avLst/>
          </a:prstGeom>
          <a:noFill/>
        </p:spPr>
        <p:txBody>
          <a:bodyPr wrap="square" rtlCol="0">
            <a:spAutoFit/>
          </a:bodyPr>
          <a:lstStyle/>
          <a:p>
            <a:pPr algn="ctr"/>
            <a:r>
              <a:rPr lang="en-ZA" sz="6600" dirty="0" smtClean="0">
                <a:solidFill>
                  <a:prstClr val="white"/>
                </a:solidFill>
                <a:latin typeface="Arial Black" panose="020B0A04020102020204" pitchFamily="34" charset="0"/>
              </a:rPr>
              <a:t>PROGRAMME 5</a:t>
            </a:r>
          </a:p>
          <a:p>
            <a:pPr algn="ctr"/>
            <a:endParaRPr lang="en-ZA" sz="6600" dirty="0">
              <a:solidFill>
                <a:prstClr val="white"/>
              </a:solidFill>
              <a:latin typeface="Arial Black" panose="020B0A04020102020204" pitchFamily="34" charset="0"/>
            </a:endParaRPr>
          </a:p>
          <a:p>
            <a:pPr algn="ctr"/>
            <a:r>
              <a:rPr lang="en-ZA" sz="6000" dirty="0" smtClean="0">
                <a:solidFill>
                  <a:prstClr val="white"/>
                </a:solidFill>
                <a:latin typeface="Arial Black" panose="020B0A04020102020204" pitchFamily="34" charset="0"/>
              </a:rPr>
              <a:t>SOCIAL REINTEGATION</a:t>
            </a:r>
            <a:endParaRPr lang="en-ZA" sz="6000"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3288927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60">
            <a:extLst>
              <a:ext uri="{FF2B5EF4-FFF2-40B4-BE49-F238E27FC236}">
                <a16:creationId xmlns="" xmlns:a16="http://schemas.microsoft.com/office/drawing/2014/main" id="{935013CF-ED1D-4C99-9BBC-342742B95A80}"/>
              </a:ext>
            </a:extLst>
          </p:cNvPr>
          <p:cNvSpPr/>
          <p:nvPr/>
        </p:nvSpPr>
        <p:spPr>
          <a:xfrm rot="5400000">
            <a:off x="4821169" y="-4804500"/>
            <a:ext cx="1440000" cy="11049000"/>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5" name="Title 1"/>
          <p:cNvSpPr txBox="1">
            <a:spLocks/>
          </p:cNvSpPr>
          <p:nvPr/>
        </p:nvSpPr>
        <p:spPr>
          <a:xfrm>
            <a:off x="63103" y="0"/>
            <a:ext cx="10956131" cy="523365"/>
          </a:xfrm>
          <a:prstGeom prst="rect">
            <a:avLst/>
          </a:prstGeom>
        </p:spPr>
        <p:txBody>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a:lstStyle>
          <a:p>
            <a:pPr>
              <a:spcAft>
                <a:spcPts val="600"/>
              </a:spcAft>
            </a:pPr>
            <a:r>
              <a:rPr lang="en-ZA" sz="3200" kern="0" dirty="0" smtClean="0">
                <a:solidFill>
                  <a:srgbClr val="FFFFFF"/>
                </a:solidFill>
                <a:latin typeface="Arial Black" panose="020B0A04020102020204" pitchFamily="34" charset="0"/>
              </a:rPr>
              <a:t>PERFORMANCE INDICATOR NOT ACHIEVED:</a:t>
            </a:r>
          </a:p>
          <a:p>
            <a:pPr>
              <a:spcAft>
                <a:spcPts val="600"/>
              </a:spcAft>
            </a:pPr>
            <a:r>
              <a:rPr lang="en-GB" sz="2400" kern="0" dirty="0">
                <a:solidFill>
                  <a:srgbClr val="FFFFFF"/>
                </a:solidFill>
                <a:latin typeface="Arial Black" panose="020B0A04020102020204" pitchFamily="34" charset="0"/>
              </a:rPr>
              <a:t>Percentage increase of victims participating in Restorative Justice Programme</a:t>
            </a:r>
          </a:p>
          <a:p>
            <a:pPr>
              <a:spcAft>
                <a:spcPts val="600"/>
              </a:spcAft>
            </a:pPr>
            <a:endParaRPr lang="en-GB" sz="2400" kern="0" dirty="0">
              <a:solidFill>
                <a:srgbClr val="FFFFFF"/>
              </a:solidFill>
              <a:latin typeface="Arial Black" panose="020B0A04020102020204" pitchFamily="34" charset="0"/>
            </a:endParaRPr>
          </a:p>
        </p:txBody>
      </p:sp>
      <p:sp>
        <p:nvSpPr>
          <p:cNvPr id="8" name="TextBox 7"/>
          <p:cNvSpPr txBox="1"/>
          <p:nvPr/>
        </p:nvSpPr>
        <p:spPr>
          <a:xfrm>
            <a:off x="124509" y="1416746"/>
            <a:ext cx="8928319" cy="646331"/>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1. REGIONAL TARGET VERSUS PERFORMANCE FOR </a:t>
            </a:r>
            <a:r>
              <a:rPr lang="en-GB" sz="1800" b="1" kern="0" dirty="0" smtClean="0">
                <a:solidFill>
                  <a:srgbClr val="FF0000"/>
                </a:solidFill>
              </a:rPr>
              <a:t>2</a:t>
            </a:r>
            <a:r>
              <a:rPr lang="en-GB" sz="1800" b="1" kern="0" baseline="30000" dirty="0" smtClean="0">
                <a:solidFill>
                  <a:srgbClr val="FF0000"/>
                </a:solidFill>
              </a:rPr>
              <a:t>nd</a:t>
            </a:r>
            <a:r>
              <a:rPr lang="en-GB" sz="1800" b="1" kern="0" dirty="0" smtClean="0">
                <a:solidFill>
                  <a:prstClr val="black"/>
                </a:solidFill>
              </a:rPr>
              <a:t>  </a:t>
            </a:r>
            <a:r>
              <a:rPr lang="en-GB" sz="1800" b="1" kern="0" dirty="0">
                <a:solidFill>
                  <a:prstClr val="black"/>
                </a:solidFill>
              </a:rPr>
              <a:t>QUARTER (2020/2021) </a:t>
            </a:r>
            <a:endParaRPr lang="en-ZA" sz="1800" b="1" kern="0" dirty="0">
              <a:solidFill>
                <a:prstClr val="black"/>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999554682"/>
              </p:ext>
            </p:extLst>
          </p:nvPr>
        </p:nvGraphicFramePr>
        <p:xfrm>
          <a:off x="228600" y="1808377"/>
          <a:ext cx="11658600" cy="1259574"/>
        </p:xfrm>
        <a:graphic>
          <a:graphicData uri="http://schemas.openxmlformats.org/drawingml/2006/table">
            <a:tbl>
              <a:tblPr firstRow="1" bandRow="1"/>
              <a:tblGrid>
                <a:gridCol w="1295400">
                  <a:extLst>
                    <a:ext uri="{9D8B030D-6E8A-4147-A177-3AD203B41FA5}">
                      <a16:colId xmlns="" xmlns:a16="http://schemas.microsoft.com/office/drawing/2014/main" val="3171785473"/>
                    </a:ext>
                  </a:extLst>
                </a:gridCol>
                <a:gridCol w="1295400">
                  <a:extLst>
                    <a:ext uri="{9D8B030D-6E8A-4147-A177-3AD203B41FA5}">
                      <a16:colId xmlns="" xmlns:a16="http://schemas.microsoft.com/office/drawing/2014/main" val="3307568538"/>
                    </a:ext>
                  </a:extLst>
                </a:gridCol>
                <a:gridCol w="1295400">
                  <a:extLst>
                    <a:ext uri="{9D8B030D-6E8A-4147-A177-3AD203B41FA5}">
                      <a16:colId xmlns="" xmlns:a16="http://schemas.microsoft.com/office/drawing/2014/main" val="3177246977"/>
                    </a:ext>
                  </a:extLst>
                </a:gridCol>
                <a:gridCol w="1295400">
                  <a:extLst>
                    <a:ext uri="{9D8B030D-6E8A-4147-A177-3AD203B41FA5}">
                      <a16:colId xmlns="" xmlns:a16="http://schemas.microsoft.com/office/drawing/2014/main" val="1905890460"/>
                    </a:ext>
                  </a:extLst>
                </a:gridCol>
                <a:gridCol w="1295400">
                  <a:extLst>
                    <a:ext uri="{9D8B030D-6E8A-4147-A177-3AD203B41FA5}">
                      <a16:colId xmlns="" xmlns:a16="http://schemas.microsoft.com/office/drawing/2014/main" val="551651354"/>
                    </a:ext>
                  </a:extLst>
                </a:gridCol>
                <a:gridCol w="1295400">
                  <a:extLst>
                    <a:ext uri="{9D8B030D-6E8A-4147-A177-3AD203B41FA5}">
                      <a16:colId xmlns="" xmlns:a16="http://schemas.microsoft.com/office/drawing/2014/main" val="106908959"/>
                    </a:ext>
                  </a:extLst>
                </a:gridCol>
                <a:gridCol w="1295400">
                  <a:extLst>
                    <a:ext uri="{9D8B030D-6E8A-4147-A177-3AD203B41FA5}">
                      <a16:colId xmlns="" xmlns:a16="http://schemas.microsoft.com/office/drawing/2014/main" val="2307743238"/>
                    </a:ext>
                  </a:extLst>
                </a:gridCol>
                <a:gridCol w="1295400">
                  <a:extLst>
                    <a:ext uri="{9D8B030D-6E8A-4147-A177-3AD203B41FA5}">
                      <a16:colId xmlns="" xmlns:a16="http://schemas.microsoft.com/office/drawing/2014/main" val="2723634297"/>
                    </a:ext>
                  </a:extLst>
                </a:gridCol>
                <a:gridCol w="1295400">
                  <a:extLst>
                    <a:ext uri="{9D8B030D-6E8A-4147-A177-3AD203B41FA5}">
                      <a16:colId xmlns="" xmlns:a16="http://schemas.microsoft.com/office/drawing/2014/main" val="971921"/>
                    </a:ext>
                  </a:extLst>
                </a:gridCol>
              </a:tblGrid>
              <a:tr h="375654">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REGION</a:t>
                      </a:r>
                      <a:endParaRPr lang="en-ZA" sz="1100" dirty="0">
                        <a:solidFill>
                          <a:schemeClr val="bg1"/>
                        </a:solidFil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JULY</a:t>
                      </a:r>
                      <a:r>
                        <a:rPr lang="en-ZA" sz="1100" baseline="0" dirty="0" smtClean="0">
                          <a:solidFill>
                            <a:schemeClr val="bg1"/>
                          </a:solidFill>
                        </a:rPr>
                        <a:t> </a:t>
                      </a:r>
                      <a:r>
                        <a:rPr lang="en-ZA" sz="1100" dirty="0" smtClean="0">
                          <a:solidFill>
                            <a:schemeClr val="bg1"/>
                          </a:solidFill>
                        </a:rPr>
                        <a:t>2020</a:t>
                      </a:r>
                      <a:br>
                        <a:rPr lang="en-ZA" sz="1100" dirty="0" smtClean="0">
                          <a:solidFill>
                            <a:schemeClr val="bg1"/>
                          </a:solidFill>
                        </a:rPr>
                      </a:br>
                      <a:r>
                        <a:rPr lang="en-ZA" sz="1100" dirty="0" smtClean="0">
                          <a:solidFill>
                            <a:schemeClr val="bg1"/>
                          </a:solidFill>
                        </a:rPr>
                        <a:t>TARGET</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JULY 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AUGUST</a:t>
                      </a:r>
                      <a:r>
                        <a:rPr lang="en-ZA" sz="1100" baseline="0" dirty="0" smtClean="0">
                          <a:solidFill>
                            <a:schemeClr val="bg1"/>
                          </a:solidFill>
                        </a:rPr>
                        <a:t> </a:t>
                      </a:r>
                      <a:r>
                        <a:rPr lang="en-ZA" sz="1100" dirty="0" smtClean="0">
                          <a:solidFill>
                            <a:schemeClr val="bg1"/>
                          </a:solidFill>
                        </a:rPr>
                        <a:t>2020</a:t>
                      </a:r>
                      <a:br>
                        <a:rPr lang="en-ZA" sz="1100" dirty="0" smtClean="0">
                          <a:solidFill>
                            <a:schemeClr val="bg1"/>
                          </a:solidFill>
                        </a:rPr>
                      </a:br>
                      <a:r>
                        <a:rPr lang="en-ZA" sz="1100" dirty="0" smtClean="0">
                          <a:solidFill>
                            <a:schemeClr val="bg1"/>
                          </a:solidFill>
                        </a:rPr>
                        <a:t>TARGET</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AUGUST 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SEPTEMBER 2020 TARGET</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SEPTEMBER 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Q2 TARGET: 2020-2021</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extLst>
                  <a:ext uri="{0D108BD9-81ED-4DB2-BD59-A6C34878D82A}">
                    <a16:rowId xmlns="" xmlns:a16="http://schemas.microsoft.com/office/drawing/2014/main" val="2208647457"/>
                  </a:ext>
                </a:extLst>
              </a:tr>
              <a:tr h="375654">
                <a:tc>
                  <a:txBody>
                    <a:bodyPr/>
                    <a:lstStyle/>
                    <a:p>
                      <a:r>
                        <a:rPr lang="en-ZA" sz="1200" dirty="0" smtClean="0">
                          <a:solidFill>
                            <a:schemeClr val="tx1"/>
                          </a:solidFill>
                          <a:latin typeface="Arial Narrow" panose="020B0606020202030204" pitchFamily="34" charset="0"/>
                        </a:rPr>
                        <a:t>Western</a:t>
                      </a:r>
                      <a:r>
                        <a:rPr lang="en-ZA" sz="1200" baseline="0" dirty="0" smtClean="0">
                          <a:solidFill>
                            <a:schemeClr val="tx1"/>
                          </a:solidFill>
                          <a:latin typeface="Arial Narrow" panose="020B0606020202030204" pitchFamily="34" charset="0"/>
                        </a:rPr>
                        <a:t> Cape</a:t>
                      </a:r>
                      <a:endParaRPr lang="en-ZA"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7,00%</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4,95%</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Narrow" panose="020B0606020202030204" pitchFamily="34" charset="0"/>
                        </a:rPr>
                        <a:t>7,00%</a:t>
                      </a:r>
                    </a:p>
                    <a:p>
                      <a:pPr algn="ct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0,00%</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Narrow" panose="020B0606020202030204" pitchFamily="34" charset="0"/>
                        </a:rPr>
                        <a:t>7,00%</a:t>
                      </a:r>
                    </a:p>
                    <a:p>
                      <a:pPr algn="ct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0,00%</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latin typeface="Arial Narrow" panose="020B0606020202030204" pitchFamily="34" charset="0"/>
                        </a:rPr>
                        <a:t>7,00%</a:t>
                      </a:r>
                    </a:p>
                    <a:p>
                      <a:pPr algn="ctr"/>
                      <a:endParaRPr lang="en-US" sz="1200" b="1"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indent="0" algn="ctr">
                        <a:buFontTx/>
                        <a:buNone/>
                      </a:pPr>
                      <a:r>
                        <a:rPr lang="en-US" sz="1200" b="1" dirty="0" smtClean="0">
                          <a:solidFill>
                            <a:schemeClr val="tx1"/>
                          </a:solidFill>
                          <a:latin typeface="Arial Narrow" panose="020B0606020202030204" pitchFamily="34" charset="0"/>
                        </a:rPr>
                        <a:t>-1</a:t>
                      </a:r>
                      <a:r>
                        <a:rPr lang="en-US" sz="1200" b="1" baseline="0" dirty="0" smtClean="0">
                          <a:solidFill>
                            <a:schemeClr val="tx1"/>
                          </a:solidFill>
                          <a:latin typeface="Arial Narrow" panose="020B0606020202030204" pitchFamily="34" charset="0"/>
                        </a:rPr>
                        <a:t> 064/1 073</a:t>
                      </a:r>
                    </a:p>
                    <a:p>
                      <a:pPr marL="0" indent="0" algn="ctr">
                        <a:buFontTx/>
                        <a:buNone/>
                      </a:pPr>
                      <a:r>
                        <a:rPr lang="en-US" sz="1200" b="1" dirty="0" smtClean="0">
                          <a:solidFill>
                            <a:schemeClr val="tx1"/>
                          </a:solidFill>
                          <a:latin typeface="Arial Narrow" panose="020B0606020202030204" pitchFamily="34" charset="0"/>
                        </a:rPr>
                        <a:t>-99.16%</a:t>
                      </a:r>
                      <a:endParaRPr lang="en-US" sz="1200" b="1"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 xmlns:a16="http://schemas.microsoft.com/office/drawing/2014/main" val="796501867"/>
                  </a:ext>
                </a:extLst>
              </a:tr>
              <a:tr h="37565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dirty="0">
                        <a:solidFill>
                          <a:schemeClr val="tx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dirty="0">
                        <a:solidFill>
                          <a:schemeClr val="tx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a:solidFill>
                          <a:schemeClr val="tx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a:solidFill>
                          <a:schemeClr val="tx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a:solidFill>
                          <a:schemeClr val="tx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a:solidFill>
                          <a:schemeClr val="tx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a:solidFill>
                          <a:schemeClr val="tx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dirty="0">
                        <a:solidFill>
                          <a:schemeClr val="tx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 xmlns:a16="http://schemas.microsoft.com/office/drawing/2014/main" val="1950242310"/>
                  </a:ext>
                </a:extLst>
              </a:tr>
            </a:tbl>
          </a:graphicData>
        </a:graphic>
      </p:graphicFrame>
    </p:spTree>
    <p:extLst>
      <p:ext uri="{BB962C8B-B14F-4D97-AF65-F5344CB8AC3E}">
        <p14:creationId xmlns:p14="http://schemas.microsoft.com/office/powerpoint/2010/main" val="42360047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60">
            <a:extLst>
              <a:ext uri="{FF2B5EF4-FFF2-40B4-BE49-F238E27FC236}">
                <a16:creationId xmlns="" xmlns:a16="http://schemas.microsoft.com/office/drawing/2014/main" id="{935013CF-ED1D-4C99-9BBC-342742B95A80}"/>
              </a:ext>
            </a:extLst>
          </p:cNvPr>
          <p:cNvSpPr/>
          <p:nvPr/>
        </p:nvSpPr>
        <p:spPr>
          <a:xfrm rot="5400000">
            <a:off x="4821169" y="-4804500"/>
            <a:ext cx="1440000" cy="11049000"/>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9" name="TextBox 8"/>
          <p:cNvSpPr txBox="1"/>
          <p:nvPr/>
        </p:nvSpPr>
        <p:spPr>
          <a:xfrm>
            <a:off x="0" y="1685264"/>
            <a:ext cx="9144000"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     </a:t>
            </a:r>
            <a:endParaRPr lang="en-ZA" sz="1800" b="1" kern="0" dirty="0">
              <a:solidFill>
                <a:prstClr val="black"/>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2251289905"/>
              </p:ext>
            </p:extLst>
          </p:nvPr>
        </p:nvGraphicFramePr>
        <p:xfrm>
          <a:off x="215900" y="2054596"/>
          <a:ext cx="11518902" cy="4350900"/>
        </p:xfrm>
        <a:graphic>
          <a:graphicData uri="http://schemas.openxmlformats.org/drawingml/2006/table">
            <a:tbl>
              <a:tblPr firstRow="1" bandRow="1"/>
              <a:tblGrid>
                <a:gridCol w="1279878">
                  <a:extLst>
                    <a:ext uri="{9D8B030D-6E8A-4147-A177-3AD203B41FA5}">
                      <a16:colId xmlns="" xmlns:a16="http://schemas.microsoft.com/office/drawing/2014/main" val="3171785473"/>
                    </a:ext>
                  </a:extLst>
                </a:gridCol>
                <a:gridCol w="1279878"/>
                <a:gridCol w="1279878"/>
                <a:gridCol w="1279878">
                  <a:extLst>
                    <a:ext uri="{9D8B030D-6E8A-4147-A177-3AD203B41FA5}">
                      <a16:colId xmlns="" xmlns:a16="http://schemas.microsoft.com/office/drawing/2014/main" val="3307568538"/>
                    </a:ext>
                  </a:extLst>
                </a:gridCol>
                <a:gridCol w="1279878">
                  <a:extLst>
                    <a:ext uri="{9D8B030D-6E8A-4147-A177-3AD203B41FA5}">
                      <a16:colId xmlns="" xmlns:a16="http://schemas.microsoft.com/office/drawing/2014/main" val="3177246977"/>
                    </a:ext>
                  </a:extLst>
                </a:gridCol>
                <a:gridCol w="1279878">
                  <a:extLst>
                    <a:ext uri="{9D8B030D-6E8A-4147-A177-3AD203B41FA5}">
                      <a16:colId xmlns="" xmlns:a16="http://schemas.microsoft.com/office/drawing/2014/main" val="1905890460"/>
                    </a:ext>
                  </a:extLst>
                </a:gridCol>
                <a:gridCol w="1279878">
                  <a:extLst>
                    <a:ext uri="{9D8B030D-6E8A-4147-A177-3AD203B41FA5}">
                      <a16:colId xmlns="" xmlns:a16="http://schemas.microsoft.com/office/drawing/2014/main" val="551651354"/>
                    </a:ext>
                  </a:extLst>
                </a:gridCol>
                <a:gridCol w="1279878">
                  <a:extLst>
                    <a:ext uri="{9D8B030D-6E8A-4147-A177-3AD203B41FA5}">
                      <a16:colId xmlns="" xmlns:a16="http://schemas.microsoft.com/office/drawing/2014/main" val="106908959"/>
                    </a:ext>
                  </a:extLst>
                </a:gridCol>
                <a:gridCol w="1279878">
                  <a:extLst>
                    <a:ext uri="{9D8B030D-6E8A-4147-A177-3AD203B41FA5}">
                      <a16:colId xmlns="" xmlns:a16="http://schemas.microsoft.com/office/drawing/2014/main" val="2307743238"/>
                    </a:ext>
                  </a:extLst>
                </a:gridCol>
              </a:tblGrid>
              <a:tr h="375654">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MANAGEMENT AREA</a:t>
                      </a:r>
                      <a:endParaRPr lang="en-ZA" sz="1100" b="1" kern="1200" dirty="0">
                        <a:solidFill>
                          <a:schemeClr val="bg1"/>
                        </a:solidFill>
                        <a:latin typeface="Arial"/>
                        <a:ea typeface=""/>
                        <a:cs typeface="Aria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JULY 2020</a:t>
                      </a:r>
                      <a:br>
                        <a:rPr lang="en-ZA" sz="1100" b="1" kern="1200" dirty="0" smtClean="0">
                          <a:solidFill>
                            <a:schemeClr val="bg1"/>
                          </a:solidFill>
                          <a:latin typeface="Arial"/>
                          <a:ea typeface=""/>
                          <a:cs typeface="Arial"/>
                        </a:rPr>
                      </a:br>
                      <a:r>
                        <a:rPr lang="en-ZA" sz="1100" b="1" kern="1200" dirty="0" smtClean="0">
                          <a:solidFill>
                            <a:schemeClr val="bg1"/>
                          </a:solidFill>
                          <a:latin typeface="Arial"/>
                          <a:ea typeface=""/>
                          <a:cs typeface="Arial"/>
                        </a:rPr>
                        <a:t>TARGET</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JULY 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AUGUST 2020</a:t>
                      </a:r>
                      <a:br>
                        <a:rPr lang="en-ZA" sz="1100" b="1" kern="1200" dirty="0" smtClean="0">
                          <a:solidFill>
                            <a:schemeClr val="bg1"/>
                          </a:solidFill>
                          <a:latin typeface="Arial"/>
                          <a:ea typeface=""/>
                          <a:cs typeface="Arial"/>
                        </a:rPr>
                      </a:br>
                      <a:r>
                        <a:rPr lang="en-ZA" sz="1100" b="1" kern="1200" dirty="0" smtClean="0">
                          <a:solidFill>
                            <a:schemeClr val="bg1"/>
                          </a:solidFill>
                          <a:latin typeface="Arial"/>
                          <a:ea typeface=""/>
                          <a:cs typeface="Arial"/>
                        </a:rPr>
                        <a:t>TARGET</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AUGUST 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SEPTEMBER 2020 TARGET</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SEPTEMBER 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Q2 TARGET: 2020-2021</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 xmlns:a16="http://schemas.microsoft.com/office/drawing/2014/main" val="2208647457"/>
                  </a:ext>
                </a:extLst>
              </a:tr>
              <a:tr h="375654">
                <a:tc>
                  <a:txBody>
                    <a:bodyPr/>
                    <a:lstStyle/>
                    <a:p>
                      <a:r>
                        <a:rPr lang="en-ZA" sz="1200" dirty="0" smtClean="0">
                          <a:solidFill>
                            <a:schemeClr val="tx1"/>
                          </a:solidFill>
                          <a:latin typeface="Arial Narrow" panose="020B0606020202030204" pitchFamily="34" charset="0"/>
                        </a:rPr>
                        <a:t>Allandale</a:t>
                      </a:r>
                      <a:endParaRPr lang="en-ZA"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ZA" sz="1200" b="1" i="0" u="none" strike="noStrike" dirty="0">
                          <a:solidFill>
                            <a:srgbClr val="000000"/>
                          </a:solidFill>
                          <a:effectLst/>
                          <a:latin typeface="Calibri" panose="020F0502020204030204" pitchFamily="34" charset="0"/>
                        </a:rPr>
                        <a:t>-96,75%</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796501867"/>
                  </a:ext>
                </a:extLst>
              </a:tr>
              <a:tr h="37565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chemeClr val="tx1"/>
                          </a:solidFill>
                          <a:latin typeface="Arial Narrow" panose="020B0606020202030204" pitchFamily="34" charset="0"/>
                        </a:rPr>
                        <a:t>Brandvlei</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ZA" sz="1200" b="1" i="0" u="none" strike="noStrike" dirty="0">
                          <a:solidFill>
                            <a:srgbClr val="000000"/>
                          </a:solidFill>
                          <a:effectLst/>
                          <a:latin typeface="Calibri" panose="020F0502020204030204" pitchFamily="34" charset="0"/>
                        </a:rPr>
                        <a:t>-100,00%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950242310"/>
                  </a:ext>
                </a:extLst>
              </a:tr>
              <a:tr h="37565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chemeClr val="tx1"/>
                          </a:solidFill>
                          <a:latin typeface="Arial Narrow" panose="020B0606020202030204" pitchFamily="34" charset="0"/>
                        </a:rPr>
                        <a:t>Breederiver</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ZA" sz="1200" b="1" i="0" u="none" strike="noStrike" dirty="0">
                          <a:solidFill>
                            <a:srgbClr val="000000"/>
                          </a:solidFill>
                          <a:effectLst/>
                          <a:latin typeface="Calibri" panose="020F0502020204030204" pitchFamily="34" charset="0"/>
                        </a:rPr>
                        <a:t>-27,12%</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418693148"/>
                  </a:ext>
                </a:extLst>
              </a:tr>
              <a:tr h="375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Narrow" panose="020B0606020202030204" pitchFamily="34" charset="0"/>
                        </a:rPr>
                        <a:t>Drakenstein</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ZA" sz="1200" b="1" i="0" u="none" strike="noStrike" dirty="0">
                          <a:solidFill>
                            <a:srgbClr val="000000"/>
                          </a:solidFill>
                          <a:effectLst/>
                          <a:latin typeface="Calibri" panose="020F0502020204030204" pitchFamily="34" charset="0"/>
                        </a:rPr>
                        <a:t>-100,00%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5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Narrow" panose="020B0606020202030204" pitchFamily="34" charset="0"/>
                        </a:rPr>
                        <a:t>Goodwood</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ZA" sz="1200" b="1" i="0" u="none" strike="noStrike" dirty="0">
                          <a:solidFill>
                            <a:srgbClr val="000000"/>
                          </a:solidFill>
                          <a:effectLst/>
                          <a:latin typeface="Calibri" panose="020F0502020204030204" pitchFamily="34" charset="0"/>
                        </a:rPr>
                        <a:t>-53,85%</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565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Narrow" panose="020B0606020202030204" pitchFamily="34" charset="0"/>
                        </a:rPr>
                        <a:t>Overberg </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ZA" sz="1200" b="1" i="0" u="none" strike="noStrike" dirty="0">
                          <a:solidFill>
                            <a:srgbClr val="000000"/>
                          </a:solidFill>
                          <a:effectLst/>
                          <a:latin typeface="Calibri" panose="020F0502020204030204" pitchFamily="34" charset="0"/>
                        </a:rPr>
                        <a:t>-92,75%</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694879642"/>
                  </a:ext>
                </a:extLst>
              </a:tr>
              <a:tr h="375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chemeClr val="tx1"/>
                          </a:solidFill>
                          <a:latin typeface="Arial Narrow" panose="020B0606020202030204" pitchFamily="34" charset="0"/>
                        </a:rPr>
                        <a:t>Pollsmoor</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ZA" sz="1200" b="1" i="0" u="none" strike="noStrike" dirty="0">
                          <a:solidFill>
                            <a:srgbClr val="000000"/>
                          </a:solidFill>
                          <a:effectLst/>
                          <a:latin typeface="Calibri" panose="020F0502020204030204" pitchFamily="34" charset="0"/>
                        </a:rPr>
                        <a:t>-91,95%</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5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Narrow" panose="020B0606020202030204" pitchFamily="34" charset="0"/>
                        </a:rPr>
                        <a:t>Southern Cape</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ZA" sz="1200" b="1" i="0" u="none" strike="noStrike" dirty="0">
                          <a:solidFill>
                            <a:srgbClr val="000000"/>
                          </a:solidFill>
                          <a:effectLst/>
                          <a:latin typeface="Calibri" panose="020F0502020204030204" pitchFamily="34" charset="0"/>
                        </a:rPr>
                        <a:t>-96,22%</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5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chemeClr val="tx1"/>
                          </a:solidFill>
                          <a:latin typeface="Arial Narrow" panose="020B0606020202030204" pitchFamily="34" charset="0"/>
                        </a:rPr>
                        <a:t>Voorberg</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ZA" sz="1200" b="1" i="0" u="none" strike="noStrike" dirty="0">
                          <a:solidFill>
                            <a:srgbClr val="000000"/>
                          </a:solidFill>
                          <a:effectLst/>
                          <a:latin typeface="Calibri" panose="020F0502020204030204" pitchFamily="34" charset="0"/>
                        </a:rPr>
                        <a:t>-98,55%</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5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Narrow" panose="020B0606020202030204" pitchFamily="34" charset="0"/>
                        </a:rPr>
                        <a:t>West Coast</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7,00%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ZA" sz="1200" b="1" i="0" u="none" strike="noStrike" dirty="0">
                          <a:solidFill>
                            <a:srgbClr val="000000"/>
                          </a:solidFill>
                          <a:effectLst/>
                          <a:latin typeface="Calibri" panose="020F0502020204030204" pitchFamily="34" charset="0"/>
                        </a:rPr>
                        <a:t>-98,82%</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3" name="Title 1"/>
          <p:cNvSpPr txBox="1">
            <a:spLocks/>
          </p:cNvSpPr>
          <p:nvPr/>
        </p:nvSpPr>
        <p:spPr>
          <a:xfrm>
            <a:off x="29369" y="56775"/>
            <a:ext cx="10956131" cy="523365"/>
          </a:xfrm>
          <a:prstGeom prst="rect">
            <a:avLst/>
          </a:prstGeom>
        </p:spPr>
        <p:txBody>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a:lstStyle>
          <a:p>
            <a:pPr>
              <a:spcAft>
                <a:spcPts val="600"/>
              </a:spcAft>
            </a:pPr>
            <a:r>
              <a:rPr lang="en-ZA" sz="3200" kern="0" dirty="0" smtClean="0">
                <a:solidFill>
                  <a:srgbClr val="FFFFFF"/>
                </a:solidFill>
                <a:latin typeface="Arial Black" panose="020B0A04020102020204" pitchFamily="34" charset="0"/>
              </a:rPr>
              <a:t>PERFORMANCE INDICATOR NOT ACHIEVED:</a:t>
            </a:r>
          </a:p>
          <a:p>
            <a:pPr>
              <a:spcAft>
                <a:spcPts val="600"/>
              </a:spcAft>
            </a:pPr>
            <a:r>
              <a:rPr lang="en-GB" sz="2400" kern="0" dirty="0">
                <a:solidFill>
                  <a:srgbClr val="FFFFFF"/>
                </a:solidFill>
                <a:latin typeface="Arial Black" panose="020B0A04020102020204" pitchFamily="34" charset="0"/>
              </a:rPr>
              <a:t>Percentage increase of victims participating in Restorative Justice Programme</a:t>
            </a:r>
          </a:p>
        </p:txBody>
      </p:sp>
      <p:sp>
        <p:nvSpPr>
          <p:cNvPr id="6" name="TextBox 5"/>
          <p:cNvSpPr txBox="1"/>
          <p:nvPr/>
        </p:nvSpPr>
        <p:spPr>
          <a:xfrm>
            <a:off x="3969" y="1685264"/>
            <a:ext cx="9144000"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     2. SOURCE OF </a:t>
            </a:r>
            <a:r>
              <a:rPr lang="en-GB" sz="1800" b="1" kern="0" dirty="0" smtClean="0">
                <a:solidFill>
                  <a:prstClr val="black"/>
                </a:solidFill>
              </a:rPr>
              <a:t>UNDER-ACHIEVEMENT AT MANAGEMENT AREA LEVEL</a:t>
            </a:r>
            <a:endParaRPr lang="en-ZA" sz="1800" b="1" kern="0" dirty="0">
              <a:solidFill>
                <a:prstClr val="black"/>
              </a:solidFill>
            </a:endParaRPr>
          </a:p>
        </p:txBody>
      </p:sp>
    </p:spTree>
    <p:extLst>
      <p:ext uri="{BB962C8B-B14F-4D97-AF65-F5344CB8AC3E}">
        <p14:creationId xmlns:p14="http://schemas.microsoft.com/office/powerpoint/2010/main" val="6951960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60">
            <a:extLst>
              <a:ext uri="{FF2B5EF4-FFF2-40B4-BE49-F238E27FC236}">
                <a16:creationId xmlns="" xmlns:a16="http://schemas.microsoft.com/office/drawing/2014/main" id="{935013CF-ED1D-4C99-9BBC-342742B95A80}"/>
              </a:ext>
            </a:extLst>
          </p:cNvPr>
          <p:cNvSpPr/>
          <p:nvPr/>
        </p:nvSpPr>
        <p:spPr>
          <a:xfrm rot="5400000">
            <a:off x="4821169" y="-4804500"/>
            <a:ext cx="1440000" cy="11049000"/>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5" name="Title 1"/>
          <p:cNvSpPr txBox="1">
            <a:spLocks/>
          </p:cNvSpPr>
          <p:nvPr/>
        </p:nvSpPr>
        <p:spPr>
          <a:xfrm>
            <a:off x="63103" y="0"/>
            <a:ext cx="10956131" cy="523365"/>
          </a:xfrm>
          <a:prstGeom prst="rect">
            <a:avLst/>
          </a:prstGeom>
        </p:spPr>
        <p:txBody>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a:lstStyle>
          <a:p>
            <a:pPr>
              <a:spcAft>
                <a:spcPts val="600"/>
              </a:spcAft>
            </a:pPr>
            <a:r>
              <a:rPr lang="en-ZA" sz="3200" kern="0" dirty="0" smtClean="0">
                <a:solidFill>
                  <a:srgbClr val="FFFFFF"/>
                </a:solidFill>
                <a:latin typeface="Arial Black" panose="020B0A04020102020204" pitchFamily="34" charset="0"/>
              </a:rPr>
              <a:t>PERFORMANCE INDICATOR NOT ACHIEVED:</a:t>
            </a:r>
          </a:p>
          <a:p>
            <a:pPr>
              <a:spcAft>
                <a:spcPts val="600"/>
              </a:spcAft>
            </a:pPr>
            <a:r>
              <a:rPr lang="en-GB" sz="2400" kern="0" dirty="0">
                <a:solidFill>
                  <a:srgbClr val="FFFFFF"/>
                </a:solidFill>
                <a:latin typeface="Arial Black" panose="020B0A04020102020204" pitchFamily="34" charset="0"/>
              </a:rPr>
              <a:t>Percentage increase of offenders, parolees and probationers participating in Restorative Justice Programme</a:t>
            </a:r>
          </a:p>
          <a:p>
            <a:pPr>
              <a:spcAft>
                <a:spcPts val="600"/>
              </a:spcAft>
            </a:pPr>
            <a:endParaRPr lang="en-GB" sz="2400" kern="0" dirty="0">
              <a:solidFill>
                <a:srgbClr val="FFFFFF"/>
              </a:solidFill>
              <a:latin typeface="Arial Black" panose="020B0A04020102020204" pitchFamily="34" charset="0"/>
            </a:endParaRPr>
          </a:p>
        </p:txBody>
      </p:sp>
      <p:sp>
        <p:nvSpPr>
          <p:cNvPr id="8" name="TextBox 7"/>
          <p:cNvSpPr txBox="1"/>
          <p:nvPr/>
        </p:nvSpPr>
        <p:spPr>
          <a:xfrm>
            <a:off x="239917" y="1981200"/>
            <a:ext cx="8928319" cy="646331"/>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1. REGIONAL TARGET VERSUS PERFORMANCE FOR </a:t>
            </a:r>
            <a:r>
              <a:rPr lang="en-GB" sz="1800" b="1" kern="0" dirty="0" smtClean="0"/>
              <a:t>2nd</a:t>
            </a:r>
            <a:r>
              <a:rPr lang="en-GB" sz="1800" b="1" kern="0" dirty="0" smtClean="0">
                <a:solidFill>
                  <a:prstClr val="black"/>
                </a:solidFill>
              </a:rPr>
              <a:t> </a:t>
            </a:r>
            <a:r>
              <a:rPr lang="en-GB" sz="1800" b="1" kern="0" dirty="0">
                <a:solidFill>
                  <a:prstClr val="black"/>
                </a:solidFill>
              </a:rPr>
              <a:t>QUARTER (2020/2021) </a:t>
            </a:r>
            <a:endParaRPr lang="en-ZA" sz="1800" b="1" kern="0" dirty="0">
              <a:solidFill>
                <a:prstClr val="black"/>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4215890565"/>
              </p:ext>
            </p:extLst>
          </p:nvPr>
        </p:nvGraphicFramePr>
        <p:xfrm>
          <a:off x="239917" y="2529604"/>
          <a:ext cx="11658600" cy="1442454"/>
        </p:xfrm>
        <a:graphic>
          <a:graphicData uri="http://schemas.openxmlformats.org/drawingml/2006/table">
            <a:tbl>
              <a:tblPr firstRow="1" bandRow="1"/>
              <a:tblGrid>
                <a:gridCol w="1295400">
                  <a:extLst>
                    <a:ext uri="{9D8B030D-6E8A-4147-A177-3AD203B41FA5}">
                      <a16:colId xmlns="" xmlns:a16="http://schemas.microsoft.com/office/drawing/2014/main" val="3171785473"/>
                    </a:ext>
                  </a:extLst>
                </a:gridCol>
                <a:gridCol w="1295400">
                  <a:extLst>
                    <a:ext uri="{9D8B030D-6E8A-4147-A177-3AD203B41FA5}">
                      <a16:colId xmlns="" xmlns:a16="http://schemas.microsoft.com/office/drawing/2014/main" val="3307568538"/>
                    </a:ext>
                  </a:extLst>
                </a:gridCol>
                <a:gridCol w="1295400">
                  <a:extLst>
                    <a:ext uri="{9D8B030D-6E8A-4147-A177-3AD203B41FA5}">
                      <a16:colId xmlns="" xmlns:a16="http://schemas.microsoft.com/office/drawing/2014/main" val="3177246977"/>
                    </a:ext>
                  </a:extLst>
                </a:gridCol>
                <a:gridCol w="1295400">
                  <a:extLst>
                    <a:ext uri="{9D8B030D-6E8A-4147-A177-3AD203B41FA5}">
                      <a16:colId xmlns="" xmlns:a16="http://schemas.microsoft.com/office/drawing/2014/main" val="1905890460"/>
                    </a:ext>
                  </a:extLst>
                </a:gridCol>
                <a:gridCol w="1295400">
                  <a:extLst>
                    <a:ext uri="{9D8B030D-6E8A-4147-A177-3AD203B41FA5}">
                      <a16:colId xmlns="" xmlns:a16="http://schemas.microsoft.com/office/drawing/2014/main" val="551651354"/>
                    </a:ext>
                  </a:extLst>
                </a:gridCol>
                <a:gridCol w="1295400">
                  <a:extLst>
                    <a:ext uri="{9D8B030D-6E8A-4147-A177-3AD203B41FA5}">
                      <a16:colId xmlns="" xmlns:a16="http://schemas.microsoft.com/office/drawing/2014/main" val="106908959"/>
                    </a:ext>
                  </a:extLst>
                </a:gridCol>
                <a:gridCol w="1295400">
                  <a:extLst>
                    <a:ext uri="{9D8B030D-6E8A-4147-A177-3AD203B41FA5}">
                      <a16:colId xmlns="" xmlns:a16="http://schemas.microsoft.com/office/drawing/2014/main" val="2307743238"/>
                    </a:ext>
                  </a:extLst>
                </a:gridCol>
                <a:gridCol w="1295400">
                  <a:extLst>
                    <a:ext uri="{9D8B030D-6E8A-4147-A177-3AD203B41FA5}">
                      <a16:colId xmlns="" xmlns:a16="http://schemas.microsoft.com/office/drawing/2014/main" val="2723634297"/>
                    </a:ext>
                  </a:extLst>
                </a:gridCol>
                <a:gridCol w="1295400">
                  <a:extLst>
                    <a:ext uri="{9D8B030D-6E8A-4147-A177-3AD203B41FA5}">
                      <a16:colId xmlns="" xmlns:a16="http://schemas.microsoft.com/office/drawing/2014/main" val="971921"/>
                    </a:ext>
                  </a:extLst>
                </a:gridCol>
              </a:tblGrid>
              <a:tr h="375654">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REGION</a:t>
                      </a:r>
                      <a:endParaRPr lang="en-ZA" sz="1100" dirty="0">
                        <a:solidFill>
                          <a:schemeClr val="bg1"/>
                        </a:solidFil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JULY</a:t>
                      </a:r>
                      <a:r>
                        <a:rPr lang="en-ZA" sz="1100" baseline="0" dirty="0" smtClean="0">
                          <a:solidFill>
                            <a:schemeClr val="bg1"/>
                          </a:solidFill>
                        </a:rPr>
                        <a:t> </a:t>
                      </a:r>
                      <a:r>
                        <a:rPr lang="en-ZA" sz="1100" dirty="0" smtClean="0">
                          <a:solidFill>
                            <a:schemeClr val="bg1"/>
                          </a:solidFill>
                        </a:rPr>
                        <a:t>2020</a:t>
                      </a:r>
                      <a:br>
                        <a:rPr lang="en-ZA" sz="1100" dirty="0" smtClean="0">
                          <a:solidFill>
                            <a:schemeClr val="bg1"/>
                          </a:solidFill>
                        </a:rPr>
                      </a:br>
                      <a:r>
                        <a:rPr lang="en-ZA" sz="1100" dirty="0" smtClean="0">
                          <a:solidFill>
                            <a:schemeClr val="bg1"/>
                          </a:solidFill>
                        </a:rPr>
                        <a:t>TARGET</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JULY 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AUGUST</a:t>
                      </a:r>
                      <a:r>
                        <a:rPr lang="en-ZA" sz="1100" baseline="0" dirty="0" smtClean="0">
                          <a:solidFill>
                            <a:schemeClr val="bg1"/>
                          </a:solidFill>
                        </a:rPr>
                        <a:t> </a:t>
                      </a:r>
                      <a:r>
                        <a:rPr lang="en-ZA" sz="1100" dirty="0" smtClean="0">
                          <a:solidFill>
                            <a:schemeClr val="bg1"/>
                          </a:solidFill>
                        </a:rPr>
                        <a:t>2020</a:t>
                      </a:r>
                      <a:br>
                        <a:rPr lang="en-ZA" sz="1100" dirty="0" smtClean="0">
                          <a:solidFill>
                            <a:schemeClr val="bg1"/>
                          </a:solidFill>
                        </a:rPr>
                      </a:br>
                      <a:r>
                        <a:rPr lang="en-ZA" sz="1100" dirty="0" smtClean="0">
                          <a:solidFill>
                            <a:schemeClr val="bg1"/>
                          </a:solidFill>
                        </a:rPr>
                        <a:t>TARGET</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AUGUST 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SEPTEMBER 2020 TARGET</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SEPTEMBER 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Q2 TARGET: 2020-2021</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extLst>
                  <a:ext uri="{0D108BD9-81ED-4DB2-BD59-A6C34878D82A}">
                    <a16:rowId xmlns="" xmlns:a16="http://schemas.microsoft.com/office/drawing/2014/main" val="2208647457"/>
                  </a:ext>
                </a:extLst>
              </a:tr>
              <a:tr h="375654">
                <a:tc>
                  <a:txBody>
                    <a:bodyPr/>
                    <a:lstStyle/>
                    <a:p>
                      <a:r>
                        <a:rPr lang="en-ZA" dirty="0" smtClean="0">
                          <a:solidFill>
                            <a:schemeClr val="tx1"/>
                          </a:solidFill>
                        </a:rPr>
                        <a:t>Western Cape</a:t>
                      </a:r>
                      <a:endParaRPr lang="en-ZA" dirty="0">
                        <a:solidFill>
                          <a:schemeClr val="tx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dirty="0" smtClean="0">
                          <a:solidFill>
                            <a:schemeClr val="tx1"/>
                          </a:solidFill>
                        </a:rPr>
                        <a:t>3,00%</a:t>
                      </a:r>
                      <a:endParaRPr lang="en-US" sz="1100" dirty="0">
                        <a:solidFill>
                          <a:schemeClr val="tx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dirty="0" smtClean="0">
                          <a:solidFill>
                            <a:schemeClr val="tx1"/>
                          </a:solidFill>
                        </a:rPr>
                        <a:t>99,51%</a:t>
                      </a:r>
                      <a:endParaRPr lang="en-US" sz="1100" dirty="0">
                        <a:solidFill>
                          <a:schemeClr val="tx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dirty="0" smtClean="0">
                          <a:solidFill>
                            <a:schemeClr val="tx1"/>
                          </a:solidFill>
                        </a:rPr>
                        <a:t>3,00%</a:t>
                      </a:r>
                      <a:endParaRPr lang="en-US" sz="1100" dirty="0">
                        <a:solidFill>
                          <a:schemeClr val="tx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dirty="0" smtClean="0">
                          <a:solidFill>
                            <a:schemeClr val="tx1"/>
                          </a:solidFill>
                        </a:rPr>
                        <a:t>0,00%</a:t>
                      </a:r>
                      <a:endParaRPr lang="en-US" sz="1100" dirty="0">
                        <a:solidFill>
                          <a:schemeClr val="tx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dirty="0" smtClean="0">
                          <a:solidFill>
                            <a:schemeClr val="tx1"/>
                          </a:solidFill>
                        </a:rPr>
                        <a:t>3,00%</a:t>
                      </a:r>
                      <a:endParaRPr lang="en-US" sz="1100" dirty="0">
                        <a:solidFill>
                          <a:schemeClr val="tx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dirty="0" smtClean="0">
                          <a:solidFill>
                            <a:schemeClr val="tx1"/>
                          </a:solidFill>
                        </a:rPr>
                        <a:t>0,00%</a:t>
                      </a:r>
                      <a:endParaRPr lang="en-US" sz="1100" dirty="0">
                        <a:solidFill>
                          <a:schemeClr val="tx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b="1" dirty="0" smtClean="0">
                          <a:solidFill>
                            <a:schemeClr val="tx1"/>
                          </a:solidFill>
                        </a:rPr>
                        <a:t>3,00%</a:t>
                      </a:r>
                      <a:endParaRPr lang="en-US" sz="1100" b="1" dirty="0">
                        <a:solidFill>
                          <a:schemeClr val="tx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b="1" dirty="0" smtClean="0">
                          <a:solidFill>
                            <a:schemeClr val="tx1"/>
                          </a:solidFill>
                        </a:rPr>
                        <a:t>-515/609</a:t>
                      </a:r>
                    </a:p>
                    <a:p>
                      <a:pPr algn="ctr"/>
                      <a:r>
                        <a:rPr lang="en-US" sz="1100" b="1" dirty="0" smtClean="0">
                          <a:solidFill>
                            <a:schemeClr val="tx1"/>
                          </a:solidFill>
                        </a:rPr>
                        <a:t>-99.04%</a:t>
                      </a:r>
                      <a:endParaRPr lang="en-US" sz="1100" b="1" dirty="0">
                        <a:solidFill>
                          <a:schemeClr val="tx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796501867"/>
                  </a:ext>
                </a:extLst>
              </a:tr>
              <a:tr h="37565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950242310"/>
                  </a:ext>
                </a:extLst>
              </a:tr>
            </a:tbl>
          </a:graphicData>
        </a:graphic>
      </p:graphicFrame>
    </p:spTree>
    <p:extLst>
      <p:ext uri="{BB962C8B-B14F-4D97-AF65-F5344CB8AC3E}">
        <p14:creationId xmlns:p14="http://schemas.microsoft.com/office/powerpoint/2010/main" val="26395847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60">
            <a:extLst>
              <a:ext uri="{FF2B5EF4-FFF2-40B4-BE49-F238E27FC236}">
                <a16:creationId xmlns="" xmlns:a16="http://schemas.microsoft.com/office/drawing/2014/main" id="{935013CF-ED1D-4C99-9BBC-342742B95A80}"/>
              </a:ext>
            </a:extLst>
          </p:cNvPr>
          <p:cNvSpPr/>
          <p:nvPr/>
        </p:nvSpPr>
        <p:spPr>
          <a:xfrm rot="5400000">
            <a:off x="4821169" y="-4804500"/>
            <a:ext cx="1440000" cy="11049000"/>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9" name="TextBox 8"/>
          <p:cNvSpPr txBox="1"/>
          <p:nvPr/>
        </p:nvSpPr>
        <p:spPr>
          <a:xfrm>
            <a:off x="0" y="1685264"/>
            <a:ext cx="9144000"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     </a:t>
            </a:r>
            <a:endParaRPr lang="en-ZA" sz="1800" b="1" kern="0" dirty="0">
              <a:solidFill>
                <a:prstClr val="black"/>
              </a:solidFill>
            </a:endParaRPr>
          </a:p>
        </p:txBody>
      </p:sp>
      <p:graphicFrame>
        <p:nvGraphicFramePr>
          <p:cNvPr id="12" name="Table 11"/>
          <p:cNvGraphicFramePr>
            <a:graphicFrameLocks noGrp="1"/>
          </p:cNvGraphicFramePr>
          <p:nvPr>
            <p:extLst/>
          </p:nvPr>
        </p:nvGraphicFramePr>
        <p:xfrm>
          <a:off x="215900" y="2054596"/>
          <a:ext cx="11518902" cy="4350900"/>
        </p:xfrm>
        <a:graphic>
          <a:graphicData uri="http://schemas.openxmlformats.org/drawingml/2006/table">
            <a:tbl>
              <a:tblPr firstRow="1" bandRow="1"/>
              <a:tblGrid>
                <a:gridCol w="1279878">
                  <a:extLst>
                    <a:ext uri="{9D8B030D-6E8A-4147-A177-3AD203B41FA5}">
                      <a16:colId xmlns="" xmlns:a16="http://schemas.microsoft.com/office/drawing/2014/main" val="3171785473"/>
                    </a:ext>
                  </a:extLst>
                </a:gridCol>
                <a:gridCol w="1279878"/>
                <a:gridCol w="1279878"/>
                <a:gridCol w="1279878">
                  <a:extLst>
                    <a:ext uri="{9D8B030D-6E8A-4147-A177-3AD203B41FA5}">
                      <a16:colId xmlns="" xmlns:a16="http://schemas.microsoft.com/office/drawing/2014/main" val="3307568538"/>
                    </a:ext>
                  </a:extLst>
                </a:gridCol>
                <a:gridCol w="1279878">
                  <a:extLst>
                    <a:ext uri="{9D8B030D-6E8A-4147-A177-3AD203B41FA5}">
                      <a16:colId xmlns="" xmlns:a16="http://schemas.microsoft.com/office/drawing/2014/main" val="3177246977"/>
                    </a:ext>
                  </a:extLst>
                </a:gridCol>
                <a:gridCol w="1279878">
                  <a:extLst>
                    <a:ext uri="{9D8B030D-6E8A-4147-A177-3AD203B41FA5}">
                      <a16:colId xmlns="" xmlns:a16="http://schemas.microsoft.com/office/drawing/2014/main" val="1905890460"/>
                    </a:ext>
                  </a:extLst>
                </a:gridCol>
                <a:gridCol w="1279878">
                  <a:extLst>
                    <a:ext uri="{9D8B030D-6E8A-4147-A177-3AD203B41FA5}">
                      <a16:colId xmlns="" xmlns:a16="http://schemas.microsoft.com/office/drawing/2014/main" val="551651354"/>
                    </a:ext>
                  </a:extLst>
                </a:gridCol>
                <a:gridCol w="1279878">
                  <a:extLst>
                    <a:ext uri="{9D8B030D-6E8A-4147-A177-3AD203B41FA5}">
                      <a16:colId xmlns="" xmlns:a16="http://schemas.microsoft.com/office/drawing/2014/main" val="106908959"/>
                    </a:ext>
                  </a:extLst>
                </a:gridCol>
                <a:gridCol w="1279878">
                  <a:extLst>
                    <a:ext uri="{9D8B030D-6E8A-4147-A177-3AD203B41FA5}">
                      <a16:colId xmlns="" xmlns:a16="http://schemas.microsoft.com/office/drawing/2014/main" val="2307743238"/>
                    </a:ext>
                  </a:extLst>
                </a:gridCol>
              </a:tblGrid>
              <a:tr h="375654">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MANAGEMENT AREA</a:t>
                      </a:r>
                      <a:endParaRPr lang="en-ZA" sz="1100" b="1" kern="1200" dirty="0">
                        <a:solidFill>
                          <a:schemeClr val="bg1"/>
                        </a:solidFill>
                        <a:latin typeface="Arial"/>
                        <a:ea typeface=""/>
                        <a:cs typeface="Aria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JULY 2020</a:t>
                      </a:r>
                      <a:br>
                        <a:rPr lang="en-ZA" sz="1100" b="1" kern="1200" dirty="0" smtClean="0">
                          <a:solidFill>
                            <a:schemeClr val="bg1"/>
                          </a:solidFill>
                          <a:latin typeface="Arial"/>
                          <a:ea typeface=""/>
                          <a:cs typeface="Arial"/>
                        </a:rPr>
                      </a:br>
                      <a:r>
                        <a:rPr lang="en-ZA" sz="1100" b="1" kern="1200" dirty="0" smtClean="0">
                          <a:solidFill>
                            <a:schemeClr val="bg1"/>
                          </a:solidFill>
                          <a:latin typeface="Arial"/>
                          <a:ea typeface=""/>
                          <a:cs typeface="Arial"/>
                        </a:rPr>
                        <a:t>TARGET</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JULY 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AUGUST 2020</a:t>
                      </a:r>
                      <a:br>
                        <a:rPr lang="en-ZA" sz="1100" b="1" kern="1200" dirty="0" smtClean="0">
                          <a:solidFill>
                            <a:schemeClr val="bg1"/>
                          </a:solidFill>
                          <a:latin typeface="Arial"/>
                          <a:ea typeface=""/>
                          <a:cs typeface="Arial"/>
                        </a:rPr>
                      </a:br>
                      <a:r>
                        <a:rPr lang="en-ZA" sz="1100" b="1" kern="1200" dirty="0" smtClean="0">
                          <a:solidFill>
                            <a:schemeClr val="bg1"/>
                          </a:solidFill>
                          <a:latin typeface="Arial"/>
                          <a:ea typeface=""/>
                          <a:cs typeface="Arial"/>
                        </a:rPr>
                        <a:t>TARGET</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AUGUST 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SEPTEMBER 2020 TARGET</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SEPTEMBER 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Q2 TARGET: 2020-2021</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 xmlns:a16="http://schemas.microsoft.com/office/drawing/2014/main" val="2208647457"/>
                  </a:ext>
                </a:extLst>
              </a:tr>
              <a:tr h="375654">
                <a:tc>
                  <a:txBody>
                    <a:bodyPr/>
                    <a:lstStyle/>
                    <a:p>
                      <a:r>
                        <a:rPr lang="en-ZA" sz="1200" dirty="0" smtClean="0">
                          <a:solidFill>
                            <a:schemeClr val="tx1"/>
                          </a:solidFill>
                          <a:latin typeface="Arial Narrow" panose="020B0606020202030204" pitchFamily="34" charset="0"/>
                        </a:rPr>
                        <a:t>Allandale</a:t>
                      </a:r>
                      <a:endParaRPr lang="en-ZA"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-95,31%</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 xmlns:a16="http://schemas.microsoft.com/office/drawing/2014/main" val="796501867"/>
                  </a:ext>
                </a:extLst>
              </a:tr>
              <a:tr h="37565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chemeClr val="tx1"/>
                          </a:solidFill>
                          <a:latin typeface="Arial Narrow" panose="020B0606020202030204" pitchFamily="34" charset="0"/>
                        </a:rPr>
                        <a:t>Brandvlei</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-78,57%</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 xmlns:a16="http://schemas.microsoft.com/office/drawing/2014/main" val="1950242310"/>
                  </a:ext>
                </a:extLst>
              </a:tr>
              <a:tr h="37565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chemeClr val="tx1"/>
                          </a:solidFill>
                          <a:latin typeface="Arial Narrow" panose="020B0606020202030204" pitchFamily="34" charset="0"/>
                        </a:rPr>
                        <a:t>Breederiver</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-92,39%</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 xmlns:a16="http://schemas.microsoft.com/office/drawing/2014/main" val="3418693148"/>
                  </a:ext>
                </a:extLst>
              </a:tr>
              <a:tr h="375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Narrow" panose="020B0606020202030204" pitchFamily="34" charset="0"/>
                        </a:rPr>
                        <a:t>Drakenstein</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-100,00%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75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Narrow" panose="020B0606020202030204" pitchFamily="34" charset="0"/>
                        </a:rPr>
                        <a:t>Goodwood</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-44,44%</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7565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Narrow" panose="020B0606020202030204" pitchFamily="34" charset="0"/>
                        </a:rPr>
                        <a:t>Overberg </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-90,48%</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 xmlns:a16="http://schemas.microsoft.com/office/drawing/2014/main" val="694879642"/>
                  </a:ext>
                </a:extLst>
              </a:tr>
              <a:tr h="375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chemeClr val="tx1"/>
                          </a:solidFill>
                          <a:latin typeface="Arial Narrow" panose="020B0606020202030204" pitchFamily="34" charset="0"/>
                        </a:rPr>
                        <a:t>Pollsmoor</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-94,29%</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75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Narrow" panose="020B0606020202030204" pitchFamily="34" charset="0"/>
                        </a:rPr>
                        <a:t>Southern Cape</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-97,67%</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75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chemeClr val="tx1"/>
                          </a:solidFill>
                          <a:latin typeface="Arial Narrow" panose="020B0606020202030204" pitchFamily="34" charset="0"/>
                        </a:rPr>
                        <a:t>Voorberg</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-98,55%</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75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Narrow" panose="020B0606020202030204" pitchFamily="34" charset="0"/>
                        </a:rPr>
                        <a:t>West Coast</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-98,04%</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bl>
          </a:graphicData>
        </a:graphic>
      </p:graphicFrame>
      <p:sp>
        <p:nvSpPr>
          <p:cNvPr id="13" name="Title 1"/>
          <p:cNvSpPr txBox="1">
            <a:spLocks/>
          </p:cNvSpPr>
          <p:nvPr/>
        </p:nvSpPr>
        <p:spPr>
          <a:xfrm>
            <a:off x="29369" y="56775"/>
            <a:ext cx="10956131" cy="523365"/>
          </a:xfrm>
          <a:prstGeom prst="rect">
            <a:avLst/>
          </a:prstGeom>
        </p:spPr>
        <p:txBody>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a:lstStyle>
          <a:p>
            <a:pPr>
              <a:spcAft>
                <a:spcPts val="600"/>
              </a:spcAft>
            </a:pPr>
            <a:r>
              <a:rPr lang="en-ZA" sz="3200" kern="0" dirty="0" smtClean="0">
                <a:solidFill>
                  <a:srgbClr val="FFFFFF"/>
                </a:solidFill>
                <a:latin typeface="Arial Black" panose="020B0A04020102020204" pitchFamily="34" charset="0"/>
              </a:rPr>
              <a:t>PERFORMANCE INDICATOR NOT ACHIEVED:</a:t>
            </a:r>
          </a:p>
          <a:p>
            <a:pPr>
              <a:spcAft>
                <a:spcPts val="600"/>
              </a:spcAft>
            </a:pPr>
            <a:r>
              <a:rPr lang="en-GB" sz="2400" kern="0" dirty="0">
                <a:solidFill>
                  <a:srgbClr val="FFFFFF"/>
                </a:solidFill>
                <a:latin typeface="Arial Black" panose="020B0A04020102020204" pitchFamily="34" charset="0"/>
              </a:rPr>
              <a:t>Percentage increase of offenders, parolees and probationers participating in Restorative Justice Programme</a:t>
            </a:r>
          </a:p>
        </p:txBody>
      </p:sp>
      <p:sp>
        <p:nvSpPr>
          <p:cNvPr id="6" name="TextBox 5"/>
          <p:cNvSpPr txBox="1"/>
          <p:nvPr/>
        </p:nvSpPr>
        <p:spPr>
          <a:xfrm>
            <a:off x="3969" y="1685264"/>
            <a:ext cx="9144000"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     2. SOURCE OF </a:t>
            </a:r>
            <a:r>
              <a:rPr lang="en-GB" sz="1800" b="1" kern="0" dirty="0" smtClean="0">
                <a:solidFill>
                  <a:prstClr val="black"/>
                </a:solidFill>
              </a:rPr>
              <a:t>UNDER-ACHIEVEMENT AT MANAGEMENT AREA LEVEL</a:t>
            </a:r>
            <a:endParaRPr lang="en-ZA" sz="1800" b="1" kern="0" dirty="0">
              <a:solidFill>
                <a:prstClr val="black"/>
              </a:solidFill>
            </a:endParaRPr>
          </a:p>
        </p:txBody>
      </p:sp>
    </p:spTree>
    <p:extLst>
      <p:ext uri="{BB962C8B-B14F-4D97-AF65-F5344CB8AC3E}">
        <p14:creationId xmlns:p14="http://schemas.microsoft.com/office/powerpoint/2010/main" val="10407476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7"/>
          <p:cNvSpPr>
            <a:spLocks noChangeArrowheads="1"/>
          </p:cNvSpPr>
          <p:nvPr/>
        </p:nvSpPr>
        <p:spPr bwMode="auto">
          <a:xfrm flipV="1">
            <a:off x="1524000" y="-718066"/>
            <a:ext cx="9448800" cy="369332"/>
          </a:xfrm>
          <a:prstGeom prst="rect">
            <a:avLst/>
          </a:prstGeom>
          <a:noFill/>
          <a:ln w="9525">
            <a:noFill/>
            <a:miter lim="800000"/>
            <a:headEnd/>
            <a:tailEnd/>
          </a:ln>
        </p:spPr>
        <p:txBody>
          <a:bodyPr wrap="square" anchor="ctr">
            <a:spAutoFit/>
          </a:bodyPr>
          <a:lstStyle/>
          <a:p>
            <a:pPr defTabSz="457200"/>
            <a:endParaRPr lang="en-ZA" sz="1800" dirty="0">
              <a:solidFill>
                <a:srgbClr val="000000"/>
              </a:solidFill>
              <a:latin typeface="Calibri" pitchFamily="34" charset="0"/>
              <a:ea typeface="ＭＳ Ｐゴシック" pitchFamily="-108" charset="-128"/>
              <a:cs typeface="Arial"/>
            </a:endParaRPr>
          </a:p>
        </p:txBody>
      </p:sp>
      <p:sp>
        <p:nvSpPr>
          <p:cNvPr id="17411" name="Rectangle 4"/>
          <p:cNvSpPr>
            <a:spLocks noChangeArrowheads="1"/>
          </p:cNvSpPr>
          <p:nvPr/>
        </p:nvSpPr>
        <p:spPr bwMode="auto">
          <a:xfrm>
            <a:off x="1524001" y="-184666"/>
            <a:ext cx="184731" cy="369332"/>
          </a:xfrm>
          <a:prstGeom prst="rect">
            <a:avLst/>
          </a:prstGeom>
          <a:noFill/>
          <a:ln w="9525">
            <a:noFill/>
            <a:miter lim="800000"/>
            <a:headEnd/>
            <a:tailEnd/>
          </a:ln>
        </p:spPr>
        <p:txBody>
          <a:bodyPr wrap="none" anchor="ctr">
            <a:spAutoFit/>
          </a:bodyPr>
          <a:lstStyle/>
          <a:p>
            <a:pPr defTabSz="457200"/>
            <a:endParaRPr lang="en-ZA" sz="1800" dirty="0">
              <a:solidFill>
                <a:srgbClr val="000000"/>
              </a:solidFill>
              <a:latin typeface="Calibri" pitchFamily="34" charset="0"/>
              <a:ea typeface="ＭＳ Ｐゴシック" pitchFamily="-108" charset="-128"/>
              <a:cs typeface="Arial"/>
            </a:endParaRPr>
          </a:p>
        </p:txBody>
      </p:sp>
      <p:sp>
        <p:nvSpPr>
          <p:cNvPr id="17412" name="Rectangle 4"/>
          <p:cNvSpPr>
            <a:spLocks noChangeArrowheads="1"/>
          </p:cNvSpPr>
          <p:nvPr/>
        </p:nvSpPr>
        <p:spPr bwMode="auto">
          <a:xfrm>
            <a:off x="1524001" y="-184666"/>
            <a:ext cx="184731" cy="369332"/>
          </a:xfrm>
          <a:prstGeom prst="rect">
            <a:avLst/>
          </a:prstGeom>
          <a:noFill/>
          <a:ln w="9525">
            <a:noFill/>
            <a:miter lim="800000"/>
            <a:headEnd/>
            <a:tailEnd/>
          </a:ln>
        </p:spPr>
        <p:txBody>
          <a:bodyPr wrap="none" anchor="ctr">
            <a:spAutoFit/>
          </a:bodyPr>
          <a:lstStyle/>
          <a:p>
            <a:pPr defTabSz="457200"/>
            <a:endParaRPr lang="en-ZA" sz="1800" dirty="0">
              <a:solidFill>
                <a:srgbClr val="000000"/>
              </a:solidFill>
              <a:latin typeface="Calibri" pitchFamily="34" charset="0"/>
              <a:ea typeface="ＭＳ Ｐゴシック" pitchFamily="-108" charset="-128"/>
              <a:cs typeface="Arial"/>
            </a:endParaRPr>
          </a:p>
        </p:txBody>
      </p:sp>
      <p:sp>
        <p:nvSpPr>
          <p:cNvPr id="17413" name="Rectangle 4"/>
          <p:cNvSpPr>
            <a:spLocks noChangeArrowheads="1"/>
          </p:cNvSpPr>
          <p:nvPr/>
        </p:nvSpPr>
        <p:spPr bwMode="auto">
          <a:xfrm>
            <a:off x="1524001" y="-184666"/>
            <a:ext cx="184731" cy="369332"/>
          </a:xfrm>
          <a:prstGeom prst="rect">
            <a:avLst/>
          </a:prstGeom>
          <a:noFill/>
          <a:ln w="9525">
            <a:noFill/>
            <a:miter lim="800000"/>
            <a:headEnd/>
            <a:tailEnd/>
          </a:ln>
        </p:spPr>
        <p:txBody>
          <a:bodyPr wrap="none" anchor="ctr">
            <a:spAutoFit/>
          </a:bodyPr>
          <a:lstStyle/>
          <a:p>
            <a:pPr defTabSz="457200"/>
            <a:endParaRPr lang="en-ZA" sz="1800" dirty="0">
              <a:solidFill>
                <a:srgbClr val="000000"/>
              </a:solidFill>
              <a:latin typeface="Calibri" pitchFamily="34" charset="0"/>
              <a:ea typeface="ＭＳ Ｐゴシック" pitchFamily="-108" charset="-128"/>
              <a:cs typeface="Arial"/>
            </a:endParaRPr>
          </a:p>
        </p:txBody>
      </p:sp>
      <p:sp>
        <p:nvSpPr>
          <p:cNvPr id="3" name="Title 2"/>
          <p:cNvSpPr>
            <a:spLocks noGrp="1"/>
          </p:cNvSpPr>
          <p:nvPr>
            <p:ph type="title"/>
          </p:nvPr>
        </p:nvSpPr>
        <p:spPr>
          <a:xfrm>
            <a:off x="1524001" y="1"/>
            <a:ext cx="9173368" cy="884621"/>
          </a:xfrm>
        </p:spPr>
        <p:txBody>
          <a:bodyPr anchor="ctr"/>
          <a:lstStyle/>
          <a:p>
            <a:pPr algn="ctr"/>
            <a:r>
              <a:rPr lang="en-ZA" sz="3000" kern="1200" dirty="0">
                <a:solidFill>
                  <a:schemeClr val="bg1"/>
                </a:solidFill>
                <a:latin typeface="Arial Black" panose="020B0A04020102020204" pitchFamily="34" charset="0"/>
              </a:rPr>
              <a:t>OVERALL QUARTER TWO PERFORMANCE</a:t>
            </a:r>
          </a:p>
        </p:txBody>
      </p:sp>
      <p:graphicFrame>
        <p:nvGraphicFramePr>
          <p:cNvPr id="14" name="Table 13">
            <a:extLst>
              <a:ext uri="{FF2B5EF4-FFF2-40B4-BE49-F238E27FC236}">
                <a16:creationId xmlns:a16="http://schemas.microsoft.com/office/drawing/2014/main" xmlns="" id="{D645AEF9-6E0C-474A-ADDB-F973C4AEC556}"/>
              </a:ext>
            </a:extLst>
          </p:cNvPr>
          <p:cNvGraphicFramePr>
            <a:graphicFrameLocks noGrp="1"/>
          </p:cNvGraphicFramePr>
          <p:nvPr>
            <p:extLst>
              <p:ext uri="{D42A27DB-BD31-4B8C-83A1-F6EECF244321}">
                <p14:modId xmlns:p14="http://schemas.microsoft.com/office/powerpoint/2010/main" val="1882690020"/>
              </p:ext>
            </p:extLst>
          </p:nvPr>
        </p:nvGraphicFramePr>
        <p:xfrm>
          <a:off x="1823982" y="4794356"/>
          <a:ext cx="6441705" cy="701040"/>
        </p:xfrm>
        <a:graphic>
          <a:graphicData uri="http://schemas.openxmlformats.org/drawingml/2006/table">
            <a:tbl>
              <a:tblPr firstRow="1" bandRow="1"/>
              <a:tblGrid>
                <a:gridCol w="2321436">
                  <a:extLst>
                    <a:ext uri="{9D8B030D-6E8A-4147-A177-3AD203B41FA5}">
                      <a16:colId xmlns:a16="http://schemas.microsoft.com/office/drawing/2014/main" xmlns="" val="745848595"/>
                    </a:ext>
                  </a:extLst>
                </a:gridCol>
                <a:gridCol w="2236509">
                  <a:extLst>
                    <a:ext uri="{9D8B030D-6E8A-4147-A177-3AD203B41FA5}">
                      <a16:colId xmlns:a16="http://schemas.microsoft.com/office/drawing/2014/main" xmlns="" val="1908089848"/>
                    </a:ext>
                  </a:extLst>
                </a:gridCol>
                <a:gridCol w="1629489">
                  <a:extLst>
                    <a:ext uri="{9D8B030D-6E8A-4147-A177-3AD203B41FA5}">
                      <a16:colId xmlns:a16="http://schemas.microsoft.com/office/drawing/2014/main" xmlns="" val="484461584"/>
                    </a:ext>
                  </a:extLst>
                </a:gridCol>
                <a:gridCol w="254271"/>
              </a:tblGrid>
              <a:tr h="633133">
                <a:tc>
                  <a:txBody>
                    <a:bodyPr/>
                    <a:lstStyle>
                      <a:lvl1pPr marL="0" algn="l" defTabSz="914331" rtl="0" eaLnBrk="1" latinLnBrk="0" hangingPunct="1">
                        <a:defRPr sz="1800" b="1" kern="1200">
                          <a:solidFill>
                            <a:schemeClr val="lt1"/>
                          </a:solidFill>
                          <a:latin typeface="Calibri Light"/>
                          <a:ea typeface=""/>
                          <a:cs typeface=""/>
                        </a:defRPr>
                      </a:lvl1pPr>
                      <a:lvl2pPr marL="457165" algn="l" defTabSz="914331" rtl="0" eaLnBrk="1" latinLnBrk="0" hangingPunct="1">
                        <a:defRPr sz="1800" b="1" kern="1200">
                          <a:solidFill>
                            <a:schemeClr val="lt1"/>
                          </a:solidFill>
                          <a:latin typeface="Calibri Light"/>
                          <a:ea typeface=""/>
                          <a:cs typeface=""/>
                        </a:defRPr>
                      </a:lvl2pPr>
                      <a:lvl3pPr marL="914331" algn="l" defTabSz="914331" rtl="0" eaLnBrk="1" latinLnBrk="0" hangingPunct="1">
                        <a:defRPr sz="1800" b="1" kern="1200">
                          <a:solidFill>
                            <a:schemeClr val="lt1"/>
                          </a:solidFill>
                          <a:latin typeface="Calibri Light"/>
                          <a:ea typeface=""/>
                          <a:cs typeface=""/>
                        </a:defRPr>
                      </a:lvl3pPr>
                      <a:lvl4pPr marL="1371495" algn="l" defTabSz="914331" rtl="0" eaLnBrk="1" latinLnBrk="0" hangingPunct="1">
                        <a:defRPr sz="1800" b="1" kern="1200">
                          <a:solidFill>
                            <a:schemeClr val="lt1"/>
                          </a:solidFill>
                          <a:latin typeface="Calibri Light"/>
                          <a:ea typeface=""/>
                          <a:cs typeface=""/>
                        </a:defRPr>
                      </a:lvl4pPr>
                      <a:lvl5pPr marL="1828660" algn="l" defTabSz="914331" rtl="0" eaLnBrk="1" latinLnBrk="0" hangingPunct="1">
                        <a:defRPr sz="1800" b="1" kern="1200">
                          <a:solidFill>
                            <a:schemeClr val="lt1"/>
                          </a:solidFill>
                          <a:latin typeface="Calibri Light"/>
                          <a:ea typeface=""/>
                          <a:cs typeface=""/>
                        </a:defRPr>
                      </a:lvl5pPr>
                      <a:lvl6pPr marL="2285826" algn="l" defTabSz="914331" rtl="0" eaLnBrk="1" latinLnBrk="0" hangingPunct="1">
                        <a:defRPr sz="1800" b="1" kern="1200">
                          <a:solidFill>
                            <a:schemeClr val="lt1"/>
                          </a:solidFill>
                          <a:latin typeface="Calibri Light"/>
                          <a:ea typeface=""/>
                          <a:cs typeface=""/>
                        </a:defRPr>
                      </a:lvl6pPr>
                      <a:lvl7pPr marL="2742990" algn="l" defTabSz="914331" rtl="0" eaLnBrk="1" latinLnBrk="0" hangingPunct="1">
                        <a:defRPr sz="1800" b="1" kern="1200">
                          <a:solidFill>
                            <a:schemeClr val="lt1"/>
                          </a:solidFill>
                          <a:latin typeface="Calibri Light"/>
                          <a:ea typeface=""/>
                          <a:cs typeface=""/>
                        </a:defRPr>
                      </a:lvl7pPr>
                      <a:lvl8pPr marL="3200156" algn="l" defTabSz="914331" rtl="0" eaLnBrk="1" latinLnBrk="0" hangingPunct="1">
                        <a:defRPr sz="1800" b="1" kern="1200">
                          <a:solidFill>
                            <a:schemeClr val="lt1"/>
                          </a:solidFill>
                          <a:latin typeface="Calibri Light"/>
                          <a:ea typeface=""/>
                          <a:cs typeface=""/>
                        </a:defRPr>
                      </a:lvl8pPr>
                      <a:lvl9pPr marL="3657321" algn="l" defTabSz="914331" rtl="0" eaLnBrk="1" latinLnBrk="0" hangingPunct="1">
                        <a:defRPr sz="1800" b="1" kern="1200">
                          <a:solidFill>
                            <a:schemeClr val="lt1"/>
                          </a:solidFill>
                          <a:latin typeface="Calibri Light"/>
                          <a:ea typeface=""/>
                          <a:cs typeface=""/>
                        </a:defRPr>
                      </a:lvl9pPr>
                    </a:lstStyle>
                    <a:p>
                      <a:pPr algn="ctr"/>
                      <a:r>
                        <a:rPr lang="en-US" sz="2000" dirty="0" smtClean="0">
                          <a:solidFill>
                            <a:schemeClr val="bg1"/>
                          </a:solidFill>
                        </a:rPr>
                        <a:t>Targets Q2</a:t>
                      </a:r>
                      <a:endParaRPr lang="en-US" sz="2000" dirty="0">
                        <a:solidFill>
                          <a:schemeClr val="bg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8246"/>
                    </a:solidFill>
                  </a:tcPr>
                </a:tc>
                <a:tc>
                  <a:txBody>
                    <a:bodyPr/>
                    <a:lstStyle>
                      <a:lvl1pPr marL="0" algn="l" defTabSz="914331" rtl="0" eaLnBrk="1" latinLnBrk="0" hangingPunct="1">
                        <a:defRPr sz="1800" b="1" kern="1200">
                          <a:solidFill>
                            <a:schemeClr val="lt1"/>
                          </a:solidFill>
                          <a:latin typeface="Calibri Light"/>
                          <a:ea typeface=""/>
                          <a:cs typeface=""/>
                        </a:defRPr>
                      </a:lvl1pPr>
                      <a:lvl2pPr marL="457165" algn="l" defTabSz="914331" rtl="0" eaLnBrk="1" latinLnBrk="0" hangingPunct="1">
                        <a:defRPr sz="1800" b="1" kern="1200">
                          <a:solidFill>
                            <a:schemeClr val="lt1"/>
                          </a:solidFill>
                          <a:latin typeface="Calibri Light"/>
                          <a:ea typeface=""/>
                          <a:cs typeface=""/>
                        </a:defRPr>
                      </a:lvl2pPr>
                      <a:lvl3pPr marL="914331" algn="l" defTabSz="914331" rtl="0" eaLnBrk="1" latinLnBrk="0" hangingPunct="1">
                        <a:defRPr sz="1800" b="1" kern="1200">
                          <a:solidFill>
                            <a:schemeClr val="lt1"/>
                          </a:solidFill>
                          <a:latin typeface="Calibri Light"/>
                          <a:ea typeface=""/>
                          <a:cs typeface=""/>
                        </a:defRPr>
                      </a:lvl3pPr>
                      <a:lvl4pPr marL="1371495" algn="l" defTabSz="914331" rtl="0" eaLnBrk="1" latinLnBrk="0" hangingPunct="1">
                        <a:defRPr sz="1800" b="1" kern="1200">
                          <a:solidFill>
                            <a:schemeClr val="lt1"/>
                          </a:solidFill>
                          <a:latin typeface="Calibri Light"/>
                          <a:ea typeface=""/>
                          <a:cs typeface=""/>
                        </a:defRPr>
                      </a:lvl4pPr>
                      <a:lvl5pPr marL="1828660" algn="l" defTabSz="914331" rtl="0" eaLnBrk="1" latinLnBrk="0" hangingPunct="1">
                        <a:defRPr sz="1800" b="1" kern="1200">
                          <a:solidFill>
                            <a:schemeClr val="lt1"/>
                          </a:solidFill>
                          <a:latin typeface="Calibri Light"/>
                          <a:ea typeface=""/>
                          <a:cs typeface=""/>
                        </a:defRPr>
                      </a:lvl5pPr>
                      <a:lvl6pPr marL="2285826" algn="l" defTabSz="914331" rtl="0" eaLnBrk="1" latinLnBrk="0" hangingPunct="1">
                        <a:defRPr sz="1800" b="1" kern="1200">
                          <a:solidFill>
                            <a:schemeClr val="lt1"/>
                          </a:solidFill>
                          <a:latin typeface="Calibri Light"/>
                          <a:ea typeface=""/>
                          <a:cs typeface=""/>
                        </a:defRPr>
                      </a:lvl6pPr>
                      <a:lvl7pPr marL="2742990" algn="l" defTabSz="914331" rtl="0" eaLnBrk="1" latinLnBrk="0" hangingPunct="1">
                        <a:defRPr sz="1800" b="1" kern="1200">
                          <a:solidFill>
                            <a:schemeClr val="lt1"/>
                          </a:solidFill>
                          <a:latin typeface="Calibri Light"/>
                          <a:ea typeface=""/>
                          <a:cs typeface=""/>
                        </a:defRPr>
                      </a:lvl7pPr>
                      <a:lvl8pPr marL="3200156" algn="l" defTabSz="914331" rtl="0" eaLnBrk="1" latinLnBrk="0" hangingPunct="1">
                        <a:defRPr sz="1800" b="1" kern="1200">
                          <a:solidFill>
                            <a:schemeClr val="lt1"/>
                          </a:solidFill>
                          <a:latin typeface="Calibri Light"/>
                          <a:ea typeface=""/>
                          <a:cs typeface=""/>
                        </a:defRPr>
                      </a:lvl8pPr>
                      <a:lvl9pPr marL="3657321" algn="l" defTabSz="914331" rtl="0" eaLnBrk="1" latinLnBrk="0" hangingPunct="1">
                        <a:defRPr sz="1800" b="1" kern="1200">
                          <a:solidFill>
                            <a:schemeClr val="lt1"/>
                          </a:solidFill>
                          <a:latin typeface="Calibri Light"/>
                          <a:ea typeface=""/>
                          <a:cs typeface=""/>
                        </a:defRPr>
                      </a:lvl9pPr>
                    </a:lstStyle>
                    <a:p>
                      <a:pPr algn="ctr"/>
                      <a:r>
                        <a:rPr lang="en-US" sz="2000" dirty="0" smtClean="0">
                          <a:solidFill>
                            <a:schemeClr val="bg1"/>
                          </a:solidFill>
                        </a:rPr>
                        <a:t>Achieved</a:t>
                      </a:r>
                      <a:endParaRPr lang="en-US" sz="2000" dirty="0">
                        <a:solidFill>
                          <a:schemeClr val="bg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336600"/>
                    </a:solidFill>
                  </a:tcPr>
                </a:tc>
                <a:tc>
                  <a:txBody>
                    <a:bodyPr/>
                    <a:lstStyle>
                      <a:lvl1pPr marL="0" algn="l" defTabSz="914331" rtl="0" eaLnBrk="1" latinLnBrk="0" hangingPunct="1">
                        <a:defRPr sz="1800" b="1" kern="1200">
                          <a:solidFill>
                            <a:schemeClr val="lt1"/>
                          </a:solidFill>
                          <a:latin typeface="Calibri Light"/>
                          <a:ea typeface=""/>
                          <a:cs typeface=""/>
                        </a:defRPr>
                      </a:lvl1pPr>
                      <a:lvl2pPr marL="457165" algn="l" defTabSz="914331" rtl="0" eaLnBrk="1" latinLnBrk="0" hangingPunct="1">
                        <a:defRPr sz="1800" b="1" kern="1200">
                          <a:solidFill>
                            <a:schemeClr val="lt1"/>
                          </a:solidFill>
                          <a:latin typeface="Calibri Light"/>
                          <a:ea typeface=""/>
                          <a:cs typeface=""/>
                        </a:defRPr>
                      </a:lvl2pPr>
                      <a:lvl3pPr marL="914331" algn="l" defTabSz="914331" rtl="0" eaLnBrk="1" latinLnBrk="0" hangingPunct="1">
                        <a:defRPr sz="1800" b="1" kern="1200">
                          <a:solidFill>
                            <a:schemeClr val="lt1"/>
                          </a:solidFill>
                          <a:latin typeface="Calibri Light"/>
                          <a:ea typeface=""/>
                          <a:cs typeface=""/>
                        </a:defRPr>
                      </a:lvl3pPr>
                      <a:lvl4pPr marL="1371495" algn="l" defTabSz="914331" rtl="0" eaLnBrk="1" latinLnBrk="0" hangingPunct="1">
                        <a:defRPr sz="1800" b="1" kern="1200">
                          <a:solidFill>
                            <a:schemeClr val="lt1"/>
                          </a:solidFill>
                          <a:latin typeface="Calibri Light"/>
                          <a:ea typeface=""/>
                          <a:cs typeface=""/>
                        </a:defRPr>
                      </a:lvl4pPr>
                      <a:lvl5pPr marL="1828660" algn="l" defTabSz="914331" rtl="0" eaLnBrk="1" latinLnBrk="0" hangingPunct="1">
                        <a:defRPr sz="1800" b="1" kern="1200">
                          <a:solidFill>
                            <a:schemeClr val="lt1"/>
                          </a:solidFill>
                          <a:latin typeface="Calibri Light"/>
                          <a:ea typeface=""/>
                          <a:cs typeface=""/>
                        </a:defRPr>
                      </a:lvl5pPr>
                      <a:lvl6pPr marL="2285826" algn="l" defTabSz="914331" rtl="0" eaLnBrk="1" latinLnBrk="0" hangingPunct="1">
                        <a:defRPr sz="1800" b="1" kern="1200">
                          <a:solidFill>
                            <a:schemeClr val="lt1"/>
                          </a:solidFill>
                          <a:latin typeface="Calibri Light"/>
                          <a:ea typeface=""/>
                          <a:cs typeface=""/>
                        </a:defRPr>
                      </a:lvl6pPr>
                      <a:lvl7pPr marL="2742990" algn="l" defTabSz="914331" rtl="0" eaLnBrk="1" latinLnBrk="0" hangingPunct="1">
                        <a:defRPr sz="1800" b="1" kern="1200">
                          <a:solidFill>
                            <a:schemeClr val="lt1"/>
                          </a:solidFill>
                          <a:latin typeface="Calibri Light"/>
                          <a:ea typeface=""/>
                          <a:cs typeface=""/>
                        </a:defRPr>
                      </a:lvl7pPr>
                      <a:lvl8pPr marL="3200156" algn="l" defTabSz="914331" rtl="0" eaLnBrk="1" latinLnBrk="0" hangingPunct="1">
                        <a:defRPr sz="1800" b="1" kern="1200">
                          <a:solidFill>
                            <a:schemeClr val="lt1"/>
                          </a:solidFill>
                          <a:latin typeface="Calibri Light"/>
                          <a:ea typeface=""/>
                          <a:cs typeface=""/>
                        </a:defRPr>
                      </a:lvl8pPr>
                      <a:lvl9pPr marL="3657321" algn="l" defTabSz="914331" rtl="0" eaLnBrk="1" latinLnBrk="0" hangingPunct="1">
                        <a:defRPr sz="1800" b="1" kern="1200">
                          <a:solidFill>
                            <a:schemeClr val="lt1"/>
                          </a:solidFill>
                          <a:latin typeface="Calibri Light"/>
                          <a:ea typeface=""/>
                          <a:cs typeface=""/>
                        </a:defRPr>
                      </a:lvl9pPr>
                    </a:lstStyle>
                    <a:p>
                      <a:pPr algn="ctr"/>
                      <a:r>
                        <a:rPr lang="en-US" sz="2000" dirty="0" smtClean="0">
                          <a:solidFill>
                            <a:schemeClr val="bg1"/>
                          </a:solidFill>
                        </a:rPr>
                        <a:t>Not Achieved</a:t>
                      </a:r>
                      <a:endParaRPr lang="en-US" sz="2000" dirty="0">
                        <a:solidFill>
                          <a:schemeClr val="bg1"/>
                        </a:solidFill>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2121"/>
                    </a:solidFill>
                  </a:tcPr>
                </a:tc>
                <a:tc>
                  <a:txBody>
                    <a:bodyPr/>
                    <a:lstStyle/>
                    <a:p>
                      <a:pPr algn="ctr"/>
                      <a:endParaRPr lang="en-US" sz="2000" b="1" kern="1200" dirty="0">
                        <a:solidFill>
                          <a:schemeClr val="lt1"/>
                        </a:solidFill>
                        <a:latin typeface="Calibri Light"/>
                        <a:ea typeface=""/>
                        <a:cs typeface=""/>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xmlns="" val="2837030630"/>
                  </a:ext>
                </a:extLst>
              </a:tr>
            </a:tbl>
          </a:graphicData>
        </a:graphic>
      </p:graphicFrame>
      <p:sp>
        <p:nvSpPr>
          <p:cNvPr id="15" name="Rectangle: Rounded Corners 6">
            <a:extLst>
              <a:ext uri="{FF2B5EF4-FFF2-40B4-BE49-F238E27FC236}">
                <a16:creationId xmlns:a16="http://schemas.microsoft.com/office/drawing/2014/main" xmlns="" id="{93D12E3F-D9F7-482B-AD33-2CACF8070BE5}"/>
              </a:ext>
            </a:extLst>
          </p:cNvPr>
          <p:cNvSpPr/>
          <p:nvPr/>
        </p:nvSpPr>
        <p:spPr>
          <a:xfrm>
            <a:off x="1823981" y="5620921"/>
            <a:ext cx="2111485" cy="633046"/>
          </a:xfrm>
          <a:prstGeom prst="roundRect">
            <a:avLst>
              <a:gd name="adj" fmla="val 8334"/>
            </a:avLst>
          </a:prstGeom>
          <a:solidFill>
            <a:srgbClr val="FF8246">
              <a:lumMod val="60000"/>
              <a:lumOff val="40000"/>
            </a:srgbClr>
          </a:solidFill>
          <a:ln w="12700" cap="flat" cmpd="sng" algn="ctr">
            <a:noFill/>
            <a:prstDash val="solid"/>
            <a:miter lim="800000"/>
          </a:ln>
          <a:effectLst>
            <a:outerShdw blurRad="50800" dist="38100" dir="5400000" algn="t" rotWithShape="0">
              <a:prstClr val="black">
                <a:alpha val="20000"/>
              </a:prstClr>
            </a:outerShdw>
          </a:effectLst>
        </p:spPr>
        <p:txBody>
          <a:bodyPr rtlCol="0" anchor="ctr"/>
          <a:lstStyle/>
          <a:p>
            <a:pPr algn="ctr" fontAlgn="auto">
              <a:spcBef>
                <a:spcPts val="0"/>
              </a:spcBef>
              <a:spcAft>
                <a:spcPts val="0"/>
              </a:spcAft>
              <a:defRPr/>
            </a:pPr>
            <a:r>
              <a:rPr lang="en-US" sz="1800" kern="0" dirty="0" smtClean="0">
                <a:solidFill>
                  <a:prstClr val="white"/>
                </a:solidFill>
                <a:latin typeface="Calibri Light"/>
                <a:ea typeface="ＭＳ Ｐゴシック" pitchFamily="-108" charset="-128"/>
                <a:cs typeface="Arial"/>
              </a:rPr>
              <a:t>25</a:t>
            </a:r>
            <a:endParaRPr lang="en-US" sz="1800" kern="0" dirty="0">
              <a:solidFill>
                <a:prstClr val="white"/>
              </a:solidFill>
              <a:latin typeface="Calibri Light"/>
              <a:ea typeface="ＭＳ Ｐゴシック" pitchFamily="-108" charset="-128"/>
              <a:cs typeface="Arial"/>
            </a:endParaRPr>
          </a:p>
        </p:txBody>
      </p:sp>
      <p:sp>
        <p:nvSpPr>
          <p:cNvPr id="16" name="Oval 15">
            <a:extLst>
              <a:ext uri="{FF2B5EF4-FFF2-40B4-BE49-F238E27FC236}">
                <a16:creationId xmlns:a16="http://schemas.microsoft.com/office/drawing/2014/main" xmlns="" id="{B500E9D7-EF47-4F4C-B406-697BC1AB45E2}"/>
              </a:ext>
            </a:extLst>
          </p:cNvPr>
          <p:cNvSpPr/>
          <p:nvPr/>
        </p:nvSpPr>
        <p:spPr>
          <a:xfrm>
            <a:off x="3659650" y="5805558"/>
            <a:ext cx="254977" cy="254977"/>
          </a:xfrm>
          <a:prstGeom prst="ellipse">
            <a:avLst/>
          </a:prstGeom>
          <a:solidFill>
            <a:srgbClr val="FF8246"/>
          </a:solidFill>
          <a:ln w="12700" cap="flat" cmpd="sng" algn="ctr">
            <a:solidFill>
              <a:sysClr val="window" lastClr="FFFFFF"/>
            </a:solidFill>
            <a:prstDash val="solid"/>
            <a:miter lim="800000"/>
          </a:ln>
          <a:effectLst>
            <a:outerShdw blurRad="50800" dist="38100" dir="5400000" algn="t" rotWithShape="0">
              <a:prstClr val="black">
                <a:alpha val="20000"/>
              </a:prstClr>
            </a:outerShdw>
          </a:effectLst>
        </p:spPr>
        <p:txBody>
          <a:bodyPr rtlCol="0" anchor="ctr"/>
          <a:lstStyle/>
          <a:p>
            <a:pPr algn="ctr" fontAlgn="auto">
              <a:spcBef>
                <a:spcPts val="0"/>
              </a:spcBef>
              <a:spcAft>
                <a:spcPts val="0"/>
              </a:spcAft>
              <a:defRPr/>
            </a:pPr>
            <a:endParaRPr lang="en-US" sz="1800" kern="0">
              <a:solidFill>
                <a:prstClr val="white"/>
              </a:solidFill>
              <a:latin typeface="Calibri Light"/>
              <a:ea typeface="ＭＳ Ｐゴシック" pitchFamily="-108" charset="-128"/>
              <a:cs typeface="Arial"/>
            </a:endParaRPr>
          </a:p>
        </p:txBody>
      </p:sp>
      <p:sp>
        <p:nvSpPr>
          <p:cNvPr id="17" name="Rectangle: Rounded Corners 24">
            <a:extLst>
              <a:ext uri="{FF2B5EF4-FFF2-40B4-BE49-F238E27FC236}">
                <a16:creationId xmlns:a16="http://schemas.microsoft.com/office/drawing/2014/main" xmlns="" id="{53E856CF-87EB-4249-B119-6BA20BE42D7B}"/>
              </a:ext>
            </a:extLst>
          </p:cNvPr>
          <p:cNvSpPr/>
          <p:nvPr/>
        </p:nvSpPr>
        <p:spPr>
          <a:xfrm>
            <a:off x="3991821" y="5620921"/>
            <a:ext cx="2130382" cy="633046"/>
          </a:xfrm>
          <a:prstGeom prst="roundRect">
            <a:avLst>
              <a:gd name="adj" fmla="val 8334"/>
            </a:avLst>
          </a:prstGeom>
          <a:solidFill>
            <a:srgbClr val="336600"/>
          </a:solidFill>
          <a:ln w="12700" cap="flat" cmpd="sng" algn="ctr">
            <a:noFill/>
            <a:prstDash val="solid"/>
            <a:miter lim="800000"/>
          </a:ln>
          <a:effectLst>
            <a:outerShdw blurRad="50800" dist="38100" dir="5400000" algn="t" rotWithShape="0">
              <a:prstClr val="black">
                <a:alpha val="20000"/>
              </a:prstClr>
            </a:outerShdw>
          </a:effectLst>
        </p:spPr>
        <p:txBody>
          <a:bodyPr rtlCol="0" anchor="ctr"/>
          <a:lstStyle/>
          <a:p>
            <a:pPr algn="ctr" fontAlgn="auto">
              <a:spcBef>
                <a:spcPts val="0"/>
              </a:spcBef>
              <a:spcAft>
                <a:spcPts val="0"/>
              </a:spcAft>
              <a:defRPr/>
            </a:pPr>
            <a:r>
              <a:rPr lang="en-US" sz="1800" kern="0" dirty="0" smtClean="0">
                <a:solidFill>
                  <a:prstClr val="white"/>
                </a:solidFill>
                <a:latin typeface="Calibri Light"/>
                <a:ea typeface="ＭＳ Ｐゴシック" pitchFamily="-108" charset="-128"/>
                <a:cs typeface="Arial"/>
              </a:rPr>
              <a:t>18</a:t>
            </a:r>
            <a:endParaRPr lang="en-US" sz="1800" kern="0" dirty="0">
              <a:solidFill>
                <a:prstClr val="white"/>
              </a:solidFill>
              <a:latin typeface="Calibri Light"/>
              <a:ea typeface="ＭＳ Ｐゴシック" pitchFamily="-108" charset="-128"/>
              <a:cs typeface="Arial"/>
            </a:endParaRPr>
          </a:p>
        </p:txBody>
      </p:sp>
      <p:sp>
        <p:nvSpPr>
          <p:cNvPr id="18" name="Oval 17">
            <a:extLst>
              <a:ext uri="{FF2B5EF4-FFF2-40B4-BE49-F238E27FC236}">
                <a16:creationId xmlns:a16="http://schemas.microsoft.com/office/drawing/2014/main" xmlns="" id="{8EDC9956-C042-480B-82FE-0CC04D204D40}"/>
              </a:ext>
            </a:extLst>
          </p:cNvPr>
          <p:cNvSpPr/>
          <p:nvPr/>
        </p:nvSpPr>
        <p:spPr>
          <a:xfrm>
            <a:off x="5784383" y="5809956"/>
            <a:ext cx="254977" cy="254977"/>
          </a:xfrm>
          <a:prstGeom prst="ellipse">
            <a:avLst/>
          </a:prstGeom>
          <a:solidFill>
            <a:srgbClr val="336600"/>
          </a:solidFill>
          <a:ln w="12700" cap="flat" cmpd="sng" algn="ctr">
            <a:solidFill>
              <a:sysClr val="window" lastClr="FFFFFF"/>
            </a:solidFill>
            <a:prstDash val="solid"/>
            <a:miter lim="800000"/>
          </a:ln>
          <a:effectLst>
            <a:outerShdw blurRad="50800" dist="38100" dir="5400000" algn="t" rotWithShape="0">
              <a:prstClr val="black">
                <a:alpha val="20000"/>
              </a:prstClr>
            </a:outerShdw>
          </a:effectLst>
        </p:spPr>
        <p:txBody>
          <a:bodyPr rtlCol="0" anchor="ctr"/>
          <a:lstStyle/>
          <a:p>
            <a:pPr algn="ctr" fontAlgn="auto">
              <a:spcBef>
                <a:spcPts val="0"/>
              </a:spcBef>
              <a:spcAft>
                <a:spcPts val="0"/>
              </a:spcAft>
              <a:defRPr/>
            </a:pPr>
            <a:endParaRPr lang="en-US" sz="1800" kern="0">
              <a:solidFill>
                <a:prstClr val="white"/>
              </a:solidFill>
              <a:latin typeface="Calibri Light"/>
              <a:ea typeface="ＭＳ Ｐゴシック" pitchFamily="-108" charset="-128"/>
              <a:cs typeface="Arial"/>
            </a:endParaRPr>
          </a:p>
        </p:txBody>
      </p:sp>
      <p:sp>
        <p:nvSpPr>
          <p:cNvPr id="19" name="Rectangle: Rounded Corners 36">
            <a:extLst>
              <a:ext uri="{FF2B5EF4-FFF2-40B4-BE49-F238E27FC236}">
                <a16:creationId xmlns:a16="http://schemas.microsoft.com/office/drawing/2014/main" xmlns="" id="{F1A553E1-7FB5-4425-9A39-61A498F63D9F}"/>
              </a:ext>
            </a:extLst>
          </p:cNvPr>
          <p:cNvSpPr/>
          <p:nvPr/>
        </p:nvSpPr>
        <p:spPr>
          <a:xfrm>
            <a:off x="6153592" y="5620921"/>
            <a:ext cx="2112094" cy="633046"/>
          </a:xfrm>
          <a:prstGeom prst="roundRect">
            <a:avLst>
              <a:gd name="adj" fmla="val 8334"/>
            </a:avLst>
          </a:prstGeom>
          <a:solidFill>
            <a:srgbClr val="FF2121"/>
          </a:solidFill>
          <a:ln w="12700" cap="flat" cmpd="sng" algn="ctr">
            <a:noFill/>
            <a:prstDash val="solid"/>
            <a:miter lim="800000"/>
          </a:ln>
          <a:effectLst>
            <a:outerShdw blurRad="50800" dist="38100" dir="5400000" algn="t" rotWithShape="0">
              <a:prstClr val="black">
                <a:alpha val="20000"/>
              </a:prstClr>
            </a:outerShdw>
          </a:effectLst>
        </p:spPr>
        <p:txBody>
          <a:bodyPr rtlCol="0" anchor="ctr"/>
          <a:lstStyle/>
          <a:p>
            <a:pPr algn="ctr" fontAlgn="auto">
              <a:spcBef>
                <a:spcPts val="0"/>
              </a:spcBef>
              <a:spcAft>
                <a:spcPts val="0"/>
              </a:spcAft>
              <a:defRPr/>
            </a:pPr>
            <a:r>
              <a:rPr lang="en-US" sz="1800" kern="0" dirty="0" smtClean="0">
                <a:solidFill>
                  <a:prstClr val="white"/>
                </a:solidFill>
                <a:latin typeface="Calibri Light"/>
                <a:ea typeface="ＭＳ Ｐゴシック" pitchFamily="-108" charset="-128"/>
                <a:cs typeface="Arial"/>
              </a:rPr>
              <a:t>7</a:t>
            </a:r>
            <a:endParaRPr lang="en-US" sz="1800" kern="0" dirty="0">
              <a:solidFill>
                <a:prstClr val="white"/>
              </a:solidFill>
              <a:latin typeface="Calibri Light"/>
              <a:ea typeface="ＭＳ Ｐゴシック" pitchFamily="-108" charset="-128"/>
              <a:cs typeface="Arial"/>
            </a:endParaRPr>
          </a:p>
        </p:txBody>
      </p:sp>
      <p:sp>
        <p:nvSpPr>
          <p:cNvPr id="20" name="Oval 19">
            <a:extLst>
              <a:ext uri="{FF2B5EF4-FFF2-40B4-BE49-F238E27FC236}">
                <a16:creationId xmlns:a16="http://schemas.microsoft.com/office/drawing/2014/main" xmlns="" id="{B77D212B-2CD8-43A3-B972-606BEDE2A649}"/>
              </a:ext>
            </a:extLst>
          </p:cNvPr>
          <p:cNvSpPr/>
          <p:nvPr/>
        </p:nvSpPr>
        <p:spPr>
          <a:xfrm>
            <a:off x="7954355" y="5809956"/>
            <a:ext cx="254977" cy="254977"/>
          </a:xfrm>
          <a:prstGeom prst="ellipse">
            <a:avLst/>
          </a:prstGeom>
          <a:solidFill>
            <a:srgbClr val="FF2121"/>
          </a:solidFill>
          <a:ln w="12700" cap="flat" cmpd="sng" algn="ctr">
            <a:solidFill>
              <a:sysClr val="window" lastClr="FFFFFF"/>
            </a:solidFill>
            <a:prstDash val="solid"/>
            <a:miter lim="800000"/>
          </a:ln>
          <a:effectLst>
            <a:outerShdw blurRad="50800" dist="38100" dir="5400000" algn="t" rotWithShape="0">
              <a:prstClr val="black">
                <a:alpha val="20000"/>
              </a:prstClr>
            </a:outerShdw>
          </a:effectLst>
        </p:spPr>
        <p:txBody>
          <a:bodyPr rtlCol="0" anchor="ctr"/>
          <a:lstStyle/>
          <a:p>
            <a:pPr algn="ctr" fontAlgn="auto">
              <a:spcBef>
                <a:spcPts val="0"/>
              </a:spcBef>
              <a:spcAft>
                <a:spcPts val="0"/>
              </a:spcAft>
              <a:defRPr/>
            </a:pPr>
            <a:endParaRPr lang="en-US" sz="1800" kern="0">
              <a:solidFill>
                <a:prstClr val="white"/>
              </a:solidFill>
              <a:latin typeface="Calibri Light"/>
              <a:ea typeface="ＭＳ Ｐゴシック" pitchFamily="-108" charset="-128"/>
              <a:cs typeface="Arial"/>
            </a:endParaRPr>
          </a:p>
        </p:txBody>
      </p:sp>
      <p:sp>
        <p:nvSpPr>
          <p:cNvPr id="25" name="TextBox 24">
            <a:extLst>
              <a:ext uri="{FF2B5EF4-FFF2-40B4-BE49-F238E27FC236}">
                <a16:creationId xmlns:a16="http://schemas.microsoft.com/office/drawing/2014/main" xmlns="" id="{0AA116AA-385F-4E18-9214-EC609813AF84}"/>
              </a:ext>
            </a:extLst>
          </p:cNvPr>
          <p:cNvSpPr txBox="1"/>
          <p:nvPr/>
        </p:nvSpPr>
        <p:spPr>
          <a:xfrm>
            <a:off x="7209639" y="1164643"/>
            <a:ext cx="2710098" cy="400110"/>
          </a:xfrm>
          <a:prstGeom prst="rect">
            <a:avLst/>
          </a:prstGeom>
          <a:noFill/>
        </p:spPr>
        <p:txBody>
          <a:bodyPr wrap="square" rtlCol="0">
            <a:spAutoFit/>
          </a:bodyPr>
          <a:lstStyle/>
          <a:p>
            <a:pPr defTabSz="457200"/>
            <a:r>
              <a:rPr lang="en-US" sz="2000" b="1" dirty="0">
                <a:solidFill>
                  <a:prstClr val="black"/>
                </a:solidFill>
                <a:ea typeface="ＭＳ Ｐゴシック" pitchFamily="-108" charset="-128"/>
                <a:cs typeface="Arial" panose="020B0604020202020204" pitchFamily="34" charset="0"/>
              </a:rPr>
              <a:t>Targets not achieved</a:t>
            </a:r>
            <a:endParaRPr lang="en-US" sz="2000" b="1" dirty="0">
              <a:solidFill>
                <a:prstClr val="black"/>
              </a:solidFill>
              <a:ea typeface="ＭＳ Ｐゴシック" pitchFamily="-108" charset="-128"/>
              <a:cs typeface="Arial"/>
            </a:endParaRPr>
          </a:p>
        </p:txBody>
      </p:sp>
      <p:sp>
        <p:nvSpPr>
          <p:cNvPr id="27" name="TextBox 26">
            <a:extLst>
              <a:ext uri="{FF2B5EF4-FFF2-40B4-BE49-F238E27FC236}">
                <a16:creationId xmlns:a16="http://schemas.microsoft.com/office/drawing/2014/main" xmlns="" id="{0AA116AA-385F-4E18-9214-EC609813AF84}"/>
              </a:ext>
            </a:extLst>
          </p:cNvPr>
          <p:cNvSpPr txBox="1"/>
          <p:nvPr/>
        </p:nvSpPr>
        <p:spPr>
          <a:xfrm>
            <a:off x="2432088" y="1039860"/>
            <a:ext cx="2710098" cy="400110"/>
          </a:xfrm>
          <a:prstGeom prst="rect">
            <a:avLst/>
          </a:prstGeom>
          <a:noFill/>
        </p:spPr>
        <p:txBody>
          <a:bodyPr wrap="square" rtlCol="0">
            <a:spAutoFit/>
          </a:bodyPr>
          <a:lstStyle/>
          <a:p>
            <a:pPr defTabSz="457200"/>
            <a:r>
              <a:rPr lang="en-US" sz="2000" b="1" dirty="0">
                <a:solidFill>
                  <a:prstClr val="black"/>
                </a:solidFill>
                <a:ea typeface="ＭＳ Ｐゴシック" pitchFamily="-108" charset="-128"/>
                <a:cs typeface="Arial" panose="020B0604020202020204" pitchFamily="34" charset="0"/>
              </a:rPr>
              <a:t>Targets achieved</a:t>
            </a:r>
            <a:endParaRPr lang="en-US" sz="2000" b="1" dirty="0">
              <a:solidFill>
                <a:prstClr val="black"/>
              </a:solidFill>
              <a:ea typeface="ＭＳ Ｐゴシック" pitchFamily="-108" charset="-128"/>
              <a:cs typeface="Arial"/>
            </a:endParaRPr>
          </a:p>
        </p:txBody>
      </p:sp>
      <p:graphicFrame>
        <p:nvGraphicFramePr>
          <p:cNvPr id="23" name="Chart 22"/>
          <p:cNvGraphicFramePr>
            <a:graphicFrameLocks/>
          </p:cNvGraphicFramePr>
          <p:nvPr>
            <p:extLst>
              <p:ext uri="{D42A27DB-BD31-4B8C-83A1-F6EECF244321}">
                <p14:modId xmlns:p14="http://schemas.microsoft.com/office/powerpoint/2010/main" val="602514521"/>
              </p:ext>
            </p:extLst>
          </p:nvPr>
        </p:nvGraphicFramePr>
        <p:xfrm>
          <a:off x="1373649" y="1572336"/>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6" name="Chart 25"/>
          <p:cNvGraphicFramePr>
            <a:graphicFrameLocks/>
          </p:cNvGraphicFramePr>
          <p:nvPr>
            <p:extLst>
              <p:ext uri="{D42A27DB-BD31-4B8C-83A1-F6EECF244321}">
                <p14:modId xmlns:p14="http://schemas.microsoft.com/office/powerpoint/2010/main" val="1610149831"/>
              </p:ext>
            </p:extLst>
          </p:nvPr>
        </p:nvGraphicFramePr>
        <p:xfrm>
          <a:off x="6248399" y="1661608"/>
          <a:ext cx="4362959" cy="24931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295820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60">
            <a:extLst>
              <a:ext uri="{FF2B5EF4-FFF2-40B4-BE49-F238E27FC236}">
                <a16:creationId xmlns="" xmlns:a16="http://schemas.microsoft.com/office/drawing/2014/main" id="{935013CF-ED1D-4C99-9BBC-342742B95A80}"/>
              </a:ext>
            </a:extLst>
          </p:cNvPr>
          <p:cNvSpPr/>
          <p:nvPr/>
        </p:nvSpPr>
        <p:spPr>
          <a:xfrm rot="5400000">
            <a:off x="4821169" y="-4804500"/>
            <a:ext cx="1440000" cy="11049000"/>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9" name="TextBox 8"/>
          <p:cNvSpPr txBox="1"/>
          <p:nvPr/>
        </p:nvSpPr>
        <p:spPr>
          <a:xfrm>
            <a:off x="0" y="1685264"/>
            <a:ext cx="9144000"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     2. SOURCE OF </a:t>
            </a:r>
            <a:r>
              <a:rPr lang="en-GB" sz="1800" b="1" kern="0" dirty="0" smtClean="0">
                <a:solidFill>
                  <a:prstClr val="black"/>
                </a:solidFill>
              </a:rPr>
              <a:t>UNDER-ACHIEVEMENT AT CORRECTIONAL CENTRE LEVEL</a:t>
            </a:r>
            <a:endParaRPr lang="en-ZA" sz="1800" b="1" kern="0" dirty="0">
              <a:solidFill>
                <a:prstClr val="black"/>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1844467847"/>
              </p:ext>
            </p:extLst>
          </p:nvPr>
        </p:nvGraphicFramePr>
        <p:xfrm>
          <a:off x="215900" y="2054597"/>
          <a:ext cx="10769598" cy="4219535"/>
        </p:xfrm>
        <a:graphic>
          <a:graphicData uri="http://schemas.openxmlformats.org/drawingml/2006/table">
            <a:tbl>
              <a:tblPr firstRow="1" bandRow="1"/>
              <a:tblGrid>
                <a:gridCol w="1794933">
                  <a:extLst>
                    <a:ext uri="{9D8B030D-6E8A-4147-A177-3AD203B41FA5}">
                      <a16:colId xmlns="" xmlns:a16="http://schemas.microsoft.com/office/drawing/2014/main" val="3171785473"/>
                    </a:ext>
                  </a:extLst>
                </a:gridCol>
                <a:gridCol w="1794933">
                  <a:extLst>
                    <a:ext uri="{9D8B030D-6E8A-4147-A177-3AD203B41FA5}">
                      <a16:colId xmlns="" xmlns:a16="http://schemas.microsoft.com/office/drawing/2014/main" val="3307568538"/>
                    </a:ext>
                  </a:extLst>
                </a:gridCol>
                <a:gridCol w="1794933">
                  <a:extLst>
                    <a:ext uri="{9D8B030D-6E8A-4147-A177-3AD203B41FA5}">
                      <a16:colId xmlns="" xmlns:a16="http://schemas.microsoft.com/office/drawing/2014/main" val="3177246977"/>
                    </a:ext>
                  </a:extLst>
                </a:gridCol>
                <a:gridCol w="1794933">
                  <a:extLst>
                    <a:ext uri="{9D8B030D-6E8A-4147-A177-3AD203B41FA5}">
                      <a16:colId xmlns="" xmlns:a16="http://schemas.microsoft.com/office/drawing/2014/main" val="551651354"/>
                    </a:ext>
                  </a:extLst>
                </a:gridCol>
                <a:gridCol w="1794933">
                  <a:extLst>
                    <a:ext uri="{9D8B030D-6E8A-4147-A177-3AD203B41FA5}">
                      <a16:colId xmlns="" xmlns:a16="http://schemas.microsoft.com/office/drawing/2014/main" val="106908959"/>
                    </a:ext>
                  </a:extLst>
                </a:gridCol>
                <a:gridCol w="1794933">
                  <a:extLst>
                    <a:ext uri="{9D8B030D-6E8A-4147-A177-3AD203B41FA5}">
                      <a16:colId xmlns="" xmlns:a16="http://schemas.microsoft.com/office/drawing/2014/main" val="2307743238"/>
                    </a:ext>
                  </a:extLst>
                </a:gridCol>
              </a:tblGrid>
              <a:tr h="593393">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200" b="1" kern="1200" dirty="0" smtClean="0">
                          <a:solidFill>
                            <a:schemeClr val="bg1"/>
                          </a:solidFill>
                          <a:latin typeface="Arial"/>
                          <a:ea typeface=""/>
                          <a:cs typeface="Arial"/>
                        </a:rPr>
                        <a:t>Q2 TARGET 2020/21</a:t>
                      </a:r>
                      <a:endParaRPr lang="en-US" sz="1200" b="1" kern="1200" dirty="0">
                        <a:solidFill>
                          <a:schemeClr val="bg1"/>
                        </a:solidFill>
                        <a:latin typeface="Arial"/>
                        <a:ea typeface=""/>
                        <a:cs typeface="Aria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200" b="1" kern="1200" dirty="0" smtClean="0">
                          <a:solidFill>
                            <a:schemeClr val="bg1"/>
                          </a:solidFill>
                          <a:latin typeface="Arial"/>
                          <a:ea typeface=""/>
                          <a:cs typeface="Arial"/>
                        </a:rPr>
                        <a:t>QUARTER 2</a:t>
                      </a:r>
                      <a:br>
                        <a:rPr lang="en-US" sz="1200" b="1" kern="1200" dirty="0" smtClean="0">
                          <a:solidFill>
                            <a:schemeClr val="bg1"/>
                          </a:solidFill>
                          <a:latin typeface="Arial"/>
                          <a:ea typeface=""/>
                          <a:cs typeface="Arial"/>
                        </a:rPr>
                      </a:br>
                      <a:r>
                        <a:rPr lang="en-US" sz="1200" b="1" kern="1200" dirty="0" smtClean="0">
                          <a:solidFill>
                            <a:schemeClr val="bg1"/>
                          </a:solidFill>
                          <a:latin typeface="Arial"/>
                          <a:ea typeface=""/>
                          <a:cs typeface="Arial"/>
                        </a:rPr>
                        <a:t>PERFORMANCE</a:t>
                      </a:r>
                      <a:endParaRPr lang="en-US" sz="1200" b="1" kern="1200" dirty="0">
                        <a:solidFill>
                          <a:schemeClr val="bg1"/>
                        </a:solidFill>
                        <a:latin typeface="Arial"/>
                        <a:ea typeface=""/>
                        <a:cs typeface="Arial"/>
                      </a:endParaRP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000" b="1" kern="1200" dirty="0" smtClean="0">
                          <a:solidFill>
                            <a:schemeClr val="bg1"/>
                          </a:solidFill>
                          <a:latin typeface="Arial"/>
                          <a:ea typeface=""/>
                          <a:cs typeface="Arial"/>
                        </a:rPr>
                        <a:t>MANAGEMENT AREAS THAT CONTRIBUTED TOWARDS UNDER-ACHIEVEMENT </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REASONS FOR UNDER</a:t>
                      </a:r>
                    </a:p>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PERFORMANCE</a:t>
                      </a:r>
                      <a:endParaRPr lang="en-US" sz="11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ROOT CAUSES</a:t>
                      </a:r>
                      <a:endParaRPr lang="en-US" sz="11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ASSOCIATED RISKS </a:t>
                      </a:r>
                      <a:endParaRPr lang="en-ZA" sz="11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 xmlns:a16="http://schemas.microsoft.com/office/drawing/2014/main" val="2208647457"/>
                  </a:ext>
                </a:extLst>
              </a:tr>
              <a:tr h="360041">
                <a:tc>
                  <a:txBody>
                    <a:bodyPr/>
                    <a:lstStyle/>
                    <a:p>
                      <a:pPr algn="ctr" fontAlgn="ctr"/>
                      <a:r>
                        <a:rPr lang="en-ZA" sz="1200" b="1" i="0" u="none" strike="noStrike" dirty="0">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-95,31%</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r>
                        <a:rPr lang="en-ZA" sz="1200" dirty="0" smtClean="0">
                          <a:solidFill>
                            <a:schemeClr val="tx1"/>
                          </a:solidFill>
                          <a:latin typeface="Arial Narrow" panose="020B0606020202030204" pitchFamily="34" charset="0"/>
                        </a:rPr>
                        <a:t>Allandale</a:t>
                      </a:r>
                      <a:endParaRPr lang="en-ZA"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rowSpan="10">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l" defTabSz="914331" rtl="0" eaLnBrk="1" fontAlgn="auto" latinLnBrk="0" hangingPunct="1">
                        <a:lnSpc>
                          <a:spcPct val="100000"/>
                        </a:lnSpc>
                        <a:spcBef>
                          <a:spcPts val="0"/>
                        </a:spcBef>
                        <a:spcAft>
                          <a:spcPts val="0"/>
                        </a:spcAft>
                        <a:buClrTx/>
                        <a:buSzTx/>
                        <a:buFontTx/>
                        <a:buNone/>
                        <a:tabLst/>
                        <a:defRPr/>
                      </a:pPr>
                      <a:r>
                        <a:rPr lang="en-US" sz="1100" b="0" i="0" u="none" strike="noStrike" kern="1200" dirty="0" smtClean="0">
                          <a:solidFill>
                            <a:srgbClr val="000000"/>
                          </a:solidFill>
                          <a:effectLst/>
                          <a:latin typeface="Arial Narrow" panose="020B0606020202030204" pitchFamily="34" charset="0"/>
                          <a:ea typeface=""/>
                          <a:cs typeface=""/>
                        </a:rPr>
                        <a:t>Due to COVID-19  Regulations Restorative Justice </a:t>
                      </a:r>
                      <a:r>
                        <a:rPr lang="en-US" sz="1100" b="0" i="0" u="none" strike="noStrike" kern="1200" dirty="0" err="1" smtClean="0">
                          <a:solidFill>
                            <a:srgbClr val="000000"/>
                          </a:solidFill>
                          <a:effectLst/>
                          <a:latin typeface="Arial Narrow" panose="020B0606020202030204" pitchFamily="34" charset="0"/>
                          <a:ea typeface=""/>
                          <a:cs typeface=""/>
                        </a:rPr>
                        <a:t>programmes</a:t>
                      </a:r>
                      <a:r>
                        <a:rPr lang="en-US" sz="1100" b="0" i="0" u="none" strike="noStrike" kern="1200" dirty="0" smtClean="0">
                          <a:solidFill>
                            <a:srgbClr val="000000"/>
                          </a:solidFill>
                          <a:effectLst/>
                          <a:latin typeface="Arial Narrow" panose="020B0606020202030204" pitchFamily="34" charset="0"/>
                          <a:ea typeface=""/>
                          <a:cs typeface=""/>
                        </a:rPr>
                        <a:t> and </a:t>
                      </a:r>
                      <a:r>
                        <a:rPr lang="en-US" sz="1100" b="0" i="0" u="none" strike="noStrike" kern="1200" dirty="0" err="1" smtClean="0">
                          <a:solidFill>
                            <a:srgbClr val="000000"/>
                          </a:solidFill>
                          <a:effectLst/>
                          <a:latin typeface="Arial Narrow" panose="020B0606020202030204" pitchFamily="34" charset="0"/>
                          <a:ea typeface=""/>
                          <a:cs typeface=""/>
                        </a:rPr>
                        <a:t>Imbizos</a:t>
                      </a:r>
                      <a:r>
                        <a:rPr lang="en-US" sz="1100" b="0" i="0" u="none" strike="noStrike" kern="1200" dirty="0" smtClean="0">
                          <a:solidFill>
                            <a:srgbClr val="000000"/>
                          </a:solidFill>
                          <a:effectLst/>
                          <a:latin typeface="Arial Narrow" panose="020B0606020202030204" pitchFamily="34" charset="0"/>
                          <a:ea typeface=""/>
                          <a:cs typeface=""/>
                        </a:rPr>
                        <a:t> remained suspended  and contact sessions with parolees/ probationers could not be conducted  effectively </a:t>
                      </a:r>
                    </a:p>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rowSpan="10">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dirty="0" smtClean="0">
                          <a:solidFill>
                            <a:schemeClr val="tx1"/>
                          </a:solidFill>
                        </a:rPr>
                        <a:t>Lockdown prevented visitors to the Centre and the presentation of programs</a:t>
                      </a:r>
                      <a:endParaRPr lang="en-US" sz="1100" dirty="0">
                        <a:solidFill>
                          <a:schemeClr val="tx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rowSpan="10">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100" dirty="0" smtClean="0">
                          <a:solidFill>
                            <a:schemeClr val="tx1"/>
                          </a:solidFill>
                        </a:rPr>
                        <a:t>Impact</a:t>
                      </a:r>
                      <a:r>
                        <a:rPr lang="en-US" sz="1100" baseline="0" dirty="0" smtClean="0">
                          <a:solidFill>
                            <a:schemeClr val="tx1"/>
                          </a:solidFill>
                        </a:rPr>
                        <a:t> on the victims of crime as there is no restoration or healing taking place.</a:t>
                      </a:r>
                    </a:p>
                    <a:p>
                      <a:pPr algn="ctr"/>
                      <a:endParaRPr lang="en-US" sz="1100" baseline="0" dirty="0" smtClean="0">
                        <a:solidFill>
                          <a:schemeClr val="tx1"/>
                        </a:solidFill>
                      </a:endParaRPr>
                    </a:p>
                    <a:p>
                      <a:pPr algn="ctr"/>
                      <a:r>
                        <a:rPr lang="en-US" sz="1100" baseline="0" dirty="0" smtClean="0">
                          <a:solidFill>
                            <a:schemeClr val="tx1"/>
                          </a:solidFill>
                        </a:rPr>
                        <a:t>Will affect some of the placement dates of offenders as further profiles would be required by the CSPB which can also impact on accommodation % </a:t>
                      </a:r>
                      <a:endParaRPr lang="en-US" sz="1100" dirty="0">
                        <a:solidFill>
                          <a:schemeClr val="tx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 xmlns:a16="http://schemas.microsoft.com/office/drawing/2014/main" val="796501867"/>
                  </a:ext>
                </a:extLst>
              </a:tr>
              <a:tr h="360041">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-78,57%</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chemeClr val="tx1"/>
                          </a:solidFill>
                          <a:latin typeface="Arial Narrow" panose="020B0606020202030204" pitchFamily="34" charset="0"/>
                        </a:rPr>
                        <a:t>Brandvlei</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0041">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-92,39%</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chemeClr val="tx1"/>
                          </a:solidFill>
                          <a:latin typeface="Arial Narrow" panose="020B0606020202030204" pitchFamily="34" charset="0"/>
                        </a:rPr>
                        <a:t>Breederiver</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0041">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-100,00%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Narrow" panose="020B0606020202030204" pitchFamily="34" charset="0"/>
                        </a:rPr>
                        <a:t>Drakenstein</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0041">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-44,44%</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Narrow" panose="020B0606020202030204" pitchFamily="34" charset="0"/>
                        </a:rPr>
                        <a:t>Goodwood</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 xmlns:a16="http://schemas.microsoft.com/office/drawing/2014/main" val="1950242310"/>
                  </a:ext>
                </a:extLst>
              </a:tr>
              <a:tr h="360041">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-90,48%</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Narrow" panose="020B0606020202030204" pitchFamily="34" charset="0"/>
                        </a:rPr>
                        <a:t>Overberg </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 xmlns:a16="http://schemas.microsoft.com/office/drawing/2014/main" val="3418693148"/>
                  </a:ext>
                </a:extLst>
              </a:tr>
              <a:tr h="360041">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-94,29%</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chemeClr val="tx1"/>
                          </a:solidFill>
                          <a:latin typeface="Arial Narrow" panose="020B0606020202030204" pitchFamily="34" charset="0"/>
                        </a:rPr>
                        <a:t>Pollsmoor</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 xmlns:a16="http://schemas.microsoft.com/office/drawing/2014/main" val="694879642"/>
                  </a:ext>
                </a:extLst>
              </a:tr>
              <a:tr h="360041">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-97,67%</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Narrow" panose="020B0606020202030204" pitchFamily="34" charset="0"/>
                        </a:rPr>
                        <a:t>Southern Cape</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0041">
                <a:tc>
                  <a:txBody>
                    <a:bodyPr/>
                    <a:lstStyle/>
                    <a:p>
                      <a:pPr algn="ctr" fontAlgn="ctr"/>
                      <a:r>
                        <a:rPr lang="en-ZA" sz="1200" b="1" i="0" u="none" strike="noStrike">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-98,55%</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chemeClr val="tx1"/>
                          </a:solidFill>
                          <a:latin typeface="Arial Narrow" panose="020B0606020202030204" pitchFamily="34" charset="0"/>
                        </a:rPr>
                        <a:t>Voorberg</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60041">
                <a:tc>
                  <a:txBody>
                    <a:bodyPr/>
                    <a:lstStyle/>
                    <a:p>
                      <a:pPr algn="ctr" fontAlgn="ctr"/>
                      <a:r>
                        <a:rPr lang="en-ZA" sz="1200" b="1" i="0" u="none" strike="noStrike" dirty="0">
                          <a:solidFill>
                            <a:srgbClr val="000000"/>
                          </a:solidFill>
                          <a:effectLst/>
                          <a:latin typeface="Calibri" panose="020F0502020204030204" pitchFamily="34" charset="0"/>
                        </a:rPr>
                        <a:t>3,00%</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ctr"/>
                      <a:r>
                        <a:rPr lang="en-ZA" sz="1200" b="1" i="0" u="none" strike="noStrike" dirty="0">
                          <a:solidFill>
                            <a:srgbClr val="000000"/>
                          </a:solidFill>
                          <a:effectLst/>
                          <a:latin typeface="Calibri" panose="020F0502020204030204" pitchFamily="34" charset="0"/>
                        </a:rPr>
                        <a:t>-98,04%</a:t>
                      </a:r>
                    </a:p>
                  </a:txBody>
                  <a:tcPr marL="0" marR="0" marT="0" marB="0"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Narrow" panose="020B0606020202030204" pitchFamily="34" charset="0"/>
                        </a:rPr>
                        <a:t>West Coast</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bl>
          </a:graphicData>
        </a:graphic>
      </p:graphicFrame>
      <p:sp>
        <p:nvSpPr>
          <p:cNvPr id="13" name="Title 1"/>
          <p:cNvSpPr txBox="1">
            <a:spLocks/>
          </p:cNvSpPr>
          <p:nvPr/>
        </p:nvSpPr>
        <p:spPr>
          <a:xfrm>
            <a:off x="29369" y="56775"/>
            <a:ext cx="10956131" cy="523365"/>
          </a:xfrm>
          <a:prstGeom prst="rect">
            <a:avLst/>
          </a:prstGeom>
        </p:spPr>
        <p:txBody>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a:lstStyle>
          <a:p>
            <a:pPr>
              <a:spcAft>
                <a:spcPts val="600"/>
              </a:spcAft>
            </a:pPr>
            <a:r>
              <a:rPr lang="en-ZA" sz="3200" kern="0" dirty="0" smtClean="0">
                <a:solidFill>
                  <a:srgbClr val="FFFFFF"/>
                </a:solidFill>
                <a:latin typeface="Arial Black" panose="020B0A04020102020204" pitchFamily="34" charset="0"/>
              </a:rPr>
              <a:t>PERFORMANCE INDICATOR NOT ACHIEVED:</a:t>
            </a:r>
          </a:p>
          <a:p>
            <a:pPr>
              <a:spcAft>
                <a:spcPts val="600"/>
              </a:spcAft>
            </a:pPr>
            <a:r>
              <a:rPr lang="en-GB" sz="2400" kern="0" dirty="0">
                <a:solidFill>
                  <a:srgbClr val="FFFFFF"/>
                </a:solidFill>
                <a:latin typeface="Arial Black" panose="020B0A04020102020204" pitchFamily="34" charset="0"/>
              </a:rPr>
              <a:t>Percentage increase of offenders, parolees and probationers participating in Restorative Justice Programme</a:t>
            </a:r>
          </a:p>
          <a:p>
            <a:pPr>
              <a:spcAft>
                <a:spcPts val="600"/>
              </a:spcAft>
            </a:pPr>
            <a:endParaRPr lang="en-GB" sz="2400" kern="0" dirty="0">
              <a:solidFill>
                <a:srgbClr val="FFFFFF"/>
              </a:solidFill>
              <a:latin typeface="Arial Black" panose="020B0A04020102020204" pitchFamily="34" charset="0"/>
            </a:endParaRPr>
          </a:p>
          <a:p>
            <a:pPr>
              <a:spcAft>
                <a:spcPts val="600"/>
              </a:spcAft>
            </a:pPr>
            <a:endParaRPr lang="en-GB" sz="2400" kern="0"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6858250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Rounded 60">
            <a:extLst>
              <a:ext uri="{FF2B5EF4-FFF2-40B4-BE49-F238E27FC236}">
                <a16:creationId xmlns="" xmlns:a16="http://schemas.microsoft.com/office/drawing/2014/main" id="{935013CF-ED1D-4C99-9BBC-342742B95A80}"/>
              </a:ext>
            </a:extLst>
          </p:cNvPr>
          <p:cNvSpPr/>
          <p:nvPr/>
        </p:nvSpPr>
        <p:spPr>
          <a:xfrm rot="5400000">
            <a:off x="4804500" y="-4804500"/>
            <a:ext cx="1440000" cy="11049000"/>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2" name="Title 1"/>
          <p:cNvSpPr>
            <a:spLocks noGrp="1"/>
          </p:cNvSpPr>
          <p:nvPr>
            <p:ph type="title" idx="4294967295"/>
          </p:nvPr>
        </p:nvSpPr>
        <p:spPr>
          <a:xfrm>
            <a:off x="254000" y="596901"/>
            <a:ext cx="10188575" cy="843099"/>
          </a:xfrm>
          <a:prstGeom prst="rect">
            <a:avLst/>
          </a:prstGeom>
        </p:spPr>
        <p:txBody>
          <a:bodyPr/>
          <a:lstStyle/>
          <a:p>
            <a:r>
              <a:rPr lang="en-ZA" sz="3200" dirty="0" smtClean="0">
                <a:solidFill>
                  <a:schemeClr val="bg1"/>
                </a:solidFill>
                <a:latin typeface="Arial Black" panose="020B0A04020102020204" pitchFamily="34" charset="0"/>
              </a:rPr>
              <a:t>SUMMARY OF IMPROVEMENTS FOR </a:t>
            </a:r>
            <a:r>
              <a:rPr lang="en-ZA" sz="3200" dirty="0" smtClean="0">
                <a:latin typeface="Arial Black" panose="020B0A04020102020204" pitchFamily="34" charset="0"/>
              </a:rPr>
              <a:t>Q2</a:t>
            </a:r>
            <a:endParaRPr lang="en-GB" sz="3200" dirty="0">
              <a:latin typeface="Arial Black" panose="020B0A04020102020204" pitchFamily="34" charset="0"/>
            </a:endParaRPr>
          </a:p>
        </p:txBody>
      </p:sp>
      <p:sp>
        <p:nvSpPr>
          <p:cNvPr id="3" name="Rectangle 2"/>
          <p:cNvSpPr/>
          <p:nvPr/>
        </p:nvSpPr>
        <p:spPr>
          <a:xfrm>
            <a:off x="762000" y="2036901"/>
            <a:ext cx="10287000" cy="3474797"/>
          </a:xfrm>
          <a:prstGeom prst="rect">
            <a:avLst/>
          </a:prstGeom>
        </p:spPr>
        <p:txBody>
          <a:bodyPr wrap="square">
            <a:spAutoFit/>
          </a:bodyPr>
          <a:lstStyle/>
          <a:p>
            <a:pPr marL="285750" indent="-285750">
              <a:lnSpc>
                <a:spcPct val="90000"/>
              </a:lnSpc>
              <a:spcBef>
                <a:spcPct val="50000"/>
              </a:spcBef>
              <a:buClr>
                <a:srgbClr val="339933"/>
              </a:buClr>
              <a:buFont typeface="Wingdings" panose="05000000000000000000" pitchFamily="2" charset="2"/>
              <a:buChar char="q"/>
            </a:pPr>
            <a:r>
              <a:rPr lang="en-ZA" dirty="0" smtClean="0">
                <a:latin typeface="Arial Narrow" panose="020B0606020202030204" pitchFamily="34" charset="0"/>
              </a:rPr>
              <a:t>Due to the limitation brought on by the Covid19 regulations there could be no engagements and programs presented, with the move to level two and one some of the programs had commenced is visible in the attendance in September compared to previous months</a:t>
            </a:r>
          </a:p>
          <a:p>
            <a:pPr marL="285750" indent="-285750">
              <a:lnSpc>
                <a:spcPct val="90000"/>
              </a:lnSpc>
              <a:spcBef>
                <a:spcPct val="50000"/>
              </a:spcBef>
              <a:buClr>
                <a:srgbClr val="339933"/>
              </a:buClr>
              <a:buFont typeface="Wingdings" panose="05000000000000000000" pitchFamily="2" charset="2"/>
              <a:buChar char="q"/>
            </a:pPr>
            <a:r>
              <a:rPr lang="en-ZA" dirty="0" smtClean="0">
                <a:latin typeface="Arial Narrow" panose="020B0606020202030204" pitchFamily="34" charset="0"/>
              </a:rPr>
              <a:t>Staff training had to be abandoned and monitoring and evaluations could not take place, many services in the region has recommenced and recovery place are in place </a:t>
            </a:r>
          </a:p>
          <a:p>
            <a:pPr marL="285750" indent="-285750">
              <a:lnSpc>
                <a:spcPct val="90000"/>
              </a:lnSpc>
              <a:spcBef>
                <a:spcPct val="50000"/>
              </a:spcBef>
              <a:buClr>
                <a:srgbClr val="339933"/>
              </a:buClr>
              <a:buFont typeface="Wingdings" panose="05000000000000000000" pitchFamily="2" charset="2"/>
              <a:buChar char="q"/>
            </a:pPr>
            <a:r>
              <a:rPr lang="en-ZA" dirty="0" smtClean="0">
                <a:latin typeface="Arial Narrow" panose="020B0606020202030204" pitchFamily="34" charset="0"/>
              </a:rPr>
              <a:t>At Coalface the work had to be re-aligned as movement was limited and offenders could not attend rehabilitation programs, programs are presented </a:t>
            </a:r>
          </a:p>
          <a:p>
            <a:pPr marL="285750" indent="-285750">
              <a:lnSpc>
                <a:spcPct val="90000"/>
              </a:lnSpc>
              <a:spcBef>
                <a:spcPct val="50000"/>
              </a:spcBef>
              <a:buClr>
                <a:srgbClr val="339933"/>
              </a:buClr>
              <a:buFont typeface="Wingdings" panose="05000000000000000000" pitchFamily="2" charset="2"/>
              <a:buChar char="q"/>
            </a:pPr>
            <a:r>
              <a:rPr lang="en-ZA" dirty="0" smtClean="0">
                <a:latin typeface="Arial Narrow" panose="020B0606020202030204" pitchFamily="34" charset="0"/>
              </a:rPr>
              <a:t>The high infection rate also had a negative impact on staff due to the number of staff that had to isolate and closure of </a:t>
            </a:r>
            <a:r>
              <a:rPr lang="en-ZA" dirty="0" err="1" smtClean="0">
                <a:latin typeface="Arial Narrow" panose="020B0606020202030204" pitchFamily="34" charset="0"/>
              </a:rPr>
              <a:t>ofices</a:t>
            </a:r>
            <a:r>
              <a:rPr lang="en-ZA" dirty="0" smtClean="0">
                <a:latin typeface="Arial Narrow" panose="020B0606020202030204" pitchFamily="34" charset="0"/>
              </a:rPr>
              <a:t>, however the infection totals came down in September and this has caused less interruptions in services</a:t>
            </a:r>
          </a:p>
          <a:p>
            <a:pPr marL="285750" indent="-285750">
              <a:lnSpc>
                <a:spcPct val="90000"/>
              </a:lnSpc>
              <a:spcBef>
                <a:spcPct val="50000"/>
              </a:spcBef>
              <a:buClr>
                <a:srgbClr val="339933"/>
              </a:buClr>
              <a:buFont typeface="Wingdings" panose="05000000000000000000" pitchFamily="2" charset="2"/>
              <a:buChar char="q"/>
            </a:pPr>
            <a:r>
              <a:rPr lang="en-ZA" dirty="0" smtClean="0">
                <a:latin typeface="Arial Narrow" panose="020B0606020202030204" pitchFamily="34" charset="0"/>
              </a:rPr>
              <a:t>Limited </a:t>
            </a:r>
            <a:r>
              <a:rPr lang="en-ZA" dirty="0">
                <a:latin typeface="Arial Narrow" panose="020B0606020202030204" pitchFamily="34" charset="0"/>
              </a:rPr>
              <a:t>functioning of the courts resulting in increasing numbers of remand detainees </a:t>
            </a:r>
            <a:r>
              <a:rPr lang="en-ZA" dirty="0" smtClean="0">
                <a:latin typeface="Arial Narrow" panose="020B0606020202030204" pitchFamily="34" charset="0"/>
              </a:rPr>
              <a:t>which caused an escalation in frustration and </a:t>
            </a:r>
            <a:r>
              <a:rPr lang="en-ZA" dirty="0" err="1" smtClean="0">
                <a:latin typeface="Arial Narrow" panose="020B0606020202030204" pitchFamily="34" charset="0"/>
              </a:rPr>
              <a:t>assualts</a:t>
            </a:r>
            <a:endParaRPr lang="en-ZA" dirty="0">
              <a:latin typeface="Arial Narrow" panose="020B0606020202030204" pitchFamily="34" charset="0"/>
            </a:endParaRPr>
          </a:p>
          <a:p>
            <a:pPr marL="285750" indent="-285750">
              <a:lnSpc>
                <a:spcPct val="90000"/>
              </a:lnSpc>
              <a:spcBef>
                <a:spcPct val="50000"/>
              </a:spcBef>
              <a:buClr>
                <a:srgbClr val="339933"/>
              </a:buClr>
              <a:buFont typeface="Wingdings" panose="05000000000000000000" pitchFamily="2" charset="2"/>
              <a:buChar char="q"/>
            </a:pPr>
            <a:r>
              <a:rPr lang="en-ZA" dirty="0" smtClean="0">
                <a:latin typeface="Arial Narrow" panose="020B0606020202030204" pitchFamily="34" charset="0"/>
              </a:rPr>
              <a:t>The Restorative Justice programs had to be suspended as there was no community and victim engagements allowed</a:t>
            </a:r>
          </a:p>
          <a:p>
            <a:pPr marL="285750" indent="-285750">
              <a:lnSpc>
                <a:spcPct val="90000"/>
              </a:lnSpc>
              <a:spcBef>
                <a:spcPct val="50000"/>
              </a:spcBef>
              <a:buClr>
                <a:srgbClr val="339933"/>
              </a:buClr>
              <a:buFont typeface="Wingdings" panose="05000000000000000000" pitchFamily="2" charset="2"/>
              <a:buChar char="q"/>
            </a:pPr>
            <a:r>
              <a:rPr lang="en-ZA" dirty="0" smtClean="0">
                <a:latin typeface="Arial Narrow" panose="020B0606020202030204" pitchFamily="34" charset="0"/>
              </a:rPr>
              <a:t>Overcrowding in the region remained consistent and below the target, was brought about with the special remission dispensation. Was at least 3% less than the first quarter</a:t>
            </a:r>
          </a:p>
          <a:p>
            <a:pPr marL="285750" indent="-285750">
              <a:lnSpc>
                <a:spcPct val="90000"/>
              </a:lnSpc>
              <a:spcBef>
                <a:spcPct val="50000"/>
              </a:spcBef>
              <a:buClr>
                <a:srgbClr val="339933"/>
              </a:buClr>
              <a:buFont typeface="Wingdings" panose="05000000000000000000" pitchFamily="2" charset="2"/>
              <a:buChar char="q"/>
            </a:pPr>
            <a:r>
              <a:rPr lang="en-ZA" dirty="0" smtClean="0">
                <a:latin typeface="Arial Narrow" panose="020B0606020202030204" pitchFamily="34" charset="0"/>
              </a:rPr>
              <a:t>Performance in the number of profiles placed in front of the CSPB has also increased and can also be attributed to the special remission dispensation.</a:t>
            </a:r>
          </a:p>
          <a:p>
            <a:pPr marL="285750" indent="-285750">
              <a:lnSpc>
                <a:spcPct val="90000"/>
              </a:lnSpc>
              <a:spcBef>
                <a:spcPct val="50000"/>
              </a:spcBef>
              <a:buClr>
                <a:srgbClr val="339933"/>
              </a:buClr>
              <a:buFont typeface="Wingdings" panose="05000000000000000000" pitchFamily="2" charset="2"/>
              <a:buChar char="q"/>
            </a:pPr>
            <a:endParaRPr lang="en-ZA" dirty="0">
              <a:latin typeface="Arial Narrow" panose="020B0606020202030204" pitchFamily="34" charset="0"/>
            </a:endParaRPr>
          </a:p>
        </p:txBody>
      </p:sp>
    </p:spTree>
    <p:extLst>
      <p:ext uri="{BB962C8B-B14F-4D97-AF65-F5344CB8AC3E}">
        <p14:creationId xmlns:p14="http://schemas.microsoft.com/office/powerpoint/2010/main" val="1476713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lide1 Template_1.2_bac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12192000" cy="6858000"/>
          </a:xfrm>
          <a:prstGeom prst="rect">
            <a:avLst/>
          </a:prstGeom>
        </p:spPr>
      </p:pic>
      <p:sp>
        <p:nvSpPr>
          <p:cNvPr id="5" name="TextBox 4"/>
          <p:cNvSpPr txBox="1"/>
          <p:nvPr/>
        </p:nvSpPr>
        <p:spPr>
          <a:xfrm>
            <a:off x="2758529" y="271596"/>
            <a:ext cx="4522887" cy="707894"/>
          </a:xfrm>
          <a:prstGeom prst="rect">
            <a:avLst/>
          </a:prstGeom>
          <a:noFill/>
        </p:spPr>
        <p:txBody>
          <a:bodyPr wrap="square" rtlCol="0">
            <a:spAutoFit/>
          </a:bodyPr>
          <a:lstStyle/>
          <a:p>
            <a:pPr defTabSz="457200" fontAlgn="auto">
              <a:spcBef>
                <a:spcPts val="0"/>
              </a:spcBef>
              <a:spcAft>
                <a:spcPts val="0"/>
              </a:spcAft>
            </a:pPr>
            <a:r>
              <a:rPr lang="en-US" sz="4000" dirty="0">
                <a:solidFill>
                  <a:prstClr val="white"/>
                </a:solidFill>
                <a:latin typeface="Calibri"/>
                <a:cs typeface="Arial Black"/>
              </a:rPr>
              <a:t>Thank You</a:t>
            </a:r>
          </a:p>
        </p:txBody>
      </p:sp>
      <p:sp>
        <p:nvSpPr>
          <p:cNvPr id="13" name="TextBox 12"/>
          <p:cNvSpPr txBox="1"/>
          <p:nvPr/>
        </p:nvSpPr>
        <p:spPr>
          <a:xfrm>
            <a:off x="2603500" y="423997"/>
            <a:ext cx="6338176" cy="1323439"/>
          </a:xfrm>
          <a:prstGeom prst="rect">
            <a:avLst/>
          </a:prstGeom>
          <a:noFill/>
        </p:spPr>
        <p:txBody>
          <a:bodyPr wrap="square" rtlCol="0">
            <a:spAutoFit/>
          </a:bodyPr>
          <a:lstStyle/>
          <a:p>
            <a:pPr algn="ctr" defTabSz="457200" fontAlgn="auto">
              <a:spcBef>
                <a:spcPts val="0"/>
              </a:spcBef>
              <a:spcAft>
                <a:spcPts val="0"/>
              </a:spcAft>
            </a:pPr>
            <a:r>
              <a:rPr lang="en-ZA" sz="2000" b="1" dirty="0">
                <a:solidFill>
                  <a:srgbClr val="005300"/>
                </a:solidFill>
                <a:latin typeface="Calibri"/>
                <a:cs typeface="Arial Black"/>
              </a:rPr>
              <a:t>THANK YOU</a:t>
            </a:r>
          </a:p>
          <a:p>
            <a:pPr algn="ctr" defTabSz="457200" fontAlgn="auto">
              <a:spcBef>
                <a:spcPts val="0"/>
              </a:spcBef>
              <a:spcAft>
                <a:spcPts val="0"/>
              </a:spcAft>
            </a:pPr>
            <a:endParaRPr lang="en-ZA" sz="2000" b="1" dirty="0">
              <a:solidFill>
                <a:srgbClr val="005300"/>
              </a:solidFill>
              <a:latin typeface="Calibri"/>
              <a:cs typeface="Arial Black"/>
            </a:endParaRPr>
          </a:p>
          <a:p>
            <a:pPr algn="ctr" defTabSz="457200" fontAlgn="auto">
              <a:spcBef>
                <a:spcPts val="0"/>
              </a:spcBef>
              <a:spcAft>
                <a:spcPts val="0"/>
              </a:spcAft>
            </a:pPr>
            <a:r>
              <a:rPr lang="en-ZA" sz="2000" b="1" dirty="0">
                <a:solidFill>
                  <a:srgbClr val="005300"/>
                </a:solidFill>
                <a:latin typeface="Calibri"/>
                <a:cs typeface="Arial Black"/>
              </a:rPr>
              <a:t>STRIVING FOR A SOUTH AFRICA IN WHICH PEOPLE ARE AND FEEL SAFE</a:t>
            </a:r>
          </a:p>
        </p:txBody>
      </p:sp>
    </p:spTree>
    <p:extLst>
      <p:ext uri="{BB962C8B-B14F-4D97-AF65-F5344CB8AC3E}">
        <p14:creationId xmlns:p14="http://schemas.microsoft.com/office/powerpoint/2010/main" val="11654044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trellis">
          <a:fgClr>
            <a:srgbClr val="FFFFFF"/>
          </a:fgClr>
          <a:bgClr>
            <a:srgbClr val="BCEABC"/>
          </a:bgClr>
        </a:pattFill>
        <a:effectLst/>
      </p:bgPr>
    </p:bg>
    <p:spTree>
      <p:nvGrpSpPr>
        <p:cNvPr id="1" name=""/>
        <p:cNvGrpSpPr/>
        <p:nvPr/>
      </p:nvGrpSpPr>
      <p:grpSpPr>
        <a:xfrm>
          <a:off x="0" y="0"/>
          <a:ext cx="0" cy="0"/>
          <a:chOff x="0" y="0"/>
          <a:chExt cx="0" cy="0"/>
        </a:xfrm>
      </p:grpSpPr>
      <p:grpSp>
        <p:nvGrpSpPr>
          <p:cNvPr id="7" name="Group 6"/>
          <p:cNvGrpSpPr/>
          <p:nvPr/>
        </p:nvGrpSpPr>
        <p:grpSpPr>
          <a:xfrm>
            <a:off x="65498" y="-21773"/>
            <a:ext cx="8392701" cy="6270173"/>
            <a:chOff x="65499" y="-21773"/>
            <a:chExt cx="7302314" cy="5185651"/>
          </a:xfrm>
        </p:grpSpPr>
        <p:sp>
          <p:nvSpPr>
            <p:cNvPr id="3" name="Rectangle: Top Corners Rounded 24">
              <a:extLst>
                <a:ext uri="{FF2B5EF4-FFF2-40B4-BE49-F238E27FC236}">
                  <a16:creationId xmlns:a16="http://schemas.microsoft.com/office/drawing/2014/main" xmlns="" id="{0DC4C310-37AB-43E0-9D8B-683A5AE91EB8}"/>
                </a:ext>
              </a:extLst>
            </p:cNvPr>
            <p:cNvSpPr/>
            <p:nvPr/>
          </p:nvSpPr>
          <p:spPr>
            <a:xfrm rot="10800000">
              <a:off x="575313" y="-10887"/>
              <a:ext cx="6282685" cy="5174765"/>
            </a:xfrm>
            <a:prstGeom prst="round2SameRect">
              <a:avLst>
                <a:gd name="adj1" fmla="val 13687"/>
                <a:gd name="adj2" fmla="val 0"/>
              </a:avLst>
            </a:prstGeom>
            <a:gradFill flip="none" rotWithShape="1">
              <a:gsLst>
                <a:gs pos="99000">
                  <a:srgbClr val="00CC99"/>
                </a:gs>
                <a:gs pos="1000">
                  <a:srgbClr val="009900"/>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5" name="Isosceles Triangle 3"/>
            <p:cNvSpPr/>
            <p:nvPr/>
          </p:nvSpPr>
          <p:spPr bwMode="auto">
            <a:xfrm>
              <a:off x="6847113" y="-21773"/>
              <a:ext cx="520700" cy="1270000"/>
            </a:xfrm>
            <a:custGeom>
              <a:avLst/>
              <a:gdLst>
                <a:gd name="connsiteX0" fmla="*/ 0 w 431800"/>
                <a:gd name="connsiteY0" fmla="*/ 1143000 h 1143000"/>
                <a:gd name="connsiteX1" fmla="*/ 215900 w 431800"/>
                <a:gd name="connsiteY1" fmla="*/ 0 h 1143000"/>
                <a:gd name="connsiteX2" fmla="*/ 431800 w 431800"/>
                <a:gd name="connsiteY2" fmla="*/ 1143000 h 1143000"/>
                <a:gd name="connsiteX3" fmla="*/ 0 w 431800"/>
                <a:gd name="connsiteY3" fmla="*/ 1143000 h 1143000"/>
                <a:gd name="connsiteX0" fmla="*/ 0 w 647700"/>
                <a:gd name="connsiteY0" fmla="*/ 1117600 h 1117600"/>
                <a:gd name="connsiteX1" fmla="*/ 647700 w 647700"/>
                <a:gd name="connsiteY1" fmla="*/ 0 h 1117600"/>
                <a:gd name="connsiteX2" fmla="*/ 431800 w 647700"/>
                <a:gd name="connsiteY2" fmla="*/ 1117600 h 1117600"/>
                <a:gd name="connsiteX3" fmla="*/ 0 w 647700"/>
                <a:gd name="connsiteY3" fmla="*/ 1117600 h 1117600"/>
                <a:gd name="connsiteX0" fmla="*/ 0 w 647700"/>
                <a:gd name="connsiteY0" fmla="*/ 1117600 h 1244600"/>
                <a:gd name="connsiteX1" fmla="*/ 647700 w 647700"/>
                <a:gd name="connsiteY1" fmla="*/ 0 h 1244600"/>
                <a:gd name="connsiteX2" fmla="*/ 558800 w 647700"/>
                <a:gd name="connsiteY2" fmla="*/ 1244600 h 1244600"/>
                <a:gd name="connsiteX3" fmla="*/ 0 w 647700"/>
                <a:gd name="connsiteY3" fmla="*/ 1117600 h 1244600"/>
                <a:gd name="connsiteX0" fmla="*/ 0 w 647700"/>
                <a:gd name="connsiteY0" fmla="*/ 1270000 h 1397000"/>
                <a:gd name="connsiteX1" fmla="*/ 647700 w 647700"/>
                <a:gd name="connsiteY1" fmla="*/ 0 h 1397000"/>
                <a:gd name="connsiteX2" fmla="*/ 558800 w 647700"/>
                <a:gd name="connsiteY2" fmla="*/ 1397000 h 1397000"/>
                <a:gd name="connsiteX3" fmla="*/ 0 w 647700"/>
                <a:gd name="connsiteY3" fmla="*/ 1270000 h 1397000"/>
                <a:gd name="connsiteX0" fmla="*/ 0 w 469900"/>
                <a:gd name="connsiteY0" fmla="*/ 1701800 h 1701800"/>
                <a:gd name="connsiteX1" fmla="*/ 469900 w 469900"/>
                <a:gd name="connsiteY1" fmla="*/ 0 h 1701800"/>
                <a:gd name="connsiteX2" fmla="*/ 381000 w 469900"/>
                <a:gd name="connsiteY2" fmla="*/ 1397000 h 1701800"/>
                <a:gd name="connsiteX3" fmla="*/ 0 w 469900"/>
                <a:gd name="connsiteY3" fmla="*/ 1701800 h 1701800"/>
                <a:gd name="connsiteX0" fmla="*/ 0 w 596900"/>
                <a:gd name="connsiteY0" fmla="*/ 1346200 h 1397000"/>
                <a:gd name="connsiteX1" fmla="*/ 596900 w 596900"/>
                <a:gd name="connsiteY1" fmla="*/ 0 h 1397000"/>
                <a:gd name="connsiteX2" fmla="*/ 508000 w 596900"/>
                <a:gd name="connsiteY2" fmla="*/ 1397000 h 1397000"/>
                <a:gd name="connsiteX3" fmla="*/ 0 w 596900"/>
                <a:gd name="connsiteY3" fmla="*/ 1346200 h 1397000"/>
                <a:gd name="connsiteX0" fmla="*/ 0 w 596900"/>
                <a:gd name="connsiteY0" fmla="*/ 1346200 h 1397000"/>
                <a:gd name="connsiteX1" fmla="*/ 596900 w 596900"/>
                <a:gd name="connsiteY1" fmla="*/ 0 h 1397000"/>
                <a:gd name="connsiteX2" fmla="*/ 584200 w 596900"/>
                <a:gd name="connsiteY2" fmla="*/ 1397000 h 1397000"/>
                <a:gd name="connsiteX3" fmla="*/ 0 w 596900"/>
                <a:gd name="connsiteY3" fmla="*/ 1346200 h 1397000"/>
                <a:gd name="connsiteX0" fmla="*/ 0 w 584200"/>
                <a:gd name="connsiteY0" fmla="*/ 1193800 h 1244600"/>
                <a:gd name="connsiteX1" fmla="*/ 495300 w 584200"/>
                <a:gd name="connsiteY1" fmla="*/ 0 h 1244600"/>
                <a:gd name="connsiteX2" fmla="*/ 584200 w 584200"/>
                <a:gd name="connsiteY2" fmla="*/ 1244600 h 1244600"/>
                <a:gd name="connsiteX3" fmla="*/ 0 w 584200"/>
                <a:gd name="connsiteY3" fmla="*/ 1193800 h 1244600"/>
                <a:gd name="connsiteX0" fmla="*/ 0 w 584200"/>
                <a:gd name="connsiteY0" fmla="*/ 1219200 h 1270000"/>
                <a:gd name="connsiteX1" fmla="*/ 571500 w 584200"/>
                <a:gd name="connsiteY1" fmla="*/ 0 h 1270000"/>
                <a:gd name="connsiteX2" fmla="*/ 584200 w 584200"/>
                <a:gd name="connsiteY2" fmla="*/ 1270000 h 1270000"/>
                <a:gd name="connsiteX3" fmla="*/ 0 w 584200"/>
                <a:gd name="connsiteY3" fmla="*/ 1219200 h 1270000"/>
                <a:gd name="connsiteX0" fmla="*/ 469900 w 469900"/>
                <a:gd name="connsiteY0" fmla="*/ 1193800 h 1270000"/>
                <a:gd name="connsiteX1" fmla="*/ 0 w 469900"/>
                <a:gd name="connsiteY1" fmla="*/ 0 h 1270000"/>
                <a:gd name="connsiteX2" fmla="*/ 12700 w 469900"/>
                <a:gd name="connsiteY2" fmla="*/ 1270000 h 1270000"/>
                <a:gd name="connsiteX3" fmla="*/ 469900 w 469900"/>
                <a:gd name="connsiteY3" fmla="*/ 1193800 h 1270000"/>
                <a:gd name="connsiteX0" fmla="*/ 469900 w 469900"/>
                <a:gd name="connsiteY0" fmla="*/ 1193800 h 1270000"/>
                <a:gd name="connsiteX1" fmla="*/ 0 w 469900"/>
                <a:gd name="connsiteY1" fmla="*/ 0 h 1270000"/>
                <a:gd name="connsiteX2" fmla="*/ 12700 w 469900"/>
                <a:gd name="connsiteY2" fmla="*/ 1270000 h 1270000"/>
                <a:gd name="connsiteX3" fmla="*/ 469900 w 469900"/>
                <a:gd name="connsiteY3" fmla="*/ 1193800 h 1270000"/>
                <a:gd name="connsiteX0" fmla="*/ 495300 w 495300"/>
                <a:gd name="connsiteY0" fmla="*/ 1193800 h 1270000"/>
                <a:gd name="connsiteX1" fmla="*/ 0 w 495300"/>
                <a:gd name="connsiteY1" fmla="*/ 0 h 1270000"/>
                <a:gd name="connsiteX2" fmla="*/ 12700 w 495300"/>
                <a:gd name="connsiteY2" fmla="*/ 1270000 h 1270000"/>
                <a:gd name="connsiteX3" fmla="*/ 495300 w 495300"/>
                <a:gd name="connsiteY3" fmla="*/ 1193800 h 1270000"/>
                <a:gd name="connsiteX0" fmla="*/ 520700 w 520700"/>
                <a:gd name="connsiteY0" fmla="*/ 1270000 h 1270000"/>
                <a:gd name="connsiteX1" fmla="*/ 0 w 520700"/>
                <a:gd name="connsiteY1" fmla="*/ 0 h 1270000"/>
                <a:gd name="connsiteX2" fmla="*/ 12700 w 520700"/>
                <a:gd name="connsiteY2" fmla="*/ 1270000 h 1270000"/>
                <a:gd name="connsiteX3" fmla="*/ 520700 w 520700"/>
                <a:gd name="connsiteY3" fmla="*/ 1270000 h 1270000"/>
              </a:gdLst>
              <a:ahLst/>
              <a:cxnLst>
                <a:cxn ang="0">
                  <a:pos x="connsiteX0" y="connsiteY0"/>
                </a:cxn>
                <a:cxn ang="0">
                  <a:pos x="connsiteX1" y="connsiteY1"/>
                </a:cxn>
                <a:cxn ang="0">
                  <a:pos x="connsiteX2" y="connsiteY2"/>
                </a:cxn>
                <a:cxn ang="0">
                  <a:pos x="connsiteX3" y="connsiteY3"/>
                </a:cxn>
              </a:cxnLst>
              <a:rect l="l" t="t" r="r" b="b"/>
              <a:pathLst>
                <a:path w="520700" h="1270000">
                  <a:moveTo>
                    <a:pt x="520700" y="1270000"/>
                  </a:moveTo>
                  <a:lnTo>
                    <a:pt x="0" y="0"/>
                  </a:lnTo>
                  <a:lnTo>
                    <a:pt x="12700" y="1270000"/>
                  </a:lnTo>
                  <a:lnTo>
                    <a:pt x="520700" y="1270000"/>
                  </a:lnTo>
                  <a:close/>
                </a:path>
              </a:pathLst>
            </a:custGeom>
            <a:solidFill>
              <a:srgbClr val="009900"/>
            </a:solidFill>
            <a:ln w="1270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spAutoFit/>
            </a:bodyPr>
            <a:lstStyle/>
            <a:p>
              <a:pPr algn="ctr">
                <a:lnSpc>
                  <a:spcPct val="90000"/>
                </a:lnSpc>
                <a:spcBef>
                  <a:spcPct val="50000"/>
                </a:spcBef>
                <a:buClr>
                  <a:srgbClr val="7D0900"/>
                </a:buClr>
              </a:pPr>
              <a:endParaRPr lang="en-ZA" smtClean="0">
                <a:solidFill>
                  <a:srgbClr val="000000"/>
                </a:solidFill>
              </a:endParaRPr>
            </a:p>
          </p:txBody>
        </p:sp>
        <p:sp>
          <p:nvSpPr>
            <p:cNvPr id="6" name="Isosceles Triangle 3"/>
            <p:cNvSpPr/>
            <p:nvPr/>
          </p:nvSpPr>
          <p:spPr bwMode="auto">
            <a:xfrm rot="10800000" flipV="1">
              <a:off x="65499" y="-10887"/>
              <a:ext cx="520700" cy="1270000"/>
            </a:xfrm>
            <a:custGeom>
              <a:avLst/>
              <a:gdLst>
                <a:gd name="connsiteX0" fmla="*/ 0 w 431800"/>
                <a:gd name="connsiteY0" fmla="*/ 1143000 h 1143000"/>
                <a:gd name="connsiteX1" fmla="*/ 215900 w 431800"/>
                <a:gd name="connsiteY1" fmla="*/ 0 h 1143000"/>
                <a:gd name="connsiteX2" fmla="*/ 431800 w 431800"/>
                <a:gd name="connsiteY2" fmla="*/ 1143000 h 1143000"/>
                <a:gd name="connsiteX3" fmla="*/ 0 w 431800"/>
                <a:gd name="connsiteY3" fmla="*/ 1143000 h 1143000"/>
                <a:gd name="connsiteX0" fmla="*/ 0 w 647700"/>
                <a:gd name="connsiteY0" fmla="*/ 1117600 h 1117600"/>
                <a:gd name="connsiteX1" fmla="*/ 647700 w 647700"/>
                <a:gd name="connsiteY1" fmla="*/ 0 h 1117600"/>
                <a:gd name="connsiteX2" fmla="*/ 431800 w 647700"/>
                <a:gd name="connsiteY2" fmla="*/ 1117600 h 1117600"/>
                <a:gd name="connsiteX3" fmla="*/ 0 w 647700"/>
                <a:gd name="connsiteY3" fmla="*/ 1117600 h 1117600"/>
                <a:gd name="connsiteX0" fmla="*/ 0 w 647700"/>
                <a:gd name="connsiteY0" fmla="*/ 1117600 h 1244600"/>
                <a:gd name="connsiteX1" fmla="*/ 647700 w 647700"/>
                <a:gd name="connsiteY1" fmla="*/ 0 h 1244600"/>
                <a:gd name="connsiteX2" fmla="*/ 558800 w 647700"/>
                <a:gd name="connsiteY2" fmla="*/ 1244600 h 1244600"/>
                <a:gd name="connsiteX3" fmla="*/ 0 w 647700"/>
                <a:gd name="connsiteY3" fmla="*/ 1117600 h 1244600"/>
                <a:gd name="connsiteX0" fmla="*/ 0 w 647700"/>
                <a:gd name="connsiteY0" fmla="*/ 1270000 h 1397000"/>
                <a:gd name="connsiteX1" fmla="*/ 647700 w 647700"/>
                <a:gd name="connsiteY1" fmla="*/ 0 h 1397000"/>
                <a:gd name="connsiteX2" fmla="*/ 558800 w 647700"/>
                <a:gd name="connsiteY2" fmla="*/ 1397000 h 1397000"/>
                <a:gd name="connsiteX3" fmla="*/ 0 w 647700"/>
                <a:gd name="connsiteY3" fmla="*/ 1270000 h 1397000"/>
                <a:gd name="connsiteX0" fmla="*/ 0 w 469900"/>
                <a:gd name="connsiteY0" fmla="*/ 1701800 h 1701800"/>
                <a:gd name="connsiteX1" fmla="*/ 469900 w 469900"/>
                <a:gd name="connsiteY1" fmla="*/ 0 h 1701800"/>
                <a:gd name="connsiteX2" fmla="*/ 381000 w 469900"/>
                <a:gd name="connsiteY2" fmla="*/ 1397000 h 1701800"/>
                <a:gd name="connsiteX3" fmla="*/ 0 w 469900"/>
                <a:gd name="connsiteY3" fmla="*/ 1701800 h 1701800"/>
                <a:gd name="connsiteX0" fmla="*/ 0 w 596900"/>
                <a:gd name="connsiteY0" fmla="*/ 1346200 h 1397000"/>
                <a:gd name="connsiteX1" fmla="*/ 596900 w 596900"/>
                <a:gd name="connsiteY1" fmla="*/ 0 h 1397000"/>
                <a:gd name="connsiteX2" fmla="*/ 508000 w 596900"/>
                <a:gd name="connsiteY2" fmla="*/ 1397000 h 1397000"/>
                <a:gd name="connsiteX3" fmla="*/ 0 w 596900"/>
                <a:gd name="connsiteY3" fmla="*/ 1346200 h 1397000"/>
                <a:gd name="connsiteX0" fmla="*/ 0 w 596900"/>
                <a:gd name="connsiteY0" fmla="*/ 1346200 h 1397000"/>
                <a:gd name="connsiteX1" fmla="*/ 596900 w 596900"/>
                <a:gd name="connsiteY1" fmla="*/ 0 h 1397000"/>
                <a:gd name="connsiteX2" fmla="*/ 584200 w 596900"/>
                <a:gd name="connsiteY2" fmla="*/ 1397000 h 1397000"/>
                <a:gd name="connsiteX3" fmla="*/ 0 w 596900"/>
                <a:gd name="connsiteY3" fmla="*/ 1346200 h 1397000"/>
                <a:gd name="connsiteX0" fmla="*/ 0 w 584200"/>
                <a:gd name="connsiteY0" fmla="*/ 1193800 h 1244600"/>
                <a:gd name="connsiteX1" fmla="*/ 495300 w 584200"/>
                <a:gd name="connsiteY1" fmla="*/ 0 h 1244600"/>
                <a:gd name="connsiteX2" fmla="*/ 584200 w 584200"/>
                <a:gd name="connsiteY2" fmla="*/ 1244600 h 1244600"/>
                <a:gd name="connsiteX3" fmla="*/ 0 w 584200"/>
                <a:gd name="connsiteY3" fmla="*/ 1193800 h 1244600"/>
                <a:gd name="connsiteX0" fmla="*/ 0 w 584200"/>
                <a:gd name="connsiteY0" fmla="*/ 1219200 h 1270000"/>
                <a:gd name="connsiteX1" fmla="*/ 571500 w 584200"/>
                <a:gd name="connsiteY1" fmla="*/ 0 h 1270000"/>
                <a:gd name="connsiteX2" fmla="*/ 584200 w 584200"/>
                <a:gd name="connsiteY2" fmla="*/ 1270000 h 1270000"/>
                <a:gd name="connsiteX3" fmla="*/ 0 w 584200"/>
                <a:gd name="connsiteY3" fmla="*/ 1219200 h 1270000"/>
                <a:gd name="connsiteX0" fmla="*/ 469900 w 469900"/>
                <a:gd name="connsiteY0" fmla="*/ 1193800 h 1270000"/>
                <a:gd name="connsiteX1" fmla="*/ 0 w 469900"/>
                <a:gd name="connsiteY1" fmla="*/ 0 h 1270000"/>
                <a:gd name="connsiteX2" fmla="*/ 12700 w 469900"/>
                <a:gd name="connsiteY2" fmla="*/ 1270000 h 1270000"/>
                <a:gd name="connsiteX3" fmla="*/ 469900 w 469900"/>
                <a:gd name="connsiteY3" fmla="*/ 1193800 h 1270000"/>
                <a:gd name="connsiteX0" fmla="*/ 469900 w 469900"/>
                <a:gd name="connsiteY0" fmla="*/ 1193800 h 1270000"/>
                <a:gd name="connsiteX1" fmla="*/ 0 w 469900"/>
                <a:gd name="connsiteY1" fmla="*/ 0 h 1270000"/>
                <a:gd name="connsiteX2" fmla="*/ 12700 w 469900"/>
                <a:gd name="connsiteY2" fmla="*/ 1270000 h 1270000"/>
                <a:gd name="connsiteX3" fmla="*/ 469900 w 469900"/>
                <a:gd name="connsiteY3" fmla="*/ 1193800 h 1270000"/>
                <a:gd name="connsiteX0" fmla="*/ 495300 w 495300"/>
                <a:gd name="connsiteY0" fmla="*/ 1193800 h 1270000"/>
                <a:gd name="connsiteX1" fmla="*/ 0 w 495300"/>
                <a:gd name="connsiteY1" fmla="*/ 0 h 1270000"/>
                <a:gd name="connsiteX2" fmla="*/ 12700 w 495300"/>
                <a:gd name="connsiteY2" fmla="*/ 1270000 h 1270000"/>
                <a:gd name="connsiteX3" fmla="*/ 495300 w 495300"/>
                <a:gd name="connsiteY3" fmla="*/ 1193800 h 1270000"/>
                <a:gd name="connsiteX0" fmla="*/ 520700 w 520700"/>
                <a:gd name="connsiteY0" fmla="*/ 1270000 h 1270000"/>
                <a:gd name="connsiteX1" fmla="*/ 0 w 520700"/>
                <a:gd name="connsiteY1" fmla="*/ 0 h 1270000"/>
                <a:gd name="connsiteX2" fmla="*/ 12700 w 520700"/>
                <a:gd name="connsiteY2" fmla="*/ 1270000 h 1270000"/>
                <a:gd name="connsiteX3" fmla="*/ 520700 w 520700"/>
                <a:gd name="connsiteY3" fmla="*/ 1270000 h 1270000"/>
              </a:gdLst>
              <a:ahLst/>
              <a:cxnLst>
                <a:cxn ang="0">
                  <a:pos x="connsiteX0" y="connsiteY0"/>
                </a:cxn>
                <a:cxn ang="0">
                  <a:pos x="connsiteX1" y="connsiteY1"/>
                </a:cxn>
                <a:cxn ang="0">
                  <a:pos x="connsiteX2" y="connsiteY2"/>
                </a:cxn>
                <a:cxn ang="0">
                  <a:pos x="connsiteX3" y="connsiteY3"/>
                </a:cxn>
              </a:cxnLst>
              <a:rect l="l" t="t" r="r" b="b"/>
              <a:pathLst>
                <a:path w="520700" h="1270000">
                  <a:moveTo>
                    <a:pt x="520700" y="1270000"/>
                  </a:moveTo>
                  <a:lnTo>
                    <a:pt x="0" y="0"/>
                  </a:lnTo>
                  <a:lnTo>
                    <a:pt x="12700" y="1270000"/>
                  </a:lnTo>
                  <a:lnTo>
                    <a:pt x="520700" y="1270000"/>
                  </a:lnTo>
                  <a:close/>
                </a:path>
              </a:pathLst>
            </a:custGeom>
            <a:solidFill>
              <a:srgbClr val="009900"/>
            </a:solidFill>
            <a:ln w="12700" cap="flat" cmpd="sng" algn="ctr">
              <a:noFill/>
              <a:prstDash val="solid"/>
              <a:round/>
              <a:headEnd type="none" w="med" len="med"/>
              <a:tailEnd type="none" w="med" len="med"/>
            </a:ln>
            <a:effectLst/>
          </p:spPr>
          <p:txBody>
            <a:bodyPr vert="horz" wrap="square" lIns="72000" tIns="72000" rIns="72000" bIns="72000" numCol="1" rtlCol="0" anchor="t" anchorCtr="0" compatLnSpc="1">
              <a:prstTxWarp prst="textNoShape">
                <a:avLst/>
              </a:prstTxWarp>
              <a:spAutoFit/>
            </a:bodyPr>
            <a:lstStyle/>
            <a:p>
              <a:pPr algn="ctr">
                <a:lnSpc>
                  <a:spcPct val="90000"/>
                </a:lnSpc>
                <a:spcBef>
                  <a:spcPct val="50000"/>
                </a:spcBef>
                <a:buClr>
                  <a:srgbClr val="7D0900"/>
                </a:buClr>
              </a:pPr>
              <a:endParaRPr lang="en-ZA" smtClean="0">
                <a:solidFill>
                  <a:srgbClr val="000000"/>
                </a:solidFill>
              </a:endParaRPr>
            </a:p>
          </p:txBody>
        </p:sp>
      </p:grpSp>
      <p:sp>
        <p:nvSpPr>
          <p:cNvPr id="2" name="TextBox 1"/>
          <p:cNvSpPr txBox="1"/>
          <p:nvPr/>
        </p:nvSpPr>
        <p:spPr>
          <a:xfrm>
            <a:off x="651437" y="1088571"/>
            <a:ext cx="7097748" cy="3970318"/>
          </a:xfrm>
          <a:prstGeom prst="rect">
            <a:avLst/>
          </a:prstGeom>
          <a:noFill/>
        </p:spPr>
        <p:txBody>
          <a:bodyPr wrap="square" rtlCol="0">
            <a:spAutoFit/>
          </a:bodyPr>
          <a:lstStyle/>
          <a:p>
            <a:pPr algn="ctr"/>
            <a:r>
              <a:rPr lang="en-ZA" sz="6600" dirty="0" smtClean="0">
                <a:solidFill>
                  <a:prstClr val="white"/>
                </a:solidFill>
                <a:latin typeface="Arial Black" panose="020B0A04020102020204" pitchFamily="34" charset="0"/>
              </a:rPr>
              <a:t>PROGRAMME 2</a:t>
            </a:r>
          </a:p>
          <a:p>
            <a:pPr algn="ctr"/>
            <a:endParaRPr lang="en-ZA" sz="6600" dirty="0">
              <a:solidFill>
                <a:prstClr val="white"/>
              </a:solidFill>
              <a:latin typeface="Arial Black" panose="020B0A04020102020204" pitchFamily="34" charset="0"/>
            </a:endParaRPr>
          </a:p>
          <a:p>
            <a:pPr algn="ctr"/>
            <a:r>
              <a:rPr lang="en-ZA" sz="5400" dirty="0" smtClean="0">
                <a:solidFill>
                  <a:prstClr val="white"/>
                </a:solidFill>
                <a:latin typeface="Arial Black" panose="020B0A04020102020204" pitchFamily="34" charset="0"/>
              </a:rPr>
              <a:t>INCARCERATION</a:t>
            </a:r>
            <a:endParaRPr lang="en-ZA" sz="5400" dirty="0">
              <a:solidFill>
                <a:prstClr val="white"/>
              </a:solidFill>
              <a:latin typeface="Arial Black" panose="020B0A04020102020204" pitchFamily="34" charset="0"/>
            </a:endParaRPr>
          </a:p>
        </p:txBody>
      </p:sp>
    </p:spTree>
    <p:extLst>
      <p:ext uri="{BB962C8B-B14F-4D97-AF65-F5344CB8AC3E}">
        <p14:creationId xmlns:p14="http://schemas.microsoft.com/office/powerpoint/2010/main" val="16164430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60">
            <a:extLst>
              <a:ext uri="{FF2B5EF4-FFF2-40B4-BE49-F238E27FC236}">
                <a16:creationId xmlns:a16="http://schemas.microsoft.com/office/drawing/2014/main" xmlns="" id="{935013CF-ED1D-4C99-9BBC-342742B95A80}"/>
              </a:ext>
            </a:extLst>
          </p:cNvPr>
          <p:cNvSpPr/>
          <p:nvPr/>
        </p:nvSpPr>
        <p:spPr>
          <a:xfrm rot="5400000">
            <a:off x="4821169" y="-4804500"/>
            <a:ext cx="1440000" cy="11049000"/>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5" name="Title 1"/>
          <p:cNvSpPr txBox="1">
            <a:spLocks/>
          </p:cNvSpPr>
          <p:nvPr/>
        </p:nvSpPr>
        <p:spPr>
          <a:xfrm>
            <a:off x="63103" y="0"/>
            <a:ext cx="10956131" cy="523365"/>
          </a:xfrm>
          <a:prstGeom prst="rect">
            <a:avLst/>
          </a:prstGeom>
        </p:spPr>
        <p:txBody>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a:lstStyle>
          <a:p>
            <a:pPr>
              <a:spcAft>
                <a:spcPts val="600"/>
              </a:spcAft>
            </a:pPr>
            <a:r>
              <a:rPr lang="en-ZA" sz="3200" kern="0" dirty="0" smtClean="0">
                <a:solidFill>
                  <a:srgbClr val="FFFFFF"/>
                </a:solidFill>
                <a:latin typeface="Arial Black" panose="020B0A04020102020204" pitchFamily="34" charset="0"/>
              </a:rPr>
              <a:t>PERFORMANCE INDICATOR NOT ACHIEVED:</a:t>
            </a:r>
          </a:p>
          <a:p>
            <a:pPr>
              <a:spcAft>
                <a:spcPts val="600"/>
              </a:spcAft>
            </a:pPr>
            <a:r>
              <a:rPr lang="en-US" sz="2400" kern="0" dirty="0">
                <a:solidFill>
                  <a:srgbClr val="FFFFFF"/>
                </a:solidFill>
                <a:latin typeface="Arial Black" panose="020B0A04020102020204" pitchFamily="34" charset="0"/>
              </a:rPr>
              <a:t>Percentage of inmates who escaped from Correctional Facilities </a:t>
            </a:r>
          </a:p>
          <a:p>
            <a:endParaRPr lang="en-ZA" sz="3200" kern="0" dirty="0" smtClean="0">
              <a:solidFill>
                <a:srgbClr val="FFFFFF"/>
              </a:solidFill>
              <a:latin typeface="Arial Black" panose="020B0A04020102020204" pitchFamily="34" charset="0"/>
            </a:endParaRPr>
          </a:p>
          <a:p>
            <a:endParaRPr lang="en-GB" sz="3200" kern="0" dirty="0">
              <a:solidFill>
                <a:srgbClr val="FFFFFF"/>
              </a:solidFill>
              <a:latin typeface="Arial Black" panose="020B0A04020102020204" pitchFamily="34" charset="0"/>
            </a:endParaRPr>
          </a:p>
        </p:txBody>
      </p:sp>
      <p:sp>
        <p:nvSpPr>
          <p:cNvPr id="8" name="TextBox 7"/>
          <p:cNvSpPr txBox="1"/>
          <p:nvPr/>
        </p:nvSpPr>
        <p:spPr>
          <a:xfrm>
            <a:off x="203200" y="1663700"/>
            <a:ext cx="8928319"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1. REGIONAL TARGET VERSUS PERFORMANCE FOR </a:t>
            </a:r>
            <a:r>
              <a:rPr lang="en-GB" sz="1800" b="1" kern="0" dirty="0" smtClean="0">
                <a:solidFill>
                  <a:prstClr val="black"/>
                </a:solidFill>
              </a:rPr>
              <a:t>2</a:t>
            </a:r>
            <a:r>
              <a:rPr lang="en-GB" sz="1800" b="1" kern="0" baseline="30000" dirty="0" smtClean="0">
                <a:solidFill>
                  <a:prstClr val="black"/>
                </a:solidFill>
              </a:rPr>
              <a:t>nd</a:t>
            </a:r>
            <a:r>
              <a:rPr lang="en-GB" sz="1800" b="1" kern="0" dirty="0" smtClean="0">
                <a:solidFill>
                  <a:prstClr val="black"/>
                </a:solidFill>
              </a:rPr>
              <a:t> QUARTER </a:t>
            </a:r>
            <a:r>
              <a:rPr lang="en-GB" sz="1800" b="1" kern="0" dirty="0">
                <a:solidFill>
                  <a:prstClr val="black"/>
                </a:solidFill>
              </a:rPr>
              <a:t>(2020/2021) </a:t>
            </a:r>
            <a:endParaRPr lang="en-ZA" sz="1800" b="1" kern="0" dirty="0">
              <a:solidFill>
                <a:prstClr val="black"/>
              </a:solidFill>
            </a:endParaRPr>
          </a:p>
        </p:txBody>
      </p:sp>
      <p:sp>
        <p:nvSpPr>
          <p:cNvPr id="9" name="TextBox 8"/>
          <p:cNvSpPr txBox="1"/>
          <p:nvPr/>
        </p:nvSpPr>
        <p:spPr>
          <a:xfrm>
            <a:off x="-12481" y="3694491"/>
            <a:ext cx="9144000"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     2. SOURCE OF </a:t>
            </a:r>
            <a:r>
              <a:rPr lang="en-GB" sz="1800" b="1" kern="0" dirty="0" smtClean="0">
                <a:solidFill>
                  <a:prstClr val="black"/>
                </a:solidFill>
              </a:rPr>
              <a:t>UNDER-ACHIEVEMENT AT MANAGEMENT AREA LEVEL</a:t>
            </a:r>
            <a:endParaRPr lang="en-ZA" sz="1800" b="1" kern="0" dirty="0">
              <a:solidFill>
                <a:prstClr val="black"/>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631442226"/>
              </p:ext>
            </p:extLst>
          </p:nvPr>
        </p:nvGraphicFramePr>
        <p:xfrm>
          <a:off x="266699" y="2058645"/>
          <a:ext cx="11849100" cy="1251734"/>
        </p:xfrm>
        <a:graphic>
          <a:graphicData uri="http://schemas.openxmlformats.org/drawingml/2006/table">
            <a:tbl>
              <a:tblPr firstRow="1" bandRow="1"/>
              <a:tblGrid>
                <a:gridCol w="1510179">
                  <a:extLst>
                    <a:ext uri="{9D8B030D-6E8A-4147-A177-3AD203B41FA5}">
                      <a16:colId xmlns:a16="http://schemas.microsoft.com/office/drawing/2014/main" xmlns="" val="3171785473"/>
                    </a:ext>
                  </a:extLst>
                </a:gridCol>
                <a:gridCol w="1122953">
                  <a:extLst>
                    <a:ext uri="{9D8B030D-6E8A-4147-A177-3AD203B41FA5}">
                      <a16:colId xmlns:a16="http://schemas.microsoft.com/office/drawing/2014/main" xmlns="" val="3307568538"/>
                    </a:ext>
                  </a:extLst>
                </a:gridCol>
                <a:gridCol w="1316567">
                  <a:extLst>
                    <a:ext uri="{9D8B030D-6E8A-4147-A177-3AD203B41FA5}">
                      <a16:colId xmlns:a16="http://schemas.microsoft.com/office/drawing/2014/main" xmlns="" val="3177246977"/>
                    </a:ext>
                  </a:extLst>
                </a:gridCol>
                <a:gridCol w="1316567">
                  <a:extLst>
                    <a:ext uri="{9D8B030D-6E8A-4147-A177-3AD203B41FA5}">
                      <a16:colId xmlns:a16="http://schemas.microsoft.com/office/drawing/2014/main" xmlns="" val="1905890460"/>
                    </a:ext>
                  </a:extLst>
                </a:gridCol>
                <a:gridCol w="1316567">
                  <a:extLst>
                    <a:ext uri="{9D8B030D-6E8A-4147-A177-3AD203B41FA5}">
                      <a16:colId xmlns:a16="http://schemas.microsoft.com/office/drawing/2014/main" xmlns="" val="551651354"/>
                    </a:ext>
                  </a:extLst>
                </a:gridCol>
                <a:gridCol w="1316567">
                  <a:extLst>
                    <a:ext uri="{9D8B030D-6E8A-4147-A177-3AD203B41FA5}">
                      <a16:colId xmlns:a16="http://schemas.microsoft.com/office/drawing/2014/main" xmlns="" val="106908959"/>
                    </a:ext>
                  </a:extLst>
                </a:gridCol>
                <a:gridCol w="1316567">
                  <a:extLst>
                    <a:ext uri="{9D8B030D-6E8A-4147-A177-3AD203B41FA5}">
                      <a16:colId xmlns:a16="http://schemas.microsoft.com/office/drawing/2014/main" xmlns="" val="2307743238"/>
                    </a:ext>
                  </a:extLst>
                </a:gridCol>
                <a:gridCol w="1126710">
                  <a:extLst>
                    <a:ext uri="{9D8B030D-6E8A-4147-A177-3AD203B41FA5}">
                      <a16:colId xmlns:a16="http://schemas.microsoft.com/office/drawing/2014/main" xmlns="" val="2723634297"/>
                    </a:ext>
                  </a:extLst>
                </a:gridCol>
                <a:gridCol w="1506423">
                  <a:extLst>
                    <a:ext uri="{9D8B030D-6E8A-4147-A177-3AD203B41FA5}">
                      <a16:colId xmlns:a16="http://schemas.microsoft.com/office/drawing/2014/main" xmlns="" val="971921"/>
                    </a:ext>
                  </a:extLst>
                </a:gridCol>
              </a:tblGrid>
              <a:tr h="429541">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REGION</a:t>
                      </a:r>
                      <a:endParaRPr lang="en-ZA" sz="1100" dirty="0">
                        <a:solidFill>
                          <a:schemeClr val="bg1"/>
                        </a:solidFil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JULY</a:t>
                      </a:r>
                      <a:r>
                        <a:rPr lang="en-ZA" sz="1100" baseline="0" dirty="0" smtClean="0">
                          <a:solidFill>
                            <a:schemeClr val="bg1"/>
                          </a:solidFill>
                        </a:rPr>
                        <a:t> </a:t>
                      </a:r>
                      <a:r>
                        <a:rPr lang="en-ZA" sz="1100" dirty="0" smtClean="0">
                          <a:solidFill>
                            <a:schemeClr val="bg1"/>
                          </a:solidFill>
                        </a:rPr>
                        <a:t>2020</a:t>
                      </a:r>
                      <a:br>
                        <a:rPr lang="en-ZA" sz="1100" dirty="0" smtClean="0">
                          <a:solidFill>
                            <a:schemeClr val="bg1"/>
                          </a:solidFill>
                        </a:rPr>
                      </a:br>
                      <a:r>
                        <a:rPr lang="en-ZA" sz="1100" dirty="0" smtClean="0">
                          <a:solidFill>
                            <a:schemeClr val="bg1"/>
                          </a:solidFill>
                        </a:rPr>
                        <a:t>TARGET</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JULY 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AUGUST</a:t>
                      </a:r>
                      <a:r>
                        <a:rPr lang="en-ZA" sz="1100" baseline="0" dirty="0" smtClean="0">
                          <a:solidFill>
                            <a:schemeClr val="bg1"/>
                          </a:solidFill>
                        </a:rPr>
                        <a:t> </a:t>
                      </a:r>
                      <a:r>
                        <a:rPr lang="en-ZA" sz="1100" dirty="0" smtClean="0">
                          <a:solidFill>
                            <a:schemeClr val="bg1"/>
                          </a:solidFill>
                        </a:rPr>
                        <a:t>2020</a:t>
                      </a:r>
                      <a:br>
                        <a:rPr lang="en-ZA" sz="1100" dirty="0" smtClean="0">
                          <a:solidFill>
                            <a:schemeClr val="bg1"/>
                          </a:solidFill>
                        </a:rPr>
                      </a:br>
                      <a:r>
                        <a:rPr lang="en-ZA" sz="1100" dirty="0" smtClean="0">
                          <a:solidFill>
                            <a:schemeClr val="bg1"/>
                          </a:solidFill>
                        </a:rPr>
                        <a:t>TARGET</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AUGUST 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SEPTEMBER 2020 TARGET</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SEPTEMBER 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Q2 TARGET: 2020-2021</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extLst>
                  <a:ext uri="{0D108BD9-81ED-4DB2-BD59-A6C34878D82A}">
                    <a16:rowId xmlns:a16="http://schemas.microsoft.com/office/drawing/2014/main" xmlns="" val="2208647457"/>
                  </a:ext>
                </a:extLst>
              </a:tr>
              <a:tr h="559814">
                <a:tc>
                  <a:txBody>
                    <a:bodyPr/>
                    <a:lstStyle/>
                    <a:p>
                      <a:r>
                        <a:rPr lang="en-ZA" sz="1200" dirty="0" smtClean="0">
                          <a:solidFill>
                            <a:schemeClr val="tx1"/>
                          </a:solidFill>
                          <a:effectLst/>
                          <a:latin typeface="Arial Narrow" panose="020B0606020202030204" pitchFamily="34" charset="0"/>
                        </a:rPr>
                        <a:t>Western Cape</a:t>
                      </a:r>
                      <a:endParaRPr lang="en-ZA" sz="120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effectLst/>
                          <a:latin typeface="Arial Narrow" panose="020B0606020202030204" pitchFamily="34" charset="0"/>
                        </a:rPr>
                        <a:t>0,003%</a:t>
                      </a:r>
                      <a:endParaRPr lang="en-US" sz="1200" b="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effectLst/>
                          <a:latin typeface="Arial Narrow" panose="020B0606020202030204" pitchFamily="34" charset="0"/>
                        </a:rPr>
                        <a:t>0,307%</a:t>
                      </a:r>
                      <a:endParaRPr lang="en-US" sz="1200" b="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effectLst/>
                          <a:latin typeface="Arial Narrow" panose="020B0606020202030204" pitchFamily="34" charset="0"/>
                        </a:rPr>
                        <a:t>0,003%</a:t>
                      </a:r>
                      <a:endParaRPr lang="en-US" sz="1200" b="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effectLst/>
                          <a:latin typeface="Arial Narrow" panose="020B0606020202030204" pitchFamily="34" charset="0"/>
                        </a:rPr>
                        <a:t>0,303%</a:t>
                      </a:r>
                      <a:endParaRPr lang="en-US" sz="1200" b="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effectLst/>
                          <a:latin typeface="Arial Narrow" panose="020B0606020202030204" pitchFamily="34" charset="0"/>
                        </a:rPr>
                        <a:t>0,002%</a:t>
                      </a:r>
                      <a:endParaRPr lang="en-US" sz="1200" b="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effectLst/>
                          <a:latin typeface="Arial Narrow" panose="020B0606020202030204" pitchFamily="34" charset="0"/>
                        </a:rPr>
                        <a:t>0,301%</a:t>
                      </a:r>
                      <a:endParaRPr lang="en-US" sz="1200" b="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1" dirty="0" smtClean="0">
                          <a:solidFill>
                            <a:schemeClr val="tx1"/>
                          </a:solidFill>
                          <a:effectLst/>
                          <a:latin typeface="Arial Narrow" panose="020B0606020202030204" pitchFamily="34" charset="0"/>
                        </a:rPr>
                        <a:t>0,016%</a:t>
                      </a:r>
                      <a:endParaRPr lang="en-US" sz="1200" b="1"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1" dirty="0" smtClean="0">
                          <a:solidFill>
                            <a:schemeClr val="tx1"/>
                          </a:solidFill>
                          <a:effectLst/>
                          <a:latin typeface="Arial Narrow" panose="020B0606020202030204" pitchFamily="34" charset="0"/>
                        </a:rPr>
                        <a:t>73/24 228</a:t>
                      </a:r>
                    </a:p>
                    <a:p>
                      <a:pPr algn="ctr"/>
                      <a:r>
                        <a:rPr lang="en-US" sz="1200" b="1" dirty="0" smtClean="0">
                          <a:solidFill>
                            <a:schemeClr val="tx1"/>
                          </a:solidFill>
                          <a:effectLst/>
                          <a:latin typeface="Arial Narrow" panose="020B0606020202030204" pitchFamily="34" charset="0"/>
                        </a:rPr>
                        <a:t>0,301%</a:t>
                      </a:r>
                      <a:endParaRPr lang="en-US" sz="1200" b="1"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796501867"/>
                  </a:ext>
                </a:extLst>
              </a:tr>
              <a:tr h="262379">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b="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b="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b="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b="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b="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b="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b="1"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b="1"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950242310"/>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928061557"/>
              </p:ext>
            </p:extLst>
          </p:nvPr>
        </p:nvGraphicFramePr>
        <p:xfrm>
          <a:off x="276504" y="4191000"/>
          <a:ext cx="11506203" cy="1706880"/>
        </p:xfrm>
        <a:graphic>
          <a:graphicData uri="http://schemas.openxmlformats.org/drawingml/2006/table">
            <a:tbl>
              <a:tblPr firstRow="1" bandRow="1"/>
              <a:tblGrid>
                <a:gridCol w="1278467">
                  <a:extLst>
                    <a:ext uri="{9D8B030D-6E8A-4147-A177-3AD203B41FA5}">
                      <a16:colId xmlns:a16="http://schemas.microsoft.com/office/drawing/2014/main" xmlns="" val="3171785473"/>
                    </a:ext>
                  </a:extLst>
                </a:gridCol>
                <a:gridCol w="1278467">
                  <a:extLst>
                    <a:ext uri="{9D8B030D-6E8A-4147-A177-3AD203B41FA5}">
                      <a16:colId xmlns:a16="http://schemas.microsoft.com/office/drawing/2014/main" xmlns="" val="3307568538"/>
                    </a:ext>
                  </a:extLst>
                </a:gridCol>
                <a:gridCol w="1405469">
                  <a:extLst>
                    <a:ext uri="{9D8B030D-6E8A-4147-A177-3AD203B41FA5}">
                      <a16:colId xmlns:a16="http://schemas.microsoft.com/office/drawing/2014/main" xmlns="" val="3177246977"/>
                    </a:ext>
                  </a:extLst>
                </a:gridCol>
                <a:gridCol w="1151465">
                  <a:extLst>
                    <a:ext uri="{9D8B030D-6E8A-4147-A177-3AD203B41FA5}">
                      <a16:colId xmlns:a16="http://schemas.microsoft.com/office/drawing/2014/main" xmlns="" val="1905890460"/>
                    </a:ext>
                  </a:extLst>
                </a:gridCol>
                <a:gridCol w="1439335">
                  <a:extLst>
                    <a:ext uri="{9D8B030D-6E8A-4147-A177-3AD203B41FA5}">
                      <a16:colId xmlns:a16="http://schemas.microsoft.com/office/drawing/2014/main" xmlns="" val="551651354"/>
                    </a:ext>
                  </a:extLst>
                </a:gridCol>
                <a:gridCol w="1117599">
                  <a:extLst>
                    <a:ext uri="{9D8B030D-6E8A-4147-A177-3AD203B41FA5}">
                      <a16:colId xmlns:a16="http://schemas.microsoft.com/office/drawing/2014/main" xmlns="" val="106908959"/>
                    </a:ext>
                  </a:extLst>
                </a:gridCol>
                <a:gridCol w="1397001">
                  <a:extLst>
                    <a:ext uri="{9D8B030D-6E8A-4147-A177-3AD203B41FA5}">
                      <a16:colId xmlns:a16="http://schemas.microsoft.com/office/drawing/2014/main" xmlns="" val="2307743238"/>
                    </a:ext>
                  </a:extLst>
                </a:gridCol>
                <a:gridCol w="990600">
                  <a:extLst>
                    <a:ext uri="{9D8B030D-6E8A-4147-A177-3AD203B41FA5}">
                      <a16:colId xmlns:a16="http://schemas.microsoft.com/office/drawing/2014/main" xmlns="" val="2723634297"/>
                    </a:ext>
                  </a:extLst>
                </a:gridCol>
                <a:gridCol w="1447800">
                  <a:extLst>
                    <a:ext uri="{9D8B030D-6E8A-4147-A177-3AD203B41FA5}">
                      <a16:colId xmlns:a16="http://schemas.microsoft.com/office/drawing/2014/main" xmlns="" val="971921"/>
                    </a:ext>
                  </a:extLst>
                </a:gridCol>
              </a:tblGrid>
              <a:tr h="470263">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MANAGEMENT AREA</a:t>
                      </a:r>
                      <a:endParaRPr lang="en-ZA" sz="1100" b="1" kern="1200" dirty="0">
                        <a:solidFill>
                          <a:schemeClr val="bg1"/>
                        </a:solidFill>
                        <a:latin typeface="Arial"/>
                        <a:ea typeface=""/>
                        <a:cs typeface="Aria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JULY 2020</a:t>
                      </a:r>
                      <a:br>
                        <a:rPr lang="en-ZA" sz="1100" b="1" kern="1200" dirty="0" smtClean="0">
                          <a:solidFill>
                            <a:schemeClr val="bg1"/>
                          </a:solidFill>
                          <a:latin typeface="Arial"/>
                          <a:ea typeface=""/>
                          <a:cs typeface="Arial"/>
                        </a:rPr>
                      </a:br>
                      <a:r>
                        <a:rPr lang="en-ZA" sz="1100" b="1" kern="1200" dirty="0" smtClean="0">
                          <a:solidFill>
                            <a:schemeClr val="bg1"/>
                          </a:solidFill>
                          <a:latin typeface="Arial"/>
                          <a:ea typeface=""/>
                          <a:cs typeface="Arial"/>
                        </a:rPr>
                        <a:t>TARGET</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JULY 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AUGUST 2020</a:t>
                      </a:r>
                      <a:br>
                        <a:rPr lang="en-ZA" sz="1100" b="1" kern="1200" dirty="0" smtClean="0">
                          <a:solidFill>
                            <a:schemeClr val="bg1"/>
                          </a:solidFill>
                          <a:latin typeface="Arial"/>
                          <a:ea typeface=""/>
                          <a:cs typeface="Arial"/>
                        </a:rPr>
                      </a:br>
                      <a:r>
                        <a:rPr lang="en-ZA" sz="1100" b="1" kern="1200" dirty="0" smtClean="0">
                          <a:solidFill>
                            <a:schemeClr val="bg1"/>
                          </a:solidFill>
                          <a:latin typeface="Arial"/>
                          <a:ea typeface=""/>
                          <a:cs typeface="Arial"/>
                        </a:rPr>
                        <a:t>TARGET</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AUGUST 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SEPTEMBER 2020 TARGET</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SEPTEMBER 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Q2 TARGET: 2020-2021</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a16="http://schemas.microsoft.com/office/drawing/2014/main" xmlns="" val="2208647457"/>
                  </a:ext>
                </a:extLst>
              </a:tr>
              <a:tr h="472440">
                <a:tc>
                  <a:txBody>
                    <a:bodyPr/>
                    <a:lstStyle/>
                    <a:p>
                      <a:r>
                        <a:rPr lang="en-ZA" sz="1200" dirty="0" smtClean="0">
                          <a:solidFill>
                            <a:schemeClr val="tx1"/>
                          </a:solidFill>
                          <a:latin typeface="Arial Body"/>
                        </a:rPr>
                        <a:t>West Coast</a:t>
                      </a:r>
                      <a:endParaRPr lang="en-ZA" sz="1200" dirty="0">
                        <a:solidFill>
                          <a:schemeClr val="tx1"/>
                        </a:solidFill>
                        <a:latin typeface="Arial Body"/>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latin typeface="Arial Body"/>
                          <a:cs typeface="Arial" panose="020B0604020202020204" pitchFamily="34" charset="0"/>
                        </a:rPr>
                        <a:t>0.003%</a:t>
                      </a:r>
                      <a:endParaRPr lang="en-US" sz="1200" b="0" dirty="0">
                        <a:solidFill>
                          <a:schemeClr val="tx1"/>
                        </a:solidFill>
                        <a:latin typeface="Arial Body"/>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latin typeface="Arial Body"/>
                          <a:cs typeface="Arial" panose="020B0604020202020204" pitchFamily="34" charset="0"/>
                        </a:rPr>
                        <a:t>3.979%</a:t>
                      </a:r>
                      <a:endParaRPr lang="en-US" sz="1200" b="0" dirty="0">
                        <a:solidFill>
                          <a:schemeClr val="tx1"/>
                        </a:solidFill>
                        <a:latin typeface="Arial Body"/>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latin typeface="Arial Body"/>
                          <a:cs typeface="Arial" panose="020B0604020202020204" pitchFamily="34" charset="0"/>
                        </a:rPr>
                        <a:t>0.003%</a:t>
                      </a:r>
                      <a:endParaRPr lang="en-US" sz="1200" b="0" dirty="0">
                        <a:solidFill>
                          <a:schemeClr val="tx1"/>
                        </a:solidFill>
                        <a:latin typeface="Arial Body"/>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latin typeface="Arial Body"/>
                          <a:cs typeface="Arial" panose="020B0604020202020204" pitchFamily="34" charset="0"/>
                        </a:rPr>
                        <a:t>0.00%</a:t>
                      </a:r>
                      <a:endParaRPr lang="en-US" sz="1200" b="0" dirty="0">
                        <a:solidFill>
                          <a:schemeClr val="tx1"/>
                        </a:solidFill>
                        <a:latin typeface="Arial Body"/>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latin typeface="Arial Body"/>
                          <a:cs typeface="Arial" panose="020B0604020202020204" pitchFamily="34" charset="0"/>
                        </a:rPr>
                        <a:t>0.002%</a:t>
                      </a:r>
                      <a:endParaRPr lang="en-US" sz="1200" b="0" dirty="0">
                        <a:solidFill>
                          <a:schemeClr val="tx1"/>
                        </a:solidFill>
                        <a:latin typeface="Arial Body"/>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latin typeface="Arial Body"/>
                          <a:cs typeface="Arial" panose="020B0604020202020204" pitchFamily="34" charset="0"/>
                        </a:rPr>
                        <a:t>0.00%</a:t>
                      </a:r>
                      <a:endParaRPr lang="en-US" sz="1200" b="0" dirty="0">
                        <a:solidFill>
                          <a:schemeClr val="tx1"/>
                        </a:solidFill>
                        <a:latin typeface="Arial Body"/>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latin typeface="Arial Body"/>
                          <a:cs typeface="Arial" panose="020B0604020202020204" pitchFamily="34" charset="0"/>
                        </a:rPr>
                        <a:t>0.016%</a:t>
                      </a:r>
                      <a:endParaRPr lang="en-US" sz="1200" b="0" dirty="0">
                        <a:solidFill>
                          <a:schemeClr val="tx1"/>
                        </a:solidFill>
                        <a:latin typeface="Arial Body"/>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latin typeface="Arial Body"/>
                          <a:cs typeface="Arial" panose="020B0604020202020204" pitchFamily="34" charset="0"/>
                        </a:rPr>
                        <a:t>4.117%</a:t>
                      </a:r>
                      <a:endParaRPr lang="en-US" sz="1200" b="0" dirty="0">
                        <a:solidFill>
                          <a:schemeClr val="tx1"/>
                        </a:solidFill>
                        <a:latin typeface="Arial Body"/>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796501867"/>
                  </a:ext>
                </a:extLst>
              </a:tr>
              <a:tr h="381000">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chemeClr val="tx1"/>
                          </a:solidFill>
                          <a:latin typeface="Arial Body"/>
                        </a:rPr>
                        <a:t>Pollsmoor</a:t>
                      </a:r>
                      <a:endParaRPr lang="en-US" sz="1200" dirty="0">
                        <a:solidFill>
                          <a:schemeClr val="tx1"/>
                        </a:solidFill>
                        <a:latin typeface="Arial Body"/>
                      </a:endParaRPr>
                    </a:p>
                  </a:txBody>
                  <a:tcPr anchor="ctr">
                    <a:lnL w="6350" cap="flat" cmpd="sng" algn="ctr">
                      <a:solidFill>
                        <a:srgbClr val="1E1918"/>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Body"/>
                        </a:rPr>
                        <a:t>0,003%</a:t>
                      </a:r>
                      <a:endParaRPr lang="en-US" sz="1200" dirty="0">
                        <a:solidFill>
                          <a:schemeClr val="tx1"/>
                        </a:solidFill>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Body"/>
                        </a:rPr>
                        <a:t>0,070%</a:t>
                      </a:r>
                      <a:endParaRPr lang="en-US" sz="1200" dirty="0">
                        <a:solidFill>
                          <a:schemeClr val="tx1"/>
                        </a:solidFill>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Body"/>
                        </a:rPr>
                        <a:t>0,003%</a:t>
                      </a:r>
                      <a:endParaRPr lang="en-US" sz="1200" dirty="0">
                        <a:solidFill>
                          <a:schemeClr val="tx1"/>
                        </a:solidFill>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Body"/>
                        </a:rPr>
                        <a:t>0,067%</a:t>
                      </a:r>
                      <a:endParaRPr lang="en-US" sz="1200" dirty="0">
                        <a:solidFill>
                          <a:schemeClr val="tx1"/>
                        </a:solidFill>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Body"/>
                        </a:rPr>
                        <a:t>0,002%</a:t>
                      </a:r>
                      <a:endParaRPr lang="en-US" sz="1200" dirty="0">
                        <a:solidFill>
                          <a:schemeClr val="tx1"/>
                        </a:solidFill>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Body"/>
                        </a:rPr>
                        <a:t>0,067%</a:t>
                      </a:r>
                      <a:endParaRPr lang="en-US" sz="1200" dirty="0">
                        <a:solidFill>
                          <a:schemeClr val="tx1"/>
                        </a:solidFill>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Body"/>
                        </a:rPr>
                        <a:t>0,016%</a:t>
                      </a:r>
                      <a:endParaRPr lang="en-US" sz="1200" dirty="0">
                        <a:solidFill>
                          <a:schemeClr val="tx1"/>
                        </a:solidFill>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Body"/>
                        </a:rPr>
                        <a:t>0,067%</a:t>
                      </a:r>
                      <a:endParaRPr lang="en-US" sz="1200" dirty="0">
                        <a:solidFill>
                          <a:schemeClr val="tx1"/>
                        </a:solidFill>
                        <a:latin typeface="Arial Body"/>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1950242310"/>
                  </a:ext>
                </a:extLst>
              </a:tr>
              <a:tr h="240338">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100" dirty="0">
                        <a:solidFill>
                          <a:schemeClr val="bg1"/>
                        </a:solidFill>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3418693148"/>
                  </a:ext>
                </a:extLst>
              </a:tr>
            </a:tbl>
          </a:graphicData>
        </a:graphic>
      </p:graphicFrame>
    </p:spTree>
    <p:extLst>
      <p:ext uri="{BB962C8B-B14F-4D97-AF65-F5344CB8AC3E}">
        <p14:creationId xmlns:p14="http://schemas.microsoft.com/office/powerpoint/2010/main" val="23277956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60">
            <a:extLst>
              <a:ext uri="{FF2B5EF4-FFF2-40B4-BE49-F238E27FC236}">
                <a16:creationId xmlns:a16="http://schemas.microsoft.com/office/drawing/2014/main" xmlns="" id="{935013CF-ED1D-4C99-9BBC-342742B95A80}"/>
              </a:ext>
            </a:extLst>
          </p:cNvPr>
          <p:cNvSpPr/>
          <p:nvPr/>
        </p:nvSpPr>
        <p:spPr>
          <a:xfrm rot="5400000">
            <a:off x="4821169" y="-4804500"/>
            <a:ext cx="1440000" cy="11049000"/>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9" name="TextBox 8"/>
          <p:cNvSpPr txBox="1"/>
          <p:nvPr/>
        </p:nvSpPr>
        <p:spPr>
          <a:xfrm>
            <a:off x="-228600" y="1673596"/>
            <a:ext cx="9144000"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     </a:t>
            </a:r>
            <a:r>
              <a:rPr lang="en-GB" sz="1800" b="1" kern="0" dirty="0" smtClean="0">
                <a:solidFill>
                  <a:prstClr val="black"/>
                </a:solidFill>
              </a:rPr>
              <a:t>3. </a:t>
            </a:r>
            <a:r>
              <a:rPr lang="en-GB" sz="1800" b="1" kern="0" dirty="0">
                <a:solidFill>
                  <a:prstClr val="black"/>
                </a:solidFill>
              </a:rPr>
              <a:t>SOURCE OF </a:t>
            </a:r>
            <a:r>
              <a:rPr lang="en-GB" sz="1800" b="1" kern="0" dirty="0" smtClean="0">
                <a:solidFill>
                  <a:prstClr val="black"/>
                </a:solidFill>
              </a:rPr>
              <a:t>UNDER-ACHIEVEMENT AT CORRECTIONAL CENTRE LEVEL</a:t>
            </a:r>
            <a:endParaRPr lang="en-ZA" sz="1800" b="1" kern="0" dirty="0">
              <a:solidFill>
                <a:prstClr val="black"/>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2061177480"/>
              </p:ext>
            </p:extLst>
          </p:nvPr>
        </p:nvGraphicFramePr>
        <p:xfrm>
          <a:off x="253998" y="2042930"/>
          <a:ext cx="11328401" cy="4153289"/>
        </p:xfrm>
        <a:graphic>
          <a:graphicData uri="http://schemas.openxmlformats.org/drawingml/2006/table">
            <a:tbl>
              <a:tblPr firstRow="1" bandRow="1"/>
              <a:tblGrid>
                <a:gridCol w="1422402">
                  <a:extLst>
                    <a:ext uri="{9D8B030D-6E8A-4147-A177-3AD203B41FA5}">
                      <a16:colId xmlns:a16="http://schemas.microsoft.com/office/drawing/2014/main" xmlns="" val="3171785473"/>
                    </a:ext>
                  </a:extLst>
                </a:gridCol>
                <a:gridCol w="1371600">
                  <a:extLst>
                    <a:ext uri="{9D8B030D-6E8A-4147-A177-3AD203B41FA5}">
                      <a16:colId xmlns:a16="http://schemas.microsoft.com/office/drawing/2014/main" xmlns="" val="3307568538"/>
                    </a:ext>
                  </a:extLst>
                </a:gridCol>
                <a:gridCol w="1447800">
                  <a:extLst>
                    <a:ext uri="{9D8B030D-6E8A-4147-A177-3AD203B41FA5}">
                      <a16:colId xmlns:a16="http://schemas.microsoft.com/office/drawing/2014/main" xmlns="" val="3177246977"/>
                    </a:ext>
                  </a:extLst>
                </a:gridCol>
                <a:gridCol w="1447800">
                  <a:extLst>
                    <a:ext uri="{9D8B030D-6E8A-4147-A177-3AD203B41FA5}">
                      <a16:colId xmlns:a16="http://schemas.microsoft.com/office/drawing/2014/main" xmlns="" val="1905890460"/>
                    </a:ext>
                  </a:extLst>
                </a:gridCol>
                <a:gridCol w="1676400">
                  <a:extLst>
                    <a:ext uri="{9D8B030D-6E8A-4147-A177-3AD203B41FA5}">
                      <a16:colId xmlns:a16="http://schemas.microsoft.com/office/drawing/2014/main" xmlns="" val="551651354"/>
                    </a:ext>
                  </a:extLst>
                </a:gridCol>
                <a:gridCol w="2344056">
                  <a:extLst>
                    <a:ext uri="{9D8B030D-6E8A-4147-A177-3AD203B41FA5}">
                      <a16:colId xmlns:a16="http://schemas.microsoft.com/office/drawing/2014/main" xmlns="" val="106908959"/>
                    </a:ext>
                  </a:extLst>
                </a:gridCol>
                <a:gridCol w="1618343">
                  <a:extLst>
                    <a:ext uri="{9D8B030D-6E8A-4147-A177-3AD203B41FA5}">
                      <a16:colId xmlns:a16="http://schemas.microsoft.com/office/drawing/2014/main" xmlns="" val="2307743238"/>
                    </a:ext>
                  </a:extLst>
                </a:gridCol>
              </a:tblGrid>
              <a:tr h="613366">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200" b="1" kern="1200" dirty="0" smtClean="0">
                          <a:solidFill>
                            <a:schemeClr val="bg1"/>
                          </a:solidFill>
                          <a:latin typeface="Arial"/>
                          <a:ea typeface=""/>
                          <a:cs typeface="Arial"/>
                        </a:rPr>
                        <a:t>Q2 TARGET 2020/21</a:t>
                      </a:r>
                      <a:endParaRPr lang="en-US" sz="1200" b="1" kern="1200" dirty="0">
                        <a:solidFill>
                          <a:schemeClr val="bg1"/>
                        </a:solidFill>
                        <a:latin typeface="Arial"/>
                        <a:ea typeface=""/>
                        <a:cs typeface="Aria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200" b="1" kern="1200" dirty="0" smtClean="0">
                          <a:solidFill>
                            <a:schemeClr val="bg1"/>
                          </a:solidFill>
                          <a:latin typeface="Arial"/>
                          <a:ea typeface=""/>
                          <a:cs typeface="Arial"/>
                        </a:rPr>
                        <a:t>QUARTER 2</a:t>
                      </a:r>
                      <a:br>
                        <a:rPr lang="en-US" sz="1200" b="1" kern="1200" dirty="0" smtClean="0">
                          <a:solidFill>
                            <a:schemeClr val="bg1"/>
                          </a:solidFill>
                          <a:latin typeface="Arial"/>
                          <a:ea typeface=""/>
                          <a:cs typeface="Arial"/>
                        </a:rPr>
                      </a:br>
                      <a:r>
                        <a:rPr lang="en-US" sz="1200" b="1" kern="1200" dirty="0" smtClean="0">
                          <a:solidFill>
                            <a:schemeClr val="bg1"/>
                          </a:solidFill>
                          <a:latin typeface="Arial"/>
                          <a:ea typeface=""/>
                          <a:cs typeface="Arial"/>
                        </a:rPr>
                        <a:t>PERFORMANCE</a:t>
                      </a:r>
                      <a:endParaRPr lang="en-US" sz="1200" b="1" kern="1200" dirty="0">
                        <a:solidFill>
                          <a:schemeClr val="bg1"/>
                        </a:solidFill>
                        <a:latin typeface="Arial"/>
                        <a:ea typeface=""/>
                        <a:cs typeface="Arial"/>
                      </a:endParaRP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000" b="1" kern="1200" dirty="0" smtClean="0">
                          <a:solidFill>
                            <a:schemeClr val="bg1"/>
                          </a:solidFill>
                          <a:latin typeface="Arial"/>
                          <a:ea typeface=""/>
                          <a:cs typeface="Arial"/>
                        </a:rPr>
                        <a:t>MANAGEMENT AREAS THAT CONTRIBUTED TOWARDS UNDER-ACHIEVEMENT </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CORRECTIONAL CENTRE</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REASONS FOR UNDER</a:t>
                      </a:r>
                    </a:p>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PERFORMANCE</a:t>
                      </a:r>
                      <a:endParaRPr lang="en-US" sz="11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ROOT CAUSES</a:t>
                      </a:r>
                      <a:endParaRPr lang="en-US" sz="11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ASSOCIATED RISKS </a:t>
                      </a:r>
                      <a:endParaRPr lang="en-ZA" sz="11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a16="http://schemas.microsoft.com/office/drawing/2014/main" xmlns="" val="2208647457"/>
                  </a:ext>
                </a:extLst>
              </a:tr>
              <a:tr h="634126">
                <a:tc>
                  <a:txBody>
                    <a:bodyPr/>
                    <a:lstStyle/>
                    <a:p>
                      <a:r>
                        <a:rPr lang="en-ZA" sz="1200" dirty="0" smtClean="0">
                          <a:solidFill>
                            <a:schemeClr val="tx1"/>
                          </a:solidFill>
                          <a:effectLst/>
                          <a:latin typeface="Arial Narrow" panose="020B0606020202030204" pitchFamily="34" charset="0"/>
                          <a:cs typeface="Arial" panose="020B0604020202020204" pitchFamily="34" charset="0"/>
                        </a:rPr>
                        <a:t>0.016</a:t>
                      </a:r>
                      <a:endParaRPr lang="en-ZA"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4.117</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WEST COAST</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MED B RDF</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68 Remand Detainees escaped out of the </a:t>
                      </a:r>
                      <a:r>
                        <a:rPr lang="en-US" sz="1200" dirty="0" err="1" smtClean="0">
                          <a:solidFill>
                            <a:schemeClr val="tx1"/>
                          </a:solidFill>
                          <a:effectLst/>
                          <a:latin typeface="Arial Narrow" panose="020B0606020202030204" pitchFamily="34" charset="0"/>
                          <a:cs typeface="Arial" panose="020B0604020202020204" pitchFamily="34" charset="0"/>
                        </a:rPr>
                        <a:t>centre</a:t>
                      </a:r>
                      <a:r>
                        <a:rPr lang="en-US" sz="1200" dirty="0" smtClean="0">
                          <a:solidFill>
                            <a:schemeClr val="tx1"/>
                          </a:solidFill>
                          <a:effectLst/>
                          <a:latin typeface="Arial Narrow" panose="020B0606020202030204" pitchFamily="34" charset="0"/>
                          <a:cs typeface="Arial" panose="020B0604020202020204" pitchFamily="34" charset="0"/>
                        </a:rPr>
                        <a:t> on 24 July 2020 by overpowering 3 </a:t>
                      </a:r>
                      <a:r>
                        <a:rPr lang="en-US" sz="1200" dirty="0" err="1" smtClean="0">
                          <a:solidFill>
                            <a:schemeClr val="tx1"/>
                          </a:solidFill>
                          <a:effectLst/>
                          <a:latin typeface="Arial Narrow" panose="020B0606020202030204" pitchFamily="34" charset="0"/>
                          <a:cs typeface="Arial" panose="020B0604020202020204" pitchFamily="34" charset="0"/>
                        </a:rPr>
                        <a:t>officilas</a:t>
                      </a:r>
                      <a:r>
                        <a:rPr lang="en-US" sz="1200" dirty="0" smtClean="0">
                          <a:solidFill>
                            <a:schemeClr val="tx1"/>
                          </a:solidFill>
                          <a:effectLst/>
                          <a:latin typeface="Arial Narrow" panose="020B0606020202030204" pitchFamily="34" charset="0"/>
                          <a:cs typeface="Arial" panose="020B0604020202020204" pitchFamily="34" charset="0"/>
                        </a:rPr>
                        <a:t> in the housing unit.</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l" defTabSz="914331"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effectLst/>
                          <a:latin typeface="Arial Narrow" panose="020B0606020202030204" pitchFamily="34" charset="0"/>
                          <a:cs typeface="Arial" panose="020B0604020202020204" pitchFamily="34" charset="0"/>
                        </a:rPr>
                        <a:t>Only 50% of staff were on duty due to </a:t>
                      </a:r>
                      <a:r>
                        <a:rPr lang="en-US" sz="1200" dirty="0" err="1" smtClean="0">
                          <a:solidFill>
                            <a:schemeClr val="tx1"/>
                          </a:solidFill>
                          <a:effectLst/>
                          <a:latin typeface="Arial Narrow" panose="020B0606020202030204" pitchFamily="34" charset="0"/>
                          <a:cs typeface="Arial" panose="020B0604020202020204" pitchFamily="34" charset="0"/>
                        </a:rPr>
                        <a:t>Covid</a:t>
                      </a:r>
                      <a:r>
                        <a:rPr lang="en-US" sz="1200" dirty="0" smtClean="0">
                          <a:solidFill>
                            <a:schemeClr val="tx1"/>
                          </a:solidFill>
                          <a:effectLst/>
                          <a:latin typeface="Arial Narrow" panose="020B0606020202030204" pitchFamily="34" charset="0"/>
                          <a:cs typeface="Arial" panose="020B0604020202020204" pitchFamily="34" charset="0"/>
                        </a:rPr>
                        <a:t> 19 lockdown. Overcrowding in the </a:t>
                      </a:r>
                      <a:r>
                        <a:rPr lang="en-US" sz="1200" dirty="0" err="1" smtClean="0">
                          <a:solidFill>
                            <a:schemeClr val="tx1"/>
                          </a:solidFill>
                          <a:effectLst/>
                          <a:latin typeface="Arial Narrow" panose="020B0606020202030204" pitchFamily="34" charset="0"/>
                          <a:cs typeface="Arial" panose="020B0604020202020204" pitchFamily="34" charset="0"/>
                        </a:rPr>
                        <a:t>centre</a:t>
                      </a:r>
                      <a:r>
                        <a:rPr lang="en-US" sz="1200" dirty="0" smtClean="0">
                          <a:solidFill>
                            <a:schemeClr val="tx1"/>
                          </a:solidFill>
                          <a:effectLst/>
                          <a:latin typeface="Arial Narrow" panose="020B0606020202030204" pitchFamily="34" charset="0"/>
                          <a:cs typeface="Arial" panose="020B0604020202020204" pitchFamily="34" charset="0"/>
                        </a:rPr>
                        <a:t> due to courts not functioning due to </a:t>
                      </a:r>
                      <a:r>
                        <a:rPr lang="en-US" sz="1200" dirty="0" err="1" smtClean="0">
                          <a:solidFill>
                            <a:schemeClr val="tx1"/>
                          </a:solidFill>
                          <a:effectLst/>
                          <a:latin typeface="Arial Narrow" panose="020B0606020202030204" pitchFamily="34" charset="0"/>
                          <a:cs typeface="Arial" panose="020B0604020202020204" pitchFamily="34" charset="0"/>
                        </a:rPr>
                        <a:t>Covid</a:t>
                      </a:r>
                      <a:r>
                        <a:rPr lang="en-US" sz="1200" dirty="0" smtClean="0">
                          <a:solidFill>
                            <a:schemeClr val="tx1"/>
                          </a:solidFill>
                          <a:effectLst/>
                          <a:latin typeface="Arial Narrow" panose="020B0606020202030204" pitchFamily="34" charset="0"/>
                          <a:cs typeface="Arial" panose="020B0604020202020204" pitchFamily="34" charset="0"/>
                        </a:rPr>
                        <a:t> 19 positive cases in court. Some officials were on quarantine due to </a:t>
                      </a:r>
                      <a:r>
                        <a:rPr lang="en-US" sz="1200" dirty="0" err="1" smtClean="0">
                          <a:solidFill>
                            <a:schemeClr val="tx1"/>
                          </a:solidFill>
                          <a:effectLst/>
                          <a:latin typeface="Arial Narrow" panose="020B0606020202030204" pitchFamily="34" charset="0"/>
                          <a:cs typeface="Arial" panose="020B0604020202020204" pitchFamily="34" charset="0"/>
                        </a:rPr>
                        <a:t>Covid</a:t>
                      </a:r>
                      <a:r>
                        <a:rPr lang="en-US" sz="1200" dirty="0" smtClean="0">
                          <a:solidFill>
                            <a:schemeClr val="tx1"/>
                          </a:solidFill>
                          <a:effectLst/>
                          <a:latin typeface="Arial Narrow" panose="020B0606020202030204" pitchFamily="34" charset="0"/>
                          <a:cs typeface="Arial" panose="020B0604020202020204" pitchFamily="34" charset="0"/>
                        </a:rPr>
                        <a:t> 19. </a:t>
                      </a:r>
                      <a:r>
                        <a:rPr lang="en-US" sz="1200" dirty="0" err="1" smtClean="0">
                          <a:solidFill>
                            <a:schemeClr val="tx1"/>
                          </a:solidFill>
                          <a:effectLst/>
                          <a:latin typeface="Arial Narrow" panose="020B0606020202030204" pitchFamily="34" charset="0"/>
                          <a:cs typeface="Arial" panose="020B0604020202020204" pitchFamily="34" charset="0"/>
                        </a:rPr>
                        <a:t>Gangsterism</a:t>
                      </a:r>
                      <a:r>
                        <a:rPr lang="en-US" sz="1200" dirty="0" smtClean="0">
                          <a:solidFill>
                            <a:schemeClr val="tx1"/>
                          </a:solidFill>
                          <a:effectLst/>
                          <a:latin typeface="Arial Narrow" panose="020B0606020202030204" pitchFamily="34" charset="0"/>
                          <a:cs typeface="Arial" panose="020B0604020202020204" pitchFamily="34" charset="0"/>
                        </a:rPr>
                        <a:t> initiated the escape. The structure is an old structure not </a:t>
                      </a:r>
                      <a:r>
                        <a:rPr lang="en-US" sz="1200" dirty="0" err="1" smtClean="0">
                          <a:solidFill>
                            <a:schemeClr val="tx1"/>
                          </a:solidFill>
                          <a:effectLst/>
                          <a:latin typeface="Arial Narrow" panose="020B0606020202030204" pitchFamily="34" charset="0"/>
                          <a:cs typeface="Arial" panose="020B0604020202020204" pitchFamily="34" charset="0"/>
                        </a:rPr>
                        <a:t>condusive</a:t>
                      </a:r>
                      <a:r>
                        <a:rPr lang="en-US" sz="1200" dirty="0" smtClean="0">
                          <a:solidFill>
                            <a:schemeClr val="tx1"/>
                          </a:solidFill>
                          <a:effectLst/>
                          <a:latin typeface="Arial Narrow" panose="020B0606020202030204" pitchFamily="34" charset="0"/>
                          <a:cs typeface="Arial" panose="020B0604020202020204" pitchFamily="34" charset="0"/>
                        </a:rPr>
                        <a:t> to house remand detainees. </a:t>
                      </a:r>
                      <a:endParaRPr lang="en-US" sz="1200" dirty="0">
                        <a:solidFill>
                          <a:schemeClr val="bg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Assault of officials. Endangering community members lives.</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796501867"/>
                  </a:ext>
                </a:extLst>
              </a:tr>
              <a:tr h="33376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Narrow" panose="020B0606020202030204" pitchFamily="34" charset="0"/>
                        </a:rPr>
                        <a:t>0.068%</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0,067%</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err="1" smtClean="0">
                          <a:solidFill>
                            <a:schemeClr val="tx1"/>
                          </a:solidFill>
                          <a:latin typeface="Arial Narrow" panose="020B0606020202030204" pitchFamily="34" charset="0"/>
                        </a:rPr>
                        <a:t>Pollsmoor</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RDF</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Two offenders escaped from the </a:t>
                      </a:r>
                      <a:r>
                        <a:rPr lang="en-US" sz="1200" dirty="0" err="1" smtClean="0">
                          <a:solidFill>
                            <a:schemeClr val="tx1"/>
                          </a:solidFill>
                          <a:latin typeface="Arial Narrow" panose="020B0606020202030204" pitchFamily="34" charset="0"/>
                        </a:rPr>
                        <a:t>centre</a:t>
                      </a:r>
                      <a:r>
                        <a:rPr lang="en-US" sz="1200" dirty="0" smtClean="0">
                          <a:solidFill>
                            <a:schemeClr val="tx1"/>
                          </a:solidFill>
                          <a:latin typeface="Arial Narrow" panose="020B0606020202030204" pitchFamily="34" charset="0"/>
                        </a:rPr>
                        <a:t> in June 2020</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l"/>
                      <a:r>
                        <a:rPr lang="en-US" sz="1200" dirty="0" smtClean="0">
                          <a:solidFill>
                            <a:schemeClr val="tx1"/>
                          </a:solidFill>
                          <a:latin typeface="Arial Narrow" panose="020B0606020202030204" pitchFamily="34" charset="0"/>
                        </a:rPr>
                        <a:t>The cause of the escape could be attributed to non adherence to security policies and the structural deficiency of the Centre</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Failure to ensure the safety of communities and staff</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1950242310"/>
                  </a:ext>
                </a:extLst>
              </a:tr>
              <a:tr h="33376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20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Med C</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02</a:t>
                      </a:r>
                      <a:r>
                        <a:rPr lang="en-US" sz="1200" baseline="0" dirty="0" smtClean="0">
                          <a:solidFill>
                            <a:schemeClr val="tx1"/>
                          </a:solidFill>
                          <a:latin typeface="Arial Narrow" panose="020B0606020202030204" pitchFamily="34" charset="0"/>
                        </a:rPr>
                        <a:t> offenders escaped from the Centre in April </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l"/>
                      <a:r>
                        <a:rPr lang="en-US" sz="1200" dirty="0" smtClean="0">
                          <a:solidFill>
                            <a:schemeClr val="tx1"/>
                          </a:solidFill>
                          <a:latin typeface="Arial Narrow" panose="020B0606020202030204" pitchFamily="34" charset="0"/>
                        </a:rPr>
                        <a:t>The Asbestos structural deficiency of the Centre</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Failure to ensure the safety of communities and staff</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3418693148"/>
                  </a:ext>
                </a:extLst>
              </a:tr>
              <a:tr h="3337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bl>
          </a:graphicData>
        </a:graphic>
      </p:graphicFrame>
      <p:sp>
        <p:nvSpPr>
          <p:cNvPr id="13" name="Title 1"/>
          <p:cNvSpPr txBox="1">
            <a:spLocks/>
          </p:cNvSpPr>
          <p:nvPr/>
        </p:nvSpPr>
        <p:spPr>
          <a:xfrm>
            <a:off x="29369" y="56775"/>
            <a:ext cx="10956131" cy="523365"/>
          </a:xfrm>
          <a:prstGeom prst="rect">
            <a:avLst/>
          </a:prstGeom>
        </p:spPr>
        <p:txBody>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a:lstStyle>
          <a:p>
            <a:pPr>
              <a:spcAft>
                <a:spcPts val="600"/>
              </a:spcAft>
            </a:pPr>
            <a:r>
              <a:rPr lang="en-ZA" sz="3200" kern="0" dirty="0" smtClean="0">
                <a:solidFill>
                  <a:srgbClr val="FFFFFF"/>
                </a:solidFill>
                <a:latin typeface="Arial Black" panose="020B0A04020102020204" pitchFamily="34" charset="0"/>
              </a:rPr>
              <a:t>PERFORMANCE INDICATOR NOT ACHIEVED:</a:t>
            </a:r>
          </a:p>
          <a:p>
            <a:pPr>
              <a:spcAft>
                <a:spcPts val="600"/>
              </a:spcAft>
            </a:pPr>
            <a:r>
              <a:rPr lang="en-US" sz="2400" kern="0" dirty="0">
                <a:solidFill>
                  <a:srgbClr val="FFFFFF"/>
                </a:solidFill>
                <a:latin typeface="Arial Black" panose="020B0A04020102020204" pitchFamily="34" charset="0"/>
              </a:rPr>
              <a:t>Percentage of inmates who escaped from Correctional Facilities </a:t>
            </a:r>
            <a:endParaRPr lang="en-ZA" sz="3200" kern="0" dirty="0" smtClean="0">
              <a:solidFill>
                <a:srgbClr val="FFFFFF"/>
              </a:solidFill>
              <a:latin typeface="Arial Black" panose="020B0A04020102020204" pitchFamily="34" charset="0"/>
            </a:endParaRPr>
          </a:p>
          <a:p>
            <a:endParaRPr lang="en-GB" sz="3200" kern="0"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21620654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60">
            <a:extLst>
              <a:ext uri="{FF2B5EF4-FFF2-40B4-BE49-F238E27FC236}">
                <a16:creationId xmlns:a16="http://schemas.microsoft.com/office/drawing/2014/main" xmlns="" id="{935013CF-ED1D-4C99-9BBC-342742B95A80}"/>
              </a:ext>
            </a:extLst>
          </p:cNvPr>
          <p:cNvSpPr/>
          <p:nvPr/>
        </p:nvSpPr>
        <p:spPr>
          <a:xfrm rot="5400000">
            <a:off x="4821169" y="-4804500"/>
            <a:ext cx="1440000" cy="11049000"/>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9" name="TextBox 8"/>
          <p:cNvSpPr txBox="1"/>
          <p:nvPr/>
        </p:nvSpPr>
        <p:spPr>
          <a:xfrm>
            <a:off x="-228600" y="1673596"/>
            <a:ext cx="9144000"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     </a:t>
            </a:r>
            <a:r>
              <a:rPr lang="en-GB" sz="1800" b="1" kern="0" dirty="0" smtClean="0">
                <a:solidFill>
                  <a:prstClr val="black"/>
                </a:solidFill>
              </a:rPr>
              <a:t>4. PROJECT PLAN TO ADDRESS UNDER PERFORMANCE</a:t>
            </a:r>
            <a:endParaRPr lang="en-ZA" sz="1800" b="1" kern="0" dirty="0">
              <a:solidFill>
                <a:prstClr val="black"/>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664440160"/>
              </p:ext>
            </p:extLst>
          </p:nvPr>
        </p:nvGraphicFramePr>
        <p:xfrm>
          <a:off x="457200" y="2042928"/>
          <a:ext cx="11430002" cy="4946886"/>
        </p:xfrm>
        <a:graphic>
          <a:graphicData uri="http://schemas.openxmlformats.org/drawingml/2006/table">
            <a:tbl>
              <a:tblPr firstRow="1" bandRow="1"/>
              <a:tblGrid>
                <a:gridCol w="1703917">
                  <a:extLst>
                    <a:ext uri="{9D8B030D-6E8A-4147-A177-3AD203B41FA5}">
                      <a16:colId xmlns:a16="http://schemas.microsoft.com/office/drawing/2014/main" xmlns="" val="3171785473"/>
                    </a:ext>
                  </a:extLst>
                </a:gridCol>
                <a:gridCol w="1945217">
                  <a:extLst>
                    <a:ext uri="{9D8B030D-6E8A-4147-A177-3AD203B41FA5}">
                      <a16:colId xmlns:a16="http://schemas.microsoft.com/office/drawing/2014/main" xmlns="" val="3307568538"/>
                    </a:ext>
                  </a:extLst>
                </a:gridCol>
                <a:gridCol w="1913466">
                  <a:extLst>
                    <a:ext uri="{9D8B030D-6E8A-4147-A177-3AD203B41FA5}">
                      <a16:colId xmlns:a16="http://schemas.microsoft.com/office/drawing/2014/main" xmlns="" val="3177246977"/>
                    </a:ext>
                  </a:extLst>
                </a:gridCol>
                <a:gridCol w="1976968">
                  <a:extLst>
                    <a:ext uri="{9D8B030D-6E8A-4147-A177-3AD203B41FA5}">
                      <a16:colId xmlns:a16="http://schemas.microsoft.com/office/drawing/2014/main" xmlns="" val="1905890460"/>
                    </a:ext>
                  </a:extLst>
                </a:gridCol>
                <a:gridCol w="1945217">
                  <a:extLst>
                    <a:ext uri="{9D8B030D-6E8A-4147-A177-3AD203B41FA5}">
                      <a16:colId xmlns:a16="http://schemas.microsoft.com/office/drawing/2014/main" xmlns="" val="551651354"/>
                    </a:ext>
                  </a:extLst>
                </a:gridCol>
                <a:gridCol w="1945217">
                  <a:extLst>
                    <a:ext uri="{9D8B030D-6E8A-4147-A177-3AD203B41FA5}">
                      <a16:colId xmlns:a16="http://schemas.microsoft.com/office/drawing/2014/main" xmlns="" val="106908959"/>
                    </a:ext>
                  </a:extLst>
                </a:gridCol>
              </a:tblGrid>
              <a:tr h="1005072">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MANAGEMENT AREA</a:t>
                      </a:r>
                      <a:endParaRPr lang="en-US" sz="1400" b="1" kern="1200" dirty="0">
                        <a:solidFill>
                          <a:schemeClr val="bg1"/>
                        </a:solidFill>
                        <a:latin typeface="Arial"/>
                        <a:ea typeface=""/>
                        <a:cs typeface="Aria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CORRECTIONAL CENTRE</a:t>
                      </a:r>
                      <a:endParaRPr lang="en-US" sz="1400" b="1" kern="1200" dirty="0">
                        <a:solidFill>
                          <a:schemeClr val="bg1"/>
                        </a:solidFill>
                        <a:latin typeface="Arial"/>
                        <a:ea typeface=""/>
                        <a:cs typeface="Arial"/>
                      </a:endParaRP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ACTIVITY / ACTIVITIES</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RESPONSIBILITY</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TIME FRAME</a:t>
                      </a:r>
                      <a:endParaRPr lang="en-US" sz="14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Arial"/>
                          <a:ea typeface=""/>
                          <a:cs typeface="Arial"/>
                        </a:rPr>
                        <a:t>PROGRESS</a:t>
                      </a:r>
                      <a:endParaRPr lang="en-US" sz="14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926C"/>
                    </a:solidFill>
                  </a:tcPr>
                </a:tc>
                <a:extLst>
                  <a:ext uri="{0D108BD9-81ED-4DB2-BD59-A6C34878D82A}">
                    <a16:rowId xmlns:a16="http://schemas.microsoft.com/office/drawing/2014/main" xmlns="" val="2208647457"/>
                  </a:ext>
                </a:extLst>
              </a:tr>
              <a:tr h="375654">
                <a:tc>
                  <a:txBody>
                    <a:bodyPr/>
                    <a:lstStyle/>
                    <a:p>
                      <a:r>
                        <a:rPr lang="en-ZA" sz="1200" dirty="0" smtClean="0">
                          <a:solidFill>
                            <a:schemeClr val="tx1"/>
                          </a:solidFill>
                          <a:effectLst/>
                          <a:latin typeface="Arial Narrow" panose="020B0606020202030204" pitchFamily="34" charset="0"/>
                        </a:rPr>
                        <a:t>WEST</a:t>
                      </a:r>
                      <a:r>
                        <a:rPr lang="en-ZA" sz="1200" baseline="0" dirty="0" smtClean="0">
                          <a:solidFill>
                            <a:schemeClr val="tx1"/>
                          </a:solidFill>
                          <a:effectLst/>
                          <a:latin typeface="Arial Narrow" panose="020B0606020202030204" pitchFamily="34" charset="0"/>
                        </a:rPr>
                        <a:t> COAST</a:t>
                      </a:r>
                      <a:endParaRPr lang="en-ZA" sz="120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MED B RDF</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Immediate attention was given to the structural deficiencies</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AREA C</a:t>
                      </a:r>
                      <a:r>
                        <a:rPr lang="en-US" sz="1200" baseline="0" dirty="0" smtClean="0">
                          <a:solidFill>
                            <a:schemeClr val="tx1"/>
                          </a:solidFill>
                          <a:effectLst/>
                          <a:latin typeface="Arial Narrow" panose="020B0606020202030204" pitchFamily="34" charset="0"/>
                          <a:cs typeface="Arial" panose="020B0604020202020204" pitchFamily="34" charset="0"/>
                        </a:rPr>
                        <a:t>OMMISSIONER / AC CORRECTIONS / HOCC</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December 2020</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66.66%</a:t>
                      </a:r>
                      <a:r>
                        <a:rPr lang="en-US" sz="1200" baseline="0" dirty="0" smtClean="0">
                          <a:solidFill>
                            <a:schemeClr val="tx1"/>
                          </a:solidFill>
                          <a:effectLst/>
                          <a:latin typeface="Arial Narrow" panose="020B0606020202030204" pitchFamily="34" charset="0"/>
                          <a:cs typeface="Arial" panose="020B0604020202020204" pitchFamily="34" charset="0"/>
                        </a:rPr>
                        <a:t> (4 grills have been installed)</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796501867"/>
                  </a:ext>
                </a:extLst>
              </a:tr>
              <a:tr h="502920">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200" dirty="0">
                        <a:solidFill>
                          <a:schemeClr val="bg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effectLst/>
                          <a:latin typeface="Arial Narrow" panose="020B0606020202030204" pitchFamily="34" charset="0"/>
                          <a:cs typeface="Arial" panose="020B0604020202020204" pitchFamily="34" charset="0"/>
                        </a:rPr>
                        <a:t>Suspension of 50/50 lockdown at RDF</a:t>
                      </a:r>
                    </a:p>
                    <a:p>
                      <a:pPr algn="ct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effectLst/>
                          <a:latin typeface="Arial Narrow" panose="020B0606020202030204" pitchFamily="34" charset="0"/>
                          <a:cs typeface="Arial" panose="020B0604020202020204" pitchFamily="34" charset="0"/>
                        </a:rPr>
                        <a:t>AREA C</a:t>
                      </a:r>
                      <a:r>
                        <a:rPr lang="en-US" sz="1200" baseline="0" dirty="0" smtClean="0">
                          <a:solidFill>
                            <a:schemeClr val="tx1"/>
                          </a:solidFill>
                          <a:effectLst/>
                          <a:latin typeface="Arial Narrow" panose="020B0606020202030204" pitchFamily="34" charset="0"/>
                          <a:cs typeface="Arial" panose="020B0604020202020204" pitchFamily="34" charset="0"/>
                        </a:rPr>
                        <a:t>OMMISSIONER / AC CORRECTIONS / HOCC</a:t>
                      </a:r>
                      <a:endParaRPr lang="en-US" sz="1200" dirty="0" smtClean="0">
                        <a:solidFill>
                          <a:schemeClr val="tx1"/>
                        </a:solidFill>
                        <a:effectLst/>
                        <a:latin typeface="Arial Narrow" panose="020B0606020202030204" pitchFamily="34" charset="0"/>
                        <a:cs typeface="Arial" panose="020B0604020202020204" pitchFamily="34" charset="0"/>
                      </a:endParaRPr>
                    </a:p>
                    <a:p>
                      <a:pPr algn="ctr"/>
                      <a:endParaRPr lang="en-US" sz="1200" dirty="0">
                        <a:solidFill>
                          <a:schemeClr val="bg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effectLst/>
                          <a:latin typeface="Arial Narrow" panose="020B0606020202030204" pitchFamily="34" charset="0"/>
                          <a:cs typeface="Arial" panose="020B0604020202020204" pitchFamily="34" charset="0"/>
                        </a:rPr>
                        <a:t>27 July 2020</a:t>
                      </a:r>
                    </a:p>
                    <a:p>
                      <a:pPr algn="ct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effectLst/>
                          <a:latin typeface="Arial Narrow" panose="020B0606020202030204" pitchFamily="34" charset="0"/>
                          <a:cs typeface="Arial" panose="020B0604020202020204" pitchFamily="34" charset="0"/>
                        </a:rPr>
                        <a:t>Finalized</a:t>
                      </a:r>
                    </a:p>
                    <a:p>
                      <a:pPr algn="ct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1950242310"/>
                  </a:ext>
                </a:extLst>
              </a:tr>
              <a:tr h="37565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200">
                        <a:solidFill>
                          <a:schemeClr val="bg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200" dirty="0" smtClean="0">
                          <a:solidFill>
                            <a:schemeClr val="tx1"/>
                          </a:solidFill>
                          <a:effectLst/>
                          <a:latin typeface="Arial Narrow" panose="020B0606020202030204" pitchFamily="34" charset="0"/>
                          <a:cs typeface="Arial" panose="020B0604020202020204" pitchFamily="34" charset="0"/>
                        </a:rPr>
                        <a:t>Reduction</a:t>
                      </a:r>
                      <a:r>
                        <a:rPr lang="en-US" sz="1200" baseline="0" dirty="0" smtClean="0">
                          <a:solidFill>
                            <a:schemeClr val="tx1"/>
                          </a:solidFill>
                          <a:effectLst/>
                          <a:latin typeface="Arial Narrow" panose="020B0606020202030204" pitchFamily="34" charset="0"/>
                          <a:cs typeface="Arial" panose="020B0604020202020204" pitchFamily="34" charset="0"/>
                        </a:rPr>
                        <a:t> of  RD’s in RDF to mitigate overcrowding </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effectLst/>
                          <a:latin typeface="Arial Narrow" panose="020B0606020202030204" pitchFamily="34" charset="0"/>
                          <a:cs typeface="Arial" panose="020B0604020202020204" pitchFamily="34" charset="0"/>
                        </a:rPr>
                        <a:t>AREA C</a:t>
                      </a:r>
                      <a:r>
                        <a:rPr lang="en-US" sz="1200" baseline="0" dirty="0" smtClean="0">
                          <a:solidFill>
                            <a:schemeClr val="tx1"/>
                          </a:solidFill>
                          <a:effectLst/>
                          <a:latin typeface="Arial Narrow" panose="020B0606020202030204" pitchFamily="34" charset="0"/>
                          <a:cs typeface="Arial" panose="020B0604020202020204" pitchFamily="34" charset="0"/>
                        </a:rPr>
                        <a:t>OMMISSIONER / AC CORRECTIONS / HOCC</a:t>
                      </a:r>
                      <a:endParaRPr lang="en-US" sz="1200" dirty="0" smtClean="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31</a:t>
                      </a:r>
                      <a:r>
                        <a:rPr lang="en-US" sz="1200" baseline="0" dirty="0" smtClean="0">
                          <a:solidFill>
                            <a:schemeClr val="tx1"/>
                          </a:solidFill>
                          <a:effectLst/>
                          <a:latin typeface="Arial Narrow" panose="020B0606020202030204" pitchFamily="34" charset="0"/>
                          <a:cs typeface="Arial" panose="020B0604020202020204" pitchFamily="34" charset="0"/>
                        </a:rPr>
                        <a:t> September </a:t>
                      </a:r>
                      <a:r>
                        <a:rPr lang="en-US" sz="1200" dirty="0" smtClean="0">
                          <a:solidFill>
                            <a:schemeClr val="tx1"/>
                          </a:solidFill>
                          <a:effectLst/>
                          <a:latin typeface="Arial Narrow" panose="020B0606020202030204" pitchFamily="34" charset="0"/>
                          <a:cs typeface="Arial" panose="020B0604020202020204" pitchFamily="34" charset="0"/>
                        </a:rPr>
                        <a:t>2020</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Finalized</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3418693148"/>
                  </a:ext>
                </a:extLst>
              </a:tr>
              <a:tr h="375654">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chemeClr val="tx1"/>
                          </a:solidFill>
                          <a:effectLst/>
                          <a:latin typeface="Arial Narrow" panose="020B0606020202030204" pitchFamily="34" charset="0"/>
                        </a:rPr>
                        <a:t>Pollsmoor</a:t>
                      </a:r>
                      <a:endParaRPr lang="en-US" sz="120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rPr>
                        <a:t>RDF</a:t>
                      </a:r>
                      <a:endParaRPr lang="en-US" sz="120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Members where sensitized to test the bars and observe the structural deficiencies, the tunnel/channel  were blocked off</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ctr" defTabSz="914331"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effectLst/>
                          <a:latin typeface="Arial Narrow" panose="020B0606020202030204" pitchFamily="34" charset="0"/>
                          <a:cs typeface="Arial" panose="020B0604020202020204" pitchFamily="34" charset="0"/>
                        </a:rPr>
                        <a:t>AREA C</a:t>
                      </a:r>
                      <a:r>
                        <a:rPr lang="en-US" sz="1200" baseline="0" dirty="0" smtClean="0">
                          <a:solidFill>
                            <a:schemeClr val="tx1"/>
                          </a:solidFill>
                          <a:effectLst/>
                          <a:latin typeface="Arial Narrow" panose="020B0606020202030204" pitchFamily="34" charset="0"/>
                          <a:cs typeface="Arial" panose="020B0604020202020204" pitchFamily="34" charset="0"/>
                        </a:rPr>
                        <a:t>OMMISSIONER / AC CORRECTIONS / HOCC</a:t>
                      </a:r>
                      <a:endParaRPr lang="en-US" sz="1200" dirty="0" smtClean="0">
                        <a:solidFill>
                          <a:schemeClr val="tx1"/>
                        </a:solidFill>
                        <a:effectLst/>
                        <a:latin typeface="Arial Narrow" panose="020B0606020202030204" pitchFamily="34" charset="0"/>
                        <a:cs typeface="Arial" panose="020B0604020202020204" pitchFamily="34" charset="0"/>
                      </a:endParaRPr>
                    </a:p>
                    <a:p>
                      <a:pPr algn="ct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30 June 2020</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Finalized</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694879642"/>
                  </a:ext>
                </a:extLst>
              </a:tr>
              <a:tr h="375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200" dirty="0" smtClean="0">
                          <a:solidFill>
                            <a:schemeClr val="tx1"/>
                          </a:solidFill>
                          <a:effectLst/>
                          <a:latin typeface="Arial Narrow" panose="020B0606020202030204" pitchFamily="34" charset="0"/>
                        </a:rPr>
                        <a:t>Med C</a:t>
                      </a:r>
                      <a:endParaRPr lang="en-US" sz="120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r>
                        <a:rPr lang="en-ZA" sz="1200" dirty="0" smtClean="0">
                          <a:solidFill>
                            <a:schemeClr val="tx1"/>
                          </a:solidFill>
                          <a:latin typeface="Arial Narrow" panose="020B0606020202030204" pitchFamily="34" charset="0"/>
                        </a:rPr>
                        <a:t>The strengthening of the roof structure and walls of the centre. Done as a own resource project</a:t>
                      </a:r>
                      <a:endParaRPr lang="en-ZA"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r>
                        <a:rPr lang="en-GB" sz="1200" dirty="0" smtClean="0">
                          <a:solidFill>
                            <a:schemeClr val="tx1"/>
                          </a:solidFill>
                          <a:latin typeface="Arial Narrow" panose="020B0606020202030204" pitchFamily="34" charset="0"/>
                        </a:rPr>
                        <a:t>AREA COMMISSIONER / AC CORRECTIONS / HOCC</a:t>
                      </a:r>
                    </a:p>
                    <a:p>
                      <a:endParaRPr lang="en-ZA"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ZA" sz="1200" dirty="0" smtClean="0">
                          <a:solidFill>
                            <a:schemeClr val="tx1"/>
                          </a:solidFill>
                          <a:latin typeface="Arial Narrow" panose="020B0606020202030204" pitchFamily="34" charset="0"/>
                        </a:rPr>
                        <a:t>31 March 2021</a:t>
                      </a:r>
                      <a:endParaRPr lang="en-ZA"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r>
                        <a:rPr lang="en-ZA" sz="1200" dirty="0" smtClean="0">
                          <a:solidFill>
                            <a:schemeClr val="tx1"/>
                          </a:solidFill>
                          <a:latin typeface="Arial Narrow" panose="020B0606020202030204" pitchFamily="34" charset="0"/>
                        </a:rPr>
                        <a:t>Assessment of the work that needs to be done is completed the bill of quantities finalised and in the process of ordering the materials. </a:t>
                      </a:r>
                      <a:endParaRPr lang="en-ZA"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3756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endParaRPr lang="en-US" sz="1200" dirty="0">
                        <a:solidFill>
                          <a:schemeClr val="bg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bl>
          </a:graphicData>
        </a:graphic>
      </p:graphicFrame>
      <p:sp>
        <p:nvSpPr>
          <p:cNvPr id="13" name="Title 1"/>
          <p:cNvSpPr txBox="1">
            <a:spLocks/>
          </p:cNvSpPr>
          <p:nvPr/>
        </p:nvSpPr>
        <p:spPr>
          <a:xfrm>
            <a:off x="29369" y="56775"/>
            <a:ext cx="10956131" cy="523365"/>
          </a:xfrm>
          <a:prstGeom prst="rect">
            <a:avLst/>
          </a:prstGeom>
        </p:spPr>
        <p:txBody>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a:lstStyle>
          <a:p>
            <a:pPr>
              <a:spcAft>
                <a:spcPts val="600"/>
              </a:spcAft>
            </a:pPr>
            <a:r>
              <a:rPr lang="en-ZA" sz="3200" kern="0" dirty="0" smtClean="0">
                <a:solidFill>
                  <a:srgbClr val="FFFFFF"/>
                </a:solidFill>
                <a:latin typeface="Arial Black" panose="020B0A04020102020204" pitchFamily="34" charset="0"/>
              </a:rPr>
              <a:t>PLAN TO ADDRESS UNDER PERFORMANCE:</a:t>
            </a:r>
          </a:p>
          <a:p>
            <a:pPr>
              <a:spcAft>
                <a:spcPts val="600"/>
              </a:spcAft>
            </a:pPr>
            <a:r>
              <a:rPr lang="en-US" sz="2400" kern="0" dirty="0">
                <a:solidFill>
                  <a:srgbClr val="FFFFFF"/>
                </a:solidFill>
                <a:latin typeface="Arial Black" panose="020B0A04020102020204" pitchFamily="34" charset="0"/>
              </a:rPr>
              <a:t>Percentage of inmates who escaped from Correctional Facilities </a:t>
            </a:r>
            <a:endParaRPr lang="en-ZA" sz="3200" kern="0" dirty="0" smtClean="0">
              <a:solidFill>
                <a:srgbClr val="FFFFFF"/>
              </a:solidFill>
              <a:latin typeface="Arial Black" panose="020B0A04020102020204" pitchFamily="34" charset="0"/>
            </a:endParaRPr>
          </a:p>
          <a:p>
            <a:endParaRPr lang="en-GB" sz="3200" kern="0"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17605119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60">
            <a:extLst>
              <a:ext uri="{FF2B5EF4-FFF2-40B4-BE49-F238E27FC236}">
                <a16:creationId xmlns:a16="http://schemas.microsoft.com/office/drawing/2014/main" xmlns="" id="{935013CF-ED1D-4C99-9BBC-342742B95A80}"/>
              </a:ext>
            </a:extLst>
          </p:cNvPr>
          <p:cNvSpPr/>
          <p:nvPr/>
        </p:nvSpPr>
        <p:spPr>
          <a:xfrm rot="5400000">
            <a:off x="4821169" y="-4804500"/>
            <a:ext cx="1440000" cy="11049000"/>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5" name="Title 1"/>
          <p:cNvSpPr txBox="1">
            <a:spLocks/>
          </p:cNvSpPr>
          <p:nvPr/>
        </p:nvSpPr>
        <p:spPr>
          <a:xfrm>
            <a:off x="63103" y="0"/>
            <a:ext cx="10956131" cy="523365"/>
          </a:xfrm>
          <a:prstGeom prst="rect">
            <a:avLst/>
          </a:prstGeom>
        </p:spPr>
        <p:txBody>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a:lstStyle>
          <a:p>
            <a:pPr>
              <a:spcAft>
                <a:spcPts val="600"/>
              </a:spcAft>
            </a:pPr>
            <a:r>
              <a:rPr lang="en-ZA" sz="3200" kern="0" dirty="0" smtClean="0">
                <a:solidFill>
                  <a:srgbClr val="FFFFFF"/>
                </a:solidFill>
                <a:latin typeface="Arial Black" panose="020B0A04020102020204" pitchFamily="34" charset="0"/>
              </a:rPr>
              <a:t>PERFORMANCE INDICATOR NOT ACHIEVED:</a:t>
            </a:r>
          </a:p>
          <a:p>
            <a:pPr>
              <a:spcAft>
                <a:spcPts val="600"/>
              </a:spcAft>
            </a:pPr>
            <a:r>
              <a:rPr lang="en-GB" sz="2400" kern="0" dirty="0">
                <a:solidFill>
                  <a:srgbClr val="FFFFFF"/>
                </a:solidFill>
                <a:latin typeface="Arial Black" panose="020B0A04020102020204" pitchFamily="34" charset="0"/>
              </a:rPr>
              <a:t>Percentage of inmates injured as a result of reported assaults in Correctional Facilities </a:t>
            </a:r>
          </a:p>
          <a:p>
            <a:endParaRPr lang="en-ZA" sz="3200" kern="0" dirty="0" smtClean="0">
              <a:solidFill>
                <a:srgbClr val="FFFFFF"/>
              </a:solidFill>
              <a:latin typeface="Arial Black" panose="020B0A04020102020204" pitchFamily="34" charset="0"/>
            </a:endParaRPr>
          </a:p>
          <a:p>
            <a:endParaRPr lang="en-GB" sz="3200" kern="0" dirty="0">
              <a:solidFill>
                <a:srgbClr val="FFFFFF"/>
              </a:solidFill>
              <a:latin typeface="Arial Black" panose="020B0A04020102020204" pitchFamily="34" charset="0"/>
            </a:endParaRPr>
          </a:p>
        </p:txBody>
      </p:sp>
      <p:sp>
        <p:nvSpPr>
          <p:cNvPr id="8" name="TextBox 7"/>
          <p:cNvSpPr txBox="1"/>
          <p:nvPr/>
        </p:nvSpPr>
        <p:spPr>
          <a:xfrm>
            <a:off x="203200" y="1663700"/>
            <a:ext cx="8928319"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1. REGIONAL TARGET VERSUS PERFORMANCE FOR </a:t>
            </a:r>
            <a:r>
              <a:rPr lang="en-GB" sz="1800" b="1" kern="0" dirty="0" smtClean="0">
                <a:solidFill>
                  <a:prstClr val="black"/>
                </a:solidFill>
              </a:rPr>
              <a:t>2</a:t>
            </a:r>
            <a:r>
              <a:rPr lang="en-GB" sz="1800" b="1" kern="0" baseline="30000" dirty="0" smtClean="0">
                <a:solidFill>
                  <a:prstClr val="black"/>
                </a:solidFill>
              </a:rPr>
              <a:t>nd</a:t>
            </a:r>
            <a:r>
              <a:rPr lang="en-GB" sz="1800" b="1" kern="0" dirty="0" smtClean="0">
                <a:solidFill>
                  <a:prstClr val="black"/>
                </a:solidFill>
              </a:rPr>
              <a:t> QUARTER </a:t>
            </a:r>
            <a:r>
              <a:rPr lang="en-GB" sz="1800" b="1" kern="0" dirty="0">
                <a:solidFill>
                  <a:prstClr val="black"/>
                </a:solidFill>
              </a:rPr>
              <a:t>(2020/2021) </a:t>
            </a:r>
            <a:endParaRPr lang="en-ZA" sz="1800" b="1" kern="0" dirty="0">
              <a:solidFill>
                <a:prstClr val="black"/>
              </a:solidFill>
            </a:endParaRPr>
          </a:p>
        </p:txBody>
      </p:sp>
      <p:sp>
        <p:nvSpPr>
          <p:cNvPr id="9" name="TextBox 8"/>
          <p:cNvSpPr txBox="1"/>
          <p:nvPr/>
        </p:nvSpPr>
        <p:spPr>
          <a:xfrm>
            <a:off x="-103872" y="4105155"/>
            <a:ext cx="9144000"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     </a:t>
            </a:r>
            <a:endParaRPr lang="en-ZA" sz="1800" b="1" kern="0" dirty="0">
              <a:solidFill>
                <a:prstClr val="black"/>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3093678869"/>
              </p:ext>
            </p:extLst>
          </p:nvPr>
        </p:nvGraphicFramePr>
        <p:xfrm>
          <a:off x="266699" y="2058645"/>
          <a:ext cx="11772901" cy="1015019"/>
        </p:xfrm>
        <a:graphic>
          <a:graphicData uri="http://schemas.openxmlformats.org/drawingml/2006/table">
            <a:tbl>
              <a:tblPr firstRow="1" bandRow="1"/>
              <a:tblGrid>
                <a:gridCol w="1485901">
                  <a:extLst>
                    <a:ext uri="{9D8B030D-6E8A-4147-A177-3AD203B41FA5}">
                      <a16:colId xmlns:a16="http://schemas.microsoft.com/office/drawing/2014/main" xmlns="" val="3171785473"/>
                    </a:ext>
                  </a:extLst>
                </a:gridCol>
                <a:gridCol w="1103957">
                  <a:extLst>
                    <a:ext uri="{9D8B030D-6E8A-4147-A177-3AD203B41FA5}">
                      <a16:colId xmlns:a16="http://schemas.microsoft.com/office/drawing/2014/main" xmlns="" val="3307568538"/>
                    </a:ext>
                  </a:extLst>
                </a:gridCol>
                <a:gridCol w="1294930">
                  <a:extLst>
                    <a:ext uri="{9D8B030D-6E8A-4147-A177-3AD203B41FA5}">
                      <a16:colId xmlns:a16="http://schemas.microsoft.com/office/drawing/2014/main" xmlns="" val="3177246977"/>
                    </a:ext>
                  </a:extLst>
                </a:gridCol>
                <a:gridCol w="1294930">
                  <a:extLst>
                    <a:ext uri="{9D8B030D-6E8A-4147-A177-3AD203B41FA5}">
                      <a16:colId xmlns:a16="http://schemas.microsoft.com/office/drawing/2014/main" xmlns="" val="1905890460"/>
                    </a:ext>
                  </a:extLst>
                </a:gridCol>
                <a:gridCol w="1294930">
                  <a:extLst>
                    <a:ext uri="{9D8B030D-6E8A-4147-A177-3AD203B41FA5}">
                      <a16:colId xmlns:a16="http://schemas.microsoft.com/office/drawing/2014/main" xmlns="" val="551651354"/>
                    </a:ext>
                  </a:extLst>
                </a:gridCol>
                <a:gridCol w="1294930">
                  <a:extLst>
                    <a:ext uri="{9D8B030D-6E8A-4147-A177-3AD203B41FA5}">
                      <a16:colId xmlns:a16="http://schemas.microsoft.com/office/drawing/2014/main" xmlns="" val="106908959"/>
                    </a:ext>
                  </a:extLst>
                </a:gridCol>
                <a:gridCol w="1294930">
                  <a:extLst>
                    <a:ext uri="{9D8B030D-6E8A-4147-A177-3AD203B41FA5}">
                      <a16:colId xmlns:a16="http://schemas.microsoft.com/office/drawing/2014/main" xmlns="" val="2307743238"/>
                    </a:ext>
                  </a:extLst>
                </a:gridCol>
                <a:gridCol w="1137838">
                  <a:extLst>
                    <a:ext uri="{9D8B030D-6E8A-4147-A177-3AD203B41FA5}">
                      <a16:colId xmlns:a16="http://schemas.microsoft.com/office/drawing/2014/main" xmlns="" val="2723634297"/>
                    </a:ext>
                  </a:extLst>
                </a:gridCol>
                <a:gridCol w="1570555">
                  <a:extLst>
                    <a:ext uri="{9D8B030D-6E8A-4147-A177-3AD203B41FA5}">
                      <a16:colId xmlns:a16="http://schemas.microsoft.com/office/drawing/2014/main" xmlns="" val="971921"/>
                    </a:ext>
                  </a:extLst>
                </a:gridCol>
              </a:tblGrid>
              <a:tr h="429541">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REGION</a:t>
                      </a:r>
                      <a:endParaRPr lang="en-ZA" sz="1100" dirty="0">
                        <a:solidFill>
                          <a:schemeClr val="bg1"/>
                        </a:solidFil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JULY</a:t>
                      </a:r>
                      <a:r>
                        <a:rPr lang="en-ZA" sz="1100" baseline="0" dirty="0" smtClean="0">
                          <a:solidFill>
                            <a:schemeClr val="bg1"/>
                          </a:solidFill>
                        </a:rPr>
                        <a:t> </a:t>
                      </a:r>
                      <a:r>
                        <a:rPr lang="en-ZA" sz="1100" dirty="0" smtClean="0">
                          <a:solidFill>
                            <a:schemeClr val="bg1"/>
                          </a:solidFill>
                        </a:rPr>
                        <a:t>2020</a:t>
                      </a:r>
                      <a:br>
                        <a:rPr lang="en-ZA" sz="1100" dirty="0" smtClean="0">
                          <a:solidFill>
                            <a:schemeClr val="bg1"/>
                          </a:solidFill>
                        </a:rPr>
                      </a:br>
                      <a:r>
                        <a:rPr lang="en-ZA" sz="1100" dirty="0" smtClean="0">
                          <a:solidFill>
                            <a:schemeClr val="bg1"/>
                          </a:solidFill>
                        </a:rPr>
                        <a:t>TARGET</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JULY 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AUGUST</a:t>
                      </a:r>
                      <a:r>
                        <a:rPr lang="en-ZA" sz="1100" baseline="0" dirty="0" smtClean="0">
                          <a:solidFill>
                            <a:schemeClr val="bg1"/>
                          </a:solidFill>
                        </a:rPr>
                        <a:t> </a:t>
                      </a:r>
                      <a:r>
                        <a:rPr lang="en-ZA" sz="1100" dirty="0" smtClean="0">
                          <a:solidFill>
                            <a:schemeClr val="bg1"/>
                          </a:solidFill>
                        </a:rPr>
                        <a:t>2020</a:t>
                      </a:r>
                      <a:br>
                        <a:rPr lang="en-ZA" sz="1100" dirty="0" smtClean="0">
                          <a:solidFill>
                            <a:schemeClr val="bg1"/>
                          </a:solidFill>
                        </a:rPr>
                      </a:br>
                      <a:r>
                        <a:rPr lang="en-ZA" sz="1100" dirty="0" smtClean="0">
                          <a:solidFill>
                            <a:schemeClr val="bg1"/>
                          </a:solidFill>
                        </a:rPr>
                        <a:t>TARGET</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AUGUST 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SEPTEMBER 2020 TARGET</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SEPTEMBER 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Q2 TARGET: 2020-2021</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dirty="0" smtClean="0">
                          <a:solidFill>
                            <a:schemeClr val="bg1"/>
                          </a:solidFill>
                        </a:rPr>
                        <a:t>PERFORMANCE</a:t>
                      </a:r>
                      <a:endParaRPr lang="en-ZA" sz="1100" dirty="0">
                        <a:solidFill>
                          <a:schemeClr val="bg1"/>
                        </a:solidFill>
                      </a:endParaRPr>
                    </a:p>
                  </a:txBody>
                  <a:tcPr>
                    <a:lnL w="6350" cap="flat" cmpd="sng" algn="ctr">
                      <a:solidFill>
                        <a:srgbClr val="BF7B17"/>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1E1918"/>
                    </a:solidFill>
                  </a:tcPr>
                </a:tc>
                <a:extLst>
                  <a:ext uri="{0D108BD9-81ED-4DB2-BD59-A6C34878D82A}">
                    <a16:rowId xmlns:a16="http://schemas.microsoft.com/office/drawing/2014/main" xmlns="" val="2208647457"/>
                  </a:ext>
                </a:extLst>
              </a:tr>
              <a:tr h="585478">
                <a:tc>
                  <a:txBody>
                    <a:bodyPr/>
                    <a:lstStyle/>
                    <a:p>
                      <a:r>
                        <a:rPr lang="en-ZA" sz="1200" dirty="0" smtClean="0">
                          <a:solidFill>
                            <a:schemeClr val="tx1"/>
                          </a:solidFill>
                          <a:effectLst/>
                          <a:latin typeface="Arial Narrow" panose="020B0606020202030204" pitchFamily="34" charset="0"/>
                        </a:rPr>
                        <a:t>Western Cape</a:t>
                      </a:r>
                      <a:endParaRPr lang="en-ZA" sz="120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effectLst/>
                          <a:latin typeface="Arial Narrow" panose="020B0606020202030204" pitchFamily="34" charset="0"/>
                        </a:rPr>
                        <a:t>0,39%</a:t>
                      </a:r>
                      <a:endParaRPr lang="en-US" sz="1200" b="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effectLst/>
                          <a:latin typeface="Arial Narrow" panose="020B0606020202030204" pitchFamily="34" charset="0"/>
                        </a:rPr>
                        <a:t>1,82%</a:t>
                      </a:r>
                      <a:endParaRPr lang="en-US" sz="1200" b="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effectLst/>
                          <a:latin typeface="Arial Narrow" panose="020B0606020202030204" pitchFamily="34" charset="0"/>
                        </a:rPr>
                        <a:t>0,39%</a:t>
                      </a:r>
                      <a:endParaRPr lang="en-US" sz="1200" b="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effectLst/>
                          <a:latin typeface="Arial Narrow" panose="020B0606020202030204" pitchFamily="34" charset="0"/>
                        </a:rPr>
                        <a:t>2,20%</a:t>
                      </a:r>
                      <a:endParaRPr lang="en-US" sz="1200" b="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effectLst/>
                          <a:latin typeface="Arial Narrow" panose="020B0606020202030204" pitchFamily="34" charset="0"/>
                        </a:rPr>
                        <a:t>0,39%</a:t>
                      </a:r>
                      <a:endParaRPr lang="en-US" sz="1200" b="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effectLst/>
                          <a:latin typeface="Arial Narrow" panose="020B0606020202030204" pitchFamily="34" charset="0"/>
                        </a:rPr>
                        <a:t>2,49%</a:t>
                      </a:r>
                      <a:endParaRPr lang="en-US" sz="1200" b="0"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1" dirty="0" smtClean="0">
                          <a:solidFill>
                            <a:schemeClr val="tx1"/>
                          </a:solidFill>
                          <a:effectLst/>
                          <a:latin typeface="Arial Narrow" panose="020B0606020202030204" pitchFamily="34" charset="0"/>
                        </a:rPr>
                        <a:t>2,33%</a:t>
                      </a:r>
                      <a:endParaRPr lang="en-US" sz="1200" b="1"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1" dirty="0" smtClean="0">
                          <a:solidFill>
                            <a:schemeClr val="tx1"/>
                          </a:solidFill>
                          <a:effectLst/>
                          <a:latin typeface="Arial Narrow" panose="020B0606020202030204" pitchFamily="34" charset="0"/>
                        </a:rPr>
                        <a:t>603/24 228</a:t>
                      </a:r>
                    </a:p>
                    <a:p>
                      <a:pPr algn="ctr"/>
                      <a:r>
                        <a:rPr lang="en-US" sz="1200" b="1" dirty="0" smtClean="0">
                          <a:solidFill>
                            <a:schemeClr val="tx1"/>
                          </a:solidFill>
                          <a:effectLst/>
                          <a:latin typeface="Arial Narrow" panose="020B0606020202030204" pitchFamily="34" charset="0"/>
                        </a:rPr>
                        <a:t>2,49%</a:t>
                      </a:r>
                      <a:endParaRPr lang="en-US" sz="1200" b="1" dirty="0">
                        <a:solidFill>
                          <a:schemeClr val="tx1"/>
                        </a:solidFill>
                        <a:effectLst/>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796501867"/>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3608545040"/>
              </p:ext>
            </p:extLst>
          </p:nvPr>
        </p:nvGraphicFramePr>
        <p:xfrm>
          <a:off x="380997" y="3844747"/>
          <a:ext cx="11506203" cy="2246986"/>
        </p:xfrm>
        <a:graphic>
          <a:graphicData uri="http://schemas.openxmlformats.org/drawingml/2006/table">
            <a:tbl>
              <a:tblPr firstRow="1" bandRow="1"/>
              <a:tblGrid>
                <a:gridCol w="1278467">
                  <a:extLst>
                    <a:ext uri="{9D8B030D-6E8A-4147-A177-3AD203B41FA5}">
                      <a16:colId xmlns:a16="http://schemas.microsoft.com/office/drawing/2014/main" xmlns="" val="3171785473"/>
                    </a:ext>
                  </a:extLst>
                </a:gridCol>
                <a:gridCol w="1278467">
                  <a:extLst>
                    <a:ext uri="{9D8B030D-6E8A-4147-A177-3AD203B41FA5}">
                      <a16:colId xmlns:a16="http://schemas.microsoft.com/office/drawing/2014/main" xmlns="" val="3307568538"/>
                    </a:ext>
                  </a:extLst>
                </a:gridCol>
                <a:gridCol w="1405469">
                  <a:extLst>
                    <a:ext uri="{9D8B030D-6E8A-4147-A177-3AD203B41FA5}">
                      <a16:colId xmlns:a16="http://schemas.microsoft.com/office/drawing/2014/main" xmlns="" val="3177246977"/>
                    </a:ext>
                  </a:extLst>
                </a:gridCol>
                <a:gridCol w="1151465">
                  <a:extLst>
                    <a:ext uri="{9D8B030D-6E8A-4147-A177-3AD203B41FA5}">
                      <a16:colId xmlns:a16="http://schemas.microsoft.com/office/drawing/2014/main" xmlns="" val="1905890460"/>
                    </a:ext>
                  </a:extLst>
                </a:gridCol>
                <a:gridCol w="1439335">
                  <a:extLst>
                    <a:ext uri="{9D8B030D-6E8A-4147-A177-3AD203B41FA5}">
                      <a16:colId xmlns:a16="http://schemas.microsoft.com/office/drawing/2014/main" xmlns="" val="551651354"/>
                    </a:ext>
                  </a:extLst>
                </a:gridCol>
                <a:gridCol w="1117599">
                  <a:extLst>
                    <a:ext uri="{9D8B030D-6E8A-4147-A177-3AD203B41FA5}">
                      <a16:colId xmlns:a16="http://schemas.microsoft.com/office/drawing/2014/main" xmlns="" val="106908959"/>
                    </a:ext>
                  </a:extLst>
                </a:gridCol>
                <a:gridCol w="1397001">
                  <a:extLst>
                    <a:ext uri="{9D8B030D-6E8A-4147-A177-3AD203B41FA5}">
                      <a16:colId xmlns:a16="http://schemas.microsoft.com/office/drawing/2014/main" xmlns="" val="2307743238"/>
                    </a:ext>
                  </a:extLst>
                </a:gridCol>
                <a:gridCol w="990600">
                  <a:extLst>
                    <a:ext uri="{9D8B030D-6E8A-4147-A177-3AD203B41FA5}">
                      <a16:colId xmlns:a16="http://schemas.microsoft.com/office/drawing/2014/main" xmlns="" val="2723634297"/>
                    </a:ext>
                  </a:extLst>
                </a:gridCol>
                <a:gridCol w="1447800">
                  <a:extLst>
                    <a:ext uri="{9D8B030D-6E8A-4147-A177-3AD203B41FA5}">
                      <a16:colId xmlns:a16="http://schemas.microsoft.com/office/drawing/2014/main" xmlns="" val="971921"/>
                    </a:ext>
                  </a:extLst>
                </a:gridCol>
              </a:tblGrid>
              <a:tr h="470263">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MANAGEMENT AREA</a:t>
                      </a:r>
                      <a:endParaRPr lang="en-ZA" sz="1100" b="1" kern="1200" dirty="0">
                        <a:solidFill>
                          <a:schemeClr val="bg1"/>
                        </a:solidFill>
                        <a:latin typeface="Arial"/>
                        <a:ea typeface=""/>
                        <a:cs typeface="Aria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JULY 2020</a:t>
                      </a:r>
                      <a:br>
                        <a:rPr lang="en-ZA" sz="1100" b="1" kern="1200" dirty="0" smtClean="0">
                          <a:solidFill>
                            <a:schemeClr val="bg1"/>
                          </a:solidFill>
                          <a:latin typeface="Arial"/>
                          <a:ea typeface=""/>
                          <a:cs typeface="Arial"/>
                        </a:rPr>
                      </a:br>
                      <a:r>
                        <a:rPr lang="en-ZA" sz="1100" b="1" kern="1200" dirty="0" smtClean="0">
                          <a:solidFill>
                            <a:schemeClr val="bg1"/>
                          </a:solidFill>
                          <a:latin typeface="Arial"/>
                          <a:ea typeface=""/>
                          <a:cs typeface="Arial"/>
                        </a:rPr>
                        <a:t>TARGET</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JULY 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AUGUST 2020</a:t>
                      </a:r>
                      <a:br>
                        <a:rPr lang="en-ZA" sz="1100" b="1" kern="1200" dirty="0" smtClean="0">
                          <a:solidFill>
                            <a:schemeClr val="bg1"/>
                          </a:solidFill>
                          <a:latin typeface="Arial"/>
                          <a:ea typeface=""/>
                          <a:cs typeface="Arial"/>
                        </a:rPr>
                      </a:br>
                      <a:r>
                        <a:rPr lang="en-ZA" sz="1100" b="1" kern="1200" dirty="0" smtClean="0">
                          <a:solidFill>
                            <a:schemeClr val="bg1"/>
                          </a:solidFill>
                          <a:latin typeface="Arial"/>
                          <a:ea typeface=""/>
                          <a:cs typeface="Arial"/>
                        </a:rPr>
                        <a:t>TARGET</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AUGUST 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SEPTEMBER 2020 TARGET</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SEPTEMBER 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Q2 TARGET: 2020-2021</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ea typeface=""/>
                          <a:cs typeface="Arial"/>
                        </a:defRPr>
                      </a:lvl1pPr>
                      <a:lvl2pPr marL="457165" algn="l" defTabSz="914331" rtl="0" eaLnBrk="1" latinLnBrk="0" hangingPunct="1">
                        <a:defRPr sz="1800" b="1" kern="1200">
                          <a:solidFill>
                            <a:schemeClr val="lt1"/>
                          </a:solidFill>
                          <a:latin typeface="Arial"/>
                          <a:ea typeface=""/>
                          <a:cs typeface="Arial"/>
                        </a:defRPr>
                      </a:lvl2pPr>
                      <a:lvl3pPr marL="914331" algn="l" defTabSz="914331" rtl="0" eaLnBrk="1" latinLnBrk="0" hangingPunct="1">
                        <a:defRPr sz="1800" b="1" kern="1200">
                          <a:solidFill>
                            <a:schemeClr val="lt1"/>
                          </a:solidFill>
                          <a:latin typeface="Arial"/>
                          <a:ea typeface=""/>
                          <a:cs typeface="Arial"/>
                        </a:defRPr>
                      </a:lvl3pPr>
                      <a:lvl4pPr marL="1371495" algn="l" defTabSz="914331" rtl="0" eaLnBrk="1" latinLnBrk="0" hangingPunct="1">
                        <a:defRPr sz="1800" b="1" kern="1200">
                          <a:solidFill>
                            <a:schemeClr val="lt1"/>
                          </a:solidFill>
                          <a:latin typeface="Arial"/>
                          <a:ea typeface=""/>
                          <a:cs typeface="Arial"/>
                        </a:defRPr>
                      </a:lvl4pPr>
                      <a:lvl5pPr marL="1828660" algn="l" defTabSz="914331" rtl="0" eaLnBrk="1" latinLnBrk="0" hangingPunct="1">
                        <a:defRPr sz="1800" b="1" kern="1200">
                          <a:solidFill>
                            <a:schemeClr val="lt1"/>
                          </a:solidFill>
                          <a:latin typeface="Arial"/>
                          <a:ea typeface=""/>
                          <a:cs typeface="Arial"/>
                        </a:defRPr>
                      </a:lvl5pPr>
                      <a:lvl6pPr marL="2285826" algn="l" defTabSz="914331" rtl="0" eaLnBrk="1" latinLnBrk="0" hangingPunct="1">
                        <a:defRPr sz="1800" b="1" kern="1200">
                          <a:solidFill>
                            <a:schemeClr val="lt1"/>
                          </a:solidFill>
                          <a:latin typeface="Arial"/>
                          <a:ea typeface=""/>
                          <a:cs typeface="Arial"/>
                        </a:defRPr>
                      </a:lvl6pPr>
                      <a:lvl7pPr marL="2742990" algn="l" defTabSz="914331" rtl="0" eaLnBrk="1" latinLnBrk="0" hangingPunct="1">
                        <a:defRPr sz="1800" b="1" kern="1200">
                          <a:solidFill>
                            <a:schemeClr val="lt1"/>
                          </a:solidFill>
                          <a:latin typeface="Arial"/>
                          <a:ea typeface=""/>
                          <a:cs typeface="Arial"/>
                        </a:defRPr>
                      </a:lvl7pPr>
                      <a:lvl8pPr marL="3200156" algn="l" defTabSz="914331" rtl="0" eaLnBrk="1" latinLnBrk="0" hangingPunct="1">
                        <a:defRPr sz="1800" b="1" kern="1200">
                          <a:solidFill>
                            <a:schemeClr val="lt1"/>
                          </a:solidFill>
                          <a:latin typeface="Arial"/>
                          <a:ea typeface=""/>
                          <a:cs typeface="Arial"/>
                        </a:defRPr>
                      </a:lvl8pPr>
                      <a:lvl9pPr marL="3657321" algn="l" defTabSz="914331" rtl="0" eaLnBrk="1" latinLnBrk="0" hangingPunct="1">
                        <a:defRPr sz="1800" b="1" kern="1200">
                          <a:solidFill>
                            <a:schemeClr val="lt1"/>
                          </a:solidFill>
                          <a:latin typeface="Arial"/>
                          <a:ea typeface=""/>
                          <a:cs typeface="Arial"/>
                        </a:defRPr>
                      </a:lvl9pPr>
                    </a:lstStyle>
                    <a:p>
                      <a:r>
                        <a:rPr lang="en-ZA" sz="1100" b="1" kern="1200" dirty="0" smtClean="0">
                          <a:solidFill>
                            <a:schemeClr val="bg1"/>
                          </a:solidFill>
                          <a:latin typeface="Arial"/>
                          <a:ea typeface=""/>
                          <a:cs typeface="Arial"/>
                        </a:rPr>
                        <a:t>PERFORMANCE</a:t>
                      </a:r>
                      <a:endParaRPr lang="en-ZA" sz="1100" b="1" kern="1200" dirty="0">
                        <a:solidFill>
                          <a:schemeClr val="bg1"/>
                        </a:solidFill>
                        <a:latin typeface="Arial"/>
                        <a:ea typeface=""/>
                        <a:cs typeface="Arial"/>
                      </a:endParaRPr>
                    </a:p>
                  </a:txBody>
                  <a:tcPr>
                    <a:lnL w="6350" cap="flat" cmpd="sng" algn="ctr">
                      <a:solidFill>
                        <a:srgbClr val="BF7B17"/>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a16="http://schemas.microsoft.com/office/drawing/2014/main" xmlns="" val="2208647457"/>
                  </a:ext>
                </a:extLst>
              </a:tr>
              <a:tr h="472440">
                <a:tc>
                  <a:txBody>
                    <a:bodyPr/>
                    <a:lstStyle/>
                    <a:p>
                      <a:r>
                        <a:rPr lang="en-ZA" sz="1200" dirty="0" smtClean="0">
                          <a:solidFill>
                            <a:schemeClr val="tx1"/>
                          </a:solidFill>
                          <a:latin typeface="Arial Narrow" panose="020B0606020202030204" pitchFamily="34" charset="0"/>
                        </a:rPr>
                        <a:t>Allandale</a:t>
                      </a:r>
                      <a:endParaRPr lang="en-ZA"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latin typeface="Arial Narrow" panose="020B0606020202030204" pitchFamily="34" charset="0"/>
                          <a:cs typeface="Arial" panose="020B0604020202020204" pitchFamily="34" charset="0"/>
                        </a:rPr>
                        <a:t>0,39%</a:t>
                      </a:r>
                      <a:endParaRPr lang="en-US" sz="1200" b="0" dirty="0">
                        <a:solidFill>
                          <a:schemeClr val="tx1"/>
                        </a:solidFill>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latin typeface="Arial Narrow" panose="020B0606020202030204" pitchFamily="34" charset="0"/>
                          <a:cs typeface="Arial" panose="020B0604020202020204" pitchFamily="34" charset="0"/>
                        </a:rPr>
                        <a:t>3,98%</a:t>
                      </a:r>
                      <a:endParaRPr lang="en-US" sz="1200" b="0" dirty="0">
                        <a:solidFill>
                          <a:schemeClr val="tx1"/>
                        </a:solidFill>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latin typeface="Arial Narrow" panose="020B0606020202030204" pitchFamily="34" charset="0"/>
                          <a:cs typeface="Arial" panose="020B0604020202020204" pitchFamily="34" charset="0"/>
                        </a:rPr>
                        <a:t>0,39%</a:t>
                      </a:r>
                      <a:endParaRPr lang="en-US" sz="1200" b="0" dirty="0">
                        <a:solidFill>
                          <a:schemeClr val="tx1"/>
                        </a:solidFill>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latin typeface="Arial Narrow" panose="020B0606020202030204" pitchFamily="34" charset="0"/>
                          <a:cs typeface="Arial" panose="020B0604020202020204" pitchFamily="34" charset="0"/>
                        </a:rPr>
                        <a:t>4,25%</a:t>
                      </a:r>
                      <a:endParaRPr lang="en-US" sz="1200" b="0" dirty="0">
                        <a:solidFill>
                          <a:schemeClr val="tx1"/>
                        </a:solidFill>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latin typeface="Arial Narrow" panose="020B0606020202030204" pitchFamily="34" charset="0"/>
                          <a:cs typeface="Arial" panose="020B0604020202020204" pitchFamily="34" charset="0"/>
                        </a:rPr>
                        <a:t>0,39%</a:t>
                      </a:r>
                      <a:endParaRPr lang="en-US" sz="1200" b="0" dirty="0">
                        <a:solidFill>
                          <a:schemeClr val="tx1"/>
                        </a:solidFill>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latin typeface="Arial Narrow" panose="020B0606020202030204" pitchFamily="34" charset="0"/>
                          <a:cs typeface="Arial" panose="020B0604020202020204" pitchFamily="34" charset="0"/>
                        </a:rPr>
                        <a:t>4,77%</a:t>
                      </a:r>
                      <a:endParaRPr lang="en-US" sz="1200" b="0" dirty="0">
                        <a:solidFill>
                          <a:schemeClr val="tx1"/>
                        </a:solidFill>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t"/>
                      <a:r>
                        <a:rPr lang="en-ZA" sz="1200" b="0" i="0" u="none" strike="noStrike" dirty="0">
                          <a:solidFill>
                            <a:schemeClr val="tx1"/>
                          </a:solidFill>
                          <a:effectLst/>
                          <a:latin typeface="Calibri" panose="020F0502020204030204" pitchFamily="34" charset="0"/>
                        </a:rPr>
                        <a:t>2,33%</a:t>
                      </a:r>
                    </a:p>
                  </a:txBody>
                  <a:tcPr marL="0" marR="0" marT="0" marB="0">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latin typeface="Arial Narrow" panose="020B0606020202030204" pitchFamily="34" charset="0"/>
                          <a:cs typeface="Arial" panose="020B0604020202020204" pitchFamily="34" charset="0"/>
                        </a:rPr>
                        <a:t>4,77%</a:t>
                      </a:r>
                      <a:endParaRPr lang="en-US" sz="1200" b="0" dirty="0">
                        <a:solidFill>
                          <a:schemeClr val="tx1"/>
                        </a:solidFill>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796501867"/>
                  </a:ext>
                </a:extLst>
              </a:tr>
              <a:tr h="381000">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chemeClr val="tx1"/>
                          </a:solidFill>
                          <a:latin typeface="Arial Narrow" panose="020B0606020202030204" pitchFamily="34" charset="0"/>
                        </a:rPr>
                        <a:t>Breederiver</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0,39%</a:t>
                      </a:r>
                      <a:endParaRPr lang="en-US" sz="1200" dirty="0">
                        <a:solidFill>
                          <a:schemeClr val="tx1"/>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2,52%</a:t>
                      </a:r>
                      <a:endParaRPr lang="en-US" sz="1200" dirty="0">
                        <a:solidFill>
                          <a:schemeClr val="tx1"/>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0,39%</a:t>
                      </a:r>
                      <a:endParaRPr lang="en-US" sz="1200" dirty="0">
                        <a:solidFill>
                          <a:schemeClr val="tx1"/>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2,93%</a:t>
                      </a:r>
                      <a:endParaRPr lang="en-US" sz="1200" dirty="0">
                        <a:solidFill>
                          <a:schemeClr val="tx1"/>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0,39%</a:t>
                      </a:r>
                      <a:endParaRPr lang="en-US" sz="1200" dirty="0">
                        <a:solidFill>
                          <a:schemeClr val="tx1"/>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3,13%</a:t>
                      </a:r>
                      <a:endParaRPr lang="en-US" sz="1200" dirty="0">
                        <a:solidFill>
                          <a:schemeClr val="tx1"/>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t"/>
                      <a:r>
                        <a:rPr lang="en-ZA" sz="1200" b="0" i="0" u="none" strike="noStrike">
                          <a:solidFill>
                            <a:schemeClr val="tx1"/>
                          </a:solidFill>
                          <a:effectLst/>
                          <a:latin typeface="Calibri" panose="020F0502020204030204" pitchFamily="34" charset="0"/>
                        </a:rPr>
                        <a:t>2,33%</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3,13%</a:t>
                      </a:r>
                      <a:endParaRPr lang="en-US" sz="1200" dirty="0">
                        <a:solidFill>
                          <a:schemeClr val="tx1"/>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1950242310"/>
                  </a:ext>
                </a:extLst>
              </a:tr>
              <a:tr h="3462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Narrow" panose="020B0606020202030204" pitchFamily="34" charset="0"/>
                        </a:rPr>
                        <a:t>Drakenstein</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200" dirty="0" smtClean="0">
                          <a:solidFill>
                            <a:schemeClr val="tx1"/>
                          </a:solidFill>
                          <a:latin typeface="Arial Narrow" panose="020B0606020202030204" pitchFamily="34" charset="0"/>
                        </a:rPr>
                        <a:t>0,39%</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200" dirty="0" smtClean="0">
                          <a:solidFill>
                            <a:schemeClr val="tx1"/>
                          </a:solidFill>
                          <a:latin typeface="Arial Narrow" panose="020B0606020202030204" pitchFamily="34" charset="0"/>
                        </a:rPr>
                        <a:t>1,57%</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200" dirty="0" smtClean="0">
                          <a:solidFill>
                            <a:schemeClr val="tx1"/>
                          </a:solidFill>
                          <a:latin typeface="Arial Narrow" panose="020B0606020202030204" pitchFamily="34" charset="0"/>
                        </a:rPr>
                        <a:t>0,39%</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200" dirty="0" smtClean="0">
                          <a:solidFill>
                            <a:schemeClr val="tx1"/>
                          </a:solidFill>
                          <a:latin typeface="Arial Narrow" panose="020B0606020202030204" pitchFamily="34" charset="0"/>
                        </a:rPr>
                        <a:t>2,41%</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200" dirty="0" smtClean="0">
                          <a:solidFill>
                            <a:schemeClr val="tx1"/>
                          </a:solidFill>
                          <a:latin typeface="Arial Narrow" panose="020B0606020202030204" pitchFamily="34" charset="0"/>
                        </a:rPr>
                        <a:t>0,39%</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200" dirty="0" smtClean="0">
                          <a:solidFill>
                            <a:schemeClr val="tx1"/>
                          </a:solidFill>
                          <a:latin typeface="Arial Narrow" panose="020B0606020202030204" pitchFamily="34" charset="0"/>
                        </a:rPr>
                        <a:t>3,48%</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t"/>
                      <a:r>
                        <a:rPr lang="en-ZA" sz="1200" b="0" i="0" u="none" strike="noStrike">
                          <a:solidFill>
                            <a:schemeClr val="tx1"/>
                          </a:solidFill>
                          <a:effectLst/>
                          <a:latin typeface="Calibri" panose="020F0502020204030204" pitchFamily="34" charset="0"/>
                        </a:rPr>
                        <a:t>2,33%</a:t>
                      </a:r>
                    </a:p>
                  </a:txBody>
                  <a:tcPr marL="0" marR="0" marT="0" marB="0">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200" dirty="0" smtClean="0">
                          <a:solidFill>
                            <a:schemeClr val="tx1"/>
                          </a:solidFill>
                          <a:latin typeface="Arial Narrow" panose="020B0606020202030204" pitchFamily="34" charset="0"/>
                        </a:rPr>
                        <a:t>3,48%</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r h="452933">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chemeClr val="tx1"/>
                          </a:solidFill>
                          <a:latin typeface="Arial Narrow" panose="020B0606020202030204" pitchFamily="34" charset="0"/>
                        </a:rPr>
                        <a:t>Voorberg</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0,39%</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2,94%</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0,39%</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3,45%</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0,39%</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3,70%</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fontAlgn="t"/>
                      <a:r>
                        <a:rPr lang="en-ZA" sz="1200" b="0" i="0" u="none" strike="noStrike" dirty="0">
                          <a:solidFill>
                            <a:schemeClr val="tx1"/>
                          </a:solidFill>
                          <a:effectLst/>
                          <a:latin typeface="Calibri" panose="020F0502020204030204" pitchFamily="34" charset="0"/>
                        </a:rPr>
                        <a:t>2,33%</a:t>
                      </a:r>
                    </a:p>
                  </a:txBody>
                  <a:tcPr marL="0" marR="0" marT="0" marB="0">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3,70%</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3418693148"/>
                  </a:ext>
                </a:extLst>
              </a:tr>
            </a:tbl>
          </a:graphicData>
        </a:graphic>
      </p:graphicFrame>
      <p:sp>
        <p:nvSpPr>
          <p:cNvPr id="2" name="Rectangle 1"/>
          <p:cNvSpPr/>
          <p:nvPr/>
        </p:nvSpPr>
        <p:spPr>
          <a:xfrm>
            <a:off x="266699" y="3250513"/>
            <a:ext cx="8420101" cy="369332"/>
          </a:xfrm>
          <a:prstGeom prst="rect">
            <a:avLst/>
          </a:prstGeom>
        </p:spPr>
        <p:txBody>
          <a:bodyPr wrap="square">
            <a:spAutoFit/>
          </a:bodyPr>
          <a:lstStyle/>
          <a:p>
            <a:pPr fontAlgn="auto">
              <a:spcBef>
                <a:spcPts val="0"/>
              </a:spcBef>
              <a:spcAft>
                <a:spcPts val="0"/>
              </a:spcAft>
              <a:defRPr/>
            </a:pPr>
            <a:r>
              <a:rPr lang="en-GB" b="1" kern="0" dirty="0">
                <a:solidFill>
                  <a:prstClr val="black"/>
                </a:solidFill>
              </a:rPr>
              <a:t>2</a:t>
            </a:r>
            <a:r>
              <a:rPr lang="en-GB" sz="1800" b="1" kern="0" dirty="0">
                <a:solidFill>
                  <a:prstClr val="black"/>
                </a:solidFill>
              </a:rPr>
              <a:t>. SOURCE OF UNDER-ACHIEVEMENT AT MANAGEMENT AREA LEVEL</a:t>
            </a:r>
            <a:endParaRPr lang="en-ZA" sz="1800" b="1" kern="0" dirty="0">
              <a:solidFill>
                <a:prstClr val="black"/>
              </a:solidFill>
            </a:endParaRPr>
          </a:p>
        </p:txBody>
      </p:sp>
    </p:spTree>
    <p:extLst>
      <p:ext uri="{BB962C8B-B14F-4D97-AF65-F5344CB8AC3E}">
        <p14:creationId xmlns:p14="http://schemas.microsoft.com/office/powerpoint/2010/main" val="5776099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Top Corners Rounded 60">
            <a:extLst>
              <a:ext uri="{FF2B5EF4-FFF2-40B4-BE49-F238E27FC236}">
                <a16:creationId xmlns:a16="http://schemas.microsoft.com/office/drawing/2014/main" xmlns="" id="{935013CF-ED1D-4C99-9BBC-342742B95A80}"/>
              </a:ext>
            </a:extLst>
          </p:cNvPr>
          <p:cNvSpPr/>
          <p:nvPr/>
        </p:nvSpPr>
        <p:spPr>
          <a:xfrm rot="5400000">
            <a:off x="4821169" y="-4804500"/>
            <a:ext cx="1440000" cy="11049000"/>
          </a:xfrm>
          <a:prstGeom prst="round2SameRect">
            <a:avLst>
              <a:gd name="adj1" fmla="val 23278"/>
              <a:gd name="adj2" fmla="val 0"/>
            </a:avLst>
          </a:prstGeom>
          <a:gradFill flip="none" rotWithShape="1">
            <a:gsLst>
              <a:gs pos="100000">
                <a:srgbClr val="00CC99">
                  <a:alpha val="67000"/>
                  <a:lumMod val="92000"/>
                </a:srgbClr>
              </a:gs>
              <a:gs pos="30000">
                <a:srgbClr val="006600">
                  <a:alpha val="75000"/>
                </a:srgbClr>
              </a:gs>
              <a:gs pos="59000">
                <a:srgbClr val="009900">
                  <a:alpha val="71000"/>
                </a:srgbClr>
              </a:gs>
            </a:gsLst>
            <a:lin ang="16200000" scaled="1"/>
            <a:tileRect/>
          </a:gra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auto">
              <a:spcBef>
                <a:spcPts val="0"/>
              </a:spcBef>
              <a:spcAft>
                <a:spcPts val="0"/>
              </a:spcAft>
            </a:pPr>
            <a:endParaRPr lang="en-US" sz="1800" kern="0">
              <a:solidFill>
                <a:prstClr val="white"/>
              </a:solidFill>
              <a:latin typeface="Calibri Light"/>
            </a:endParaRPr>
          </a:p>
        </p:txBody>
      </p:sp>
      <p:sp>
        <p:nvSpPr>
          <p:cNvPr id="9" name="TextBox 8"/>
          <p:cNvSpPr txBox="1"/>
          <p:nvPr/>
        </p:nvSpPr>
        <p:spPr>
          <a:xfrm>
            <a:off x="-228600" y="1673596"/>
            <a:ext cx="9144000" cy="369332"/>
          </a:xfrm>
          <a:prstGeom prst="rect">
            <a:avLst/>
          </a:prstGeom>
          <a:noFill/>
        </p:spPr>
        <p:txBody>
          <a:bodyPr wrap="square" rtlCol="0">
            <a:spAutoFit/>
          </a:bodyPr>
          <a:lstStyle/>
          <a:p>
            <a:pPr fontAlgn="auto">
              <a:spcBef>
                <a:spcPts val="0"/>
              </a:spcBef>
              <a:spcAft>
                <a:spcPts val="0"/>
              </a:spcAft>
              <a:defRPr/>
            </a:pPr>
            <a:r>
              <a:rPr lang="en-GB" sz="1800" b="1" kern="0" dirty="0">
                <a:solidFill>
                  <a:prstClr val="black"/>
                </a:solidFill>
              </a:rPr>
              <a:t>     </a:t>
            </a:r>
            <a:r>
              <a:rPr lang="en-GB" sz="1800" b="1" kern="0" dirty="0" smtClean="0">
                <a:solidFill>
                  <a:prstClr val="black"/>
                </a:solidFill>
              </a:rPr>
              <a:t>3. </a:t>
            </a:r>
            <a:r>
              <a:rPr lang="en-GB" sz="1800" b="1" kern="0" dirty="0">
                <a:solidFill>
                  <a:prstClr val="black"/>
                </a:solidFill>
              </a:rPr>
              <a:t>SOURCE OF </a:t>
            </a:r>
            <a:r>
              <a:rPr lang="en-GB" sz="1800" b="1" kern="0" dirty="0" smtClean="0">
                <a:solidFill>
                  <a:prstClr val="black"/>
                </a:solidFill>
              </a:rPr>
              <a:t>UNDER-ACHIEVEMENT AT CORRECTIONAL CENTRE LEVEL</a:t>
            </a:r>
            <a:endParaRPr lang="en-ZA" sz="1800" b="1" kern="0" dirty="0">
              <a:solidFill>
                <a:prstClr val="black"/>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2187990411"/>
              </p:ext>
            </p:extLst>
          </p:nvPr>
        </p:nvGraphicFramePr>
        <p:xfrm>
          <a:off x="253998" y="2042930"/>
          <a:ext cx="11328401" cy="3880485"/>
        </p:xfrm>
        <a:graphic>
          <a:graphicData uri="http://schemas.openxmlformats.org/drawingml/2006/table">
            <a:tbl>
              <a:tblPr firstRow="1" bandRow="1"/>
              <a:tblGrid>
                <a:gridCol w="1041402">
                  <a:extLst>
                    <a:ext uri="{9D8B030D-6E8A-4147-A177-3AD203B41FA5}">
                      <a16:colId xmlns:a16="http://schemas.microsoft.com/office/drawing/2014/main" xmlns="" val="3171785473"/>
                    </a:ext>
                  </a:extLst>
                </a:gridCol>
                <a:gridCol w="1524000">
                  <a:extLst>
                    <a:ext uri="{9D8B030D-6E8A-4147-A177-3AD203B41FA5}">
                      <a16:colId xmlns:a16="http://schemas.microsoft.com/office/drawing/2014/main" xmlns="" val="3307568538"/>
                    </a:ext>
                  </a:extLst>
                </a:gridCol>
                <a:gridCol w="1371600">
                  <a:extLst>
                    <a:ext uri="{9D8B030D-6E8A-4147-A177-3AD203B41FA5}">
                      <a16:colId xmlns:a16="http://schemas.microsoft.com/office/drawing/2014/main" xmlns="" val="3177246977"/>
                    </a:ext>
                  </a:extLst>
                </a:gridCol>
                <a:gridCol w="1219200">
                  <a:extLst>
                    <a:ext uri="{9D8B030D-6E8A-4147-A177-3AD203B41FA5}">
                      <a16:colId xmlns:a16="http://schemas.microsoft.com/office/drawing/2014/main" xmlns="" val="1905890460"/>
                    </a:ext>
                  </a:extLst>
                </a:gridCol>
                <a:gridCol w="2209800">
                  <a:extLst>
                    <a:ext uri="{9D8B030D-6E8A-4147-A177-3AD203B41FA5}">
                      <a16:colId xmlns:a16="http://schemas.microsoft.com/office/drawing/2014/main" xmlns="" val="551651354"/>
                    </a:ext>
                  </a:extLst>
                </a:gridCol>
                <a:gridCol w="2344056">
                  <a:extLst>
                    <a:ext uri="{9D8B030D-6E8A-4147-A177-3AD203B41FA5}">
                      <a16:colId xmlns:a16="http://schemas.microsoft.com/office/drawing/2014/main" xmlns="" val="106908959"/>
                    </a:ext>
                  </a:extLst>
                </a:gridCol>
                <a:gridCol w="1618343">
                  <a:extLst>
                    <a:ext uri="{9D8B030D-6E8A-4147-A177-3AD203B41FA5}">
                      <a16:colId xmlns:a16="http://schemas.microsoft.com/office/drawing/2014/main" xmlns="" val="2307743238"/>
                    </a:ext>
                  </a:extLst>
                </a:gridCol>
              </a:tblGrid>
              <a:tr h="613366">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200" b="1" kern="1200" dirty="0" smtClean="0">
                          <a:solidFill>
                            <a:schemeClr val="bg1"/>
                          </a:solidFill>
                          <a:latin typeface="Arial"/>
                          <a:ea typeface=""/>
                          <a:cs typeface="Arial"/>
                        </a:rPr>
                        <a:t>Q2 TARGET 2020/21</a:t>
                      </a:r>
                      <a:endParaRPr lang="en-US" sz="1200" b="1" kern="1200" dirty="0">
                        <a:solidFill>
                          <a:schemeClr val="bg1"/>
                        </a:solidFill>
                        <a:latin typeface="Arial"/>
                        <a:ea typeface=""/>
                        <a:cs typeface="Arial"/>
                      </a:endParaRPr>
                    </a:p>
                  </a:txBody>
                  <a:tcPr>
                    <a:lnL w="6350" cap="flat" cmpd="sng" algn="ctr">
                      <a:solidFill>
                        <a:srgbClr val="1E1918"/>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lvl1pPr marL="0" algn="l" defTabSz="914331" rtl="0" eaLnBrk="1" latinLnBrk="0" hangingPunct="1">
                        <a:defRPr sz="1800" b="1" kern="1200">
                          <a:solidFill>
                            <a:schemeClr val="lt1"/>
                          </a:solidFill>
                          <a:latin typeface="Arial"/>
                          <a:cs typeface="Arial"/>
                        </a:defRPr>
                      </a:lvl1pPr>
                      <a:lvl2pPr marL="457165" algn="l" defTabSz="914331" rtl="0" eaLnBrk="1" latinLnBrk="0" hangingPunct="1">
                        <a:defRPr sz="1800" b="1" kern="1200">
                          <a:solidFill>
                            <a:schemeClr val="lt1"/>
                          </a:solidFill>
                          <a:latin typeface="Arial"/>
                          <a:cs typeface="Arial"/>
                        </a:defRPr>
                      </a:lvl2pPr>
                      <a:lvl3pPr marL="914331" algn="l" defTabSz="914331" rtl="0" eaLnBrk="1" latinLnBrk="0" hangingPunct="1">
                        <a:defRPr sz="1800" b="1" kern="1200">
                          <a:solidFill>
                            <a:schemeClr val="lt1"/>
                          </a:solidFill>
                          <a:latin typeface="Arial"/>
                          <a:cs typeface="Arial"/>
                        </a:defRPr>
                      </a:lvl3pPr>
                      <a:lvl4pPr marL="1371495" algn="l" defTabSz="914331" rtl="0" eaLnBrk="1" latinLnBrk="0" hangingPunct="1">
                        <a:defRPr sz="1800" b="1" kern="1200">
                          <a:solidFill>
                            <a:schemeClr val="lt1"/>
                          </a:solidFill>
                          <a:latin typeface="Arial"/>
                          <a:cs typeface="Arial"/>
                        </a:defRPr>
                      </a:lvl4pPr>
                      <a:lvl5pPr marL="1828660" algn="l" defTabSz="914331" rtl="0" eaLnBrk="1" latinLnBrk="0" hangingPunct="1">
                        <a:defRPr sz="1800" b="1" kern="1200">
                          <a:solidFill>
                            <a:schemeClr val="lt1"/>
                          </a:solidFill>
                          <a:latin typeface="Arial"/>
                          <a:cs typeface="Arial"/>
                        </a:defRPr>
                      </a:lvl5pPr>
                      <a:lvl6pPr marL="2285826" algn="l" defTabSz="914331" rtl="0" eaLnBrk="1" latinLnBrk="0" hangingPunct="1">
                        <a:defRPr sz="1800" b="1" kern="1200">
                          <a:solidFill>
                            <a:schemeClr val="lt1"/>
                          </a:solidFill>
                          <a:latin typeface="Arial"/>
                          <a:cs typeface="Arial"/>
                        </a:defRPr>
                      </a:lvl6pPr>
                      <a:lvl7pPr marL="2742990" algn="l" defTabSz="914331" rtl="0" eaLnBrk="1" latinLnBrk="0" hangingPunct="1">
                        <a:defRPr sz="1800" b="1" kern="1200">
                          <a:solidFill>
                            <a:schemeClr val="lt1"/>
                          </a:solidFill>
                          <a:latin typeface="Arial"/>
                          <a:cs typeface="Arial"/>
                        </a:defRPr>
                      </a:lvl7pPr>
                      <a:lvl8pPr marL="3200156" algn="l" defTabSz="914331" rtl="0" eaLnBrk="1" latinLnBrk="0" hangingPunct="1">
                        <a:defRPr sz="1800" b="1" kern="1200">
                          <a:solidFill>
                            <a:schemeClr val="lt1"/>
                          </a:solidFill>
                          <a:latin typeface="Arial"/>
                          <a:cs typeface="Arial"/>
                        </a:defRPr>
                      </a:lvl8pPr>
                      <a:lvl9pPr marL="3657321" algn="l" defTabSz="914331" rtl="0" eaLnBrk="1" latinLnBrk="0" hangingPunct="1">
                        <a:defRPr sz="1800" b="1" kern="1200">
                          <a:solidFill>
                            <a:schemeClr val="lt1"/>
                          </a:solidFill>
                          <a:latin typeface="Arial"/>
                          <a:cs typeface="Arial"/>
                        </a:defRPr>
                      </a:lvl9p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200" b="1" kern="1200" dirty="0" smtClean="0">
                          <a:solidFill>
                            <a:schemeClr val="bg1"/>
                          </a:solidFill>
                          <a:latin typeface="Arial"/>
                          <a:ea typeface=""/>
                          <a:cs typeface="Arial"/>
                        </a:rPr>
                        <a:t>QUARTER 2</a:t>
                      </a:r>
                      <a:br>
                        <a:rPr lang="en-US" sz="1200" b="1" kern="1200" dirty="0" smtClean="0">
                          <a:solidFill>
                            <a:schemeClr val="bg1"/>
                          </a:solidFill>
                          <a:latin typeface="Arial"/>
                          <a:ea typeface=""/>
                          <a:cs typeface="Arial"/>
                        </a:rPr>
                      </a:br>
                      <a:r>
                        <a:rPr lang="en-US" sz="1200" b="1" kern="1200" dirty="0" smtClean="0">
                          <a:solidFill>
                            <a:schemeClr val="bg1"/>
                          </a:solidFill>
                          <a:latin typeface="Arial"/>
                          <a:ea typeface=""/>
                          <a:cs typeface="Arial"/>
                        </a:rPr>
                        <a:t>PERFORMANCE</a:t>
                      </a:r>
                      <a:endParaRPr lang="en-US" sz="1200" b="1" kern="1200" dirty="0">
                        <a:solidFill>
                          <a:schemeClr val="bg1"/>
                        </a:solidFill>
                        <a:latin typeface="Arial"/>
                        <a:ea typeface=""/>
                        <a:cs typeface="Arial"/>
                      </a:endParaRP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000" b="1" kern="1200" dirty="0" smtClean="0">
                          <a:solidFill>
                            <a:schemeClr val="bg1"/>
                          </a:solidFill>
                          <a:latin typeface="Arial"/>
                          <a:ea typeface=""/>
                          <a:cs typeface="Arial"/>
                        </a:rPr>
                        <a:t>MANAGEMENT AREAS THAT CONTRIBUTED TOWARDS UNDER-ACHIEVEMENT </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CORRECTIONAL CENTRE</a:t>
                      </a:r>
                    </a:p>
                  </a:txBody>
                  <a:tcPr marL="9525" marR="9525" marT="9525" marB="0">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REASONS FOR UNDER</a:t>
                      </a:r>
                    </a:p>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PERFORMANCE</a:t>
                      </a:r>
                      <a:endParaRPr lang="en-US" sz="11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ROOT CAUSES</a:t>
                      </a:r>
                      <a:endParaRPr lang="en-US" sz="11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marL="0" marR="0" indent="0" algn="ctr" defTabSz="914331" rtl="0" eaLnBrk="1" fontAlgn="t" latinLnBrk="0" hangingPunct="1">
                        <a:lnSpc>
                          <a:spcPct val="100000"/>
                        </a:lnSpc>
                        <a:spcBef>
                          <a:spcPts val="0"/>
                        </a:spcBef>
                        <a:spcAft>
                          <a:spcPts val="0"/>
                        </a:spcAft>
                        <a:buClrTx/>
                        <a:buSzTx/>
                        <a:buFontTx/>
                        <a:buNone/>
                        <a:tabLst/>
                        <a:defRPr/>
                      </a:pPr>
                      <a:r>
                        <a:rPr lang="en-US" sz="1100" b="1" kern="1200" dirty="0" smtClean="0">
                          <a:solidFill>
                            <a:schemeClr val="bg1"/>
                          </a:solidFill>
                          <a:latin typeface="Arial"/>
                          <a:ea typeface=""/>
                          <a:cs typeface="Arial"/>
                        </a:rPr>
                        <a:t>ASSOCIATED RISKS </a:t>
                      </a:r>
                      <a:endParaRPr lang="en-ZA" sz="1100" b="1" kern="1200" dirty="0">
                        <a:solidFill>
                          <a:schemeClr val="bg1"/>
                        </a:solidFill>
                        <a:latin typeface="Arial"/>
                        <a:ea typeface=""/>
                        <a:cs typeface="Arial"/>
                      </a:endParaRPr>
                    </a:p>
                  </a:txBody>
                  <a:tcPr marL="91438" marR="91438" marT="45724" marB="45724">
                    <a:lnL w="6350" cap="flat" cmpd="sng" algn="ctr">
                      <a:solidFill>
                        <a:srgbClr val="BF7B17"/>
                      </a:solidFill>
                      <a:prstDash val="solid"/>
                      <a:round/>
                      <a:headEnd type="none" w="med" len="med"/>
                      <a:tailEnd type="none" w="med" len="med"/>
                    </a:lnL>
                    <a:lnR w="6350" cap="flat" cmpd="sng" algn="ctr">
                      <a:solidFill>
                        <a:srgbClr val="BF7B17"/>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rgbClr val="006600"/>
                    </a:solidFill>
                  </a:tcPr>
                </a:tc>
                <a:extLst>
                  <a:ext uri="{0D108BD9-81ED-4DB2-BD59-A6C34878D82A}">
                    <a16:rowId xmlns:a16="http://schemas.microsoft.com/office/drawing/2014/main" xmlns="" val="2208647457"/>
                  </a:ext>
                </a:extLst>
              </a:tr>
              <a:tr h="385945">
                <a:tc>
                  <a:txBody>
                    <a:bodyPr/>
                    <a:lstStyle/>
                    <a:p>
                      <a:pPr algn="ctr" fontAlgn="t"/>
                      <a:r>
                        <a:rPr lang="en-ZA" sz="1200" b="0" i="0" u="none" strike="noStrike" dirty="0" smtClean="0">
                          <a:solidFill>
                            <a:schemeClr val="tx1"/>
                          </a:solidFill>
                          <a:effectLst/>
                          <a:latin typeface="Calibri" panose="020F0502020204030204" pitchFamily="34" charset="0"/>
                        </a:rPr>
                        <a:t>2,33</a:t>
                      </a:r>
                      <a:r>
                        <a:rPr lang="en-ZA" sz="1200" b="0" i="0" u="none" strike="noStrike" dirty="0">
                          <a:solidFill>
                            <a:schemeClr val="tx1"/>
                          </a:solidFill>
                          <a:effectLst/>
                          <a:latin typeface="Calibri" panose="020F0502020204030204" pitchFamily="34" charset="0"/>
                        </a:rPr>
                        <a:t>%</a:t>
                      </a:r>
                    </a:p>
                  </a:txBody>
                  <a:tcPr marL="0" marR="0" marT="0" marB="0">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b="0" dirty="0" smtClean="0">
                          <a:solidFill>
                            <a:schemeClr val="tx1"/>
                          </a:solidFill>
                          <a:latin typeface="Arial Narrow" panose="020B0606020202030204" pitchFamily="34" charset="0"/>
                          <a:cs typeface="Arial" panose="020B0604020202020204" pitchFamily="34" charset="0"/>
                        </a:rPr>
                        <a:t>4,77%</a:t>
                      </a:r>
                      <a:endParaRPr lang="en-US" sz="1200" b="0" dirty="0">
                        <a:solidFill>
                          <a:schemeClr val="tx1"/>
                        </a:solidFill>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r>
                        <a:rPr lang="en-ZA" sz="1200" dirty="0" smtClean="0">
                          <a:solidFill>
                            <a:schemeClr val="tx1"/>
                          </a:solidFill>
                          <a:latin typeface="Arial Narrow" panose="020B0606020202030204" pitchFamily="34" charset="0"/>
                        </a:rPr>
                        <a:t>Allandale</a:t>
                      </a:r>
                      <a:endParaRPr lang="en-ZA"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Allandale CC</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l"/>
                      <a:r>
                        <a:rPr lang="en-GB" sz="1200" dirty="0" smtClean="0">
                          <a:solidFill>
                            <a:schemeClr val="tx1"/>
                          </a:solidFill>
                          <a:effectLst/>
                          <a:latin typeface="Arial Narrow" panose="020B0606020202030204" pitchFamily="34" charset="0"/>
                          <a:cs typeface="Arial" panose="020B0604020202020204" pitchFamily="34" charset="0"/>
                        </a:rPr>
                        <a:t>Frustration of Remand Detainees and sentence offenders with  pending criminal cases, minor arguments that resulted in assaults with injuries , two gang related assaults that resulted in the death of two offenders and smuggling of drugs into the centre.</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l" defTabSz="914331"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effectLst/>
                          <a:latin typeface="Arial Narrow" panose="020B0606020202030204" pitchFamily="34" charset="0"/>
                          <a:cs typeface="Arial" panose="020B0604020202020204" pitchFamily="34" charset="0"/>
                        </a:rPr>
                        <a:t>The Lockdown due to </a:t>
                      </a:r>
                      <a:r>
                        <a:rPr lang="en-US" sz="1200" dirty="0" err="1" smtClean="0">
                          <a:solidFill>
                            <a:schemeClr val="tx1"/>
                          </a:solidFill>
                          <a:effectLst/>
                          <a:latin typeface="Arial Narrow" panose="020B0606020202030204" pitchFamily="34" charset="0"/>
                          <a:cs typeface="Arial" panose="020B0604020202020204" pitchFamily="34" charset="0"/>
                        </a:rPr>
                        <a:t>covid</a:t>
                      </a:r>
                      <a:r>
                        <a:rPr lang="en-US" sz="1200" dirty="0" smtClean="0">
                          <a:solidFill>
                            <a:schemeClr val="tx1"/>
                          </a:solidFill>
                          <a:effectLst/>
                          <a:latin typeface="Arial Narrow" panose="020B0606020202030204" pitchFamily="34" charset="0"/>
                          <a:cs typeface="Arial" panose="020B0604020202020204" pitchFamily="34" charset="0"/>
                        </a:rPr>
                        <a:t> -19 and Gang activity in the Centre</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Increase in the number of assaults and death of offenders</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796501867"/>
                  </a:ext>
                </a:extLst>
              </a:tr>
              <a:tr h="333764">
                <a:tc>
                  <a:txBody>
                    <a:bodyPr/>
                    <a:lstStyle/>
                    <a:p>
                      <a:pPr algn="ctr" fontAlgn="t"/>
                      <a:r>
                        <a:rPr lang="en-ZA" sz="1200" b="0" i="0" u="none" strike="noStrike">
                          <a:solidFill>
                            <a:schemeClr val="tx1"/>
                          </a:solidFill>
                          <a:effectLst/>
                          <a:latin typeface="Calibri" panose="020F0502020204030204" pitchFamily="34" charset="0"/>
                        </a:rPr>
                        <a:t>2,33%</a:t>
                      </a:r>
                    </a:p>
                  </a:txBody>
                  <a:tcPr marL="0" marR="0" marT="0" marB="0">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3,13%</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chemeClr val="tx1"/>
                          </a:solidFill>
                          <a:latin typeface="Arial Narrow" panose="020B0606020202030204" pitchFamily="34" charset="0"/>
                        </a:rPr>
                        <a:t>Breederiver</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err="1" smtClean="0">
                          <a:solidFill>
                            <a:schemeClr val="tx1"/>
                          </a:solidFill>
                          <a:latin typeface="Arial Narrow" panose="020B0606020202030204" pitchFamily="34" charset="0"/>
                        </a:rPr>
                        <a:t>Dwarsrivier</a:t>
                      </a:r>
                      <a:endParaRPr lang="en-US" sz="1200" dirty="0" smtClean="0">
                        <a:solidFill>
                          <a:schemeClr val="tx1"/>
                        </a:solidFill>
                        <a:latin typeface="Arial Narrow" panose="020B0606020202030204" pitchFamily="34" charset="0"/>
                      </a:endParaRPr>
                    </a:p>
                    <a:p>
                      <a:pPr algn="ctr"/>
                      <a:r>
                        <a:rPr lang="en-US" sz="1200" dirty="0" smtClean="0">
                          <a:solidFill>
                            <a:schemeClr val="tx1"/>
                          </a:solidFill>
                          <a:latin typeface="Arial Narrow" panose="020B0606020202030204" pitchFamily="34" charset="0"/>
                        </a:rPr>
                        <a:t>Robertson </a:t>
                      </a:r>
                    </a:p>
                    <a:p>
                      <a:pPr algn="ctr"/>
                      <a:r>
                        <a:rPr lang="en-US" sz="1200" dirty="0" smtClean="0">
                          <a:solidFill>
                            <a:schemeClr val="tx1"/>
                          </a:solidFill>
                          <a:latin typeface="Arial Narrow" panose="020B0606020202030204" pitchFamily="34" charset="0"/>
                        </a:rPr>
                        <a:t>Worcester female</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rowSpan="3">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l"/>
                      <a:r>
                        <a:rPr lang="en-GB" sz="1200" dirty="0" smtClean="0">
                          <a:solidFill>
                            <a:schemeClr val="tx1"/>
                          </a:solidFill>
                          <a:effectLst/>
                          <a:latin typeface="Arial Narrow" panose="020B0606020202030204" pitchFamily="34" charset="0"/>
                          <a:cs typeface="Arial" panose="020B0604020202020204" pitchFamily="34" charset="0"/>
                        </a:rPr>
                        <a:t>Frustration of RD’s and sentence offenders with  pending criminal cases, minor arguments that resulted in assaults with injuries and the continued gang activities</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rowSpan="3">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l" defTabSz="914331"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effectLst/>
                          <a:latin typeface="Arial Narrow" panose="020B0606020202030204" pitchFamily="34" charset="0"/>
                          <a:cs typeface="Arial" panose="020B0604020202020204" pitchFamily="34" charset="0"/>
                        </a:rPr>
                        <a:t>The Lockdown due to </a:t>
                      </a:r>
                      <a:r>
                        <a:rPr lang="en-US" sz="1200" dirty="0" err="1" smtClean="0">
                          <a:solidFill>
                            <a:schemeClr val="tx1"/>
                          </a:solidFill>
                          <a:effectLst/>
                          <a:latin typeface="Arial Narrow" panose="020B0606020202030204" pitchFamily="34" charset="0"/>
                          <a:cs typeface="Arial" panose="020B0604020202020204" pitchFamily="34" charset="0"/>
                        </a:rPr>
                        <a:t>covid</a:t>
                      </a:r>
                      <a:r>
                        <a:rPr lang="en-US" sz="1200" dirty="0" smtClean="0">
                          <a:solidFill>
                            <a:schemeClr val="tx1"/>
                          </a:solidFill>
                          <a:effectLst/>
                          <a:latin typeface="Arial Narrow" panose="020B0606020202030204" pitchFamily="34" charset="0"/>
                          <a:cs typeface="Arial" panose="020B0604020202020204" pitchFamily="34" charset="0"/>
                        </a:rPr>
                        <a:t> -19 and Gang activity in the Centre</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rowSpan="3">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effectLst/>
                          <a:latin typeface="Arial Narrow" panose="020B0606020202030204" pitchFamily="34" charset="0"/>
                          <a:cs typeface="Arial" panose="020B0604020202020204" pitchFamily="34" charset="0"/>
                        </a:rPr>
                        <a:t>Increase in the number of assaults and death of offenders</a:t>
                      </a: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1950242310"/>
                  </a:ext>
                </a:extLst>
              </a:tr>
              <a:tr h="333764">
                <a:tc>
                  <a:txBody>
                    <a:bodyPr/>
                    <a:lstStyle/>
                    <a:p>
                      <a:pPr algn="ctr" fontAlgn="t"/>
                      <a:r>
                        <a:rPr lang="en-ZA" sz="1200" b="0" i="0" u="none" strike="noStrike">
                          <a:solidFill>
                            <a:schemeClr val="tx1"/>
                          </a:solidFill>
                          <a:effectLst/>
                          <a:latin typeface="Calibri" panose="020F0502020204030204" pitchFamily="34" charset="0"/>
                        </a:rPr>
                        <a:t>2,33%</a:t>
                      </a:r>
                    </a:p>
                  </a:txBody>
                  <a:tcPr marL="0" marR="0" marT="0" marB="0">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200" dirty="0" smtClean="0">
                          <a:solidFill>
                            <a:schemeClr val="tx1"/>
                          </a:solidFill>
                          <a:latin typeface="Arial Narrow" panose="020B0606020202030204" pitchFamily="34" charset="0"/>
                        </a:rPr>
                        <a:t>3,48%</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Narrow" panose="020B0606020202030204" pitchFamily="34" charset="0"/>
                        </a:rPr>
                        <a:t>Drakenstein</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Medium B </a:t>
                      </a:r>
                    </a:p>
                    <a:p>
                      <a:pPr algn="ctr"/>
                      <a:r>
                        <a:rPr lang="en-US" sz="1200" dirty="0" smtClean="0">
                          <a:solidFill>
                            <a:schemeClr val="tx1"/>
                          </a:solidFill>
                          <a:latin typeface="Arial Narrow" panose="020B0606020202030204" pitchFamily="34" charset="0"/>
                        </a:rPr>
                        <a:t>Maximum CC</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indent="0" algn="l" defTabSz="914331" rtl="0" eaLnBrk="1" fontAlgn="auto" latinLnBrk="0" hangingPunct="1">
                        <a:lnSpc>
                          <a:spcPct val="100000"/>
                        </a:lnSpc>
                        <a:spcBef>
                          <a:spcPts val="0"/>
                        </a:spcBef>
                        <a:spcAft>
                          <a:spcPts val="0"/>
                        </a:spcAft>
                        <a:buClrTx/>
                        <a:buSzTx/>
                        <a:buFontTx/>
                        <a:buNone/>
                        <a:tabLst/>
                        <a:defRPr/>
                      </a:pP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xmlns="" val="3418693148"/>
                  </a:ext>
                </a:extLst>
              </a:tr>
              <a:tr h="333764">
                <a:tc>
                  <a:txBody>
                    <a:bodyPr/>
                    <a:lstStyle/>
                    <a:p>
                      <a:pPr algn="ctr" fontAlgn="t"/>
                      <a:r>
                        <a:rPr lang="en-ZA" sz="1200" b="0" i="0" u="none" strike="noStrike" dirty="0">
                          <a:solidFill>
                            <a:schemeClr val="tx1"/>
                          </a:solidFill>
                          <a:effectLst/>
                          <a:latin typeface="Calibri" panose="020F0502020204030204" pitchFamily="34" charset="0"/>
                        </a:rPr>
                        <a:t>2,33%</a:t>
                      </a:r>
                    </a:p>
                  </a:txBody>
                  <a:tcPr marL="0" marR="0" marT="0" marB="0">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algn="ctr"/>
                      <a:r>
                        <a:rPr lang="en-US" sz="1200" dirty="0" smtClean="0">
                          <a:solidFill>
                            <a:schemeClr val="tx1"/>
                          </a:solidFill>
                          <a:latin typeface="Arial Narrow" panose="020B0606020202030204" pitchFamily="34" charset="0"/>
                        </a:rPr>
                        <a:t>3,70%</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331" rtl="0" eaLnBrk="1" latinLnBrk="0" hangingPunct="1">
                        <a:defRPr sz="1800" kern="1200">
                          <a:solidFill>
                            <a:schemeClr val="dk1"/>
                          </a:solidFill>
                          <a:latin typeface="Calibri Light"/>
                          <a:ea typeface=""/>
                          <a:cs typeface=""/>
                        </a:defRPr>
                      </a:lvl1pPr>
                      <a:lvl2pPr marL="457165" algn="l" defTabSz="914331" rtl="0" eaLnBrk="1" latinLnBrk="0" hangingPunct="1">
                        <a:defRPr sz="1800" kern="1200">
                          <a:solidFill>
                            <a:schemeClr val="dk1"/>
                          </a:solidFill>
                          <a:latin typeface="Calibri Light"/>
                          <a:ea typeface=""/>
                          <a:cs typeface=""/>
                        </a:defRPr>
                      </a:lvl2pPr>
                      <a:lvl3pPr marL="914331" algn="l" defTabSz="914331" rtl="0" eaLnBrk="1" latinLnBrk="0" hangingPunct="1">
                        <a:defRPr sz="1800" kern="1200">
                          <a:solidFill>
                            <a:schemeClr val="dk1"/>
                          </a:solidFill>
                          <a:latin typeface="Calibri Light"/>
                          <a:ea typeface=""/>
                          <a:cs typeface=""/>
                        </a:defRPr>
                      </a:lvl3pPr>
                      <a:lvl4pPr marL="1371495" algn="l" defTabSz="914331" rtl="0" eaLnBrk="1" latinLnBrk="0" hangingPunct="1">
                        <a:defRPr sz="1800" kern="1200">
                          <a:solidFill>
                            <a:schemeClr val="dk1"/>
                          </a:solidFill>
                          <a:latin typeface="Calibri Light"/>
                          <a:ea typeface=""/>
                          <a:cs typeface=""/>
                        </a:defRPr>
                      </a:lvl4pPr>
                      <a:lvl5pPr marL="1828660" algn="l" defTabSz="914331" rtl="0" eaLnBrk="1" latinLnBrk="0" hangingPunct="1">
                        <a:defRPr sz="1800" kern="1200">
                          <a:solidFill>
                            <a:schemeClr val="dk1"/>
                          </a:solidFill>
                          <a:latin typeface="Calibri Light"/>
                          <a:ea typeface=""/>
                          <a:cs typeface=""/>
                        </a:defRPr>
                      </a:lvl5pPr>
                      <a:lvl6pPr marL="2285826" algn="l" defTabSz="914331" rtl="0" eaLnBrk="1" latinLnBrk="0" hangingPunct="1">
                        <a:defRPr sz="1800" kern="1200">
                          <a:solidFill>
                            <a:schemeClr val="dk1"/>
                          </a:solidFill>
                          <a:latin typeface="Calibri Light"/>
                          <a:ea typeface=""/>
                          <a:cs typeface=""/>
                        </a:defRPr>
                      </a:lvl6pPr>
                      <a:lvl7pPr marL="2742990" algn="l" defTabSz="914331" rtl="0" eaLnBrk="1" latinLnBrk="0" hangingPunct="1">
                        <a:defRPr sz="1800" kern="1200">
                          <a:solidFill>
                            <a:schemeClr val="dk1"/>
                          </a:solidFill>
                          <a:latin typeface="Calibri Light"/>
                          <a:ea typeface=""/>
                          <a:cs typeface=""/>
                        </a:defRPr>
                      </a:lvl7pPr>
                      <a:lvl8pPr marL="3200156" algn="l" defTabSz="914331" rtl="0" eaLnBrk="1" latinLnBrk="0" hangingPunct="1">
                        <a:defRPr sz="1800" kern="1200">
                          <a:solidFill>
                            <a:schemeClr val="dk1"/>
                          </a:solidFill>
                          <a:latin typeface="Calibri Light"/>
                          <a:ea typeface=""/>
                          <a:cs typeface=""/>
                        </a:defRPr>
                      </a:lvl8pPr>
                      <a:lvl9pPr marL="3657321" algn="l" defTabSz="914331" rtl="0" eaLnBrk="1" latinLnBrk="0" hangingPunct="1">
                        <a:defRPr sz="1800" kern="1200">
                          <a:solidFill>
                            <a:schemeClr val="dk1"/>
                          </a:solidFill>
                          <a:latin typeface="Calibri Light"/>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schemeClr val="tx1"/>
                          </a:solidFill>
                          <a:latin typeface="Arial Narrow" panose="020B0606020202030204" pitchFamily="34" charset="0"/>
                        </a:rPr>
                        <a:t>Voorberg</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200" dirty="0" smtClean="0">
                          <a:solidFill>
                            <a:schemeClr val="tx1"/>
                          </a:solidFill>
                          <a:latin typeface="Arial Narrow" panose="020B0606020202030204" pitchFamily="34" charset="0"/>
                        </a:rPr>
                        <a:t>Van </a:t>
                      </a:r>
                      <a:r>
                        <a:rPr lang="en-US" sz="1200" dirty="0" err="1" smtClean="0">
                          <a:solidFill>
                            <a:schemeClr val="tx1"/>
                          </a:solidFill>
                          <a:latin typeface="Arial Narrow" panose="020B0606020202030204" pitchFamily="34" charset="0"/>
                        </a:rPr>
                        <a:t>Rhynsdorp</a:t>
                      </a:r>
                      <a:endParaRPr lang="en-US" sz="1200" dirty="0" smtClean="0">
                        <a:solidFill>
                          <a:schemeClr val="tx1"/>
                        </a:solidFill>
                        <a:latin typeface="Arial Narrow" panose="020B0606020202030204" pitchFamily="34" charset="0"/>
                      </a:endParaRPr>
                    </a:p>
                    <a:p>
                      <a:pPr algn="ctr"/>
                      <a:r>
                        <a:rPr lang="en-US" sz="1200" dirty="0" smtClean="0">
                          <a:solidFill>
                            <a:schemeClr val="tx1"/>
                          </a:solidFill>
                          <a:latin typeface="Arial Narrow" panose="020B0606020202030204" pitchFamily="34" charset="0"/>
                        </a:rPr>
                        <a:t>Med A &amp; B</a:t>
                      </a: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p>
                      <a:pPr algn="ctr"/>
                      <a:endParaRPr lang="en-US" sz="1200" dirty="0">
                        <a:solidFill>
                          <a:schemeClr val="tx1"/>
                        </a:solidFill>
                        <a:latin typeface="Arial Narrow" panose="020B060602020203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p>
                      <a:pPr marL="0" marR="0" indent="0" algn="l" defTabSz="914331" rtl="0" eaLnBrk="1" fontAlgn="auto" latinLnBrk="0" hangingPunct="1">
                        <a:lnSpc>
                          <a:spcPct val="100000"/>
                        </a:lnSpc>
                        <a:spcBef>
                          <a:spcPts val="0"/>
                        </a:spcBef>
                        <a:spcAft>
                          <a:spcPts val="0"/>
                        </a:spcAft>
                        <a:buClrTx/>
                        <a:buSzTx/>
                        <a:buFontTx/>
                        <a:buNone/>
                        <a:tabLst/>
                        <a:defRPr/>
                      </a:pP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vMerge="1">
                  <a:txBody>
                    <a:bodyPr/>
                    <a:lstStyle/>
                    <a:p>
                      <a:pPr algn="ctr"/>
                      <a:endParaRPr lang="en-US" sz="1200" dirty="0">
                        <a:solidFill>
                          <a:schemeClr val="tx1"/>
                        </a:solidFill>
                        <a:effectLst/>
                        <a:latin typeface="Arial Narrow" panose="020B0606020202030204" pitchFamily="34" charset="0"/>
                        <a:cs typeface="Arial" panose="020B0604020202020204" pitchFamily="34" charset="0"/>
                      </a:endParaRPr>
                    </a:p>
                  </a:txBody>
                  <a:tcPr anchor="ctr">
                    <a:lnL w="6350" cap="flat" cmpd="sng" algn="ctr">
                      <a:solidFill>
                        <a:srgbClr val="1E1918"/>
                      </a:solidFill>
                      <a:prstDash val="solid"/>
                      <a:round/>
                      <a:headEnd type="none" w="med" len="med"/>
                      <a:tailEnd type="none" w="med" len="med"/>
                    </a:lnL>
                    <a:lnR w="6350" cap="flat" cmpd="sng" algn="ctr">
                      <a:solidFill>
                        <a:srgbClr val="1E1918"/>
                      </a:solidFill>
                      <a:prstDash val="solid"/>
                      <a:round/>
                      <a:headEnd type="none" w="med" len="med"/>
                      <a:tailEnd type="none" w="med" len="med"/>
                    </a:lnR>
                    <a:lnT w="6350" cap="flat" cmpd="sng" algn="ctr">
                      <a:solidFill>
                        <a:srgbClr val="1E1918"/>
                      </a:solidFill>
                      <a:prstDash val="solid"/>
                      <a:round/>
                      <a:headEnd type="none" w="med" len="med"/>
                      <a:tailEnd type="none" w="med" len="med"/>
                    </a:lnT>
                    <a:lnB w="6350" cap="flat" cmpd="sng" algn="ctr">
                      <a:solidFill>
                        <a:srgbClr val="1E1918"/>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r>
            </a:tbl>
          </a:graphicData>
        </a:graphic>
      </p:graphicFrame>
      <p:sp>
        <p:nvSpPr>
          <p:cNvPr id="13" name="Title 1"/>
          <p:cNvSpPr txBox="1">
            <a:spLocks/>
          </p:cNvSpPr>
          <p:nvPr/>
        </p:nvSpPr>
        <p:spPr>
          <a:xfrm>
            <a:off x="29369" y="56775"/>
            <a:ext cx="10956131" cy="523365"/>
          </a:xfrm>
          <a:prstGeom prst="rect">
            <a:avLst/>
          </a:prstGeom>
        </p:spPr>
        <p:txBody>
          <a:bodyPr/>
          <a:lstStyle>
            <a:lvl1pPr algn="l" rtl="0" eaLnBrk="0" fontAlgn="base" hangingPunct="0">
              <a:lnSpc>
                <a:spcPct val="90000"/>
              </a:lnSpc>
              <a:spcBef>
                <a:spcPct val="0"/>
              </a:spcBef>
              <a:spcAft>
                <a:spcPct val="0"/>
              </a:spcAft>
              <a:defRPr sz="2000" b="1">
                <a:solidFill>
                  <a:schemeClr val="tx1"/>
                </a:solidFill>
                <a:latin typeface="+mj-lt"/>
                <a:ea typeface="+mj-ea"/>
                <a:cs typeface="+mj-cs"/>
              </a:defRPr>
            </a:lvl1pPr>
            <a:lvl2pPr algn="l" rtl="0" eaLnBrk="0" fontAlgn="base" hangingPunct="0">
              <a:lnSpc>
                <a:spcPct val="90000"/>
              </a:lnSpc>
              <a:spcBef>
                <a:spcPct val="0"/>
              </a:spcBef>
              <a:spcAft>
                <a:spcPct val="0"/>
              </a:spcAft>
              <a:defRPr sz="2000" b="1">
                <a:solidFill>
                  <a:schemeClr val="tx1"/>
                </a:solidFill>
                <a:latin typeface="Arial" charset="0"/>
                <a:cs typeface="Arial" charset="0"/>
              </a:defRPr>
            </a:lvl2pPr>
            <a:lvl3pPr algn="l" rtl="0" eaLnBrk="0" fontAlgn="base" hangingPunct="0">
              <a:lnSpc>
                <a:spcPct val="90000"/>
              </a:lnSpc>
              <a:spcBef>
                <a:spcPct val="0"/>
              </a:spcBef>
              <a:spcAft>
                <a:spcPct val="0"/>
              </a:spcAft>
              <a:defRPr sz="2000" b="1">
                <a:solidFill>
                  <a:schemeClr val="tx1"/>
                </a:solidFill>
                <a:latin typeface="Arial" charset="0"/>
                <a:cs typeface="Arial" charset="0"/>
              </a:defRPr>
            </a:lvl3pPr>
            <a:lvl4pPr algn="l" rtl="0" eaLnBrk="0" fontAlgn="base" hangingPunct="0">
              <a:lnSpc>
                <a:spcPct val="90000"/>
              </a:lnSpc>
              <a:spcBef>
                <a:spcPct val="0"/>
              </a:spcBef>
              <a:spcAft>
                <a:spcPct val="0"/>
              </a:spcAft>
              <a:defRPr sz="2000" b="1">
                <a:solidFill>
                  <a:schemeClr val="tx1"/>
                </a:solidFill>
                <a:latin typeface="Arial" charset="0"/>
                <a:cs typeface="Arial" charset="0"/>
              </a:defRPr>
            </a:lvl4pPr>
            <a:lvl5pPr algn="l" rtl="0" eaLnBrk="0" fontAlgn="base" hangingPunct="0">
              <a:lnSpc>
                <a:spcPct val="90000"/>
              </a:lnSpc>
              <a:spcBef>
                <a:spcPct val="0"/>
              </a:spcBef>
              <a:spcAft>
                <a:spcPct val="0"/>
              </a:spcAft>
              <a:defRPr sz="2000" b="1">
                <a:solidFill>
                  <a:schemeClr val="tx1"/>
                </a:solidFill>
                <a:latin typeface="Arial" charset="0"/>
                <a:cs typeface="Arial" charset="0"/>
              </a:defRPr>
            </a:lvl5pPr>
            <a:lvl6pPr marL="457165" algn="l" rtl="0" eaLnBrk="1" fontAlgn="base" hangingPunct="1">
              <a:lnSpc>
                <a:spcPct val="90000"/>
              </a:lnSpc>
              <a:spcBef>
                <a:spcPct val="0"/>
              </a:spcBef>
              <a:spcAft>
                <a:spcPct val="0"/>
              </a:spcAft>
              <a:defRPr sz="2400" b="1">
                <a:solidFill>
                  <a:schemeClr val="tx1"/>
                </a:solidFill>
                <a:latin typeface="Arial" charset="0"/>
                <a:cs typeface="Arial" charset="0"/>
              </a:defRPr>
            </a:lvl6pPr>
            <a:lvl7pPr marL="914331" algn="l" rtl="0" eaLnBrk="1" fontAlgn="base" hangingPunct="1">
              <a:lnSpc>
                <a:spcPct val="90000"/>
              </a:lnSpc>
              <a:spcBef>
                <a:spcPct val="0"/>
              </a:spcBef>
              <a:spcAft>
                <a:spcPct val="0"/>
              </a:spcAft>
              <a:defRPr sz="2400" b="1">
                <a:solidFill>
                  <a:schemeClr val="tx1"/>
                </a:solidFill>
                <a:latin typeface="Arial" charset="0"/>
                <a:cs typeface="Arial" charset="0"/>
              </a:defRPr>
            </a:lvl7pPr>
            <a:lvl8pPr marL="1371495" algn="l" rtl="0" eaLnBrk="1" fontAlgn="base" hangingPunct="1">
              <a:lnSpc>
                <a:spcPct val="90000"/>
              </a:lnSpc>
              <a:spcBef>
                <a:spcPct val="0"/>
              </a:spcBef>
              <a:spcAft>
                <a:spcPct val="0"/>
              </a:spcAft>
              <a:defRPr sz="2400" b="1">
                <a:solidFill>
                  <a:schemeClr val="tx1"/>
                </a:solidFill>
                <a:latin typeface="Arial" charset="0"/>
                <a:cs typeface="Arial" charset="0"/>
              </a:defRPr>
            </a:lvl8pPr>
            <a:lvl9pPr marL="1828660" algn="l" rtl="0" eaLnBrk="1" fontAlgn="base" hangingPunct="1">
              <a:lnSpc>
                <a:spcPct val="90000"/>
              </a:lnSpc>
              <a:spcBef>
                <a:spcPct val="0"/>
              </a:spcBef>
              <a:spcAft>
                <a:spcPct val="0"/>
              </a:spcAft>
              <a:defRPr sz="2400" b="1">
                <a:solidFill>
                  <a:schemeClr val="tx1"/>
                </a:solidFill>
                <a:latin typeface="Arial" charset="0"/>
                <a:cs typeface="Arial" charset="0"/>
              </a:defRPr>
            </a:lvl9pPr>
          </a:lstStyle>
          <a:p>
            <a:pPr>
              <a:spcAft>
                <a:spcPts val="600"/>
              </a:spcAft>
            </a:pPr>
            <a:r>
              <a:rPr lang="en-ZA" sz="3200" kern="0" dirty="0" smtClean="0">
                <a:solidFill>
                  <a:srgbClr val="FFFFFF"/>
                </a:solidFill>
                <a:latin typeface="Arial Black" panose="020B0A04020102020204" pitchFamily="34" charset="0"/>
              </a:rPr>
              <a:t>PERFORMANCE INDICATOR NOT ACHIEVED:</a:t>
            </a:r>
          </a:p>
          <a:p>
            <a:pPr>
              <a:spcAft>
                <a:spcPts val="600"/>
              </a:spcAft>
            </a:pPr>
            <a:r>
              <a:rPr lang="en-GB" sz="2400" kern="0" dirty="0">
                <a:solidFill>
                  <a:srgbClr val="FFFFFF"/>
                </a:solidFill>
                <a:latin typeface="Arial Black" panose="020B0A04020102020204" pitchFamily="34" charset="0"/>
              </a:rPr>
              <a:t>Percentage of inmates injured as a result of reported assaults in Correctional Facilities </a:t>
            </a:r>
          </a:p>
          <a:p>
            <a:endParaRPr lang="en-GB" sz="3200" kern="0" dirty="0">
              <a:solidFill>
                <a:srgbClr val="FFFFFF"/>
              </a:solidFill>
              <a:latin typeface="Arial Black" panose="020B0A04020102020204" pitchFamily="34" charset="0"/>
            </a:endParaRPr>
          </a:p>
        </p:txBody>
      </p:sp>
    </p:spTree>
    <p:extLst>
      <p:ext uri="{BB962C8B-B14F-4D97-AF65-F5344CB8AC3E}">
        <p14:creationId xmlns:p14="http://schemas.microsoft.com/office/powerpoint/2010/main" val="257147910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THINKCELLSTATEDONOTDELETE" val="7xKqHXCsmEqpYS9D3W9JO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 name="THINKCELLSTATEDONOTDELETE" val="7xKqHXCsmEqpYS9D3W9JOA"/>
</p:tagLst>
</file>

<file path=ppt/theme/theme1.xml><?xml version="1.0" encoding="utf-8"?>
<a:theme xmlns:a="http://schemas.openxmlformats.org/drawingml/2006/main" name="3_Blank">
  <a:themeElements>
    <a:clrScheme name="Blank 1">
      <a:dk1>
        <a:srgbClr val="000000"/>
      </a:dk1>
      <a:lt1>
        <a:srgbClr val="FFFFFF"/>
      </a:lt1>
      <a:dk2>
        <a:srgbClr val="000000"/>
      </a:dk2>
      <a:lt2>
        <a:srgbClr val="7D0900"/>
      </a:lt2>
      <a:accent1>
        <a:srgbClr val="808080"/>
      </a:accent1>
      <a:accent2>
        <a:srgbClr val="A0A0A0"/>
      </a:accent2>
      <a:accent3>
        <a:srgbClr val="FFFFFF"/>
      </a:accent3>
      <a:accent4>
        <a:srgbClr val="000000"/>
      </a:accent4>
      <a:accent5>
        <a:srgbClr val="C0C0C0"/>
      </a:accent5>
      <a:accent6>
        <a:srgbClr val="919191"/>
      </a:accent6>
      <a:hlink>
        <a:srgbClr val="B9B9B9"/>
      </a:hlink>
      <a:folHlink>
        <a:srgbClr val="DCDCDC"/>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spPr>
      <a:bodyPr vert="horz" wrap="square" lIns="72000" tIns="72000" rIns="72000" bIns="72000" numCol="1" anchor="t" anchorCtr="0" compatLnSpc="1">
        <a:prstTxWarp prst="textNoShape">
          <a:avLst/>
        </a:prstTxWarp>
        <a:spAutoFit/>
      </a:bodyPr>
      <a:lstStyle>
        <a:defPPr marL="0" marR="0" indent="0" algn="ctr" defTabSz="914400" rtl="0" eaLnBrk="1" fontAlgn="base" latinLnBrk="0" hangingPunct="1">
          <a:lnSpc>
            <a:spcPct val="90000"/>
          </a:lnSpc>
          <a:spcBef>
            <a:spcPct val="50000"/>
          </a:spcBef>
          <a:spcAft>
            <a:spcPct val="0"/>
          </a:spcAft>
          <a:buClr>
            <a:schemeClr val="bg2"/>
          </a:buClr>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spPr>
      <a:bodyPr vert="horz" wrap="square" lIns="72000" tIns="72000" rIns="72000" bIns="72000" numCol="1" anchor="t" anchorCtr="0" compatLnSpc="1">
        <a:prstTxWarp prst="textNoShape">
          <a:avLst/>
        </a:prstTxWarp>
        <a:spAutoFit/>
      </a:bodyPr>
      <a:lstStyle>
        <a:defPPr marL="0" marR="0" indent="0" algn="ctr" defTabSz="914400" rtl="0" eaLnBrk="1" fontAlgn="base" latinLnBrk="0" hangingPunct="1">
          <a:lnSpc>
            <a:spcPct val="90000"/>
          </a:lnSpc>
          <a:spcBef>
            <a:spcPct val="50000"/>
          </a:spcBef>
          <a:spcAft>
            <a:spcPct val="0"/>
          </a:spcAft>
          <a:buClr>
            <a:schemeClr val="bg2"/>
          </a:buClr>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1">
        <a:dk1>
          <a:srgbClr val="000000"/>
        </a:dk1>
        <a:lt1>
          <a:srgbClr val="FFFFFF"/>
        </a:lt1>
        <a:dk2>
          <a:srgbClr val="000000"/>
        </a:dk2>
        <a:lt2>
          <a:srgbClr val="7D0900"/>
        </a:lt2>
        <a:accent1>
          <a:srgbClr val="808080"/>
        </a:accent1>
        <a:accent2>
          <a:srgbClr val="A0A0A0"/>
        </a:accent2>
        <a:accent3>
          <a:srgbClr val="FFFFFF"/>
        </a:accent3>
        <a:accent4>
          <a:srgbClr val="000000"/>
        </a:accent4>
        <a:accent5>
          <a:srgbClr val="C0C0C0"/>
        </a:accent5>
        <a:accent6>
          <a:srgbClr val="919191"/>
        </a:accent6>
        <a:hlink>
          <a:srgbClr val="B9B9B9"/>
        </a:hlink>
        <a:folHlink>
          <a:srgbClr val="DCDCD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Custom 94">
      <a:dk1>
        <a:sysClr val="windowText" lastClr="000000"/>
      </a:dk1>
      <a:lt1>
        <a:sysClr val="window" lastClr="FFFFFF"/>
      </a:lt1>
      <a:dk2>
        <a:srgbClr val="44546A"/>
      </a:dk2>
      <a:lt2>
        <a:srgbClr val="E7E6E6"/>
      </a:lt2>
      <a:accent1>
        <a:srgbClr val="AFABAB"/>
      </a:accent1>
      <a:accent2>
        <a:srgbClr val="E2583D"/>
      </a:accent2>
      <a:accent3>
        <a:srgbClr val="78D2D2"/>
      </a:accent3>
      <a:accent4>
        <a:srgbClr val="3B3939"/>
      </a:accent4>
      <a:accent5>
        <a:srgbClr val="4472C4"/>
      </a:accent5>
      <a:accent6>
        <a:srgbClr val="70AD47"/>
      </a:accent6>
      <a:hlink>
        <a:srgbClr val="0563C1"/>
      </a:hlink>
      <a:folHlink>
        <a:srgbClr val="954F72"/>
      </a:folHlink>
    </a:clrScheme>
    <a:fontScheme name="Consolas-Verdana">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Blank">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Blan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spPr>
      <a:bodyPr vert="horz" wrap="square" lIns="72000" tIns="72000" rIns="72000" bIns="72000" numCol="1" anchor="t" anchorCtr="0" compatLnSpc="1">
        <a:prstTxWarp prst="textNoShape">
          <a:avLst/>
        </a:prstTxWarp>
        <a:spAutoFit/>
      </a:bodyPr>
      <a:lstStyle>
        <a:defPPr marL="0" marR="0" indent="0" algn="ctr" defTabSz="914400" rtl="0" eaLnBrk="1" fontAlgn="base" latinLnBrk="0" hangingPunct="1">
          <a:lnSpc>
            <a:spcPct val="90000"/>
          </a:lnSpc>
          <a:spcBef>
            <a:spcPct val="50000"/>
          </a:spcBef>
          <a:spcAft>
            <a:spcPct val="0"/>
          </a:spcAft>
          <a:buClr>
            <a:schemeClr val="bg2"/>
          </a:buClr>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med" len="med"/>
          <a:tailEnd type="none" w="med" len="med"/>
        </a:ln>
        <a:effectLst/>
      </a:spPr>
      <a:bodyPr vert="horz" wrap="square" lIns="72000" tIns="72000" rIns="72000" bIns="72000" numCol="1" anchor="t" anchorCtr="0" compatLnSpc="1">
        <a:prstTxWarp prst="textNoShape">
          <a:avLst/>
        </a:prstTxWarp>
        <a:spAutoFit/>
      </a:bodyPr>
      <a:lstStyle>
        <a:defPPr marL="0" marR="0" indent="0" algn="ctr" defTabSz="914400" rtl="0" eaLnBrk="1" fontAlgn="base" latinLnBrk="0" hangingPunct="1">
          <a:lnSpc>
            <a:spcPct val="90000"/>
          </a:lnSpc>
          <a:spcBef>
            <a:spcPct val="50000"/>
          </a:spcBef>
          <a:spcAft>
            <a:spcPct val="0"/>
          </a:spcAft>
          <a:buClr>
            <a:schemeClr val="bg2"/>
          </a:buClr>
          <a:buSzTx/>
          <a:buFontTx/>
          <a:buNone/>
          <a:tabLst/>
          <a:defRPr kumimoji="0" lang="en-US" sz="1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1">
        <a:dk1>
          <a:srgbClr val="000000"/>
        </a:dk1>
        <a:lt1>
          <a:srgbClr val="FFFFFF"/>
        </a:lt1>
        <a:dk2>
          <a:srgbClr val="000000"/>
        </a:dk2>
        <a:lt2>
          <a:srgbClr val="7D0900"/>
        </a:lt2>
        <a:accent1>
          <a:srgbClr val="808080"/>
        </a:accent1>
        <a:accent2>
          <a:srgbClr val="A0A0A0"/>
        </a:accent2>
        <a:accent3>
          <a:srgbClr val="FFFFFF"/>
        </a:accent3>
        <a:accent4>
          <a:srgbClr val="000000"/>
        </a:accent4>
        <a:accent5>
          <a:srgbClr val="C0C0C0"/>
        </a:accent5>
        <a:accent6>
          <a:srgbClr val="919191"/>
        </a:accent6>
        <a:hlink>
          <a:srgbClr val="B9B9B9"/>
        </a:hlink>
        <a:folHlink>
          <a:srgbClr val="DCDCD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37511</TotalTime>
  <Words>4277</Words>
  <Application>Microsoft Office PowerPoint</Application>
  <PresentationFormat>Custom</PresentationFormat>
  <Paragraphs>1198</Paragraphs>
  <Slides>32</Slides>
  <Notes>1</Notes>
  <HiddenSlides>0</HiddenSlides>
  <MMClips>0</MMClips>
  <ScaleCrop>false</ScaleCrop>
  <HeadingPairs>
    <vt:vector size="6" baseType="variant">
      <vt:variant>
        <vt:lpstr>Theme</vt:lpstr>
      </vt:variant>
      <vt:variant>
        <vt:i4>3</vt:i4>
      </vt:variant>
      <vt:variant>
        <vt:lpstr>Embedded OLE Servers</vt:lpstr>
      </vt:variant>
      <vt:variant>
        <vt:i4>0</vt:i4>
      </vt:variant>
      <vt:variant>
        <vt:lpstr>Slide Titles</vt:lpstr>
      </vt:variant>
      <vt:variant>
        <vt:i4>32</vt:i4>
      </vt:variant>
    </vt:vector>
  </HeadingPairs>
  <TitlesOfParts>
    <vt:vector size="35" baseType="lpstr">
      <vt:lpstr>3_Blank</vt:lpstr>
      <vt:lpstr>Office Theme</vt:lpstr>
      <vt:lpstr>7_Blank</vt:lpstr>
      <vt:lpstr>PowerPoint Presentation</vt:lpstr>
      <vt:lpstr>PowerPoint Presentation</vt:lpstr>
      <vt:lpstr>OVERALL QUARTER TWO 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IMPROVEMENTS FOR Q2</vt:lpstr>
      <vt:lpstr>PowerPoint Presentation</vt:lpstr>
    </vt:vector>
  </TitlesOfParts>
  <Company>Acer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high level vision will be developed which will determine the required operating model…  Scope will include all core elements of DCS</dc:title>
  <dc:creator>Rowan Smyth</dc:creator>
  <cp:lastModifiedBy>Molokomme, Moutloane</cp:lastModifiedBy>
  <cp:revision>4057</cp:revision>
  <cp:lastPrinted>2019-10-31T17:02:31Z</cp:lastPrinted>
  <dcterms:created xsi:type="dcterms:W3CDTF">2011-05-16T12:44:01Z</dcterms:created>
  <dcterms:modified xsi:type="dcterms:W3CDTF">2020-11-20T12:51:51Z</dcterms:modified>
</cp:coreProperties>
</file>