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26" r:id="rId2"/>
  </p:sldMasterIdLst>
  <p:notesMasterIdLst>
    <p:notesMasterId r:id="rId11"/>
  </p:notesMasterIdLst>
  <p:handoutMasterIdLst>
    <p:handoutMasterId r:id="rId12"/>
  </p:handoutMasterIdLst>
  <p:sldIdLst>
    <p:sldId id="1007" r:id="rId3"/>
    <p:sldId id="1010" r:id="rId4"/>
    <p:sldId id="1008" r:id="rId5"/>
    <p:sldId id="1029" r:id="rId6"/>
    <p:sldId id="993" r:id="rId7"/>
    <p:sldId id="1032" r:id="rId8"/>
    <p:sldId id="1030" r:id="rId9"/>
    <p:sldId id="941" r:id="rId10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47">
          <p15:clr>
            <a:srgbClr val="A4A3A4"/>
          </p15:clr>
        </p15:guide>
        <p15:guide id="2" orient="horz" pos="3918">
          <p15:clr>
            <a:srgbClr val="A4A3A4"/>
          </p15:clr>
        </p15:guide>
        <p15:guide id="3" orient="horz" pos="1159">
          <p15:clr>
            <a:srgbClr val="A4A3A4"/>
          </p15:clr>
        </p15:guide>
        <p15:guide id="4" orient="horz" pos="4156">
          <p15:clr>
            <a:srgbClr val="A4A3A4"/>
          </p15:clr>
        </p15:guide>
        <p15:guide id="5" pos="2880">
          <p15:clr>
            <a:srgbClr val="A4A3A4"/>
          </p15:clr>
        </p15:guide>
        <p15:guide id="6" pos="158">
          <p15:clr>
            <a:srgbClr val="A4A3A4"/>
          </p15:clr>
        </p15:guide>
        <p15:guide id="7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3A6D"/>
    <a:srgbClr val="006600"/>
    <a:srgbClr val="EDEDED"/>
    <a:srgbClr val="D8D8D8"/>
    <a:srgbClr val="00CC00"/>
    <a:srgbClr val="FF8C08"/>
    <a:srgbClr val="339966"/>
    <a:srgbClr val="66FF33"/>
    <a:srgbClr val="CCFF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910" autoAdjust="0"/>
    <p:restoredTop sz="95758" autoAdjust="0"/>
  </p:normalViewPr>
  <p:slideViewPr>
    <p:cSldViewPr snapToObjects="1">
      <p:cViewPr>
        <p:scale>
          <a:sx n="60" d="100"/>
          <a:sy n="60" d="100"/>
        </p:scale>
        <p:origin x="-1116" y="-128"/>
      </p:cViewPr>
      <p:guideLst>
        <p:guide orient="horz" pos="4247"/>
        <p:guide orient="horz" pos="3918"/>
        <p:guide orient="horz" pos="1159"/>
        <p:guide orient="horz" pos="4156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-2760" y="-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5482"/>
            <a:ext cx="5437550" cy="446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7750" y="836613"/>
            <a:ext cx="4645025" cy="3484562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248" y="4715482"/>
            <a:ext cx="4983191" cy="4466002"/>
          </a:xfrm>
          <a:noFill/>
          <a:ln/>
        </p:spPr>
        <p:txBody>
          <a:bodyPr/>
          <a:lstStyle/>
          <a:p>
            <a:pPr eaLnBrk="1" hangingPunct="1"/>
            <a:endParaRPr lang="de-DE" dirty="0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0150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05FAE8-03D8-4D98-AAFC-7A059A2391E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692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05FAE8-03D8-4D98-AAFC-7A059A2391E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692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05FAE8-03D8-4D98-AAFC-7A059A2391EA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873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3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141415" y="3124202"/>
            <a:ext cx="6861175" cy="401648"/>
          </a:xfr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351341"/>
            <a:ext cx="6400800" cy="221599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3588" y="2092327"/>
            <a:ext cx="1329595" cy="3545587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6182" y="596901"/>
            <a:ext cx="276999" cy="4140200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50603" y="596901"/>
            <a:ext cx="1329595" cy="4140200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36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90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25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41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48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4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18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1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2092329"/>
            <a:ext cx="8647112" cy="1329595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02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1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5/14/2021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0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080296"/>
          </a:xfr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276999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063" y="2092328"/>
            <a:ext cx="4246562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092328"/>
            <a:ext cx="4248150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4"/>
            <a:ext cx="8686800" cy="27699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35117"/>
            <a:ext cx="4268788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174876"/>
            <a:ext cx="4268788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270375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6"/>
            <a:ext cx="4270375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623887"/>
            <a:ext cx="3008313" cy="5539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623888"/>
            <a:ext cx="5111750" cy="25176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785941"/>
            <a:ext cx="3008313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2769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43198"/>
          </a:xfr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596900"/>
          </a:xfrm>
          <a:prstGeom prst="rect">
            <a:avLst/>
          </a:prstGeom>
          <a:solidFill>
            <a:srgbClr val="0066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bg2"/>
              </a:buClr>
              <a:buSzTx/>
              <a:buFontTx/>
              <a:buNone/>
              <a:tabLst/>
            </a:pPr>
            <a:endParaRPr kumimoji="0" lang="en-Z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7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00221" y="113724"/>
            <a:ext cx="86471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Headline: (20 pt.) Arial bold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063" y="2092325"/>
            <a:ext cx="8647112" cy="26590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Text: 16-pt. Arial with Wingdings square square bullet 100%</a:t>
            </a:r>
          </a:p>
          <a:p>
            <a:pPr lvl="1"/>
            <a:r>
              <a:rPr lang="en-GB" smtClean="0"/>
              <a:t>Second-level bullet — Arial round</a:t>
            </a:r>
          </a:p>
          <a:p>
            <a:pPr lvl="2"/>
            <a:r>
              <a:rPr lang="en-GB" smtClean="0"/>
              <a:t>Third-level bullet — Arial Em dash</a:t>
            </a:r>
          </a:p>
          <a:p>
            <a:pPr lvl="3"/>
            <a:r>
              <a:rPr lang="en-GB" smtClean="0"/>
              <a:t>Fourth-level bullet — Arial Em dash</a:t>
            </a:r>
          </a:p>
          <a:p>
            <a:pPr lvl="4"/>
            <a:r>
              <a:rPr lang="en-GB" smtClean="0"/>
              <a:t>xx</a:t>
            </a:r>
          </a:p>
          <a:p>
            <a:pPr lvl="0"/>
            <a:r>
              <a:rPr lang="en-GB" smtClean="0"/>
              <a:t>Text: 16 pt. Arial, plain text sentence case</a:t>
            </a:r>
          </a:p>
          <a:p>
            <a:pPr lvl="1"/>
            <a:r>
              <a:rPr lang="en-GB" smtClean="0"/>
              <a:t>Second-level bullet</a:t>
            </a:r>
          </a:p>
          <a:p>
            <a:pPr lvl="2"/>
            <a:r>
              <a:rPr lang="en-GB" smtClean="0"/>
              <a:t>Third-level bullet</a:t>
            </a:r>
          </a:p>
          <a:p>
            <a:pPr lvl="3"/>
            <a:r>
              <a:rPr lang="en-GB" smtClean="0"/>
              <a:t>Fourth-level bullet</a:t>
            </a:r>
          </a:p>
        </p:txBody>
      </p:sp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8650288" y="6705600"/>
            <a:ext cx="265112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  <p:pic>
        <p:nvPicPr>
          <p:cNvPr id="3079" name="Picture 6" descr="C:\Users\jmumaw\Desktop\DCS\Pics\Logo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88100"/>
            <a:ext cx="1362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5/14/2021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327006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mumaw\Desktop\DCS\Pics\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038" y="609600"/>
            <a:ext cx="54737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7365" y="2784699"/>
            <a:ext cx="8520112" cy="3656386"/>
          </a:xfrm>
          <a:ln/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Presentation on</a:t>
            </a: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DCS 2</a:t>
            </a:r>
            <a:r>
              <a:rPr lang="en-US" sz="3200" baseline="30000" dirty="0" smtClean="0">
                <a:solidFill>
                  <a:srgbClr val="FF0000"/>
                </a:solidFill>
              </a:rPr>
              <a:t>nd</a:t>
            </a:r>
            <a:r>
              <a:rPr lang="en-US" sz="3200" dirty="0" smtClean="0">
                <a:solidFill>
                  <a:srgbClr val="FF0000"/>
                </a:solidFill>
              </a:rPr>
              <a:t> Quarter Actual Performance Report (2016/2017)</a:t>
            </a: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b="0" dirty="0" smtClean="0">
                <a:latin typeface="Century Gothic" panose="020B0502020202020204" pitchFamily="34" charset="0"/>
              </a:rPr>
              <a:t/>
            </a:r>
            <a:br>
              <a:rPr lang="en-US" sz="2800" b="0" dirty="0" smtClean="0">
                <a:latin typeface="Century Gothic" panose="020B0502020202020204" pitchFamily="34" charset="0"/>
              </a:rPr>
            </a:br>
            <a:r>
              <a:rPr lang="en-US" sz="2800" b="0" dirty="0">
                <a:latin typeface="Century Gothic" panose="020B0502020202020204" pitchFamily="34" charset="0"/>
              </a:rPr>
              <a:t/>
            </a:r>
            <a:br>
              <a:rPr lang="en-US" sz="2800" b="0" dirty="0">
                <a:latin typeface="Century Gothic" panose="020B0502020202020204" pitchFamily="34" charset="0"/>
              </a:rPr>
            </a:br>
            <a:r>
              <a:rPr lang="en-GB" sz="2800" b="0" dirty="0" smtClean="0">
                <a:latin typeface="Century Gothic" panose="020B0502020202020204" pitchFamily="34" charset="0"/>
              </a:rPr>
              <a:t>November   </a:t>
            </a:r>
            <a:r>
              <a:rPr lang="en-GB" sz="2800" b="0" dirty="0">
                <a:latin typeface="Century Gothic" panose="020B0502020202020204" pitchFamily="34" charset="0"/>
              </a:rPr>
              <a:t>2016</a:t>
            </a:r>
            <a:br>
              <a:rPr lang="en-GB" sz="2800" b="0" dirty="0">
                <a:latin typeface="Century Gothic" panose="020B0502020202020204" pitchFamily="34" charset="0"/>
              </a:rPr>
            </a:br>
            <a:endParaRPr lang="en-GB" sz="2800" b="0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5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503330" y="1500296"/>
            <a:ext cx="575824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PRESENTATION ON Q4 PERFORMANCE</a:t>
            </a:r>
          </a:p>
          <a:p>
            <a:pPr algn="ctr"/>
            <a:endParaRPr lang="en-US" sz="28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DEPARTMENTAL INVESTIGATION UNIT (DIU)</a:t>
            </a:r>
            <a:endParaRPr lang="en-US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795" y="3912513"/>
            <a:ext cx="23439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17 May 2021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32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BE75937-E151-4B2B-8C64-9A22524FD06C}"/>
              </a:ext>
            </a:extLst>
          </p:cNvPr>
          <p:cNvSpPr/>
          <p:nvPr/>
        </p:nvSpPr>
        <p:spPr>
          <a:xfrm>
            <a:off x="0" y="4076700"/>
            <a:ext cx="914400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9DE8BFE-FE5B-4B85-95C6-4BC24BEA18CB}"/>
              </a:ext>
            </a:extLst>
          </p:cNvPr>
          <p:cNvSpPr/>
          <p:nvPr/>
        </p:nvSpPr>
        <p:spPr>
          <a:xfrm>
            <a:off x="1725976" y="-2752"/>
            <a:ext cx="89154" cy="686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43C31C0-A678-488B-954D-3C31F9292F64}"/>
              </a:ext>
            </a:extLst>
          </p:cNvPr>
          <p:cNvSpPr/>
          <p:nvPr/>
        </p:nvSpPr>
        <p:spPr>
          <a:xfrm>
            <a:off x="1822704" y="-8966"/>
            <a:ext cx="7321296" cy="4078939"/>
          </a:xfrm>
          <a:prstGeom prst="rect">
            <a:avLst/>
          </a:prstGeom>
          <a:solidFill>
            <a:srgbClr val="84D6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B460027-1BF7-4B04-A53C-BB6E7681BBF8}"/>
              </a:ext>
            </a:extLst>
          </p:cNvPr>
          <p:cNvSpPr/>
          <p:nvPr/>
        </p:nvSpPr>
        <p:spPr>
          <a:xfrm>
            <a:off x="1815130" y="4169150"/>
            <a:ext cx="7321296" cy="2688849"/>
          </a:xfrm>
          <a:prstGeom prst="rect">
            <a:avLst/>
          </a:prstGeom>
          <a:solidFill>
            <a:srgbClr val="BCEAB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158715" y="415169"/>
            <a:ext cx="6677123" cy="3323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PERFORMANCE TARGETS NOT ACHIEVED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181127" y="4286250"/>
            <a:ext cx="5888499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QUARTER </a:t>
            </a:r>
            <a:r>
              <a:rPr lang="en-US" sz="6000" dirty="0" smtClean="0">
                <a:solidFill>
                  <a:prstClr val="white"/>
                </a:solidFill>
                <a:latin typeface="Consolas" panose="020B0609020204030204"/>
              </a:rPr>
              <a:t>4</a:t>
            </a:r>
            <a:endParaRPr lang="en-US" sz="6000" dirty="0">
              <a:solidFill>
                <a:prstClr val="white"/>
              </a:solidFill>
              <a:latin typeface="Consolas" panose="020B0609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21134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Notes to the presentation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61303" y="1135380"/>
            <a:ext cx="851217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dirty="0" smtClean="0"/>
              <a:t>Regions to focus on targets not achieved for Quarter 4 (cumulatively since Q3)</a:t>
            </a:r>
          </a:p>
          <a:p>
            <a:endParaRPr lang="en-ZA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Reports should indicate </a:t>
            </a:r>
            <a:r>
              <a:rPr lang="en-ZA" dirty="0"/>
              <a:t>what was planned against what was not </a:t>
            </a:r>
            <a:r>
              <a:rPr lang="en-ZA" dirty="0" smtClean="0"/>
              <a:t>achieved</a:t>
            </a:r>
            <a:endParaRPr lang="en-ZA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Identify root causes of the under achievement and associated risks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Explain the corrective actions required in a projectised approach (i.e. what needs to be done, when and by whom, when is the target expected to be achieved)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What are the long term solutions to ensure that the problems identified do not reoccur </a:t>
            </a:r>
          </a:p>
        </p:txBody>
      </p:sp>
    </p:spTree>
    <p:extLst>
      <p:ext uri="{BB962C8B-B14F-4D97-AF65-F5344CB8AC3E}">
        <p14:creationId xmlns:p14="http://schemas.microsoft.com/office/powerpoint/2010/main" val="2659050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73A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5F3FA1A-22ED-4F96-B4DC-215F30B420E8}"/>
              </a:ext>
            </a:extLst>
          </p:cNvPr>
          <p:cNvSpPr/>
          <p:nvPr/>
        </p:nvSpPr>
        <p:spPr>
          <a:xfrm>
            <a:off x="228601" y="330200"/>
            <a:ext cx="2362199" cy="6197600"/>
          </a:xfrm>
          <a:prstGeom prst="rect">
            <a:avLst/>
          </a:prstGeom>
          <a:solidFill>
            <a:srgbClr val="FF8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 smtClean="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48CEB0B-10C9-43F4-AB55-A0B6AE017693}"/>
              </a:ext>
            </a:extLst>
          </p:cNvPr>
          <p:cNvSpPr/>
          <p:nvPr/>
        </p:nvSpPr>
        <p:spPr>
          <a:xfrm>
            <a:off x="2743200" y="330200"/>
            <a:ext cx="6136700" cy="6197600"/>
          </a:xfrm>
          <a:prstGeom prst="rect">
            <a:avLst/>
          </a:prstGeom>
          <a:solidFill>
            <a:srgbClr val="6FC2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 smtClean="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xmlns="" id="{C1BCB66E-E323-4C25-B0EE-7730D050AC52}"/>
              </a:ext>
            </a:extLst>
          </p:cNvPr>
          <p:cNvSpPr txBox="1">
            <a:spLocks/>
          </p:cNvSpPr>
          <p:nvPr/>
        </p:nvSpPr>
        <p:spPr>
          <a:xfrm>
            <a:off x="1143000" y="2678966"/>
            <a:ext cx="6477000" cy="9971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7200" dirty="0" smtClean="0">
                <a:solidFill>
                  <a:sysClr val="windowText" lastClr="000000"/>
                </a:solidFill>
                <a:latin typeface="Tw Cen MT" panose="020B0602020104020603"/>
              </a:rPr>
              <a:t>PROGRAMME 1</a:t>
            </a:r>
            <a:endParaRPr lang="en-US" sz="7200" dirty="0">
              <a:solidFill>
                <a:sysClr val="windowText" lastClr="000000"/>
              </a:solidFill>
              <a:latin typeface="Tw Cen MT" panose="020B0602020104020603"/>
            </a:endParaRPr>
          </a:p>
        </p:txBody>
      </p:sp>
      <p:sp>
        <p:nvSpPr>
          <p:cNvPr id="7" name="Subtitle 8">
            <a:extLst>
              <a:ext uri="{FF2B5EF4-FFF2-40B4-BE49-F238E27FC236}">
                <a16:creationId xmlns:a16="http://schemas.microsoft.com/office/drawing/2014/main" xmlns="" id="{E118EB42-CEED-49F4-82B7-770F8619BAAE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62484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solidFill>
                  <a:sysClr val="windowText" lastClr="000000"/>
                </a:solidFill>
                <a:latin typeface="Rockwell" panose="02060603020205020403"/>
              </a:rPr>
              <a:t>Administration </a:t>
            </a:r>
            <a:endParaRPr lang="en-US" sz="2000" dirty="0">
              <a:solidFill>
                <a:sysClr val="windowText" lastClr="000000"/>
              </a:solidFill>
              <a:latin typeface="Rockwell" panose="02060603020205020403"/>
            </a:endParaRPr>
          </a:p>
        </p:txBody>
      </p:sp>
      <p:pic>
        <p:nvPicPr>
          <p:cNvPr id="25" name="Graphic 10">
            <a:extLst>
              <a:ext uri="{FF2B5EF4-FFF2-40B4-BE49-F238E27FC236}">
                <a16:creationId xmlns:a16="http://schemas.microsoft.com/office/drawing/2014/main" xmlns="" id="{D7112491-7745-49F7-9666-D62AEA741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38200" y="457975"/>
            <a:ext cx="9906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000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328046"/>
              </p:ext>
            </p:extLst>
          </p:nvPr>
        </p:nvGraphicFramePr>
        <p:xfrm>
          <a:off x="228600" y="815150"/>
          <a:ext cx="8610600" cy="49076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1219200"/>
                <a:gridCol w="1066800"/>
                <a:gridCol w="1219200"/>
                <a:gridCol w="1524000"/>
                <a:gridCol w="1828800"/>
              </a:tblGrid>
              <a:tr h="799918">
                <a:tc gridSpan="6">
                  <a:txBody>
                    <a:bodyPr/>
                    <a:lstStyle/>
                    <a:p>
                      <a:endParaRPr lang="en-US" sz="1600" dirty="0" smtClean="0">
                        <a:solidFill>
                          <a:srgbClr val="006600"/>
                        </a:solidFill>
                      </a:endParaRP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PROGRAMME: MANAGEMENT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 – </a:t>
                      </a:r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DIU</a:t>
                      </a:r>
                    </a:p>
                    <a:p>
                      <a:endParaRPr lang="en-US" sz="1600" dirty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0282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Q4 / Annual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4 / Annual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Deviation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from planned target</a:t>
                      </a:r>
                      <a:endParaRPr lang="en-US" sz="12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3284441"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Number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of ethics, fraud prevention and anti-corruption awareness workshops conducted. </a:t>
                      </a:r>
                      <a:r>
                        <a:rPr lang="en-US" sz="1200" b="1" i="1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(cumulative)</a:t>
                      </a:r>
                      <a:endParaRPr lang="en-US" sz="1200" b="1" i="1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l" defTabSz="914331" rtl="0" eaLnBrk="1" fontAlgn="t" latinLnBrk="0" hangingPunct="1"/>
                      <a:endParaRPr lang="en-US" sz="11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16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-14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Workshops were not conducted as schedule due to staff rotation and COVID-19 impact at centre level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.</a:t>
                      </a:r>
                      <a:endParaRPr lang="en-US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 planned schedule to be revised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taking into consideration the current limitations in conducting the workshops.</a:t>
                      </a:r>
                      <a:endParaRPr lang="en-US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02912" cy="387798"/>
          </a:xfrm>
          <a:noFill/>
        </p:spPr>
        <p:txBody>
          <a:bodyPr/>
          <a:lstStyle/>
          <a:p>
            <a:pPr algn="ctr"/>
            <a:r>
              <a:rPr lang="en-US" altLang="en-US" dirty="0" smtClean="0"/>
              <a:t>PROGRAMME 1: ADMINISTRATION - MANAGEMENT</a:t>
            </a:r>
          </a:p>
        </p:txBody>
      </p:sp>
    </p:spTree>
    <p:extLst>
      <p:ext uri="{BB962C8B-B14F-4D97-AF65-F5344CB8AC3E}">
        <p14:creationId xmlns:p14="http://schemas.microsoft.com/office/powerpoint/2010/main" val="215507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253035"/>
              </p:ext>
            </p:extLst>
          </p:nvPr>
        </p:nvGraphicFramePr>
        <p:xfrm>
          <a:off x="228600" y="815150"/>
          <a:ext cx="8610600" cy="4889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/>
                <a:gridCol w="990600"/>
                <a:gridCol w="1066800"/>
                <a:gridCol w="1066800"/>
                <a:gridCol w="1905000"/>
                <a:gridCol w="1828800"/>
              </a:tblGrid>
              <a:tr h="708850">
                <a:tc gridSpan="6">
                  <a:txBody>
                    <a:bodyPr/>
                    <a:lstStyle/>
                    <a:p>
                      <a:endParaRPr lang="en-US" sz="1600" dirty="0" smtClean="0">
                        <a:solidFill>
                          <a:srgbClr val="006600"/>
                        </a:solidFill>
                      </a:endParaRP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PROGRAMME: MANAGEMENT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 – </a:t>
                      </a:r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DIU</a:t>
                      </a:r>
                    </a:p>
                    <a:p>
                      <a:endParaRPr lang="en-US" sz="1600" dirty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5667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Q4 / Annual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4 / Annual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Deviation</a:t>
                      </a:r>
                      <a:r>
                        <a:rPr lang="en-US" sz="1200" b="1" i="0" u="none" strike="noStrike" kern="1200" baseline="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from planned target</a:t>
                      </a:r>
                      <a:endParaRPr lang="en-US" sz="12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2601117"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Percentage of investigations completed for reported allegations </a:t>
                      </a:r>
                      <a:r>
                        <a:rPr lang="en-US" sz="1200" b="1" i="1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(cumulative)</a:t>
                      </a:r>
                      <a:endParaRPr lang="en-US" sz="1200" b="1" i="1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algn="l" defTabSz="914331" rtl="0" eaLnBrk="1" fontAlgn="t" latinLnBrk="0" hangingPunct="1"/>
                      <a:endParaRPr lang="en-US" sz="11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50%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44.99%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(283/629)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-5.01%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COVID-19 has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posed a challenge in conducting investigations as some officials were not available due to lockdown restrictions.</a:t>
                      </a:r>
                      <a:endParaRPr lang="en-US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 Department to relook at alternatives</a:t>
                      </a:r>
                      <a:r>
                        <a:rPr lang="en-US" sz="12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to ensure that targets are achieved in the next financial year, that is 2021/22.</a:t>
                      </a:r>
                      <a:endParaRPr lang="en-US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02912" cy="387798"/>
          </a:xfrm>
          <a:noFill/>
        </p:spPr>
        <p:txBody>
          <a:bodyPr/>
          <a:lstStyle/>
          <a:p>
            <a:pPr algn="ctr"/>
            <a:r>
              <a:rPr lang="en-US" altLang="en-US" dirty="0" smtClean="0"/>
              <a:t>PROGRAMME 1: ADMINISTRATION - MANAGEMENT</a:t>
            </a:r>
          </a:p>
        </p:txBody>
      </p:sp>
    </p:spTree>
    <p:extLst>
      <p:ext uri="{BB962C8B-B14F-4D97-AF65-F5344CB8AC3E}">
        <p14:creationId xmlns:p14="http://schemas.microsoft.com/office/powerpoint/2010/main" val="391631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mtClean="0"/>
              <a:t>SUMMARY OF IMPROVEMENTS FOR Q2</a:t>
            </a:r>
            <a:endParaRPr lang="en-GB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SUMMARY OF IMPROVEMENTS FOR Q4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2832632"/>
              </p:ext>
            </p:extLst>
          </p:nvPr>
        </p:nvGraphicFramePr>
        <p:xfrm>
          <a:off x="208056" y="762000"/>
          <a:ext cx="8707344" cy="52690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7344"/>
              </a:tblGrid>
              <a:tr h="5269027">
                <a:tc>
                  <a:txBody>
                    <a:bodyPr/>
                    <a:lstStyle/>
                    <a:p>
                      <a:pPr marL="171450" indent="-171450">
                        <a:buFont typeface="Arial" pitchFamily="34" charset="0"/>
                        <a:buChar char="•"/>
                      </a:pPr>
                      <a:r>
                        <a:rPr lang="en-ZA" sz="1200" strike="noStrike" dirty="0" smtClean="0"/>
                        <a:t>e </a:t>
                      </a:r>
                    </a:p>
                    <a:p>
                      <a:pPr marL="428625" indent="-342900" algn="just" fontAlgn="t">
                        <a:buFont typeface="Arial" pitchFamily="34" charset="0"/>
                        <a:buChar char="•"/>
                      </a:pPr>
                      <a:r>
                        <a:rPr lang="en-US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 total of 16 awareness workshops conducted during Q4. The planned schedule to be revised  taking into consideration the current limitations in conducting the workshops</a:t>
                      </a:r>
                    </a:p>
                    <a:p>
                      <a:pPr marL="85725" indent="0" algn="just" fontAlgn="t">
                        <a:buFont typeface="Arial" pitchFamily="34" charset="0"/>
                        <a:buNone/>
                      </a:pPr>
                      <a:endParaRPr lang="en-US" sz="2000" b="0" i="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428625" indent="-342900" algn="just" fontAlgn="t">
                        <a:buFont typeface="Arial" pitchFamily="34" charset="0"/>
                        <a:buChar char="•"/>
                      </a:pPr>
                      <a:r>
                        <a:rPr lang="en-US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During the fourth quarter 44,99% (283/629) of investigations were finalised and 240 were closed as unfounded/ due to lack of evidence and 43 were referred to Code Enforcement for further handling 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whilst  Q3 Performance was 26,91% (183/680) finalised investigations. </a:t>
                      </a:r>
                      <a:r>
                        <a:rPr lang="en-US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 Department will further</a:t>
                      </a:r>
                      <a:r>
                        <a:rPr lang="en-US" sz="20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relook at alternatives to ensure that targets are achieved in the next financial year i.e. 2021/22.</a:t>
                      </a:r>
                    </a:p>
                    <a:p>
                      <a:pPr marL="85725" indent="0" algn="l" fontAlgn="t"/>
                      <a:endParaRPr lang="en-US" sz="12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4500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4528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  <a:endParaRPr lang="en-US" sz="4000" dirty="0">
              <a:solidFill>
                <a:prstClr val="white"/>
              </a:solidFill>
              <a:latin typeface="Calibri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9500" y="423996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36160</TotalTime>
  <Words>423</Words>
  <Application>Microsoft Office PowerPoint</Application>
  <PresentationFormat>On-screen Show (4:3)</PresentationFormat>
  <Paragraphs>65</Paragraphs>
  <Slides>8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3_Blank</vt:lpstr>
      <vt:lpstr>Office Theme</vt:lpstr>
      <vt:lpstr> Presentation on DCS 2nd Quarter Actual Performance Report (2016/2017)    November   2016 </vt:lpstr>
      <vt:lpstr>PowerPoint Presentation</vt:lpstr>
      <vt:lpstr>Notes to the presentation</vt:lpstr>
      <vt:lpstr>PowerPoint Presentation</vt:lpstr>
      <vt:lpstr>PROGRAMME 1: ADMINISTRATION - MANAGEMENT</vt:lpstr>
      <vt:lpstr>PROGRAMME 1: ADMINISTRATION - MANAGEMENT</vt:lpstr>
      <vt:lpstr>SUMMARY OF IMPROVEMENTS FOR Q2</vt:lpstr>
      <vt:lpstr>PowerPoint Presentation</vt:lpstr>
    </vt:vector>
  </TitlesOfParts>
  <Company>Acer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Ntungufhadzeni Mafenya</cp:lastModifiedBy>
  <cp:revision>3958</cp:revision>
  <cp:lastPrinted>2021-05-13T09:25:58Z</cp:lastPrinted>
  <dcterms:created xsi:type="dcterms:W3CDTF">2011-05-16T12:44:01Z</dcterms:created>
  <dcterms:modified xsi:type="dcterms:W3CDTF">2021-05-14T08:10:47Z</dcterms:modified>
</cp:coreProperties>
</file>