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14" r:id="rId1"/>
    <p:sldMasterId id="2147483826" r:id="rId2"/>
  </p:sldMasterIdLst>
  <p:notesMasterIdLst>
    <p:notesMasterId r:id="rId8"/>
  </p:notesMasterIdLst>
  <p:handoutMasterIdLst>
    <p:handoutMasterId r:id="rId9"/>
  </p:handoutMasterIdLst>
  <p:sldIdLst>
    <p:sldId id="1007" r:id="rId3"/>
    <p:sldId id="1010" r:id="rId4"/>
    <p:sldId id="1029" r:id="rId5"/>
    <p:sldId id="1030" r:id="rId6"/>
    <p:sldId id="941" r:id="rId7"/>
  </p:sldIdLst>
  <p:sldSz cx="9144000" cy="6858000" type="screen4x3"/>
  <p:notesSz cx="6797675" cy="9926638"/>
  <p:defaultTextStyle>
    <a:defPPr>
      <a:defRPr lang="en-US"/>
    </a:defPPr>
    <a:lvl1pPr algn="l" rtl="0" fontAlgn="base">
      <a:spcBef>
        <a:spcPct val="0"/>
      </a:spcBef>
      <a:spcAft>
        <a:spcPct val="0"/>
      </a:spcAft>
      <a:defRPr sz="1400" kern="1200">
        <a:solidFill>
          <a:schemeClr val="tx1"/>
        </a:solidFill>
        <a:latin typeface="Arial" charset="0"/>
        <a:ea typeface="+mn-ea"/>
        <a:cs typeface="Arial" charset="0"/>
      </a:defRPr>
    </a:lvl1pPr>
    <a:lvl2pPr marL="455613" indent="1588" algn="l" rtl="0" fontAlgn="base">
      <a:spcBef>
        <a:spcPct val="0"/>
      </a:spcBef>
      <a:spcAft>
        <a:spcPct val="0"/>
      </a:spcAft>
      <a:defRPr sz="1400" kern="1200">
        <a:solidFill>
          <a:schemeClr val="tx1"/>
        </a:solidFill>
        <a:latin typeface="Arial" charset="0"/>
        <a:ea typeface="+mn-ea"/>
        <a:cs typeface="Arial" charset="0"/>
      </a:defRPr>
    </a:lvl2pPr>
    <a:lvl3pPr marL="912813" indent="1588" algn="l" rtl="0" fontAlgn="base">
      <a:spcBef>
        <a:spcPct val="0"/>
      </a:spcBef>
      <a:spcAft>
        <a:spcPct val="0"/>
      </a:spcAft>
      <a:defRPr sz="1400" kern="1200">
        <a:solidFill>
          <a:schemeClr val="tx1"/>
        </a:solidFill>
        <a:latin typeface="Arial" charset="0"/>
        <a:ea typeface="+mn-ea"/>
        <a:cs typeface="Arial" charset="0"/>
      </a:defRPr>
    </a:lvl3pPr>
    <a:lvl4pPr marL="1370013" indent="1588" algn="l" rtl="0" fontAlgn="base">
      <a:spcBef>
        <a:spcPct val="0"/>
      </a:spcBef>
      <a:spcAft>
        <a:spcPct val="0"/>
      </a:spcAft>
      <a:defRPr sz="1400" kern="1200">
        <a:solidFill>
          <a:schemeClr val="tx1"/>
        </a:solidFill>
        <a:latin typeface="Arial" charset="0"/>
        <a:ea typeface="+mn-ea"/>
        <a:cs typeface="Arial" charset="0"/>
      </a:defRPr>
    </a:lvl4pPr>
    <a:lvl5pPr marL="1827213" indent="1588" algn="l" rtl="0" fontAlgn="base">
      <a:spcBef>
        <a:spcPct val="0"/>
      </a:spcBef>
      <a:spcAft>
        <a:spcPct val="0"/>
      </a:spcAft>
      <a:defRPr sz="1400" kern="1200">
        <a:solidFill>
          <a:schemeClr val="tx1"/>
        </a:solidFill>
        <a:latin typeface="Arial" charset="0"/>
        <a:ea typeface="+mn-ea"/>
        <a:cs typeface="Arial" charset="0"/>
      </a:defRPr>
    </a:lvl5pPr>
    <a:lvl6pPr marL="2286000" algn="l" defTabSz="914400" rtl="0" eaLnBrk="1" latinLnBrk="0" hangingPunct="1">
      <a:defRPr sz="1400" kern="1200">
        <a:solidFill>
          <a:schemeClr val="tx1"/>
        </a:solidFill>
        <a:latin typeface="Arial" charset="0"/>
        <a:ea typeface="+mn-ea"/>
        <a:cs typeface="Arial" charset="0"/>
      </a:defRPr>
    </a:lvl6pPr>
    <a:lvl7pPr marL="2743200" algn="l" defTabSz="914400" rtl="0" eaLnBrk="1" latinLnBrk="0" hangingPunct="1">
      <a:defRPr sz="1400" kern="1200">
        <a:solidFill>
          <a:schemeClr val="tx1"/>
        </a:solidFill>
        <a:latin typeface="Arial" charset="0"/>
        <a:ea typeface="+mn-ea"/>
        <a:cs typeface="Arial" charset="0"/>
      </a:defRPr>
    </a:lvl7pPr>
    <a:lvl8pPr marL="3200400" algn="l" defTabSz="914400" rtl="0" eaLnBrk="1" latinLnBrk="0" hangingPunct="1">
      <a:defRPr sz="1400" kern="1200">
        <a:solidFill>
          <a:schemeClr val="tx1"/>
        </a:solidFill>
        <a:latin typeface="Arial" charset="0"/>
        <a:ea typeface="+mn-ea"/>
        <a:cs typeface="Arial" charset="0"/>
      </a:defRPr>
    </a:lvl8pPr>
    <a:lvl9pPr marL="3657600" algn="l" defTabSz="914400" rtl="0" eaLnBrk="1" latinLnBrk="0" hangingPunct="1">
      <a:defRPr sz="14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4247">
          <p15:clr>
            <a:srgbClr val="A4A3A4"/>
          </p15:clr>
        </p15:guide>
        <p15:guide id="2" orient="horz" pos="3918">
          <p15:clr>
            <a:srgbClr val="A4A3A4"/>
          </p15:clr>
        </p15:guide>
        <p15:guide id="3" orient="horz" pos="1159">
          <p15:clr>
            <a:srgbClr val="A4A3A4"/>
          </p15:clr>
        </p15:guide>
        <p15:guide id="4" orient="horz" pos="4156">
          <p15:clr>
            <a:srgbClr val="A4A3A4"/>
          </p15:clr>
        </p15:guide>
        <p15:guide id="5" pos="2880">
          <p15:clr>
            <a:srgbClr val="A4A3A4"/>
          </p15:clr>
        </p15:guide>
        <p15:guide id="6" pos="158">
          <p15:clr>
            <a:srgbClr val="A4A3A4"/>
          </p15:clr>
        </p15:guide>
        <p15:guide id="7" pos="5602">
          <p15:clr>
            <a:srgbClr val="A4A3A4"/>
          </p15:clr>
        </p15:guide>
      </p15:sldGuideLst>
    </p:ext>
    <p:ext uri="{2D200454-40CA-4A62-9FC3-DE9A4176ACB9}">
      <p15:notesGuideLst xmlns:p15="http://schemas.microsoft.com/office/powerpoint/2012/main" xmlns="">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3A6D"/>
    <a:srgbClr val="006600"/>
    <a:srgbClr val="EDEDED"/>
    <a:srgbClr val="D8D8D8"/>
    <a:srgbClr val="00CC00"/>
    <a:srgbClr val="FF8C08"/>
    <a:srgbClr val="339966"/>
    <a:srgbClr val="66FF33"/>
    <a:srgbClr val="CCFFFF"/>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20225" autoAdjust="0"/>
    <p:restoredTop sz="94127" autoAdjust="0"/>
  </p:normalViewPr>
  <p:slideViewPr>
    <p:cSldViewPr snapToObjects="1">
      <p:cViewPr>
        <p:scale>
          <a:sx n="121" d="100"/>
          <a:sy n="121" d="100"/>
        </p:scale>
        <p:origin x="644" y="1076"/>
      </p:cViewPr>
      <p:guideLst>
        <p:guide orient="horz" pos="4247"/>
        <p:guide orient="horz" pos="3918"/>
        <p:guide orient="horz" pos="1159"/>
        <p:guide orient="horz" pos="4156"/>
        <p:guide pos="2880"/>
        <p:guide pos="158"/>
        <p:guide pos="560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4" d="100"/>
          <a:sy n="64" d="100"/>
        </p:scale>
        <p:origin x="-2760" y="-114"/>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1426" name="Rectangle 2"/>
          <p:cNvSpPr>
            <a:spLocks noGrp="1" noChangeArrowheads="1"/>
          </p:cNvSpPr>
          <p:nvPr>
            <p:ph type="hdr" sz="quarter"/>
          </p:nvPr>
        </p:nvSpPr>
        <p:spPr bwMode="auto">
          <a:xfrm>
            <a:off x="4"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231427" name="Rectangle 3"/>
          <p:cNvSpPr>
            <a:spLocks noGrp="1" noChangeArrowheads="1"/>
          </p:cNvSpPr>
          <p:nvPr>
            <p:ph type="dt" sz="quarter" idx="1"/>
          </p:nvPr>
        </p:nvSpPr>
        <p:spPr bwMode="auto">
          <a:xfrm>
            <a:off x="3850248"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r" defTabSz="966594">
              <a:lnSpc>
                <a:spcPct val="100000"/>
              </a:lnSpc>
              <a:spcBef>
                <a:spcPct val="0"/>
              </a:spcBef>
              <a:buClrTx/>
              <a:defRPr sz="1300"/>
            </a:lvl1pPr>
          </a:lstStyle>
          <a:p>
            <a:pPr>
              <a:defRPr/>
            </a:pPr>
            <a:endParaRPr lang="en-US"/>
          </a:p>
        </p:txBody>
      </p:sp>
      <p:sp>
        <p:nvSpPr>
          <p:cNvPr id="231428" name="Rectangle 4"/>
          <p:cNvSpPr>
            <a:spLocks noGrp="1" noChangeArrowheads="1"/>
          </p:cNvSpPr>
          <p:nvPr>
            <p:ph type="ftr" sz="quarter" idx="2"/>
          </p:nvPr>
        </p:nvSpPr>
        <p:spPr bwMode="auto">
          <a:xfrm>
            <a:off x="4"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231429" name="Rectangle 5"/>
          <p:cNvSpPr>
            <a:spLocks noGrp="1" noChangeArrowheads="1"/>
          </p:cNvSpPr>
          <p:nvPr>
            <p:ph type="sldNum" sz="quarter" idx="3"/>
          </p:nvPr>
        </p:nvSpPr>
        <p:spPr bwMode="auto">
          <a:xfrm>
            <a:off x="3850248"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r" defTabSz="966594">
              <a:lnSpc>
                <a:spcPct val="100000"/>
              </a:lnSpc>
              <a:spcBef>
                <a:spcPct val="0"/>
              </a:spcBef>
              <a:buClrTx/>
              <a:defRPr sz="1300"/>
            </a:lvl1pPr>
          </a:lstStyle>
          <a:p>
            <a:pPr>
              <a:defRPr/>
            </a:pPr>
            <a:fld id="{94C88CBE-E755-4996-AEBD-89E8BD814D18}" type="slidenum">
              <a:rPr lang="en-US"/>
              <a:pPr>
                <a:defRPr/>
              </a:pPr>
              <a:t>‹#›</a:t>
            </a:fld>
            <a:endParaRPr lang="en-US" dirty="0"/>
          </a:p>
        </p:txBody>
      </p:sp>
    </p:spTree>
    <p:extLst>
      <p:ext uri="{BB962C8B-B14F-4D97-AF65-F5344CB8AC3E}">
        <p14:creationId xmlns:p14="http://schemas.microsoft.com/office/powerpoint/2010/main" val="37709975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4"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12291" name="Rectangle 3"/>
          <p:cNvSpPr>
            <a:spLocks noGrp="1" noChangeArrowheads="1"/>
          </p:cNvSpPr>
          <p:nvPr>
            <p:ph type="dt" idx="1"/>
          </p:nvPr>
        </p:nvSpPr>
        <p:spPr bwMode="auto">
          <a:xfrm>
            <a:off x="3850248"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r" defTabSz="966594">
              <a:lnSpc>
                <a:spcPct val="100000"/>
              </a:lnSpc>
              <a:spcBef>
                <a:spcPct val="0"/>
              </a:spcBef>
              <a:buClrTx/>
              <a:defRPr sz="1300"/>
            </a:lvl1pPr>
          </a:lstStyle>
          <a:p>
            <a:pPr>
              <a:defRPr/>
            </a:pPr>
            <a:endParaRPr lang="en-US"/>
          </a:p>
        </p:txBody>
      </p:sp>
      <p:sp>
        <p:nvSpPr>
          <p:cNvPr id="2662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0063" y="4715482"/>
            <a:ext cx="5437550" cy="4466002"/>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4"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12295" name="Rectangle 7"/>
          <p:cNvSpPr>
            <a:spLocks noGrp="1" noChangeArrowheads="1"/>
          </p:cNvSpPr>
          <p:nvPr>
            <p:ph type="sldNum" sz="quarter" idx="5"/>
          </p:nvPr>
        </p:nvSpPr>
        <p:spPr bwMode="auto">
          <a:xfrm>
            <a:off x="3850248"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r" defTabSz="966594">
              <a:lnSpc>
                <a:spcPct val="100000"/>
              </a:lnSpc>
              <a:spcBef>
                <a:spcPct val="0"/>
              </a:spcBef>
              <a:buClrTx/>
              <a:defRPr sz="1300"/>
            </a:lvl1pPr>
          </a:lstStyle>
          <a:p>
            <a:pPr>
              <a:defRPr/>
            </a:pPr>
            <a:fld id="{8105FAE8-03D8-4D98-AAFC-7A059A2391EA}" type="slidenum">
              <a:rPr lang="en-US"/>
              <a:pPr>
                <a:defRPr/>
              </a:pPr>
              <a:t>‹#›</a:t>
            </a:fld>
            <a:endParaRPr lang="en-US" dirty="0"/>
          </a:p>
        </p:txBody>
      </p:sp>
    </p:spTree>
    <p:extLst>
      <p:ext uri="{BB962C8B-B14F-4D97-AF65-F5344CB8AC3E}">
        <p14:creationId xmlns:p14="http://schemas.microsoft.com/office/powerpoint/2010/main" val="3603700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5613"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2813"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0013"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7213"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5826" algn="l" defTabSz="914331" rtl="0" eaLnBrk="1" latinLnBrk="0" hangingPunct="1">
      <a:defRPr sz="1200" kern="1200">
        <a:solidFill>
          <a:schemeClr val="tx1"/>
        </a:solidFill>
        <a:latin typeface="+mn-lt"/>
        <a:ea typeface="+mn-ea"/>
        <a:cs typeface="+mn-cs"/>
      </a:defRPr>
    </a:lvl6pPr>
    <a:lvl7pPr marL="2742990" algn="l" defTabSz="914331" rtl="0" eaLnBrk="1" latinLnBrk="0" hangingPunct="1">
      <a:defRPr sz="1200" kern="1200">
        <a:solidFill>
          <a:schemeClr val="tx1"/>
        </a:solidFill>
        <a:latin typeface="+mn-lt"/>
        <a:ea typeface="+mn-ea"/>
        <a:cs typeface="+mn-cs"/>
      </a:defRPr>
    </a:lvl7pPr>
    <a:lvl8pPr marL="3200156" algn="l" defTabSz="914331" rtl="0" eaLnBrk="1" latinLnBrk="0" hangingPunct="1">
      <a:defRPr sz="1200" kern="1200">
        <a:solidFill>
          <a:schemeClr val="tx1"/>
        </a:solidFill>
        <a:latin typeface="+mn-lt"/>
        <a:ea typeface="+mn-ea"/>
        <a:cs typeface="+mn-cs"/>
      </a:defRPr>
    </a:lvl8pPr>
    <a:lvl9pPr marL="3657321" algn="l" defTabSz="91433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0CE56A3-CE0D-43A0-8814-9EAD3873BAC3}" type="slidenum">
              <a:rPr lang="en-US" smtClean="0">
                <a:solidFill>
                  <a:prstClr val="black"/>
                </a:solidFill>
              </a:rPr>
              <a:pPr/>
              <a:t>0</a:t>
            </a:fld>
            <a:endParaRPr lang="en-US" smtClean="0">
              <a:solidFill>
                <a:prstClr val="black"/>
              </a:solidFill>
            </a:endParaRPr>
          </a:p>
        </p:txBody>
      </p:sp>
      <p:sp>
        <p:nvSpPr>
          <p:cNvPr id="27651" name="Rectangle 2"/>
          <p:cNvSpPr>
            <a:spLocks noGrp="1" noRot="1" noChangeAspect="1" noChangeArrowheads="1" noTextEdit="1"/>
          </p:cNvSpPr>
          <p:nvPr>
            <p:ph type="sldImg"/>
          </p:nvPr>
        </p:nvSpPr>
        <p:spPr>
          <a:xfrm>
            <a:off x="1047750" y="836613"/>
            <a:ext cx="4645025" cy="3484562"/>
          </a:xfrm>
          <a:ln/>
        </p:spPr>
      </p:sp>
      <p:sp>
        <p:nvSpPr>
          <p:cNvPr id="27652" name="Rectangle 3"/>
          <p:cNvSpPr>
            <a:spLocks noGrp="1" noChangeArrowheads="1"/>
          </p:cNvSpPr>
          <p:nvPr>
            <p:ph type="body" idx="1"/>
          </p:nvPr>
        </p:nvSpPr>
        <p:spPr>
          <a:xfrm>
            <a:off x="907248" y="4715482"/>
            <a:ext cx="4983191" cy="4466002"/>
          </a:xfrm>
          <a:noFill/>
          <a:ln/>
        </p:spPr>
        <p:txBody>
          <a:bodyPr/>
          <a:lstStyle/>
          <a:p>
            <a:pPr eaLnBrk="1" hangingPunct="1"/>
            <a:endParaRPr lang="de-DE" smtClean="0">
              <a:solidFill>
                <a:srgbClr val="000000"/>
              </a:solidFill>
              <a:latin typeface="Arial Unicode MS" pitchFamily="34" charset="-128"/>
            </a:endParaRPr>
          </a:p>
        </p:txBody>
      </p:sp>
    </p:spTree>
    <p:extLst>
      <p:ext uri="{BB962C8B-B14F-4D97-AF65-F5344CB8AC3E}">
        <p14:creationId xmlns:p14="http://schemas.microsoft.com/office/powerpoint/2010/main" val="24001500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aphicFrame>
        <p:nvGraphicFramePr>
          <p:cNvPr id="4" name="AutoShape 73"/>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358"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5" y="3124202"/>
            <a:ext cx="6861175" cy="401648"/>
          </a:xfr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41"/>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1942241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7563588" y="2092327"/>
            <a:ext cx="1329595" cy="3545587"/>
          </a:xfr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2460223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16182" y="596901"/>
            <a:ext cx="276999" cy="4140200"/>
          </a:xfrm>
        </p:spPr>
        <p:txBody>
          <a:bodyPr vert="eaVert"/>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5250603" y="596901"/>
            <a:ext cx="1329595" cy="4140200"/>
          </a:xfr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3161202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B6A2AF-CE8A-4052-9E11-5A33A14BD123}"/>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80BC8BDE-2CDB-4D06-BB98-EFB2EA75D86B}"/>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6536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408904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ED5997-2C5C-475E-872C-553B60F65817}"/>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A6B594CB-B266-4610-9584-5998A4742F42}"/>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41425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898DA1E-348D-4E37-848E-E68E9F06AC59}"/>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771B82F-C8CB-4287-8AE0-4CBB4CA41CBB}"/>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300415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4F2DEA-EB9C-42C7-BFC0-CE953326873F}"/>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8A942AE-40AA-4307-9C2C-0814D103894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C2A15E67-9C61-4678-8924-1F2A98D2A6E3}"/>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48F47BDE-0CA5-4AC0-9774-66333A03207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F4F71CA5-160B-453D-AC4C-E5A8683CD3BC}"/>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724481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682497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62189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913A89-D4A0-487D-A149-C9511B1EDB5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A9402240-6504-4AE9-83C4-538754923FC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473F8497-C477-4825-B17D-5CF8B62B870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3610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3" y="2092329"/>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2237905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778F86-49DF-434F-A916-CCFADFF83D3D}"/>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B2ED303B-92A4-4D0B-89F0-E639F369E42A}"/>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733CEC67-1110-4B8B-98F4-CF156268B63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11026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868177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F475ECF-C99D-4889-88D7-F7E198685AFA}"/>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3439734-D441-499E-B507-BC7A82D1A12D}"/>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1909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17"/>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2904357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Content Placeholder 2"/>
          <p:cNvSpPr>
            <a:spLocks noGrp="1"/>
          </p:cNvSpPr>
          <p:nvPr>
            <p:ph sz="half" idx="1"/>
          </p:nvPr>
        </p:nvSpPr>
        <p:spPr>
          <a:xfrm>
            <a:off x="246063" y="2092328"/>
            <a:ext cx="4246562" cy="21882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Content Placeholder 3"/>
          <p:cNvSpPr>
            <a:spLocks noGrp="1"/>
          </p:cNvSpPr>
          <p:nvPr>
            <p:ph sz="half" idx="2"/>
          </p:nvPr>
        </p:nvSpPr>
        <p:spPr>
          <a:xfrm>
            <a:off x="4645025" y="2092328"/>
            <a:ext cx="4248150" cy="21882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296440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4"/>
            <a:ext cx="8686800" cy="276999"/>
          </a:xfrm>
        </p:spPr>
        <p:txBody>
          <a:bodyPr/>
          <a:lstStyle>
            <a:lvl1pPr>
              <a:defRPr/>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228600" y="1535117"/>
            <a:ext cx="4268788" cy="664797"/>
          </a:xfr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228600" y="2174876"/>
            <a:ext cx="4268788" cy="18959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Text Placeholder 4"/>
          <p:cNvSpPr>
            <a:spLocks noGrp="1"/>
          </p:cNvSpPr>
          <p:nvPr>
            <p:ph type="body" sz="quarter" idx="3"/>
          </p:nvPr>
        </p:nvSpPr>
        <p:spPr>
          <a:xfrm>
            <a:off x="4645029" y="1535117"/>
            <a:ext cx="4270375" cy="664797"/>
          </a:xfr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4645029" y="2174876"/>
            <a:ext cx="4270375" cy="18959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231197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Click to edit Master title style</a:t>
            </a:r>
            <a:endParaRPr lang="en-GB" noProof="0" dirty="0"/>
          </a:p>
        </p:txBody>
      </p:sp>
    </p:spTree>
    <p:extLst>
      <p:ext uri="{BB962C8B-B14F-4D97-AF65-F5344CB8AC3E}">
        <p14:creationId xmlns:p14="http://schemas.microsoft.com/office/powerpoint/2010/main" val="3542286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225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623887"/>
            <a:ext cx="3008313" cy="553998"/>
          </a:xfrm>
        </p:spPr>
        <p:txBody>
          <a:bodyPr anchor="b"/>
          <a:lstStyle>
            <a:lvl1pPr algn="l">
              <a:defRPr sz="2000" b="1"/>
            </a:lvl1pPr>
          </a:lstStyle>
          <a:p>
            <a:r>
              <a:rPr lang="en-US" noProof="0" smtClean="0"/>
              <a:t>Click to edit Master title style</a:t>
            </a:r>
            <a:endParaRPr lang="en-GB" noProof="0"/>
          </a:p>
        </p:txBody>
      </p:sp>
      <p:sp>
        <p:nvSpPr>
          <p:cNvPr id="3" name="Content Placeholder 2"/>
          <p:cNvSpPr>
            <a:spLocks noGrp="1"/>
          </p:cNvSpPr>
          <p:nvPr>
            <p:ph idx="1"/>
          </p:nvPr>
        </p:nvSpPr>
        <p:spPr>
          <a:xfrm>
            <a:off x="3575051" y="623888"/>
            <a:ext cx="5111750" cy="25176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Text Placeholder 3"/>
          <p:cNvSpPr>
            <a:spLocks noGrp="1"/>
          </p:cNvSpPr>
          <p:nvPr>
            <p:ph type="body" sz="half" idx="2"/>
          </p:nvPr>
        </p:nvSpPr>
        <p:spPr>
          <a:xfrm>
            <a:off x="457204" y="1785941"/>
            <a:ext cx="3008313" cy="199439"/>
          </a:xfr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spTree>
    <p:extLst>
      <p:ext uri="{BB962C8B-B14F-4D97-AF65-F5344CB8AC3E}">
        <p14:creationId xmlns:p14="http://schemas.microsoft.com/office/powerpoint/2010/main" val="275784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4"/>
            <a:ext cx="5486400" cy="276999"/>
          </a:xfrm>
        </p:spPr>
        <p:txBody>
          <a:bodyPr anchor="b"/>
          <a:lstStyle>
            <a:lvl1pPr algn="l">
              <a:defRPr sz="2000" b="1"/>
            </a:lvl1pPr>
          </a:lstStyle>
          <a:p>
            <a:r>
              <a:rPr lang="en-US" noProof="0" smtClean="0"/>
              <a:t>Click to edit Master title style</a:t>
            </a:r>
            <a:endParaRPr lang="en-GB" noProof="0"/>
          </a:p>
        </p:txBody>
      </p:sp>
      <p:sp>
        <p:nvSpPr>
          <p:cNvPr id="3" name="Picture Placeholder 2"/>
          <p:cNvSpPr>
            <a:spLocks noGrp="1"/>
          </p:cNvSpPr>
          <p:nvPr>
            <p:ph type="pic" idx="1"/>
          </p:nvPr>
        </p:nvSpPr>
        <p:spPr>
          <a:xfrm>
            <a:off x="1792288" y="612775"/>
            <a:ext cx="5486400" cy="443198"/>
          </a:xfrm>
        </p:spPr>
        <p:txBody>
          <a:bodyPr/>
          <a:lstStyle>
            <a:lvl1pPr marL="0" indent="0">
              <a:buNone/>
              <a:defRPr sz="3200"/>
            </a:lvl1pPr>
            <a:lvl2pPr marL="457165" indent="0">
              <a:buNone/>
              <a:defRPr sz="2800"/>
            </a:lvl2pPr>
            <a:lvl3pPr marL="914331" indent="0">
              <a:buNone/>
              <a:defRPr sz="2400"/>
            </a:lvl3pPr>
            <a:lvl4pPr marL="1371495" indent="0">
              <a:buNone/>
              <a:defRPr sz="2000"/>
            </a:lvl4pPr>
            <a:lvl5pPr marL="1828660" indent="0">
              <a:buNone/>
              <a:defRPr sz="2000"/>
            </a:lvl5pPr>
            <a:lvl6pPr marL="2285826" indent="0">
              <a:buNone/>
              <a:defRPr sz="2000"/>
            </a:lvl6pPr>
            <a:lvl7pPr marL="2742990" indent="0">
              <a:buNone/>
              <a:defRPr sz="2000"/>
            </a:lvl7pPr>
            <a:lvl8pPr marL="3200156" indent="0">
              <a:buNone/>
              <a:defRPr sz="2000"/>
            </a:lvl8pPr>
            <a:lvl9pPr marL="3657321"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41"/>
            <a:ext cx="5486400" cy="199439"/>
          </a:xfr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spTree>
    <p:extLst>
      <p:ext uri="{BB962C8B-B14F-4D97-AF65-F5344CB8AC3E}">
        <p14:creationId xmlns:p14="http://schemas.microsoft.com/office/powerpoint/2010/main" val="377524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1"/>
          <p:cNvSpPr/>
          <p:nvPr userDrawn="1"/>
        </p:nvSpPr>
        <p:spPr bwMode="auto">
          <a:xfrm>
            <a:off x="0" y="0"/>
            <a:ext cx="9144000" cy="596900"/>
          </a:xfrm>
          <a:prstGeom prst="rect">
            <a:avLst/>
          </a:prstGeom>
          <a:solidFill>
            <a:srgbClr val="006600"/>
          </a:solidFill>
          <a:ln w="12700"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50000"/>
              </a:spcBef>
              <a:spcAft>
                <a:spcPct val="0"/>
              </a:spcAft>
              <a:buClr>
                <a:schemeClr val="bg2"/>
              </a:buClr>
              <a:buSzTx/>
              <a:buFontTx/>
              <a:buNone/>
              <a:tabLst/>
            </a:pPr>
            <a:endParaRPr kumimoji="0" lang="en-ZA" sz="1400" b="0" i="0" u="none" strike="noStrike" cap="none" normalizeH="0" baseline="0" smtClean="0">
              <a:ln>
                <a:noFill/>
              </a:ln>
              <a:solidFill>
                <a:schemeClr val="tx1"/>
              </a:solidFill>
              <a:effectLst/>
              <a:latin typeface="Arial" charset="0"/>
              <a:cs typeface="Arial" charset="0"/>
            </a:endParaRPr>
          </a:p>
        </p:txBody>
      </p:sp>
      <p:sp>
        <p:nvSpPr>
          <p:cNvPr id="3075" name="Rectangle 24"/>
          <p:cNvSpPr>
            <a:spLocks noGrp="1" noChangeArrowheads="1"/>
          </p:cNvSpPr>
          <p:nvPr>
            <p:ph type="title"/>
          </p:nvPr>
        </p:nvSpPr>
        <p:spPr bwMode="auto">
          <a:xfrm>
            <a:off x="100221" y="113724"/>
            <a:ext cx="8647112" cy="387798"/>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r>
              <a:rPr lang="en-GB" smtClean="0"/>
              <a:t>Headline: (20 pt.) Arial bold</a:t>
            </a:r>
          </a:p>
        </p:txBody>
      </p:sp>
      <p:sp>
        <p:nvSpPr>
          <p:cNvPr id="3076" name="Rectangle 26"/>
          <p:cNvSpPr>
            <a:spLocks noGrp="1" noChangeArrowheads="1"/>
          </p:cNvSpPr>
          <p:nvPr>
            <p:ph type="body" idx="1"/>
          </p:nvPr>
        </p:nvSpPr>
        <p:spPr bwMode="auto">
          <a:xfrm>
            <a:off x="246063" y="2092325"/>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00"/>
            <a:ext cx="265112" cy="138113"/>
          </a:xfrm>
          <a:prstGeom prst="rect">
            <a:avLst/>
          </a:prstGeom>
          <a:noFill/>
          <a:ln w="12700">
            <a:noFill/>
            <a:miter lim="800000"/>
            <a:headEnd/>
            <a:tailEnd/>
          </a:ln>
        </p:spPr>
        <p:txBody>
          <a:bodyPr lIns="0" tIns="0" rIns="0" bIns="0" anchor="ctr">
            <a:spAutoFit/>
          </a:bodyPr>
          <a:lstStyle/>
          <a:p>
            <a:pPr algn="r" eaLnBrk="0" hangingPunct="0">
              <a:defRPr/>
            </a:pPr>
            <a:fld id="{851172FB-5EEA-4105-882C-8D3DDB9655BA}" type="slidenum">
              <a:rPr lang="en-GB" sz="900">
                <a:solidFill>
                  <a:srgbClr val="77787B"/>
                </a:solidFill>
              </a:rPr>
              <a:pPr algn="r" eaLnBrk="0" hangingPunct="0">
                <a:defRPr/>
              </a:pPr>
              <a:t>‹#›</a:t>
            </a:fld>
            <a:endParaRPr lang="en-GB" sz="900" dirty="0">
              <a:solidFill>
                <a:srgbClr val="77787B"/>
              </a:solidFill>
            </a:endParaRPr>
          </a:p>
        </p:txBody>
      </p:sp>
      <p:pic>
        <p:nvPicPr>
          <p:cNvPr id="3079" name="Picture 6" descr="C:\Users\jmumaw\Desktop\DCS\Pics\Logo.JPG"/>
          <p:cNvPicPr>
            <a:picLocks noChangeAspect="1" noChangeArrowheads="1"/>
          </p:cNvPicPr>
          <p:nvPr/>
        </p:nvPicPr>
        <p:blipFill>
          <a:blip r:embed="rId13" cstate="print"/>
          <a:srcRect/>
          <a:stretch>
            <a:fillRect/>
          </a:stretch>
        </p:blipFill>
        <p:spPr bwMode="auto">
          <a:xfrm>
            <a:off x="0" y="6388100"/>
            <a:ext cx="1362075" cy="447675"/>
          </a:xfrm>
          <a:prstGeom prst="rect">
            <a:avLst/>
          </a:prstGeom>
          <a:noFill/>
          <a:ln w="9525">
            <a:noFill/>
            <a:miter lim="800000"/>
            <a:headEnd/>
            <a:tailEnd/>
          </a:ln>
        </p:spPr>
      </p:pic>
    </p:spTree>
    <p:extLst>
      <p:ext uri="{BB962C8B-B14F-4D97-AF65-F5344CB8AC3E}">
        <p14:creationId xmlns:p14="http://schemas.microsoft.com/office/powerpoint/2010/main" val="562599078"/>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Lst>
  <p:txStyles>
    <p:titleStyle>
      <a:lvl1pPr algn="l" rtl="0" eaLnBrk="0" fontAlgn="base" hangingPunct="0">
        <a:lnSpc>
          <a:spcPct val="90000"/>
        </a:lnSpc>
        <a:spcBef>
          <a:spcPct val="0"/>
        </a:spcBef>
        <a:spcAft>
          <a:spcPct val="0"/>
        </a:spcAft>
        <a:defRPr sz="2800" b="1">
          <a:solidFill>
            <a:schemeClr val="bg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eaLnBrk="0" fontAlgn="base" hangingPunct="0">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eaLnBrk="0" fontAlgn="base" hangingPunct="0">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eaLnBrk="0" fontAlgn="base" hangingPunct="0">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eaLnBrk="0" fontAlgn="base" hangingPunct="0">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eaLnBrk="0" fontAlgn="base" hangingPunct="0">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280F6169-38FE-4D43-931B-75DCBAF308C7}"/>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0D67E026-CA9D-4CE7-8F50-786D9315F14C}"/>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B87351D-0748-4ECA-8FA1-525802B73D6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D92EA062-DD63-490A-B8E6-ECEBD6CA674D}" type="datetimeFigureOut">
              <a:rPr lang="en-US" smtClean="0">
                <a:solidFill>
                  <a:prstClr val="black">
                    <a:tint val="75000"/>
                  </a:prstClr>
                </a:solidFill>
                <a:latin typeface="Verdana" panose="020B0604030504040204"/>
              </a:rPr>
              <a:pPr fontAlgn="auto">
                <a:spcBef>
                  <a:spcPts val="0"/>
                </a:spcBef>
                <a:spcAft>
                  <a:spcPts val="0"/>
                </a:spcAft>
              </a:pPr>
              <a:t>5/13/2021</a:t>
            </a:fld>
            <a:endParaRPr lang="en-US">
              <a:solidFill>
                <a:prstClr val="black">
                  <a:tint val="75000"/>
                </a:prstClr>
              </a:solidFill>
              <a:latin typeface="Verdana" panose="020B0604030504040204"/>
            </a:endParaRPr>
          </a:p>
        </p:txBody>
      </p:sp>
      <p:sp>
        <p:nvSpPr>
          <p:cNvPr id="5" name="Footer Placeholder 4">
            <a:extLst>
              <a:ext uri="{FF2B5EF4-FFF2-40B4-BE49-F238E27FC236}">
                <a16:creationId xmlns:a16="http://schemas.microsoft.com/office/drawing/2014/main" xmlns="" id="{D3C33111-923A-4592-97A8-3CFB72DB7DBA}"/>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Verdana" panose="020B0604030504040204"/>
            </a:endParaRPr>
          </a:p>
        </p:txBody>
      </p:sp>
      <p:sp>
        <p:nvSpPr>
          <p:cNvPr id="6" name="Slide Number Placeholder 5">
            <a:extLst>
              <a:ext uri="{FF2B5EF4-FFF2-40B4-BE49-F238E27FC236}">
                <a16:creationId xmlns:a16="http://schemas.microsoft.com/office/drawing/2014/main" xmlns="" id="{B40A99A5-B9C1-4B3F-B652-92C5DD77A434}"/>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DBDD1549-1324-4EFF-87C0-B692114AC8D2}" type="slidenum">
              <a:rPr lang="en-US" smtClean="0">
                <a:solidFill>
                  <a:prstClr val="black">
                    <a:tint val="75000"/>
                  </a:prstClr>
                </a:solidFill>
                <a:latin typeface="Verdana" panose="020B0604030504040204"/>
              </a:rPr>
              <a:pPr fontAlgn="auto">
                <a:spcBef>
                  <a:spcPts val="0"/>
                </a:spcBef>
                <a:spcAft>
                  <a:spcPts val="0"/>
                </a:spcAft>
              </a:pPr>
              <a:t>‹#›</a:t>
            </a:fld>
            <a:endParaRPr lang="en-US">
              <a:solidFill>
                <a:prstClr val="black">
                  <a:tint val="75000"/>
                </a:prstClr>
              </a:solidFill>
              <a:latin typeface="Verdana" panose="020B0604030504040204"/>
            </a:endParaRPr>
          </a:p>
        </p:txBody>
      </p:sp>
    </p:spTree>
    <p:extLst>
      <p:ext uri="{BB962C8B-B14F-4D97-AF65-F5344CB8AC3E}">
        <p14:creationId xmlns:p14="http://schemas.microsoft.com/office/powerpoint/2010/main" val="3270068342"/>
      </p:ext>
    </p:extLst>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3.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jmumaw\Desktop\DCS\Pics\Logo.JPG"/>
          <p:cNvPicPr>
            <a:picLocks noChangeAspect="1" noChangeArrowheads="1"/>
          </p:cNvPicPr>
          <p:nvPr/>
        </p:nvPicPr>
        <p:blipFill>
          <a:blip r:embed="rId3" cstate="print"/>
          <a:srcRect/>
          <a:stretch>
            <a:fillRect/>
          </a:stretch>
        </p:blipFill>
        <p:spPr bwMode="auto">
          <a:xfrm>
            <a:off x="1570038" y="609600"/>
            <a:ext cx="5473700" cy="1798637"/>
          </a:xfrm>
          <a:prstGeom prst="rect">
            <a:avLst/>
          </a:prstGeom>
          <a:noFill/>
          <a:ln w="9525">
            <a:noFill/>
            <a:miter lim="800000"/>
            <a:headEnd/>
            <a:tailEnd/>
          </a:ln>
        </p:spPr>
      </p:pic>
      <p:sp>
        <p:nvSpPr>
          <p:cNvPr id="13316" name="Rectangle 6"/>
          <p:cNvSpPr>
            <a:spLocks noGrp="1" noChangeArrowheads="1"/>
          </p:cNvSpPr>
          <p:nvPr>
            <p:ph type="ctrTitle"/>
          </p:nvPr>
        </p:nvSpPr>
        <p:spPr>
          <a:xfrm>
            <a:off x="307365" y="2784699"/>
            <a:ext cx="8520112" cy="3656386"/>
          </a:xfrm>
          <a:ln/>
        </p:spPr>
        <p:txBody>
          <a:bodyPr/>
          <a:lstStyle/>
          <a:p>
            <a:r>
              <a:rPr lang="en-US" sz="2800" dirty="0" smtClean="0">
                <a:solidFill>
                  <a:srgbClr val="FF0000"/>
                </a:solidFill>
              </a:rPr>
              <a:t/>
            </a:r>
            <a:br>
              <a:rPr lang="en-US" sz="2800" dirty="0" smtClean="0">
                <a:solidFill>
                  <a:srgbClr val="FF0000"/>
                </a:solidFill>
              </a:rPr>
            </a:br>
            <a:r>
              <a:rPr lang="en-US" sz="3200" dirty="0" smtClean="0">
                <a:solidFill>
                  <a:srgbClr val="FF0000"/>
                </a:solidFill>
              </a:rPr>
              <a:t>Presentation on</a:t>
            </a:r>
            <a:r>
              <a:rPr lang="en-US" sz="3200" dirty="0">
                <a:solidFill>
                  <a:srgbClr val="FF0000"/>
                </a:solidFill>
              </a:rPr>
              <a:t/>
            </a:r>
            <a:br>
              <a:rPr lang="en-US" sz="3200" dirty="0">
                <a:solidFill>
                  <a:srgbClr val="FF0000"/>
                </a:solidFill>
              </a:rPr>
            </a:br>
            <a:r>
              <a:rPr lang="en-US" sz="3200" dirty="0" smtClean="0">
                <a:solidFill>
                  <a:srgbClr val="FF0000"/>
                </a:solidFill>
              </a:rPr>
              <a:t>DCS 2</a:t>
            </a:r>
            <a:r>
              <a:rPr lang="en-US" sz="3200" baseline="30000" dirty="0" smtClean="0">
                <a:solidFill>
                  <a:srgbClr val="FF0000"/>
                </a:solidFill>
              </a:rPr>
              <a:t>nd</a:t>
            </a:r>
            <a:r>
              <a:rPr lang="en-US" sz="3200" dirty="0" smtClean="0">
                <a:solidFill>
                  <a:srgbClr val="FF0000"/>
                </a:solidFill>
              </a:rPr>
              <a:t> Quarter Actual Performance Report (2016/2017)</a:t>
            </a:r>
            <a:r>
              <a:rPr lang="en-US" sz="2800" dirty="0" smtClean="0">
                <a:solidFill>
                  <a:srgbClr val="FF0000"/>
                </a:solidFill>
              </a:rPr>
              <a:t/>
            </a:r>
            <a:br>
              <a:rPr lang="en-US" sz="2800" dirty="0" smtClean="0">
                <a:solidFill>
                  <a:srgbClr val="FF0000"/>
                </a:solidFill>
              </a:rPr>
            </a:br>
            <a:r>
              <a:rPr lang="en-US" sz="2800" dirty="0" smtClean="0">
                <a:solidFill>
                  <a:srgbClr val="FF0000"/>
                </a:solidFill>
              </a:rPr>
              <a:t/>
            </a:r>
            <a:br>
              <a:rPr lang="en-US" sz="2800" dirty="0" smtClean="0">
                <a:solidFill>
                  <a:srgbClr val="FF0000"/>
                </a:solidFill>
              </a:rPr>
            </a:br>
            <a:r>
              <a:rPr lang="en-US" sz="2800" b="0" dirty="0" smtClean="0">
                <a:latin typeface="Century Gothic" panose="020B0502020202020204" pitchFamily="34" charset="0"/>
              </a:rPr>
              <a:t/>
            </a:r>
            <a:br>
              <a:rPr lang="en-US" sz="2800" b="0" dirty="0" smtClean="0">
                <a:latin typeface="Century Gothic" panose="020B0502020202020204" pitchFamily="34" charset="0"/>
              </a:rPr>
            </a:br>
            <a:r>
              <a:rPr lang="en-US" sz="2800" b="0" dirty="0">
                <a:latin typeface="Century Gothic" panose="020B0502020202020204" pitchFamily="34" charset="0"/>
              </a:rPr>
              <a:t/>
            </a:r>
            <a:br>
              <a:rPr lang="en-US" sz="2800" b="0" dirty="0">
                <a:latin typeface="Century Gothic" panose="020B0502020202020204" pitchFamily="34" charset="0"/>
              </a:rPr>
            </a:br>
            <a:r>
              <a:rPr lang="en-GB" sz="2800" b="0" dirty="0" smtClean="0">
                <a:latin typeface="Century Gothic" panose="020B0502020202020204" pitchFamily="34" charset="0"/>
              </a:rPr>
              <a:t>November   </a:t>
            </a:r>
            <a:r>
              <a:rPr lang="en-GB" sz="2800" b="0" dirty="0">
                <a:latin typeface="Century Gothic" panose="020B0502020202020204" pitchFamily="34" charset="0"/>
              </a:rPr>
              <a:t>2016</a:t>
            </a:r>
            <a:br>
              <a:rPr lang="en-GB" sz="2800" b="0" dirty="0">
                <a:latin typeface="Century Gothic" panose="020B0502020202020204" pitchFamily="34" charset="0"/>
              </a:rPr>
            </a:br>
            <a:endParaRPr lang="en-GB" sz="2800" b="0" dirty="0">
              <a:latin typeface="Century Gothic" panose="020B0502020202020204" pitchFamily="34" charset="0"/>
            </a:endParaRPr>
          </a:p>
        </p:txBody>
      </p:sp>
      <p:pic>
        <p:nvPicPr>
          <p:cNvPr id="5" name="Picture 4" descr="Slide1 Template_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965"/>
            <a:ext cx="9144000" cy="6858000"/>
          </a:xfrm>
          <a:prstGeom prst="rect">
            <a:avLst/>
          </a:prstGeom>
        </p:spPr>
      </p:pic>
      <p:sp>
        <p:nvSpPr>
          <p:cNvPr id="3" name="Rectangle 2"/>
          <p:cNvSpPr/>
          <p:nvPr/>
        </p:nvSpPr>
        <p:spPr>
          <a:xfrm>
            <a:off x="320503" y="1622083"/>
            <a:ext cx="5758243" cy="1815882"/>
          </a:xfrm>
          <a:prstGeom prst="rect">
            <a:avLst/>
          </a:prstGeom>
        </p:spPr>
        <p:txBody>
          <a:bodyPr wrap="square">
            <a:spAutoFit/>
          </a:bodyPr>
          <a:lstStyle/>
          <a:p>
            <a:r>
              <a:rPr lang="en-US" sz="2800" b="1" kern="0" dirty="0" smtClean="0">
                <a:solidFill>
                  <a:srgbClr val="006600"/>
                </a:solidFill>
                <a:effectLst>
                  <a:outerShdw blurRad="38100" dist="38100" dir="2700000" algn="tl">
                    <a:srgbClr val="000000">
                      <a:alpha val="43137"/>
                    </a:srgbClr>
                  </a:outerShdw>
                </a:effectLst>
                <a:latin typeface="Arial"/>
                <a:cs typeface="Arial"/>
              </a:rPr>
              <a:t>PRESENTATION ON Q4 PERFORMANCE</a:t>
            </a:r>
          </a:p>
          <a:p>
            <a:endParaRPr lang="en-US" sz="2800" b="1" kern="0" dirty="0">
              <a:solidFill>
                <a:srgbClr val="006600"/>
              </a:solidFill>
              <a:effectLst>
                <a:outerShdw blurRad="38100" dist="38100" dir="2700000" algn="tl">
                  <a:srgbClr val="000000">
                    <a:alpha val="43137"/>
                  </a:srgbClr>
                </a:outerShdw>
              </a:effectLst>
              <a:latin typeface="Arial"/>
              <a:cs typeface="Arial"/>
            </a:endParaRPr>
          </a:p>
          <a:p>
            <a:r>
              <a:rPr lang="en-US" sz="2800" b="1" kern="0" dirty="0">
                <a:solidFill>
                  <a:srgbClr val="006600"/>
                </a:solidFill>
                <a:effectLst>
                  <a:outerShdw blurRad="38100" dist="38100" dir="2700000" algn="tl">
                    <a:srgbClr val="000000">
                      <a:alpha val="43137"/>
                    </a:srgbClr>
                  </a:outerShdw>
                </a:effectLst>
                <a:latin typeface="Arial"/>
                <a:cs typeface="Arial"/>
              </a:rPr>
              <a:t> </a:t>
            </a:r>
            <a:r>
              <a:rPr lang="en-US" sz="2800" b="1" kern="0" dirty="0" smtClean="0">
                <a:solidFill>
                  <a:srgbClr val="006600"/>
                </a:solidFill>
                <a:effectLst>
                  <a:outerShdw blurRad="38100" dist="38100" dir="2700000" algn="tl">
                    <a:srgbClr val="000000">
                      <a:alpha val="43137"/>
                    </a:srgbClr>
                  </a:outerShdw>
                </a:effectLst>
                <a:latin typeface="Arial"/>
                <a:cs typeface="Arial"/>
              </a:rPr>
              <a:t>FINANCE BRANCH</a:t>
            </a:r>
            <a:endParaRPr lang="en-US" sz="2800" dirty="0">
              <a:solidFill>
                <a:srgbClr val="006600"/>
              </a:solidFill>
              <a:effectLst>
                <a:outerShdw blurRad="38100" dist="38100" dir="2700000" algn="tl">
                  <a:srgbClr val="000000">
                    <a:alpha val="43137"/>
                  </a:srgbClr>
                </a:outerShdw>
              </a:effectLst>
            </a:endParaRPr>
          </a:p>
        </p:txBody>
      </p:sp>
      <p:sp>
        <p:nvSpPr>
          <p:cNvPr id="6" name="Rectangle 5"/>
          <p:cNvSpPr/>
          <p:nvPr/>
        </p:nvSpPr>
        <p:spPr>
          <a:xfrm>
            <a:off x="586795" y="3912513"/>
            <a:ext cx="2343911" cy="523220"/>
          </a:xfrm>
          <a:prstGeom prst="rect">
            <a:avLst/>
          </a:prstGeom>
        </p:spPr>
        <p:txBody>
          <a:bodyPr wrap="none">
            <a:spAutoFit/>
          </a:bodyPr>
          <a:lstStyle/>
          <a:p>
            <a:r>
              <a:rPr lang="en-GB" sz="2800" kern="0" dirty="0" smtClean="0">
                <a:solidFill>
                  <a:srgbClr val="000000"/>
                </a:solidFill>
                <a:effectLst>
                  <a:outerShdw blurRad="38100" dist="38100" dir="2700000" algn="tl">
                    <a:srgbClr val="000000">
                      <a:alpha val="43137"/>
                    </a:srgbClr>
                  </a:outerShdw>
                </a:effectLst>
                <a:latin typeface="Century Gothic" panose="020B0502020202020204" pitchFamily="34" charset="0"/>
                <a:cs typeface="Arial"/>
              </a:rPr>
              <a:t>17 May 2021</a:t>
            </a: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0732754"/>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BE75937-E151-4B2B-8C64-9A22524FD06C}"/>
              </a:ext>
            </a:extLst>
          </p:cNvPr>
          <p:cNvSpPr/>
          <p:nvPr/>
        </p:nvSpPr>
        <p:spPr>
          <a:xfrm>
            <a:off x="0" y="4076700"/>
            <a:ext cx="9144000" cy="85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350">
              <a:solidFill>
                <a:prstClr val="white"/>
              </a:solidFill>
            </a:endParaRPr>
          </a:p>
        </p:txBody>
      </p:sp>
      <p:sp>
        <p:nvSpPr>
          <p:cNvPr id="6" name="Rectangle 5">
            <a:extLst>
              <a:ext uri="{FF2B5EF4-FFF2-40B4-BE49-F238E27FC236}">
                <a16:creationId xmlns:a16="http://schemas.microsoft.com/office/drawing/2014/main" xmlns="" id="{D9DE8BFE-FE5B-4B85-95C6-4BC24BEA18CB}"/>
              </a:ext>
            </a:extLst>
          </p:cNvPr>
          <p:cNvSpPr/>
          <p:nvPr/>
        </p:nvSpPr>
        <p:spPr>
          <a:xfrm>
            <a:off x="1725976" y="-2752"/>
            <a:ext cx="89154" cy="68607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350">
              <a:solidFill>
                <a:prstClr val="white"/>
              </a:solidFill>
            </a:endParaRPr>
          </a:p>
        </p:txBody>
      </p:sp>
      <p:sp>
        <p:nvSpPr>
          <p:cNvPr id="7" name="Rectangle 6">
            <a:extLst>
              <a:ext uri="{FF2B5EF4-FFF2-40B4-BE49-F238E27FC236}">
                <a16:creationId xmlns:a16="http://schemas.microsoft.com/office/drawing/2014/main" xmlns="" id="{343C31C0-A678-488B-954D-3C31F9292F64}"/>
              </a:ext>
            </a:extLst>
          </p:cNvPr>
          <p:cNvSpPr/>
          <p:nvPr/>
        </p:nvSpPr>
        <p:spPr>
          <a:xfrm>
            <a:off x="1822704" y="-8966"/>
            <a:ext cx="7321296" cy="4078939"/>
          </a:xfrm>
          <a:prstGeom prst="rect">
            <a:avLst/>
          </a:prstGeom>
          <a:solidFill>
            <a:srgbClr val="84D684">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600">
              <a:solidFill>
                <a:prstClr val="white"/>
              </a:solidFill>
            </a:endParaRPr>
          </a:p>
        </p:txBody>
      </p:sp>
      <p:sp>
        <p:nvSpPr>
          <p:cNvPr id="13" name="Rectangle 12">
            <a:extLst>
              <a:ext uri="{FF2B5EF4-FFF2-40B4-BE49-F238E27FC236}">
                <a16:creationId xmlns:a16="http://schemas.microsoft.com/office/drawing/2014/main" xmlns="" id="{6B460027-1BF7-4B04-A53C-BB6E7681BBF8}"/>
              </a:ext>
            </a:extLst>
          </p:cNvPr>
          <p:cNvSpPr/>
          <p:nvPr/>
        </p:nvSpPr>
        <p:spPr>
          <a:xfrm>
            <a:off x="1815130" y="4169150"/>
            <a:ext cx="7321296" cy="2688849"/>
          </a:xfrm>
          <a:prstGeom prst="rect">
            <a:avLst/>
          </a:prstGeom>
          <a:solidFill>
            <a:srgbClr val="BCEAB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350">
              <a:solidFill>
                <a:prstClr val="white"/>
              </a:solidFill>
            </a:endParaRPr>
          </a:p>
        </p:txBody>
      </p:sp>
      <p:sp>
        <p:nvSpPr>
          <p:cNvPr id="12" name="Rectangle 11">
            <a:extLst>
              <a:ext uri="{FF2B5EF4-FFF2-40B4-BE49-F238E27FC236}">
                <a16:creationId xmlns:a16="http://schemas.microsoft.com/office/drawing/2014/main" xmlns="" id="{07492E08-0E2F-4761-9D2E-B3813C92F001}"/>
              </a:ext>
            </a:extLst>
          </p:cNvPr>
          <p:cNvSpPr/>
          <p:nvPr/>
        </p:nvSpPr>
        <p:spPr>
          <a:xfrm>
            <a:off x="2158715" y="415169"/>
            <a:ext cx="6677123" cy="3323987"/>
          </a:xfrm>
          <a:prstGeom prst="rect">
            <a:avLst/>
          </a:prstGeom>
        </p:spPr>
        <p:txBody>
          <a:bodyPr wrap="square" lIns="0" tIns="0" rIns="0" bIns="0">
            <a:spAutoFit/>
          </a:bodyPr>
          <a:lstStyle/>
          <a:p>
            <a:pPr fontAlgn="auto">
              <a:spcBef>
                <a:spcPts val="0"/>
              </a:spcBef>
              <a:spcAft>
                <a:spcPts val="0"/>
              </a:spcAft>
            </a:pPr>
            <a:r>
              <a:rPr lang="en-US" sz="5400" dirty="0">
                <a:solidFill>
                  <a:prstClr val="white"/>
                </a:solidFill>
                <a:latin typeface="Consolas" panose="020B0609020204030204"/>
              </a:rPr>
              <a:t>2020/21</a:t>
            </a:r>
          </a:p>
          <a:p>
            <a:pPr fontAlgn="auto">
              <a:spcBef>
                <a:spcPts val="0"/>
              </a:spcBef>
              <a:spcAft>
                <a:spcPts val="0"/>
              </a:spcAft>
            </a:pPr>
            <a:r>
              <a:rPr lang="en-US" sz="5400" dirty="0">
                <a:solidFill>
                  <a:prstClr val="white"/>
                </a:solidFill>
                <a:latin typeface="Consolas" panose="020B0609020204030204"/>
              </a:rPr>
              <a:t>PERFORMANCE TARGETS NOT ACHIEVED</a:t>
            </a:r>
          </a:p>
        </p:txBody>
      </p:sp>
      <p:sp>
        <p:nvSpPr>
          <p:cNvPr id="8" name="Rectangle 7">
            <a:extLst>
              <a:ext uri="{FF2B5EF4-FFF2-40B4-BE49-F238E27FC236}">
                <a16:creationId xmlns:a16="http://schemas.microsoft.com/office/drawing/2014/main" xmlns="" id="{07492E08-0E2F-4761-9D2E-B3813C92F001}"/>
              </a:ext>
            </a:extLst>
          </p:cNvPr>
          <p:cNvSpPr/>
          <p:nvPr/>
        </p:nvSpPr>
        <p:spPr>
          <a:xfrm>
            <a:off x="2181127" y="4286250"/>
            <a:ext cx="5888499" cy="1846659"/>
          </a:xfrm>
          <a:prstGeom prst="rect">
            <a:avLst/>
          </a:prstGeom>
        </p:spPr>
        <p:txBody>
          <a:bodyPr wrap="square" lIns="0" tIns="0" rIns="0" bIns="0">
            <a:spAutoFit/>
          </a:bodyPr>
          <a:lstStyle/>
          <a:p>
            <a:pPr fontAlgn="auto">
              <a:spcBef>
                <a:spcPts val="0"/>
              </a:spcBef>
              <a:spcAft>
                <a:spcPts val="0"/>
              </a:spcAft>
            </a:pPr>
            <a:r>
              <a:rPr lang="en-US" sz="6000" dirty="0">
                <a:solidFill>
                  <a:prstClr val="white"/>
                </a:solidFill>
                <a:latin typeface="Consolas" panose="020B0609020204030204"/>
              </a:rPr>
              <a:t>2020/21</a:t>
            </a:r>
          </a:p>
          <a:p>
            <a:pPr fontAlgn="auto">
              <a:spcBef>
                <a:spcPts val="0"/>
              </a:spcBef>
              <a:spcAft>
                <a:spcPts val="0"/>
              </a:spcAft>
            </a:pPr>
            <a:r>
              <a:rPr lang="en-US" sz="6000" dirty="0">
                <a:solidFill>
                  <a:prstClr val="white"/>
                </a:solidFill>
                <a:latin typeface="Consolas" panose="020B0609020204030204"/>
              </a:rPr>
              <a:t>QUARTER </a:t>
            </a:r>
            <a:r>
              <a:rPr lang="en-US" sz="6000" dirty="0" smtClean="0">
                <a:solidFill>
                  <a:prstClr val="white"/>
                </a:solidFill>
                <a:latin typeface="Consolas" panose="020B0609020204030204"/>
              </a:rPr>
              <a:t>4</a:t>
            </a:r>
            <a:endParaRPr lang="en-US" sz="6000" dirty="0">
              <a:solidFill>
                <a:prstClr val="white"/>
              </a:solidFill>
              <a:latin typeface="Consolas" panose="020B0609020204030204"/>
            </a:endParaRPr>
          </a:p>
        </p:txBody>
      </p:sp>
    </p:spTree>
    <p:extLst>
      <p:ext uri="{BB962C8B-B14F-4D97-AF65-F5344CB8AC3E}">
        <p14:creationId xmlns:p14="http://schemas.microsoft.com/office/powerpoint/2010/main" val="4021134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73A6D"/>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A5F3FA1A-22ED-4F96-B4DC-215F30B420E8}"/>
              </a:ext>
            </a:extLst>
          </p:cNvPr>
          <p:cNvSpPr/>
          <p:nvPr/>
        </p:nvSpPr>
        <p:spPr>
          <a:xfrm>
            <a:off x="228601" y="330200"/>
            <a:ext cx="2362199" cy="6197600"/>
          </a:xfrm>
          <a:prstGeom prst="rect">
            <a:avLst/>
          </a:prstGeom>
          <a:solidFill>
            <a:srgbClr val="FF8246"/>
          </a:solidFill>
          <a:ln w="12700" cap="flat" cmpd="sng" algn="ctr">
            <a:noFill/>
            <a:prstDash val="solid"/>
            <a:miter lim="800000"/>
          </a:ln>
          <a:effectLst/>
        </p:spPr>
        <p:txBody>
          <a:bodyPr rtlCol="0" anchor="ctr"/>
          <a:lstStyle/>
          <a:p>
            <a:pPr algn="ctr" fontAlgn="auto">
              <a:spcBef>
                <a:spcPts val="0"/>
              </a:spcBef>
              <a:spcAft>
                <a:spcPts val="0"/>
              </a:spcAft>
            </a:pPr>
            <a:endParaRPr lang="en-US" sz="1800" kern="0" smtClean="0">
              <a:solidFill>
                <a:prstClr val="white"/>
              </a:solidFill>
              <a:latin typeface="Rockwell" panose="02060603020205020403"/>
            </a:endParaRPr>
          </a:p>
        </p:txBody>
      </p:sp>
      <p:sp>
        <p:nvSpPr>
          <p:cNvPr id="5" name="Rectangle 4">
            <a:extLst>
              <a:ext uri="{FF2B5EF4-FFF2-40B4-BE49-F238E27FC236}">
                <a16:creationId xmlns:a16="http://schemas.microsoft.com/office/drawing/2014/main" xmlns="" id="{C48CEB0B-10C9-43F4-AB55-A0B6AE017693}"/>
              </a:ext>
            </a:extLst>
          </p:cNvPr>
          <p:cNvSpPr/>
          <p:nvPr/>
        </p:nvSpPr>
        <p:spPr>
          <a:xfrm>
            <a:off x="2743200" y="330200"/>
            <a:ext cx="6136700" cy="6197600"/>
          </a:xfrm>
          <a:prstGeom prst="rect">
            <a:avLst/>
          </a:prstGeom>
          <a:solidFill>
            <a:srgbClr val="6FC2D0"/>
          </a:solidFill>
          <a:ln w="12700" cap="flat" cmpd="sng" algn="ctr">
            <a:noFill/>
            <a:prstDash val="solid"/>
            <a:miter lim="800000"/>
          </a:ln>
          <a:effectLst/>
        </p:spPr>
        <p:txBody>
          <a:bodyPr rtlCol="0" anchor="ctr"/>
          <a:lstStyle/>
          <a:p>
            <a:pPr algn="ctr" fontAlgn="auto">
              <a:spcBef>
                <a:spcPts val="0"/>
              </a:spcBef>
              <a:spcAft>
                <a:spcPts val="0"/>
              </a:spcAft>
            </a:pPr>
            <a:endParaRPr lang="en-US" sz="1800" kern="0" smtClean="0">
              <a:solidFill>
                <a:prstClr val="white"/>
              </a:solidFill>
              <a:latin typeface="Rockwell" panose="02060603020205020403"/>
            </a:endParaRPr>
          </a:p>
        </p:txBody>
      </p:sp>
      <p:sp>
        <p:nvSpPr>
          <p:cNvPr id="6" name="Title 7">
            <a:extLst>
              <a:ext uri="{FF2B5EF4-FFF2-40B4-BE49-F238E27FC236}">
                <a16:creationId xmlns:a16="http://schemas.microsoft.com/office/drawing/2014/main" xmlns="" id="{C1BCB66E-E323-4C25-B0EE-7730D050AC52}"/>
              </a:ext>
            </a:extLst>
          </p:cNvPr>
          <p:cNvSpPr txBox="1">
            <a:spLocks/>
          </p:cNvSpPr>
          <p:nvPr/>
        </p:nvSpPr>
        <p:spPr>
          <a:xfrm>
            <a:off x="1143000" y="2678966"/>
            <a:ext cx="6477000" cy="997196"/>
          </a:xfrm>
          <a:prstGeom prst="rect">
            <a:avLst/>
          </a:prstGeom>
        </p:spPr>
        <p:txBody>
          <a:bodyPr vert="horz" wrap="square" lIns="0" tIns="0" rIns="0" bIns="0" rtlCol="0" anchor="t">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fontAlgn="auto">
              <a:spcAft>
                <a:spcPts val="0"/>
              </a:spcAft>
            </a:pPr>
            <a:r>
              <a:rPr lang="en-US" sz="7200" dirty="0" smtClean="0">
                <a:solidFill>
                  <a:sysClr val="windowText" lastClr="000000"/>
                </a:solidFill>
                <a:latin typeface="Tw Cen MT" panose="020B0602020104020603"/>
              </a:rPr>
              <a:t>PROGRAMME 1</a:t>
            </a:r>
            <a:endParaRPr lang="en-US" sz="7200" dirty="0">
              <a:solidFill>
                <a:sysClr val="windowText" lastClr="000000"/>
              </a:solidFill>
              <a:latin typeface="Tw Cen MT" panose="020B0602020104020603"/>
            </a:endParaRPr>
          </a:p>
        </p:txBody>
      </p:sp>
      <p:sp>
        <p:nvSpPr>
          <p:cNvPr id="7" name="Subtitle 8">
            <a:extLst>
              <a:ext uri="{FF2B5EF4-FFF2-40B4-BE49-F238E27FC236}">
                <a16:creationId xmlns:a16="http://schemas.microsoft.com/office/drawing/2014/main" xmlns="" id="{E118EB42-CEED-49F4-82B7-770F8619BAAE}"/>
              </a:ext>
            </a:extLst>
          </p:cNvPr>
          <p:cNvSpPr txBox="1">
            <a:spLocks/>
          </p:cNvSpPr>
          <p:nvPr/>
        </p:nvSpPr>
        <p:spPr>
          <a:xfrm>
            <a:off x="1524000" y="3602038"/>
            <a:ext cx="6248400" cy="276999"/>
          </a:xfrm>
          <a:prstGeom prst="rect">
            <a:avLst/>
          </a:prstGeom>
        </p:spPr>
        <p:txBody>
          <a:bodyPr vert="horz" wrap="square"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fontAlgn="auto">
              <a:spcAft>
                <a:spcPts val="0"/>
              </a:spcAft>
            </a:pPr>
            <a:r>
              <a:rPr lang="en-US" sz="2000" dirty="0" smtClean="0">
                <a:solidFill>
                  <a:sysClr val="windowText" lastClr="000000"/>
                </a:solidFill>
                <a:latin typeface="Rockwell" panose="02060603020205020403"/>
              </a:rPr>
              <a:t>Administration </a:t>
            </a:r>
            <a:endParaRPr lang="en-US" sz="2000" dirty="0">
              <a:solidFill>
                <a:sysClr val="windowText" lastClr="000000"/>
              </a:solidFill>
              <a:latin typeface="Rockwell" panose="02060603020205020403"/>
            </a:endParaRPr>
          </a:p>
        </p:txBody>
      </p:sp>
      <p:pic>
        <p:nvPicPr>
          <p:cNvPr id="25" name="Graphic 10">
            <a:extLst>
              <a:ext uri="{FF2B5EF4-FFF2-40B4-BE49-F238E27FC236}">
                <a16:creationId xmlns:a16="http://schemas.microsoft.com/office/drawing/2014/main" xmlns="" id="{D7112491-7745-49F7-9666-D62AEA741DA9}"/>
              </a:ext>
            </a:extLst>
          </p:cNvPr>
          <p:cNvPicPr>
            <a:picLocks noChangeAspect="1"/>
          </p:cNvPicPr>
          <p:nvPr/>
        </p:nvPicPr>
        <p:blipFill>
          <a:blip r:embed="rId2">
            <a:extLst>
              <a:ext uri="{96DAC541-7B7A-43D3-8B79-37D633B846F1}">
                <asvg:svgBlip xmlns:asvg="http://schemas.microsoft.com/office/drawing/2016/SVG/main" xmlns="" r:embed="rId4"/>
              </a:ext>
            </a:extLst>
          </a:blip>
          <a:stretch>
            <a:fillRect/>
          </a:stretch>
        </p:blipFill>
        <p:spPr>
          <a:xfrm>
            <a:off x="838200" y="457975"/>
            <a:ext cx="990600" cy="990600"/>
          </a:xfrm>
          <a:prstGeom prst="rect">
            <a:avLst/>
          </a:prstGeom>
        </p:spPr>
      </p:pic>
    </p:spTree>
    <p:extLst>
      <p:ext uri="{BB962C8B-B14F-4D97-AF65-F5344CB8AC3E}">
        <p14:creationId xmlns:p14="http://schemas.microsoft.com/office/powerpoint/2010/main" val="8860004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255160011"/>
              </p:ext>
            </p:extLst>
          </p:nvPr>
        </p:nvGraphicFramePr>
        <p:xfrm>
          <a:off x="152400" y="651933"/>
          <a:ext cx="8839199" cy="6040564"/>
        </p:xfrm>
        <a:graphic>
          <a:graphicData uri="http://schemas.openxmlformats.org/drawingml/2006/table">
            <a:tbl>
              <a:tblPr firstRow="1" bandRow="1">
                <a:tableStyleId>{5C22544A-7EE6-4342-B048-85BDC9FD1C3A}</a:tableStyleId>
              </a:tblPr>
              <a:tblGrid>
                <a:gridCol w="1059560"/>
                <a:gridCol w="976760"/>
                <a:gridCol w="935480"/>
                <a:gridCol w="1107832"/>
                <a:gridCol w="1175686"/>
                <a:gridCol w="909879"/>
                <a:gridCol w="1113160"/>
                <a:gridCol w="1560842"/>
              </a:tblGrid>
              <a:tr h="624160">
                <a:tc gridSpan="8">
                  <a:txBody>
                    <a:bodyPr/>
                    <a:lstStyle/>
                    <a:p>
                      <a:r>
                        <a:rPr lang="en-US" sz="1600" dirty="0" smtClean="0">
                          <a:solidFill>
                            <a:srgbClr val="006600"/>
                          </a:solidFill>
                        </a:rPr>
                        <a:t>PROGRAMME 1: ADMINISTRATION</a:t>
                      </a:r>
                    </a:p>
                    <a:p>
                      <a:r>
                        <a:rPr lang="en-US" sz="1600" dirty="0" smtClean="0">
                          <a:solidFill>
                            <a:srgbClr val="006600"/>
                          </a:solidFill>
                        </a:rPr>
                        <a:t>SUB PROGRAMME: FINANCE</a:t>
                      </a:r>
                      <a:endParaRPr lang="en-US" sz="1600" dirty="0">
                        <a:solidFill>
                          <a:srgbClr val="006600"/>
                        </a:solidFill>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US" sz="1100" b="1" i="0" u="none" strike="noStrike" kern="1200" dirty="0">
                        <a:solidFill>
                          <a:schemeClr val="bg1"/>
                        </a:solidFill>
                        <a:effectLst/>
                        <a:latin typeface="Calibri"/>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US" sz="1100" b="1" i="0" u="none" strike="noStrike" kern="1200" dirty="0">
                        <a:solidFill>
                          <a:schemeClr val="bg1"/>
                        </a:solidFill>
                        <a:effectLst/>
                        <a:latin typeface="Calibri"/>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US" sz="1100" b="1" i="0" u="none" strike="noStrike" kern="1200" dirty="0" smtClean="0">
                        <a:solidFill>
                          <a:schemeClr val="bg1"/>
                        </a:solidFill>
                        <a:effectLst/>
                        <a:latin typeface="Calibri"/>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US" sz="1100" b="1" i="0" u="none" strike="noStrike" kern="1200" dirty="0" smtClean="0">
                        <a:solidFill>
                          <a:schemeClr val="bg1"/>
                        </a:solidFill>
                        <a:effectLst/>
                        <a:latin typeface="Calibri"/>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US" sz="1100" b="1" i="0" u="none" strike="noStrike" kern="1200" dirty="0">
                        <a:solidFill>
                          <a:schemeClr val="bg1"/>
                        </a:solidFill>
                        <a:effectLst/>
                        <a:latin typeface="Calibri"/>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US" sz="1100" b="1" i="0" u="none" strike="noStrike" kern="1200" dirty="0">
                        <a:solidFill>
                          <a:schemeClr val="bg1"/>
                        </a:solidFill>
                        <a:effectLst/>
                        <a:latin typeface="Calibri"/>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marL="0" marR="0" indent="0" algn="l" defTabSz="914331" rtl="0" eaLnBrk="1" fontAlgn="t" latinLnBrk="0" hangingPunct="1">
                        <a:lnSpc>
                          <a:spcPct val="100000"/>
                        </a:lnSpc>
                        <a:spcBef>
                          <a:spcPts val="0"/>
                        </a:spcBef>
                        <a:spcAft>
                          <a:spcPts val="0"/>
                        </a:spcAft>
                        <a:buClrTx/>
                        <a:buSzTx/>
                        <a:buFontTx/>
                        <a:buNone/>
                        <a:tabLst/>
                        <a:defRPr/>
                      </a:pPr>
                      <a:endParaRPr lang="en-ZA" dirty="0"/>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8668">
                <a:tc>
                  <a:txBody>
                    <a:bodyPr/>
                    <a:lstStyle/>
                    <a:p>
                      <a:r>
                        <a:rPr lang="en-US" sz="1100" b="1" i="0" u="none" strike="noStrike" kern="1200" dirty="0" smtClean="0">
                          <a:solidFill>
                            <a:schemeClr val="bg1"/>
                          </a:solidFill>
                          <a:effectLst/>
                          <a:latin typeface="Calibri"/>
                          <a:ea typeface="+mn-ea"/>
                          <a:cs typeface="+mn-cs"/>
                        </a:rPr>
                        <a:t>Key Performance Indicators</a:t>
                      </a:r>
                      <a:endParaRPr lang="en-US" sz="1100" b="1" i="0" u="none" strike="noStrike" kern="1200" dirty="0">
                        <a:solidFill>
                          <a:schemeClr val="bg1"/>
                        </a:solidFill>
                        <a:effectLst/>
                        <a:latin typeface="Calibri"/>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Q4 Target 2020/21 </a:t>
                      </a:r>
                    </a:p>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 </a:t>
                      </a:r>
                      <a:endParaRPr lang="en-US" sz="1200" b="1" i="0" u="none" strike="noStrike" kern="1200" dirty="0">
                        <a:solidFill>
                          <a:schemeClr val="bg1"/>
                        </a:solidFill>
                        <a:effectLst/>
                        <a:latin typeface="Calibri"/>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Quarter</a:t>
                      </a:r>
                      <a:r>
                        <a:rPr lang="en-US" sz="1200" b="1" i="0" u="none" strike="noStrike" kern="1200" baseline="0" dirty="0" smtClean="0">
                          <a:solidFill>
                            <a:schemeClr val="bg1"/>
                          </a:solidFill>
                          <a:effectLst/>
                          <a:latin typeface="Calibri"/>
                          <a:ea typeface="+mn-ea"/>
                          <a:cs typeface="+mn-cs"/>
                        </a:rPr>
                        <a:t> 4</a:t>
                      </a:r>
                      <a:r>
                        <a:rPr lang="en-US" sz="1200" b="1" i="0" u="none" strike="noStrike" kern="1200" dirty="0">
                          <a:solidFill>
                            <a:schemeClr val="bg1"/>
                          </a:solidFill>
                          <a:effectLst/>
                          <a:latin typeface="Calibri"/>
                          <a:ea typeface="+mn-ea"/>
                          <a:cs typeface="+mn-cs"/>
                        </a:rPr>
                        <a:t/>
                      </a:r>
                      <a:br>
                        <a:rPr lang="en-US" sz="1200" b="1" i="0" u="none" strike="noStrike" kern="1200" dirty="0">
                          <a:solidFill>
                            <a:schemeClr val="bg1"/>
                          </a:solidFill>
                          <a:effectLst/>
                          <a:latin typeface="Calibri"/>
                          <a:ea typeface="+mn-ea"/>
                          <a:cs typeface="+mn-cs"/>
                        </a:rPr>
                      </a:br>
                      <a:r>
                        <a:rPr lang="en-US" sz="1200" b="1" i="0" u="none" strike="noStrike" kern="1200" dirty="0">
                          <a:solidFill>
                            <a:schemeClr val="bg1"/>
                          </a:solidFill>
                          <a:effectLst/>
                          <a:latin typeface="Calibri"/>
                          <a:ea typeface="+mn-ea"/>
                          <a:cs typeface="+mn-cs"/>
                        </a:rPr>
                        <a:t>Performance</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Reasons for under achievement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Corrective action</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Timelines</a:t>
                      </a:r>
                      <a:endParaRPr lang="en-US" sz="1200" b="1" i="0" u="none" strike="noStrike" kern="1200" dirty="0">
                        <a:solidFill>
                          <a:schemeClr val="bg1"/>
                        </a:solidFill>
                        <a:effectLst/>
                        <a:latin typeface="Calibri"/>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Responsibility</a:t>
                      </a:r>
                      <a:endParaRPr lang="en-US" sz="1200" b="1" i="0" u="none" strike="noStrike" kern="1200" dirty="0">
                        <a:solidFill>
                          <a:schemeClr val="bg1"/>
                        </a:solidFill>
                        <a:effectLst/>
                        <a:latin typeface="Calibri"/>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bg1"/>
                          </a:solidFill>
                          <a:effectLst/>
                          <a:latin typeface="Calibri"/>
                          <a:ea typeface="+mn-ea"/>
                          <a:cs typeface="+mn-cs"/>
                        </a:rPr>
                        <a:t>Progress on the implementation of corrective action</a:t>
                      </a:r>
                      <a:endParaRPr lang="en-ZA" sz="1200" b="1" i="0" u="none" strike="noStrike" kern="1200" dirty="0">
                        <a:solidFill>
                          <a:schemeClr val="bg1"/>
                        </a:solidFill>
                        <a:effectLst/>
                        <a:latin typeface="Calibri"/>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1074206">
                <a:tc>
                  <a:txBody>
                    <a:bodyPr/>
                    <a:lstStyle/>
                    <a:p>
                      <a:pPr algn="l"/>
                      <a:endParaRPr lang="en-ZA" sz="1000" b="0" i="0" u="none" strike="noStrike" baseline="0" dirty="0" smtClean="0">
                        <a:solidFill>
                          <a:srgbClr val="000000"/>
                        </a:solidFill>
                        <a:latin typeface="+mn-lt"/>
                      </a:endParaRPr>
                    </a:p>
                    <a:p>
                      <a:r>
                        <a:rPr lang="en-ZA" sz="1000" b="0" i="0" u="none" strike="noStrike" kern="1200" dirty="0" smtClean="0">
                          <a:solidFill>
                            <a:srgbClr val="000000"/>
                          </a:solidFill>
                          <a:effectLst/>
                          <a:latin typeface="Calibri" panose="020F0502020204030204" pitchFamily="34" charset="0"/>
                          <a:ea typeface="+mn-ea"/>
                          <a:cs typeface="+mn-cs"/>
                        </a:rPr>
                        <a:t>Approved Integrated finance and SCM strategy	</a:t>
                      </a: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EDED"/>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ZA" sz="1000" b="0" i="0" u="none" strike="noStrike" kern="1200" dirty="0" smtClean="0">
                          <a:solidFill>
                            <a:srgbClr val="000000"/>
                          </a:solidFill>
                          <a:effectLst/>
                          <a:latin typeface="Calibri" panose="020F0502020204030204" pitchFamily="34" charset="0"/>
                          <a:ea typeface="+mn-ea"/>
                          <a:cs typeface="+mn-cs"/>
                        </a:rPr>
                        <a:t>Approved Integrated Finance and SCM Strategy</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EDED"/>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ZA" sz="1000" b="0" i="0" u="none" strike="noStrike" kern="1200" dirty="0" smtClean="0">
                          <a:solidFill>
                            <a:srgbClr val="000000"/>
                          </a:solidFill>
                          <a:effectLst/>
                          <a:latin typeface="Calibri" panose="020F0502020204030204" pitchFamily="34" charset="0"/>
                          <a:ea typeface="+mn-ea"/>
                          <a:cs typeface="+mn-cs"/>
                        </a:rPr>
                        <a:t>The Strategy Framework was developed. All Chief Directorates provided inputs to the Strategy. </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DEDED"/>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ZA" sz="1000" b="0" i="0" u="none" strike="noStrike" kern="1200" dirty="0" smtClean="0">
                          <a:solidFill>
                            <a:srgbClr val="000000"/>
                          </a:solidFill>
                          <a:effectLst/>
                          <a:latin typeface="Calibri" panose="020F0502020204030204" pitchFamily="34" charset="0"/>
                          <a:ea typeface="+mn-ea"/>
                          <a:cs typeface="+mn-cs"/>
                        </a:rPr>
                        <a:t>The draft strategy is not as yet approved due to reprioritisation of work following the outbreak of COVID -19 .</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ZA" sz="1000" b="0" i="0" u="none" strike="noStrike" kern="1200" dirty="0" smtClean="0">
                          <a:solidFill>
                            <a:srgbClr val="000000"/>
                          </a:solidFill>
                          <a:effectLst/>
                          <a:latin typeface="Calibri" panose="020F0502020204030204" pitchFamily="34" charset="0"/>
                          <a:ea typeface="+mn-ea"/>
                          <a:cs typeface="+mn-cs"/>
                        </a:rPr>
                        <a:t>Integrated Finance and SCM Strategy will be approved in 2021/2022</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000" b="0" i="0" u="none" strike="noStrike" kern="1200" dirty="0" smtClean="0">
                          <a:solidFill>
                            <a:srgbClr val="000000"/>
                          </a:solidFill>
                          <a:effectLst/>
                          <a:latin typeface="Calibri" panose="020F0502020204030204" pitchFamily="34" charset="0"/>
                          <a:ea typeface="+mn-ea"/>
                          <a:cs typeface="+mn-cs"/>
                        </a:rPr>
                        <a:t>31</a:t>
                      </a:r>
                      <a:r>
                        <a:rPr lang="en-US" sz="1000" b="0" i="0" u="none" strike="noStrike" kern="1200" baseline="0" dirty="0" smtClean="0">
                          <a:solidFill>
                            <a:srgbClr val="000000"/>
                          </a:solidFill>
                          <a:effectLst/>
                          <a:latin typeface="Calibri" panose="020F0502020204030204" pitchFamily="34" charset="0"/>
                          <a:ea typeface="+mn-ea"/>
                          <a:cs typeface="+mn-cs"/>
                        </a:rPr>
                        <a:t> March 2021</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000" b="0" i="0" u="none" strike="noStrike" kern="1200" dirty="0" smtClean="0">
                          <a:solidFill>
                            <a:srgbClr val="000000"/>
                          </a:solidFill>
                          <a:effectLst/>
                          <a:latin typeface="Calibri" panose="020F0502020204030204" pitchFamily="34" charset="0"/>
                          <a:ea typeface="+mn-ea"/>
                          <a:cs typeface="+mn-cs"/>
                        </a:rPr>
                        <a:t>CFO</a:t>
                      </a: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000" b="0" i="0" u="none" strike="noStrike" kern="1200" dirty="0" smtClean="0">
                          <a:solidFill>
                            <a:srgbClr val="000000"/>
                          </a:solidFill>
                          <a:effectLst/>
                          <a:latin typeface="Calibri" panose="020F0502020204030204" pitchFamily="34" charset="0"/>
                          <a:ea typeface="+mn-ea"/>
                          <a:cs typeface="+mn-cs"/>
                        </a:rPr>
                        <a:t>The output indicator has been reviewed in 2021/22 APP</a:t>
                      </a:r>
                      <a:r>
                        <a:rPr lang="en-US" sz="1000" b="0" i="0" u="none" strike="noStrike" kern="1200" baseline="0" dirty="0" smtClean="0">
                          <a:solidFill>
                            <a:srgbClr val="000000"/>
                          </a:solidFill>
                          <a:effectLst/>
                          <a:latin typeface="Calibri" panose="020F0502020204030204" pitchFamily="34" charset="0"/>
                          <a:ea typeface="+mn-ea"/>
                          <a:cs typeface="+mn-cs"/>
                        </a:rPr>
                        <a:t> to “Business case for revenue generation and retention mechanism”</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89366">
                <a:tc>
                  <a:txBody>
                    <a:bodyPr/>
                    <a:lstStyle/>
                    <a:p>
                      <a:pPr marL="0" algn="l" defTabSz="914331" rtl="0" eaLnBrk="1" fontAlgn="t" latinLnBrk="0" hangingPunct="1"/>
                      <a:r>
                        <a:rPr lang="en-ZA" sz="1000" b="0" i="0" u="none" strike="noStrike" kern="1200" dirty="0" smtClean="0">
                          <a:solidFill>
                            <a:srgbClr val="000000"/>
                          </a:solidFill>
                          <a:effectLst/>
                          <a:latin typeface="Calibri"/>
                          <a:ea typeface="+mn-ea"/>
                          <a:cs typeface="+mn-cs"/>
                        </a:rPr>
                        <a:t>Percentage of tenders above R30 million awarded to designated groups</a:t>
                      </a:r>
                      <a:endParaRPr lang="en-US" sz="1000" b="0" i="0" u="none" strike="noStrike" kern="1200" dirty="0">
                        <a:solidFill>
                          <a:srgbClr val="000000"/>
                        </a:solidFill>
                        <a:effectLst/>
                        <a:latin typeface="Calibri"/>
                        <a:ea typeface="+mn-ea"/>
                        <a:cs typeface="+mn-cs"/>
                      </a:endParaRPr>
                    </a:p>
                  </a:txBody>
                  <a:tcPr marL="9525" marR="9525" marT="952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D8D8"/>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rgbClr val="000000"/>
                          </a:solidFill>
                          <a:effectLst/>
                          <a:latin typeface="Calibri" panose="020F0502020204030204" pitchFamily="34" charset="0"/>
                          <a:ea typeface="+mn-ea"/>
                          <a:cs typeface="+mn-cs"/>
                        </a:rPr>
                        <a:t>30%</a:t>
                      </a: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D8D8"/>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rgbClr val="000000"/>
                          </a:solidFill>
                          <a:effectLst/>
                          <a:latin typeface="Calibri" panose="020F0502020204030204" pitchFamily="34" charset="0"/>
                          <a:ea typeface="+mn-ea"/>
                          <a:cs typeface="+mn-cs"/>
                        </a:rPr>
                        <a:t>0%</a:t>
                      </a: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8D8D8"/>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000" b="0" i="0" u="none" strike="noStrike" kern="1200" dirty="0" smtClean="0">
                          <a:solidFill>
                            <a:srgbClr val="000000"/>
                          </a:solidFill>
                          <a:effectLst/>
                          <a:latin typeface="Calibri" panose="020F0502020204030204" pitchFamily="34" charset="0"/>
                          <a:ea typeface="+mn-ea"/>
                          <a:cs typeface="+mn-cs"/>
                        </a:rPr>
                        <a:t>DCS advertised 1 (one) bid above 30 million for 2020/21 financial year . The evaluation of the bid closed on the 20th January and evaluation commenced on 21st January 2020. Due to the volume of bids received the evaluation process could not be awarded before the end of financial year . The evaluation</a:t>
                      </a:r>
                      <a:r>
                        <a:rPr lang="en-ZA" sz="1000" b="0" i="0" u="none" strike="noStrike" kern="1200" baseline="0" dirty="0" smtClean="0">
                          <a:solidFill>
                            <a:srgbClr val="000000"/>
                          </a:solidFill>
                          <a:effectLst/>
                          <a:latin typeface="Calibri" panose="020F0502020204030204" pitchFamily="34" charset="0"/>
                          <a:ea typeface="+mn-ea"/>
                          <a:cs typeface="+mn-cs"/>
                        </a:rPr>
                        <a:t> still underway</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000" b="0" i="0" u="none" strike="noStrike" kern="1200" dirty="0" smtClean="0">
                          <a:solidFill>
                            <a:srgbClr val="000000"/>
                          </a:solidFill>
                          <a:effectLst/>
                          <a:latin typeface="Calibri" panose="020F0502020204030204" pitchFamily="34" charset="0"/>
                          <a:ea typeface="+mn-ea"/>
                          <a:cs typeface="+mn-cs"/>
                        </a:rPr>
                        <a:t>The evaluation process of bids above R30 million will be prioritised by aligning award process to the time frames of the approved procurement plan and sensitizing bid committees to conclude the valuation process on time. There has been training arranged for bid</a:t>
                      </a:r>
                      <a:r>
                        <a:rPr lang="en-ZA" sz="1000" b="0" i="0" u="none" strike="noStrike" kern="1200" baseline="0" dirty="0" smtClean="0">
                          <a:solidFill>
                            <a:srgbClr val="000000"/>
                          </a:solidFill>
                          <a:effectLst/>
                          <a:latin typeface="Calibri" panose="020F0502020204030204" pitchFamily="34" charset="0"/>
                          <a:ea typeface="+mn-ea"/>
                          <a:cs typeface="+mn-cs"/>
                        </a:rPr>
                        <a:t> committees to assist the process</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rgbClr val="000000"/>
                          </a:solidFill>
                          <a:effectLst/>
                          <a:latin typeface="Calibri" panose="020F0502020204030204" pitchFamily="34" charset="0"/>
                          <a:ea typeface="+mn-ea"/>
                          <a:cs typeface="+mn-cs"/>
                        </a:rPr>
                        <a:t>31 July 2021</a:t>
                      </a: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rgbClr val="000000"/>
                          </a:solidFill>
                          <a:effectLst/>
                          <a:latin typeface="Calibri" panose="020F0502020204030204" pitchFamily="34" charset="0"/>
                          <a:ea typeface="+mn-ea"/>
                          <a:cs typeface="+mn-cs"/>
                        </a:rPr>
                        <a:t>CFO</a:t>
                      </a: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sz="1000" b="0" i="0" u="none" strike="noStrike" kern="1200" dirty="0" smtClean="0">
                          <a:solidFill>
                            <a:srgbClr val="000000"/>
                          </a:solidFill>
                          <a:effectLst/>
                          <a:latin typeface="Calibri" panose="020F0502020204030204" pitchFamily="34" charset="0"/>
                          <a:ea typeface="+mn-ea"/>
                          <a:cs typeface="+mn-cs"/>
                        </a:rPr>
                        <a:t>The BEC are</a:t>
                      </a:r>
                      <a:r>
                        <a:rPr lang="en-US" sz="1000" b="0" i="0" u="none" strike="noStrike" kern="1200" baseline="0" dirty="0" smtClean="0">
                          <a:solidFill>
                            <a:srgbClr val="000000"/>
                          </a:solidFill>
                          <a:effectLst/>
                          <a:latin typeface="Calibri" panose="020F0502020204030204" pitchFamily="34" charset="0"/>
                          <a:ea typeface="+mn-ea"/>
                          <a:cs typeface="+mn-cs"/>
                        </a:rPr>
                        <a:t> currently evaluating the bids and training for bid committee members has started to empower member to speed up </a:t>
                      </a:r>
                      <a:r>
                        <a:rPr lang="en-US" sz="1000" b="0" i="0" u="none" strike="noStrike" kern="1200" baseline="0" smtClean="0">
                          <a:solidFill>
                            <a:srgbClr val="000000"/>
                          </a:solidFill>
                          <a:effectLst/>
                          <a:latin typeface="Calibri" panose="020F0502020204030204" pitchFamily="34" charset="0"/>
                          <a:ea typeface="+mn-ea"/>
                          <a:cs typeface="+mn-cs"/>
                        </a:rPr>
                        <a:t>the process</a:t>
                      </a:r>
                      <a:endParaRPr lang="en-US" sz="10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 name="Title 1"/>
          <p:cNvSpPr txBox="1">
            <a:spLocks/>
          </p:cNvSpPr>
          <p:nvPr/>
        </p:nvSpPr>
        <p:spPr bwMode="auto">
          <a:xfrm>
            <a:off x="149772" y="125004"/>
            <a:ext cx="9102912" cy="387798"/>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lvl1pPr algn="l" rtl="0" eaLnBrk="0" fontAlgn="base" hangingPunct="0">
              <a:lnSpc>
                <a:spcPct val="90000"/>
              </a:lnSpc>
              <a:spcBef>
                <a:spcPct val="0"/>
              </a:spcBef>
              <a:spcAft>
                <a:spcPct val="0"/>
              </a:spcAft>
              <a:defRPr sz="2800" b="1">
                <a:solidFill>
                  <a:schemeClr val="bg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lgn="ctr"/>
            <a:r>
              <a:rPr lang="en-US" altLang="en-US" kern="0" dirty="0" smtClean="0">
                <a:solidFill>
                  <a:srgbClr val="FFFFFF"/>
                </a:solidFill>
              </a:rPr>
              <a:t>INDICATORS NOT ACHIEVED DURING 2020/21 – Q4</a:t>
            </a:r>
          </a:p>
        </p:txBody>
      </p:sp>
    </p:spTree>
    <p:extLst>
      <p:ext uri="{BB962C8B-B14F-4D97-AF65-F5344CB8AC3E}">
        <p14:creationId xmlns:p14="http://schemas.microsoft.com/office/powerpoint/2010/main" val="20756790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lide1 Template_1.2_b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1234528" y="271596"/>
            <a:ext cx="4522887" cy="707894"/>
          </a:xfrm>
          <a:prstGeom prst="rect">
            <a:avLst/>
          </a:prstGeom>
          <a:noFill/>
        </p:spPr>
        <p:txBody>
          <a:bodyPr wrap="square" rtlCol="0">
            <a:spAutoFit/>
          </a:bodyPr>
          <a:lstStyle/>
          <a:p>
            <a:pPr defTabSz="457200" fontAlgn="auto">
              <a:spcBef>
                <a:spcPts val="0"/>
              </a:spcBef>
              <a:spcAft>
                <a:spcPts val="0"/>
              </a:spcAft>
            </a:pPr>
            <a:r>
              <a:rPr lang="en-US" sz="4000" dirty="0" smtClean="0">
                <a:solidFill>
                  <a:prstClr val="white"/>
                </a:solidFill>
                <a:latin typeface="Calibri"/>
                <a:cs typeface="Arial Black"/>
              </a:rPr>
              <a:t>Thank You</a:t>
            </a:r>
            <a:endParaRPr lang="en-US" sz="4000" dirty="0">
              <a:solidFill>
                <a:prstClr val="white"/>
              </a:solidFill>
              <a:latin typeface="Calibri"/>
              <a:cs typeface="Arial Black"/>
            </a:endParaRPr>
          </a:p>
        </p:txBody>
      </p:sp>
      <p:sp>
        <p:nvSpPr>
          <p:cNvPr id="13" name="TextBox 12"/>
          <p:cNvSpPr txBox="1"/>
          <p:nvPr/>
        </p:nvSpPr>
        <p:spPr>
          <a:xfrm>
            <a:off x="1079500" y="423996"/>
            <a:ext cx="6338176" cy="1323439"/>
          </a:xfrm>
          <a:prstGeom prst="rect">
            <a:avLst/>
          </a:prstGeom>
          <a:noFill/>
        </p:spPr>
        <p:txBody>
          <a:bodyPr wrap="square" rtlCol="0">
            <a:spAutoFit/>
          </a:bodyPr>
          <a:lstStyle/>
          <a:p>
            <a:pPr algn="ctr" defTabSz="457200" fontAlgn="auto">
              <a:spcBef>
                <a:spcPts val="0"/>
              </a:spcBef>
              <a:spcAft>
                <a:spcPts val="0"/>
              </a:spcAft>
            </a:pPr>
            <a:r>
              <a:rPr lang="en-ZA" sz="2000" b="1" dirty="0">
                <a:solidFill>
                  <a:srgbClr val="005300"/>
                </a:solidFill>
                <a:latin typeface="Calibri"/>
                <a:cs typeface="Arial Black"/>
              </a:rPr>
              <a:t>THANK YOU</a:t>
            </a:r>
          </a:p>
          <a:p>
            <a:pPr algn="ctr" defTabSz="457200" fontAlgn="auto">
              <a:spcBef>
                <a:spcPts val="0"/>
              </a:spcBef>
              <a:spcAft>
                <a:spcPts val="0"/>
              </a:spcAft>
            </a:pPr>
            <a:endParaRPr lang="en-ZA" sz="2000" b="1" dirty="0">
              <a:solidFill>
                <a:srgbClr val="005300"/>
              </a:solidFill>
              <a:latin typeface="Calibri"/>
              <a:cs typeface="Arial Black"/>
            </a:endParaRPr>
          </a:p>
          <a:p>
            <a:pPr algn="ctr" defTabSz="457200" fontAlgn="auto">
              <a:spcBef>
                <a:spcPts val="0"/>
              </a:spcBef>
              <a:spcAft>
                <a:spcPts val="0"/>
              </a:spcAft>
            </a:pPr>
            <a:r>
              <a:rPr lang="en-ZA" sz="2000" b="1" dirty="0">
                <a:solidFill>
                  <a:srgbClr val="005300"/>
                </a:solidFill>
                <a:latin typeface="Calibri"/>
                <a:cs typeface="Arial Black"/>
              </a:rPr>
              <a:t>STRIVING FOR A SOUTH AFRICA IN WHICH PEOPLE ARE AND FEEL SAFE</a:t>
            </a:r>
          </a:p>
        </p:txBody>
      </p:sp>
    </p:spTree>
    <p:extLst>
      <p:ext uri="{BB962C8B-B14F-4D97-AF65-F5344CB8AC3E}">
        <p14:creationId xmlns:p14="http://schemas.microsoft.com/office/powerpoint/2010/main" val="116540442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heme/theme1.xml><?xml version="1.0" encoding="utf-8"?>
<a:theme xmlns:a="http://schemas.openxmlformats.org/drawingml/2006/main" name="3_Blank">
  <a:themeElements>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35662</TotalTime>
  <Words>306</Words>
  <Application>Microsoft Office PowerPoint</Application>
  <PresentationFormat>On-screen Show (4:3)</PresentationFormat>
  <Paragraphs>45</Paragraphs>
  <Slides>5</Slides>
  <Notes>1</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5</vt:i4>
      </vt:variant>
    </vt:vector>
  </HeadingPairs>
  <TitlesOfParts>
    <vt:vector size="7" baseType="lpstr">
      <vt:lpstr>3_Blank</vt:lpstr>
      <vt:lpstr>Office Theme</vt:lpstr>
      <vt:lpstr> Presentation on DCS 2nd Quarter Actual Performance Report (2016/2017)    November   2016 </vt:lpstr>
      <vt:lpstr>PowerPoint Presentation</vt:lpstr>
      <vt:lpstr>PowerPoint Presentation</vt:lpstr>
      <vt:lpstr>PowerPoint Presentation</vt:lpstr>
      <vt:lpstr>PowerPoint Presentation</vt:lpstr>
    </vt:vector>
  </TitlesOfParts>
  <Company>Acer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high level vision will be developed which will determine the required operating model…  Scope will include all core elements of DCS</dc:title>
  <dc:creator>Rowan Smyth</dc:creator>
  <cp:lastModifiedBy>Ntungufhadzeni Mafenya</cp:lastModifiedBy>
  <cp:revision>3933</cp:revision>
  <cp:lastPrinted>2020-10-05T09:22:03Z</cp:lastPrinted>
  <dcterms:created xsi:type="dcterms:W3CDTF">2011-05-16T12:44:01Z</dcterms:created>
  <dcterms:modified xsi:type="dcterms:W3CDTF">2021-05-13T19:14:51Z</dcterms:modified>
</cp:coreProperties>
</file>