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26" r:id="rId2"/>
  </p:sldMasterIdLst>
  <p:notesMasterIdLst>
    <p:notesMasterId r:id="rId10"/>
  </p:notesMasterIdLst>
  <p:handoutMasterIdLst>
    <p:handoutMasterId r:id="rId11"/>
  </p:handoutMasterIdLst>
  <p:sldIdLst>
    <p:sldId id="1007" r:id="rId3"/>
    <p:sldId id="1010" r:id="rId4"/>
    <p:sldId id="1028" r:id="rId5"/>
    <p:sldId id="1027" r:id="rId6"/>
    <p:sldId id="992" r:id="rId7"/>
    <p:sldId id="1026" r:id="rId8"/>
    <p:sldId id="941" r:id="rId9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47">
          <p15:clr>
            <a:srgbClr val="A4A3A4"/>
          </p15:clr>
        </p15:guide>
        <p15:guide id="2" orient="horz" pos="3918">
          <p15:clr>
            <a:srgbClr val="A4A3A4"/>
          </p15:clr>
        </p15:guide>
        <p15:guide id="3" orient="horz" pos="1159">
          <p15:clr>
            <a:srgbClr val="A4A3A4"/>
          </p15:clr>
        </p15:guide>
        <p15:guide id="4" orient="horz" pos="4156">
          <p15:clr>
            <a:srgbClr val="A4A3A4"/>
          </p15:clr>
        </p15:guide>
        <p15:guide id="5" pos="2880">
          <p15:clr>
            <a:srgbClr val="A4A3A4"/>
          </p15:clr>
        </p15:guide>
        <p15:guide id="6" pos="158">
          <p15:clr>
            <a:srgbClr val="A4A3A4"/>
          </p15:clr>
        </p15:guide>
        <p15:guide id="7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tumba, Matodzi" initials="MM" lastIdx="3" clrIdx="0"/>
  <p:cmAuthor id="1" name="Nthabiseng Mosupye" initials="NM" lastIdx="3" clrIdx="1">
    <p:extLst>
      <p:ext uri="{19B8F6BF-5375-455C-9EA6-DF929625EA0E}">
        <p15:presenceInfo xmlns:p15="http://schemas.microsoft.com/office/powerpoint/2012/main" xmlns="" userId="S-1-5-21-172820803-184315659-518595180-12803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EDEDED"/>
    <a:srgbClr val="D8D8D8"/>
    <a:srgbClr val="00CC00"/>
    <a:srgbClr val="FF8C08"/>
    <a:srgbClr val="339966"/>
    <a:srgbClr val="66FF33"/>
    <a:srgbClr val="CCFFFF"/>
    <a:srgbClr val="FF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0225" autoAdjust="0"/>
    <p:restoredTop sz="94127" autoAdjust="0"/>
  </p:normalViewPr>
  <p:slideViewPr>
    <p:cSldViewPr snapToObjects="1">
      <p:cViewPr varScale="1">
        <p:scale>
          <a:sx n="66" d="100"/>
          <a:sy n="66" d="100"/>
        </p:scale>
        <p:origin x="-936" y="-60"/>
      </p:cViewPr>
      <p:guideLst>
        <p:guide orient="horz" pos="4247"/>
        <p:guide orient="horz" pos="3918"/>
        <p:guide orient="horz" pos="1159"/>
        <p:guide orient="horz" pos="4156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-2760" y="-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5482"/>
            <a:ext cx="5437550" cy="446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7750" y="836613"/>
            <a:ext cx="4645025" cy="3484562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248" y="4715482"/>
            <a:ext cx="4983191" cy="4466002"/>
          </a:xfrm>
          <a:noFill/>
          <a:ln/>
        </p:spPr>
        <p:txBody>
          <a:bodyPr/>
          <a:lstStyle/>
          <a:p>
            <a:pPr eaLnBrk="1" hangingPunct="1"/>
            <a:endParaRPr lang="de-DE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015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9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141415" y="3124202"/>
            <a:ext cx="6861175" cy="401648"/>
          </a:xfr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351341"/>
            <a:ext cx="6400800" cy="221599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3588" y="2092327"/>
            <a:ext cx="1329595" cy="3545587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6182" y="596901"/>
            <a:ext cx="276999" cy="4140200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50603" y="596901"/>
            <a:ext cx="1329595" cy="4140200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36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90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25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41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48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4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18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1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2092329"/>
            <a:ext cx="8647112" cy="1329595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02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1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5/13/2021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0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080296"/>
          </a:xfr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276999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063" y="2092328"/>
            <a:ext cx="4246562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092328"/>
            <a:ext cx="4248150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4"/>
            <a:ext cx="8686800" cy="27699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35117"/>
            <a:ext cx="4268788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174876"/>
            <a:ext cx="4268788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270375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6"/>
            <a:ext cx="4270375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623887"/>
            <a:ext cx="3008313" cy="5539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623888"/>
            <a:ext cx="5111750" cy="25176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785941"/>
            <a:ext cx="3008313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2769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43198"/>
          </a:xfr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596900"/>
          </a:xfrm>
          <a:prstGeom prst="rect">
            <a:avLst/>
          </a:prstGeom>
          <a:solidFill>
            <a:srgbClr val="0066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bg2"/>
              </a:buClr>
              <a:buSzTx/>
              <a:buFontTx/>
              <a:buNone/>
              <a:tabLst/>
            </a:pPr>
            <a:endParaRPr kumimoji="0" lang="en-Z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7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00221" y="113724"/>
            <a:ext cx="86471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Headline: (20 pt.) Arial bold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063" y="2092325"/>
            <a:ext cx="8647112" cy="26590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Text: 16-pt. Arial with Wingdings square square bullet 100%</a:t>
            </a:r>
          </a:p>
          <a:p>
            <a:pPr lvl="1"/>
            <a:r>
              <a:rPr lang="en-GB" smtClean="0"/>
              <a:t>Second-level bullet — Arial round</a:t>
            </a:r>
          </a:p>
          <a:p>
            <a:pPr lvl="2"/>
            <a:r>
              <a:rPr lang="en-GB" smtClean="0"/>
              <a:t>Third-level bullet — Arial Em dash</a:t>
            </a:r>
          </a:p>
          <a:p>
            <a:pPr lvl="3"/>
            <a:r>
              <a:rPr lang="en-GB" smtClean="0"/>
              <a:t>Fourth-level bullet — Arial Em dash</a:t>
            </a:r>
          </a:p>
          <a:p>
            <a:pPr lvl="4"/>
            <a:r>
              <a:rPr lang="en-GB" smtClean="0"/>
              <a:t>xx</a:t>
            </a:r>
          </a:p>
          <a:p>
            <a:pPr lvl="0"/>
            <a:r>
              <a:rPr lang="en-GB" smtClean="0"/>
              <a:t>Text: 16 pt. Arial, plain text sentence case</a:t>
            </a:r>
          </a:p>
          <a:p>
            <a:pPr lvl="1"/>
            <a:r>
              <a:rPr lang="en-GB" smtClean="0"/>
              <a:t>Second-level bullet</a:t>
            </a:r>
          </a:p>
          <a:p>
            <a:pPr lvl="2"/>
            <a:r>
              <a:rPr lang="en-GB" smtClean="0"/>
              <a:t>Third-level bullet</a:t>
            </a:r>
          </a:p>
          <a:p>
            <a:pPr lvl="3"/>
            <a:r>
              <a:rPr lang="en-GB" smtClean="0"/>
              <a:t>Fourth-level bullet</a:t>
            </a:r>
          </a:p>
        </p:txBody>
      </p:sp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8650288" y="6705600"/>
            <a:ext cx="265112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  <p:pic>
        <p:nvPicPr>
          <p:cNvPr id="3079" name="Picture 6" descr="C:\Users\jmumaw\Desktop\DCS\Pics\Logo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88100"/>
            <a:ext cx="1362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5/13/2021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327006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NUL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mumaw\Desktop\DCS\Pics\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038" y="609600"/>
            <a:ext cx="54737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7365" y="2784699"/>
            <a:ext cx="8520112" cy="3656386"/>
          </a:xfrm>
          <a:ln/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Presentation on</a:t>
            </a: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DCS 2</a:t>
            </a:r>
            <a:r>
              <a:rPr lang="en-US" sz="3200" baseline="30000" dirty="0" smtClean="0">
                <a:solidFill>
                  <a:srgbClr val="FF0000"/>
                </a:solidFill>
              </a:rPr>
              <a:t>nd</a:t>
            </a:r>
            <a:r>
              <a:rPr lang="en-US" sz="3200" dirty="0" smtClean="0">
                <a:solidFill>
                  <a:srgbClr val="FF0000"/>
                </a:solidFill>
              </a:rPr>
              <a:t> Quarter Actual Performance Report (2016/2017)</a:t>
            </a: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b="0" dirty="0" smtClean="0">
                <a:latin typeface="Century Gothic" panose="020B0502020202020204" pitchFamily="34" charset="0"/>
              </a:rPr>
              <a:t/>
            </a:r>
            <a:br>
              <a:rPr lang="en-US" sz="2800" b="0" dirty="0" smtClean="0">
                <a:latin typeface="Century Gothic" panose="020B0502020202020204" pitchFamily="34" charset="0"/>
              </a:rPr>
            </a:br>
            <a:r>
              <a:rPr lang="en-US" sz="2800" b="0" dirty="0">
                <a:latin typeface="Century Gothic" panose="020B0502020202020204" pitchFamily="34" charset="0"/>
              </a:rPr>
              <a:t/>
            </a:r>
            <a:br>
              <a:rPr lang="en-US" sz="2800" b="0" dirty="0">
                <a:latin typeface="Century Gothic" panose="020B0502020202020204" pitchFamily="34" charset="0"/>
              </a:rPr>
            </a:br>
            <a:r>
              <a:rPr lang="en-GB" sz="2800" b="0" dirty="0" smtClean="0">
                <a:latin typeface="Century Gothic" panose="020B0502020202020204" pitchFamily="34" charset="0"/>
              </a:rPr>
              <a:t>November   </a:t>
            </a:r>
            <a:r>
              <a:rPr lang="en-GB" sz="2800" b="0" dirty="0">
                <a:latin typeface="Century Gothic" panose="020B0502020202020204" pitchFamily="34" charset="0"/>
              </a:rPr>
              <a:t>2016</a:t>
            </a:r>
            <a:br>
              <a:rPr lang="en-GB" sz="2800" b="0" dirty="0">
                <a:latin typeface="Century Gothic" panose="020B0502020202020204" pitchFamily="34" charset="0"/>
              </a:rPr>
            </a:br>
            <a:endParaRPr lang="en-GB" sz="2800" b="0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5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503330" y="1500296"/>
            <a:ext cx="57582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PRESENTATION ON Q4 PERFORMANCE</a:t>
            </a:r>
          </a:p>
          <a:p>
            <a:pPr algn="ctr"/>
            <a:endParaRPr lang="en-US" sz="28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GITO BRANCH</a:t>
            </a:r>
            <a:endParaRPr lang="en-US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795" y="3912513"/>
            <a:ext cx="23855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17 MAY 2021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32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BE75937-E151-4B2B-8C64-9A22524FD06C}"/>
              </a:ext>
            </a:extLst>
          </p:cNvPr>
          <p:cNvSpPr/>
          <p:nvPr/>
        </p:nvSpPr>
        <p:spPr>
          <a:xfrm>
            <a:off x="0" y="4076700"/>
            <a:ext cx="914400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9DE8BFE-FE5B-4B85-95C6-4BC24BEA18CB}"/>
              </a:ext>
            </a:extLst>
          </p:cNvPr>
          <p:cNvSpPr/>
          <p:nvPr/>
        </p:nvSpPr>
        <p:spPr>
          <a:xfrm>
            <a:off x="1725976" y="-2752"/>
            <a:ext cx="89154" cy="686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43C31C0-A678-488B-954D-3C31F9292F64}"/>
              </a:ext>
            </a:extLst>
          </p:cNvPr>
          <p:cNvSpPr/>
          <p:nvPr/>
        </p:nvSpPr>
        <p:spPr>
          <a:xfrm>
            <a:off x="-30126" y="2514600"/>
            <a:ext cx="7321296" cy="4078939"/>
          </a:xfrm>
          <a:prstGeom prst="rect">
            <a:avLst/>
          </a:prstGeom>
          <a:solidFill>
            <a:srgbClr val="84D6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B460027-1BF7-4B04-A53C-BB6E7681BBF8}"/>
              </a:ext>
            </a:extLst>
          </p:cNvPr>
          <p:cNvSpPr/>
          <p:nvPr/>
        </p:nvSpPr>
        <p:spPr>
          <a:xfrm>
            <a:off x="1815130" y="4169150"/>
            <a:ext cx="7321296" cy="2688849"/>
          </a:xfrm>
          <a:prstGeom prst="rect">
            <a:avLst/>
          </a:prstGeom>
          <a:solidFill>
            <a:srgbClr val="BCEAB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7492E08-0E2F-4761-9D2E-B3813C92F001}"/>
              </a:ext>
            </a:extLst>
          </p:cNvPr>
          <p:cNvSpPr/>
          <p:nvPr/>
        </p:nvSpPr>
        <p:spPr>
          <a:xfrm>
            <a:off x="2158715" y="415169"/>
            <a:ext cx="6677123" cy="3323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PERFORMANCE TARGETS NOT ACHIEVED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7492E08-0E2F-4761-9D2E-B3813C92F001}"/>
              </a:ext>
            </a:extLst>
          </p:cNvPr>
          <p:cNvSpPr/>
          <p:nvPr/>
        </p:nvSpPr>
        <p:spPr>
          <a:xfrm>
            <a:off x="2181127" y="4286250"/>
            <a:ext cx="5888499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QUARTER 4</a:t>
            </a:r>
          </a:p>
        </p:txBody>
      </p:sp>
    </p:spTree>
    <p:extLst>
      <p:ext uri="{BB962C8B-B14F-4D97-AF65-F5344CB8AC3E}">
        <p14:creationId xmlns:p14="http://schemas.microsoft.com/office/powerpoint/2010/main" val="4021134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Notes to the presentation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61303" y="1135380"/>
            <a:ext cx="851217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dirty="0" smtClean="0"/>
              <a:t>Regions to focus on targets not achieved for Quarter 4 (cumulatively since Q4)</a:t>
            </a:r>
          </a:p>
          <a:p>
            <a:endParaRPr lang="en-ZA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Reports should indicate </a:t>
            </a:r>
            <a:r>
              <a:rPr lang="en-ZA" dirty="0"/>
              <a:t>what was planned against what was not achieved</a:t>
            </a:r>
            <a:endParaRPr lang="en-GB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/>
              <a:t>Include under achievement at source </a:t>
            </a:r>
            <a:r>
              <a:rPr lang="en-ZA" dirty="0" smtClean="0"/>
              <a:t>(Regions)</a:t>
            </a:r>
            <a:endParaRPr lang="en-ZA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Identify root causes of the under achievement and associated risks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Explain the corrective actions required in a projectised approach (i.e. what needs to be done, when and by whom, when is the target expected to be achieved)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What are the long term solutions to ensure that the problems identified do not reoccur </a:t>
            </a:r>
          </a:p>
        </p:txBody>
      </p:sp>
    </p:spTree>
    <p:extLst>
      <p:ext uri="{BB962C8B-B14F-4D97-AF65-F5344CB8AC3E}">
        <p14:creationId xmlns:p14="http://schemas.microsoft.com/office/powerpoint/2010/main" val="3678774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A5F3FA1A-22ED-4F96-B4DC-215F30B420E8}"/>
              </a:ext>
            </a:extLst>
          </p:cNvPr>
          <p:cNvSpPr/>
          <p:nvPr/>
        </p:nvSpPr>
        <p:spPr>
          <a:xfrm>
            <a:off x="228601" y="330200"/>
            <a:ext cx="2362199" cy="6197600"/>
          </a:xfrm>
          <a:prstGeom prst="rect">
            <a:avLst/>
          </a:prstGeom>
          <a:solidFill>
            <a:srgbClr val="FF824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 smtClean="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48CEB0B-10C9-43F4-AB55-A0B6AE017693}"/>
              </a:ext>
            </a:extLst>
          </p:cNvPr>
          <p:cNvSpPr/>
          <p:nvPr/>
        </p:nvSpPr>
        <p:spPr>
          <a:xfrm>
            <a:off x="2743200" y="330200"/>
            <a:ext cx="6136700" cy="6197600"/>
          </a:xfrm>
          <a:prstGeom prst="rect">
            <a:avLst/>
          </a:prstGeom>
          <a:solidFill>
            <a:srgbClr val="6FC2D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 smtClean="0">
              <a:solidFill>
                <a:prstClr val="white"/>
              </a:solidFill>
              <a:latin typeface="Rockwell" panose="02060603020205020403"/>
            </a:endParaRPr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xmlns="" id="{C1BCB66E-E323-4C25-B0EE-7730D050AC52}"/>
              </a:ext>
            </a:extLst>
          </p:cNvPr>
          <p:cNvSpPr txBox="1">
            <a:spLocks/>
          </p:cNvSpPr>
          <p:nvPr/>
        </p:nvSpPr>
        <p:spPr>
          <a:xfrm>
            <a:off x="1143000" y="2678966"/>
            <a:ext cx="6477000" cy="9971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7200" dirty="0" smtClean="0">
                <a:solidFill>
                  <a:sysClr val="windowText" lastClr="000000"/>
                </a:solidFill>
                <a:latin typeface="Tw Cen MT" panose="020B0602020104020603"/>
              </a:rPr>
              <a:t>PROGRAMME 1</a:t>
            </a:r>
            <a:endParaRPr lang="en-US" sz="7200" dirty="0">
              <a:solidFill>
                <a:sysClr val="windowText" lastClr="000000"/>
              </a:solidFill>
              <a:latin typeface="Tw Cen MT" panose="020B0602020104020603"/>
            </a:endParaRPr>
          </a:p>
        </p:txBody>
      </p:sp>
      <p:sp>
        <p:nvSpPr>
          <p:cNvPr id="7" name="Subtitle 8">
            <a:extLst>
              <a:ext uri="{FF2B5EF4-FFF2-40B4-BE49-F238E27FC236}">
                <a16:creationId xmlns:a16="http://schemas.microsoft.com/office/drawing/2014/main" xmlns="" id="{E118EB42-CEED-49F4-82B7-770F8619BAAE}"/>
              </a:ext>
            </a:extLst>
          </p:cNvPr>
          <p:cNvSpPr txBox="1">
            <a:spLocks/>
          </p:cNvSpPr>
          <p:nvPr/>
        </p:nvSpPr>
        <p:spPr>
          <a:xfrm>
            <a:off x="1524000" y="3602038"/>
            <a:ext cx="6248400" cy="2769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sz="2000" dirty="0" smtClean="0">
                <a:solidFill>
                  <a:sysClr val="windowText" lastClr="000000"/>
                </a:solidFill>
                <a:latin typeface="Rockwell" panose="02060603020205020403"/>
              </a:rPr>
              <a:t>Administration </a:t>
            </a:r>
            <a:endParaRPr lang="en-US" sz="2000" dirty="0">
              <a:solidFill>
                <a:sysClr val="windowText" lastClr="000000"/>
              </a:solidFill>
              <a:latin typeface="Rockwell" panose="02060603020205020403"/>
            </a:endParaRPr>
          </a:p>
        </p:txBody>
      </p:sp>
      <p:pic>
        <p:nvPicPr>
          <p:cNvPr id="25" name="Graphic 10">
            <a:extLst>
              <a:ext uri="{FF2B5EF4-FFF2-40B4-BE49-F238E27FC236}">
                <a16:creationId xmlns:a16="http://schemas.microsoft.com/office/drawing/2014/main" xmlns="" id="{D7112491-7745-49F7-9666-D62AEA741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838200" y="457975"/>
            <a:ext cx="9906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368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42593"/>
              </p:ext>
            </p:extLst>
          </p:nvPr>
        </p:nvGraphicFramePr>
        <p:xfrm>
          <a:off x="228600" y="675167"/>
          <a:ext cx="8610600" cy="57188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195"/>
                <a:gridCol w="933414"/>
                <a:gridCol w="948626"/>
                <a:gridCol w="1218371"/>
                <a:gridCol w="1209794"/>
                <a:gridCol w="838200"/>
                <a:gridCol w="990600"/>
                <a:gridCol w="1295400"/>
              </a:tblGrid>
              <a:tr h="557813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1: ADMINISTRATION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PROGRAMME: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 INFORMATION TECHNOLOGY</a:t>
                      </a:r>
                      <a:endParaRPr lang="en-US" sz="1600" dirty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589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Q4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4 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275537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Number of sites where Mesh network and integrated security system are installed (ISS)</a:t>
                      </a:r>
                    </a:p>
                    <a:p>
                      <a:pPr marL="0" algn="l" defTabSz="914331" rtl="0" eaLnBrk="1" fontAlgn="t" latinLnBrk="0" hangingPunct="1"/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Delay in Procurement due to unavailabity of correct solutions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Request for a deviation to use a state owned entity, to provide the solution.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 March 2021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CDC:GITO/ Dir.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SD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 letter requesting DCDT to utilize SENTECH for a secure network is in progress. MOA with SENTECH in discussion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178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Number of sites where sensing and surveillance system are installed</a:t>
                      </a:r>
                    </a:p>
                    <a:p>
                      <a:pPr marL="0" algn="l" defTabSz="914331" rtl="0" eaLnBrk="1" fontAlgn="t" latinLnBrk="0" hangingPunct="1"/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Delayed in Procurement due to unavailabity of correct solutions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Site Assessment completed and alternative solution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 awaiting budget confirmation.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 March 2021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CDC: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GITO/Dir. SD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Alternative solution proposal is underway. Assessments of all sites were conducted by CSIR. 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8178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Number of sites where Inmate Communications systems are installed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Delayed in Procurement due to unavailabity of correct solutions</a:t>
                      </a: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Site Assessment completed and alternative solution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proposed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awaiting budget confirmation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3810" marR="3810" marT="381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 March 2021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CDC:GITO/Dir.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SD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Alternative solution proposal is underway. Assessments of all sites were conducted by CSIR. 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9126"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Percentage of sites installed with network infrastructure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48,6%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(155/360) 43.06 %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Delayed in procurement from SITA</a:t>
                      </a:r>
                    </a:p>
                  </a:txBody>
                  <a:tcPr marL="3810" marR="3810" marT="381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Requested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for deviation from using SITA</a:t>
                      </a:r>
                    </a:p>
                  </a:txBody>
                  <a:tcPr marL="3810" marR="3810" marT="381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28 February 2021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DD: Network Engineer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Letter requesting Deviation on route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Q4</a:t>
            </a:r>
          </a:p>
        </p:txBody>
      </p:sp>
    </p:spTree>
    <p:extLst>
      <p:ext uri="{BB962C8B-B14F-4D97-AF65-F5344CB8AC3E}">
        <p14:creationId xmlns:p14="http://schemas.microsoft.com/office/powerpoint/2010/main" val="747055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8857059"/>
              </p:ext>
            </p:extLst>
          </p:nvPr>
        </p:nvGraphicFramePr>
        <p:xfrm>
          <a:off x="228600" y="685800"/>
          <a:ext cx="8610600" cy="4495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6195"/>
                <a:gridCol w="933414"/>
                <a:gridCol w="948626"/>
                <a:gridCol w="1218371"/>
                <a:gridCol w="909154"/>
                <a:gridCol w="869501"/>
                <a:gridCol w="1063762"/>
                <a:gridCol w="1491577"/>
              </a:tblGrid>
              <a:tr h="557813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1: ADMINISTRATION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PROGRAMME: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 INFORMATION TECHNOLOGY</a:t>
                      </a:r>
                      <a:endParaRPr lang="en-US" sz="1600" dirty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4589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Q4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4 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998178"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Percentage of Information Systems (IIMS) implemented as per MISSTP)</a:t>
                      </a:r>
                    </a:p>
                    <a:p>
                      <a:pPr marL="0" algn="l" defTabSz="914331" rtl="0" eaLnBrk="1" fontAlgn="t" latinLnBrk="0" hangingPunct="1"/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12</a:t>
                      </a: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% 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26/461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6%</a:t>
                      </a:r>
                      <a:r>
                        <a:rPr lang="en-US" sz="11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endParaRPr lang="en-US" sz="1100" b="0" i="0" u="none" strike="noStrike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The lockdown regulations between level 1 - 4 did not permit travel to regions and management areas which created a backlog. In addition the 50/50 working arrangement limited the capacity to implement in the required time frames. Limited Capacity to deploy the solution.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Adjustments of targets because of limitation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of skills available.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30 March 2021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DC: Applications Management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Procurement of Resources in progress through a co-sourcing strategy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Q4</a:t>
            </a:r>
          </a:p>
        </p:txBody>
      </p:sp>
    </p:spTree>
    <p:extLst>
      <p:ext uri="{BB962C8B-B14F-4D97-AF65-F5344CB8AC3E}">
        <p14:creationId xmlns:p14="http://schemas.microsoft.com/office/powerpoint/2010/main" val="2408200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4528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  <a:endParaRPr lang="en-US" sz="4000" dirty="0">
              <a:solidFill>
                <a:prstClr val="white"/>
              </a:solidFill>
              <a:latin typeface="Calibri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9500" y="423996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36109</TotalTime>
  <Words>515</Words>
  <Application>Microsoft Office PowerPoint</Application>
  <PresentationFormat>On-screen Show (4:3)</PresentationFormat>
  <Paragraphs>89</Paragraphs>
  <Slides>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3_Blank</vt:lpstr>
      <vt:lpstr>Office Theme</vt:lpstr>
      <vt:lpstr> Presentation on DCS 2nd Quarter Actual Performance Report (2016/2017)    November   2016 </vt:lpstr>
      <vt:lpstr>PowerPoint Presentation</vt:lpstr>
      <vt:lpstr>Notes to the presentation</vt:lpstr>
      <vt:lpstr>PowerPoint Presentation</vt:lpstr>
      <vt:lpstr>PowerPoint Presentation</vt:lpstr>
      <vt:lpstr>PowerPoint Presentation</vt:lpstr>
      <vt:lpstr>PowerPoint Presentation</vt:lpstr>
    </vt:vector>
  </TitlesOfParts>
  <Company>Acer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Ntungufhadzeni Mafenya</cp:lastModifiedBy>
  <cp:revision>3947</cp:revision>
  <cp:lastPrinted>2021-05-13T07:22:47Z</cp:lastPrinted>
  <dcterms:created xsi:type="dcterms:W3CDTF">2011-05-16T12:44:01Z</dcterms:created>
  <dcterms:modified xsi:type="dcterms:W3CDTF">2021-05-13T09:23:46Z</dcterms:modified>
</cp:coreProperties>
</file>