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814" r:id="rId1"/>
    <p:sldMasterId id="2147483826" r:id="rId2"/>
  </p:sldMasterIdLst>
  <p:notesMasterIdLst>
    <p:notesMasterId r:id="rId11"/>
  </p:notesMasterIdLst>
  <p:handoutMasterIdLst>
    <p:handoutMasterId r:id="rId12"/>
  </p:handoutMasterIdLst>
  <p:sldIdLst>
    <p:sldId id="1007" r:id="rId3"/>
    <p:sldId id="1010" r:id="rId4"/>
    <p:sldId id="998" r:id="rId5"/>
    <p:sldId id="994" r:id="rId6"/>
    <p:sldId id="1018" r:id="rId7"/>
    <p:sldId id="1014" r:id="rId8"/>
    <p:sldId id="1009" r:id="rId9"/>
    <p:sldId id="941" r:id="rId10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247">
          <p15:clr>
            <a:srgbClr val="A4A3A4"/>
          </p15:clr>
        </p15:guide>
        <p15:guide id="2" orient="horz" pos="3918">
          <p15:clr>
            <a:srgbClr val="A4A3A4"/>
          </p15:clr>
        </p15:guide>
        <p15:guide id="3" orient="horz" pos="1159">
          <p15:clr>
            <a:srgbClr val="A4A3A4"/>
          </p15:clr>
        </p15:guide>
        <p15:guide id="4" orient="horz" pos="4156">
          <p15:clr>
            <a:srgbClr val="A4A3A4"/>
          </p15:clr>
        </p15:guide>
        <p15:guide id="5" pos="2880">
          <p15:clr>
            <a:srgbClr val="A4A3A4"/>
          </p15:clr>
        </p15:guide>
        <p15:guide id="6" pos="158">
          <p15:clr>
            <a:srgbClr val="A4A3A4"/>
          </p15:clr>
        </p15:guide>
        <p15:guide id="7" pos="560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EDEDED"/>
    <a:srgbClr val="D8D8D8"/>
    <a:srgbClr val="00CC00"/>
    <a:srgbClr val="FF8C08"/>
    <a:srgbClr val="339966"/>
    <a:srgbClr val="66FF33"/>
    <a:srgbClr val="CCFFFF"/>
    <a:srgbClr val="FF66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88" autoAdjust="0"/>
    <p:restoredTop sz="86761" autoAdjust="0"/>
  </p:normalViewPr>
  <p:slideViewPr>
    <p:cSldViewPr snapToObjects="1">
      <p:cViewPr>
        <p:scale>
          <a:sx n="62" d="100"/>
          <a:sy n="62" d="100"/>
        </p:scale>
        <p:origin x="-1176" y="-48"/>
      </p:cViewPr>
      <p:guideLst>
        <p:guide orient="horz" pos="4247"/>
        <p:guide orient="horz" pos="3918"/>
        <p:guide orient="horz" pos="1159"/>
        <p:guide orient="horz" pos="4156"/>
        <p:guide pos="2880"/>
        <p:guide pos="158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4" d="100"/>
          <a:sy n="64" d="100"/>
        </p:scale>
        <p:origin x="-2760" y="-114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248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248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fld id="{94C88CBE-E755-4996-AEBD-89E8BD814D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997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48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063" y="4715482"/>
            <a:ext cx="5437550" cy="4466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48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fld id="{8105FAE8-03D8-4D98-AAFC-7A059A2391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700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5826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56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1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CE56A3-CE0D-43A0-8814-9EAD3873BAC3}" type="slidenum">
              <a:rPr lang="en-US" smtClean="0">
                <a:solidFill>
                  <a:prstClr val="black"/>
                </a:solidFill>
              </a:rPr>
              <a:pPr/>
              <a:t>0</a:t>
            </a:fld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7750" y="836613"/>
            <a:ext cx="4645025" cy="3484562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7248" y="4715482"/>
            <a:ext cx="4983191" cy="4466002"/>
          </a:xfrm>
          <a:noFill/>
          <a:ln/>
        </p:spPr>
        <p:txBody>
          <a:bodyPr/>
          <a:lstStyle/>
          <a:p>
            <a:pPr eaLnBrk="1" hangingPunct="1"/>
            <a:endParaRPr lang="de-DE" smtClean="0">
              <a:solidFill>
                <a:srgbClr val="000000"/>
              </a:solidFill>
              <a:latin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0150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AutoShape 73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74"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1141415" y="3124202"/>
            <a:ext cx="6861175" cy="401648"/>
          </a:xfrm>
          <a:ln algn="ctr"/>
        </p:spPr>
        <p:txBody>
          <a:bodyPr anchor="ctr"/>
          <a:lstStyle>
            <a:lvl1pPr algn="ctr">
              <a:defRPr sz="2900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616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351341"/>
            <a:ext cx="6400800" cy="221599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i="1"/>
            </a:lvl1pPr>
          </a:lstStyle>
          <a:p>
            <a:r>
              <a:rPr lang="en-US" noProof="0" smtClean="0"/>
              <a:t>Click to edit Master subtitle style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942241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63588" y="2092327"/>
            <a:ext cx="1329595" cy="3545587"/>
          </a:xfrm>
        </p:spPr>
        <p:txBody>
          <a:bodyPr vert="eaVert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460223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16182" y="596901"/>
            <a:ext cx="276999" cy="4140200"/>
          </a:xfrm>
        </p:spPr>
        <p:txBody>
          <a:bodyPr vert="eaVert"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50603" y="596901"/>
            <a:ext cx="1329595" cy="4140200"/>
          </a:xfrm>
        </p:spPr>
        <p:txBody>
          <a:bodyPr vert="eaVert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161202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B6A2AF-CE8A-4052-9E11-5A33A14BD1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0BC8BDE-2CDB-4D06-BB98-EFB2EA75D8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1EFF71A-9358-4B52-8F69-D818A2998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1F9A7F1-AF4A-4435-83B7-9FD02E3B1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21A303C-E75C-4CB2-B059-CDCB87FAF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5363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2D422B-ED00-40B0-9165-87546F8A1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A960440-5F7E-4060-A858-F632AB3D5F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2DE873D-DFB9-4985-8BF9-F11835D4C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D25987-3B62-444F-836C-52217B2B3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99C289B-B3FB-499F-8C27-2F4BB1DF2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8904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ED5997-2C5C-475E-872C-553B60F65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6B594CB-B266-4610-9584-5998A4742F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85AC40-F003-4FA9-A42C-BFFD1131B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B438BE5-E698-48C8-BC01-73323E730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9CC469D-2098-45FC-A204-48FD36847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425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E4FF29-24FF-4DE5-ADB9-9A804AF44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898DA1E-348D-4E37-848E-E68E9F06AC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771B82F-C8CB-4287-8AE0-4CBB4CA41C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1A0E6C2-3321-45C3-AB18-326A30EF3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E729858-C3DE-4AC6-888E-33B4C6040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C8D0C1C-5108-4F61-8F4F-82344E0E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0415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A4F2DEA-EB9C-42C7-BFC0-CE9533268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8A942AE-40AA-4307-9C2C-0814D10389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2A15E67-9C61-4678-8924-1F2A98D2A6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48F47BDE-0CA5-4AC0-9774-66333A0320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4F71CA5-160B-453D-AC4C-E5A8683CD3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000ECAD-1DC0-4DB8-B23F-2978DA2F7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5904712-6C20-43C7-BCC8-45796173A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294997E3-7A47-4FD1-BF6C-E9F8C29D1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4481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3650026-D873-40BB-8914-E0C241D91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0E8D620-46AF-4A8A-813F-7F131B4A9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0AC39B4-11C7-47A4-8F28-647004B92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9310B8E-38B6-4D4D-B39F-3BF1159EA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2497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B770769F-807C-4E43-BB3A-690A3E862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5DC89C88-05E9-491E-BDFB-6B854351D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584F9D3-83AC-4455-AEBE-6F04076F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2189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5913A89-D4A0-487D-A149-C9511B1E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402240-6504-4AE9-83C4-538754923F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73F8497-C477-4825-B17D-5CF8B62B87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24D6A41-4772-4D52-AE79-7A6CFB4D7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8BC2376-8C81-4D02-ABFA-CF217512A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AFDEF3E-6D04-4CA1-B76A-1CBDF7DDD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610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063" y="2092329"/>
            <a:ext cx="8647112" cy="1329595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2379054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778F86-49DF-434F-A916-CCFADFF83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B2ED303B-92A4-4D0B-89F0-E639F369E4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33CEC67-1110-4B8B-98F4-CF156268B6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3D3C3E4-F4A6-412E-8CE9-25BA63237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8EA047C-50CA-48A9-BB35-8C6233FBF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25DFE21-9CD8-49CC-AF1B-BDE101142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1026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869B78-F27F-495B-A2C2-2793284F6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7064751-C514-4419-85E0-DFFC94D1D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3053D27-EB3C-4610-8A69-DCC125D37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45A532C-1325-482A-9DEB-DDFA0FCBE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D36A21A-59B8-469A-9D91-EEE5988A2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8177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F475ECF-C99D-4889-88D7-F7E198685A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3439734-D441-499E-B507-BC7A82D1A1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565E774-C302-49D4-9659-E21D0FDEA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7F6840-67C3-4206-A20E-75019B3C2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DDBE94B-D67A-44B7-923C-887C09451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909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080296"/>
          </a:xfrm>
        </p:spPr>
        <p:txBody>
          <a:bodyPr/>
          <a:lstStyle>
            <a:lvl1pPr algn="ctr">
              <a:defRPr sz="3900" b="1" cap="all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276999"/>
          </a:xfrm>
        </p:spPr>
        <p:txBody>
          <a:bodyPr anchor="b"/>
          <a:lstStyle>
            <a:lvl1pPr marL="0" indent="0" algn="ctr">
              <a:buNone/>
              <a:defRPr sz="2000"/>
            </a:lvl1pPr>
            <a:lvl2pPr marL="457165" indent="0">
              <a:buNone/>
              <a:defRPr sz="1800"/>
            </a:lvl2pPr>
            <a:lvl3pPr marL="914331" indent="0">
              <a:buNone/>
              <a:defRPr sz="1600"/>
            </a:lvl3pPr>
            <a:lvl4pPr marL="1371495" indent="0">
              <a:buNone/>
              <a:defRPr sz="1400"/>
            </a:lvl4pPr>
            <a:lvl5pPr marL="1828660" indent="0">
              <a:buNone/>
              <a:defRPr sz="1400"/>
            </a:lvl5pPr>
            <a:lvl6pPr marL="2285826" indent="0">
              <a:buNone/>
              <a:defRPr sz="1400"/>
            </a:lvl6pPr>
            <a:lvl7pPr marL="2742990" indent="0">
              <a:buNone/>
              <a:defRPr sz="1400"/>
            </a:lvl7pPr>
            <a:lvl8pPr marL="3200156" indent="0">
              <a:buNone/>
              <a:defRPr sz="1400"/>
            </a:lvl8pPr>
            <a:lvl9pPr marL="3657321" indent="0">
              <a:buNone/>
              <a:defRPr sz="14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4357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6063" y="2092328"/>
            <a:ext cx="4246562" cy="21882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2092328"/>
            <a:ext cx="4248150" cy="21882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964402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4"/>
            <a:ext cx="8686800" cy="276999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535117"/>
            <a:ext cx="4268788" cy="66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1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6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6" indent="0">
              <a:buNone/>
              <a:defRPr sz="1600" b="1"/>
            </a:lvl8pPr>
            <a:lvl9pPr marL="3657321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174876"/>
            <a:ext cx="4268788" cy="18959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7"/>
            <a:ext cx="4270375" cy="66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1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6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6" indent="0">
              <a:buNone/>
              <a:defRPr sz="1600" b="1"/>
            </a:lvl8pPr>
            <a:lvl9pPr marL="3657321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6"/>
            <a:ext cx="4270375" cy="18959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31197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42286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225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623887"/>
            <a:ext cx="3008313" cy="5539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623888"/>
            <a:ext cx="5111750" cy="25176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785941"/>
            <a:ext cx="3008313" cy="199439"/>
          </a:xfr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1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6" indent="0">
              <a:buNone/>
              <a:defRPr sz="900"/>
            </a:lvl6pPr>
            <a:lvl7pPr marL="2742990" indent="0">
              <a:buNone/>
              <a:defRPr sz="900"/>
            </a:lvl7pPr>
            <a:lvl8pPr marL="3200156" indent="0">
              <a:buNone/>
              <a:defRPr sz="900"/>
            </a:lvl8pPr>
            <a:lvl9pPr marL="3657321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840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4"/>
            <a:ext cx="5486400" cy="27699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43198"/>
          </a:xfrm>
        </p:spPr>
        <p:txBody>
          <a:bodyPr/>
          <a:lstStyle>
            <a:lvl1pPr marL="0" indent="0">
              <a:buNone/>
              <a:defRPr sz="3200"/>
            </a:lvl1pPr>
            <a:lvl2pPr marL="457165" indent="0">
              <a:buNone/>
              <a:defRPr sz="2800"/>
            </a:lvl2pPr>
            <a:lvl3pPr marL="914331" indent="0">
              <a:buNone/>
              <a:defRPr sz="2400"/>
            </a:lvl3pPr>
            <a:lvl4pPr marL="1371495" indent="0">
              <a:buNone/>
              <a:defRPr sz="2000"/>
            </a:lvl4pPr>
            <a:lvl5pPr marL="1828660" indent="0">
              <a:buNone/>
              <a:defRPr sz="2000"/>
            </a:lvl5pPr>
            <a:lvl6pPr marL="2285826" indent="0">
              <a:buNone/>
              <a:defRPr sz="2000"/>
            </a:lvl6pPr>
            <a:lvl7pPr marL="2742990" indent="0">
              <a:buNone/>
              <a:defRPr sz="2000"/>
            </a:lvl7pPr>
            <a:lvl8pPr marL="3200156" indent="0">
              <a:buNone/>
              <a:defRPr sz="2000"/>
            </a:lvl8pPr>
            <a:lvl9pPr marL="3657321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199439"/>
          </a:xfr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1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6" indent="0">
              <a:buNone/>
              <a:defRPr sz="900"/>
            </a:lvl6pPr>
            <a:lvl7pPr marL="2742990" indent="0">
              <a:buNone/>
              <a:defRPr sz="900"/>
            </a:lvl7pPr>
            <a:lvl8pPr marL="3200156" indent="0">
              <a:buNone/>
              <a:defRPr sz="900"/>
            </a:lvl8pPr>
            <a:lvl9pPr marL="3657321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524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0" y="0"/>
            <a:ext cx="9144000" cy="596900"/>
          </a:xfrm>
          <a:prstGeom prst="rect">
            <a:avLst/>
          </a:prstGeom>
          <a:solidFill>
            <a:srgbClr val="0066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chemeClr val="bg2"/>
              </a:buClr>
              <a:buSzTx/>
              <a:buFontTx/>
              <a:buNone/>
              <a:tabLst/>
            </a:pPr>
            <a:endParaRPr kumimoji="0" lang="en-ZA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075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100221" y="113724"/>
            <a:ext cx="86471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Headline: (20 pt.) Arial bold</a:t>
            </a:r>
          </a:p>
        </p:txBody>
      </p:sp>
      <p:sp>
        <p:nvSpPr>
          <p:cNvPr id="3076" name="Rectangle 26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063" y="2092325"/>
            <a:ext cx="8647112" cy="265906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Text: 16-pt. Arial with Wingdings square square bullet 100%</a:t>
            </a:r>
          </a:p>
          <a:p>
            <a:pPr lvl="1"/>
            <a:r>
              <a:rPr lang="en-GB" smtClean="0"/>
              <a:t>Second-level bullet — Arial round</a:t>
            </a:r>
          </a:p>
          <a:p>
            <a:pPr lvl="2"/>
            <a:r>
              <a:rPr lang="en-GB" smtClean="0"/>
              <a:t>Third-level bullet — Arial Em dash</a:t>
            </a:r>
          </a:p>
          <a:p>
            <a:pPr lvl="3"/>
            <a:r>
              <a:rPr lang="en-GB" smtClean="0"/>
              <a:t>Fourth-level bullet — Arial Em dash</a:t>
            </a:r>
          </a:p>
          <a:p>
            <a:pPr lvl="4"/>
            <a:r>
              <a:rPr lang="en-GB" smtClean="0"/>
              <a:t>xx</a:t>
            </a:r>
          </a:p>
          <a:p>
            <a:pPr lvl="0"/>
            <a:r>
              <a:rPr lang="en-GB" smtClean="0"/>
              <a:t>Text: 16 pt. Arial, plain text sentence case</a:t>
            </a:r>
          </a:p>
          <a:p>
            <a:pPr lvl="1"/>
            <a:r>
              <a:rPr lang="en-GB" smtClean="0"/>
              <a:t>Second-level bullet</a:t>
            </a:r>
          </a:p>
          <a:p>
            <a:pPr lvl="2"/>
            <a:r>
              <a:rPr lang="en-GB" smtClean="0"/>
              <a:t>Third-level bullet</a:t>
            </a:r>
          </a:p>
          <a:p>
            <a:pPr lvl="3"/>
            <a:r>
              <a:rPr lang="en-GB" smtClean="0"/>
              <a:t>Fourth-level bullet</a:t>
            </a:r>
          </a:p>
        </p:txBody>
      </p:sp>
      <p:sp>
        <p:nvSpPr>
          <p:cNvPr id="1029" name="Rectangle 28"/>
          <p:cNvSpPr>
            <a:spLocks noChangeArrowheads="1"/>
          </p:cNvSpPr>
          <p:nvPr/>
        </p:nvSpPr>
        <p:spPr bwMode="auto">
          <a:xfrm>
            <a:off x="8650288" y="6705600"/>
            <a:ext cx="265112" cy="138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 eaLnBrk="0" hangingPunct="0">
              <a:defRPr/>
            </a:pPr>
            <a:fld id="{851172FB-5EEA-4105-882C-8D3DDB9655BA}" type="slidenum">
              <a:rPr lang="en-GB" sz="900">
                <a:solidFill>
                  <a:srgbClr val="77787B"/>
                </a:solidFill>
              </a:rPr>
              <a:pPr algn="r" eaLnBrk="0" hangingPunct="0">
                <a:defRPr/>
              </a:pPr>
              <a:t>‹#›</a:t>
            </a:fld>
            <a:endParaRPr lang="en-GB" sz="900" dirty="0">
              <a:solidFill>
                <a:srgbClr val="77787B"/>
              </a:solidFill>
            </a:endParaRPr>
          </a:p>
        </p:txBody>
      </p:sp>
      <p:pic>
        <p:nvPicPr>
          <p:cNvPr id="3079" name="Picture 6" descr="C:\Users\jmumaw\Desktop\DCS\Pics\Logo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388100"/>
            <a:ext cx="13620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62599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5pPr>
      <a:lvl6pPr marL="45716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6pPr>
      <a:lvl7pPr marL="9143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7pPr>
      <a:lvl8pPr marL="137149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8pPr>
      <a:lvl9pPr marL="18286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90000"/>
        </a:spcBef>
        <a:spcAft>
          <a:spcPct val="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458788" indent="-188913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Clr>
          <a:schemeClr val="bg2"/>
        </a:buClr>
        <a:buFont typeface="Arial" charset="0"/>
        <a:buChar char="•"/>
        <a:defRPr sz="1600">
          <a:solidFill>
            <a:schemeClr val="tx1"/>
          </a:solidFill>
          <a:latin typeface="+mn-lt"/>
          <a:cs typeface="+mn-cs"/>
        </a:defRPr>
      </a:lvl2pPr>
      <a:lvl3pPr marL="623888" indent="-16192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bg2"/>
        </a:buClr>
        <a:buFont typeface="Arial" charset="0"/>
        <a:buChar char="–"/>
        <a:defRPr sz="1600">
          <a:solidFill>
            <a:schemeClr val="tx1"/>
          </a:solidFill>
          <a:latin typeface="+mn-lt"/>
          <a:cs typeface="+mn-cs"/>
        </a:defRPr>
      </a:lvl3pPr>
      <a:lvl4pPr marL="793750" indent="-166688" algn="l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chemeClr val="bg2"/>
        </a:buClr>
        <a:buFont typeface="Arial" charset="0"/>
        <a:buChar char="-"/>
        <a:defRPr sz="1600">
          <a:solidFill>
            <a:schemeClr val="tx1"/>
          </a:solidFill>
          <a:latin typeface="+mn-lt"/>
          <a:cs typeface="+mn-cs"/>
        </a:defRPr>
      </a:lvl4pPr>
      <a:lvl5pPr marL="955675" indent="-15875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5pPr>
      <a:lvl6pPr marL="1414356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6pPr>
      <a:lvl7pPr marL="1871520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7pPr>
      <a:lvl8pPr marL="2328685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8pPr>
      <a:lvl9pPr marL="2785851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5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1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5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6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56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1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280F6169-38FE-4D43-931B-75DCBAF30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67E026-CA9D-4CE7-8F50-786D9315F1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B87351D-0748-4ECA-8FA1-525802B73D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Verdana" panose="020B060403050404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5/13/2021</a:t>
            </a:fld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3C33111-923A-4592-97A8-3CFB72DB7D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40A99A5-B9C1-4B3F-B652-92C5DD77A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Verdana" panose="020B060403050404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</p:spTree>
    <p:extLst>
      <p:ext uri="{BB962C8B-B14F-4D97-AF65-F5344CB8AC3E}">
        <p14:creationId xmlns:p14="http://schemas.microsoft.com/office/powerpoint/2010/main" val="327006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jmumaw\Desktop\DCS\Pics\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0038" y="609600"/>
            <a:ext cx="5473700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07365" y="2784699"/>
            <a:ext cx="8520112" cy="3656386"/>
          </a:xfrm>
          <a:ln/>
        </p:spPr>
        <p:txBody>
          <a:bodyPr/>
          <a:lstStyle/>
          <a:p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3200" dirty="0" smtClean="0">
                <a:solidFill>
                  <a:srgbClr val="FF0000"/>
                </a:solidFill>
              </a:rPr>
              <a:t>Presentation on</a:t>
            </a:r>
            <a:r>
              <a:rPr lang="en-US" sz="3200" dirty="0">
                <a:solidFill>
                  <a:srgbClr val="FF0000"/>
                </a:solidFill>
              </a:rPr>
              <a:t/>
            </a:r>
            <a:br>
              <a:rPr lang="en-US" sz="3200" dirty="0">
                <a:solidFill>
                  <a:srgbClr val="FF0000"/>
                </a:solidFill>
              </a:rPr>
            </a:br>
            <a:r>
              <a:rPr lang="en-US" sz="3200" dirty="0" smtClean="0">
                <a:solidFill>
                  <a:srgbClr val="FF0000"/>
                </a:solidFill>
              </a:rPr>
              <a:t>DCS 2</a:t>
            </a:r>
            <a:r>
              <a:rPr lang="en-US" sz="3200" baseline="30000" dirty="0" smtClean="0">
                <a:solidFill>
                  <a:srgbClr val="FF0000"/>
                </a:solidFill>
              </a:rPr>
              <a:t>nd</a:t>
            </a:r>
            <a:r>
              <a:rPr lang="en-US" sz="3200" dirty="0" smtClean="0">
                <a:solidFill>
                  <a:srgbClr val="FF0000"/>
                </a:solidFill>
              </a:rPr>
              <a:t> Quarter Actual Performance Report (2016/2017)</a:t>
            </a: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b="0" dirty="0" smtClean="0">
                <a:latin typeface="Century Gothic" panose="020B0502020202020204" pitchFamily="34" charset="0"/>
              </a:rPr>
              <a:t/>
            </a:r>
            <a:br>
              <a:rPr lang="en-US" sz="2800" b="0" dirty="0" smtClean="0">
                <a:latin typeface="Century Gothic" panose="020B0502020202020204" pitchFamily="34" charset="0"/>
              </a:rPr>
            </a:br>
            <a:r>
              <a:rPr lang="en-US" sz="2800" b="0" dirty="0">
                <a:latin typeface="Century Gothic" panose="020B0502020202020204" pitchFamily="34" charset="0"/>
              </a:rPr>
              <a:t/>
            </a:r>
            <a:br>
              <a:rPr lang="en-US" sz="2800" b="0" dirty="0">
                <a:latin typeface="Century Gothic" panose="020B0502020202020204" pitchFamily="34" charset="0"/>
              </a:rPr>
            </a:br>
            <a:r>
              <a:rPr lang="en-GB" sz="2800" b="0" dirty="0" smtClean="0">
                <a:latin typeface="Century Gothic" panose="020B0502020202020204" pitchFamily="34" charset="0"/>
              </a:rPr>
              <a:t>November   </a:t>
            </a:r>
            <a:r>
              <a:rPr lang="en-GB" sz="2800" b="0" dirty="0">
                <a:latin typeface="Century Gothic" panose="020B0502020202020204" pitchFamily="34" charset="0"/>
              </a:rPr>
              <a:t>2016</a:t>
            </a:r>
            <a:br>
              <a:rPr lang="en-GB" sz="2800" b="0" dirty="0">
                <a:latin typeface="Century Gothic" panose="020B0502020202020204" pitchFamily="34" charset="0"/>
              </a:rPr>
            </a:br>
            <a:endParaRPr lang="en-GB" sz="2800" b="0" dirty="0">
              <a:latin typeface="Century Gothic" panose="020B0502020202020204" pitchFamily="34" charset="0"/>
            </a:endParaRPr>
          </a:p>
        </p:txBody>
      </p:sp>
      <p:pic>
        <p:nvPicPr>
          <p:cNvPr id="5" name="Picture 4" descr="Slide1 Template_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65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6991" y="1371600"/>
            <a:ext cx="575824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kern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PRESENTATION ON Q4/ANNUAL PERFORMANCE</a:t>
            </a:r>
          </a:p>
          <a:p>
            <a:pPr algn="ctr"/>
            <a:endParaRPr lang="en-US" sz="2800" b="1" kern="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en-US" sz="2800" b="1" kern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INCORR BRANCH</a:t>
            </a:r>
            <a:endParaRPr lang="en-US" sz="28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6795" y="3912513"/>
            <a:ext cx="23855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/>
              </a:rPr>
              <a:t>17 MAY 2021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7327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DBE75937-E151-4B2B-8C64-9A22524FD06C}"/>
              </a:ext>
            </a:extLst>
          </p:cNvPr>
          <p:cNvSpPr/>
          <p:nvPr/>
        </p:nvSpPr>
        <p:spPr>
          <a:xfrm>
            <a:off x="0" y="4076700"/>
            <a:ext cx="9144000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 dirty="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D9DE8BFE-FE5B-4B85-95C6-4BC24BEA18CB}"/>
              </a:ext>
            </a:extLst>
          </p:cNvPr>
          <p:cNvSpPr/>
          <p:nvPr/>
        </p:nvSpPr>
        <p:spPr>
          <a:xfrm>
            <a:off x="1725976" y="-2752"/>
            <a:ext cx="89154" cy="6860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 dirty="0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43C31C0-A678-488B-954D-3C31F9292F64}"/>
              </a:ext>
            </a:extLst>
          </p:cNvPr>
          <p:cNvSpPr/>
          <p:nvPr/>
        </p:nvSpPr>
        <p:spPr>
          <a:xfrm>
            <a:off x="1822704" y="-8966"/>
            <a:ext cx="7321296" cy="4078939"/>
          </a:xfrm>
          <a:prstGeom prst="rect">
            <a:avLst/>
          </a:prstGeom>
          <a:solidFill>
            <a:srgbClr val="84D684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600" dirty="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6B460027-1BF7-4B04-A53C-BB6E7681BBF8}"/>
              </a:ext>
            </a:extLst>
          </p:cNvPr>
          <p:cNvSpPr/>
          <p:nvPr/>
        </p:nvSpPr>
        <p:spPr>
          <a:xfrm>
            <a:off x="1725174" y="3875773"/>
            <a:ext cx="7405070" cy="2971799"/>
          </a:xfrm>
          <a:prstGeom prst="rect">
            <a:avLst/>
          </a:prstGeom>
          <a:solidFill>
            <a:srgbClr val="BCEAB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 dirty="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07492E08-0E2F-4761-9D2E-B3813C92F001}"/>
              </a:ext>
            </a:extLst>
          </p:cNvPr>
          <p:cNvSpPr/>
          <p:nvPr/>
        </p:nvSpPr>
        <p:spPr>
          <a:xfrm>
            <a:off x="2158715" y="415169"/>
            <a:ext cx="6677123" cy="3323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solidFill>
                  <a:prstClr val="white"/>
                </a:solidFill>
                <a:latin typeface="Consolas" panose="020B0609020204030204"/>
              </a:rPr>
              <a:t>2020/21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solidFill>
                  <a:prstClr val="white"/>
                </a:solidFill>
                <a:latin typeface="Consolas" panose="020B0609020204030204"/>
              </a:rPr>
              <a:t>PERFORMANCE TARGETS NOT ACHIEVED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07492E08-0E2F-4761-9D2E-B3813C92F001}"/>
              </a:ext>
            </a:extLst>
          </p:cNvPr>
          <p:cNvSpPr/>
          <p:nvPr/>
        </p:nvSpPr>
        <p:spPr>
          <a:xfrm>
            <a:off x="2181127" y="4286250"/>
            <a:ext cx="6949919" cy="18466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6000" dirty="0">
                <a:solidFill>
                  <a:prstClr val="white"/>
                </a:solidFill>
                <a:latin typeface="Consolas" panose="020B0609020204030204"/>
              </a:rPr>
              <a:t>2020/21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6000" dirty="0">
                <a:solidFill>
                  <a:prstClr val="white"/>
                </a:solidFill>
                <a:latin typeface="Consolas" panose="020B0609020204030204"/>
              </a:rPr>
              <a:t>QUARTER </a:t>
            </a:r>
            <a:r>
              <a:rPr lang="en-US" sz="6000" dirty="0" smtClean="0">
                <a:solidFill>
                  <a:prstClr val="white"/>
                </a:solidFill>
                <a:latin typeface="Consolas" panose="020B0609020204030204"/>
              </a:rPr>
              <a:t>4/ANNUAL</a:t>
            </a:r>
            <a:endParaRPr lang="en-US" sz="6000" dirty="0">
              <a:solidFill>
                <a:prstClr val="white"/>
              </a:solidFill>
              <a:latin typeface="Consolas" panose="020B0609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4021134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2092325"/>
            <a:ext cx="9144000" cy="1993900"/>
          </a:xfrm>
          <a:noFill/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7200" b="1" dirty="0">
                <a:solidFill>
                  <a:srgbClr val="000000"/>
                </a:solidFill>
                <a:latin typeface="Arial"/>
                <a:cs typeface="Arial"/>
              </a:rPr>
              <a:t>PROGRAMME </a:t>
            </a:r>
            <a:r>
              <a:rPr lang="en-US" sz="7200" b="1" dirty="0" smtClean="0">
                <a:solidFill>
                  <a:srgbClr val="000000"/>
                </a:solidFill>
                <a:latin typeface="Arial"/>
                <a:cs typeface="Arial"/>
              </a:rPr>
              <a:t>2: </a:t>
            </a:r>
            <a:r>
              <a:rPr lang="en-US" sz="7200" b="1" dirty="0">
                <a:solidFill>
                  <a:srgbClr val="000000"/>
                </a:solidFill>
                <a:latin typeface="Arial"/>
                <a:cs typeface="Arial"/>
              </a:rPr>
              <a:t>INCARCERATION</a:t>
            </a:r>
          </a:p>
        </p:txBody>
      </p:sp>
    </p:spTree>
    <p:extLst>
      <p:ext uri="{BB962C8B-B14F-4D97-AF65-F5344CB8AC3E}">
        <p14:creationId xmlns:p14="http://schemas.microsoft.com/office/powerpoint/2010/main" val="172908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935225"/>
              </p:ext>
            </p:extLst>
          </p:nvPr>
        </p:nvGraphicFramePr>
        <p:xfrm>
          <a:off x="-1" y="652336"/>
          <a:ext cx="9144003" cy="6172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9057"/>
                <a:gridCol w="884544"/>
                <a:gridCol w="966062"/>
                <a:gridCol w="1162373"/>
                <a:gridCol w="1452965"/>
                <a:gridCol w="838200"/>
                <a:gridCol w="1143000"/>
                <a:gridCol w="1447802"/>
              </a:tblGrid>
              <a:tr h="593441">
                <a:tc gridSpan="8"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PROGRAMME 2: INCARCERATION</a:t>
                      </a:r>
                    </a:p>
                    <a:p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SUB PROGRAMME</a:t>
                      </a:r>
                      <a:r>
                        <a:rPr lang="en-US" sz="1600" baseline="0" dirty="0" smtClean="0">
                          <a:solidFill>
                            <a:srgbClr val="006600"/>
                          </a:solidFill>
                        </a:rPr>
                        <a:t>: SECURITY OPERATIONS</a:t>
                      </a:r>
                      <a:endParaRPr lang="en-US" sz="1600" dirty="0" smtClean="0">
                        <a:solidFill>
                          <a:srgbClr val="006600"/>
                        </a:solidFill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dirty="0"/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0699">
                <a:tc>
                  <a:txBody>
                    <a:bodyPr/>
                    <a:lstStyle/>
                    <a:p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Key Performance Indicators</a:t>
                      </a: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Q4 Target 2020/21</a:t>
                      </a:r>
                    </a:p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Quarter 4 </a:t>
                      </a: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/>
                      </a:r>
                      <a:b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Performance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Reasons for under achievement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Corrective action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Timelines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Responsibility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Progress on the implementation of corrective action</a:t>
                      </a:r>
                      <a:endParaRPr lang="en-ZA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4548061">
                <a:tc>
                  <a:txBody>
                    <a:bodyPr/>
                    <a:lstStyle/>
                    <a:p>
                      <a:pPr marL="0" algn="l" defTabSz="914331" rtl="0" eaLnBrk="1" fontAlgn="t" latinLnBrk="0" hangingPunct="1"/>
                      <a:r>
                        <a:rPr lang="en-US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Percentage of inmates who escaped from Correctional Facilities </a:t>
                      </a:r>
                      <a:endParaRPr lang="en-US" sz="11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0.033%</a:t>
                      </a:r>
                      <a:endParaRPr lang="en-ZA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0.078%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(117/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140</a:t>
                      </a:r>
                      <a:r>
                        <a:rPr lang="en-US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948)</a:t>
                      </a: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sz="1100" b="0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The mass escape at Malmesbury facility  contributed to 58% of the total escapes.  </a:t>
                      </a:r>
                    </a:p>
                    <a:p>
                      <a:pPr algn="l" fontAlgn="t"/>
                      <a:endParaRPr lang="en-US" sz="1200" b="0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Non compliance with security procedures and dilapidated infrastructure </a:t>
                      </a:r>
                      <a:r>
                        <a:rPr kumimoji="0" lang="en-ZA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algn="l" fontAlgn="t"/>
                      <a:endParaRPr kumimoji="0" lang="en-ZA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Searching was not effectively conducted due to outbreak of </a:t>
                      </a:r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Covid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-19. </a:t>
                      </a:r>
                    </a:p>
                    <a:p>
                      <a:pPr algn="l" fontAlgn="t"/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SOP on guarding , searching and escorting was also developed during the COVID-19 period to provide a SOPs were disseminated to all Centers.</a:t>
                      </a:r>
                    </a:p>
                    <a:p>
                      <a:pPr algn="l" fontAlgn="t"/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Operational Visits were conducted at Centers to provide support and guidance.</a:t>
                      </a:r>
                    </a:p>
                    <a:p>
                      <a:pPr algn="l" fontAlgn="t"/>
                      <a:endParaRPr lang="en-US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The National Security Committee also provided guidance and support to Regions during the COVID-19 period.</a:t>
                      </a: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Quarterly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Regions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There were only seven (7) inmates that had escaped during the 4th quarter as compared to the 110 in the first 3 quarters of the year.</a:t>
                      </a:r>
                    </a:p>
                    <a:p>
                      <a:pPr algn="l" fontAlgn="t"/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The seven (7) translates to 6% of the total escapes.</a:t>
                      </a:r>
                    </a:p>
                    <a:p>
                      <a:pPr algn="l" fontAlgn="t"/>
                      <a:endParaRPr kumimoji="0" lang="en-US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r>
                        <a:rPr kumimoji="0" lang="en-US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Operational visits were conducted at Centers to ensure adherence to policies.</a:t>
                      </a:r>
                      <a:endParaRPr kumimoji="0" lang="en-ZA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kumimoji="0" lang="en-ZA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kumimoji="0" lang="en-ZA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kumimoji="0" lang="en-ZA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kumimoji="0" lang="en-ZA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kumimoji="0" lang="en-ZA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 bwMode="auto">
          <a:xfrm>
            <a:off x="0" y="152400"/>
            <a:ext cx="91029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kern="0" dirty="0" smtClean="0"/>
              <a:t>INDICATORS NOT ACHIEVED DURING 2020/21 – Q4</a:t>
            </a:r>
          </a:p>
        </p:txBody>
      </p:sp>
    </p:spTree>
    <p:extLst>
      <p:ext uri="{BB962C8B-B14F-4D97-AF65-F5344CB8AC3E}">
        <p14:creationId xmlns:p14="http://schemas.microsoft.com/office/powerpoint/2010/main" val="338091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0636143"/>
              </p:ext>
            </p:extLst>
          </p:nvPr>
        </p:nvGraphicFramePr>
        <p:xfrm>
          <a:off x="-1" y="98354"/>
          <a:ext cx="8991601" cy="63786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8239"/>
                <a:gridCol w="974716"/>
                <a:gridCol w="1168895"/>
                <a:gridCol w="1123950"/>
                <a:gridCol w="1123950"/>
                <a:gridCol w="1085851"/>
                <a:gridCol w="728424"/>
                <a:gridCol w="1557576"/>
              </a:tblGrid>
              <a:tr h="593029">
                <a:tc gridSpan="8"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PROGRAMME 2: INCARCERATION</a:t>
                      </a:r>
                    </a:p>
                    <a:p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SUB PROGRAMME</a:t>
                      </a:r>
                      <a:r>
                        <a:rPr lang="en-US" sz="1600" baseline="0" dirty="0" smtClean="0">
                          <a:solidFill>
                            <a:srgbClr val="006600"/>
                          </a:solidFill>
                        </a:rPr>
                        <a:t>: SECURITY OPERATIONS</a:t>
                      </a:r>
                      <a:endParaRPr lang="en-US" sz="1600" dirty="0" smtClean="0">
                        <a:solidFill>
                          <a:srgbClr val="006600"/>
                        </a:solidFill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dirty="0"/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452">
                <a:tc>
                  <a:txBody>
                    <a:bodyPr/>
                    <a:lstStyle/>
                    <a:p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Key Performance Indicators</a:t>
                      </a: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Q4 Target 2020/21</a:t>
                      </a:r>
                    </a:p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Quarter 4</a:t>
                      </a: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/>
                      </a:r>
                      <a:b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Performance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Reasons for under achievement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Corrective action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Timelines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Responsibility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Progress on the implementation of corrective action</a:t>
                      </a:r>
                      <a:endParaRPr lang="en-ZA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4542719">
                <a:tc>
                  <a:txBody>
                    <a:bodyPr/>
                    <a:lstStyle/>
                    <a:p>
                      <a:pPr marL="0" algn="l" defTabSz="914331" rtl="0" eaLnBrk="1" fontAlgn="t" latinLnBrk="0" hangingPunct="1"/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Percentage of inmates who escaped from Correctional Facilities </a:t>
                      </a:r>
                      <a:endParaRPr lang="en-US" sz="1100" b="0" i="0" u="none" strike="noStrike" kern="1200" baseline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0.033%</a:t>
                      </a:r>
                      <a:endParaRPr lang="en-ZA" sz="11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1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(FSNC – 11) 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Colesberg- 4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Grootvlei- 1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Bizzah Makhate- 4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Groenpunt - 2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100" b="1" i="0" u="sng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(WC– 75)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Pollsmoor - 4 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West  Coast – 71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1" i="0" u="sng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(GP– 12)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Baviaanspoort -3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Kgošhi Mampuru II - 6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Leeuwkop - </a:t>
                      </a:r>
                      <a:r>
                        <a:rPr lang="en-US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1" i="0" u="sng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 EC– 10)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Amathole-3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Mthata-1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Sada</a:t>
                      </a:r>
                      <a:r>
                        <a:rPr kumimoji="0" lang="en-US" sz="1100" b="0" i="0" u="none" strike="noStrike" kern="1200" cap="none" spc="0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- 6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Investigations </a:t>
                      </a:r>
                      <a:r>
                        <a:rPr lang="en-ZA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point to non-adherence to basic security policies and measures as a common cause for escapes.</a:t>
                      </a:r>
                      <a:br>
                        <a:rPr lang="en-ZA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ZA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ZA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ZA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SOP on guarding , searching and escorting was monitored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at </a:t>
                      </a:r>
                      <a:r>
                        <a:rPr lang="en-US" sz="1200" b="0" i="0" u="none" strike="noStrike" baseline="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centre</a:t>
                      </a:r>
                      <a:r>
                        <a:rPr lang="en-US" sz="12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level</a:t>
                      </a:r>
                      <a:endParaRPr lang="en-US" sz="1200" b="0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endParaRPr lang="en-US" sz="1200" b="0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Operational visits conducted at Centers to provide support and guidance.</a:t>
                      </a:r>
                    </a:p>
                    <a:p>
                      <a:pPr algn="l" fontAlgn="t"/>
                      <a:endParaRPr lang="en-US" sz="1200" b="0" i="0" u="none" strike="noStrike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The National Security Committee to provide guidance and support to Regions during the COVID-19 period.</a:t>
                      </a:r>
                    </a:p>
                    <a:p>
                      <a:pPr algn="l" fontAlgn="t"/>
                      <a:endParaRPr lang="en-ZA" sz="1200" b="0" i="0" u="none" strike="noStrike" dirty="0">
                        <a:solidFill>
                          <a:srgbClr val="00B0F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Quarterly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Regions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kumimoji="0" lang="en-ZA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EC, FSNC,GP and WC Regions did not achieve their targets but If one has to specifically zoom  at the 3</a:t>
                      </a:r>
                      <a:r>
                        <a:rPr kumimoji="0" lang="en-ZA" sz="12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rd</a:t>
                      </a:r>
                      <a:r>
                        <a:rPr kumimoji="0" lang="en-ZA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quarter, the following is noted:</a:t>
                      </a:r>
                    </a:p>
                    <a:p>
                      <a:pPr algn="l" fontAlgn="t"/>
                      <a:endParaRPr kumimoji="0" lang="en-ZA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r>
                        <a:rPr kumimoji="0" lang="en-ZA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EC</a:t>
                      </a:r>
                      <a:r>
                        <a:rPr kumimoji="0" lang="en-ZA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had 2 inmates that escaped at the end of the second quarter and 2 escapees for the 3</a:t>
                      </a:r>
                      <a:r>
                        <a:rPr kumimoji="0" lang="en-ZA" sz="12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rd</a:t>
                      </a:r>
                      <a:r>
                        <a:rPr kumimoji="0" lang="en-ZA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quarter.</a:t>
                      </a:r>
                    </a:p>
                    <a:p>
                      <a:pPr algn="l" fontAlgn="t"/>
                      <a:r>
                        <a:rPr kumimoji="0" lang="en-ZA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0" marR="0" lvl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ZA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FSNC had 9 inmates that escaped at the end of the second quarter and 1 escape for the 3</a:t>
                      </a:r>
                      <a:r>
                        <a:rPr kumimoji="0" lang="en-ZA" sz="1200" b="0" i="0" u="none" strike="noStrike" kern="1200" cap="none" spc="0" normalizeH="0" baseline="3000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rd</a:t>
                      </a:r>
                      <a:r>
                        <a:rPr kumimoji="0" lang="en-ZA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quarter.</a:t>
                      </a:r>
                    </a:p>
                    <a:p>
                      <a:pPr marL="0" marR="0" lvl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ZA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l" fontAlgn="t"/>
                      <a:r>
                        <a:rPr kumimoji="0" lang="en-ZA" sz="12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algn="l" fontAlgn="t"/>
                      <a:endParaRPr kumimoji="0" lang="en-ZA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kumimoji="0" lang="en-ZA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kumimoji="0" lang="en-ZA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kumimoji="0" lang="en-ZA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kumimoji="0" lang="en-ZA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kumimoji="0" lang="en-ZA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kumimoji="0" lang="en-ZA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kumimoji="0" lang="en-ZA" sz="1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 bwMode="auto">
          <a:xfrm>
            <a:off x="0" y="152400"/>
            <a:ext cx="91029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kern="0" dirty="0" smtClean="0"/>
              <a:t>INDICATORS NOT ACHIEVED DURING 2020/21 – Q4</a:t>
            </a:r>
          </a:p>
        </p:txBody>
      </p:sp>
    </p:spTree>
    <p:extLst>
      <p:ext uri="{BB962C8B-B14F-4D97-AF65-F5344CB8AC3E}">
        <p14:creationId xmlns:p14="http://schemas.microsoft.com/office/powerpoint/2010/main" val="1819621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1926" y="76200"/>
            <a:ext cx="8836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SOURCE OF UNDER-ACHIEVEMENT AT </a:t>
            </a:r>
            <a:r>
              <a:rPr lang="en-GB" sz="2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REGIONAL LEVEL</a:t>
            </a:r>
            <a:endParaRPr lang="en-ZA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722445"/>
              </p:ext>
            </p:extLst>
          </p:nvPr>
        </p:nvGraphicFramePr>
        <p:xfrm>
          <a:off x="161924" y="1142999"/>
          <a:ext cx="8836398" cy="5558509"/>
        </p:xfrm>
        <a:graphic>
          <a:graphicData uri="http://schemas.openxmlformats.org/drawingml/2006/table">
            <a:tbl>
              <a:tblPr firstRow="1" bandRow="1"/>
              <a:tblGrid>
                <a:gridCol w="1330399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314289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391600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854644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472733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472733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</a:tblGrid>
              <a:tr h="85588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Q4 TARGET 2020/21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4</a:t>
                      </a:r>
                      <a:b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REGION THAT CONTRIBUTED TOWARDS UNDER-ACHIEVEMENT 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688246">
                <a:tc>
                  <a:txBody>
                    <a:bodyPr/>
                    <a:lstStyle/>
                    <a:p>
                      <a:r>
                        <a:rPr lang="en-ZA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0.033%</a:t>
                      </a:r>
                      <a:endParaRPr lang="en-ZA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0.057% (11/19 223 )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FSNC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Target not achieved due to negligence when guarding offenders and as a result there was one escape at Brandfort Correctional center during the month of March</a:t>
                      </a:r>
                      <a:endParaRPr lang="en-ZA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Non-adherence to policies and procedures including amongst others searching.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Influx of contrabands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Idleness among inmates due to COVID-19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Gang activities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Shortage of staff (shifts- COVID -19)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Lack of maintenance and non functioning of access control.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 morale among officials</a:t>
                      </a:r>
                    </a:p>
                    <a:p>
                      <a:pPr marL="0" indent="0" algn="l">
                        <a:buFont typeface="Wingdings" panose="05000000000000000000" pitchFamily="2" charset="2"/>
                        <a:buNone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Bringing the DCS into disrepute.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 target not being achieved at the end of the financial year.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Loss of life.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Damage to state property/buildings.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Injuries to inmates, staff and service providers.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achieving our mandate ( safe custody of inmates) 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1027945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ZA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0.033%</a:t>
                      </a:r>
                      <a:endParaRPr lang="en-ZA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0.292% (75/25 644)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WC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Non compliance with security procedures and dilapidated infrastructure </a:t>
                      </a:r>
                      <a:endParaRPr lang="en-ZA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1027945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ZA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0.033%</a:t>
                      </a:r>
                      <a:endParaRPr lang="en-ZA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0.036% (12/33 011)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GP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Non compliance to departmental policies as well as non implementation of escape prevention plan.</a:t>
                      </a:r>
                      <a:r>
                        <a:rPr lang="en-ZA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ZA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ZA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ZA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ZA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ZA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ZA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518396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ZA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0.033%</a:t>
                      </a:r>
                      <a:endParaRPr lang="en-ZA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0.053% (10/18 962)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Negligence in the execution of duties by officials and poor implementation of the escape prevention plan</a:t>
                      </a:r>
                      <a:r>
                        <a:rPr lang="en-ZA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endParaRPr lang="en-ZA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  <a:tr h="453585">
                <a:tc gridSpan="4">
                  <a:txBody>
                    <a:bodyPr/>
                    <a:lstStyle/>
                    <a:p>
                      <a:endParaRPr lang="en-ZA" dirty="0"/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ZA" dirty="0"/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en-ZA" dirty="0"/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61927" y="685800"/>
            <a:ext cx="5705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b="1" u="sng" dirty="0" smtClean="0"/>
              <a:t>ESCAPES</a:t>
            </a:r>
            <a:endParaRPr lang="en-ZA" b="1" u="sng" dirty="0"/>
          </a:p>
        </p:txBody>
      </p:sp>
    </p:spTree>
    <p:extLst>
      <p:ext uri="{BB962C8B-B14F-4D97-AF65-F5344CB8AC3E}">
        <p14:creationId xmlns:p14="http://schemas.microsoft.com/office/powerpoint/2010/main" val="187814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smtClean="0"/>
              <a:t>SUMMARY OF IMPROVEMENTS FOR Q2</a:t>
            </a:r>
            <a:endParaRPr lang="en-GB"/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0" y="152400"/>
            <a:ext cx="91029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kern="0" dirty="0" smtClean="0"/>
              <a:t>SUMMARY OF IMPROVEMENTS FOR Q4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29456" y="748103"/>
            <a:ext cx="777154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ZA" sz="1600" dirty="0" smtClean="0"/>
              <a:t>Monitoring and evaluation of security operations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ZA" sz="1600" dirty="0" smtClean="0"/>
              <a:t>Monitoring the implementation the Gang Combating Strategy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ZA" sz="1600" dirty="0" smtClean="0"/>
              <a:t>Conducting of TRAs at identified Centres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ZA" sz="1600" dirty="0" smtClean="0"/>
              <a:t>Clean up and search operations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ZA" sz="1600" dirty="0" smtClean="0"/>
              <a:t>Deployment of the ESTs at identified Centres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ZA" sz="1600" dirty="0" smtClean="0"/>
              <a:t>Security Awareness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ZA" sz="1600" dirty="0" smtClean="0"/>
              <a:t>Vetting of SMS Officials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ZA" sz="1600" dirty="0" smtClean="0"/>
              <a:t>Screening of officials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ZA" sz="1600" dirty="0" smtClean="0"/>
              <a:t>Management supervision</a:t>
            </a:r>
          </a:p>
        </p:txBody>
      </p:sp>
    </p:spTree>
    <p:extLst>
      <p:ext uri="{BB962C8B-B14F-4D97-AF65-F5344CB8AC3E}">
        <p14:creationId xmlns:p14="http://schemas.microsoft.com/office/powerpoint/2010/main" val="3949342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1 Template_1.2_bac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34528" y="271596"/>
            <a:ext cx="4522887" cy="707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4000" dirty="0" smtClean="0">
                <a:solidFill>
                  <a:prstClr val="white"/>
                </a:solidFill>
                <a:latin typeface="Calibri"/>
                <a:cs typeface="Arial Black"/>
              </a:rPr>
              <a:t>Thank You</a:t>
            </a:r>
            <a:endParaRPr lang="en-US" sz="4000" dirty="0">
              <a:solidFill>
                <a:prstClr val="white"/>
              </a:solidFill>
              <a:latin typeface="Calibri"/>
              <a:cs typeface="Arial Black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9500" y="423996"/>
            <a:ext cx="6338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ZA" sz="2000" b="1" dirty="0">
                <a:solidFill>
                  <a:srgbClr val="005300"/>
                </a:solidFill>
                <a:latin typeface="Calibri"/>
                <a:cs typeface="Arial Black"/>
              </a:rPr>
              <a:t>THANK YOU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ZA" sz="2000" b="1" dirty="0">
              <a:solidFill>
                <a:srgbClr val="005300"/>
              </a:solidFill>
              <a:latin typeface="Calibri"/>
              <a:cs typeface="Arial Black"/>
            </a:endParaRP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ZA" sz="2000" b="1" dirty="0">
                <a:solidFill>
                  <a:srgbClr val="005300"/>
                </a:solidFill>
                <a:latin typeface="Calibri"/>
                <a:cs typeface="Arial Black"/>
              </a:rPr>
              <a:t>STRIVING FOR A SOUTH AFRICA IN WHICH PEOPLE ARE AND FEEL SAFE</a:t>
            </a:r>
          </a:p>
        </p:txBody>
      </p:sp>
    </p:spTree>
    <p:extLst>
      <p:ext uri="{BB962C8B-B14F-4D97-AF65-F5344CB8AC3E}">
        <p14:creationId xmlns:p14="http://schemas.microsoft.com/office/powerpoint/2010/main" val="116540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7xKqHXCsmEqpYS9D3W9JOA"/>
</p:tagLst>
</file>

<file path=ppt/theme/theme1.xml><?xml version="1.0" encoding="utf-8"?>
<a:theme xmlns:a="http://schemas.openxmlformats.org/drawingml/2006/main" name="3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7D0900"/>
      </a:lt2>
      <a:accent1>
        <a:srgbClr val="808080"/>
      </a:accent1>
      <a:accent2>
        <a:srgbClr val="A0A0A0"/>
      </a:accent2>
      <a:accent3>
        <a:srgbClr val="FFFFFF"/>
      </a:accent3>
      <a:accent4>
        <a:srgbClr val="000000"/>
      </a:accent4>
      <a:accent5>
        <a:srgbClr val="C0C0C0"/>
      </a:accent5>
      <a:accent6>
        <a:srgbClr val="919191"/>
      </a:accent6>
      <a:hlink>
        <a:srgbClr val="B9B9B9"/>
      </a:hlink>
      <a:folHlink>
        <a:srgbClr val="DCDCDC"/>
      </a:folHlink>
    </a:clrScheme>
    <a:fontScheme name="Blan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7D0900"/>
        </a:lt2>
        <a:accent1>
          <a:srgbClr val="808080"/>
        </a:accent1>
        <a:accent2>
          <a:srgbClr val="A0A0A0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919191"/>
        </a:accent6>
        <a:hlink>
          <a:srgbClr val="B9B9B9"/>
        </a:hlink>
        <a:folHlink>
          <a:srgbClr val="DCDC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Custom 9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FABAB"/>
      </a:accent1>
      <a:accent2>
        <a:srgbClr val="E2583D"/>
      </a:accent2>
      <a:accent3>
        <a:srgbClr val="78D2D2"/>
      </a:accent3>
      <a:accent4>
        <a:srgbClr val="3B3939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35999</TotalTime>
  <Words>745</Words>
  <Application>Microsoft Office PowerPoint</Application>
  <PresentationFormat>On-screen Show (4:3)</PresentationFormat>
  <Paragraphs>172</Paragraphs>
  <Slides>8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8</vt:i4>
      </vt:variant>
    </vt:vector>
  </HeadingPairs>
  <TitlesOfParts>
    <vt:vector size="10" baseType="lpstr">
      <vt:lpstr>3_Blank</vt:lpstr>
      <vt:lpstr>Office Theme</vt:lpstr>
      <vt:lpstr> Presentation on DCS 2nd Quarter Actual Performance Report (2016/2017)    November   2016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 OF IMPROVEMENTS FOR Q2</vt:lpstr>
      <vt:lpstr>PowerPoint Presentation</vt:lpstr>
    </vt:vector>
  </TitlesOfParts>
  <Company>Acer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high level vision will be developed which will determine the required operating model…  Scope will include all core elements of DCS</dc:title>
  <dc:creator>Rowan Smyth</dc:creator>
  <cp:lastModifiedBy>Ntungufhadzeni Mafenya</cp:lastModifiedBy>
  <cp:revision>3992</cp:revision>
  <cp:lastPrinted>2020-10-05T09:22:03Z</cp:lastPrinted>
  <dcterms:created xsi:type="dcterms:W3CDTF">2011-05-16T12:44:01Z</dcterms:created>
  <dcterms:modified xsi:type="dcterms:W3CDTF">2021-05-13T18:51:45Z</dcterms:modified>
</cp:coreProperties>
</file>