
<file path=[Content_Types].xml><?xml version="1.0" encoding="utf-8"?>
<Types xmlns="http://schemas.openxmlformats.org/package/2006/content-types">
  <Default Extension="bin" ContentType="application/vnd.openxmlformats-officedocument.oleObject"/>
  <Default Extension="png" ContentType="image/png"/>
  <Default Extension="svg" ContentType="image/svg+xm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814" r:id="rId1"/>
    <p:sldMasterId id="2147483826" r:id="rId2"/>
  </p:sldMasterIdLst>
  <p:notesMasterIdLst>
    <p:notesMasterId r:id="rId10"/>
  </p:notesMasterIdLst>
  <p:handoutMasterIdLst>
    <p:handoutMasterId r:id="rId11"/>
  </p:handoutMasterIdLst>
  <p:sldIdLst>
    <p:sldId id="1007" r:id="rId3"/>
    <p:sldId id="1010" r:id="rId4"/>
    <p:sldId id="1034" r:id="rId5"/>
    <p:sldId id="1005" r:id="rId6"/>
    <p:sldId id="1024" r:id="rId7"/>
    <p:sldId id="1035" r:id="rId8"/>
    <p:sldId id="941" r:id="rId9"/>
  </p:sldIdLst>
  <p:sldSz cx="9144000" cy="6858000" type="screen4x3"/>
  <p:notesSz cx="6797675" cy="9926638"/>
  <p:defaultTextStyle>
    <a:defPPr>
      <a:defRPr lang="en-US"/>
    </a:defPPr>
    <a:lvl1pPr algn="l" rtl="0" fontAlgn="base">
      <a:spcBef>
        <a:spcPct val="0"/>
      </a:spcBef>
      <a:spcAft>
        <a:spcPct val="0"/>
      </a:spcAft>
      <a:defRPr sz="1400" kern="1200">
        <a:solidFill>
          <a:schemeClr val="tx1"/>
        </a:solidFill>
        <a:latin typeface="Arial" charset="0"/>
        <a:ea typeface="+mn-ea"/>
        <a:cs typeface="Arial" charset="0"/>
      </a:defRPr>
    </a:lvl1pPr>
    <a:lvl2pPr marL="455613" indent="1588" algn="l" rtl="0" fontAlgn="base">
      <a:spcBef>
        <a:spcPct val="0"/>
      </a:spcBef>
      <a:spcAft>
        <a:spcPct val="0"/>
      </a:spcAft>
      <a:defRPr sz="1400" kern="1200">
        <a:solidFill>
          <a:schemeClr val="tx1"/>
        </a:solidFill>
        <a:latin typeface="Arial" charset="0"/>
        <a:ea typeface="+mn-ea"/>
        <a:cs typeface="Arial" charset="0"/>
      </a:defRPr>
    </a:lvl2pPr>
    <a:lvl3pPr marL="912813" indent="1588" algn="l" rtl="0" fontAlgn="base">
      <a:spcBef>
        <a:spcPct val="0"/>
      </a:spcBef>
      <a:spcAft>
        <a:spcPct val="0"/>
      </a:spcAft>
      <a:defRPr sz="1400" kern="1200">
        <a:solidFill>
          <a:schemeClr val="tx1"/>
        </a:solidFill>
        <a:latin typeface="Arial" charset="0"/>
        <a:ea typeface="+mn-ea"/>
        <a:cs typeface="Arial" charset="0"/>
      </a:defRPr>
    </a:lvl3pPr>
    <a:lvl4pPr marL="1370013" indent="1588" algn="l" rtl="0" fontAlgn="base">
      <a:spcBef>
        <a:spcPct val="0"/>
      </a:spcBef>
      <a:spcAft>
        <a:spcPct val="0"/>
      </a:spcAft>
      <a:defRPr sz="1400" kern="1200">
        <a:solidFill>
          <a:schemeClr val="tx1"/>
        </a:solidFill>
        <a:latin typeface="Arial" charset="0"/>
        <a:ea typeface="+mn-ea"/>
        <a:cs typeface="Arial" charset="0"/>
      </a:defRPr>
    </a:lvl4pPr>
    <a:lvl5pPr marL="1827213" indent="1588" algn="l" rtl="0" fontAlgn="base">
      <a:spcBef>
        <a:spcPct val="0"/>
      </a:spcBef>
      <a:spcAft>
        <a:spcPct val="0"/>
      </a:spcAft>
      <a:defRPr sz="1400" kern="1200">
        <a:solidFill>
          <a:schemeClr val="tx1"/>
        </a:solidFill>
        <a:latin typeface="Arial" charset="0"/>
        <a:ea typeface="+mn-ea"/>
        <a:cs typeface="Arial" charset="0"/>
      </a:defRPr>
    </a:lvl5pPr>
    <a:lvl6pPr marL="2286000" algn="l" defTabSz="914400" rtl="0" eaLnBrk="1" latinLnBrk="0" hangingPunct="1">
      <a:defRPr sz="1400" kern="1200">
        <a:solidFill>
          <a:schemeClr val="tx1"/>
        </a:solidFill>
        <a:latin typeface="Arial" charset="0"/>
        <a:ea typeface="+mn-ea"/>
        <a:cs typeface="Arial" charset="0"/>
      </a:defRPr>
    </a:lvl6pPr>
    <a:lvl7pPr marL="2743200" algn="l" defTabSz="914400" rtl="0" eaLnBrk="1" latinLnBrk="0" hangingPunct="1">
      <a:defRPr sz="1400" kern="1200">
        <a:solidFill>
          <a:schemeClr val="tx1"/>
        </a:solidFill>
        <a:latin typeface="Arial" charset="0"/>
        <a:ea typeface="+mn-ea"/>
        <a:cs typeface="Arial" charset="0"/>
      </a:defRPr>
    </a:lvl7pPr>
    <a:lvl8pPr marL="3200400" algn="l" defTabSz="914400" rtl="0" eaLnBrk="1" latinLnBrk="0" hangingPunct="1">
      <a:defRPr sz="1400" kern="1200">
        <a:solidFill>
          <a:schemeClr val="tx1"/>
        </a:solidFill>
        <a:latin typeface="Arial" charset="0"/>
        <a:ea typeface="+mn-ea"/>
        <a:cs typeface="Arial" charset="0"/>
      </a:defRPr>
    </a:lvl8pPr>
    <a:lvl9pPr marL="3657600" algn="l" defTabSz="914400" rtl="0" eaLnBrk="1" latinLnBrk="0" hangingPunct="1">
      <a:defRPr sz="1400"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4247">
          <p15:clr>
            <a:srgbClr val="A4A3A4"/>
          </p15:clr>
        </p15:guide>
        <p15:guide id="2" orient="horz" pos="3918">
          <p15:clr>
            <a:srgbClr val="A4A3A4"/>
          </p15:clr>
        </p15:guide>
        <p15:guide id="3" orient="horz" pos="1159">
          <p15:clr>
            <a:srgbClr val="A4A3A4"/>
          </p15:clr>
        </p15:guide>
        <p15:guide id="4" orient="horz" pos="4156">
          <p15:clr>
            <a:srgbClr val="A4A3A4"/>
          </p15:clr>
        </p15:guide>
        <p15:guide id="5" pos="2880">
          <p15:clr>
            <a:srgbClr val="A4A3A4"/>
          </p15:clr>
        </p15:guide>
        <p15:guide id="6" pos="158">
          <p15:clr>
            <a:srgbClr val="A4A3A4"/>
          </p15:clr>
        </p15:guide>
        <p15:guide id="7" pos="5602">
          <p15:clr>
            <a:srgbClr val="A4A3A4"/>
          </p15:clr>
        </p15:guide>
      </p15:sldGuideLst>
    </p:ext>
    <p:ext uri="{2D200454-40CA-4A62-9FC3-DE9A4176ACB9}">
      <p15:notesGuideLst xmlns=""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A6D"/>
    <a:srgbClr val="006600"/>
    <a:srgbClr val="EDEDED"/>
    <a:srgbClr val="D8D8D8"/>
    <a:srgbClr val="00CC00"/>
    <a:srgbClr val="FF8C08"/>
    <a:srgbClr val="339966"/>
    <a:srgbClr val="66FF33"/>
    <a:srgbClr val="CCFF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31" autoAdjust="0"/>
    <p:restoredTop sz="94127" autoAdjust="0"/>
  </p:normalViewPr>
  <p:slideViewPr>
    <p:cSldViewPr snapToObjects="1">
      <p:cViewPr varScale="1">
        <p:scale>
          <a:sx n="46" d="100"/>
          <a:sy n="46" d="100"/>
        </p:scale>
        <p:origin x="-80" y="-472"/>
      </p:cViewPr>
      <p:guideLst>
        <p:guide orient="horz" pos="4247"/>
        <p:guide orient="horz" pos="3918"/>
        <p:guide orient="horz" pos="1159"/>
        <p:guide orient="horz" pos="4156"/>
        <p:guide pos="2880"/>
        <p:guide pos="158"/>
        <p:guide pos="56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4" d="100"/>
          <a:sy n="64" d="100"/>
        </p:scale>
        <p:origin x="-2760" y="-11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1426" name="Rectangle 2"/>
          <p:cNvSpPr>
            <a:spLocks noGrp="1" noChangeArrowheads="1"/>
          </p:cNvSpPr>
          <p:nvPr>
            <p:ph type="hdr" sz="quarter"/>
          </p:nvPr>
        </p:nvSpPr>
        <p:spPr bwMode="auto">
          <a:xfrm>
            <a:off x="4" y="4"/>
            <a:ext cx="2945955" cy="495675"/>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lvl1pPr algn="l" defTabSz="966594">
              <a:lnSpc>
                <a:spcPct val="100000"/>
              </a:lnSpc>
              <a:spcBef>
                <a:spcPct val="0"/>
              </a:spcBef>
              <a:buClrTx/>
              <a:defRPr sz="1300"/>
            </a:lvl1pPr>
          </a:lstStyle>
          <a:p>
            <a:pPr>
              <a:defRPr/>
            </a:pPr>
            <a:endParaRPr lang="en-US"/>
          </a:p>
        </p:txBody>
      </p:sp>
      <p:sp>
        <p:nvSpPr>
          <p:cNvPr id="231427" name="Rectangle 3"/>
          <p:cNvSpPr>
            <a:spLocks noGrp="1" noChangeArrowheads="1"/>
          </p:cNvSpPr>
          <p:nvPr>
            <p:ph type="dt" sz="quarter" idx="1"/>
          </p:nvPr>
        </p:nvSpPr>
        <p:spPr bwMode="auto">
          <a:xfrm>
            <a:off x="3850248" y="4"/>
            <a:ext cx="2945955" cy="495675"/>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lvl1pPr algn="r" defTabSz="966594">
              <a:lnSpc>
                <a:spcPct val="100000"/>
              </a:lnSpc>
              <a:spcBef>
                <a:spcPct val="0"/>
              </a:spcBef>
              <a:buClrTx/>
              <a:defRPr sz="1300"/>
            </a:lvl1pPr>
          </a:lstStyle>
          <a:p>
            <a:pPr>
              <a:defRPr/>
            </a:pPr>
            <a:endParaRPr lang="en-US"/>
          </a:p>
        </p:txBody>
      </p:sp>
      <p:sp>
        <p:nvSpPr>
          <p:cNvPr id="231428" name="Rectangle 4"/>
          <p:cNvSpPr>
            <a:spLocks noGrp="1" noChangeArrowheads="1"/>
          </p:cNvSpPr>
          <p:nvPr>
            <p:ph type="ftr" sz="quarter" idx="2"/>
          </p:nvPr>
        </p:nvSpPr>
        <p:spPr bwMode="auto">
          <a:xfrm>
            <a:off x="4" y="9429326"/>
            <a:ext cx="2945955" cy="495675"/>
          </a:xfrm>
          <a:prstGeom prst="rect">
            <a:avLst/>
          </a:prstGeom>
          <a:noFill/>
          <a:ln w="9525">
            <a:noFill/>
            <a:miter lim="800000"/>
            <a:headEnd/>
            <a:tailEnd/>
          </a:ln>
          <a:effectLst/>
        </p:spPr>
        <p:txBody>
          <a:bodyPr vert="horz" wrap="square" lIns="96641" tIns="48321" rIns="96641" bIns="48321" numCol="1" anchor="b" anchorCtr="0" compatLnSpc="1">
            <a:prstTxWarp prst="textNoShape">
              <a:avLst/>
            </a:prstTxWarp>
          </a:bodyPr>
          <a:lstStyle>
            <a:lvl1pPr algn="l" defTabSz="966594">
              <a:lnSpc>
                <a:spcPct val="100000"/>
              </a:lnSpc>
              <a:spcBef>
                <a:spcPct val="0"/>
              </a:spcBef>
              <a:buClrTx/>
              <a:defRPr sz="1300"/>
            </a:lvl1pPr>
          </a:lstStyle>
          <a:p>
            <a:pPr>
              <a:defRPr/>
            </a:pPr>
            <a:endParaRPr lang="en-US"/>
          </a:p>
        </p:txBody>
      </p:sp>
      <p:sp>
        <p:nvSpPr>
          <p:cNvPr id="231429" name="Rectangle 5"/>
          <p:cNvSpPr>
            <a:spLocks noGrp="1" noChangeArrowheads="1"/>
          </p:cNvSpPr>
          <p:nvPr>
            <p:ph type="sldNum" sz="quarter" idx="3"/>
          </p:nvPr>
        </p:nvSpPr>
        <p:spPr bwMode="auto">
          <a:xfrm>
            <a:off x="3850248" y="9429326"/>
            <a:ext cx="2945955" cy="495675"/>
          </a:xfrm>
          <a:prstGeom prst="rect">
            <a:avLst/>
          </a:prstGeom>
          <a:noFill/>
          <a:ln w="9525">
            <a:noFill/>
            <a:miter lim="800000"/>
            <a:headEnd/>
            <a:tailEnd/>
          </a:ln>
          <a:effectLst/>
        </p:spPr>
        <p:txBody>
          <a:bodyPr vert="horz" wrap="square" lIns="96641" tIns="48321" rIns="96641" bIns="48321" numCol="1" anchor="b" anchorCtr="0" compatLnSpc="1">
            <a:prstTxWarp prst="textNoShape">
              <a:avLst/>
            </a:prstTxWarp>
          </a:bodyPr>
          <a:lstStyle>
            <a:lvl1pPr algn="r" defTabSz="966594">
              <a:lnSpc>
                <a:spcPct val="100000"/>
              </a:lnSpc>
              <a:spcBef>
                <a:spcPct val="0"/>
              </a:spcBef>
              <a:buClrTx/>
              <a:defRPr sz="1300"/>
            </a:lvl1pPr>
          </a:lstStyle>
          <a:p>
            <a:pPr>
              <a:defRPr/>
            </a:pPr>
            <a:fld id="{94C88CBE-E755-4996-AEBD-89E8BD814D18}" type="slidenum">
              <a:rPr lang="en-US"/>
              <a:pPr>
                <a:defRPr/>
              </a:pPr>
              <a:t>‹#›</a:t>
            </a:fld>
            <a:endParaRPr lang="en-US" dirty="0"/>
          </a:p>
        </p:txBody>
      </p:sp>
    </p:spTree>
    <p:extLst>
      <p:ext uri="{BB962C8B-B14F-4D97-AF65-F5344CB8AC3E}">
        <p14:creationId xmlns:p14="http://schemas.microsoft.com/office/powerpoint/2010/main" val="3770997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4" y="4"/>
            <a:ext cx="2945955" cy="495675"/>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lvl1pPr algn="l" defTabSz="966594">
              <a:lnSpc>
                <a:spcPct val="100000"/>
              </a:lnSpc>
              <a:spcBef>
                <a:spcPct val="0"/>
              </a:spcBef>
              <a:buClrTx/>
              <a:defRPr sz="1300"/>
            </a:lvl1pPr>
          </a:lstStyle>
          <a:p>
            <a:pPr>
              <a:defRPr/>
            </a:pPr>
            <a:endParaRPr lang="en-US"/>
          </a:p>
        </p:txBody>
      </p:sp>
      <p:sp>
        <p:nvSpPr>
          <p:cNvPr id="12291" name="Rectangle 3"/>
          <p:cNvSpPr>
            <a:spLocks noGrp="1" noChangeArrowheads="1"/>
          </p:cNvSpPr>
          <p:nvPr>
            <p:ph type="dt" idx="1"/>
          </p:nvPr>
        </p:nvSpPr>
        <p:spPr bwMode="auto">
          <a:xfrm>
            <a:off x="3850248" y="4"/>
            <a:ext cx="2945955" cy="495675"/>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lvl1pPr algn="r" defTabSz="966594">
              <a:lnSpc>
                <a:spcPct val="100000"/>
              </a:lnSpc>
              <a:spcBef>
                <a:spcPct val="0"/>
              </a:spcBef>
              <a:buClrTx/>
              <a:defRPr sz="1300"/>
            </a:lvl1pPr>
          </a:lstStyle>
          <a:p>
            <a:pPr>
              <a:defRPr/>
            </a:pPr>
            <a:endParaRPr lang="en-US"/>
          </a:p>
        </p:txBody>
      </p:sp>
      <p:sp>
        <p:nvSpPr>
          <p:cNvPr id="266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80063" y="4715482"/>
            <a:ext cx="5437550" cy="4466002"/>
          </a:xfrm>
          <a:prstGeom prst="rect">
            <a:avLst/>
          </a:prstGeom>
          <a:noFill/>
          <a:ln w="9525">
            <a:noFill/>
            <a:miter lim="800000"/>
            <a:headEnd/>
            <a:tailEnd/>
          </a:ln>
          <a:effectLst/>
        </p:spPr>
        <p:txBody>
          <a:bodyPr vert="horz" wrap="square" lIns="96641" tIns="48321" rIns="96641" bIns="4832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4" y="9429326"/>
            <a:ext cx="2945955" cy="495675"/>
          </a:xfrm>
          <a:prstGeom prst="rect">
            <a:avLst/>
          </a:prstGeom>
          <a:noFill/>
          <a:ln w="9525">
            <a:noFill/>
            <a:miter lim="800000"/>
            <a:headEnd/>
            <a:tailEnd/>
          </a:ln>
          <a:effectLst/>
        </p:spPr>
        <p:txBody>
          <a:bodyPr vert="horz" wrap="square" lIns="96641" tIns="48321" rIns="96641" bIns="48321" numCol="1" anchor="b" anchorCtr="0" compatLnSpc="1">
            <a:prstTxWarp prst="textNoShape">
              <a:avLst/>
            </a:prstTxWarp>
          </a:bodyPr>
          <a:lstStyle>
            <a:lvl1pPr algn="l" defTabSz="966594">
              <a:lnSpc>
                <a:spcPct val="100000"/>
              </a:lnSpc>
              <a:spcBef>
                <a:spcPct val="0"/>
              </a:spcBef>
              <a:buClrTx/>
              <a:defRPr sz="1300"/>
            </a:lvl1pPr>
          </a:lstStyle>
          <a:p>
            <a:pPr>
              <a:defRPr/>
            </a:pPr>
            <a:endParaRPr lang="en-US"/>
          </a:p>
        </p:txBody>
      </p:sp>
      <p:sp>
        <p:nvSpPr>
          <p:cNvPr id="12295" name="Rectangle 7"/>
          <p:cNvSpPr>
            <a:spLocks noGrp="1" noChangeArrowheads="1"/>
          </p:cNvSpPr>
          <p:nvPr>
            <p:ph type="sldNum" sz="quarter" idx="5"/>
          </p:nvPr>
        </p:nvSpPr>
        <p:spPr bwMode="auto">
          <a:xfrm>
            <a:off x="3850248" y="9429326"/>
            <a:ext cx="2945955" cy="495675"/>
          </a:xfrm>
          <a:prstGeom prst="rect">
            <a:avLst/>
          </a:prstGeom>
          <a:noFill/>
          <a:ln w="9525">
            <a:noFill/>
            <a:miter lim="800000"/>
            <a:headEnd/>
            <a:tailEnd/>
          </a:ln>
          <a:effectLst/>
        </p:spPr>
        <p:txBody>
          <a:bodyPr vert="horz" wrap="square" lIns="96641" tIns="48321" rIns="96641" bIns="48321" numCol="1" anchor="b" anchorCtr="0" compatLnSpc="1">
            <a:prstTxWarp prst="textNoShape">
              <a:avLst/>
            </a:prstTxWarp>
          </a:bodyPr>
          <a:lstStyle>
            <a:lvl1pPr algn="r" defTabSz="966594">
              <a:lnSpc>
                <a:spcPct val="100000"/>
              </a:lnSpc>
              <a:spcBef>
                <a:spcPct val="0"/>
              </a:spcBef>
              <a:buClrTx/>
              <a:defRPr sz="1300"/>
            </a:lvl1pPr>
          </a:lstStyle>
          <a:p>
            <a:pPr>
              <a:defRPr/>
            </a:pPr>
            <a:fld id="{8105FAE8-03D8-4D98-AAFC-7A059A2391EA}" type="slidenum">
              <a:rPr lang="en-US"/>
              <a:pPr>
                <a:defRPr/>
              </a:pPr>
              <a:t>‹#›</a:t>
            </a:fld>
            <a:endParaRPr lang="en-US" dirty="0"/>
          </a:p>
        </p:txBody>
      </p:sp>
    </p:spTree>
    <p:extLst>
      <p:ext uri="{BB962C8B-B14F-4D97-AF65-F5344CB8AC3E}">
        <p14:creationId xmlns:p14="http://schemas.microsoft.com/office/powerpoint/2010/main" val="3603700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5613"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2813"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0013"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7213"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5826" algn="l" defTabSz="914331" rtl="0" eaLnBrk="1" latinLnBrk="0" hangingPunct="1">
      <a:defRPr sz="1200" kern="1200">
        <a:solidFill>
          <a:schemeClr val="tx1"/>
        </a:solidFill>
        <a:latin typeface="+mn-lt"/>
        <a:ea typeface="+mn-ea"/>
        <a:cs typeface="+mn-cs"/>
      </a:defRPr>
    </a:lvl6pPr>
    <a:lvl7pPr marL="2742990" algn="l" defTabSz="914331" rtl="0" eaLnBrk="1" latinLnBrk="0" hangingPunct="1">
      <a:defRPr sz="1200" kern="1200">
        <a:solidFill>
          <a:schemeClr val="tx1"/>
        </a:solidFill>
        <a:latin typeface="+mn-lt"/>
        <a:ea typeface="+mn-ea"/>
        <a:cs typeface="+mn-cs"/>
      </a:defRPr>
    </a:lvl7pPr>
    <a:lvl8pPr marL="3200156" algn="l" defTabSz="914331" rtl="0" eaLnBrk="1" latinLnBrk="0" hangingPunct="1">
      <a:defRPr sz="1200" kern="1200">
        <a:solidFill>
          <a:schemeClr val="tx1"/>
        </a:solidFill>
        <a:latin typeface="+mn-lt"/>
        <a:ea typeface="+mn-ea"/>
        <a:cs typeface="+mn-cs"/>
      </a:defRPr>
    </a:lvl8pPr>
    <a:lvl9pPr marL="3657321" algn="l" defTabSz="91433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F0CE56A3-CE0D-43A0-8814-9EAD3873BAC3}" type="slidenum">
              <a:rPr lang="en-US" smtClean="0">
                <a:solidFill>
                  <a:prstClr val="black"/>
                </a:solidFill>
              </a:rPr>
              <a:pPr/>
              <a:t>0</a:t>
            </a:fld>
            <a:endParaRPr lang="en-US" smtClean="0">
              <a:solidFill>
                <a:prstClr val="black"/>
              </a:solidFill>
            </a:endParaRPr>
          </a:p>
        </p:txBody>
      </p:sp>
      <p:sp>
        <p:nvSpPr>
          <p:cNvPr id="27651" name="Rectangle 2"/>
          <p:cNvSpPr>
            <a:spLocks noGrp="1" noRot="1" noChangeAspect="1" noChangeArrowheads="1" noTextEdit="1"/>
          </p:cNvSpPr>
          <p:nvPr>
            <p:ph type="sldImg"/>
          </p:nvPr>
        </p:nvSpPr>
        <p:spPr>
          <a:xfrm>
            <a:off x="1047750" y="836613"/>
            <a:ext cx="4645025" cy="3484562"/>
          </a:xfrm>
          <a:ln/>
        </p:spPr>
      </p:sp>
      <p:sp>
        <p:nvSpPr>
          <p:cNvPr id="27652" name="Rectangle 3"/>
          <p:cNvSpPr>
            <a:spLocks noGrp="1" noChangeArrowheads="1"/>
          </p:cNvSpPr>
          <p:nvPr>
            <p:ph type="body" idx="1"/>
          </p:nvPr>
        </p:nvSpPr>
        <p:spPr>
          <a:xfrm>
            <a:off x="907248" y="4715482"/>
            <a:ext cx="4983191" cy="4466002"/>
          </a:xfrm>
          <a:noFill/>
          <a:ln/>
        </p:spPr>
        <p:txBody>
          <a:bodyPr/>
          <a:lstStyle/>
          <a:p>
            <a:pPr eaLnBrk="1" hangingPunct="1"/>
            <a:endParaRPr lang="de-DE" smtClean="0">
              <a:solidFill>
                <a:srgbClr val="000000"/>
              </a:solidFill>
              <a:latin typeface="Arial Unicode MS" pitchFamily="34" charset="-128"/>
            </a:endParaRPr>
          </a:p>
        </p:txBody>
      </p:sp>
    </p:spTree>
    <p:extLst>
      <p:ext uri="{BB962C8B-B14F-4D97-AF65-F5344CB8AC3E}">
        <p14:creationId xmlns:p14="http://schemas.microsoft.com/office/powerpoint/2010/main" val="24001500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AutoShape 73"/>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1363" r:id="rId4" imgW="0" imgH="0" progId="">
                  <p:embed/>
                </p:oleObj>
              </mc:Choice>
              <mc:Fallback>
                <p:oleObj r:id="rId4" imgW="0" imgH="0" progId="">
                  <p:embed/>
                  <p:pic>
                    <p:nvPicPr>
                      <p:cNvPr id="0" name="AutoShape 117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6" name="Rectangle 22"/>
          <p:cNvSpPr>
            <a:spLocks noGrp="1" noChangeArrowheads="1"/>
          </p:cNvSpPr>
          <p:nvPr>
            <p:ph type="ctrTitle" sz="quarter"/>
          </p:nvPr>
        </p:nvSpPr>
        <p:spPr>
          <a:xfrm>
            <a:off x="1141415" y="3124202"/>
            <a:ext cx="6861175" cy="401648"/>
          </a:xfrm>
          <a:ln algn="ctr"/>
        </p:spPr>
        <p:txBody>
          <a:bodyPr anchor="ctr"/>
          <a:lstStyle>
            <a:lvl1pPr algn="ctr">
              <a:defRPr sz="2900"/>
            </a:lvl1pPr>
          </a:lstStyle>
          <a:p>
            <a:r>
              <a:rPr lang="en-US" noProof="0" smtClean="0"/>
              <a:t>Click to edit Master title style</a:t>
            </a:r>
            <a:endParaRPr lang="en-GB" noProof="0"/>
          </a:p>
        </p:txBody>
      </p:sp>
      <p:sp>
        <p:nvSpPr>
          <p:cNvPr id="6167" name="Rectangle 23"/>
          <p:cNvSpPr>
            <a:spLocks noGrp="1" noChangeArrowheads="1"/>
          </p:cNvSpPr>
          <p:nvPr>
            <p:ph type="subTitle" sz="quarter" idx="1"/>
          </p:nvPr>
        </p:nvSpPr>
        <p:spPr>
          <a:xfrm>
            <a:off x="1371600" y="4351341"/>
            <a:ext cx="6400800" cy="221599"/>
          </a:xfrm>
        </p:spPr>
        <p:txBody>
          <a:bodyPr anchor="ctr"/>
          <a:lstStyle>
            <a:lvl1pPr marL="0" indent="0" algn="ctr">
              <a:buFont typeface="Wingdings" pitchFamily="2" charset="2"/>
              <a:buNone/>
              <a:defRPr i="1"/>
            </a:lvl1pPr>
          </a:lstStyle>
          <a:p>
            <a:r>
              <a:rPr lang="en-US" noProof="0" smtClean="0"/>
              <a:t>Click to edit Master subtitle style</a:t>
            </a:r>
            <a:endParaRPr lang="en-GB" noProof="0"/>
          </a:p>
        </p:txBody>
      </p:sp>
    </p:spTree>
    <p:extLst>
      <p:ext uri="{BB962C8B-B14F-4D97-AF65-F5344CB8AC3E}">
        <p14:creationId xmlns:p14="http://schemas.microsoft.com/office/powerpoint/2010/main" val="1942241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7563588" y="2092327"/>
            <a:ext cx="1329595" cy="3545587"/>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460223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6182" y="596901"/>
            <a:ext cx="276999" cy="4140200"/>
          </a:xfrm>
        </p:spPr>
        <p:txBody>
          <a:bodyPr vert="eaVert"/>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5250603" y="596901"/>
            <a:ext cx="1329595" cy="4140200"/>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3161202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B6A2AF-CE8A-4052-9E11-5A33A14BD123}"/>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 xmlns:a16="http://schemas.microsoft.com/office/drawing/2014/main" id="{80BC8BDE-2CDB-4D06-BB98-EFB2EA75D86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 xmlns:a16="http://schemas.microsoft.com/office/drawing/2014/main" id="{71EFF71A-9358-4B52-8F69-D818A2998810}"/>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31F9A7F1-AF4A-4435-83B7-9FD02E3B174F}"/>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221A303C-E75C-4CB2-B059-CDCB87FAF84C}"/>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26536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52D422B-ED00-40B0-9165-87546F8A16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6A960440-5F7E-4060-A858-F632AB3D5FD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C2DE873D-DFB9-4985-8BF9-F11835D4CAAF}"/>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ACD25987-3B62-444F-836C-52217B2B36E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099C289B-B3FB-499F-8C27-2F4BB1DF2362}"/>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0890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9ED5997-2C5C-475E-872C-553B60F65817}"/>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 xmlns:a16="http://schemas.microsoft.com/office/drawing/2014/main" id="{A6B594CB-B266-4610-9584-5998A4742F42}"/>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3685AC40-F003-4FA9-A42C-BFFD1131BA2A}"/>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8B438BE5-E698-48C8-BC01-73323E730EB6}"/>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D9CC469D-2098-45FC-A204-48FD368472E0}"/>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1425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E4FF29-24FF-4DE5-ADB9-9A804AF448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898DA1E-348D-4E37-848E-E68E9F06AC59}"/>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3771B82F-C8CB-4287-8AE0-4CBB4CA41CBB}"/>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C1A0E6C2-3321-45C3-AB18-326A30EF3285}"/>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DE729858-C3DE-4AC6-888E-33B4C60408E3}"/>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2C8D0C1C-5108-4F61-8F4F-82344E0E25AD}"/>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0041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A4F2DEA-EB9C-42C7-BFC0-CE953326873F}"/>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48A942AE-40AA-4307-9C2C-0814D103894E}"/>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 xmlns:a16="http://schemas.microsoft.com/office/drawing/2014/main" id="{C2A15E67-9C61-4678-8924-1F2A98D2A6E3}"/>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48F47BDE-0CA5-4AC0-9774-66333A032072}"/>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 xmlns:a16="http://schemas.microsoft.com/office/drawing/2014/main" id="{F4F71CA5-160B-453D-AC4C-E5A8683CD3BC}"/>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E000ECAD-1DC0-4DB8-B23F-2978DA2F7FA5}"/>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8" name="Footer Placeholder 7">
            <a:extLst>
              <a:ext uri="{FF2B5EF4-FFF2-40B4-BE49-F238E27FC236}">
                <a16:creationId xmlns="" xmlns:a16="http://schemas.microsoft.com/office/drawing/2014/main" id="{D5904712-6C20-43C7-BCC8-45796173AFC6}"/>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 xmlns:a16="http://schemas.microsoft.com/office/drawing/2014/main" id="{294997E3-7A47-4FD1-BF6C-E9F8C29D1567}"/>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24481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650026-D873-40BB-8914-E0C241D919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70E8D620-46AF-4A8A-813F-7F131B4A93A4}"/>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4" name="Footer Placeholder 3">
            <a:extLst>
              <a:ext uri="{FF2B5EF4-FFF2-40B4-BE49-F238E27FC236}">
                <a16:creationId xmlns="" xmlns:a16="http://schemas.microsoft.com/office/drawing/2014/main" id="{C0AC39B4-11C7-47A4-8F28-647004B92429}"/>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 xmlns:a16="http://schemas.microsoft.com/office/drawing/2014/main" id="{19310B8E-38B6-4D4D-B39F-3BF1159EAA7F}"/>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82497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B770769F-807C-4E43-BB3A-690A3E86240A}"/>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3" name="Footer Placeholder 2">
            <a:extLst>
              <a:ext uri="{FF2B5EF4-FFF2-40B4-BE49-F238E27FC236}">
                <a16:creationId xmlns="" xmlns:a16="http://schemas.microsoft.com/office/drawing/2014/main" id="{5DC89C88-05E9-491E-BDFB-6B854351DCF2}"/>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 xmlns:a16="http://schemas.microsoft.com/office/drawing/2014/main" id="{8584F9D3-83AC-4455-AEBE-6F04076F5D72}"/>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62189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913A89-D4A0-487D-A149-C9511B1EDB5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 xmlns:a16="http://schemas.microsoft.com/office/drawing/2014/main" id="{A9402240-6504-4AE9-83C4-538754923FC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473F8497-C477-4825-B17D-5CF8B62B870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 xmlns:a16="http://schemas.microsoft.com/office/drawing/2014/main" id="{224D6A41-4772-4D52-AE79-7A6CFB4D75D5}"/>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A8BC2376-8C81-4D02-ABFA-CF217512AB04}"/>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7AFDEF3E-6D04-4CA1-B76A-1CBDF7DDDE84}"/>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53610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a:xfrm>
            <a:off x="246063" y="2092329"/>
            <a:ext cx="8647112" cy="132959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2379054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778F86-49DF-434F-A916-CCFADFF83D3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 xmlns:a16="http://schemas.microsoft.com/office/drawing/2014/main" id="{B2ED303B-92A4-4D0B-89F0-E639F369E42A}"/>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 xmlns:a16="http://schemas.microsoft.com/office/drawing/2014/main" id="{733CEC67-1110-4B8B-98F4-CF156268B63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 xmlns:a16="http://schemas.microsoft.com/office/drawing/2014/main" id="{D3D3C3E4-F4A6-412E-8CE9-25BA63237BC4}"/>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EA047C-50CA-48A9-BB35-8C6233FBF88C}"/>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925DFE21-9CD8-49CC-AF1B-BDE101142380}"/>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1102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0869B78-F27F-495B-A2C2-2793284F67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07064751-C514-4419-85E0-DFFC94D1DFC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3053D27-EB3C-4610-8A69-DCC125D37F38}"/>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545A532C-1325-482A-9DEB-DDFA0FCBEEF6}"/>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8D36A21A-59B8-469A-9D91-EEE5988A2F89}"/>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68177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1F475ECF-C99D-4889-88D7-F7E198685AFA}"/>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03439734-D441-499E-B507-BC7A82D1A12D}"/>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565E774-C302-49D4-9659-E21D0FDEA20C}"/>
              </a:ext>
            </a:extLst>
          </p:cNvPr>
          <p:cNvSpPr>
            <a:spLocks noGrp="1"/>
          </p:cNvSpPr>
          <p:nvPr>
            <p:ph type="dt" sz="half" idx="10"/>
          </p:nvPr>
        </p:nvSpPr>
        <p:spPr/>
        <p:txBody>
          <a:bodyPr/>
          <a:lstStyle/>
          <a:p>
            <a:fld id="{D92EA062-DD63-490A-B8E6-ECEBD6CA674D}" type="datetimeFigureOut">
              <a:rPr lang="en-US" smtClean="0">
                <a:solidFill>
                  <a:prstClr val="black">
                    <a:tint val="75000"/>
                  </a:prstClr>
                </a:solidFill>
              </a:rPr>
              <a:pPr/>
              <a:t>5/14/2021</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397F6840-67C3-4206-A20E-75019B3C2B5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0DDBE94B-D67A-44B7-923C-887C09451398}"/>
              </a:ext>
            </a:extLst>
          </p:cNvPr>
          <p:cNvSpPr>
            <a:spLocks noGrp="1"/>
          </p:cNvSpPr>
          <p:nvPr>
            <p:ph type="sldNum" sz="quarter" idx="12"/>
          </p:nvPr>
        </p:nvSpPr>
        <p:spPr/>
        <p:txBody>
          <a:bodyPr/>
          <a:lstStyle/>
          <a:p>
            <a:fld id="{DBDD1549-1324-4EFF-87C0-B692114AC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1909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080296"/>
          </a:xfrm>
        </p:spPr>
        <p:txBody>
          <a:bodyPr/>
          <a:lstStyle>
            <a:lvl1pPr algn="ctr">
              <a:defRPr sz="3900" b="1" cap="all"/>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722313" y="2906717"/>
            <a:ext cx="7772400" cy="276999"/>
          </a:xfrm>
        </p:spPr>
        <p:txBody>
          <a:bodyPr anchor="b"/>
          <a:lstStyle>
            <a:lvl1pPr marL="0" indent="0" algn="ctr">
              <a:buNone/>
              <a:defRPr sz="2000"/>
            </a:lvl1pPr>
            <a:lvl2pPr marL="457165" indent="0">
              <a:buNone/>
              <a:defRPr sz="1800"/>
            </a:lvl2pPr>
            <a:lvl3pPr marL="914331" indent="0">
              <a:buNone/>
              <a:defRPr sz="1600"/>
            </a:lvl3pPr>
            <a:lvl4pPr marL="1371495" indent="0">
              <a:buNone/>
              <a:defRPr sz="1400"/>
            </a:lvl4pPr>
            <a:lvl5pPr marL="1828660" indent="0">
              <a:buNone/>
              <a:defRPr sz="1400"/>
            </a:lvl5pPr>
            <a:lvl6pPr marL="2285826" indent="0">
              <a:buNone/>
              <a:defRPr sz="1400"/>
            </a:lvl6pPr>
            <a:lvl7pPr marL="2742990" indent="0">
              <a:buNone/>
              <a:defRPr sz="1400"/>
            </a:lvl7pPr>
            <a:lvl8pPr marL="3200156" indent="0">
              <a:buNone/>
              <a:defRPr sz="1400"/>
            </a:lvl8pPr>
            <a:lvl9pPr marL="3657321"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2904357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246063" y="2092328"/>
            <a:ext cx="4246562"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4645025" y="2092328"/>
            <a:ext cx="4248150"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964402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4"/>
            <a:ext cx="8686800" cy="276999"/>
          </a:xfrm>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28600" y="1535117"/>
            <a:ext cx="4268788"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28600" y="2174876"/>
            <a:ext cx="4268788"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645029" y="1535117"/>
            <a:ext cx="4270375"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645029" y="2174876"/>
            <a:ext cx="4270375"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231197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Click to edit Master title style</a:t>
            </a:r>
            <a:endParaRPr lang="en-GB" noProof="0" dirty="0"/>
          </a:p>
        </p:txBody>
      </p:sp>
    </p:spTree>
    <p:extLst>
      <p:ext uri="{BB962C8B-B14F-4D97-AF65-F5344CB8AC3E}">
        <p14:creationId xmlns:p14="http://schemas.microsoft.com/office/powerpoint/2010/main" val="3542286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7225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623887"/>
            <a:ext cx="3008313" cy="553998"/>
          </a:xfrm>
        </p:spPr>
        <p:txBody>
          <a:bodyPr anchor="b"/>
          <a:lstStyle>
            <a:lvl1pPr algn="l">
              <a:defRPr sz="2000" b="1"/>
            </a:lvl1pPr>
          </a:lstStyle>
          <a:p>
            <a:r>
              <a:rPr lang="en-US" noProof="0" smtClean="0"/>
              <a:t>Click to edit Master title style</a:t>
            </a:r>
            <a:endParaRPr lang="en-GB" noProof="0"/>
          </a:p>
        </p:txBody>
      </p:sp>
      <p:sp>
        <p:nvSpPr>
          <p:cNvPr id="3" name="Content Placeholder 2"/>
          <p:cNvSpPr>
            <a:spLocks noGrp="1"/>
          </p:cNvSpPr>
          <p:nvPr>
            <p:ph idx="1"/>
          </p:nvPr>
        </p:nvSpPr>
        <p:spPr>
          <a:xfrm>
            <a:off x="3575051" y="623888"/>
            <a:ext cx="5111750" cy="25176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Text Placeholder 3"/>
          <p:cNvSpPr>
            <a:spLocks noGrp="1"/>
          </p:cNvSpPr>
          <p:nvPr>
            <p:ph type="body" sz="half" idx="2"/>
          </p:nvPr>
        </p:nvSpPr>
        <p:spPr>
          <a:xfrm>
            <a:off x="457204" y="1785941"/>
            <a:ext cx="3008313" cy="19943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2757840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4"/>
            <a:ext cx="5486400" cy="276999"/>
          </a:xfrm>
        </p:spPr>
        <p:txBody>
          <a:bodyPr anchor="b"/>
          <a:lstStyle>
            <a:lvl1pPr algn="l">
              <a:defRPr sz="20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1792288" y="612775"/>
            <a:ext cx="5486400" cy="443198"/>
          </a:xfrm>
        </p:spPr>
        <p:txBody>
          <a:bodyPr/>
          <a:lstStyle>
            <a:lvl1pPr marL="0" indent="0">
              <a:buNone/>
              <a:defRPr sz="3200"/>
            </a:lvl1pPr>
            <a:lvl2pPr marL="457165" indent="0">
              <a:buNone/>
              <a:defRPr sz="2800"/>
            </a:lvl2pPr>
            <a:lvl3pPr marL="914331" indent="0">
              <a:buNone/>
              <a:defRPr sz="2400"/>
            </a:lvl3pPr>
            <a:lvl4pPr marL="1371495" indent="0">
              <a:buNone/>
              <a:defRPr sz="2000"/>
            </a:lvl4pPr>
            <a:lvl5pPr marL="1828660" indent="0">
              <a:buNone/>
              <a:defRPr sz="2000"/>
            </a:lvl5pPr>
            <a:lvl6pPr marL="2285826" indent="0">
              <a:buNone/>
              <a:defRPr sz="2000"/>
            </a:lvl6pPr>
            <a:lvl7pPr marL="2742990" indent="0">
              <a:buNone/>
              <a:defRPr sz="2000"/>
            </a:lvl7pPr>
            <a:lvl8pPr marL="3200156" indent="0">
              <a:buNone/>
              <a:defRPr sz="2000"/>
            </a:lvl8pPr>
            <a:lvl9pPr marL="3657321"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41"/>
            <a:ext cx="5486400" cy="19943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3775240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userDrawn="1"/>
        </p:nvSpPr>
        <p:spPr bwMode="auto">
          <a:xfrm>
            <a:off x="0" y="0"/>
            <a:ext cx="9144000" cy="596900"/>
          </a:xfrm>
          <a:prstGeom prst="rect">
            <a:avLst/>
          </a:prstGeom>
          <a:solidFill>
            <a:srgbClr val="006600"/>
          </a:solidFill>
          <a:ln w="12700" cap="flat" cmpd="sng" algn="ctr">
            <a:solidFill>
              <a:schemeClr val="tx1"/>
            </a:solidFill>
            <a:prstDash val="solid"/>
            <a:round/>
            <a:headEnd type="none" w="med" len="med"/>
            <a:tailEnd type="none" w="med" len="med"/>
          </a:ln>
          <a:effectLst/>
        </p:spPr>
        <p:txBody>
          <a:bodyPr vert="horz" wrap="square" lIns="72000" tIns="72000" rIns="72000" bIns="72000" numCol="1" rtlCol="0" anchor="t" anchorCtr="0" compatLnSpc="1">
            <a:prstTxWarp prst="textNoShape">
              <a:avLst/>
            </a:prstTxWarp>
            <a:spAutoFit/>
          </a:bodyPr>
          <a:lstStyle/>
          <a:p>
            <a:pPr marL="0" marR="0" indent="0" algn="ctr" defTabSz="914400" rtl="0" eaLnBrk="1" fontAlgn="base" latinLnBrk="0" hangingPunct="1">
              <a:lnSpc>
                <a:spcPct val="90000"/>
              </a:lnSpc>
              <a:spcBef>
                <a:spcPct val="50000"/>
              </a:spcBef>
              <a:spcAft>
                <a:spcPct val="0"/>
              </a:spcAft>
              <a:buClr>
                <a:schemeClr val="bg2"/>
              </a:buClr>
              <a:buSzTx/>
              <a:buFontTx/>
              <a:buNone/>
              <a:tabLst/>
            </a:pPr>
            <a:endParaRPr kumimoji="0" lang="en-ZA" sz="1400" b="0" i="0" u="none" strike="noStrike" cap="none" normalizeH="0" baseline="0" smtClean="0">
              <a:ln>
                <a:noFill/>
              </a:ln>
              <a:solidFill>
                <a:schemeClr val="tx1"/>
              </a:solidFill>
              <a:effectLst/>
              <a:latin typeface="Arial" charset="0"/>
              <a:cs typeface="Arial" charset="0"/>
            </a:endParaRPr>
          </a:p>
        </p:txBody>
      </p:sp>
      <p:sp>
        <p:nvSpPr>
          <p:cNvPr id="3075" name="Rectangle 24"/>
          <p:cNvSpPr>
            <a:spLocks noGrp="1" noChangeArrowheads="1"/>
          </p:cNvSpPr>
          <p:nvPr>
            <p:ph type="title"/>
          </p:nvPr>
        </p:nvSpPr>
        <p:spPr bwMode="auto">
          <a:xfrm>
            <a:off x="100221" y="113724"/>
            <a:ext cx="8647112" cy="3877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GB" smtClean="0"/>
              <a:t>Headline: (20 pt.) Arial bold</a:t>
            </a:r>
          </a:p>
        </p:txBody>
      </p:sp>
      <p:sp>
        <p:nvSpPr>
          <p:cNvPr id="3076" name="Rectangle 26"/>
          <p:cNvSpPr>
            <a:spLocks noGrp="1" noChangeArrowheads="1"/>
          </p:cNvSpPr>
          <p:nvPr>
            <p:ph type="body" idx="1"/>
          </p:nvPr>
        </p:nvSpPr>
        <p:spPr bwMode="auto">
          <a:xfrm>
            <a:off x="246063" y="2092325"/>
            <a:ext cx="8647112" cy="2659063"/>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p>
            <a:pPr lvl="0"/>
            <a:r>
              <a:rPr lang="en-GB" smtClean="0"/>
              <a:t>Text: 16-pt. Arial with Wingdings square square bullet 100%</a:t>
            </a:r>
          </a:p>
          <a:p>
            <a:pPr lvl="1"/>
            <a:r>
              <a:rPr lang="en-GB" smtClean="0"/>
              <a:t>Second-level bullet — Arial round</a:t>
            </a:r>
          </a:p>
          <a:p>
            <a:pPr lvl="2"/>
            <a:r>
              <a:rPr lang="en-GB" smtClean="0"/>
              <a:t>Third-level bullet — Arial Em dash</a:t>
            </a:r>
          </a:p>
          <a:p>
            <a:pPr lvl="3"/>
            <a:r>
              <a:rPr lang="en-GB" smtClean="0"/>
              <a:t>Fourth-level bullet — Arial Em dash</a:t>
            </a:r>
          </a:p>
          <a:p>
            <a:pPr lvl="4"/>
            <a:r>
              <a:rPr lang="en-GB" smtClean="0"/>
              <a:t>xx</a:t>
            </a:r>
          </a:p>
          <a:p>
            <a:pPr lvl="0"/>
            <a:r>
              <a:rPr lang="en-GB" smtClean="0"/>
              <a:t>Text: 16 pt. Arial, plain text sentence case</a:t>
            </a:r>
          </a:p>
          <a:p>
            <a:pPr lvl="1"/>
            <a:r>
              <a:rPr lang="en-GB" smtClean="0"/>
              <a:t>Second-level bullet</a:t>
            </a:r>
          </a:p>
          <a:p>
            <a:pPr lvl="2"/>
            <a:r>
              <a:rPr lang="en-GB" smtClean="0"/>
              <a:t>Third-level bullet</a:t>
            </a:r>
          </a:p>
          <a:p>
            <a:pPr lvl="3"/>
            <a:r>
              <a:rPr lang="en-GB" smtClean="0"/>
              <a:t>Fourth-level bullet</a:t>
            </a:r>
          </a:p>
        </p:txBody>
      </p:sp>
      <p:sp>
        <p:nvSpPr>
          <p:cNvPr id="1029" name="Rectangle 28"/>
          <p:cNvSpPr>
            <a:spLocks noChangeArrowheads="1"/>
          </p:cNvSpPr>
          <p:nvPr/>
        </p:nvSpPr>
        <p:spPr bwMode="auto">
          <a:xfrm>
            <a:off x="8650288" y="6705600"/>
            <a:ext cx="265112" cy="138113"/>
          </a:xfrm>
          <a:prstGeom prst="rect">
            <a:avLst/>
          </a:prstGeom>
          <a:noFill/>
          <a:ln w="12700">
            <a:noFill/>
            <a:miter lim="800000"/>
            <a:headEnd/>
            <a:tailEnd/>
          </a:ln>
        </p:spPr>
        <p:txBody>
          <a:bodyPr lIns="0" tIns="0" rIns="0" bIns="0" anchor="ctr">
            <a:spAutoFit/>
          </a:bodyPr>
          <a:lstStyle/>
          <a:p>
            <a:pPr algn="r" eaLnBrk="0" hangingPunct="0">
              <a:defRPr/>
            </a:pPr>
            <a:fld id="{851172FB-5EEA-4105-882C-8D3DDB9655BA}" type="slidenum">
              <a:rPr lang="en-GB" sz="900">
                <a:solidFill>
                  <a:srgbClr val="77787B"/>
                </a:solidFill>
              </a:rPr>
              <a:pPr algn="r" eaLnBrk="0" hangingPunct="0">
                <a:defRPr/>
              </a:pPr>
              <a:t>‹#›</a:t>
            </a:fld>
            <a:endParaRPr lang="en-GB" sz="900" dirty="0">
              <a:solidFill>
                <a:srgbClr val="77787B"/>
              </a:solidFill>
            </a:endParaRPr>
          </a:p>
        </p:txBody>
      </p:sp>
      <p:pic>
        <p:nvPicPr>
          <p:cNvPr id="3079" name="Picture 6" descr="C:\Users\jmumaw\Desktop\DCS\Pics\Logo.JPG"/>
          <p:cNvPicPr>
            <a:picLocks noChangeAspect="1" noChangeArrowheads="1"/>
          </p:cNvPicPr>
          <p:nvPr/>
        </p:nvPicPr>
        <p:blipFill>
          <a:blip r:embed="rId13" cstate="print"/>
          <a:srcRect/>
          <a:stretch>
            <a:fillRect/>
          </a:stretch>
        </p:blipFill>
        <p:spPr bwMode="auto">
          <a:xfrm>
            <a:off x="0" y="6388100"/>
            <a:ext cx="1362075" cy="447675"/>
          </a:xfrm>
          <a:prstGeom prst="rect">
            <a:avLst/>
          </a:prstGeom>
          <a:noFill/>
          <a:ln w="9525">
            <a:noFill/>
            <a:miter lim="800000"/>
            <a:headEnd/>
            <a:tailEnd/>
          </a:ln>
        </p:spPr>
      </p:pic>
    </p:spTree>
    <p:extLst>
      <p:ext uri="{BB962C8B-B14F-4D97-AF65-F5344CB8AC3E}">
        <p14:creationId xmlns:p14="http://schemas.microsoft.com/office/powerpoint/2010/main" val="562599078"/>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txStyles>
    <p:titleStyle>
      <a:lvl1pPr algn="l" rtl="0" eaLnBrk="0" fontAlgn="base" hangingPunct="0">
        <a:lnSpc>
          <a:spcPct val="90000"/>
        </a:lnSpc>
        <a:spcBef>
          <a:spcPct val="0"/>
        </a:spcBef>
        <a:spcAft>
          <a:spcPct val="0"/>
        </a:spcAft>
        <a:defRPr sz="2800" b="1">
          <a:solidFill>
            <a:schemeClr val="bg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p:titleStyle>
    <p:bodyStyle>
      <a:lvl1pPr marL="266700" indent="-266700" algn="l" rtl="0" eaLnBrk="0" fontAlgn="base" hangingPunct="0">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eaLnBrk="0" fontAlgn="base" hangingPunct="0">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eaLnBrk="0" fontAlgn="base" hangingPunct="0">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eaLnBrk="0" fontAlgn="base" hangingPunct="0">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eaLnBrk="0" fontAlgn="base" hangingPunct="0">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5"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5" algn="l" defTabSz="914331" rtl="0" eaLnBrk="1" latinLnBrk="0" hangingPunct="1">
        <a:defRPr sz="1800" kern="1200">
          <a:solidFill>
            <a:schemeClr val="tx1"/>
          </a:solidFill>
          <a:latin typeface="+mn-lt"/>
          <a:ea typeface="+mn-ea"/>
          <a:cs typeface="+mn-cs"/>
        </a:defRPr>
      </a:lvl4pPr>
      <a:lvl5pPr marL="1828660" algn="l" defTabSz="914331" rtl="0" eaLnBrk="1" latinLnBrk="0" hangingPunct="1">
        <a:defRPr sz="1800" kern="1200">
          <a:solidFill>
            <a:schemeClr val="tx1"/>
          </a:solidFill>
          <a:latin typeface="+mn-lt"/>
          <a:ea typeface="+mn-ea"/>
          <a:cs typeface="+mn-cs"/>
        </a:defRPr>
      </a:lvl5pPr>
      <a:lvl6pPr marL="2285826" algn="l" defTabSz="914331" rtl="0" eaLnBrk="1" latinLnBrk="0" hangingPunct="1">
        <a:defRPr sz="1800" kern="1200">
          <a:solidFill>
            <a:schemeClr val="tx1"/>
          </a:solidFill>
          <a:latin typeface="+mn-lt"/>
          <a:ea typeface="+mn-ea"/>
          <a:cs typeface="+mn-cs"/>
        </a:defRPr>
      </a:lvl6pPr>
      <a:lvl7pPr marL="2742990" algn="l" defTabSz="914331" rtl="0" eaLnBrk="1" latinLnBrk="0" hangingPunct="1">
        <a:defRPr sz="1800" kern="1200">
          <a:solidFill>
            <a:schemeClr val="tx1"/>
          </a:solidFill>
          <a:latin typeface="+mn-lt"/>
          <a:ea typeface="+mn-ea"/>
          <a:cs typeface="+mn-cs"/>
        </a:defRPr>
      </a:lvl7pPr>
      <a:lvl8pPr marL="3200156" algn="l" defTabSz="914331" rtl="0" eaLnBrk="1" latinLnBrk="0" hangingPunct="1">
        <a:defRPr sz="1800" kern="1200">
          <a:solidFill>
            <a:schemeClr val="tx1"/>
          </a:solidFill>
          <a:latin typeface="+mn-lt"/>
          <a:ea typeface="+mn-ea"/>
          <a:cs typeface="+mn-cs"/>
        </a:defRPr>
      </a:lvl8pPr>
      <a:lvl9pPr marL="3657321" algn="l" defTabSz="91433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280F6169-38FE-4D43-931B-75DCBAF308C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0D67E026-CA9D-4CE7-8F50-786D9315F14C}"/>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5B87351D-0748-4ECA-8FA1-525802B73D6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D92EA062-DD63-490A-B8E6-ECEBD6CA674D}" type="datetimeFigureOut">
              <a:rPr lang="en-US" smtClean="0">
                <a:solidFill>
                  <a:prstClr val="black">
                    <a:tint val="75000"/>
                  </a:prstClr>
                </a:solidFill>
                <a:latin typeface="Verdana" panose="020B0604030504040204"/>
              </a:rPr>
              <a:pPr fontAlgn="auto">
                <a:spcBef>
                  <a:spcPts val="0"/>
                </a:spcBef>
                <a:spcAft>
                  <a:spcPts val="0"/>
                </a:spcAft>
              </a:pPr>
              <a:t>5/14/2021</a:t>
            </a:fld>
            <a:endParaRPr lang="en-US">
              <a:solidFill>
                <a:prstClr val="black">
                  <a:tint val="75000"/>
                </a:prstClr>
              </a:solidFill>
              <a:latin typeface="Verdana" panose="020B0604030504040204"/>
            </a:endParaRPr>
          </a:p>
        </p:txBody>
      </p:sp>
      <p:sp>
        <p:nvSpPr>
          <p:cNvPr id="5" name="Footer Placeholder 4">
            <a:extLst>
              <a:ext uri="{FF2B5EF4-FFF2-40B4-BE49-F238E27FC236}">
                <a16:creationId xmlns="" xmlns:a16="http://schemas.microsoft.com/office/drawing/2014/main" id="{D3C33111-923A-4592-97A8-3CFB72DB7DBA}"/>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Verdana" panose="020B0604030504040204"/>
            </a:endParaRPr>
          </a:p>
        </p:txBody>
      </p:sp>
      <p:sp>
        <p:nvSpPr>
          <p:cNvPr id="6" name="Slide Number Placeholder 5">
            <a:extLst>
              <a:ext uri="{FF2B5EF4-FFF2-40B4-BE49-F238E27FC236}">
                <a16:creationId xmlns="" xmlns:a16="http://schemas.microsoft.com/office/drawing/2014/main" id="{B40A99A5-B9C1-4B3F-B652-92C5DD77A434}"/>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DBDD1549-1324-4EFF-87C0-B692114AC8D2}" type="slidenum">
              <a:rPr lang="en-US" smtClean="0">
                <a:solidFill>
                  <a:prstClr val="black">
                    <a:tint val="75000"/>
                  </a:prstClr>
                </a:solidFill>
                <a:latin typeface="Verdana" panose="020B0604030504040204"/>
              </a:rPr>
              <a:pPr fontAlgn="auto">
                <a:spcBef>
                  <a:spcPts val="0"/>
                </a:spcBef>
                <a:spcAft>
                  <a:spcPts val="0"/>
                </a:spcAft>
              </a:pPr>
              <a:t>‹#›</a:t>
            </a:fld>
            <a:endParaRPr lang="en-US">
              <a:solidFill>
                <a:prstClr val="black">
                  <a:tint val="75000"/>
                </a:prstClr>
              </a:solidFill>
              <a:latin typeface="Verdana" panose="020B0604030504040204"/>
            </a:endParaRPr>
          </a:p>
        </p:txBody>
      </p:sp>
    </p:spTree>
    <p:extLst>
      <p:ext uri="{BB962C8B-B14F-4D97-AF65-F5344CB8AC3E}">
        <p14:creationId xmlns:p14="http://schemas.microsoft.com/office/powerpoint/2010/main" val="3270068342"/>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jmumaw\Desktop\DCS\Pics\Logo.JPG"/>
          <p:cNvPicPr>
            <a:picLocks noChangeAspect="1" noChangeArrowheads="1"/>
          </p:cNvPicPr>
          <p:nvPr/>
        </p:nvPicPr>
        <p:blipFill>
          <a:blip r:embed="rId3" cstate="print"/>
          <a:srcRect/>
          <a:stretch>
            <a:fillRect/>
          </a:stretch>
        </p:blipFill>
        <p:spPr bwMode="auto">
          <a:xfrm>
            <a:off x="1570038" y="609600"/>
            <a:ext cx="5473700" cy="1798637"/>
          </a:xfrm>
          <a:prstGeom prst="rect">
            <a:avLst/>
          </a:prstGeom>
          <a:noFill/>
          <a:ln w="9525">
            <a:noFill/>
            <a:miter lim="800000"/>
            <a:headEnd/>
            <a:tailEnd/>
          </a:ln>
        </p:spPr>
      </p:pic>
      <p:sp>
        <p:nvSpPr>
          <p:cNvPr id="13316" name="Rectangle 6"/>
          <p:cNvSpPr>
            <a:spLocks noGrp="1" noChangeArrowheads="1"/>
          </p:cNvSpPr>
          <p:nvPr>
            <p:ph type="ctrTitle"/>
          </p:nvPr>
        </p:nvSpPr>
        <p:spPr>
          <a:xfrm>
            <a:off x="307365" y="2784699"/>
            <a:ext cx="8520112" cy="3656386"/>
          </a:xfrm>
          <a:ln/>
        </p:spPr>
        <p:txBody>
          <a:bodyPr/>
          <a:lstStyle/>
          <a:p>
            <a:r>
              <a:rPr lang="en-US" sz="2800" dirty="0" smtClean="0">
                <a:solidFill>
                  <a:srgbClr val="FF0000"/>
                </a:solidFill>
              </a:rPr>
              <a:t/>
            </a:r>
            <a:br>
              <a:rPr lang="en-US" sz="2800" dirty="0" smtClean="0">
                <a:solidFill>
                  <a:srgbClr val="FF0000"/>
                </a:solidFill>
              </a:rPr>
            </a:br>
            <a:r>
              <a:rPr lang="en-US" sz="3200" dirty="0" smtClean="0">
                <a:solidFill>
                  <a:srgbClr val="FF0000"/>
                </a:solidFill>
              </a:rPr>
              <a:t>Presentation on</a:t>
            </a:r>
            <a:r>
              <a:rPr lang="en-US" sz="3200" dirty="0">
                <a:solidFill>
                  <a:srgbClr val="FF0000"/>
                </a:solidFill>
              </a:rPr>
              <a:t/>
            </a:r>
            <a:br>
              <a:rPr lang="en-US" sz="3200" dirty="0">
                <a:solidFill>
                  <a:srgbClr val="FF0000"/>
                </a:solidFill>
              </a:rPr>
            </a:br>
            <a:r>
              <a:rPr lang="en-US" sz="3200" dirty="0" smtClean="0">
                <a:solidFill>
                  <a:srgbClr val="FF0000"/>
                </a:solidFill>
              </a:rPr>
              <a:t>DCS 2</a:t>
            </a:r>
            <a:r>
              <a:rPr lang="en-US" sz="3200" baseline="30000" dirty="0" smtClean="0">
                <a:solidFill>
                  <a:srgbClr val="FF0000"/>
                </a:solidFill>
              </a:rPr>
              <a:t>nd</a:t>
            </a:r>
            <a:r>
              <a:rPr lang="en-US" sz="3200" dirty="0" smtClean="0">
                <a:solidFill>
                  <a:srgbClr val="FF0000"/>
                </a:solidFill>
              </a:rPr>
              <a:t> Quarter Actual Performance Report (2016/2017)</a:t>
            </a:r>
            <a:r>
              <a:rPr lang="en-US" sz="2800" dirty="0" smtClean="0">
                <a:solidFill>
                  <a:srgbClr val="FF0000"/>
                </a:solidFill>
              </a:rPr>
              <a:t/>
            </a:r>
            <a:br>
              <a:rPr lang="en-US" sz="2800" dirty="0" smtClean="0">
                <a:solidFill>
                  <a:srgbClr val="FF0000"/>
                </a:solidFill>
              </a:rPr>
            </a:br>
            <a:r>
              <a:rPr lang="en-US" sz="2800" dirty="0" smtClean="0">
                <a:solidFill>
                  <a:srgbClr val="FF0000"/>
                </a:solidFill>
              </a:rPr>
              <a:t/>
            </a:r>
            <a:br>
              <a:rPr lang="en-US" sz="2800" dirty="0" smtClean="0">
                <a:solidFill>
                  <a:srgbClr val="FF0000"/>
                </a:solidFill>
              </a:rPr>
            </a:br>
            <a:r>
              <a:rPr lang="en-US" sz="2800" b="0" dirty="0" smtClean="0">
                <a:latin typeface="Century Gothic" panose="020B0502020202020204" pitchFamily="34" charset="0"/>
              </a:rPr>
              <a:t/>
            </a:r>
            <a:br>
              <a:rPr lang="en-US" sz="2800" b="0" dirty="0" smtClean="0">
                <a:latin typeface="Century Gothic" panose="020B0502020202020204" pitchFamily="34" charset="0"/>
              </a:rPr>
            </a:br>
            <a:r>
              <a:rPr lang="en-US" sz="2800" b="0" dirty="0">
                <a:latin typeface="Century Gothic" panose="020B0502020202020204" pitchFamily="34" charset="0"/>
              </a:rPr>
              <a:t/>
            </a:r>
            <a:br>
              <a:rPr lang="en-US" sz="2800" b="0" dirty="0">
                <a:latin typeface="Century Gothic" panose="020B0502020202020204" pitchFamily="34" charset="0"/>
              </a:rPr>
            </a:br>
            <a:r>
              <a:rPr lang="en-GB" sz="2800" b="0" dirty="0" smtClean="0">
                <a:latin typeface="Century Gothic" panose="020B0502020202020204" pitchFamily="34" charset="0"/>
              </a:rPr>
              <a:t>November   </a:t>
            </a:r>
            <a:r>
              <a:rPr lang="en-GB" sz="2800" b="0" dirty="0">
                <a:latin typeface="Century Gothic" panose="020B0502020202020204" pitchFamily="34" charset="0"/>
              </a:rPr>
              <a:t>2016</a:t>
            </a:r>
            <a:br>
              <a:rPr lang="en-GB" sz="2800" b="0" dirty="0">
                <a:latin typeface="Century Gothic" panose="020B0502020202020204" pitchFamily="34" charset="0"/>
              </a:rPr>
            </a:br>
            <a:endParaRPr lang="en-GB" sz="2800" b="0" dirty="0">
              <a:latin typeface="Century Gothic" panose="020B0502020202020204" pitchFamily="34" charset="0"/>
            </a:endParaRPr>
          </a:p>
        </p:txBody>
      </p:sp>
      <p:pic>
        <p:nvPicPr>
          <p:cNvPr id="5" name="Picture 4" descr="Slide1 Template_1.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8965"/>
            <a:ext cx="9144000" cy="6858000"/>
          </a:xfrm>
          <a:prstGeom prst="rect">
            <a:avLst/>
          </a:prstGeom>
        </p:spPr>
      </p:pic>
      <p:sp>
        <p:nvSpPr>
          <p:cNvPr id="3" name="Rectangle 2"/>
          <p:cNvSpPr/>
          <p:nvPr/>
        </p:nvSpPr>
        <p:spPr>
          <a:xfrm>
            <a:off x="-503330" y="1500296"/>
            <a:ext cx="5758243" cy="2246769"/>
          </a:xfrm>
          <a:prstGeom prst="rect">
            <a:avLst/>
          </a:prstGeom>
        </p:spPr>
        <p:txBody>
          <a:bodyPr wrap="square">
            <a:spAutoFit/>
          </a:bodyPr>
          <a:lstStyle/>
          <a:p>
            <a:pPr algn="ctr"/>
            <a:r>
              <a:rPr lang="en-US" sz="2800" b="1" kern="0" dirty="0" smtClean="0">
                <a:solidFill>
                  <a:srgbClr val="006600"/>
                </a:solidFill>
                <a:effectLst>
                  <a:outerShdw blurRad="38100" dist="38100" dir="2700000" algn="tl">
                    <a:srgbClr val="000000">
                      <a:alpha val="43137"/>
                    </a:srgbClr>
                  </a:outerShdw>
                </a:effectLst>
                <a:latin typeface="Arial"/>
                <a:cs typeface="Arial"/>
              </a:rPr>
              <a:t>PRESENTATION ON Q4 PERFORMANCE</a:t>
            </a:r>
          </a:p>
          <a:p>
            <a:pPr algn="ctr"/>
            <a:endParaRPr lang="en-US" sz="2800" b="1" kern="0" dirty="0">
              <a:solidFill>
                <a:srgbClr val="006600"/>
              </a:solidFill>
              <a:effectLst>
                <a:outerShdw blurRad="38100" dist="38100" dir="2700000" algn="tl">
                  <a:srgbClr val="000000">
                    <a:alpha val="43137"/>
                  </a:srgbClr>
                </a:outerShdw>
              </a:effectLst>
              <a:latin typeface="Arial"/>
              <a:cs typeface="Arial"/>
            </a:endParaRPr>
          </a:p>
          <a:p>
            <a:pPr algn="ctr"/>
            <a:r>
              <a:rPr lang="en-US" sz="2800" b="1" kern="0" dirty="0" smtClean="0">
                <a:solidFill>
                  <a:srgbClr val="006600"/>
                </a:solidFill>
                <a:effectLst>
                  <a:outerShdw blurRad="38100" dist="38100" dir="2700000" algn="tl">
                    <a:srgbClr val="000000">
                      <a:alpha val="43137"/>
                    </a:srgbClr>
                  </a:outerShdw>
                </a:effectLst>
                <a:latin typeface="Arial"/>
                <a:cs typeface="Arial"/>
              </a:rPr>
              <a:t>BRANCH: COMMUNITY CORRECTIONS</a:t>
            </a:r>
            <a:endParaRPr lang="en-US" sz="2800" dirty="0">
              <a:solidFill>
                <a:srgbClr val="006600"/>
              </a:solidFill>
              <a:effectLst>
                <a:outerShdw blurRad="38100" dist="38100" dir="2700000" algn="tl">
                  <a:srgbClr val="000000">
                    <a:alpha val="43137"/>
                  </a:srgbClr>
                </a:outerShdw>
              </a:effectLst>
            </a:endParaRPr>
          </a:p>
        </p:txBody>
      </p:sp>
      <p:sp>
        <p:nvSpPr>
          <p:cNvPr id="6" name="Rectangle 5"/>
          <p:cNvSpPr/>
          <p:nvPr/>
        </p:nvSpPr>
        <p:spPr>
          <a:xfrm>
            <a:off x="586795" y="3912513"/>
            <a:ext cx="2343911" cy="523220"/>
          </a:xfrm>
          <a:prstGeom prst="rect">
            <a:avLst/>
          </a:prstGeom>
        </p:spPr>
        <p:txBody>
          <a:bodyPr wrap="none">
            <a:spAutoFit/>
          </a:bodyPr>
          <a:lstStyle/>
          <a:p>
            <a:r>
              <a:rPr lang="en-GB" sz="2800" kern="0" dirty="0" smtClean="0">
                <a:solidFill>
                  <a:srgbClr val="000000"/>
                </a:solidFill>
                <a:effectLst>
                  <a:outerShdw blurRad="38100" dist="38100" dir="2700000" algn="tl">
                    <a:srgbClr val="000000">
                      <a:alpha val="43137"/>
                    </a:srgbClr>
                  </a:outerShdw>
                </a:effectLst>
                <a:latin typeface="Century Gothic" panose="020B0502020202020204" pitchFamily="34" charset="0"/>
                <a:cs typeface="Arial"/>
              </a:rPr>
              <a:t>17 May 2021</a:t>
            </a:r>
            <a:endParaRPr lang="en-US" dirty="0">
              <a:solidFill>
                <a:srgbClr val="0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073275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t="-9000" b="-9000"/>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DBE75937-E151-4B2B-8C64-9A22524FD06C}"/>
              </a:ext>
            </a:extLst>
          </p:cNvPr>
          <p:cNvSpPr/>
          <p:nvPr/>
        </p:nvSpPr>
        <p:spPr>
          <a:xfrm>
            <a:off x="0" y="4076700"/>
            <a:ext cx="9144000" cy="85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350">
              <a:solidFill>
                <a:prstClr val="white"/>
              </a:solidFill>
            </a:endParaRPr>
          </a:p>
        </p:txBody>
      </p:sp>
      <p:sp>
        <p:nvSpPr>
          <p:cNvPr id="6" name="Rectangle 5">
            <a:extLst>
              <a:ext uri="{FF2B5EF4-FFF2-40B4-BE49-F238E27FC236}">
                <a16:creationId xmlns="" xmlns:a16="http://schemas.microsoft.com/office/drawing/2014/main" id="{D9DE8BFE-FE5B-4B85-95C6-4BC24BEA18CB}"/>
              </a:ext>
            </a:extLst>
          </p:cNvPr>
          <p:cNvSpPr/>
          <p:nvPr/>
        </p:nvSpPr>
        <p:spPr>
          <a:xfrm>
            <a:off x="1725976" y="-2752"/>
            <a:ext cx="89154" cy="68607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350">
              <a:solidFill>
                <a:prstClr val="white"/>
              </a:solidFill>
            </a:endParaRPr>
          </a:p>
        </p:txBody>
      </p:sp>
      <p:sp>
        <p:nvSpPr>
          <p:cNvPr id="7" name="Rectangle 6">
            <a:extLst>
              <a:ext uri="{FF2B5EF4-FFF2-40B4-BE49-F238E27FC236}">
                <a16:creationId xmlns="" xmlns:a16="http://schemas.microsoft.com/office/drawing/2014/main" id="{343C31C0-A678-488B-954D-3C31F9292F64}"/>
              </a:ext>
            </a:extLst>
          </p:cNvPr>
          <p:cNvSpPr/>
          <p:nvPr/>
        </p:nvSpPr>
        <p:spPr>
          <a:xfrm>
            <a:off x="1822704" y="-8966"/>
            <a:ext cx="7321296" cy="4078939"/>
          </a:xfrm>
          <a:prstGeom prst="rect">
            <a:avLst/>
          </a:prstGeom>
          <a:solidFill>
            <a:srgbClr val="84D684">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600">
              <a:solidFill>
                <a:prstClr val="white"/>
              </a:solidFill>
            </a:endParaRPr>
          </a:p>
        </p:txBody>
      </p:sp>
      <p:sp>
        <p:nvSpPr>
          <p:cNvPr id="13" name="Rectangle 12">
            <a:extLst>
              <a:ext uri="{FF2B5EF4-FFF2-40B4-BE49-F238E27FC236}">
                <a16:creationId xmlns="" xmlns:a16="http://schemas.microsoft.com/office/drawing/2014/main" id="{6B460027-1BF7-4B04-A53C-BB6E7681BBF8}"/>
              </a:ext>
            </a:extLst>
          </p:cNvPr>
          <p:cNvSpPr/>
          <p:nvPr/>
        </p:nvSpPr>
        <p:spPr>
          <a:xfrm>
            <a:off x="1815130" y="4169150"/>
            <a:ext cx="7321296" cy="2688849"/>
          </a:xfrm>
          <a:prstGeom prst="rect">
            <a:avLst/>
          </a:prstGeom>
          <a:solidFill>
            <a:srgbClr val="BCEABC">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350">
              <a:solidFill>
                <a:prstClr val="white"/>
              </a:solidFill>
            </a:endParaRPr>
          </a:p>
        </p:txBody>
      </p:sp>
      <p:sp>
        <p:nvSpPr>
          <p:cNvPr id="12" name="Rectangle 11">
            <a:extLst>
              <a:ext uri="{FF2B5EF4-FFF2-40B4-BE49-F238E27FC236}">
                <a16:creationId xmlns="" xmlns:a16="http://schemas.microsoft.com/office/drawing/2014/main" id="{07492E08-0E2F-4761-9D2E-B3813C92F001}"/>
              </a:ext>
            </a:extLst>
          </p:cNvPr>
          <p:cNvSpPr/>
          <p:nvPr/>
        </p:nvSpPr>
        <p:spPr>
          <a:xfrm>
            <a:off x="2158715" y="415169"/>
            <a:ext cx="6677123" cy="3323987"/>
          </a:xfrm>
          <a:prstGeom prst="rect">
            <a:avLst/>
          </a:prstGeom>
        </p:spPr>
        <p:txBody>
          <a:bodyPr wrap="square" lIns="0" tIns="0" rIns="0" bIns="0">
            <a:spAutoFit/>
          </a:bodyPr>
          <a:lstStyle/>
          <a:p>
            <a:pPr fontAlgn="auto">
              <a:spcBef>
                <a:spcPts val="0"/>
              </a:spcBef>
              <a:spcAft>
                <a:spcPts val="0"/>
              </a:spcAft>
            </a:pPr>
            <a:r>
              <a:rPr lang="en-US" sz="5400" dirty="0">
                <a:solidFill>
                  <a:prstClr val="white"/>
                </a:solidFill>
                <a:latin typeface="Consolas" panose="020B0609020204030204"/>
              </a:rPr>
              <a:t>2020/21</a:t>
            </a:r>
          </a:p>
          <a:p>
            <a:pPr fontAlgn="auto">
              <a:spcBef>
                <a:spcPts val="0"/>
              </a:spcBef>
              <a:spcAft>
                <a:spcPts val="0"/>
              </a:spcAft>
            </a:pPr>
            <a:r>
              <a:rPr lang="en-US" sz="5400" dirty="0">
                <a:solidFill>
                  <a:prstClr val="white"/>
                </a:solidFill>
                <a:latin typeface="Consolas" panose="020B0609020204030204"/>
              </a:rPr>
              <a:t>PERFORMANCE TARGETS NOT ACHIEVED</a:t>
            </a:r>
          </a:p>
        </p:txBody>
      </p:sp>
      <p:sp>
        <p:nvSpPr>
          <p:cNvPr id="8" name="Rectangle 7">
            <a:extLst>
              <a:ext uri="{FF2B5EF4-FFF2-40B4-BE49-F238E27FC236}">
                <a16:creationId xmlns="" xmlns:a16="http://schemas.microsoft.com/office/drawing/2014/main" id="{07492E08-0E2F-4761-9D2E-B3813C92F001}"/>
              </a:ext>
            </a:extLst>
          </p:cNvPr>
          <p:cNvSpPr/>
          <p:nvPr/>
        </p:nvSpPr>
        <p:spPr>
          <a:xfrm>
            <a:off x="2181127" y="4286250"/>
            <a:ext cx="5888499" cy="1846659"/>
          </a:xfrm>
          <a:prstGeom prst="rect">
            <a:avLst/>
          </a:prstGeom>
        </p:spPr>
        <p:txBody>
          <a:bodyPr wrap="square" lIns="0" tIns="0" rIns="0" bIns="0">
            <a:spAutoFit/>
          </a:bodyPr>
          <a:lstStyle/>
          <a:p>
            <a:pPr fontAlgn="auto">
              <a:spcBef>
                <a:spcPts val="0"/>
              </a:spcBef>
              <a:spcAft>
                <a:spcPts val="0"/>
              </a:spcAft>
            </a:pPr>
            <a:r>
              <a:rPr lang="en-US" sz="6000" dirty="0">
                <a:solidFill>
                  <a:prstClr val="white"/>
                </a:solidFill>
                <a:latin typeface="Consolas" panose="020B0609020204030204"/>
              </a:rPr>
              <a:t>2020/21</a:t>
            </a:r>
          </a:p>
          <a:p>
            <a:pPr fontAlgn="auto">
              <a:spcBef>
                <a:spcPts val="0"/>
              </a:spcBef>
              <a:spcAft>
                <a:spcPts val="0"/>
              </a:spcAft>
            </a:pPr>
            <a:r>
              <a:rPr lang="en-US" sz="6000" dirty="0">
                <a:solidFill>
                  <a:prstClr val="white"/>
                </a:solidFill>
                <a:latin typeface="Consolas" panose="020B0609020204030204"/>
              </a:rPr>
              <a:t>QUARTER </a:t>
            </a:r>
            <a:r>
              <a:rPr lang="en-US" sz="6000" dirty="0" smtClean="0">
                <a:solidFill>
                  <a:prstClr val="white"/>
                </a:solidFill>
                <a:latin typeface="Consolas" panose="020B0609020204030204"/>
              </a:rPr>
              <a:t>4</a:t>
            </a:r>
            <a:endParaRPr lang="en-US" sz="6000" dirty="0">
              <a:solidFill>
                <a:prstClr val="white"/>
              </a:solidFill>
              <a:latin typeface="Consolas" panose="020B0609020204030204"/>
            </a:endParaRPr>
          </a:p>
        </p:txBody>
      </p:sp>
    </p:spTree>
    <p:extLst>
      <p:ext uri="{BB962C8B-B14F-4D97-AF65-F5344CB8AC3E}">
        <p14:creationId xmlns:p14="http://schemas.microsoft.com/office/powerpoint/2010/main" val="4021134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73A6D"/>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A5F3FA1A-22ED-4F96-B4DC-215F30B420E8}"/>
              </a:ext>
            </a:extLst>
          </p:cNvPr>
          <p:cNvSpPr/>
          <p:nvPr/>
        </p:nvSpPr>
        <p:spPr>
          <a:xfrm>
            <a:off x="228601" y="330200"/>
            <a:ext cx="2362199" cy="6197600"/>
          </a:xfrm>
          <a:prstGeom prst="rect">
            <a:avLst/>
          </a:prstGeom>
          <a:solidFill>
            <a:srgbClr val="FF8246"/>
          </a:solidFill>
          <a:ln w="12700" cap="flat" cmpd="sng" algn="ctr">
            <a:noFill/>
            <a:prstDash val="solid"/>
            <a:miter lim="800000"/>
          </a:ln>
          <a:effectLst/>
        </p:spPr>
        <p:txBody>
          <a:bodyPr rtlCol="0" anchor="ctr"/>
          <a:lstStyle/>
          <a:p>
            <a:pPr algn="ctr" fontAlgn="auto">
              <a:spcBef>
                <a:spcPts val="0"/>
              </a:spcBef>
              <a:spcAft>
                <a:spcPts val="0"/>
              </a:spcAft>
            </a:pPr>
            <a:endParaRPr lang="en-US" sz="1800" kern="0" smtClean="0">
              <a:solidFill>
                <a:prstClr val="white"/>
              </a:solidFill>
              <a:latin typeface="Rockwell" panose="02060603020205020403"/>
            </a:endParaRPr>
          </a:p>
        </p:txBody>
      </p:sp>
      <p:sp>
        <p:nvSpPr>
          <p:cNvPr id="5" name="Rectangle 4">
            <a:extLst>
              <a:ext uri="{FF2B5EF4-FFF2-40B4-BE49-F238E27FC236}">
                <a16:creationId xmlns="" xmlns:a16="http://schemas.microsoft.com/office/drawing/2014/main" id="{C48CEB0B-10C9-43F4-AB55-A0B6AE017693}"/>
              </a:ext>
            </a:extLst>
          </p:cNvPr>
          <p:cNvSpPr/>
          <p:nvPr/>
        </p:nvSpPr>
        <p:spPr>
          <a:xfrm>
            <a:off x="2743200" y="330200"/>
            <a:ext cx="6136700" cy="6197600"/>
          </a:xfrm>
          <a:prstGeom prst="rect">
            <a:avLst/>
          </a:prstGeom>
          <a:solidFill>
            <a:srgbClr val="6FC2D0"/>
          </a:solidFill>
          <a:ln w="12700" cap="flat" cmpd="sng" algn="ctr">
            <a:noFill/>
            <a:prstDash val="solid"/>
            <a:miter lim="800000"/>
          </a:ln>
          <a:effectLst/>
        </p:spPr>
        <p:txBody>
          <a:bodyPr rtlCol="0" anchor="ctr"/>
          <a:lstStyle/>
          <a:p>
            <a:pPr algn="ctr" fontAlgn="auto">
              <a:spcBef>
                <a:spcPts val="0"/>
              </a:spcBef>
              <a:spcAft>
                <a:spcPts val="0"/>
              </a:spcAft>
            </a:pPr>
            <a:endParaRPr lang="en-US" sz="1800" kern="0" smtClean="0">
              <a:solidFill>
                <a:prstClr val="white"/>
              </a:solidFill>
              <a:latin typeface="Rockwell" panose="02060603020205020403"/>
            </a:endParaRPr>
          </a:p>
        </p:txBody>
      </p:sp>
      <p:sp>
        <p:nvSpPr>
          <p:cNvPr id="6" name="Title 7">
            <a:extLst>
              <a:ext uri="{FF2B5EF4-FFF2-40B4-BE49-F238E27FC236}">
                <a16:creationId xmlns="" xmlns:a16="http://schemas.microsoft.com/office/drawing/2014/main" id="{C1BCB66E-E323-4C25-B0EE-7730D050AC52}"/>
              </a:ext>
            </a:extLst>
          </p:cNvPr>
          <p:cNvSpPr txBox="1">
            <a:spLocks/>
          </p:cNvSpPr>
          <p:nvPr/>
        </p:nvSpPr>
        <p:spPr>
          <a:xfrm>
            <a:off x="1143000" y="2678966"/>
            <a:ext cx="6477000" cy="997196"/>
          </a:xfrm>
          <a:prstGeom prst="rect">
            <a:avLst/>
          </a:prstGeom>
        </p:spPr>
        <p:txBody>
          <a:bodyPr vert="horz" wrap="square" lIns="0" tIns="0" rIns="0" bIns="0" rtlCol="0" anchor="t">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spcAft>
                <a:spcPts val="0"/>
              </a:spcAft>
            </a:pPr>
            <a:r>
              <a:rPr lang="en-US" sz="7200" dirty="0" smtClean="0">
                <a:solidFill>
                  <a:sysClr val="windowText" lastClr="000000"/>
                </a:solidFill>
                <a:latin typeface="Tw Cen MT" panose="020B0602020104020603"/>
              </a:rPr>
              <a:t>PROGRAMME 5</a:t>
            </a:r>
            <a:endParaRPr lang="en-US" sz="7200" dirty="0">
              <a:solidFill>
                <a:sysClr val="windowText" lastClr="000000"/>
              </a:solidFill>
              <a:latin typeface="Tw Cen MT" panose="020B0602020104020603"/>
            </a:endParaRPr>
          </a:p>
        </p:txBody>
      </p:sp>
      <p:sp>
        <p:nvSpPr>
          <p:cNvPr id="7" name="Subtitle 8">
            <a:extLst>
              <a:ext uri="{FF2B5EF4-FFF2-40B4-BE49-F238E27FC236}">
                <a16:creationId xmlns="" xmlns:a16="http://schemas.microsoft.com/office/drawing/2014/main" id="{E118EB42-CEED-49F4-82B7-770F8619BAAE}"/>
              </a:ext>
            </a:extLst>
          </p:cNvPr>
          <p:cNvSpPr txBox="1">
            <a:spLocks/>
          </p:cNvSpPr>
          <p:nvPr/>
        </p:nvSpPr>
        <p:spPr>
          <a:xfrm>
            <a:off x="1524000" y="3602038"/>
            <a:ext cx="6248400" cy="276999"/>
          </a:xfrm>
          <a:prstGeom prst="rect">
            <a:avLst/>
          </a:prstGeom>
        </p:spPr>
        <p:txBody>
          <a:bodyPr vert="horz" wrap="square"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fontAlgn="auto">
              <a:spcAft>
                <a:spcPts val="0"/>
              </a:spcAft>
            </a:pPr>
            <a:r>
              <a:rPr lang="en-US" sz="2000" dirty="0" smtClean="0">
                <a:solidFill>
                  <a:sysClr val="windowText" lastClr="000000"/>
                </a:solidFill>
                <a:latin typeface="Rockwell" panose="02060603020205020403"/>
              </a:rPr>
              <a:t>Social Reintegration</a:t>
            </a:r>
            <a:endParaRPr lang="en-US" sz="2000" dirty="0">
              <a:solidFill>
                <a:sysClr val="windowText" lastClr="000000"/>
              </a:solidFill>
              <a:latin typeface="Rockwell" panose="02060603020205020403"/>
            </a:endParaRPr>
          </a:p>
        </p:txBody>
      </p:sp>
      <p:pic>
        <p:nvPicPr>
          <p:cNvPr id="25" name="Graphic 10">
            <a:extLst>
              <a:ext uri="{FF2B5EF4-FFF2-40B4-BE49-F238E27FC236}">
                <a16:creationId xmlns="" xmlns:a16="http://schemas.microsoft.com/office/drawing/2014/main" id="{D7112491-7745-49F7-9666-D62AEA741DA9}"/>
              </a:ext>
            </a:extLst>
          </p:cNvPr>
          <p:cNvPicPr>
            <a:picLocks noChangeAspect="1"/>
          </p:cNvPicPr>
          <p:nvPr/>
        </p:nvPicPr>
        <p:blipFill>
          <a:blip r:embed="rId2" cstate="print">
            <a:extLst>
              <a:ext uri="{96DAC541-7B7A-43D3-8B79-37D633B846F1}">
                <asvg:svgBlip xmlns="" xmlns:asvg="http://schemas.microsoft.com/office/drawing/2016/SVG/main" r:embed="rId4"/>
              </a:ext>
            </a:extLst>
          </a:blip>
          <a:stretch>
            <a:fillRect/>
          </a:stretch>
        </p:blipFill>
        <p:spPr>
          <a:xfrm>
            <a:off x="838200" y="457975"/>
            <a:ext cx="990600" cy="990600"/>
          </a:xfrm>
          <a:prstGeom prst="rect">
            <a:avLst/>
          </a:prstGeom>
        </p:spPr>
      </p:pic>
    </p:spTree>
    <p:extLst>
      <p:ext uri="{BB962C8B-B14F-4D97-AF65-F5344CB8AC3E}">
        <p14:creationId xmlns:p14="http://schemas.microsoft.com/office/powerpoint/2010/main" val="763645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626455882"/>
              </p:ext>
            </p:extLst>
          </p:nvPr>
        </p:nvGraphicFramePr>
        <p:xfrm>
          <a:off x="110590" y="720162"/>
          <a:ext cx="8881731" cy="6013002"/>
        </p:xfrm>
        <a:graphic>
          <a:graphicData uri="http://schemas.openxmlformats.org/drawingml/2006/table">
            <a:tbl>
              <a:tblPr firstRow="1" bandRow="1">
                <a:tableStyleId>{5C22544A-7EE6-4342-B048-85BDC9FD1C3A}</a:tableStyleId>
              </a:tblPr>
              <a:tblGrid>
                <a:gridCol w="1185532"/>
                <a:gridCol w="914400"/>
                <a:gridCol w="1219200"/>
                <a:gridCol w="1142278"/>
                <a:gridCol w="1371600"/>
                <a:gridCol w="914400"/>
                <a:gridCol w="838922"/>
                <a:gridCol w="1295399"/>
              </a:tblGrid>
              <a:tr h="530623">
                <a:tc gridSpan="8">
                  <a:txBody>
                    <a:bodyPr/>
                    <a:lstStyle/>
                    <a:p>
                      <a:r>
                        <a:rPr lang="en-US" sz="1600" dirty="0" smtClean="0">
                          <a:solidFill>
                            <a:srgbClr val="006600"/>
                          </a:solidFill>
                        </a:rPr>
                        <a:t>PROGRAMME 5: SOCIAL REINTEGRATION</a:t>
                      </a:r>
                    </a:p>
                    <a:p>
                      <a:r>
                        <a:rPr lang="en-US" sz="1600" dirty="0" smtClean="0">
                          <a:solidFill>
                            <a:srgbClr val="006600"/>
                          </a:solidFill>
                        </a:rPr>
                        <a:t>SUB PROGRAMME:</a:t>
                      </a:r>
                      <a:r>
                        <a:rPr lang="en-US" sz="1600" baseline="0" dirty="0" smtClean="0">
                          <a:solidFill>
                            <a:srgbClr val="006600"/>
                          </a:solidFill>
                        </a:rPr>
                        <a:t> COMMUNITY REINTEGRATION</a:t>
                      </a:r>
                      <a:endParaRPr lang="en-US" sz="1600" dirty="0" smtClean="0">
                        <a:solidFill>
                          <a:srgbClr val="006600"/>
                        </a:solidFill>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indent="0" algn="l" defTabSz="914331" rtl="0" eaLnBrk="1" fontAlgn="t" latinLnBrk="0" hangingPunct="1">
                        <a:lnSpc>
                          <a:spcPct val="100000"/>
                        </a:lnSpc>
                        <a:spcBef>
                          <a:spcPts val="0"/>
                        </a:spcBef>
                        <a:spcAft>
                          <a:spcPts val="0"/>
                        </a:spcAft>
                        <a:buClrTx/>
                        <a:buSzTx/>
                        <a:buFontTx/>
                        <a:buNone/>
                        <a:tabLst/>
                        <a:defRPr/>
                      </a:pPr>
                      <a:endParaRPr lang="en-US" sz="1100" b="1" i="0" u="none" strike="noStrike" kern="1200" dirty="0">
                        <a:solidFill>
                          <a:schemeClr val="bg1"/>
                        </a:solidFill>
                        <a:effectLst/>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indent="0" algn="l" defTabSz="914331" rtl="0" eaLnBrk="1" fontAlgn="t" latinLnBrk="0" hangingPunct="1">
                        <a:lnSpc>
                          <a:spcPct val="100000"/>
                        </a:lnSpc>
                        <a:spcBef>
                          <a:spcPts val="0"/>
                        </a:spcBef>
                        <a:spcAft>
                          <a:spcPts val="0"/>
                        </a:spcAft>
                        <a:buClrTx/>
                        <a:buSzTx/>
                        <a:buFontTx/>
                        <a:buNone/>
                        <a:tabLst/>
                        <a:defRPr/>
                      </a:pPr>
                      <a:endParaRPr lang="en-US" sz="1100" b="1" i="0" u="none" strike="noStrike" kern="1200" dirty="0">
                        <a:solidFill>
                          <a:schemeClr val="bg1"/>
                        </a:solidFill>
                        <a:effectLst/>
                        <a:latin typeface="Calibri"/>
                        <a:ea typeface="+mn-ea"/>
                        <a:cs typeface="+mn-cs"/>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indent="0" algn="l" defTabSz="914331" rtl="0" eaLnBrk="1" fontAlgn="t" latinLnBrk="0" hangingPunct="1">
                        <a:lnSpc>
                          <a:spcPct val="100000"/>
                        </a:lnSpc>
                        <a:spcBef>
                          <a:spcPts val="0"/>
                        </a:spcBef>
                        <a:spcAft>
                          <a:spcPts val="0"/>
                        </a:spcAft>
                        <a:buClrTx/>
                        <a:buSzTx/>
                        <a:buFontTx/>
                        <a:buNone/>
                        <a:tabLst/>
                        <a:defRPr/>
                      </a:pPr>
                      <a:endParaRPr lang="en-US" sz="1100" b="1" i="0" u="none" strike="noStrike" kern="1200" dirty="0" smtClean="0">
                        <a:solidFill>
                          <a:schemeClr val="bg1"/>
                        </a:solidFill>
                        <a:effectLst/>
                        <a:latin typeface="Calibri"/>
                        <a:ea typeface="+mn-ea"/>
                        <a:cs typeface="+mn-cs"/>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indent="0" algn="l" defTabSz="914331" rtl="0" eaLnBrk="1" fontAlgn="t" latinLnBrk="0" hangingPunct="1">
                        <a:lnSpc>
                          <a:spcPct val="100000"/>
                        </a:lnSpc>
                        <a:spcBef>
                          <a:spcPts val="0"/>
                        </a:spcBef>
                        <a:spcAft>
                          <a:spcPts val="0"/>
                        </a:spcAft>
                        <a:buClrTx/>
                        <a:buSzTx/>
                        <a:buFontTx/>
                        <a:buNone/>
                        <a:tabLst/>
                        <a:defRPr/>
                      </a:pPr>
                      <a:endParaRPr lang="en-US" sz="1100" b="1" i="0" u="none" strike="noStrike" kern="1200" dirty="0" smtClean="0">
                        <a:solidFill>
                          <a:schemeClr val="bg1"/>
                        </a:solidFill>
                        <a:effectLst/>
                        <a:latin typeface="Calibri"/>
                        <a:ea typeface="+mn-ea"/>
                        <a:cs typeface="+mn-cs"/>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indent="0" algn="l" defTabSz="914331" rtl="0" eaLnBrk="1" fontAlgn="t" latinLnBrk="0" hangingPunct="1">
                        <a:lnSpc>
                          <a:spcPct val="100000"/>
                        </a:lnSpc>
                        <a:spcBef>
                          <a:spcPts val="0"/>
                        </a:spcBef>
                        <a:spcAft>
                          <a:spcPts val="0"/>
                        </a:spcAft>
                        <a:buClrTx/>
                        <a:buSzTx/>
                        <a:buFontTx/>
                        <a:buNone/>
                        <a:tabLst/>
                        <a:defRPr/>
                      </a:pPr>
                      <a:endParaRPr lang="en-US" sz="1100" b="1" i="0" u="none" strike="noStrike" kern="1200" dirty="0">
                        <a:solidFill>
                          <a:schemeClr val="bg1"/>
                        </a:solidFill>
                        <a:effectLst/>
                        <a:latin typeface="Calibri"/>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indent="0" algn="l" defTabSz="914331" rtl="0" eaLnBrk="1" fontAlgn="t" latinLnBrk="0" hangingPunct="1">
                        <a:lnSpc>
                          <a:spcPct val="100000"/>
                        </a:lnSpc>
                        <a:spcBef>
                          <a:spcPts val="0"/>
                        </a:spcBef>
                        <a:spcAft>
                          <a:spcPts val="0"/>
                        </a:spcAft>
                        <a:buClrTx/>
                        <a:buSzTx/>
                        <a:buFontTx/>
                        <a:buNone/>
                        <a:tabLst/>
                        <a:defRPr/>
                      </a:pPr>
                      <a:endParaRPr lang="en-US" sz="1100" b="1" i="0" u="none" strike="noStrike" kern="1200" dirty="0">
                        <a:solidFill>
                          <a:schemeClr val="bg1"/>
                        </a:solidFill>
                        <a:effectLst/>
                        <a:latin typeface="Calibri"/>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indent="0" algn="l" defTabSz="914331" rtl="0" eaLnBrk="1" fontAlgn="t" latinLnBrk="0" hangingPunct="1">
                        <a:lnSpc>
                          <a:spcPct val="100000"/>
                        </a:lnSpc>
                        <a:spcBef>
                          <a:spcPts val="0"/>
                        </a:spcBef>
                        <a:spcAft>
                          <a:spcPts val="0"/>
                        </a:spcAft>
                        <a:buClrTx/>
                        <a:buSzTx/>
                        <a:buFontTx/>
                        <a:buNone/>
                        <a:tabLst/>
                        <a:defRPr/>
                      </a:pPr>
                      <a:endParaRPr lang="en-ZA" dirty="0"/>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6477">
                <a:tc>
                  <a:txBody>
                    <a:bodyPr/>
                    <a:lstStyle/>
                    <a:p>
                      <a:r>
                        <a:rPr lang="en-US" sz="1100" b="1" i="0" u="none" strike="noStrike" kern="1200" dirty="0" smtClean="0">
                          <a:solidFill>
                            <a:schemeClr val="bg1"/>
                          </a:solidFill>
                          <a:effectLst/>
                          <a:latin typeface="Calibri"/>
                          <a:ea typeface="+mn-ea"/>
                          <a:cs typeface="+mn-cs"/>
                        </a:rPr>
                        <a:t>Key Performance Indicators</a:t>
                      </a:r>
                      <a:endParaRPr lang="en-US" sz="1100" b="1" i="0" u="none" strike="noStrike" kern="1200" dirty="0">
                        <a:solidFill>
                          <a:schemeClr val="bg1"/>
                        </a:solidFill>
                        <a:effectLst/>
                        <a:latin typeface="Calibri"/>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lvl1pPr marL="0" algn="l" defTabSz="914331" rtl="0" eaLnBrk="1" latinLnBrk="0" hangingPunct="1">
                        <a:defRPr sz="1800" b="1" kern="1200">
                          <a:solidFill>
                            <a:schemeClr val="lt1"/>
                          </a:solidFill>
                          <a:latin typeface="Arial"/>
                          <a:cs typeface="Arial"/>
                        </a:defRPr>
                      </a:lvl1pPr>
                      <a:lvl2pPr marL="457165" algn="l" defTabSz="914331" rtl="0" eaLnBrk="1" latinLnBrk="0" hangingPunct="1">
                        <a:defRPr sz="1800" b="1" kern="1200">
                          <a:solidFill>
                            <a:schemeClr val="lt1"/>
                          </a:solidFill>
                          <a:latin typeface="Arial"/>
                          <a:cs typeface="Arial"/>
                        </a:defRPr>
                      </a:lvl2pPr>
                      <a:lvl3pPr marL="914331" algn="l" defTabSz="914331" rtl="0" eaLnBrk="1" latinLnBrk="0" hangingPunct="1">
                        <a:defRPr sz="1800" b="1" kern="1200">
                          <a:solidFill>
                            <a:schemeClr val="lt1"/>
                          </a:solidFill>
                          <a:latin typeface="Arial"/>
                          <a:cs typeface="Arial"/>
                        </a:defRPr>
                      </a:lvl3pPr>
                      <a:lvl4pPr marL="1371495" algn="l" defTabSz="914331" rtl="0" eaLnBrk="1" latinLnBrk="0" hangingPunct="1">
                        <a:defRPr sz="1800" b="1" kern="1200">
                          <a:solidFill>
                            <a:schemeClr val="lt1"/>
                          </a:solidFill>
                          <a:latin typeface="Arial"/>
                          <a:cs typeface="Arial"/>
                        </a:defRPr>
                      </a:lvl4pPr>
                      <a:lvl5pPr marL="1828660" algn="l" defTabSz="914331" rtl="0" eaLnBrk="1" latinLnBrk="0" hangingPunct="1">
                        <a:defRPr sz="1800" b="1" kern="1200">
                          <a:solidFill>
                            <a:schemeClr val="lt1"/>
                          </a:solidFill>
                          <a:latin typeface="Arial"/>
                          <a:cs typeface="Arial"/>
                        </a:defRPr>
                      </a:lvl5pPr>
                      <a:lvl6pPr marL="2285826" algn="l" defTabSz="914331" rtl="0" eaLnBrk="1" latinLnBrk="0" hangingPunct="1">
                        <a:defRPr sz="1800" b="1" kern="1200">
                          <a:solidFill>
                            <a:schemeClr val="lt1"/>
                          </a:solidFill>
                          <a:latin typeface="Arial"/>
                          <a:cs typeface="Arial"/>
                        </a:defRPr>
                      </a:lvl6pPr>
                      <a:lvl7pPr marL="2742990" algn="l" defTabSz="914331" rtl="0" eaLnBrk="1" latinLnBrk="0" hangingPunct="1">
                        <a:defRPr sz="1800" b="1" kern="1200">
                          <a:solidFill>
                            <a:schemeClr val="lt1"/>
                          </a:solidFill>
                          <a:latin typeface="Arial"/>
                          <a:cs typeface="Arial"/>
                        </a:defRPr>
                      </a:lvl7pPr>
                      <a:lvl8pPr marL="3200156" algn="l" defTabSz="914331" rtl="0" eaLnBrk="1" latinLnBrk="0" hangingPunct="1">
                        <a:defRPr sz="1800" b="1" kern="1200">
                          <a:solidFill>
                            <a:schemeClr val="lt1"/>
                          </a:solidFill>
                          <a:latin typeface="Arial"/>
                          <a:cs typeface="Arial"/>
                        </a:defRPr>
                      </a:lvl8pPr>
                      <a:lvl9pPr marL="3657321" algn="l" defTabSz="914331" rtl="0" eaLnBrk="1" latinLnBrk="0" hangingPunct="1">
                        <a:defRPr sz="1800" b="1" kern="1200">
                          <a:solidFill>
                            <a:schemeClr val="lt1"/>
                          </a:solidFill>
                          <a:latin typeface="Arial"/>
                          <a:cs typeface="Arial"/>
                        </a:defRPr>
                      </a:lvl9pPr>
                    </a:lstStyle>
                    <a:p>
                      <a:pPr marL="0" marR="0" indent="0" algn="l" defTabSz="914331" rtl="0" eaLnBrk="1" fontAlgn="t" latinLnBrk="0" hangingPunct="1">
                        <a:lnSpc>
                          <a:spcPct val="100000"/>
                        </a:lnSpc>
                        <a:spcBef>
                          <a:spcPts val="0"/>
                        </a:spcBef>
                        <a:spcAft>
                          <a:spcPts val="0"/>
                        </a:spcAft>
                        <a:buClrTx/>
                        <a:buSzTx/>
                        <a:buFontTx/>
                        <a:buNone/>
                        <a:tabLst/>
                        <a:defRPr/>
                      </a:pPr>
                      <a:r>
                        <a:rPr lang="en-US" sz="1200" b="1" i="0" u="none" strike="noStrike" kern="1200" dirty="0" smtClean="0">
                          <a:solidFill>
                            <a:schemeClr val="bg1"/>
                          </a:solidFill>
                          <a:effectLst/>
                          <a:latin typeface="Calibri"/>
                          <a:ea typeface="+mn-ea"/>
                          <a:cs typeface="+mn-cs"/>
                        </a:rPr>
                        <a:t>Q4 Target 2020/21</a:t>
                      </a:r>
                      <a:endParaRPr lang="en-US" sz="1200" b="1" i="0" u="none" strike="noStrike" kern="1200" dirty="0">
                        <a:solidFill>
                          <a:schemeClr val="bg1"/>
                        </a:solidFill>
                        <a:effectLst/>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lvl1pPr marL="0" algn="l" defTabSz="914331" rtl="0" eaLnBrk="1" latinLnBrk="0" hangingPunct="1">
                        <a:defRPr sz="1800" b="1" kern="1200">
                          <a:solidFill>
                            <a:schemeClr val="lt1"/>
                          </a:solidFill>
                          <a:latin typeface="Arial"/>
                          <a:cs typeface="Arial"/>
                        </a:defRPr>
                      </a:lvl1pPr>
                      <a:lvl2pPr marL="457165" algn="l" defTabSz="914331" rtl="0" eaLnBrk="1" latinLnBrk="0" hangingPunct="1">
                        <a:defRPr sz="1800" b="1" kern="1200">
                          <a:solidFill>
                            <a:schemeClr val="lt1"/>
                          </a:solidFill>
                          <a:latin typeface="Arial"/>
                          <a:cs typeface="Arial"/>
                        </a:defRPr>
                      </a:lvl2pPr>
                      <a:lvl3pPr marL="914331" algn="l" defTabSz="914331" rtl="0" eaLnBrk="1" latinLnBrk="0" hangingPunct="1">
                        <a:defRPr sz="1800" b="1" kern="1200">
                          <a:solidFill>
                            <a:schemeClr val="lt1"/>
                          </a:solidFill>
                          <a:latin typeface="Arial"/>
                          <a:cs typeface="Arial"/>
                        </a:defRPr>
                      </a:lvl3pPr>
                      <a:lvl4pPr marL="1371495" algn="l" defTabSz="914331" rtl="0" eaLnBrk="1" latinLnBrk="0" hangingPunct="1">
                        <a:defRPr sz="1800" b="1" kern="1200">
                          <a:solidFill>
                            <a:schemeClr val="lt1"/>
                          </a:solidFill>
                          <a:latin typeface="Arial"/>
                          <a:cs typeface="Arial"/>
                        </a:defRPr>
                      </a:lvl4pPr>
                      <a:lvl5pPr marL="1828660" algn="l" defTabSz="914331" rtl="0" eaLnBrk="1" latinLnBrk="0" hangingPunct="1">
                        <a:defRPr sz="1800" b="1" kern="1200">
                          <a:solidFill>
                            <a:schemeClr val="lt1"/>
                          </a:solidFill>
                          <a:latin typeface="Arial"/>
                          <a:cs typeface="Arial"/>
                        </a:defRPr>
                      </a:lvl5pPr>
                      <a:lvl6pPr marL="2285826" algn="l" defTabSz="914331" rtl="0" eaLnBrk="1" latinLnBrk="0" hangingPunct="1">
                        <a:defRPr sz="1800" b="1" kern="1200">
                          <a:solidFill>
                            <a:schemeClr val="lt1"/>
                          </a:solidFill>
                          <a:latin typeface="Arial"/>
                          <a:cs typeface="Arial"/>
                        </a:defRPr>
                      </a:lvl6pPr>
                      <a:lvl7pPr marL="2742990" algn="l" defTabSz="914331" rtl="0" eaLnBrk="1" latinLnBrk="0" hangingPunct="1">
                        <a:defRPr sz="1800" b="1" kern="1200">
                          <a:solidFill>
                            <a:schemeClr val="lt1"/>
                          </a:solidFill>
                          <a:latin typeface="Arial"/>
                          <a:cs typeface="Arial"/>
                        </a:defRPr>
                      </a:lvl7pPr>
                      <a:lvl8pPr marL="3200156" algn="l" defTabSz="914331" rtl="0" eaLnBrk="1" latinLnBrk="0" hangingPunct="1">
                        <a:defRPr sz="1800" b="1" kern="1200">
                          <a:solidFill>
                            <a:schemeClr val="lt1"/>
                          </a:solidFill>
                          <a:latin typeface="Arial"/>
                          <a:cs typeface="Arial"/>
                        </a:defRPr>
                      </a:lvl8pPr>
                      <a:lvl9pPr marL="3657321" algn="l" defTabSz="914331" rtl="0" eaLnBrk="1" latinLnBrk="0" hangingPunct="1">
                        <a:defRPr sz="1800" b="1" kern="1200">
                          <a:solidFill>
                            <a:schemeClr val="lt1"/>
                          </a:solidFill>
                          <a:latin typeface="Arial"/>
                          <a:cs typeface="Arial"/>
                        </a:defRPr>
                      </a:lvl9pPr>
                    </a:lstStyle>
                    <a:p>
                      <a:pPr marL="0" marR="0" indent="0" algn="l" defTabSz="914331" rtl="0" eaLnBrk="1" fontAlgn="t" latinLnBrk="0" hangingPunct="1">
                        <a:lnSpc>
                          <a:spcPct val="100000"/>
                        </a:lnSpc>
                        <a:spcBef>
                          <a:spcPts val="0"/>
                        </a:spcBef>
                        <a:spcAft>
                          <a:spcPts val="0"/>
                        </a:spcAft>
                        <a:buClrTx/>
                        <a:buSzTx/>
                        <a:buFontTx/>
                        <a:buNone/>
                        <a:tabLst/>
                        <a:defRPr/>
                      </a:pPr>
                      <a:r>
                        <a:rPr lang="en-US" sz="1200" b="1" i="0" u="none" strike="noStrike" kern="1200" dirty="0" smtClean="0">
                          <a:solidFill>
                            <a:schemeClr val="bg1"/>
                          </a:solidFill>
                          <a:effectLst/>
                          <a:latin typeface="Calibri"/>
                          <a:ea typeface="+mn-ea"/>
                          <a:cs typeface="+mn-cs"/>
                        </a:rPr>
                        <a:t>Quarter 4</a:t>
                      </a:r>
                      <a:r>
                        <a:rPr lang="en-US" sz="1200" b="1" i="0" u="none" strike="noStrike" kern="1200" dirty="0">
                          <a:solidFill>
                            <a:schemeClr val="bg1"/>
                          </a:solidFill>
                          <a:effectLst/>
                          <a:latin typeface="Calibri"/>
                          <a:ea typeface="+mn-ea"/>
                          <a:cs typeface="+mn-cs"/>
                        </a:rPr>
                        <a:t/>
                      </a:r>
                      <a:br>
                        <a:rPr lang="en-US" sz="1200" b="1" i="0" u="none" strike="noStrike" kern="1200" dirty="0">
                          <a:solidFill>
                            <a:schemeClr val="bg1"/>
                          </a:solidFill>
                          <a:effectLst/>
                          <a:latin typeface="Calibri"/>
                          <a:ea typeface="+mn-ea"/>
                          <a:cs typeface="+mn-cs"/>
                        </a:rPr>
                      </a:br>
                      <a:r>
                        <a:rPr lang="en-US" sz="1200" b="1" i="0" u="none" strike="noStrike" kern="1200" dirty="0">
                          <a:solidFill>
                            <a:schemeClr val="bg1"/>
                          </a:solidFill>
                          <a:effectLst/>
                          <a:latin typeface="Calibri"/>
                          <a:ea typeface="+mn-ea"/>
                          <a:cs typeface="+mn-cs"/>
                        </a:rPr>
                        <a:t>Performance</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indent="0" algn="l" defTabSz="914331" rtl="0" eaLnBrk="1" fontAlgn="t" latinLnBrk="0" hangingPunct="1">
                        <a:lnSpc>
                          <a:spcPct val="100000"/>
                        </a:lnSpc>
                        <a:spcBef>
                          <a:spcPts val="0"/>
                        </a:spcBef>
                        <a:spcAft>
                          <a:spcPts val="0"/>
                        </a:spcAft>
                        <a:buClrTx/>
                        <a:buSzTx/>
                        <a:buFontTx/>
                        <a:buNone/>
                        <a:tabLst/>
                        <a:defRPr/>
                      </a:pPr>
                      <a:r>
                        <a:rPr lang="en-US" sz="1200" b="1" i="0" u="none" strike="noStrike" kern="1200" dirty="0" smtClean="0">
                          <a:solidFill>
                            <a:schemeClr val="bg1"/>
                          </a:solidFill>
                          <a:effectLst/>
                          <a:latin typeface="Calibri"/>
                          <a:ea typeface="+mn-ea"/>
                          <a:cs typeface="+mn-cs"/>
                        </a:rPr>
                        <a:t>Reasons for under achievement </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indent="0" algn="l" defTabSz="914331" rtl="0" eaLnBrk="1" fontAlgn="t" latinLnBrk="0" hangingPunct="1">
                        <a:lnSpc>
                          <a:spcPct val="100000"/>
                        </a:lnSpc>
                        <a:spcBef>
                          <a:spcPts val="0"/>
                        </a:spcBef>
                        <a:spcAft>
                          <a:spcPts val="0"/>
                        </a:spcAft>
                        <a:buClrTx/>
                        <a:buSzTx/>
                        <a:buFontTx/>
                        <a:buNone/>
                        <a:tabLst/>
                        <a:defRPr/>
                      </a:pPr>
                      <a:r>
                        <a:rPr lang="en-US" sz="1200" b="1" i="0" u="none" strike="noStrike" kern="1200" dirty="0" smtClean="0">
                          <a:solidFill>
                            <a:schemeClr val="bg1"/>
                          </a:solidFill>
                          <a:effectLst/>
                          <a:latin typeface="Calibri"/>
                          <a:ea typeface="+mn-ea"/>
                          <a:cs typeface="+mn-cs"/>
                        </a:rPr>
                        <a:t>Corrective action</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indent="0" algn="l" defTabSz="914331" rtl="0" eaLnBrk="1" fontAlgn="t" latinLnBrk="0" hangingPunct="1">
                        <a:lnSpc>
                          <a:spcPct val="100000"/>
                        </a:lnSpc>
                        <a:spcBef>
                          <a:spcPts val="0"/>
                        </a:spcBef>
                        <a:spcAft>
                          <a:spcPts val="0"/>
                        </a:spcAft>
                        <a:buClrTx/>
                        <a:buSzTx/>
                        <a:buFontTx/>
                        <a:buNone/>
                        <a:tabLst/>
                        <a:defRPr/>
                      </a:pPr>
                      <a:r>
                        <a:rPr lang="en-US" sz="1200" b="1" i="0" u="none" strike="noStrike" kern="1200" dirty="0" smtClean="0">
                          <a:solidFill>
                            <a:schemeClr val="bg1"/>
                          </a:solidFill>
                          <a:effectLst/>
                          <a:latin typeface="Calibri"/>
                          <a:ea typeface="+mn-ea"/>
                          <a:cs typeface="+mn-cs"/>
                        </a:rPr>
                        <a:t>Timelines</a:t>
                      </a:r>
                      <a:endParaRPr lang="en-US" sz="1200" b="1" i="0" u="none" strike="noStrike" kern="1200" dirty="0">
                        <a:solidFill>
                          <a:schemeClr val="bg1"/>
                        </a:solidFill>
                        <a:effectLst/>
                        <a:latin typeface="Calibri"/>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indent="0" algn="l" defTabSz="914331" rtl="0" eaLnBrk="1" fontAlgn="t" latinLnBrk="0" hangingPunct="1">
                        <a:lnSpc>
                          <a:spcPct val="100000"/>
                        </a:lnSpc>
                        <a:spcBef>
                          <a:spcPts val="0"/>
                        </a:spcBef>
                        <a:spcAft>
                          <a:spcPts val="0"/>
                        </a:spcAft>
                        <a:buClrTx/>
                        <a:buSzTx/>
                        <a:buFontTx/>
                        <a:buNone/>
                        <a:tabLst/>
                        <a:defRPr/>
                      </a:pPr>
                      <a:r>
                        <a:rPr lang="en-US" sz="1200" b="1" i="0" u="none" strike="noStrike" kern="1200" dirty="0" smtClean="0">
                          <a:solidFill>
                            <a:schemeClr val="bg1"/>
                          </a:solidFill>
                          <a:effectLst/>
                          <a:latin typeface="Calibri"/>
                          <a:ea typeface="+mn-ea"/>
                          <a:cs typeface="+mn-cs"/>
                        </a:rPr>
                        <a:t>Responsibility</a:t>
                      </a:r>
                      <a:endParaRPr lang="en-US" sz="1200" b="1" i="0" u="none" strike="noStrike" kern="1200" dirty="0">
                        <a:solidFill>
                          <a:schemeClr val="bg1"/>
                        </a:solidFill>
                        <a:effectLst/>
                        <a:latin typeface="Calibri"/>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indent="0" algn="l" defTabSz="914331" rtl="0" eaLnBrk="1" fontAlgn="t" latinLnBrk="0" hangingPunct="1">
                        <a:lnSpc>
                          <a:spcPct val="100000"/>
                        </a:lnSpc>
                        <a:spcBef>
                          <a:spcPts val="0"/>
                        </a:spcBef>
                        <a:spcAft>
                          <a:spcPts val="0"/>
                        </a:spcAft>
                        <a:buClrTx/>
                        <a:buSzTx/>
                        <a:buFontTx/>
                        <a:buNone/>
                        <a:tabLst/>
                        <a:defRPr/>
                      </a:pPr>
                      <a:r>
                        <a:rPr lang="en-US" sz="1200" b="1" i="0" u="none" strike="noStrike" kern="1200" dirty="0" smtClean="0">
                          <a:solidFill>
                            <a:schemeClr val="bg1"/>
                          </a:solidFill>
                          <a:effectLst/>
                          <a:latin typeface="Calibri"/>
                          <a:ea typeface="+mn-ea"/>
                          <a:cs typeface="+mn-cs"/>
                        </a:rPr>
                        <a:t>Progress on the implementation of corrective action</a:t>
                      </a:r>
                      <a:endParaRPr lang="en-ZA" sz="1200" b="1" i="0" u="none" strike="noStrike" kern="1200" dirty="0">
                        <a:solidFill>
                          <a:schemeClr val="bg1"/>
                        </a:solidFill>
                        <a:effectLst/>
                        <a:latin typeface="Calibri"/>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r>
              <a:tr h="2248706">
                <a:tc>
                  <a:txBody>
                    <a:bodyPr/>
                    <a:lstStyle/>
                    <a:p>
                      <a:pPr algn="l" fontAlgn="t"/>
                      <a:r>
                        <a:rPr lang="en-ZA" sz="1400" b="0" i="0" u="none" strike="noStrike" kern="1200" dirty="0" smtClean="0">
                          <a:solidFill>
                            <a:schemeClr val="tx1"/>
                          </a:solidFill>
                          <a:effectLst/>
                          <a:latin typeface="Calibri" panose="020F0502020204030204" pitchFamily="34" charset="0"/>
                          <a:ea typeface="+mn-ea"/>
                          <a:cs typeface="+mn-cs"/>
                        </a:rPr>
                        <a:t>'Percentage increase of victims participating in Restorative Justice Programme</a:t>
                      </a:r>
                    </a:p>
                    <a:p>
                      <a:pPr algn="l" fontAlgn="t"/>
                      <a:endParaRPr lang="en-US" sz="1400" b="0" i="0" u="none" strike="noStrike" kern="1200" dirty="0" smtClean="0">
                        <a:solidFill>
                          <a:schemeClr val="bg2">
                            <a:lumMod val="60000"/>
                            <a:lumOff val="40000"/>
                          </a:schemeClr>
                        </a:solidFill>
                        <a:effectLst/>
                        <a:latin typeface="Calibri" panose="020F0502020204030204" pitchFamily="34" charset="0"/>
                        <a:ea typeface="+mn-ea"/>
                        <a:cs typeface="+mn-cs"/>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331" rtl="0" eaLnBrk="1" fontAlgn="base" latinLnBrk="0" hangingPunct="1">
                        <a:lnSpc>
                          <a:spcPct val="90000"/>
                        </a:lnSpc>
                        <a:spcBef>
                          <a:spcPct val="90000"/>
                        </a:spcBef>
                        <a:spcAft>
                          <a:spcPct val="0"/>
                        </a:spcAft>
                        <a:buClr>
                          <a:srgbClr val="7D0900"/>
                        </a:buClr>
                        <a:buSzTx/>
                        <a:buFont typeface="Wingdings" pitchFamily="2" charset="2"/>
                        <a:buNone/>
                        <a:tabLst/>
                        <a:defRPr/>
                      </a:pPr>
                      <a:r>
                        <a:rPr lang="en-US" sz="1100" b="0" i="0" u="none" strike="noStrike" kern="1200" dirty="0" smtClean="0">
                          <a:solidFill>
                            <a:srgbClr val="FF0000"/>
                          </a:solidFill>
                          <a:effectLst/>
                          <a:latin typeface="Calibri" panose="020F0502020204030204" pitchFamily="34" charset="0"/>
                          <a:ea typeface="+mn-ea"/>
                          <a:cs typeface="+mn-cs"/>
                        </a:rPr>
                        <a:t>7</a:t>
                      </a:r>
                      <a:r>
                        <a:rPr lang="en-US" sz="1100" b="0" i="0" u="none" strike="noStrike" kern="1200" dirty="0" smtClean="0">
                          <a:solidFill>
                            <a:srgbClr val="FF0000"/>
                          </a:solidFill>
                          <a:effectLst/>
                          <a:latin typeface="Calibri" panose="020F0502020204030204" pitchFamily="34" charset="0"/>
                          <a:ea typeface="+mn-ea"/>
                          <a:cs typeface="+mn-cs"/>
                        </a:rPr>
                        <a:t>%</a:t>
                      </a: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ZA" sz="1100" b="0" i="0" u="none" strike="noStrike" baseline="0" dirty="0" smtClean="0">
                          <a:solidFill>
                            <a:srgbClr val="FF0000"/>
                          </a:solidFill>
                          <a:latin typeface="+mn-lt"/>
                        </a:rPr>
                        <a:t>3,34</a:t>
                      </a:r>
                      <a:r>
                        <a:rPr lang="en-ZA" sz="1100" b="0" i="0" u="none" strike="noStrike" baseline="0" dirty="0" smtClean="0">
                          <a:solidFill>
                            <a:srgbClr val="FF0000"/>
                          </a:solidFill>
                          <a:latin typeface="+mn-lt"/>
                        </a:rPr>
                        <a:t>%</a:t>
                      </a:r>
                    </a:p>
                    <a:p>
                      <a:r>
                        <a:rPr lang="en-ZA" sz="1100" b="0" i="0" u="none" strike="noStrike" baseline="0" dirty="0" smtClean="0">
                          <a:solidFill>
                            <a:srgbClr val="FF0000"/>
                          </a:solidFill>
                          <a:latin typeface="+mn-lt"/>
                        </a:rPr>
                        <a:t>(11 833/24 815)</a:t>
                      </a:r>
                      <a:r>
                        <a:rPr lang="en-ZA" sz="1100" b="0" i="0" u="none" strike="noStrike" baseline="0" dirty="0" smtClean="0">
                          <a:solidFill>
                            <a:srgbClr val="000000"/>
                          </a:solidFill>
                          <a:latin typeface="+mn-lt"/>
                        </a:rPr>
                        <a:t>	</a:t>
                      </a:r>
                    </a:p>
                    <a:p>
                      <a:pPr marL="0" marR="0" lvl="0" indent="0" algn="l" defTabSz="914331" rtl="0" eaLnBrk="1" fontAlgn="base" latinLnBrk="0" hangingPunct="1">
                        <a:lnSpc>
                          <a:spcPct val="90000"/>
                        </a:lnSpc>
                        <a:spcBef>
                          <a:spcPct val="90000"/>
                        </a:spcBef>
                        <a:spcAft>
                          <a:spcPct val="0"/>
                        </a:spcAft>
                        <a:buClr>
                          <a:srgbClr val="7D0900"/>
                        </a:buClr>
                        <a:buSzTx/>
                        <a:buFont typeface="Wingdings" pitchFamily="2" charset="2"/>
                        <a:buNone/>
                        <a:tabLst/>
                        <a:defRPr/>
                      </a:pPr>
                      <a:endParaRPr lang="en-US" sz="1100" b="0" i="0" u="none" strike="noStrike" kern="1200" dirty="0" smtClean="0">
                        <a:solidFill>
                          <a:srgbClr val="000000"/>
                        </a:solidFill>
                        <a:effectLst/>
                        <a:latin typeface="Calibri" panose="020F0502020204030204" pitchFamily="34" charset="0"/>
                        <a:ea typeface="+mn-ea"/>
                        <a:cs typeface="+mn-cs"/>
                      </a:endParaRPr>
                    </a:p>
                    <a:p>
                      <a:pPr marL="0" marR="0" lvl="0" indent="0" algn="l" defTabSz="914331" rtl="0" eaLnBrk="1" fontAlgn="base" latinLnBrk="0" hangingPunct="1">
                        <a:lnSpc>
                          <a:spcPct val="90000"/>
                        </a:lnSpc>
                        <a:spcBef>
                          <a:spcPct val="90000"/>
                        </a:spcBef>
                        <a:spcAft>
                          <a:spcPct val="0"/>
                        </a:spcAft>
                        <a:buClr>
                          <a:srgbClr val="7D0900"/>
                        </a:buClr>
                        <a:buSzTx/>
                        <a:buFont typeface="Wingdings" pitchFamily="2" charset="2"/>
                        <a:buNone/>
                        <a:tabLst/>
                        <a:defRPr/>
                      </a:pP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331" rtl="0" eaLnBrk="1" fontAlgn="base" latinLnBrk="0" hangingPunct="1">
                        <a:lnSpc>
                          <a:spcPct val="90000"/>
                        </a:lnSpc>
                        <a:spcBef>
                          <a:spcPct val="90000"/>
                        </a:spcBef>
                        <a:spcAft>
                          <a:spcPct val="0"/>
                        </a:spcAft>
                        <a:buClr>
                          <a:srgbClr val="7D0900"/>
                        </a:buClr>
                        <a:buSzTx/>
                        <a:buFont typeface="Wingdings" pitchFamily="2" charset="2"/>
                        <a:buNone/>
                        <a:tabLst/>
                        <a:defRPr/>
                      </a:pPr>
                      <a:r>
                        <a:rPr lang="en-GB" sz="1100" kern="1200" dirty="0" smtClean="0">
                          <a:solidFill>
                            <a:schemeClr val="dk1"/>
                          </a:solidFill>
                          <a:latin typeface="+mn-lt"/>
                          <a:ea typeface="+mn-ea"/>
                          <a:cs typeface="+mn-cs"/>
                        </a:rPr>
                        <a:t>Due to COVID 19 restrictions gatherings were profited or limited to a small number, as result the performance of the program was negatively affected.</a:t>
                      </a: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331" rtl="0" eaLnBrk="1" fontAlgn="base" latinLnBrk="0" hangingPunct="1">
                        <a:lnSpc>
                          <a:spcPct val="90000"/>
                        </a:lnSpc>
                        <a:spcBef>
                          <a:spcPct val="90000"/>
                        </a:spcBef>
                        <a:spcAft>
                          <a:spcPct val="0"/>
                        </a:spcAft>
                        <a:buClr>
                          <a:srgbClr val="7D0900"/>
                        </a:buClr>
                        <a:buSzTx/>
                        <a:buFont typeface="Wingdings" pitchFamily="2" charset="2"/>
                        <a:buNone/>
                        <a:tabLst/>
                        <a:defRPr/>
                      </a:pPr>
                      <a:r>
                        <a:rPr lang="en-US" sz="1100" b="0" i="0" u="none" strike="noStrike" kern="1200" dirty="0" smtClean="0">
                          <a:solidFill>
                            <a:srgbClr val="000000"/>
                          </a:solidFill>
                          <a:effectLst/>
                          <a:latin typeface="Calibri" panose="020F0502020204030204" pitchFamily="34" charset="0"/>
                          <a:ea typeface="+mn-ea"/>
                          <a:cs typeface="+mn-cs"/>
                        </a:rPr>
                        <a:t>Use of other mechanisms like audio</a:t>
                      </a:r>
                      <a:r>
                        <a:rPr lang="en-US" sz="1100" b="0" i="0" u="none" strike="noStrike" kern="1200" baseline="0" dirty="0" smtClean="0">
                          <a:solidFill>
                            <a:srgbClr val="000000"/>
                          </a:solidFill>
                          <a:effectLst/>
                          <a:latin typeface="Calibri" panose="020F0502020204030204" pitchFamily="34" charset="0"/>
                          <a:ea typeface="+mn-ea"/>
                          <a:cs typeface="+mn-cs"/>
                        </a:rPr>
                        <a:t> visual and written presentation from both victims and offenders. When levels of lockdown is eased/ amended  then more number of participants increased to more bigger venues.</a:t>
                      </a: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331" rtl="0" eaLnBrk="1" fontAlgn="base" latinLnBrk="0" hangingPunct="1">
                        <a:lnSpc>
                          <a:spcPct val="90000"/>
                        </a:lnSpc>
                        <a:spcBef>
                          <a:spcPct val="90000"/>
                        </a:spcBef>
                        <a:spcAft>
                          <a:spcPct val="0"/>
                        </a:spcAft>
                        <a:buClr>
                          <a:srgbClr val="7D0900"/>
                        </a:buClr>
                        <a:buSzTx/>
                        <a:buFont typeface="Wingdings" pitchFamily="2" charset="2"/>
                        <a:buNone/>
                        <a:tabLst/>
                        <a:defRPr/>
                      </a:pPr>
                      <a:r>
                        <a:rPr lang="en-US" sz="1100" b="0" i="0" u="none" strike="noStrike" kern="1200" dirty="0" smtClean="0">
                          <a:solidFill>
                            <a:srgbClr val="000000"/>
                          </a:solidFill>
                          <a:effectLst/>
                          <a:latin typeface="Calibri" panose="020F0502020204030204" pitchFamily="34" charset="0"/>
                          <a:ea typeface="+mn-ea"/>
                          <a:cs typeface="+mn-cs"/>
                        </a:rPr>
                        <a:t>When the need requires to do so within</a:t>
                      </a:r>
                      <a:r>
                        <a:rPr lang="en-US" sz="1100" b="0" i="0" u="none" strike="noStrike" kern="1200" baseline="0" dirty="0" smtClean="0">
                          <a:solidFill>
                            <a:srgbClr val="000000"/>
                          </a:solidFill>
                          <a:effectLst/>
                          <a:latin typeface="Calibri" panose="020F0502020204030204" pitchFamily="34" charset="0"/>
                          <a:ea typeface="+mn-ea"/>
                          <a:cs typeface="+mn-cs"/>
                        </a:rPr>
                        <a:t> the prescripts of COVID 19 Regulations</a:t>
                      </a: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331" rtl="0" eaLnBrk="1" fontAlgn="base" latinLnBrk="0" hangingPunct="1">
                        <a:lnSpc>
                          <a:spcPct val="90000"/>
                        </a:lnSpc>
                        <a:spcBef>
                          <a:spcPct val="90000"/>
                        </a:spcBef>
                        <a:spcAft>
                          <a:spcPct val="0"/>
                        </a:spcAft>
                        <a:buClr>
                          <a:srgbClr val="7D0900"/>
                        </a:buClr>
                        <a:buSzTx/>
                        <a:buFont typeface="Wingdings" pitchFamily="2" charset="2"/>
                        <a:buNone/>
                        <a:tabLst/>
                        <a:defRPr/>
                      </a:pPr>
                      <a:r>
                        <a:rPr lang="en-US" sz="1100" b="0" i="0" u="none" strike="noStrike" kern="1200" dirty="0" err="1" smtClean="0">
                          <a:solidFill>
                            <a:srgbClr val="000000"/>
                          </a:solidFill>
                          <a:effectLst/>
                          <a:latin typeface="Calibri" panose="020F0502020204030204" pitchFamily="34" charset="0"/>
                          <a:ea typeface="+mn-ea"/>
                          <a:cs typeface="+mn-cs"/>
                        </a:rPr>
                        <a:t>CommCorr</a:t>
                      </a:r>
                      <a:r>
                        <a:rPr lang="en-US" sz="1100" b="0" i="0" u="none" strike="noStrike" kern="1200" baseline="0" dirty="0" smtClean="0">
                          <a:solidFill>
                            <a:srgbClr val="000000"/>
                          </a:solidFill>
                          <a:effectLst/>
                          <a:latin typeface="Calibri" panose="020F0502020204030204" pitchFamily="34" charset="0"/>
                          <a:ea typeface="+mn-ea"/>
                          <a:cs typeface="+mn-cs"/>
                        </a:rPr>
                        <a:t> Branch</a:t>
                      </a: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331" rtl="0" eaLnBrk="1" fontAlgn="base" latinLnBrk="0" hangingPunct="1">
                        <a:lnSpc>
                          <a:spcPct val="90000"/>
                        </a:lnSpc>
                        <a:spcBef>
                          <a:spcPct val="90000"/>
                        </a:spcBef>
                        <a:spcAft>
                          <a:spcPct val="0"/>
                        </a:spcAft>
                        <a:buClr>
                          <a:srgbClr val="7D0900"/>
                        </a:buClr>
                        <a:buSzTx/>
                        <a:buFont typeface="Wingdings" pitchFamily="2" charset="2"/>
                        <a:buNone/>
                        <a:tabLst/>
                        <a:defRPr/>
                      </a:pPr>
                      <a:r>
                        <a:rPr lang="en-US" sz="1100" b="0" i="0" u="none" strike="noStrike" kern="1200" dirty="0" smtClean="0">
                          <a:solidFill>
                            <a:srgbClr val="000000"/>
                          </a:solidFill>
                          <a:effectLst/>
                          <a:latin typeface="Calibri" panose="020F0502020204030204" pitchFamily="34" charset="0"/>
                          <a:ea typeface="+mn-ea"/>
                          <a:cs typeface="+mn-cs"/>
                        </a:rPr>
                        <a:t>The numbers</a:t>
                      </a:r>
                      <a:r>
                        <a:rPr lang="en-US" sz="1100" b="0" i="0" u="none" strike="noStrike" kern="1200" baseline="0" dirty="0" smtClean="0">
                          <a:solidFill>
                            <a:srgbClr val="000000"/>
                          </a:solidFill>
                          <a:effectLst/>
                          <a:latin typeface="Calibri" panose="020F0502020204030204" pitchFamily="34" charset="0"/>
                          <a:ea typeface="+mn-ea"/>
                          <a:cs typeface="+mn-cs"/>
                        </a:rPr>
                        <a:t> increased at the last quarter compared to the 1</a:t>
                      </a:r>
                      <a:r>
                        <a:rPr lang="en-US" sz="1100" b="0" i="0" u="none" strike="noStrike" kern="1200" baseline="30000" dirty="0" smtClean="0">
                          <a:solidFill>
                            <a:srgbClr val="000000"/>
                          </a:solidFill>
                          <a:effectLst/>
                          <a:latin typeface="Calibri" panose="020F0502020204030204" pitchFamily="34" charset="0"/>
                          <a:ea typeface="+mn-ea"/>
                          <a:cs typeface="+mn-cs"/>
                        </a:rPr>
                        <a:t>st</a:t>
                      </a:r>
                      <a:r>
                        <a:rPr lang="en-US" sz="1100" b="0" i="0" u="none" strike="noStrike" kern="1200" baseline="0" dirty="0" smtClean="0">
                          <a:solidFill>
                            <a:srgbClr val="000000"/>
                          </a:solidFill>
                          <a:effectLst/>
                          <a:latin typeface="Calibri" panose="020F0502020204030204" pitchFamily="34" charset="0"/>
                          <a:ea typeface="+mn-ea"/>
                          <a:cs typeface="+mn-cs"/>
                        </a:rPr>
                        <a:t> and 2</a:t>
                      </a:r>
                      <a:r>
                        <a:rPr lang="en-US" sz="1100" b="0" i="0" u="none" strike="noStrike" kern="1200" baseline="30000" dirty="0" smtClean="0">
                          <a:solidFill>
                            <a:srgbClr val="000000"/>
                          </a:solidFill>
                          <a:effectLst/>
                          <a:latin typeface="Calibri" panose="020F0502020204030204" pitchFamily="34" charset="0"/>
                          <a:ea typeface="+mn-ea"/>
                          <a:cs typeface="+mn-cs"/>
                        </a:rPr>
                        <a:t>nd</a:t>
                      </a:r>
                      <a:r>
                        <a:rPr lang="en-US" sz="1100" b="0" i="0" u="none" strike="noStrike" kern="1200" baseline="0" dirty="0" smtClean="0">
                          <a:solidFill>
                            <a:srgbClr val="000000"/>
                          </a:solidFill>
                          <a:effectLst/>
                          <a:latin typeface="Calibri" panose="020F0502020204030204" pitchFamily="34" charset="0"/>
                          <a:ea typeface="+mn-ea"/>
                          <a:cs typeface="+mn-cs"/>
                        </a:rPr>
                        <a:t> quarters.</a:t>
                      </a: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62200">
                <a:tc>
                  <a:txBody>
                    <a:bodyPr/>
                    <a:lstStyle/>
                    <a:p>
                      <a:pPr marL="0" marR="0" lvl="0" indent="0" algn="l" defTabSz="914331" rtl="0" eaLnBrk="1" fontAlgn="t" latinLnBrk="0" hangingPunct="1">
                        <a:lnSpc>
                          <a:spcPct val="100000"/>
                        </a:lnSpc>
                        <a:spcBef>
                          <a:spcPts val="0"/>
                        </a:spcBef>
                        <a:spcAft>
                          <a:spcPts val="0"/>
                        </a:spcAft>
                        <a:buClrTx/>
                        <a:buSzTx/>
                        <a:buFontTx/>
                        <a:buNone/>
                        <a:tabLst/>
                        <a:defRPr/>
                      </a:pPr>
                      <a:r>
                        <a:rPr kumimoji="0" lang="en-ZA" sz="1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Percentage increase of offenders, parolees and probationers participating in Restorative Justice Programme</a:t>
                      </a:r>
                      <a:endParaRPr kumimoji="0" lang="en-US" sz="1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331" rtl="0" eaLnBrk="1" fontAlgn="auto" latinLnBrk="0" hangingPunct="1">
                        <a:lnSpc>
                          <a:spcPct val="100000"/>
                        </a:lnSpc>
                        <a:spcBef>
                          <a:spcPts val="0"/>
                        </a:spcBef>
                        <a:spcAft>
                          <a:spcPts val="0"/>
                        </a:spcAft>
                        <a:buClrTx/>
                        <a:buSzTx/>
                        <a:buFontTx/>
                        <a:buNone/>
                        <a:tabLst/>
                        <a:defRPr/>
                      </a:pPr>
                      <a:r>
                        <a:rPr lang="en-ZA" sz="1100" b="0" i="0" u="none" strike="noStrike" kern="1200" dirty="0" smtClean="0">
                          <a:solidFill>
                            <a:srgbClr val="FF0000"/>
                          </a:solidFill>
                          <a:effectLst/>
                          <a:latin typeface="Calibri" panose="020F0502020204030204" pitchFamily="34" charset="0"/>
                          <a:ea typeface="+mn-ea"/>
                          <a:cs typeface="+mn-cs"/>
                        </a:rPr>
                        <a:t>3</a:t>
                      </a:r>
                      <a:r>
                        <a:rPr lang="en-ZA" sz="1100" b="0" i="0" u="none" strike="noStrike" kern="1200" dirty="0" smtClean="0">
                          <a:solidFill>
                            <a:srgbClr val="FF0000"/>
                          </a:solidFill>
                          <a:effectLst/>
                          <a:latin typeface="Calibri" panose="020F0502020204030204" pitchFamily="34" charset="0"/>
                          <a:ea typeface="+mn-ea"/>
                          <a:cs typeface="+mn-cs"/>
                        </a:rPr>
                        <a:t>%	</a:t>
                      </a:r>
                    </a:p>
                    <a:p>
                      <a:pPr marL="0" marR="0" indent="0" algn="l" defTabSz="914331" rtl="0" eaLnBrk="1" fontAlgn="auto" latinLnBrk="0" hangingPunct="1">
                        <a:lnSpc>
                          <a:spcPct val="100000"/>
                        </a:lnSpc>
                        <a:spcBef>
                          <a:spcPts val="0"/>
                        </a:spcBef>
                        <a:spcAft>
                          <a:spcPts val="0"/>
                        </a:spcAft>
                        <a:buClrTx/>
                        <a:buSzTx/>
                        <a:buFontTx/>
                        <a:buNone/>
                        <a:tabLst/>
                        <a:defRPr/>
                      </a:pP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331" rtl="0" eaLnBrk="1" fontAlgn="auto" latinLnBrk="0" hangingPunct="1">
                        <a:lnSpc>
                          <a:spcPct val="100000"/>
                        </a:lnSpc>
                        <a:spcBef>
                          <a:spcPts val="0"/>
                        </a:spcBef>
                        <a:spcAft>
                          <a:spcPts val="0"/>
                        </a:spcAft>
                        <a:buClrTx/>
                        <a:buSzTx/>
                        <a:buFontTx/>
                        <a:buNone/>
                        <a:tabLst/>
                        <a:defRPr/>
                      </a:pPr>
                      <a:r>
                        <a:rPr lang="en-ZA" sz="1100" b="0" i="0" u="none" strike="noStrike" kern="1200" baseline="0" dirty="0" smtClean="0">
                          <a:solidFill>
                            <a:srgbClr val="FF0000"/>
                          </a:solidFill>
                          <a:latin typeface="+mn-lt"/>
                          <a:ea typeface="+mn-ea"/>
                          <a:cs typeface="+mn-cs"/>
                        </a:rPr>
                        <a:t>1,48</a:t>
                      </a:r>
                      <a:r>
                        <a:rPr lang="en-ZA" sz="1100" b="0" i="0" u="none" strike="noStrike" kern="1200" baseline="0" dirty="0" smtClean="0">
                          <a:solidFill>
                            <a:srgbClr val="FF0000"/>
                          </a:solidFill>
                          <a:latin typeface="+mn-lt"/>
                          <a:ea typeface="+mn-ea"/>
                          <a:cs typeface="+mn-cs"/>
                        </a:rPr>
                        <a:t>%</a:t>
                      </a:r>
                    </a:p>
                    <a:p>
                      <a:pPr marL="0" marR="0" indent="0" algn="l" defTabSz="914331" rtl="0" eaLnBrk="1" fontAlgn="auto" latinLnBrk="0" hangingPunct="1">
                        <a:lnSpc>
                          <a:spcPct val="100000"/>
                        </a:lnSpc>
                        <a:spcBef>
                          <a:spcPts val="0"/>
                        </a:spcBef>
                        <a:spcAft>
                          <a:spcPts val="0"/>
                        </a:spcAft>
                        <a:buClrTx/>
                        <a:buSzTx/>
                        <a:buFontTx/>
                        <a:buNone/>
                        <a:tabLst/>
                        <a:defRPr/>
                      </a:pPr>
                      <a:r>
                        <a:rPr lang="en-ZA" sz="1100" b="0" i="0" u="none" strike="noStrike" kern="1200" baseline="0" dirty="0" smtClean="0">
                          <a:solidFill>
                            <a:srgbClr val="FF0000"/>
                          </a:solidFill>
                          <a:latin typeface="+mn-lt"/>
                          <a:ea typeface="+mn-ea"/>
                          <a:cs typeface="+mn-cs"/>
                        </a:rPr>
                        <a:t>(3 791/7 691)	</a:t>
                      </a:r>
                    </a:p>
                    <a:p>
                      <a:pPr marL="0" marR="0" indent="0" algn="l" defTabSz="914331" rtl="0" eaLnBrk="1" fontAlgn="auto" latinLnBrk="0" hangingPunct="1">
                        <a:lnSpc>
                          <a:spcPct val="100000"/>
                        </a:lnSpc>
                        <a:spcBef>
                          <a:spcPts val="0"/>
                        </a:spcBef>
                        <a:spcAft>
                          <a:spcPts val="0"/>
                        </a:spcAft>
                        <a:buClrTx/>
                        <a:buSzTx/>
                        <a:buFontTx/>
                        <a:buNone/>
                        <a:tabLst/>
                        <a:defRPr/>
                      </a:pP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331" rtl="0" eaLnBrk="1" fontAlgn="auto" latinLnBrk="0" hangingPunct="1">
                        <a:lnSpc>
                          <a:spcPct val="100000"/>
                        </a:lnSpc>
                        <a:spcBef>
                          <a:spcPts val="0"/>
                        </a:spcBef>
                        <a:spcAft>
                          <a:spcPts val="0"/>
                        </a:spcAft>
                        <a:buClrTx/>
                        <a:buSzTx/>
                        <a:buFontTx/>
                        <a:buNone/>
                        <a:tabLst/>
                        <a:defRPr/>
                      </a:pPr>
                      <a:r>
                        <a:rPr lang="en-GB" sz="1100" kern="1200" dirty="0" smtClean="0">
                          <a:solidFill>
                            <a:schemeClr val="dk1"/>
                          </a:solidFill>
                          <a:latin typeface="+mn-lt"/>
                          <a:ea typeface="+mn-ea"/>
                          <a:cs typeface="+mn-cs"/>
                        </a:rPr>
                        <a:t>Due to COVID 19 restrictions gatherings were profited or limited to a small number, as result the performance of the program was negatively affected.</a:t>
                      </a: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331" rtl="0" eaLnBrk="1" fontAlgn="auto" latinLnBrk="0" hangingPunct="1">
                        <a:lnSpc>
                          <a:spcPct val="100000"/>
                        </a:lnSpc>
                        <a:spcBef>
                          <a:spcPts val="0"/>
                        </a:spcBef>
                        <a:spcAft>
                          <a:spcPts val="0"/>
                        </a:spcAft>
                        <a:buClrTx/>
                        <a:buSzTx/>
                        <a:buFontTx/>
                        <a:buNone/>
                        <a:tabLst/>
                        <a:defRPr/>
                      </a:pPr>
                      <a:r>
                        <a:rPr lang="en-US" sz="1100" b="0" i="0" u="none" strike="noStrike" kern="1200" dirty="0" smtClean="0">
                          <a:solidFill>
                            <a:srgbClr val="000000"/>
                          </a:solidFill>
                          <a:effectLst/>
                          <a:latin typeface="Calibri" panose="020F0502020204030204" pitchFamily="34" charset="0"/>
                          <a:ea typeface="+mn-ea"/>
                          <a:cs typeface="+mn-cs"/>
                        </a:rPr>
                        <a:t>Use of other mechanisms like audio</a:t>
                      </a:r>
                      <a:r>
                        <a:rPr lang="en-US" sz="1100" b="0" i="0" u="none" strike="noStrike" kern="1200" baseline="0" dirty="0" smtClean="0">
                          <a:solidFill>
                            <a:srgbClr val="000000"/>
                          </a:solidFill>
                          <a:effectLst/>
                          <a:latin typeface="Calibri" panose="020F0502020204030204" pitchFamily="34" charset="0"/>
                          <a:ea typeface="+mn-ea"/>
                          <a:cs typeface="+mn-cs"/>
                        </a:rPr>
                        <a:t> visual and written presentation from both victims and offenders. When levels of lockdown is eased/ amended  then more number of participants increased to more bigger venues.</a:t>
                      </a: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331" rtl="0" eaLnBrk="1" fontAlgn="auto" latinLnBrk="0" hangingPunct="1">
                        <a:lnSpc>
                          <a:spcPct val="100000"/>
                        </a:lnSpc>
                        <a:spcBef>
                          <a:spcPts val="0"/>
                        </a:spcBef>
                        <a:spcAft>
                          <a:spcPts val="0"/>
                        </a:spcAft>
                        <a:buClrTx/>
                        <a:buSzTx/>
                        <a:buFontTx/>
                        <a:buNone/>
                        <a:tabLst/>
                        <a:defRPr/>
                      </a:pPr>
                      <a:r>
                        <a:rPr lang="en-US" sz="1100" b="0" i="0" u="none" strike="noStrike" kern="1200" dirty="0" smtClean="0">
                          <a:solidFill>
                            <a:srgbClr val="000000"/>
                          </a:solidFill>
                          <a:effectLst/>
                          <a:latin typeface="Calibri" panose="020F0502020204030204" pitchFamily="34" charset="0"/>
                          <a:ea typeface="+mn-ea"/>
                          <a:cs typeface="+mn-cs"/>
                        </a:rPr>
                        <a:t>When the need requires to do so within</a:t>
                      </a:r>
                      <a:r>
                        <a:rPr lang="en-US" sz="1100" b="0" i="0" u="none" strike="noStrike" kern="1200" baseline="0" dirty="0" smtClean="0">
                          <a:solidFill>
                            <a:srgbClr val="000000"/>
                          </a:solidFill>
                          <a:effectLst/>
                          <a:latin typeface="Calibri" panose="020F0502020204030204" pitchFamily="34" charset="0"/>
                          <a:ea typeface="+mn-ea"/>
                          <a:cs typeface="+mn-cs"/>
                        </a:rPr>
                        <a:t> the prescripts of COVID 19 Regulations</a:t>
                      </a:r>
                      <a:endParaRPr lang="en-US" sz="1100" b="0" i="0" u="none" strike="noStrike" kern="1200" dirty="0" smtClean="0">
                        <a:solidFill>
                          <a:srgbClr val="000000"/>
                        </a:solidFill>
                        <a:effectLst/>
                        <a:latin typeface="Calibri" panose="020F0502020204030204" pitchFamily="34" charset="0"/>
                        <a:ea typeface="+mn-ea"/>
                        <a:cs typeface="+mn-cs"/>
                      </a:endParaRPr>
                    </a:p>
                    <a:p>
                      <a:pPr marL="0" marR="0" indent="0" algn="l" defTabSz="914331" rtl="0" eaLnBrk="1" fontAlgn="auto" latinLnBrk="0" hangingPunct="1">
                        <a:lnSpc>
                          <a:spcPct val="100000"/>
                        </a:lnSpc>
                        <a:spcBef>
                          <a:spcPts val="0"/>
                        </a:spcBef>
                        <a:spcAft>
                          <a:spcPts val="0"/>
                        </a:spcAft>
                        <a:buClrTx/>
                        <a:buSzTx/>
                        <a:buFontTx/>
                        <a:buNone/>
                        <a:tabLst/>
                        <a:defRPr/>
                      </a:pP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331" rtl="0" eaLnBrk="1" fontAlgn="auto" latinLnBrk="0" hangingPunct="1">
                        <a:lnSpc>
                          <a:spcPct val="100000"/>
                        </a:lnSpc>
                        <a:spcBef>
                          <a:spcPts val="0"/>
                        </a:spcBef>
                        <a:spcAft>
                          <a:spcPts val="0"/>
                        </a:spcAft>
                        <a:buClrTx/>
                        <a:buSzTx/>
                        <a:buFontTx/>
                        <a:buNone/>
                        <a:tabLst/>
                        <a:defRPr/>
                      </a:pPr>
                      <a:r>
                        <a:rPr lang="en-US" sz="1100" b="0" i="0" u="none" strike="noStrike" kern="1200" dirty="0" err="1" smtClean="0">
                          <a:solidFill>
                            <a:srgbClr val="000000"/>
                          </a:solidFill>
                          <a:effectLst/>
                          <a:latin typeface="Calibri" panose="020F0502020204030204" pitchFamily="34" charset="0"/>
                          <a:ea typeface="+mn-ea"/>
                          <a:cs typeface="+mn-cs"/>
                        </a:rPr>
                        <a:t>CommCorr</a:t>
                      </a:r>
                      <a:r>
                        <a:rPr lang="en-US" sz="1100" b="0" i="0" u="none" strike="noStrike" kern="1200" baseline="0" dirty="0" smtClean="0">
                          <a:solidFill>
                            <a:srgbClr val="000000"/>
                          </a:solidFill>
                          <a:effectLst/>
                          <a:latin typeface="Calibri" panose="020F0502020204030204" pitchFamily="34" charset="0"/>
                          <a:ea typeface="+mn-ea"/>
                          <a:cs typeface="+mn-cs"/>
                        </a:rPr>
                        <a:t> Branch</a:t>
                      </a:r>
                      <a:endParaRPr lang="en-US" sz="1100" b="0" i="0" u="none" strike="noStrike" kern="1200" dirty="0" smtClean="0">
                        <a:solidFill>
                          <a:srgbClr val="000000"/>
                        </a:solidFill>
                        <a:effectLst/>
                        <a:latin typeface="Calibri" panose="020F0502020204030204" pitchFamily="34" charset="0"/>
                        <a:ea typeface="+mn-ea"/>
                        <a:cs typeface="+mn-cs"/>
                      </a:endParaRPr>
                    </a:p>
                    <a:p>
                      <a:pPr marL="0" marR="0" indent="0" algn="l" defTabSz="914331" rtl="0" eaLnBrk="1" fontAlgn="auto" latinLnBrk="0" hangingPunct="1">
                        <a:lnSpc>
                          <a:spcPct val="100000"/>
                        </a:lnSpc>
                        <a:spcBef>
                          <a:spcPts val="0"/>
                        </a:spcBef>
                        <a:spcAft>
                          <a:spcPts val="0"/>
                        </a:spcAft>
                        <a:buClrTx/>
                        <a:buSzTx/>
                        <a:buFontTx/>
                        <a:buNone/>
                        <a:tabLst/>
                        <a:defRPr/>
                      </a:pP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331" rtl="0" eaLnBrk="1" fontAlgn="auto" latinLnBrk="0" hangingPunct="1">
                        <a:lnSpc>
                          <a:spcPct val="100000"/>
                        </a:lnSpc>
                        <a:spcBef>
                          <a:spcPts val="0"/>
                        </a:spcBef>
                        <a:spcAft>
                          <a:spcPts val="0"/>
                        </a:spcAft>
                        <a:buClrTx/>
                        <a:buSzTx/>
                        <a:buFontTx/>
                        <a:buNone/>
                        <a:tabLst/>
                        <a:defRPr/>
                      </a:pPr>
                      <a:r>
                        <a:rPr lang="en-US" sz="1100" b="0" i="0" u="none" strike="noStrike" kern="1200" dirty="0" smtClean="0">
                          <a:solidFill>
                            <a:srgbClr val="000000"/>
                          </a:solidFill>
                          <a:effectLst/>
                          <a:latin typeface="Calibri" panose="020F0502020204030204" pitchFamily="34" charset="0"/>
                          <a:ea typeface="+mn-ea"/>
                          <a:cs typeface="+mn-cs"/>
                        </a:rPr>
                        <a:t>The numbers</a:t>
                      </a:r>
                      <a:r>
                        <a:rPr lang="en-US" sz="1100" b="0" i="0" u="none" strike="noStrike" kern="1200" baseline="0" dirty="0" smtClean="0">
                          <a:solidFill>
                            <a:srgbClr val="000000"/>
                          </a:solidFill>
                          <a:effectLst/>
                          <a:latin typeface="Calibri" panose="020F0502020204030204" pitchFamily="34" charset="0"/>
                          <a:ea typeface="+mn-ea"/>
                          <a:cs typeface="+mn-cs"/>
                        </a:rPr>
                        <a:t> increased at the last quarter compared to the 1</a:t>
                      </a:r>
                      <a:r>
                        <a:rPr lang="en-US" sz="1100" b="0" i="0" u="none" strike="noStrike" kern="1200" baseline="30000" dirty="0" smtClean="0">
                          <a:solidFill>
                            <a:srgbClr val="000000"/>
                          </a:solidFill>
                          <a:effectLst/>
                          <a:latin typeface="Calibri" panose="020F0502020204030204" pitchFamily="34" charset="0"/>
                          <a:ea typeface="+mn-ea"/>
                          <a:cs typeface="+mn-cs"/>
                        </a:rPr>
                        <a:t>st</a:t>
                      </a:r>
                      <a:r>
                        <a:rPr lang="en-US" sz="1100" b="0" i="0" u="none" strike="noStrike" kern="1200" baseline="0" dirty="0" smtClean="0">
                          <a:solidFill>
                            <a:srgbClr val="000000"/>
                          </a:solidFill>
                          <a:effectLst/>
                          <a:latin typeface="Calibri" panose="020F0502020204030204" pitchFamily="34" charset="0"/>
                          <a:ea typeface="+mn-ea"/>
                          <a:cs typeface="+mn-cs"/>
                        </a:rPr>
                        <a:t> and 2</a:t>
                      </a:r>
                      <a:r>
                        <a:rPr lang="en-US" sz="1100" b="0" i="0" u="none" strike="noStrike" kern="1200" baseline="30000" dirty="0" smtClean="0">
                          <a:solidFill>
                            <a:srgbClr val="000000"/>
                          </a:solidFill>
                          <a:effectLst/>
                          <a:latin typeface="Calibri" panose="020F0502020204030204" pitchFamily="34" charset="0"/>
                          <a:ea typeface="+mn-ea"/>
                          <a:cs typeface="+mn-cs"/>
                        </a:rPr>
                        <a:t>nd</a:t>
                      </a:r>
                      <a:r>
                        <a:rPr lang="en-US" sz="1100" b="0" i="0" u="none" strike="noStrike" kern="1200" baseline="0" dirty="0" smtClean="0">
                          <a:solidFill>
                            <a:srgbClr val="000000"/>
                          </a:solidFill>
                          <a:effectLst/>
                          <a:latin typeface="Calibri" panose="020F0502020204030204" pitchFamily="34" charset="0"/>
                          <a:ea typeface="+mn-ea"/>
                          <a:cs typeface="+mn-cs"/>
                        </a:rPr>
                        <a:t> quarters.</a:t>
                      </a:r>
                      <a:endParaRPr lang="en-US" sz="1100" b="0" i="0" u="none" strike="noStrike" kern="1200" dirty="0" smtClean="0">
                        <a:solidFill>
                          <a:srgbClr val="000000"/>
                        </a:solidFill>
                        <a:effectLst/>
                        <a:latin typeface="Calibri" panose="020F0502020204030204" pitchFamily="34" charset="0"/>
                        <a:ea typeface="+mn-ea"/>
                        <a:cs typeface="+mn-cs"/>
                      </a:endParaRPr>
                    </a:p>
                  </a:txBody>
                  <a:tcPr marL="91438" marR="91438"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itle 1"/>
          <p:cNvSpPr txBox="1">
            <a:spLocks/>
          </p:cNvSpPr>
          <p:nvPr/>
        </p:nvSpPr>
        <p:spPr bwMode="auto">
          <a:xfrm>
            <a:off x="0" y="152400"/>
            <a:ext cx="9102912" cy="38779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800" b="1">
                <a:solidFill>
                  <a:schemeClr val="bg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a:lstStyle>
          <a:p>
            <a:pPr algn="ctr"/>
            <a:r>
              <a:rPr lang="en-US" altLang="en-US" kern="0" dirty="0" smtClean="0"/>
              <a:t>INDICATORS NOT ACHIEVED DURING 2020/21 – Q4</a:t>
            </a:r>
          </a:p>
        </p:txBody>
      </p:sp>
    </p:spTree>
    <p:extLst>
      <p:ext uri="{BB962C8B-B14F-4D97-AF65-F5344CB8AC3E}">
        <p14:creationId xmlns:p14="http://schemas.microsoft.com/office/powerpoint/2010/main" val="12971441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61926" y="76200"/>
            <a:ext cx="8836398" cy="1200329"/>
          </a:xfrm>
          <a:prstGeom prst="rect">
            <a:avLst/>
          </a:prstGeom>
          <a:noFill/>
        </p:spPr>
        <p:txBody>
          <a:bodyPr wrap="square" rtlCol="0">
            <a:spAutoFit/>
          </a:bodyPr>
          <a:lstStyle/>
          <a:p>
            <a:pPr fontAlgn="auto">
              <a:spcBef>
                <a:spcPts val="0"/>
              </a:spcBef>
              <a:spcAft>
                <a:spcPts val="0"/>
              </a:spcAft>
              <a:defRPr/>
            </a:pPr>
            <a:r>
              <a:rPr lang="en-GB" sz="2400" b="1" kern="0" dirty="0">
                <a:solidFill>
                  <a:schemeClr val="bg1"/>
                </a:solidFill>
                <a:latin typeface="+mj-lt"/>
                <a:ea typeface="+mj-ea"/>
                <a:cs typeface="+mj-cs"/>
              </a:rPr>
              <a:t>SOURCE OF UNDER-ACHIEVEMENT AT </a:t>
            </a:r>
            <a:r>
              <a:rPr lang="en-GB" sz="2400" b="1" kern="0" dirty="0" smtClean="0">
                <a:solidFill>
                  <a:schemeClr val="bg1"/>
                </a:solidFill>
                <a:latin typeface="+mj-lt"/>
                <a:ea typeface="+mj-ea"/>
                <a:cs typeface="+mj-cs"/>
              </a:rPr>
              <a:t>REGIONAL LEVEL</a:t>
            </a:r>
          </a:p>
          <a:p>
            <a:pPr fontAlgn="t"/>
            <a:r>
              <a:rPr lang="en-ZA" sz="2400" dirty="0" smtClean="0">
                <a:latin typeface="Calibri" panose="020F0502020204030204" pitchFamily="34" charset="0"/>
              </a:rPr>
              <a:t>'Percentage increase of victims participating in Restorative Justice Programme</a:t>
            </a:r>
            <a:endParaRPr lang="en-ZA" sz="2400" b="1" kern="0" dirty="0">
              <a:solidFill>
                <a:schemeClr val="bg1"/>
              </a:solidFill>
              <a:latin typeface="+mj-lt"/>
              <a:ea typeface="+mj-ea"/>
              <a:cs typeface="+mj-cs"/>
            </a:endParaRPr>
          </a:p>
        </p:txBody>
      </p:sp>
      <p:graphicFrame>
        <p:nvGraphicFramePr>
          <p:cNvPr id="12" name="Table 11"/>
          <p:cNvGraphicFramePr>
            <a:graphicFrameLocks noGrp="1"/>
          </p:cNvGraphicFramePr>
          <p:nvPr>
            <p:extLst>
              <p:ext uri="{D42A27DB-BD31-4B8C-83A1-F6EECF244321}">
                <p14:modId xmlns:p14="http://schemas.microsoft.com/office/powerpoint/2010/main" val="1337138565"/>
              </p:ext>
            </p:extLst>
          </p:nvPr>
        </p:nvGraphicFramePr>
        <p:xfrm>
          <a:off x="161926" y="1447800"/>
          <a:ext cx="8836398" cy="4952999"/>
        </p:xfrm>
        <a:graphic>
          <a:graphicData uri="http://schemas.openxmlformats.org/drawingml/2006/table">
            <a:tbl>
              <a:tblPr firstRow="1" bandRow="1"/>
              <a:tblGrid>
                <a:gridCol w="1514474">
                  <a:extLst>
                    <a:ext uri="{9D8B030D-6E8A-4147-A177-3AD203B41FA5}">
                      <a16:colId xmlns="" xmlns:a16="http://schemas.microsoft.com/office/drawing/2014/main" val="3171785473"/>
                    </a:ext>
                  </a:extLst>
                </a:gridCol>
                <a:gridCol w="1219200">
                  <a:extLst>
                    <a:ext uri="{9D8B030D-6E8A-4147-A177-3AD203B41FA5}">
                      <a16:colId xmlns="" xmlns:a16="http://schemas.microsoft.com/office/drawing/2014/main" val="3307568538"/>
                    </a:ext>
                  </a:extLst>
                </a:gridCol>
                <a:gridCol w="1371600">
                  <a:extLst>
                    <a:ext uri="{9D8B030D-6E8A-4147-A177-3AD203B41FA5}">
                      <a16:colId xmlns="" xmlns:a16="http://schemas.microsoft.com/office/drawing/2014/main" val="3177246977"/>
                    </a:ext>
                  </a:extLst>
                </a:gridCol>
                <a:gridCol w="1905000">
                  <a:extLst>
                    <a:ext uri="{9D8B030D-6E8A-4147-A177-3AD203B41FA5}">
                      <a16:colId xmlns="" xmlns:a16="http://schemas.microsoft.com/office/drawing/2014/main" val="551651354"/>
                    </a:ext>
                  </a:extLst>
                </a:gridCol>
                <a:gridCol w="1905000">
                  <a:extLst>
                    <a:ext uri="{9D8B030D-6E8A-4147-A177-3AD203B41FA5}">
                      <a16:colId xmlns="" xmlns:a16="http://schemas.microsoft.com/office/drawing/2014/main" val="106908959"/>
                    </a:ext>
                  </a:extLst>
                </a:gridCol>
                <a:gridCol w="921124">
                  <a:extLst>
                    <a:ext uri="{9D8B030D-6E8A-4147-A177-3AD203B41FA5}">
                      <a16:colId xmlns="" xmlns:a16="http://schemas.microsoft.com/office/drawing/2014/main" val="2307743238"/>
                    </a:ext>
                  </a:extLst>
                </a:gridCol>
              </a:tblGrid>
              <a:tr h="1015260">
                <a:tc>
                  <a:txBody>
                    <a:bodyPr/>
                    <a:lstStyle>
                      <a:lvl1pPr marL="0" algn="l" defTabSz="914331" rtl="0" eaLnBrk="1" latinLnBrk="0" hangingPunct="1">
                        <a:defRPr sz="1800" b="1" kern="1200">
                          <a:solidFill>
                            <a:schemeClr val="lt1"/>
                          </a:solidFill>
                          <a:latin typeface="Arial"/>
                          <a:cs typeface="Arial"/>
                        </a:defRPr>
                      </a:lvl1pPr>
                      <a:lvl2pPr marL="457165" algn="l" defTabSz="914331" rtl="0" eaLnBrk="1" latinLnBrk="0" hangingPunct="1">
                        <a:defRPr sz="1800" b="1" kern="1200">
                          <a:solidFill>
                            <a:schemeClr val="lt1"/>
                          </a:solidFill>
                          <a:latin typeface="Arial"/>
                          <a:cs typeface="Arial"/>
                        </a:defRPr>
                      </a:lvl2pPr>
                      <a:lvl3pPr marL="914331" algn="l" defTabSz="914331" rtl="0" eaLnBrk="1" latinLnBrk="0" hangingPunct="1">
                        <a:defRPr sz="1800" b="1" kern="1200">
                          <a:solidFill>
                            <a:schemeClr val="lt1"/>
                          </a:solidFill>
                          <a:latin typeface="Arial"/>
                          <a:cs typeface="Arial"/>
                        </a:defRPr>
                      </a:lvl3pPr>
                      <a:lvl4pPr marL="1371495" algn="l" defTabSz="914331" rtl="0" eaLnBrk="1" latinLnBrk="0" hangingPunct="1">
                        <a:defRPr sz="1800" b="1" kern="1200">
                          <a:solidFill>
                            <a:schemeClr val="lt1"/>
                          </a:solidFill>
                          <a:latin typeface="Arial"/>
                          <a:cs typeface="Arial"/>
                        </a:defRPr>
                      </a:lvl4pPr>
                      <a:lvl5pPr marL="1828660" algn="l" defTabSz="914331" rtl="0" eaLnBrk="1" latinLnBrk="0" hangingPunct="1">
                        <a:defRPr sz="1800" b="1" kern="1200">
                          <a:solidFill>
                            <a:schemeClr val="lt1"/>
                          </a:solidFill>
                          <a:latin typeface="Arial"/>
                          <a:cs typeface="Arial"/>
                        </a:defRPr>
                      </a:lvl5pPr>
                      <a:lvl6pPr marL="2285826" algn="l" defTabSz="914331" rtl="0" eaLnBrk="1" latinLnBrk="0" hangingPunct="1">
                        <a:defRPr sz="1800" b="1" kern="1200">
                          <a:solidFill>
                            <a:schemeClr val="lt1"/>
                          </a:solidFill>
                          <a:latin typeface="Arial"/>
                          <a:cs typeface="Arial"/>
                        </a:defRPr>
                      </a:lvl6pPr>
                      <a:lvl7pPr marL="2742990" algn="l" defTabSz="914331" rtl="0" eaLnBrk="1" latinLnBrk="0" hangingPunct="1">
                        <a:defRPr sz="1800" b="1" kern="1200">
                          <a:solidFill>
                            <a:schemeClr val="lt1"/>
                          </a:solidFill>
                          <a:latin typeface="Arial"/>
                          <a:cs typeface="Arial"/>
                        </a:defRPr>
                      </a:lvl7pPr>
                      <a:lvl8pPr marL="3200156" algn="l" defTabSz="914331" rtl="0" eaLnBrk="1" latinLnBrk="0" hangingPunct="1">
                        <a:defRPr sz="1800" b="1" kern="1200">
                          <a:solidFill>
                            <a:schemeClr val="lt1"/>
                          </a:solidFill>
                          <a:latin typeface="Arial"/>
                          <a:cs typeface="Arial"/>
                        </a:defRPr>
                      </a:lvl8pPr>
                      <a:lvl9pPr marL="3657321" algn="l" defTabSz="914331" rtl="0" eaLnBrk="1" latinLnBrk="0" hangingPunct="1">
                        <a:defRPr sz="1800" b="1" kern="1200">
                          <a:solidFill>
                            <a:schemeClr val="lt1"/>
                          </a:solidFill>
                          <a:latin typeface="Arial"/>
                          <a:cs typeface="Arial"/>
                        </a:defRPr>
                      </a:lvl9p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Q4 TARGET 2020/21</a:t>
                      </a:r>
                      <a:endParaRPr lang="en-US" sz="1200" b="1" kern="1200" dirty="0">
                        <a:solidFill>
                          <a:schemeClr val="bg1"/>
                        </a:solidFill>
                        <a:latin typeface="Arial"/>
                        <a:ea typeface=""/>
                        <a:cs typeface="Arial"/>
                      </a:endParaRPr>
                    </a:p>
                  </a:txBody>
                  <a:tcPr marL="68580" marR="68580" marT="34290" marB="34290">
                    <a:lnL w="6350" cap="flat" cmpd="sng" algn="ctr">
                      <a:solidFill>
                        <a:srgbClr val="1E1918"/>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lvl1pPr marL="0" algn="l" defTabSz="914331" rtl="0" eaLnBrk="1" latinLnBrk="0" hangingPunct="1">
                        <a:defRPr sz="1800" b="1" kern="1200">
                          <a:solidFill>
                            <a:schemeClr val="lt1"/>
                          </a:solidFill>
                          <a:latin typeface="Arial"/>
                          <a:cs typeface="Arial"/>
                        </a:defRPr>
                      </a:lvl1pPr>
                      <a:lvl2pPr marL="457165" algn="l" defTabSz="914331" rtl="0" eaLnBrk="1" latinLnBrk="0" hangingPunct="1">
                        <a:defRPr sz="1800" b="1" kern="1200">
                          <a:solidFill>
                            <a:schemeClr val="lt1"/>
                          </a:solidFill>
                          <a:latin typeface="Arial"/>
                          <a:cs typeface="Arial"/>
                        </a:defRPr>
                      </a:lvl2pPr>
                      <a:lvl3pPr marL="914331" algn="l" defTabSz="914331" rtl="0" eaLnBrk="1" latinLnBrk="0" hangingPunct="1">
                        <a:defRPr sz="1800" b="1" kern="1200">
                          <a:solidFill>
                            <a:schemeClr val="lt1"/>
                          </a:solidFill>
                          <a:latin typeface="Arial"/>
                          <a:cs typeface="Arial"/>
                        </a:defRPr>
                      </a:lvl3pPr>
                      <a:lvl4pPr marL="1371495" algn="l" defTabSz="914331" rtl="0" eaLnBrk="1" latinLnBrk="0" hangingPunct="1">
                        <a:defRPr sz="1800" b="1" kern="1200">
                          <a:solidFill>
                            <a:schemeClr val="lt1"/>
                          </a:solidFill>
                          <a:latin typeface="Arial"/>
                          <a:cs typeface="Arial"/>
                        </a:defRPr>
                      </a:lvl4pPr>
                      <a:lvl5pPr marL="1828660" algn="l" defTabSz="914331" rtl="0" eaLnBrk="1" latinLnBrk="0" hangingPunct="1">
                        <a:defRPr sz="1800" b="1" kern="1200">
                          <a:solidFill>
                            <a:schemeClr val="lt1"/>
                          </a:solidFill>
                          <a:latin typeface="Arial"/>
                          <a:cs typeface="Arial"/>
                        </a:defRPr>
                      </a:lvl5pPr>
                      <a:lvl6pPr marL="2285826" algn="l" defTabSz="914331" rtl="0" eaLnBrk="1" latinLnBrk="0" hangingPunct="1">
                        <a:defRPr sz="1800" b="1" kern="1200">
                          <a:solidFill>
                            <a:schemeClr val="lt1"/>
                          </a:solidFill>
                          <a:latin typeface="Arial"/>
                          <a:cs typeface="Arial"/>
                        </a:defRPr>
                      </a:lvl6pPr>
                      <a:lvl7pPr marL="2742990" algn="l" defTabSz="914331" rtl="0" eaLnBrk="1" latinLnBrk="0" hangingPunct="1">
                        <a:defRPr sz="1800" b="1" kern="1200">
                          <a:solidFill>
                            <a:schemeClr val="lt1"/>
                          </a:solidFill>
                          <a:latin typeface="Arial"/>
                          <a:cs typeface="Arial"/>
                        </a:defRPr>
                      </a:lvl7pPr>
                      <a:lvl8pPr marL="3200156" algn="l" defTabSz="914331" rtl="0" eaLnBrk="1" latinLnBrk="0" hangingPunct="1">
                        <a:defRPr sz="1800" b="1" kern="1200">
                          <a:solidFill>
                            <a:schemeClr val="lt1"/>
                          </a:solidFill>
                          <a:latin typeface="Arial"/>
                          <a:cs typeface="Arial"/>
                        </a:defRPr>
                      </a:lvl8pPr>
                      <a:lvl9pPr marL="3657321" algn="l" defTabSz="914331" rtl="0" eaLnBrk="1" latinLnBrk="0" hangingPunct="1">
                        <a:defRPr sz="1800" b="1" kern="1200">
                          <a:solidFill>
                            <a:schemeClr val="lt1"/>
                          </a:solidFill>
                          <a:latin typeface="Arial"/>
                          <a:cs typeface="Arial"/>
                        </a:defRPr>
                      </a:lvl9p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QUARTER 4</a:t>
                      </a:r>
                      <a:br>
                        <a:rPr lang="en-US" sz="1200" b="1" kern="1200" dirty="0" smtClean="0">
                          <a:solidFill>
                            <a:schemeClr val="bg1"/>
                          </a:solidFill>
                          <a:latin typeface="Arial"/>
                          <a:ea typeface=""/>
                          <a:cs typeface="Arial"/>
                        </a:rPr>
                      </a:br>
                      <a:r>
                        <a:rPr lang="en-US" sz="1200" b="1" kern="1200" dirty="0" smtClean="0">
                          <a:solidFill>
                            <a:schemeClr val="bg1"/>
                          </a:solidFill>
                          <a:latin typeface="Arial"/>
                          <a:ea typeface=""/>
                          <a:cs typeface="Arial"/>
                        </a:rPr>
                        <a:t>PERFORMANCE</a:t>
                      </a:r>
                      <a:endParaRPr lang="en-US" sz="1200" b="1" kern="1200" dirty="0">
                        <a:solidFill>
                          <a:schemeClr val="bg1"/>
                        </a:solidFill>
                        <a:latin typeface="Arial"/>
                        <a:ea typeface=""/>
                        <a:cs typeface="Arial"/>
                      </a:endParaRPr>
                    </a:p>
                  </a:txBody>
                  <a:tcPr marL="7144" marR="7144" marT="7144" marB="0">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REGION THAT CONTRIBUTED TOWARDS UNDER-ACHIEVEMENT </a:t>
                      </a:r>
                    </a:p>
                  </a:txBody>
                  <a:tcPr marL="7144" marR="7144" marT="7144" marB="0">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REASONS FOR UNDER</a:t>
                      </a:r>
                    </a:p>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PERFORMANCE</a:t>
                      </a:r>
                      <a:endParaRPr lang="en-US" sz="1200" b="1" kern="1200" dirty="0">
                        <a:solidFill>
                          <a:schemeClr val="bg1"/>
                        </a:solidFill>
                        <a:latin typeface="Arial"/>
                        <a:ea typeface=""/>
                        <a:cs typeface="Arial"/>
                      </a:endParaRPr>
                    </a:p>
                  </a:txBody>
                  <a:tcPr marL="68579" marR="68579" marT="34293" marB="34293">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ROOT CAUSES</a:t>
                      </a:r>
                      <a:endParaRPr lang="en-US" sz="1200" b="1" kern="1200" dirty="0">
                        <a:solidFill>
                          <a:schemeClr val="bg1"/>
                        </a:solidFill>
                        <a:latin typeface="Arial"/>
                        <a:ea typeface=""/>
                        <a:cs typeface="Arial"/>
                      </a:endParaRPr>
                    </a:p>
                  </a:txBody>
                  <a:tcPr marL="68579" marR="68579" marT="34293" marB="34293">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ASSOCIATED RISKS </a:t>
                      </a:r>
                      <a:endParaRPr lang="en-ZA" sz="1200" b="1" kern="1200" dirty="0">
                        <a:solidFill>
                          <a:schemeClr val="bg1"/>
                        </a:solidFill>
                        <a:latin typeface="Arial"/>
                        <a:ea typeface=""/>
                        <a:cs typeface="Arial"/>
                      </a:endParaRPr>
                    </a:p>
                  </a:txBody>
                  <a:tcPr marL="68579" marR="68579" marT="34293" marB="34293">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extLst>
                  <a:ext uri="{0D108BD9-81ED-4DB2-BD59-A6C34878D82A}">
                    <a16:rowId xmlns="" xmlns:a16="http://schemas.microsoft.com/office/drawing/2014/main" val="2208647457"/>
                  </a:ext>
                </a:extLst>
              </a:tr>
              <a:tr h="747147">
                <a:tc>
                  <a:txBody>
                    <a:bodyPr/>
                    <a:lstStyle/>
                    <a:p>
                      <a:r>
                        <a:rPr lang="en-ZA" sz="1200" dirty="0" smtClean="0">
                          <a:solidFill>
                            <a:schemeClr val="tx1"/>
                          </a:solidFill>
                        </a:rPr>
                        <a:t>LMN  </a:t>
                      </a:r>
                      <a:r>
                        <a:rPr lang="en-ZA" sz="1200" dirty="0" smtClean="0">
                          <a:solidFill>
                            <a:schemeClr val="tx1"/>
                          </a:solidFill>
                        </a:rPr>
                        <a:t>&gt; (</a:t>
                      </a:r>
                      <a:r>
                        <a:rPr lang="en-ZA" sz="1200" dirty="0" smtClean="0">
                          <a:solidFill>
                            <a:schemeClr val="tx1"/>
                          </a:solidFill>
                        </a:rPr>
                        <a:t>7%)</a:t>
                      </a:r>
                      <a:endParaRPr lang="en-ZA"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87313" marR="0" lvl="0" indent="0" algn="l" defTabSz="914331" rtl="0" eaLnBrk="1" fontAlgn="t"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Arial Narrow" panose="020B0606020202030204" pitchFamily="34" charset="0"/>
                          <a:ea typeface="+mn-ea"/>
                          <a:cs typeface="+mn-cs"/>
                        </a:rPr>
                        <a:t>(4 740/4 7932)  6,92%</a:t>
                      </a: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ZA" sz="800" dirty="0" smtClean="0">
                          <a:solidFill>
                            <a:schemeClr val="tx1"/>
                          </a:solidFill>
                        </a:rPr>
                        <a:t>'The Region embarked on an aggressive drive after the upliftment of Alert Level 3 to Alert level 1 in ensuring the achievement of the set target</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800" dirty="0" smtClean="0">
                          <a:solidFill>
                            <a:schemeClr val="tx1"/>
                          </a:solidFill>
                        </a:rPr>
                        <a:t>COVID</a:t>
                      </a:r>
                      <a:r>
                        <a:rPr lang="en-US" sz="800" baseline="0" dirty="0" smtClean="0">
                          <a:solidFill>
                            <a:schemeClr val="tx1"/>
                          </a:solidFill>
                        </a:rPr>
                        <a:t> 19 Regulations on lockdown</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796501867"/>
                  </a:ext>
                </a:extLst>
              </a:tr>
              <a:tr h="478510">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FS/NC &gt; </a:t>
                      </a:r>
                      <a:r>
                        <a:rPr lang="en-US" sz="1200" dirty="0" smtClean="0">
                          <a:solidFill>
                            <a:schemeClr val="tx1"/>
                          </a:solidFill>
                        </a:rPr>
                        <a:t>(</a:t>
                      </a:r>
                      <a:r>
                        <a:rPr lang="en-US" sz="1200" dirty="0" smtClean="0">
                          <a:solidFill>
                            <a:schemeClr val="tx1"/>
                          </a:solidFill>
                        </a:rPr>
                        <a:t>7%)</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1100" dirty="0" smtClean="0">
                          <a:solidFill>
                            <a:schemeClr val="tx1"/>
                          </a:solidFill>
                        </a:rPr>
                        <a:t>(1 773/6 980) 1,78%</a:t>
                      </a: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ZA" sz="800" dirty="0" smtClean="0">
                          <a:solidFill>
                            <a:schemeClr val="tx1"/>
                          </a:solidFill>
                        </a:rPr>
                        <a:t>'Target not  achieved , COVID 19 Regulations restricted  movements  to trace victims</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indent="0" algn="ctr" defTabSz="914331" rtl="0" eaLnBrk="1" fontAlgn="auto" latinLnBrk="0" hangingPunct="1">
                        <a:lnSpc>
                          <a:spcPct val="100000"/>
                        </a:lnSpc>
                        <a:spcBef>
                          <a:spcPts val="0"/>
                        </a:spcBef>
                        <a:spcAft>
                          <a:spcPts val="0"/>
                        </a:spcAft>
                        <a:buClrTx/>
                        <a:buSzTx/>
                        <a:buFontTx/>
                        <a:buNone/>
                        <a:tabLst/>
                        <a:defRPr/>
                      </a:pPr>
                      <a:r>
                        <a:rPr lang="en-US" sz="800" dirty="0" smtClean="0">
                          <a:solidFill>
                            <a:schemeClr val="tx1"/>
                          </a:solidFill>
                        </a:rPr>
                        <a:t>COVID</a:t>
                      </a:r>
                      <a:r>
                        <a:rPr lang="en-US" sz="800" baseline="0" dirty="0" smtClean="0">
                          <a:solidFill>
                            <a:schemeClr val="tx1"/>
                          </a:solidFill>
                        </a:rPr>
                        <a:t> 19 Regulations on lockdown</a:t>
                      </a:r>
                      <a:endParaRPr lang="en-US" sz="8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1950242310"/>
                  </a:ext>
                </a:extLst>
              </a:tr>
              <a:tr h="478510">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KZN &gt; </a:t>
                      </a:r>
                      <a:r>
                        <a:rPr lang="en-US" sz="1200" dirty="0" smtClean="0">
                          <a:solidFill>
                            <a:schemeClr val="tx1"/>
                          </a:solidFill>
                        </a:rPr>
                        <a:t>(</a:t>
                      </a:r>
                      <a:r>
                        <a:rPr lang="en-US" sz="1200" dirty="0" smtClean="0">
                          <a:solidFill>
                            <a:schemeClr val="tx1"/>
                          </a:solidFill>
                        </a:rPr>
                        <a:t>7%)</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1100" dirty="0" smtClean="0">
                          <a:solidFill>
                            <a:schemeClr val="tx1"/>
                          </a:solidFill>
                        </a:rPr>
                        <a:t>(2 439/3 575)  4,78%</a:t>
                      </a:r>
                      <a:endParaRPr lang="en-US" sz="11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indent="0" algn="ctr" defTabSz="914331" rtl="0" eaLnBrk="1" fontAlgn="auto" latinLnBrk="0" hangingPunct="1">
                        <a:lnSpc>
                          <a:spcPct val="100000"/>
                        </a:lnSpc>
                        <a:spcBef>
                          <a:spcPts val="0"/>
                        </a:spcBef>
                        <a:spcAft>
                          <a:spcPts val="0"/>
                        </a:spcAft>
                        <a:buClrTx/>
                        <a:buSzTx/>
                        <a:buFontTx/>
                        <a:buNone/>
                        <a:tabLst/>
                        <a:defRPr/>
                      </a:pPr>
                      <a:r>
                        <a:rPr lang="en-ZA" sz="800" dirty="0" smtClean="0">
                          <a:solidFill>
                            <a:schemeClr val="tx1"/>
                          </a:solidFill>
                        </a:rPr>
                        <a:t>'Target not  achieved , COVID 19 Regulations restricted  movements  to trace victims</a:t>
                      </a:r>
                      <a:endParaRPr lang="en-US" sz="8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indent="0" algn="ctr" defTabSz="914331" rtl="0" eaLnBrk="1" fontAlgn="auto" latinLnBrk="0" hangingPunct="1">
                        <a:lnSpc>
                          <a:spcPct val="100000"/>
                        </a:lnSpc>
                        <a:spcBef>
                          <a:spcPts val="0"/>
                        </a:spcBef>
                        <a:spcAft>
                          <a:spcPts val="0"/>
                        </a:spcAft>
                        <a:buClrTx/>
                        <a:buSzTx/>
                        <a:buFontTx/>
                        <a:buNone/>
                        <a:tabLst/>
                        <a:defRPr/>
                      </a:pPr>
                      <a:r>
                        <a:rPr lang="en-US" sz="800" dirty="0" smtClean="0">
                          <a:solidFill>
                            <a:schemeClr val="tx1"/>
                          </a:solidFill>
                        </a:rPr>
                        <a:t>COVID</a:t>
                      </a:r>
                      <a:r>
                        <a:rPr lang="en-US" sz="800" baseline="0" dirty="0" smtClean="0">
                          <a:solidFill>
                            <a:schemeClr val="tx1"/>
                          </a:solidFill>
                        </a:rPr>
                        <a:t> 19 Regulations on lockdown</a:t>
                      </a:r>
                      <a:endParaRPr lang="en-US" sz="8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3418693148"/>
                  </a:ext>
                </a:extLst>
              </a:tr>
              <a:tr h="1310131">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W.C &gt; </a:t>
                      </a:r>
                      <a:r>
                        <a:rPr lang="en-US" sz="1200" dirty="0" smtClean="0">
                          <a:solidFill>
                            <a:schemeClr val="tx1"/>
                          </a:solidFill>
                        </a:rPr>
                        <a:t>(</a:t>
                      </a:r>
                      <a:r>
                        <a:rPr lang="en-US" sz="1200" dirty="0" smtClean="0">
                          <a:solidFill>
                            <a:schemeClr val="tx1"/>
                          </a:solidFill>
                        </a:rPr>
                        <a:t>7%)</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1100" dirty="0" smtClean="0">
                          <a:solidFill>
                            <a:schemeClr val="tx1"/>
                          </a:solidFill>
                        </a:rPr>
                        <a:t>(642/2 162)   2,08%</a:t>
                      </a:r>
                      <a:endParaRPr lang="en-US" sz="11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ZA" sz="800" dirty="0" smtClean="0">
                          <a:solidFill>
                            <a:schemeClr val="tx1"/>
                          </a:solidFill>
                        </a:rPr>
                        <a:t>'Restriction brought about by DMR seriously curtailed the rendering of restorative justice programmes. If target is to be achieved more VOD facilitators and SAWs must be appointed to assist with victim tracing and facilitation of restorative justice programmes to deal with the backlog.</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ZA" sz="800" dirty="0" smtClean="0">
                          <a:solidFill>
                            <a:schemeClr val="tx1"/>
                          </a:solidFill>
                        </a:rPr>
                        <a:t>'Restriction brought about by DMR seriously curtailed the rendering of restorative justice programmes. If target is to be achieved more VOD facilitators and SAWs must be appointed to assist with victim tracing and facilitation of restorative justice programmes to deal with the backlog.</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694879642"/>
                  </a:ext>
                </a:extLst>
              </a:tr>
              <a:tr h="4449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GP </a:t>
                      </a:r>
                      <a:r>
                        <a:rPr lang="en-US" sz="1200" dirty="0" smtClean="0">
                          <a:solidFill>
                            <a:schemeClr val="tx1"/>
                          </a:solidFill>
                        </a:rPr>
                        <a:t>&gt; (</a:t>
                      </a:r>
                      <a:r>
                        <a:rPr lang="en-US" sz="1200" dirty="0" smtClean="0">
                          <a:solidFill>
                            <a:schemeClr val="tx1"/>
                          </a:solidFill>
                        </a:rPr>
                        <a:t>7%)</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r>
                        <a:rPr lang="en-US" sz="1100" dirty="0" smtClean="0">
                          <a:solidFill>
                            <a:schemeClr val="tx1"/>
                          </a:solidFill>
                        </a:rPr>
                        <a:t>(1 257/4 200)  2,10%</a:t>
                      </a:r>
                      <a:endParaRPr lang="en-US" sz="11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r>
                        <a:rPr lang="en-ZA" sz="800" dirty="0" smtClean="0">
                          <a:solidFill>
                            <a:schemeClr val="tx1"/>
                          </a:solidFill>
                        </a:rPr>
                        <a:t>'Non availability of victims due to COVID-19 restrictions.</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800" dirty="0" smtClean="0">
                          <a:solidFill>
                            <a:schemeClr val="tx1"/>
                          </a:solidFill>
                        </a:rPr>
                        <a:t>COVID</a:t>
                      </a:r>
                      <a:r>
                        <a:rPr lang="en-US" sz="800" baseline="0" dirty="0" smtClean="0">
                          <a:solidFill>
                            <a:schemeClr val="tx1"/>
                          </a:solidFill>
                        </a:rPr>
                        <a:t> 19 Regulations on lockdown</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r>
              <a:tr h="4785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E.C </a:t>
                      </a:r>
                      <a:r>
                        <a:rPr lang="en-US" sz="1200" dirty="0" smtClean="0">
                          <a:solidFill>
                            <a:schemeClr val="tx1"/>
                          </a:solidFill>
                        </a:rPr>
                        <a:t>&gt; (</a:t>
                      </a:r>
                      <a:r>
                        <a:rPr lang="en-US" sz="1200" dirty="0" smtClean="0">
                          <a:solidFill>
                            <a:schemeClr val="tx1"/>
                          </a:solidFill>
                        </a:rPr>
                        <a:t>7%)</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r>
                        <a:rPr lang="en-US" sz="1100" dirty="0" smtClean="0">
                          <a:solidFill>
                            <a:schemeClr val="tx1"/>
                          </a:solidFill>
                        </a:rPr>
                        <a:t> (9 82/3 106)  2,21%</a:t>
                      </a:r>
                      <a:endParaRPr lang="en-US" sz="11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marL="0" marR="0" indent="0" algn="ctr" defTabSz="914331" rtl="0" eaLnBrk="1" fontAlgn="auto" latinLnBrk="0" hangingPunct="1">
                        <a:lnSpc>
                          <a:spcPct val="100000"/>
                        </a:lnSpc>
                        <a:spcBef>
                          <a:spcPts val="0"/>
                        </a:spcBef>
                        <a:spcAft>
                          <a:spcPts val="0"/>
                        </a:spcAft>
                        <a:buClrTx/>
                        <a:buSzTx/>
                        <a:buFontTx/>
                        <a:buNone/>
                        <a:tabLst/>
                        <a:defRPr/>
                      </a:pPr>
                      <a:r>
                        <a:rPr lang="en-ZA" sz="800" dirty="0" smtClean="0">
                          <a:solidFill>
                            <a:schemeClr val="tx1"/>
                          </a:solidFill>
                        </a:rPr>
                        <a:t>'Target not  achieved , COVID 19 Regulations restricted  movements  to trace victims</a:t>
                      </a:r>
                      <a:endParaRPr lang="en-US" sz="8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indent="0" algn="ctr" defTabSz="914331" rtl="0" eaLnBrk="1" fontAlgn="auto" latinLnBrk="0" hangingPunct="1">
                        <a:lnSpc>
                          <a:spcPct val="100000"/>
                        </a:lnSpc>
                        <a:spcBef>
                          <a:spcPts val="0"/>
                        </a:spcBef>
                        <a:spcAft>
                          <a:spcPts val="0"/>
                        </a:spcAft>
                        <a:buClrTx/>
                        <a:buSzTx/>
                        <a:buFontTx/>
                        <a:buNone/>
                        <a:tabLst/>
                        <a:defRPr/>
                      </a:pPr>
                      <a:r>
                        <a:rPr lang="en-US" sz="800" dirty="0" smtClean="0">
                          <a:solidFill>
                            <a:schemeClr val="tx1"/>
                          </a:solidFill>
                        </a:rPr>
                        <a:t>COVID</a:t>
                      </a:r>
                      <a:r>
                        <a:rPr lang="en-US" sz="800" baseline="0" dirty="0" smtClean="0">
                          <a:solidFill>
                            <a:schemeClr val="tx1"/>
                          </a:solidFill>
                        </a:rPr>
                        <a:t> 19 Regulations on lockdown</a:t>
                      </a:r>
                      <a:endParaRPr lang="en-US" sz="8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r>
            </a:tbl>
          </a:graphicData>
        </a:graphic>
      </p:graphicFrame>
    </p:spTree>
    <p:extLst>
      <p:ext uri="{BB962C8B-B14F-4D97-AF65-F5344CB8AC3E}">
        <p14:creationId xmlns:p14="http://schemas.microsoft.com/office/powerpoint/2010/main" val="4244745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61926" y="76200"/>
            <a:ext cx="8836398" cy="1200329"/>
          </a:xfrm>
          <a:prstGeom prst="rect">
            <a:avLst/>
          </a:prstGeom>
          <a:noFill/>
        </p:spPr>
        <p:txBody>
          <a:bodyPr wrap="square" rtlCol="0">
            <a:spAutoFit/>
          </a:bodyPr>
          <a:lstStyle/>
          <a:p>
            <a:pPr lvl="0" defTabSz="914331" fontAlgn="t">
              <a:spcBef>
                <a:spcPts val="0"/>
              </a:spcBef>
              <a:spcAft>
                <a:spcPts val="0"/>
              </a:spcAft>
              <a:defRPr/>
            </a:pPr>
            <a:r>
              <a:rPr lang="en-GB" sz="2400" b="1" kern="0" dirty="0">
                <a:solidFill>
                  <a:schemeClr val="bg1"/>
                </a:solidFill>
                <a:latin typeface="+mj-lt"/>
                <a:ea typeface="+mj-ea"/>
                <a:cs typeface="+mj-cs"/>
              </a:rPr>
              <a:t>SOURCE OF UNDER-ACHIEVEMENT AT </a:t>
            </a:r>
            <a:r>
              <a:rPr lang="en-GB" sz="2400" b="1" kern="0" dirty="0" smtClean="0">
                <a:solidFill>
                  <a:schemeClr val="bg1"/>
                </a:solidFill>
                <a:latin typeface="+mj-lt"/>
                <a:ea typeface="+mj-ea"/>
                <a:cs typeface="+mj-cs"/>
              </a:rPr>
              <a:t>REGIONAL LEVEL </a:t>
            </a:r>
            <a:r>
              <a:rPr lang="en-ZA" sz="2400" dirty="0" smtClean="0">
                <a:latin typeface="Calibri" panose="020F0502020204030204" pitchFamily="34" charset="0"/>
              </a:rPr>
              <a:t>Percentage increase of offenders, parolees and probationers participating in Restorative Justice Programme</a:t>
            </a:r>
            <a:endParaRPr lang="en-ZA" sz="2400" b="1" kern="0" dirty="0">
              <a:solidFill>
                <a:schemeClr val="bg1"/>
              </a:solidFill>
              <a:latin typeface="+mj-lt"/>
              <a:ea typeface="+mj-ea"/>
              <a:cs typeface="+mj-cs"/>
            </a:endParaRPr>
          </a:p>
        </p:txBody>
      </p:sp>
      <p:graphicFrame>
        <p:nvGraphicFramePr>
          <p:cNvPr id="12" name="Table 11"/>
          <p:cNvGraphicFramePr>
            <a:graphicFrameLocks noGrp="1"/>
          </p:cNvGraphicFramePr>
          <p:nvPr>
            <p:extLst>
              <p:ext uri="{D42A27DB-BD31-4B8C-83A1-F6EECF244321}">
                <p14:modId xmlns:p14="http://schemas.microsoft.com/office/powerpoint/2010/main" val="1567739239"/>
              </p:ext>
            </p:extLst>
          </p:nvPr>
        </p:nvGraphicFramePr>
        <p:xfrm>
          <a:off x="288922" y="1371601"/>
          <a:ext cx="8709402" cy="5134083"/>
        </p:xfrm>
        <a:graphic>
          <a:graphicData uri="http://schemas.openxmlformats.org/drawingml/2006/table">
            <a:tbl>
              <a:tblPr firstRow="1" bandRow="1"/>
              <a:tblGrid>
                <a:gridCol w="1387479">
                  <a:extLst>
                    <a:ext uri="{9D8B030D-6E8A-4147-A177-3AD203B41FA5}">
                      <a16:colId xmlns="" xmlns:a16="http://schemas.microsoft.com/office/drawing/2014/main" val="3171785473"/>
                    </a:ext>
                  </a:extLst>
                </a:gridCol>
                <a:gridCol w="1219200">
                  <a:extLst>
                    <a:ext uri="{9D8B030D-6E8A-4147-A177-3AD203B41FA5}">
                      <a16:colId xmlns="" xmlns:a16="http://schemas.microsoft.com/office/drawing/2014/main" val="3307568538"/>
                    </a:ext>
                  </a:extLst>
                </a:gridCol>
                <a:gridCol w="1371600">
                  <a:extLst>
                    <a:ext uri="{9D8B030D-6E8A-4147-A177-3AD203B41FA5}">
                      <a16:colId xmlns="" xmlns:a16="http://schemas.microsoft.com/office/drawing/2014/main" val="3177246977"/>
                    </a:ext>
                  </a:extLst>
                </a:gridCol>
                <a:gridCol w="1827989">
                  <a:extLst>
                    <a:ext uri="{9D8B030D-6E8A-4147-A177-3AD203B41FA5}">
                      <a16:colId xmlns="" xmlns:a16="http://schemas.microsoft.com/office/drawing/2014/main" val="551651354"/>
                    </a:ext>
                  </a:extLst>
                </a:gridCol>
                <a:gridCol w="1451567">
                  <a:extLst>
                    <a:ext uri="{9D8B030D-6E8A-4147-A177-3AD203B41FA5}">
                      <a16:colId xmlns="" xmlns:a16="http://schemas.microsoft.com/office/drawing/2014/main" val="106908959"/>
                    </a:ext>
                  </a:extLst>
                </a:gridCol>
                <a:gridCol w="1451567">
                  <a:extLst>
                    <a:ext uri="{9D8B030D-6E8A-4147-A177-3AD203B41FA5}">
                      <a16:colId xmlns="" xmlns:a16="http://schemas.microsoft.com/office/drawing/2014/main" val="2307743238"/>
                    </a:ext>
                  </a:extLst>
                </a:gridCol>
              </a:tblGrid>
              <a:tr h="887359">
                <a:tc>
                  <a:txBody>
                    <a:bodyPr/>
                    <a:lstStyle>
                      <a:lvl1pPr marL="0" algn="l" defTabSz="914331" rtl="0" eaLnBrk="1" latinLnBrk="0" hangingPunct="1">
                        <a:defRPr sz="1800" b="1" kern="1200">
                          <a:solidFill>
                            <a:schemeClr val="lt1"/>
                          </a:solidFill>
                          <a:latin typeface="Arial"/>
                          <a:cs typeface="Arial"/>
                        </a:defRPr>
                      </a:lvl1pPr>
                      <a:lvl2pPr marL="457165" algn="l" defTabSz="914331" rtl="0" eaLnBrk="1" latinLnBrk="0" hangingPunct="1">
                        <a:defRPr sz="1800" b="1" kern="1200">
                          <a:solidFill>
                            <a:schemeClr val="lt1"/>
                          </a:solidFill>
                          <a:latin typeface="Arial"/>
                          <a:cs typeface="Arial"/>
                        </a:defRPr>
                      </a:lvl2pPr>
                      <a:lvl3pPr marL="914331" algn="l" defTabSz="914331" rtl="0" eaLnBrk="1" latinLnBrk="0" hangingPunct="1">
                        <a:defRPr sz="1800" b="1" kern="1200">
                          <a:solidFill>
                            <a:schemeClr val="lt1"/>
                          </a:solidFill>
                          <a:latin typeface="Arial"/>
                          <a:cs typeface="Arial"/>
                        </a:defRPr>
                      </a:lvl3pPr>
                      <a:lvl4pPr marL="1371495" algn="l" defTabSz="914331" rtl="0" eaLnBrk="1" latinLnBrk="0" hangingPunct="1">
                        <a:defRPr sz="1800" b="1" kern="1200">
                          <a:solidFill>
                            <a:schemeClr val="lt1"/>
                          </a:solidFill>
                          <a:latin typeface="Arial"/>
                          <a:cs typeface="Arial"/>
                        </a:defRPr>
                      </a:lvl4pPr>
                      <a:lvl5pPr marL="1828660" algn="l" defTabSz="914331" rtl="0" eaLnBrk="1" latinLnBrk="0" hangingPunct="1">
                        <a:defRPr sz="1800" b="1" kern="1200">
                          <a:solidFill>
                            <a:schemeClr val="lt1"/>
                          </a:solidFill>
                          <a:latin typeface="Arial"/>
                          <a:cs typeface="Arial"/>
                        </a:defRPr>
                      </a:lvl5pPr>
                      <a:lvl6pPr marL="2285826" algn="l" defTabSz="914331" rtl="0" eaLnBrk="1" latinLnBrk="0" hangingPunct="1">
                        <a:defRPr sz="1800" b="1" kern="1200">
                          <a:solidFill>
                            <a:schemeClr val="lt1"/>
                          </a:solidFill>
                          <a:latin typeface="Arial"/>
                          <a:cs typeface="Arial"/>
                        </a:defRPr>
                      </a:lvl6pPr>
                      <a:lvl7pPr marL="2742990" algn="l" defTabSz="914331" rtl="0" eaLnBrk="1" latinLnBrk="0" hangingPunct="1">
                        <a:defRPr sz="1800" b="1" kern="1200">
                          <a:solidFill>
                            <a:schemeClr val="lt1"/>
                          </a:solidFill>
                          <a:latin typeface="Arial"/>
                          <a:cs typeface="Arial"/>
                        </a:defRPr>
                      </a:lvl7pPr>
                      <a:lvl8pPr marL="3200156" algn="l" defTabSz="914331" rtl="0" eaLnBrk="1" latinLnBrk="0" hangingPunct="1">
                        <a:defRPr sz="1800" b="1" kern="1200">
                          <a:solidFill>
                            <a:schemeClr val="lt1"/>
                          </a:solidFill>
                          <a:latin typeface="Arial"/>
                          <a:cs typeface="Arial"/>
                        </a:defRPr>
                      </a:lvl8pPr>
                      <a:lvl9pPr marL="3657321" algn="l" defTabSz="914331" rtl="0" eaLnBrk="1" latinLnBrk="0" hangingPunct="1">
                        <a:defRPr sz="1800" b="1" kern="1200">
                          <a:solidFill>
                            <a:schemeClr val="lt1"/>
                          </a:solidFill>
                          <a:latin typeface="Arial"/>
                          <a:cs typeface="Arial"/>
                        </a:defRPr>
                      </a:lvl9p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Q4 TARGET 2020/21</a:t>
                      </a:r>
                      <a:endParaRPr lang="en-US" sz="1200" b="1" kern="1200" dirty="0">
                        <a:solidFill>
                          <a:schemeClr val="bg1"/>
                        </a:solidFill>
                        <a:latin typeface="Arial"/>
                        <a:ea typeface=""/>
                        <a:cs typeface="Arial"/>
                      </a:endParaRPr>
                    </a:p>
                  </a:txBody>
                  <a:tcPr marL="68580" marR="68580" marT="34290" marB="34290">
                    <a:lnL w="6350" cap="flat" cmpd="sng" algn="ctr">
                      <a:solidFill>
                        <a:srgbClr val="1E1918"/>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lvl1pPr marL="0" algn="l" defTabSz="914331" rtl="0" eaLnBrk="1" latinLnBrk="0" hangingPunct="1">
                        <a:defRPr sz="1800" b="1" kern="1200">
                          <a:solidFill>
                            <a:schemeClr val="lt1"/>
                          </a:solidFill>
                          <a:latin typeface="Arial"/>
                          <a:cs typeface="Arial"/>
                        </a:defRPr>
                      </a:lvl1pPr>
                      <a:lvl2pPr marL="457165" algn="l" defTabSz="914331" rtl="0" eaLnBrk="1" latinLnBrk="0" hangingPunct="1">
                        <a:defRPr sz="1800" b="1" kern="1200">
                          <a:solidFill>
                            <a:schemeClr val="lt1"/>
                          </a:solidFill>
                          <a:latin typeface="Arial"/>
                          <a:cs typeface="Arial"/>
                        </a:defRPr>
                      </a:lvl2pPr>
                      <a:lvl3pPr marL="914331" algn="l" defTabSz="914331" rtl="0" eaLnBrk="1" latinLnBrk="0" hangingPunct="1">
                        <a:defRPr sz="1800" b="1" kern="1200">
                          <a:solidFill>
                            <a:schemeClr val="lt1"/>
                          </a:solidFill>
                          <a:latin typeface="Arial"/>
                          <a:cs typeface="Arial"/>
                        </a:defRPr>
                      </a:lvl3pPr>
                      <a:lvl4pPr marL="1371495" algn="l" defTabSz="914331" rtl="0" eaLnBrk="1" latinLnBrk="0" hangingPunct="1">
                        <a:defRPr sz="1800" b="1" kern="1200">
                          <a:solidFill>
                            <a:schemeClr val="lt1"/>
                          </a:solidFill>
                          <a:latin typeface="Arial"/>
                          <a:cs typeface="Arial"/>
                        </a:defRPr>
                      </a:lvl4pPr>
                      <a:lvl5pPr marL="1828660" algn="l" defTabSz="914331" rtl="0" eaLnBrk="1" latinLnBrk="0" hangingPunct="1">
                        <a:defRPr sz="1800" b="1" kern="1200">
                          <a:solidFill>
                            <a:schemeClr val="lt1"/>
                          </a:solidFill>
                          <a:latin typeface="Arial"/>
                          <a:cs typeface="Arial"/>
                        </a:defRPr>
                      </a:lvl5pPr>
                      <a:lvl6pPr marL="2285826" algn="l" defTabSz="914331" rtl="0" eaLnBrk="1" latinLnBrk="0" hangingPunct="1">
                        <a:defRPr sz="1800" b="1" kern="1200">
                          <a:solidFill>
                            <a:schemeClr val="lt1"/>
                          </a:solidFill>
                          <a:latin typeface="Arial"/>
                          <a:cs typeface="Arial"/>
                        </a:defRPr>
                      </a:lvl6pPr>
                      <a:lvl7pPr marL="2742990" algn="l" defTabSz="914331" rtl="0" eaLnBrk="1" latinLnBrk="0" hangingPunct="1">
                        <a:defRPr sz="1800" b="1" kern="1200">
                          <a:solidFill>
                            <a:schemeClr val="lt1"/>
                          </a:solidFill>
                          <a:latin typeface="Arial"/>
                          <a:cs typeface="Arial"/>
                        </a:defRPr>
                      </a:lvl7pPr>
                      <a:lvl8pPr marL="3200156" algn="l" defTabSz="914331" rtl="0" eaLnBrk="1" latinLnBrk="0" hangingPunct="1">
                        <a:defRPr sz="1800" b="1" kern="1200">
                          <a:solidFill>
                            <a:schemeClr val="lt1"/>
                          </a:solidFill>
                          <a:latin typeface="Arial"/>
                          <a:cs typeface="Arial"/>
                        </a:defRPr>
                      </a:lvl8pPr>
                      <a:lvl9pPr marL="3657321" algn="l" defTabSz="914331" rtl="0" eaLnBrk="1" latinLnBrk="0" hangingPunct="1">
                        <a:defRPr sz="1800" b="1" kern="1200">
                          <a:solidFill>
                            <a:schemeClr val="lt1"/>
                          </a:solidFill>
                          <a:latin typeface="Arial"/>
                          <a:cs typeface="Arial"/>
                        </a:defRPr>
                      </a:lvl9p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QUARTER 4</a:t>
                      </a:r>
                      <a:br>
                        <a:rPr lang="en-US" sz="1200" b="1" kern="1200" dirty="0" smtClean="0">
                          <a:solidFill>
                            <a:schemeClr val="bg1"/>
                          </a:solidFill>
                          <a:latin typeface="Arial"/>
                          <a:ea typeface=""/>
                          <a:cs typeface="Arial"/>
                        </a:rPr>
                      </a:br>
                      <a:r>
                        <a:rPr lang="en-US" sz="1200" b="1" kern="1200" dirty="0" smtClean="0">
                          <a:solidFill>
                            <a:schemeClr val="bg1"/>
                          </a:solidFill>
                          <a:latin typeface="Arial"/>
                          <a:ea typeface=""/>
                          <a:cs typeface="Arial"/>
                        </a:rPr>
                        <a:t>PERFORMANCE</a:t>
                      </a:r>
                      <a:endParaRPr lang="en-US" sz="1200" b="1" kern="1200" dirty="0">
                        <a:solidFill>
                          <a:schemeClr val="bg1"/>
                        </a:solidFill>
                        <a:latin typeface="Arial"/>
                        <a:ea typeface=""/>
                        <a:cs typeface="Arial"/>
                      </a:endParaRPr>
                    </a:p>
                  </a:txBody>
                  <a:tcPr marL="7144" marR="7144" marT="7144" marB="0">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REGION THAT CONTRIBUTED TOWARDS UNDER-ACHIEVEMENT </a:t>
                      </a:r>
                    </a:p>
                  </a:txBody>
                  <a:tcPr marL="7144" marR="7144" marT="7144" marB="0">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REASONS FOR UNDER</a:t>
                      </a:r>
                    </a:p>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PERFORMANCE</a:t>
                      </a:r>
                      <a:endParaRPr lang="en-US" sz="1200" b="1" kern="1200" dirty="0">
                        <a:solidFill>
                          <a:schemeClr val="bg1"/>
                        </a:solidFill>
                        <a:latin typeface="Arial"/>
                        <a:ea typeface=""/>
                        <a:cs typeface="Arial"/>
                      </a:endParaRPr>
                    </a:p>
                  </a:txBody>
                  <a:tcPr marL="68579" marR="68579" marT="34293" marB="34293">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ROOT CAUSES</a:t>
                      </a:r>
                      <a:endParaRPr lang="en-US" sz="1200" b="1" kern="1200" dirty="0">
                        <a:solidFill>
                          <a:schemeClr val="bg1"/>
                        </a:solidFill>
                        <a:latin typeface="Arial"/>
                        <a:ea typeface=""/>
                        <a:cs typeface="Arial"/>
                      </a:endParaRPr>
                    </a:p>
                  </a:txBody>
                  <a:tcPr marL="68579" marR="68579" marT="34293" marB="34293">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a:txBody>
                    <a:bodyPr/>
                    <a:lstStyle/>
                    <a:p>
                      <a:pPr marL="0" marR="0" indent="0" algn="ctr" defTabSz="914331" rtl="0" eaLnBrk="1" fontAlgn="t" latinLnBrk="0" hangingPunct="1">
                        <a:lnSpc>
                          <a:spcPct val="100000"/>
                        </a:lnSpc>
                        <a:spcBef>
                          <a:spcPts val="0"/>
                        </a:spcBef>
                        <a:spcAft>
                          <a:spcPts val="0"/>
                        </a:spcAft>
                        <a:buClrTx/>
                        <a:buSzTx/>
                        <a:buFontTx/>
                        <a:buNone/>
                        <a:tabLst/>
                        <a:defRPr/>
                      </a:pPr>
                      <a:r>
                        <a:rPr lang="en-US" sz="1200" b="1" kern="1200" dirty="0" smtClean="0">
                          <a:solidFill>
                            <a:schemeClr val="bg1"/>
                          </a:solidFill>
                          <a:latin typeface="Arial"/>
                          <a:ea typeface=""/>
                          <a:cs typeface="Arial"/>
                        </a:rPr>
                        <a:t>ASSOCIATED RISKS </a:t>
                      </a:r>
                      <a:endParaRPr lang="en-ZA" sz="1200" b="1" kern="1200" dirty="0">
                        <a:solidFill>
                          <a:schemeClr val="bg1"/>
                        </a:solidFill>
                        <a:latin typeface="Arial"/>
                        <a:ea typeface=""/>
                        <a:cs typeface="Arial"/>
                      </a:endParaRPr>
                    </a:p>
                  </a:txBody>
                  <a:tcPr marL="68579" marR="68579" marT="34293" marB="34293">
                    <a:lnL w="6350" cap="flat" cmpd="sng" algn="ctr">
                      <a:solidFill>
                        <a:srgbClr val="BF7B17"/>
                      </a:solidFill>
                      <a:prstDash val="solid"/>
                      <a:round/>
                      <a:headEnd type="none" w="med" len="med"/>
                      <a:tailEnd type="none" w="med" len="med"/>
                    </a:lnL>
                    <a:lnR w="6350" cap="flat" cmpd="sng" algn="ctr">
                      <a:solidFill>
                        <a:srgbClr val="BF7B17"/>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rgbClr val="006600"/>
                    </a:solidFill>
                  </a:tcPr>
                </a:tc>
                <a:extLst>
                  <a:ext uri="{0D108BD9-81ED-4DB2-BD59-A6C34878D82A}">
                    <a16:rowId xmlns="" xmlns:a16="http://schemas.microsoft.com/office/drawing/2014/main" val="2208647457"/>
                  </a:ext>
                </a:extLst>
              </a:tr>
              <a:tr h="831055">
                <a:tc>
                  <a:txBody>
                    <a:bodyPr/>
                    <a:lstStyle/>
                    <a:p>
                      <a:r>
                        <a:rPr lang="en-ZA" sz="1200" dirty="0" smtClean="0">
                          <a:solidFill>
                            <a:schemeClr val="tx1"/>
                          </a:solidFill>
                        </a:rPr>
                        <a:t>LMN  &gt; </a:t>
                      </a:r>
                      <a:r>
                        <a:rPr lang="en-ZA" sz="1200" dirty="0" smtClean="0">
                          <a:solidFill>
                            <a:schemeClr val="tx1"/>
                          </a:solidFill>
                        </a:rPr>
                        <a:t>(</a:t>
                      </a:r>
                      <a:r>
                        <a:rPr lang="en-ZA" sz="1200" dirty="0" smtClean="0">
                          <a:solidFill>
                            <a:schemeClr val="tx1"/>
                          </a:solidFill>
                        </a:rPr>
                        <a:t>3%)</a:t>
                      </a:r>
                      <a:endParaRPr lang="en-ZA"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1100" dirty="0" smtClean="0">
                          <a:solidFill>
                            <a:schemeClr val="tx1"/>
                          </a:solidFill>
                        </a:rPr>
                        <a:t>(1 585/1 574) 3,02%</a:t>
                      </a:r>
                      <a:endParaRPr lang="en-US" sz="1100" dirty="0" smtClean="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ZA" sz="800" dirty="0" smtClean="0">
                          <a:solidFill>
                            <a:schemeClr val="tx1"/>
                          </a:solidFill>
                        </a:rPr>
                        <a:t>'The Region embarked on an aggressive drive after the upliftment of Alert Level 3 to Alert level 1 in ensuring the achievement of the set target</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indent="0" algn="ctr" defTabSz="914331" rtl="0" eaLnBrk="1" fontAlgn="auto" latinLnBrk="0" hangingPunct="1">
                        <a:lnSpc>
                          <a:spcPct val="100000"/>
                        </a:lnSpc>
                        <a:spcBef>
                          <a:spcPts val="0"/>
                        </a:spcBef>
                        <a:spcAft>
                          <a:spcPts val="0"/>
                        </a:spcAft>
                        <a:buClrTx/>
                        <a:buSzTx/>
                        <a:buFontTx/>
                        <a:buNone/>
                        <a:tabLst/>
                        <a:defRPr/>
                      </a:pPr>
                      <a:r>
                        <a:rPr lang="en-ZA" sz="800" dirty="0" smtClean="0">
                          <a:solidFill>
                            <a:schemeClr val="tx1"/>
                          </a:solidFill>
                        </a:rPr>
                        <a:t>'The Region embarked on an aggressive drive after the upliftment of Alert Level 3 to Alert level 1 in ensuring the achievement of the set target</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796501867"/>
                  </a:ext>
                </a:extLst>
              </a:tr>
              <a:tr h="418228">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FS/NC </a:t>
                      </a:r>
                      <a:r>
                        <a:rPr lang="en-US" sz="1200" dirty="0" smtClean="0">
                          <a:solidFill>
                            <a:schemeClr val="tx1"/>
                          </a:solidFill>
                        </a:rPr>
                        <a:t>&gt; (</a:t>
                      </a:r>
                      <a:r>
                        <a:rPr lang="en-US" sz="1200" dirty="0" smtClean="0">
                          <a:solidFill>
                            <a:schemeClr val="tx1"/>
                          </a:solidFill>
                        </a:rPr>
                        <a:t>3%)</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1100" dirty="0" smtClean="0">
                          <a:solidFill>
                            <a:schemeClr val="tx1"/>
                          </a:solidFill>
                        </a:rPr>
                        <a:t>(422/1 650) 0,77%</a:t>
                      </a:r>
                      <a:endParaRPr lang="en-US" sz="11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ZA" sz="800" dirty="0" smtClean="0">
                          <a:solidFill>
                            <a:schemeClr val="tx1"/>
                          </a:solidFill>
                        </a:rPr>
                        <a:t>'Target not  achieved , COVID 19 Regulations restricted  movements  to trace victims</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800" dirty="0" smtClean="0">
                          <a:solidFill>
                            <a:schemeClr val="tx1"/>
                          </a:solidFill>
                        </a:rPr>
                        <a:t>COVID</a:t>
                      </a:r>
                      <a:r>
                        <a:rPr lang="en-US" sz="800" baseline="0" dirty="0" smtClean="0">
                          <a:solidFill>
                            <a:schemeClr val="tx1"/>
                          </a:solidFill>
                        </a:rPr>
                        <a:t> 19 Regulations on lockdown</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1950242310"/>
                  </a:ext>
                </a:extLst>
              </a:tr>
              <a:tr h="535625">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KZN &gt; </a:t>
                      </a:r>
                      <a:r>
                        <a:rPr lang="en-US" sz="1200" dirty="0" smtClean="0">
                          <a:solidFill>
                            <a:schemeClr val="tx1"/>
                          </a:solidFill>
                        </a:rPr>
                        <a:t>(</a:t>
                      </a:r>
                      <a:r>
                        <a:rPr lang="en-US" sz="1200" dirty="0" smtClean="0">
                          <a:solidFill>
                            <a:schemeClr val="tx1"/>
                          </a:solidFill>
                        </a:rPr>
                        <a:t>3%)</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1100" dirty="0" smtClean="0">
                          <a:solidFill>
                            <a:schemeClr val="tx1"/>
                          </a:solidFill>
                        </a:rPr>
                        <a:t>(451/838)  1,61%</a:t>
                      </a:r>
                      <a:endParaRPr lang="en-US" sz="11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indent="0" algn="ctr" defTabSz="914331" rtl="0" eaLnBrk="1" fontAlgn="auto" latinLnBrk="0" hangingPunct="1">
                        <a:lnSpc>
                          <a:spcPct val="100000"/>
                        </a:lnSpc>
                        <a:spcBef>
                          <a:spcPts val="0"/>
                        </a:spcBef>
                        <a:spcAft>
                          <a:spcPts val="0"/>
                        </a:spcAft>
                        <a:buClrTx/>
                        <a:buSzTx/>
                        <a:buFontTx/>
                        <a:buNone/>
                        <a:tabLst/>
                        <a:defRPr/>
                      </a:pPr>
                      <a:r>
                        <a:rPr lang="en-ZA" sz="800" dirty="0" smtClean="0">
                          <a:solidFill>
                            <a:schemeClr val="tx1"/>
                          </a:solidFill>
                        </a:rPr>
                        <a:t>'Target not  achieved , COVID 19 Regulations restricted  movements  to trace victims</a:t>
                      </a:r>
                      <a:endParaRPr lang="en-US" sz="800" dirty="0" smtClean="0">
                        <a:solidFill>
                          <a:schemeClr val="tx1"/>
                        </a:solidFill>
                      </a:endParaRPr>
                    </a:p>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indent="0" algn="ctr" defTabSz="914331" rtl="0" eaLnBrk="1" fontAlgn="auto" latinLnBrk="0" hangingPunct="1">
                        <a:lnSpc>
                          <a:spcPct val="100000"/>
                        </a:lnSpc>
                        <a:spcBef>
                          <a:spcPts val="0"/>
                        </a:spcBef>
                        <a:spcAft>
                          <a:spcPts val="0"/>
                        </a:spcAft>
                        <a:buClrTx/>
                        <a:buSzTx/>
                        <a:buFontTx/>
                        <a:buNone/>
                        <a:tabLst/>
                        <a:defRPr/>
                      </a:pPr>
                      <a:r>
                        <a:rPr lang="en-US" sz="800" dirty="0" smtClean="0">
                          <a:solidFill>
                            <a:schemeClr val="tx1"/>
                          </a:solidFill>
                        </a:rPr>
                        <a:t>COVID</a:t>
                      </a:r>
                      <a:r>
                        <a:rPr lang="en-US" sz="800" baseline="0" dirty="0" smtClean="0">
                          <a:solidFill>
                            <a:schemeClr val="tx1"/>
                          </a:solidFill>
                        </a:rPr>
                        <a:t> 19 Regulations on lockdown</a:t>
                      </a:r>
                      <a:endParaRPr lang="en-US" sz="800" dirty="0" smtClean="0">
                        <a:solidFill>
                          <a:schemeClr val="tx1"/>
                        </a:solidFill>
                      </a:endParaRPr>
                    </a:p>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3418693148"/>
                  </a:ext>
                </a:extLst>
              </a:tr>
              <a:tr h="1122611">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W.C </a:t>
                      </a:r>
                      <a:r>
                        <a:rPr lang="en-US" sz="1200" dirty="0" smtClean="0">
                          <a:solidFill>
                            <a:schemeClr val="tx1"/>
                          </a:solidFill>
                        </a:rPr>
                        <a:t>&gt; (</a:t>
                      </a:r>
                      <a:r>
                        <a:rPr lang="en-US" sz="1200" dirty="0" smtClean="0">
                          <a:solidFill>
                            <a:schemeClr val="tx1"/>
                          </a:solidFill>
                        </a:rPr>
                        <a:t>3%)</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US" sz="1100" dirty="0" smtClean="0">
                          <a:solidFill>
                            <a:schemeClr val="tx1"/>
                          </a:solidFill>
                        </a:rPr>
                        <a:t>(291/1 042)  0,84%</a:t>
                      </a:r>
                      <a:endParaRPr lang="en-US" sz="11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r>
                        <a:rPr lang="en-ZA" sz="800" dirty="0" smtClean="0">
                          <a:solidFill>
                            <a:schemeClr val="tx1"/>
                          </a:solidFill>
                        </a:rPr>
                        <a:t>'Restriction brought about by DMR seriously curtailed the rendering of restorative justice programmes. If target is to be achieved more VOD facilitators and SAWs must be appointed to assist with victim tracing and facilitation of restorative justice programmes to deal with the backlog.</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marL="0" marR="0" indent="0" algn="ctr" defTabSz="914331" rtl="0" eaLnBrk="1" fontAlgn="auto" latinLnBrk="0" hangingPunct="1">
                        <a:lnSpc>
                          <a:spcPct val="100000"/>
                        </a:lnSpc>
                        <a:spcBef>
                          <a:spcPts val="0"/>
                        </a:spcBef>
                        <a:spcAft>
                          <a:spcPts val="0"/>
                        </a:spcAft>
                        <a:buClrTx/>
                        <a:buSzTx/>
                        <a:buFontTx/>
                        <a:buNone/>
                        <a:tabLst/>
                        <a:defRPr/>
                      </a:pPr>
                      <a:r>
                        <a:rPr lang="en-US" sz="800" dirty="0" smtClean="0">
                          <a:solidFill>
                            <a:schemeClr val="tx1"/>
                          </a:solidFill>
                        </a:rPr>
                        <a:t>COVID</a:t>
                      </a:r>
                      <a:r>
                        <a:rPr lang="en-US" sz="800" baseline="0" dirty="0" smtClean="0">
                          <a:solidFill>
                            <a:schemeClr val="tx1"/>
                          </a:solidFill>
                        </a:rPr>
                        <a:t> 19 Regulations on lockdown</a:t>
                      </a:r>
                    </a:p>
                    <a:p>
                      <a:pPr marL="0" marR="0" indent="0" algn="ctr" defTabSz="914331" rtl="0" eaLnBrk="1" fontAlgn="auto" latinLnBrk="0" hangingPunct="1">
                        <a:lnSpc>
                          <a:spcPct val="100000"/>
                        </a:lnSpc>
                        <a:spcBef>
                          <a:spcPts val="0"/>
                        </a:spcBef>
                        <a:spcAft>
                          <a:spcPts val="0"/>
                        </a:spcAft>
                        <a:buClrTx/>
                        <a:buSzTx/>
                        <a:buFontTx/>
                        <a:buNone/>
                        <a:tabLst/>
                        <a:defRPr/>
                      </a:pPr>
                      <a:r>
                        <a:rPr lang="en-US" sz="800" baseline="0" dirty="0" smtClean="0">
                          <a:solidFill>
                            <a:schemeClr val="tx1"/>
                          </a:solidFill>
                        </a:rPr>
                        <a:t> shortage of SAW to do tracing and facilitation of the </a:t>
                      </a:r>
                      <a:r>
                        <a:rPr lang="en-US" sz="800" baseline="0" dirty="0" err="1" smtClean="0">
                          <a:solidFill>
                            <a:schemeClr val="tx1"/>
                          </a:solidFill>
                        </a:rPr>
                        <a:t>programme</a:t>
                      </a:r>
                      <a:endParaRPr lang="en-US" sz="800" dirty="0" smtClean="0">
                        <a:solidFill>
                          <a:schemeClr val="tx1"/>
                        </a:solidFill>
                      </a:endParaRPr>
                    </a:p>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331" rtl="0" eaLnBrk="1" latinLnBrk="0" hangingPunct="1">
                        <a:defRPr sz="1800" kern="1200">
                          <a:solidFill>
                            <a:schemeClr val="dk1"/>
                          </a:solidFill>
                          <a:latin typeface="Calibri Light"/>
                          <a:ea typeface=""/>
                          <a:cs typeface=""/>
                        </a:defRPr>
                      </a:lvl1pPr>
                      <a:lvl2pPr marL="457165" algn="l" defTabSz="914331" rtl="0" eaLnBrk="1" latinLnBrk="0" hangingPunct="1">
                        <a:defRPr sz="1800" kern="1200">
                          <a:solidFill>
                            <a:schemeClr val="dk1"/>
                          </a:solidFill>
                          <a:latin typeface="Calibri Light"/>
                          <a:ea typeface=""/>
                          <a:cs typeface=""/>
                        </a:defRPr>
                      </a:lvl2pPr>
                      <a:lvl3pPr marL="914331" algn="l" defTabSz="914331" rtl="0" eaLnBrk="1" latinLnBrk="0" hangingPunct="1">
                        <a:defRPr sz="1800" kern="1200">
                          <a:solidFill>
                            <a:schemeClr val="dk1"/>
                          </a:solidFill>
                          <a:latin typeface="Calibri Light"/>
                          <a:ea typeface=""/>
                          <a:cs typeface=""/>
                        </a:defRPr>
                      </a:lvl3pPr>
                      <a:lvl4pPr marL="1371495" algn="l" defTabSz="914331" rtl="0" eaLnBrk="1" latinLnBrk="0" hangingPunct="1">
                        <a:defRPr sz="1800" kern="1200">
                          <a:solidFill>
                            <a:schemeClr val="dk1"/>
                          </a:solidFill>
                          <a:latin typeface="Calibri Light"/>
                          <a:ea typeface=""/>
                          <a:cs typeface=""/>
                        </a:defRPr>
                      </a:lvl4pPr>
                      <a:lvl5pPr marL="1828660" algn="l" defTabSz="914331" rtl="0" eaLnBrk="1" latinLnBrk="0" hangingPunct="1">
                        <a:defRPr sz="1800" kern="1200">
                          <a:solidFill>
                            <a:schemeClr val="dk1"/>
                          </a:solidFill>
                          <a:latin typeface="Calibri Light"/>
                          <a:ea typeface=""/>
                          <a:cs typeface=""/>
                        </a:defRPr>
                      </a:lvl5pPr>
                      <a:lvl6pPr marL="2285826" algn="l" defTabSz="914331" rtl="0" eaLnBrk="1" latinLnBrk="0" hangingPunct="1">
                        <a:defRPr sz="1800" kern="1200">
                          <a:solidFill>
                            <a:schemeClr val="dk1"/>
                          </a:solidFill>
                          <a:latin typeface="Calibri Light"/>
                          <a:ea typeface=""/>
                          <a:cs typeface=""/>
                        </a:defRPr>
                      </a:lvl6pPr>
                      <a:lvl7pPr marL="2742990" algn="l" defTabSz="914331" rtl="0" eaLnBrk="1" latinLnBrk="0" hangingPunct="1">
                        <a:defRPr sz="1800" kern="1200">
                          <a:solidFill>
                            <a:schemeClr val="dk1"/>
                          </a:solidFill>
                          <a:latin typeface="Calibri Light"/>
                          <a:ea typeface=""/>
                          <a:cs typeface=""/>
                        </a:defRPr>
                      </a:lvl7pPr>
                      <a:lvl8pPr marL="3200156" algn="l" defTabSz="914331" rtl="0" eaLnBrk="1" latinLnBrk="0" hangingPunct="1">
                        <a:defRPr sz="1800" kern="1200">
                          <a:solidFill>
                            <a:schemeClr val="dk1"/>
                          </a:solidFill>
                          <a:latin typeface="Calibri Light"/>
                          <a:ea typeface=""/>
                          <a:cs typeface=""/>
                        </a:defRPr>
                      </a:lvl8pPr>
                      <a:lvl9pPr marL="3657321" algn="l" defTabSz="914331" rtl="0" eaLnBrk="1" latinLnBrk="0" hangingPunct="1">
                        <a:defRPr sz="1800" kern="1200">
                          <a:solidFill>
                            <a:schemeClr val="dk1"/>
                          </a:solidFill>
                          <a:latin typeface="Calibri Light"/>
                          <a:ea typeface=""/>
                          <a:cs typeface=""/>
                        </a:defRPr>
                      </a:lvl9p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694879642"/>
                  </a:ext>
                </a:extLst>
              </a:tr>
              <a:tr h="3008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GP &gt; </a:t>
                      </a:r>
                      <a:r>
                        <a:rPr lang="en-US" sz="1200" dirty="0" smtClean="0">
                          <a:solidFill>
                            <a:schemeClr val="tx1"/>
                          </a:solidFill>
                        </a:rPr>
                        <a:t>(</a:t>
                      </a:r>
                      <a:r>
                        <a:rPr lang="en-US" sz="1200" dirty="0" smtClean="0">
                          <a:solidFill>
                            <a:schemeClr val="tx1"/>
                          </a:solidFill>
                        </a:rPr>
                        <a:t>3%)</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r>
                        <a:rPr lang="en-US" sz="1100" dirty="0" smtClean="0">
                          <a:solidFill>
                            <a:schemeClr val="tx1"/>
                          </a:solidFill>
                        </a:rPr>
                        <a:t> (554/1 303) 1,28%</a:t>
                      </a:r>
                      <a:endParaRPr lang="en-US" sz="11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r>
                        <a:rPr lang="en-ZA" sz="800" dirty="0" smtClean="0">
                          <a:solidFill>
                            <a:schemeClr val="tx1"/>
                          </a:solidFill>
                        </a:rPr>
                        <a:t>'Non availability of victims due to COVID-19 restrictions.</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r>
                        <a:rPr lang="en-US" sz="800" dirty="0" smtClean="0">
                          <a:solidFill>
                            <a:schemeClr val="tx1"/>
                          </a:solidFill>
                        </a:rPr>
                        <a:t>COVID</a:t>
                      </a:r>
                      <a:r>
                        <a:rPr lang="en-US" sz="800" baseline="0" dirty="0" smtClean="0">
                          <a:solidFill>
                            <a:schemeClr val="tx1"/>
                          </a:solidFill>
                        </a:rPr>
                        <a:t> 19 Regulations on lockdown</a:t>
                      </a: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r>
              <a:tr h="5356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E.C &gt; </a:t>
                      </a:r>
                      <a:r>
                        <a:rPr lang="en-US" sz="1200" dirty="0" smtClean="0">
                          <a:solidFill>
                            <a:schemeClr val="tx1"/>
                          </a:solidFill>
                        </a:rPr>
                        <a:t>(</a:t>
                      </a:r>
                      <a:r>
                        <a:rPr lang="en-US" sz="1200" dirty="0" smtClean="0">
                          <a:solidFill>
                            <a:schemeClr val="tx1"/>
                          </a:solidFill>
                        </a:rPr>
                        <a:t>3%)</a:t>
                      </a: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r>
                        <a:rPr lang="en-US" sz="1100" dirty="0" smtClean="0">
                          <a:solidFill>
                            <a:schemeClr val="tx1"/>
                          </a:solidFill>
                        </a:rPr>
                        <a:t>(488/1 284) 1,14%</a:t>
                      </a:r>
                      <a:endParaRPr lang="en-US" sz="11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marL="0" marR="0" indent="0" algn="ctr" defTabSz="914331" rtl="0" eaLnBrk="1" fontAlgn="auto" latinLnBrk="0" hangingPunct="1">
                        <a:lnSpc>
                          <a:spcPct val="100000"/>
                        </a:lnSpc>
                        <a:spcBef>
                          <a:spcPts val="0"/>
                        </a:spcBef>
                        <a:spcAft>
                          <a:spcPts val="0"/>
                        </a:spcAft>
                        <a:buClrTx/>
                        <a:buSzTx/>
                        <a:buFontTx/>
                        <a:buNone/>
                        <a:tabLst/>
                        <a:defRPr/>
                      </a:pPr>
                      <a:r>
                        <a:rPr lang="en-ZA" sz="800" dirty="0" smtClean="0">
                          <a:solidFill>
                            <a:schemeClr val="tx1"/>
                          </a:solidFill>
                        </a:rPr>
                        <a:t>'Target not  achieved , COVID 19 Regulations restricted  movements  to trace victims</a:t>
                      </a:r>
                      <a:endParaRPr lang="en-US" sz="800" dirty="0" smtClean="0">
                        <a:solidFill>
                          <a:schemeClr val="tx1"/>
                        </a:solidFill>
                      </a:endParaRPr>
                    </a:p>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marL="0" marR="0" indent="0" algn="ctr" defTabSz="914331" rtl="0" eaLnBrk="1" fontAlgn="auto" latinLnBrk="0" hangingPunct="1">
                        <a:lnSpc>
                          <a:spcPct val="100000"/>
                        </a:lnSpc>
                        <a:spcBef>
                          <a:spcPts val="0"/>
                        </a:spcBef>
                        <a:spcAft>
                          <a:spcPts val="0"/>
                        </a:spcAft>
                        <a:buClrTx/>
                        <a:buSzTx/>
                        <a:buFontTx/>
                        <a:buNone/>
                        <a:tabLst/>
                        <a:defRPr/>
                      </a:pPr>
                      <a:r>
                        <a:rPr lang="en-US" sz="800" dirty="0" smtClean="0">
                          <a:solidFill>
                            <a:schemeClr val="tx1"/>
                          </a:solidFill>
                        </a:rPr>
                        <a:t>COVID</a:t>
                      </a:r>
                      <a:r>
                        <a:rPr lang="en-US" sz="800" baseline="0" dirty="0" smtClean="0">
                          <a:solidFill>
                            <a:schemeClr val="tx1"/>
                          </a:solidFill>
                        </a:rPr>
                        <a:t> 19 Regulations on lockdown</a:t>
                      </a:r>
                      <a:endParaRPr lang="en-US" sz="800" dirty="0" smtClean="0">
                        <a:solidFill>
                          <a:schemeClr val="tx1"/>
                        </a:solidFill>
                      </a:endParaRPr>
                    </a:p>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r>
              <a:tr h="2649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algn="ctr"/>
                      <a:endParaRPr lang="en-US" sz="800" dirty="0">
                        <a:solidFill>
                          <a:schemeClr val="tx1"/>
                        </a:solidFill>
                      </a:endParaRPr>
                    </a:p>
                  </a:txBody>
                  <a:tcPr marL="68580" marR="68580" marT="34290" marB="34290" anchor="ctr">
                    <a:lnL w="6350" cap="flat" cmpd="sng" algn="ctr">
                      <a:solidFill>
                        <a:srgbClr val="1E1918"/>
                      </a:solidFill>
                      <a:prstDash val="solid"/>
                      <a:round/>
                      <a:headEnd type="none" w="med" len="med"/>
                      <a:tailEnd type="none" w="med" len="med"/>
                    </a:lnL>
                    <a:lnR w="6350" cap="flat" cmpd="sng" algn="ctr">
                      <a:solidFill>
                        <a:srgbClr val="1E1918"/>
                      </a:solidFill>
                      <a:prstDash val="solid"/>
                      <a:round/>
                      <a:headEnd type="none" w="med" len="med"/>
                      <a:tailEnd type="none" w="med" len="med"/>
                    </a:lnR>
                    <a:lnT w="6350" cap="flat" cmpd="sng" algn="ctr">
                      <a:solidFill>
                        <a:srgbClr val="1E1918"/>
                      </a:solidFill>
                      <a:prstDash val="solid"/>
                      <a:round/>
                      <a:headEnd type="none" w="med" len="med"/>
                      <a:tailEnd type="none" w="med" len="med"/>
                    </a:lnT>
                    <a:lnB w="6350" cap="flat" cmpd="sng" algn="ctr">
                      <a:solidFill>
                        <a:srgbClr val="1E1918"/>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r>
            </a:tbl>
          </a:graphicData>
        </a:graphic>
      </p:graphicFrame>
    </p:spTree>
    <p:extLst>
      <p:ext uri="{BB962C8B-B14F-4D97-AF65-F5344CB8AC3E}">
        <p14:creationId xmlns:p14="http://schemas.microsoft.com/office/powerpoint/2010/main" val="4244745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lide1 Template_1.2_back.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1234528" y="271596"/>
            <a:ext cx="4522887" cy="707894"/>
          </a:xfrm>
          <a:prstGeom prst="rect">
            <a:avLst/>
          </a:prstGeom>
          <a:noFill/>
        </p:spPr>
        <p:txBody>
          <a:bodyPr wrap="square" rtlCol="0">
            <a:spAutoFit/>
          </a:bodyPr>
          <a:lstStyle/>
          <a:p>
            <a:pPr defTabSz="457200" fontAlgn="auto">
              <a:spcBef>
                <a:spcPts val="0"/>
              </a:spcBef>
              <a:spcAft>
                <a:spcPts val="0"/>
              </a:spcAft>
            </a:pPr>
            <a:r>
              <a:rPr lang="en-US" sz="4000" dirty="0" smtClean="0">
                <a:solidFill>
                  <a:prstClr val="white"/>
                </a:solidFill>
                <a:latin typeface="Calibri"/>
                <a:cs typeface="Arial Black"/>
              </a:rPr>
              <a:t>Thank You</a:t>
            </a:r>
            <a:endParaRPr lang="en-US" sz="4000" dirty="0">
              <a:solidFill>
                <a:prstClr val="white"/>
              </a:solidFill>
              <a:latin typeface="Calibri"/>
              <a:cs typeface="Arial Black"/>
            </a:endParaRPr>
          </a:p>
        </p:txBody>
      </p:sp>
      <p:sp>
        <p:nvSpPr>
          <p:cNvPr id="13" name="TextBox 12"/>
          <p:cNvSpPr txBox="1"/>
          <p:nvPr/>
        </p:nvSpPr>
        <p:spPr>
          <a:xfrm>
            <a:off x="1079500" y="423996"/>
            <a:ext cx="6338176" cy="1323439"/>
          </a:xfrm>
          <a:prstGeom prst="rect">
            <a:avLst/>
          </a:prstGeom>
          <a:noFill/>
        </p:spPr>
        <p:txBody>
          <a:bodyPr wrap="square" rtlCol="0">
            <a:spAutoFit/>
          </a:bodyPr>
          <a:lstStyle/>
          <a:p>
            <a:pPr algn="ctr" defTabSz="457200" fontAlgn="auto">
              <a:spcBef>
                <a:spcPts val="0"/>
              </a:spcBef>
              <a:spcAft>
                <a:spcPts val="0"/>
              </a:spcAft>
            </a:pPr>
            <a:r>
              <a:rPr lang="en-ZA" sz="2000" b="1" dirty="0">
                <a:solidFill>
                  <a:srgbClr val="005300"/>
                </a:solidFill>
                <a:latin typeface="Calibri"/>
                <a:cs typeface="Arial Black"/>
              </a:rPr>
              <a:t>THANK YOU</a:t>
            </a:r>
          </a:p>
          <a:p>
            <a:pPr algn="ctr" defTabSz="457200" fontAlgn="auto">
              <a:spcBef>
                <a:spcPts val="0"/>
              </a:spcBef>
              <a:spcAft>
                <a:spcPts val="0"/>
              </a:spcAft>
            </a:pPr>
            <a:endParaRPr lang="en-ZA" sz="2000" b="1" dirty="0">
              <a:solidFill>
                <a:srgbClr val="005300"/>
              </a:solidFill>
              <a:latin typeface="Calibri"/>
              <a:cs typeface="Arial Black"/>
            </a:endParaRPr>
          </a:p>
          <a:p>
            <a:pPr algn="ctr" defTabSz="457200" fontAlgn="auto">
              <a:spcBef>
                <a:spcPts val="0"/>
              </a:spcBef>
              <a:spcAft>
                <a:spcPts val="0"/>
              </a:spcAft>
            </a:pPr>
            <a:r>
              <a:rPr lang="en-ZA" sz="2000" b="1" dirty="0">
                <a:solidFill>
                  <a:srgbClr val="005300"/>
                </a:solidFill>
                <a:latin typeface="Calibri"/>
                <a:cs typeface="Arial Black"/>
              </a:rPr>
              <a:t>STRIVING FOR A SOUTH AFRICA IN WHICH PEOPLE ARE AND FEEL SAFE</a:t>
            </a:r>
          </a:p>
        </p:txBody>
      </p:sp>
    </p:spTree>
    <p:extLst>
      <p:ext uri="{BB962C8B-B14F-4D97-AF65-F5344CB8AC3E}">
        <p14:creationId xmlns:p14="http://schemas.microsoft.com/office/powerpoint/2010/main" val="11654044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7xKqHXCsmEqpYS9D3W9JOA"/>
</p:tagLst>
</file>

<file path=ppt/theme/theme1.xml><?xml version="1.0" encoding="utf-8"?>
<a:theme xmlns:a="http://schemas.openxmlformats.org/drawingml/2006/main" name="3_Blank">
  <a:themeElements>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94">
      <a:dk1>
        <a:sysClr val="windowText" lastClr="000000"/>
      </a:dk1>
      <a:lt1>
        <a:sysClr val="window" lastClr="FFFFFF"/>
      </a:lt1>
      <a:dk2>
        <a:srgbClr val="44546A"/>
      </a:dk2>
      <a:lt2>
        <a:srgbClr val="E7E6E6"/>
      </a:lt2>
      <a:accent1>
        <a:srgbClr val="AFABAB"/>
      </a:accent1>
      <a:accent2>
        <a:srgbClr val="E2583D"/>
      </a:accent2>
      <a:accent3>
        <a:srgbClr val="78D2D2"/>
      </a:accent3>
      <a:accent4>
        <a:srgbClr val="3B3939"/>
      </a:accent4>
      <a:accent5>
        <a:srgbClr val="4472C4"/>
      </a:accent5>
      <a:accent6>
        <a:srgbClr val="70AD47"/>
      </a:accent6>
      <a:hlink>
        <a:srgbClr val="0563C1"/>
      </a:hlink>
      <a:folHlink>
        <a:srgbClr val="954F72"/>
      </a:folHlink>
    </a:clrScheme>
    <a:fontScheme name="Consolas-Verdana">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35656</TotalTime>
  <Words>878</Words>
  <Application>Microsoft Office PowerPoint</Application>
  <PresentationFormat>On-screen Show (4:3)</PresentationFormat>
  <Paragraphs>111</Paragraphs>
  <Slides>7</Slides>
  <Notes>1</Notes>
  <HiddenSlides>0</HiddenSlides>
  <MMClips>0</MMClips>
  <ScaleCrop>false</ScaleCrop>
  <HeadingPairs>
    <vt:vector size="6" baseType="variant">
      <vt:variant>
        <vt:lpstr>Theme</vt:lpstr>
      </vt:variant>
      <vt:variant>
        <vt:i4>2</vt:i4>
      </vt:variant>
      <vt:variant>
        <vt:lpstr>Embedded OLE Servers</vt:lpstr>
      </vt:variant>
      <vt:variant>
        <vt:i4>0</vt:i4>
      </vt:variant>
      <vt:variant>
        <vt:lpstr>Slide Titles</vt:lpstr>
      </vt:variant>
      <vt:variant>
        <vt:i4>7</vt:i4>
      </vt:variant>
    </vt:vector>
  </HeadingPairs>
  <TitlesOfParts>
    <vt:vector size="9" baseType="lpstr">
      <vt:lpstr>3_Blank</vt:lpstr>
      <vt:lpstr>Office Theme</vt:lpstr>
      <vt:lpstr> Presentation on DCS 2nd Quarter Actual Performance Report (2016/2017)    November   2016 </vt:lpstr>
      <vt:lpstr>PowerPoint Presentation</vt:lpstr>
      <vt:lpstr>PowerPoint Presentation</vt:lpstr>
      <vt:lpstr>PowerPoint Presentation</vt:lpstr>
      <vt:lpstr>PowerPoint Presentation</vt:lpstr>
      <vt:lpstr>PowerPoint Presentation</vt:lpstr>
      <vt:lpstr>PowerPoint Presentation</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high level vision will be developed which will determine the required operating model…  Scope will include all core elements of DCS</dc:title>
  <dc:creator>Rowan Smyth</dc:creator>
  <cp:lastModifiedBy>Ntungufhadzeni Mafenya</cp:lastModifiedBy>
  <cp:revision>3935</cp:revision>
  <cp:lastPrinted>2020-10-05T09:22:03Z</cp:lastPrinted>
  <dcterms:created xsi:type="dcterms:W3CDTF">2011-05-16T12:44:01Z</dcterms:created>
  <dcterms:modified xsi:type="dcterms:W3CDTF">2021-05-14T08:46:25Z</dcterms:modified>
</cp:coreProperties>
</file>