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43"/>
  </p:notesMasterIdLst>
  <p:handoutMasterIdLst>
    <p:handoutMasterId r:id="rId44"/>
  </p:handoutMasterIdLst>
  <p:sldIdLst>
    <p:sldId id="421" r:id="rId3"/>
    <p:sldId id="422" r:id="rId4"/>
    <p:sldId id="353" r:id="rId5"/>
    <p:sldId id="338" r:id="rId6"/>
    <p:sldId id="340" r:id="rId7"/>
    <p:sldId id="341" r:id="rId8"/>
    <p:sldId id="342" r:id="rId9"/>
    <p:sldId id="378" r:id="rId10"/>
    <p:sldId id="415" r:id="rId11"/>
    <p:sldId id="369" r:id="rId12"/>
    <p:sldId id="379" r:id="rId13"/>
    <p:sldId id="389" r:id="rId14"/>
    <p:sldId id="348" r:id="rId15"/>
    <p:sldId id="419" r:id="rId16"/>
    <p:sldId id="418" r:id="rId17"/>
    <p:sldId id="370" r:id="rId18"/>
    <p:sldId id="381" r:id="rId19"/>
    <p:sldId id="356" r:id="rId20"/>
    <p:sldId id="357" r:id="rId21"/>
    <p:sldId id="385" r:id="rId22"/>
    <p:sldId id="358" r:id="rId23"/>
    <p:sldId id="371" r:id="rId24"/>
    <p:sldId id="354" r:id="rId25"/>
    <p:sldId id="401" r:id="rId26"/>
    <p:sldId id="383" r:id="rId27"/>
    <p:sldId id="423" r:id="rId28"/>
    <p:sldId id="388" r:id="rId29"/>
    <p:sldId id="405" r:id="rId30"/>
    <p:sldId id="420" r:id="rId31"/>
    <p:sldId id="406" r:id="rId32"/>
    <p:sldId id="408" r:id="rId33"/>
    <p:sldId id="407" r:id="rId34"/>
    <p:sldId id="409" r:id="rId35"/>
    <p:sldId id="410" r:id="rId36"/>
    <p:sldId id="411" r:id="rId37"/>
    <p:sldId id="412" r:id="rId38"/>
    <p:sldId id="413" r:id="rId39"/>
    <p:sldId id="414" r:id="rId40"/>
    <p:sldId id="386" r:id="rId41"/>
    <p:sldId id="260" r:id="rId42"/>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ick Ligege" initials="NL" lastIdx="13" clrIdx="0"/>
  <p:cmAuthor id="2" name="Mpho Mutshinya" initials="MM" lastIdx="12" clrIdx="1"/>
  <p:cmAuthor id="3" name="Mareka, Nandi" initials="N" lastIdx="1" clrIdx="2"/>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00"/>
    <a:srgbClr val="003D00"/>
    <a:srgbClr val="004C00"/>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91" autoAdjust="0"/>
    <p:restoredTop sz="94704" autoAdjust="0"/>
  </p:normalViewPr>
  <p:slideViewPr>
    <p:cSldViewPr snapToGrid="0" snapToObjects="1">
      <p:cViewPr>
        <p:scale>
          <a:sx n="121" d="100"/>
          <a:sy n="121" d="100"/>
        </p:scale>
        <p:origin x="320" y="10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87" d="100"/>
          <a:sy n="87" d="100"/>
        </p:scale>
        <p:origin x="-3756" y="-8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68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sz="quarter" idx="1"/>
          </p:nvPr>
        </p:nvSpPr>
        <p:spPr>
          <a:xfrm>
            <a:off x="3849688" y="1"/>
            <a:ext cx="2946400" cy="496888"/>
          </a:xfrm>
          <a:prstGeom prst="rect">
            <a:avLst/>
          </a:prstGeom>
        </p:spPr>
        <p:txBody>
          <a:bodyPr vert="horz" lIns="91440" tIns="45720" rIns="91440" bIns="45720" rtlCol="0"/>
          <a:lstStyle>
            <a:lvl1pPr algn="r">
              <a:defRPr sz="1200"/>
            </a:lvl1pPr>
          </a:lstStyle>
          <a:p>
            <a:fld id="{3471AD7C-0173-4710-A164-1DB3FB495F5C}" type="datetimeFigureOut">
              <a:rPr lang="en-ZA" smtClean="0"/>
              <a:t>2021/05/13</a:t>
            </a:fld>
            <a:endParaRPr lang="en-ZA"/>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ZA"/>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AB65728D-F271-4D22-B7CF-18CECB3ABA08}" type="slidenum">
              <a:rPr lang="en-ZA" smtClean="0"/>
              <a:t>‹#›</a:t>
            </a:fld>
            <a:endParaRPr lang="en-ZA"/>
          </a:p>
        </p:txBody>
      </p:sp>
    </p:spTree>
    <p:extLst>
      <p:ext uri="{BB962C8B-B14F-4D97-AF65-F5344CB8AC3E}">
        <p14:creationId xmlns:p14="http://schemas.microsoft.com/office/powerpoint/2010/main" val="39456814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4" y="0"/>
            <a:ext cx="2945659" cy="496332"/>
          </a:xfrm>
          <a:prstGeom prst="rect">
            <a:avLst/>
          </a:prstGeom>
        </p:spPr>
        <p:txBody>
          <a:bodyPr vert="horz" lIns="91440" tIns="45720" rIns="91440" bIns="45720" rtlCol="0"/>
          <a:lstStyle>
            <a:lvl1pPr algn="r">
              <a:defRPr sz="1200"/>
            </a:lvl1pPr>
          </a:lstStyle>
          <a:p>
            <a:fld id="{37BAFD77-82C8-614A-8E7A-50E0B00609D4}" type="datetimeFigureOut">
              <a:rPr lang="en-US" smtClean="0"/>
              <a:t>5/13/2021</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4" y="9428583"/>
            <a:ext cx="2945659" cy="496332"/>
          </a:xfrm>
          <a:prstGeom prst="rect">
            <a:avLst/>
          </a:prstGeom>
        </p:spPr>
        <p:txBody>
          <a:bodyPr vert="horz" lIns="91440" tIns="45720" rIns="91440" bIns="45720" rtlCol="0" anchor="b"/>
          <a:lstStyle>
            <a:lvl1pPr algn="r">
              <a:defRPr sz="1200"/>
            </a:lvl1pPr>
          </a:lstStyle>
          <a:p>
            <a:fld id="{92282E17-0948-4F4F-BA20-EEDBE7794426}" type="slidenum">
              <a:rPr lang="en-US" smtClean="0"/>
              <a:t>‹#›</a:t>
            </a:fld>
            <a:endParaRPr lang="en-US"/>
          </a:p>
        </p:txBody>
      </p:sp>
    </p:spTree>
    <p:extLst>
      <p:ext uri="{BB962C8B-B14F-4D97-AF65-F5344CB8AC3E}">
        <p14:creationId xmlns:p14="http://schemas.microsoft.com/office/powerpoint/2010/main" val="244706494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92282E17-0948-4F4F-BA20-EEDBE7794426}" type="slidenum">
              <a:rPr lang="en-US" smtClean="0"/>
              <a:t>16</a:t>
            </a:fld>
            <a:endParaRPr lang="en-US"/>
          </a:p>
        </p:txBody>
      </p:sp>
    </p:spTree>
    <p:extLst>
      <p:ext uri="{BB962C8B-B14F-4D97-AF65-F5344CB8AC3E}">
        <p14:creationId xmlns:p14="http://schemas.microsoft.com/office/powerpoint/2010/main" val="9618466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92282E17-0948-4F4F-BA20-EEDBE7794426}" type="slidenum">
              <a:rPr lang="en-US" smtClean="0"/>
              <a:t>17</a:t>
            </a:fld>
            <a:endParaRPr lang="en-US"/>
          </a:p>
        </p:txBody>
      </p:sp>
    </p:spTree>
    <p:extLst>
      <p:ext uri="{BB962C8B-B14F-4D97-AF65-F5344CB8AC3E}">
        <p14:creationId xmlns:p14="http://schemas.microsoft.com/office/powerpoint/2010/main" val="23026773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r>
              <a:rPr lang="en-ZA" dirty="0"/>
              <a:t> </a:t>
            </a:r>
          </a:p>
        </p:txBody>
      </p:sp>
      <p:sp>
        <p:nvSpPr>
          <p:cNvPr id="4" name="Slide Number Placeholder 3"/>
          <p:cNvSpPr>
            <a:spLocks noGrp="1"/>
          </p:cNvSpPr>
          <p:nvPr>
            <p:ph type="sldNum" sz="quarter" idx="10"/>
          </p:nvPr>
        </p:nvSpPr>
        <p:spPr/>
        <p:txBody>
          <a:bodyPr/>
          <a:lstStyle/>
          <a:p>
            <a:fld id="{92282E17-0948-4F4F-BA20-EEDBE7794426}"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26519334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r>
              <a:rPr lang="en-ZA" dirty="0"/>
              <a:t> </a:t>
            </a:r>
          </a:p>
        </p:txBody>
      </p:sp>
      <p:sp>
        <p:nvSpPr>
          <p:cNvPr id="4" name="Slide Number Placeholder 3"/>
          <p:cNvSpPr>
            <a:spLocks noGrp="1"/>
          </p:cNvSpPr>
          <p:nvPr>
            <p:ph type="sldNum" sz="quarter" idx="10"/>
          </p:nvPr>
        </p:nvSpPr>
        <p:spPr/>
        <p:txBody>
          <a:bodyPr/>
          <a:lstStyle/>
          <a:p>
            <a:fld id="{92282E17-0948-4F4F-BA20-EEDBE7794426}" type="slidenum">
              <a:rPr lang="en-US" smtClean="0"/>
              <a:t>39</a:t>
            </a:fld>
            <a:endParaRPr lang="en-US"/>
          </a:p>
        </p:txBody>
      </p:sp>
    </p:spTree>
    <p:extLst>
      <p:ext uri="{BB962C8B-B14F-4D97-AF65-F5344CB8AC3E}">
        <p14:creationId xmlns:p14="http://schemas.microsoft.com/office/powerpoint/2010/main" val="41298112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E04A2B2-ADC1-304F-87B1-F6F3F505C72C}" type="datetimeFigureOut">
              <a:rPr lang="en-US" smtClean="0"/>
              <a:t>5/13/2021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B3B80B-23E3-3948-A741-EEB7CB22DD0C}" type="slidenum">
              <a:rPr lang="en-US" smtClean="0"/>
              <a:t>‹#›</a:t>
            </a:fld>
            <a:endParaRPr lang="en-US"/>
          </a:p>
        </p:txBody>
      </p:sp>
    </p:spTree>
    <p:extLst>
      <p:ext uri="{BB962C8B-B14F-4D97-AF65-F5344CB8AC3E}">
        <p14:creationId xmlns:p14="http://schemas.microsoft.com/office/powerpoint/2010/main" val="918071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04A2B2-ADC1-304F-87B1-F6F3F505C72C}" type="datetimeFigureOut">
              <a:rPr lang="en-US" smtClean="0"/>
              <a:t>5/13/2021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B3B80B-23E3-3948-A741-EEB7CB22DD0C}" type="slidenum">
              <a:rPr lang="en-US" smtClean="0"/>
              <a:t>‹#›</a:t>
            </a:fld>
            <a:endParaRPr lang="en-US"/>
          </a:p>
        </p:txBody>
      </p:sp>
    </p:spTree>
    <p:extLst>
      <p:ext uri="{BB962C8B-B14F-4D97-AF65-F5344CB8AC3E}">
        <p14:creationId xmlns:p14="http://schemas.microsoft.com/office/powerpoint/2010/main" val="38637404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04A2B2-ADC1-304F-87B1-F6F3F505C72C}" type="datetimeFigureOut">
              <a:rPr lang="en-US" smtClean="0"/>
              <a:t>5/13/2021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B3B80B-23E3-3948-A741-EEB7CB22DD0C}" type="slidenum">
              <a:rPr lang="en-US" smtClean="0"/>
              <a:t>‹#›</a:t>
            </a:fld>
            <a:endParaRPr lang="en-US"/>
          </a:p>
        </p:txBody>
      </p:sp>
    </p:spTree>
    <p:extLst>
      <p:ext uri="{BB962C8B-B14F-4D97-AF65-F5344CB8AC3E}">
        <p14:creationId xmlns:p14="http://schemas.microsoft.com/office/powerpoint/2010/main" val="38374996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ZA"/>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ZA"/>
          </a:p>
        </p:txBody>
      </p:sp>
      <p:sp>
        <p:nvSpPr>
          <p:cNvPr id="4" name="Date Placeholder 3"/>
          <p:cNvSpPr>
            <a:spLocks noGrp="1"/>
          </p:cNvSpPr>
          <p:nvPr>
            <p:ph type="dt" sz="half" idx="10"/>
          </p:nvPr>
        </p:nvSpPr>
        <p:spPr/>
        <p:txBody>
          <a:bodyPr/>
          <a:lstStyle/>
          <a:p>
            <a:fld id="{90C62E92-6513-4F55-8F52-006BD8FF5981}" type="datetimeFigureOut">
              <a:rPr lang="en-ZA" smtClean="0">
                <a:solidFill>
                  <a:prstClr val="black">
                    <a:tint val="75000"/>
                  </a:prstClr>
                </a:solidFill>
              </a:rPr>
              <a:pPr/>
              <a:t>2021/05/13</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1F53E0AF-42C4-4417-AF67-6027ABE0DA66}"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42706883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90C62E92-6513-4F55-8F52-006BD8FF5981}" type="datetimeFigureOut">
              <a:rPr lang="en-ZA" smtClean="0">
                <a:solidFill>
                  <a:prstClr val="black">
                    <a:tint val="75000"/>
                  </a:prstClr>
                </a:solidFill>
              </a:rPr>
              <a:pPr/>
              <a:t>2021/05/13</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1F53E0AF-42C4-4417-AF67-6027ABE0DA66}"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24135660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7" y="1709738"/>
            <a:ext cx="7886700" cy="2852737"/>
          </a:xfrm>
        </p:spPr>
        <p:txBody>
          <a:bodyPr anchor="b"/>
          <a:lstStyle>
            <a:lvl1pPr>
              <a:defRPr sz="6000"/>
            </a:lvl1pPr>
          </a:lstStyle>
          <a:p>
            <a:r>
              <a:rPr lang="en-US"/>
              <a:t>Click to edit Master title style</a:t>
            </a:r>
            <a:endParaRPr lang="en-ZA"/>
          </a:p>
        </p:txBody>
      </p:sp>
      <p:sp>
        <p:nvSpPr>
          <p:cNvPr id="3" name="Text Placeholder 2"/>
          <p:cNvSpPr>
            <a:spLocks noGrp="1"/>
          </p:cNvSpPr>
          <p:nvPr>
            <p:ph type="body" idx="1"/>
          </p:nvPr>
        </p:nvSpPr>
        <p:spPr>
          <a:xfrm>
            <a:off x="623887"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0C62E92-6513-4F55-8F52-006BD8FF5981}" type="datetimeFigureOut">
              <a:rPr lang="en-ZA" smtClean="0">
                <a:solidFill>
                  <a:prstClr val="black">
                    <a:tint val="75000"/>
                  </a:prstClr>
                </a:solidFill>
              </a:rPr>
              <a:pPr/>
              <a:t>2021/05/13</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1F53E0AF-42C4-4417-AF67-6027ABE0DA66}"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4700756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p>
            <a:fld id="{90C62E92-6513-4F55-8F52-006BD8FF5981}" type="datetimeFigureOut">
              <a:rPr lang="en-ZA" smtClean="0">
                <a:solidFill>
                  <a:prstClr val="black">
                    <a:tint val="75000"/>
                  </a:prstClr>
                </a:solidFill>
              </a:rPr>
              <a:pPr/>
              <a:t>2021/05/13</a:t>
            </a:fld>
            <a:endParaRPr lang="en-ZA">
              <a:solidFill>
                <a:prstClr val="black">
                  <a:tint val="75000"/>
                </a:prstClr>
              </a:solidFill>
            </a:endParaRPr>
          </a:p>
        </p:txBody>
      </p:sp>
      <p:sp>
        <p:nvSpPr>
          <p:cNvPr id="6" name="Footer Placeholder 5"/>
          <p:cNvSpPr>
            <a:spLocks noGrp="1"/>
          </p:cNvSpPr>
          <p:nvPr>
            <p:ph type="ftr" sz="quarter" idx="11"/>
          </p:nvPr>
        </p:nvSpPr>
        <p:spPr/>
        <p:txBody>
          <a:bodyPr/>
          <a:lstStyle/>
          <a:p>
            <a:endParaRPr lang="en-ZA">
              <a:solidFill>
                <a:prstClr val="black">
                  <a:tint val="75000"/>
                </a:prstClr>
              </a:solidFill>
            </a:endParaRPr>
          </a:p>
        </p:txBody>
      </p:sp>
      <p:sp>
        <p:nvSpPr>
          <p:cNvPr id="7" name="Slide Number Placeholder 6"/>
          <p:cNvSpPr>
            <a:spLocks noGrp="1"/>
          </p:cNvSpPr>
          <p:nvPr>
            <p:ph type="sldNum" sz="quarter" idx="12"/>
          </p:nvPr>
        </p:nvSpPr>
        <p:spPr/>
        <p:txBody>
          <a:bodyPr/>
          <a:lstStyle/>
          <a:p>
            <a:fld id="{1F53E0AF-42C4-4417-AF67-6027ABE0DA66}"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20575397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ZA"/>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p>
            <a:fld id="{90C62E92-6513-4F55-8F52-006BD8FF5981}" type="datetimeFigureOut">
              <a:rPr lang="en-ZA" smtClean="0">
                <a:solidFill>
                  <a:prstClr val="black">
                    <a:tint val="75000"/>
                  </a:prstClr>
                </a:solidFill>
              </a:rPr>
              <a:pPr/>
              <a:t>2021/05/13</a:t>
            </a:fld>
            <a:endParaRPr lang="en-ZA">
              <a:solidFill>
                <a:prstClr val="black">
                  <a:tint val="75000"/>
                </a:prstClr>
              </a:solidFill>
            </a:endParaRPr>
          </a:p>
        </p:txBody>
      </p:sp>
      <p:sp>
        <p:nvSpPr>
          <p:cNvPr id="8" name="Footer Placeholder 7"/>
          <p:cNvSpPr>
            <a:spLocks noGrp="1"/>
          </p:cNvSpPr>
          <p:nvPr>
            <p:ph type="ftr" sz="quarter" idx="11"/>
          </p:nvPr>
        </p:nvSpPr>
        <p:spPr/>
        <p:txBody>
          <a:bodyPr/>
          <a:lstStyle/>
          <a:p>
            <a:endParaRPr lang="en-ZA">
              <a:solidFill>
                <a:prstClr val="black">
                  <a:tint val="75000"/>
                </a:prstClr>
              </a:solidFill>
            </a:endParaRPr>
          </a:p>
        </p:txBody>
      </p:sp>
      <p:sp>
        <p:nvSpPr>
          <p:cNvPr id="9" name="Slide Number Placeholder 8"/>
          <p:cNvSpPr>
            <a:spLocks noGrp="1"/>
          </p:cNvSpPr>
          <p:nvPr>
            <p:ph type="sldNum" sz="quarter" idx="12"/>
          </p:nvPr>
        </p:nvSpPr>
        <p:spPr/>
        <p:txBody>
          <a:bodyPr/>
          <a:lstStyle/>
          <a:p>
            <a:fld id="{1F53E0AF-42C4-4417-AF67-6027ABE0DA66}"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32269481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p>
            <a:fld id="{90C62E92-6513-4F55-8F52-006BD8FF5981}" type="datetimeFigureOut">
              <a:rPr lang="en-ZA" smtClean="0">
                <a:solidFill>
                  <a:prstClr val="black">
                    <a:tint val="75000"/>
                  </a:prstClr>
                </a:solidFill>
              </a:rPr>
              <a:pPr/>
              <a:t>2021/05/13</a:t>
            </a:fld>
            <a:endParaRPr lang="en-ZA">
              <a:solidFill>
                <a:prstClr val="black">
                  <a:tint val="75000"/>
                </a:prstClr>
              </a:solidFill>
            </a:endParaRPr>
          </a:p>
        </p:txBody>
      </p:sp>
      <p:sp>
        <p:nvSpPr>
          <p:cNvPr id="4" name="Footer Placeholder 3"/>
          <p:cNvSpPr>
            <a:spLocks noGrp="1"/>
          </p:cNvSpPr>
          <p:nvPr>
            <p:ph type="ftr" sz="quarter" idx="11"/>
          </p:nvPr>
        </p:nvSpPr>
        <p:spPr/>
        <p:txBody>
          <a:bodyPr/>
          <a:lstStyle/>
          <a:p>
            <a:endParaRPr lang="en-ZA">
              <a:solidFill>
                <a:prstClr val="black">
                  <a:tint val="75000"/>
                </a:prstClr>
              </a:solidFill>
            </a:endParaRPr>
          </a:p>
        </p:txBody>
      </p:sp>
      <p:sp>
        <p:nvSpPr>
          <p:cNvPr id="5" name="Slide Number Placeholder 4"/>
          <p:cNvSpPr>
            <a:spLocks noGrp="1"/>
          </p:cNvSpPr>
          <p:nvPr>
            <p:ph type="sldNum" sz="quarter" idx="12"/>
          </p:nvPr>
        </p:nvSpPr>
        <p:spPr/>
        <p:txBody>
          <a:bodyPr/>
          <a:lstStyle/>
          <a:p>
            <a:fld id="{1F53E0AF-42C4-4417-AF67-6027ABE0DA66}"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24360894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C62E92-6513-4F55-8F52-006BD8FF5981}" type="datetimeFigureOut">
              <a:rPr lang="en-ZA" smtClean="0">
                <a:solidFill>
                  <a:prstClr val="black">
                    <a:tint val="75000"/>
                  </a:prstClr>
                </a:solidFill>
              </a:rPr>
              <a:pPr/>
              <a:t>2021/05/13</a:t>
            </a:fld>
            <a:endParaRPr lang="en-ZA">
              <a:solidFill>
                <a:prstClr val="black">
                  <a:tint val="75000"/>
                </a:prstClr>
              </a:solidFill>
            </a:endParaRPr>
          </a:p>
        </p:txBody>
      </p:sp>
      <p:sp>
        <p:nvSpPr>
          <p:cNvPr id="3" name="Footer Placeholder 2"/>
          <p:cNvSpPr>
            <a:spLocks noGrp="1"/>
          </p:cNvSpPr>
          <p:nvPr>
            <p:ph type="ftr" sz="quarter" idx="11"/>
          </p:nvPr>
        </p:nvSpPr>
        <p:spPr/>
        <p:txBody>
          <a:bodyPr/>
          <a:lstStyle/>
          <a:p>
            <a:endParaRPr lang="en-ZA">
              <a:solidFill>
                <a:prstClr val="black">
                  <a:tint val="75000"/>
                </a:prstClr>
              </a:solidFill>
            </a:endParaRPr>
          </a:p>
        </p:txBody>
      </p:sp>
      <p:sp>
        <p:nvSpPr>
          <p:cNvPr id="4" name="Slide Number Placeholder 3"/>
          <p:cNvSpPr>
            <a:spLocks noGrp="1"/>
          </p:cNvSpPr>
          <p:nvPr>
            <p:ph type="sldNum" sz="quarter" idx="12"/>
          </p:nvPr>
        </p:nvSpPr>
        <p:spPr/>
        <p:txBody>
          <a:bodyPr/>
          <a:lstStyle/>
          <a:p>
            <a:fld id="{1F53E0AF-42C4-4417-AF67-6027ABE0DA66}"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3121719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ZA"/>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0C62E92-6513-4F55-8F52-006BD8FF5981}" type="datetimeFigureOut">
              <a:rPr lang="en-ZA" smtClean="0">
                <a:solidFill>
                  <a:prstClr val="black">
                    <a:tint val="75000"/>
                  </a:prstClr>
                </a:solidFill>
              </a:rPr>
              <a:pPr/>
              <a:t>2021/05/13</a:t>
            </a:fld>
            <a:endParaRPr lang="en-ZA">
              <a:solidFill>
                <a:prstClr val="black">
                  <a:tint val="75000"/>
                </a:prstClr>
              </a:solidFill>
            </a:endParaRPr>
          </a:p>
        </p:txBody>
      </p:sp>
      <p:sp>
        <p:nvSpPr>
          <p:cNvPr id="6" name="Footer Placeholder 5"/>
          <p:cNvSpPr>
            <a:spLocks noGrp="1"/>
          </p:cNvSpPr>
          <p:nvPr>
            <p:ph type="ftr" sz="quarter" idx="11"/>
          </p:nvPr>
        </p:nvSpPr>
        <p:spPr/>
        <p:txBody>
          <a:bodyPr/>
          <a:lstStyle/>
          <a:p>
            <a:endParaRPr lang="en-ZA">
              <a:solidFill>
                <a:prstClr val="black">
                  <a:tint val="75000"/>
                </a:prstClr>
              </a:solidFill>
            </a:endParaRPr>
          </a:p>
        </p:txBody>
      </p:sp>
      <p:sp>
        <p:nvSpPr>
          <p:cNvPr id="7" name="Slide Number Placeholder 6"/>
          <p:cNvSpPr>
            <a:spLocks noGrp="1"/>
          </p:cNvSpPr>
          <p:nvPr>
            <p:ph type="sldNum" sz="quarter" idx="12"/>
          </p:nvPr>
        </p:nvSpPr>
        <p:spPr/>
        <p:txBody>
          <a:bodyPr/>
          <a:lstStyle/>
          <a:p>
            <a:fld id="{1F53E0AF-42C4-4417-AF67-6027ABE0DA66}"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41107252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04A2B2-ADC1-304F-87B1-F6F3F505C72C}" type="datetimeFigureOut">
              <a:rPr lang="en-US" smtClean="0"/>
              <a:t>5/13/2021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B3B80B-23E3-3948-A741-EEB7CB22DD0C}" type="slidenum">
              <a:rPr lang="en-US" smtClean="0"/>
              <a:t>‹#›</a:t>
            </a:fld>
            <a:endParaRPr lang="en-US"/>
          </a:p>
        </p:txBody>
      </p:sp>
    </p:spTree>
    <p:extLst>
      <p:ext uri="{BB962C8B-B14F-4D97-AF65-F5344CB8AC3E}">
        <p14:creationId xmlns:p14="http://schemas.microsoft.com/office/powerpoint/2010/main" val="10476789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ZA"/>
          </a:p>
        </p:txBody>
      </p:sp>
      <p:sp>
        <p:nvSpPr>
          <p:cNvPr id="3" name="Picture Placeholder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0C62E92-6513-4F55-8F52-006BD8FF5981}" type="datetimeFigureOut">
              <a:rPr lang="en-ZA" smtClean="0">
                <a:solidFill>
                  <a:prstClr val="black">
                    <a:tint val="75000"/>
                  </a:prstClr>
                </a:solidFill>
              </a:rPr>
              <a:pPr/>
              <a:t>2021/05/13</a:t>
            </a:fld>
            <a:endParaRPr lang="en-ZA">
              <a:solidFill>
                <a:prstClr val="black">
                  <a:tint val="75000"/>
                </a:prstClr>
              </a:solidFill>
            </a:endParaRPr>
          </a:p>
        </p:txBody>
      </p:sp>
      <p:sp>
        <p:nvSpPr>
          <p:cNvPr id="6" name="Footer Placeholder 5"/>
          <p:cNvSpPr>
            <a:spLocks noGrp="1"/>
          </p:cNvSpPr>
          <p:nvPr>
            <p:ph type="ftr" sz="quarter" idx="11"/>
          </p:nvPr>
        </p:nvSpPr>
        <p:spPr/>
        <p:txBody>
          <a:bodyPr/>
          <a:lstStyle/>
          <a:p>
            <a:endParaRPr lang="en-ZA">
              <a:solidFill>
                <a:prstClr val="black">
                  <a:tint val="75000"/>
                </a:prstClr>
              </a:solidFill>
            </a:endParaRPr>
          </a:p>
        </p:txBody>
      </p:sp>
      <p:sp>
        <p:nvSpPr>
          <p:cNvPr id="7" name="Slide Number Placeholder 6"/>
          <p:cNvSpPr>
            <a:spLocks noGrp="1"/>
          </p:cNvSpPr>
          <p:nvPr>
            <p:ph type="sldNum" sz="quarter" idx="12"/>
          </p:nvPr>
        </p:nvSpPr>
        <p:spPr/>
        <p:txBody>
          <a:bodyPr/>
          <a:lstStyle/>
          <a:p>
            <a:fld id="{1F53E0AF-42C4-4417-AF67-6027ABE0DA66}"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18328220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90C62E92-6513-4F55-8F52-006BD8FF5981}" type="datetimeFigureOut">
              <a:rPr lang="en-ZA" smtClean="0">
                <a:solidFill>
                  <a:prstClr val="black">
                    <a:tint val="75000"/>
                  </a:prstClr>
                </a:solidFill>
              </a:rPr>
              <a:pPr/>
              <a:t>2021/05/13</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1F53E0AF-42C4-4417-AF67-6027ABE0DA66}"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21782160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90C62E92-6513-4F55-8F52-006BD8FF5981}" type="datetimeFigureOut">
              <a:rPr lang="en-ZA" smtClean="0">
                <a:solidFill>
                  <a:prstClr val="black">
                    <a:tint val="75000"/>
                  </a:prstClr>
                </a:solidFill>
              </a:rPr>
              <a:pPr/>
              <a:t>2021/05/13</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1F53E0AF-42C4-4417-AF67-6027ABE0DA66}"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2723249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E04A2B2-ADC1-304F-87B1-F6F3F505C72C}" type="datetimeFigureOut">
              <a:rPr lang="en-US" smtClean="0"/>
              <a:t>5/13/2021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B3B80B-23E3-3948-A741-EEB7CB22DD0C}" type="slidenum">
              <a:rPr lang="en-US" smtClean="0"/>
              <a:t>‹#›</a:t>
            </a:fld>
            <a:endParaRPr lang="en-US"/>
          </a:p>
        </p:txBody>
      </p:sp>
    </p:spTree>
    <p:extLst>
      <p:ext uri="{BB962C8B-B14F-4D97-AF65-F5344CB8AC3E}">
        <p14:creationId xmlns:p14="http://schemas.microsoft.com/office/powerpoint/2010/main" val="89607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E04A2B2-ADC1-304F-87B1-F6F3F505C72C}" type="datetimeFigureOut">
              <a:rPr lang="en-US" smtClean="0"/>
              <a:t>5/13/2021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B3B80B-23E3-3948-A741-EEB7CB22DD0C}" type="slidenum">
              <a:rPr lang="en-US" smtClean="0"/>
              <a:t>‹#›</a:t>
            </a:fld>
            <a:endParaRPr lang="en-US"/>
          </a:p>
        </p:txBody>
      </p:sp>
    </p:spTree>
    <p:extLst>
      <p:ext uri="{BB962C8B-B14F-4D97-AF65-F5344CB8AC3E}">
        <p14:creationId xmlns:p14="http://schemas.microsoft.com/office/powerpoint/2010/main" val="3287900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E04A2B2-ADC1-304F-87B1-F6F3F505C72C}" type="datetimeFigureOut">
              <a:rPr lang="en-US" smtClean="0"/>
              <a:t>5/13/2021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B3B80B-23E3-3948-A741-EEB7CB22DD0C}" type="slidenum">
              <a:rPr lang="en-US" smtClean="0"/>
              <a:t>‹#›</a:t>
            </a:fld>
            <a:endParaRPr lang="en-US"/>
          </a:p>
        </p:txBody>
      </p:sp>
    </p:spTree>
    <p:extLst>
      <p:ext uri="{BB962C8B-B14F-4D97-AF65-F5344CB8AC3E}">
        <p14:creationId xmlns:p14="http://schemas.microsoft.com/office/powerpoint/2010/main" val="715148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E04A2B2-ADC1-304F-87B1-F6F3F505C72C}" type="datetimeFigureOut">
              <a:rPr lang="en-US" smtClean="0"/>
              <a:t>5/13/2021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B3B80B-23E3-3948-A741-EEB7CB22DD0C}" type="slidenum">
              <a:rPr lang="en-US" smtClean="0"/>
              <a:t>‹#›</a:t>
            </a:fld>
            <a:endParaRPr lang="en-US"/>
          </a:p>
        </p:txBody>
      </p:sp>
    </p:spTree>
    <p:extLst>
      <p:ext uri="{BB962C8B-B14F-4D97-AF65-F5344CB8AC3E}">
        <p14:creationId xmlns:p14="http://schemas.microsoft.com/office/powerpoint/2010/main" val="1616164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04A2B2-ADC1-304F-87B1-F6F3F505C72C}" type="datetimeFigureOut">
              <a:rPr lang="en-US" smtClean="0"/>
              <a:t>5/13/2021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B3B80B-23E3-3948-A741-EEB7CB22DD0C}" type="slidenum">
              <a:rPr lang="en-US" smtClean="0"/>
              <a:t>‹#›</a:t>
            </a:fld>
            <a:endParaRPr lang="en-US"/>
          </a:p>
        </p:txBody>
      </p:sp>
    </p:spTree>
    <p:extLst>
      <p:ext uri="{BB962C8B-B14F-4D97-AF65-F5344CB8AC3E}">
        <p14:creationId xmlns:p14="http://schemas.microsoft.com/office/powerpoint/2010/main" val="1778578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E04A2B2-ADC1-304F-87B1-F6F3F505C72C}" type="datetimeFigureOut">
              <a:rPr lang="en-US" smtClean="0"/>
              <a:t>5/13/2021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B3B80B-23E3-3948-A741-EEB7CB22DD0C}" type="slidenum">
              <a:rPr lang="en-US" smtClean="0"/>
              <a:t>‹#›</a:t>
            </a:fld>
            <a:endParaRPr lang="en-US"/>
          </a:p>
        </p:txBody>
      </p:sp>
    </p:spTree>
    <p:extLst>
      <p:ext uri="{BB962C8B-B14F-4D97-AF65-F5344CB8AC3E}">
        <p14:creationId xmlns:p14="http://schemas.microsoft.com/office/powerpoint/2010/main" val="3660661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E04A2B2-ADC1-304F-87B1-F6F3F505C72C}" type="datetimeFigureOut">
              <a:rPr lang="en-US" smtClean="0"/>
              <a:t>5/13/2021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B3B80B-23E3-3948-A741-EEB7CB22DD0C}" type="slidenum">
              <a:rPr lang="en-US" smtClean="0"/>
              <a:t>‹#›</a:t>
            </a:fld>
            <a:endParaRPr lang="en-US"/>
          </a:p>
        </p:txBody>
      </p:sp>
    </p:spTree>
    <p:extLst>
      <p:ext uri="{BB962C8B-B14F-4D97-AF65-F5344CB8AC3E}">
        <p14:creationId xmlns:p14="http://schemas.microsoft.com/office/powerpoint/2010/main" val="39790561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04A2B2-ADC1-304F-87B1-F6F3F505C72C}" type="datetimeFigureOut">
              <a:rPr lang="en-US" smtClean="0"/>
              <a:t>5/13/2021</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B3B80B-23E3-3948-A741-EEB7CB22DD0C}" type="slidenum">
              <a:rPr lang="en-US" smtClean="0"/>
              <a:t>‹#›</a:t>
            </a:fld>
            <a:endParaRPr lang="en-US"/>
          </a:p>
        </p:txBody>
      </p:sp>
    </p:spTree>
    <p:extLst>
      <p:ext uri="{BB962C8B-B14F-4D97-AF65-F5344CB8AC3E}">
        <p14:creationId xmlns:p14="http://schemas.microsoft.com/office/powerpoint/2010/main" val="31649250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90C62E92-6513-4F55-8F52-006BD8FF5981}" type="datetimeFigureOut">
              <a:rPr lang="en-ZA" smtClean="0">
                <a:solidFill>
                  <a:prstClr val="black">
                    <a:tint val="75000"/>
                  </a:prstClr>
                </a:solidFill>
              </a:rPr>
              <a:pPr defTabSz="914400"/>
              <a:t>2021/05/13</a:t>
            </a:fld>
            <a:endParaRPr lang="en-ZA">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ZA">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1F53E0AF-42C4-4417-AF67-6027ABE0DA66}" type="slidenum">
              <a:rPr lang="en-ZA" smtClean="0">
                <a:solidFill>
                  <a:prstClr val="black">
                    <a:tint val="75000"/>
                  </a:prstClr>
                </a:solidFill>
              </a:rPr>
              <a:pPr defTabSz="914400"/>
              <a:t>‹#›</a:t>
            </a:fld>
            <a:endParaRPr lang="en-ZA">
              <a:solidFill>
                <a:prstClr val="black">
                  <a:tint val="75000"/>
                </a:prstClr>
              </a:solidFill>
            </a:endParaRPr>
          </a:p>
        </p:txBody>
      </p:sp>
    </p:spTree>
    <p:extLst>
      <p:ext uri="{BB962C8B-B14F-4D97-AF65-F5344CB8AC3E}">
        <p14:creationId xmlns:p14="http://schemas.microsoft.com/office/powerpoint/2010/main" val="20572110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media/image9.emf"/><Relationship Id="rId5" Type="http://schemas.openxmlformats.org/officeDocument/2006/relationships/package" Target="../embeddings/Microsoft_Excel_Worksheet5.xlsx"/><Relationship Id="rId4" Type="http://schemas.openxmlformats.org/officeDocument/2006/relationships/oleObject" Target="../embeddings/oleObject5.bin"/></Relationships>
</file>

<file path=ppt/slides/_rels/slide11.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media/image10.emf"/><Relationship Id="rId5" Type="http://schemas.openxmlformats.org/officeDocument/2006/relationships/package" Target="../embeddings/Microsoft_Excel_Worksheet6.xlsx"/><Relationship Id="rId4" Type="http://schemas.openxmlformats.org/officeDocument/2006/relationships/oleObject" Target="../embeddings/oleObject6.bin"/></Relationships>
</file>

<file path=ppt/slides/_rels/slide12.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image" Target="NULL"/><Relationship Id="rId5" Type="http://schemas.openxmlformats.org/officeDocument/2006/relationships/image" Target="../media/image11.emf"/><Relationship Id="rId4" Type="http://schemas.openxmlformats.org/officeDocument/2006/relationships/package" Target="../embeddings/Microsoft_Excel_Worksheet7.xlsx"/></Relationships>
</file>

<file path=ppt/slides/_rels/slide14.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slideLayout" Target="../slideLayouts/slideLayout1.xml"/><Relationship Id="rId1" Type="http://schemas.openxmlformats.org/officeDocument/2006/relationships/vmlDrawing" Target="../drawings/vmlDrawing8.vml"/><Relationship Id="rId6" Type="http://schemas.openxmlformats.org/officeDocument/2006/relationships/image" Target="../media/image12.emf"/><Relationship Id="rId5" Type="http://schemas.openxmlformats.org/officeDocument/2006/relationships/package" Target="../embeddings/Microsoft_Excel_Worksheet8.xlsx"/><Relationship Id="rId4" Type="http://schemas.openxmlformats.org/officeDocument/2006/relationships/oleObject" Target="../embeddings/oleObject8.bin"/></Relationships>
</file>

<file path=ppt/slides/_rels/slide15.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13.emf"/><Relationship Id="rId2" Type="http://schemas.openxmlformats.org/officeDocument/2006/relationships/slideLayout" Target="../slideLayouts/slideLayout1.xml"/><Relationship Id="rId1" Type="http://schemas.openxmlformats.org/officeDocument/2006/relationships/vmlDrawing" Target="../drawings/vmlDrawing9.vml"/><Relationship Id="rId6" Type="http://schemas.openxmlformats.org/officeDocument/2006/relationships/package" Target="../embeddings/Microsoft_Excel_Worksheet9.xlsx"/><Relationship Id="rId5" Type="http://schemas.openxmlformats.org/officeDocument/2006/relationships/oleObject" Target="../embeddings/oleObject9.bin"/><Relationship Id="rId4" Type="http://schemas.openxmlformats.org/officeDocument/2006/relationships/image" Target="NUL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14.emf"/><Relationship Id="rId2" Type="http://schemas.openxmlformats.org/officeDocument/2006/relationships/slideLayout" Target="../slideLayouts/slideLayout1.xml"/><Relationship Id="rId1" Type="http://schemas.openxmlformats.org/officeDocument/2006/relationships/vmlDrawing" Target="../drawings/vmlDrawing10.vml"/><Relationship Id="rId6" Type="http://schemas.openxmlformats.org/officeDocument/2006/relationships/package" Target="../embeddings/Microsoft_Excel_Worksheet10.xlsx"/><Relationship Id="rId5" Type="http://schemas.openxmlformats.org/officeDocument/2006/relationships/oleObject" Target="../embeddings/oleObject10.bin"/><Relationship Id="rId4" Type="http://schemas.openxmlformats.org/officeDocument/2006/relationships/image" Target="NULL"/></Relationships>
</file>

<file path=ppt/slides/_rels/slide18.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slideLayout" Target="../slideLayouts/slideLayout1.xml"/><Relationship Id="rId1" Type="http://schemas.openxmlformats.org/officeDocument/2006/relationships/vmlDrawing" Target="../drawings/vmlDrawing11.vml"/><Relationship Id="rId6" Type="http://schemas.openxmlformats.org/officeDocument/2006/relationships/image" Target="../media/image15.emf"/><Relationship Id="rId5" Type="http://schemas.openxmlformats.org/officeDocument/2006/relationships/package" Target="../embeddings/Microsoft_Excel_Worksheet11.xlsx"/><Relationship Id="rId4" Type="http://schemas.openxmlformats.org/officeDocument/2006/relationships/oleObject" Target="../embeddings/oleObject11.bin"/></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slideLayout" Target="../slideLayouts/slideLayout1.xml"/><Relationship Id="rId1" Type="http://schemas.openxmlformats.org/officeDocument/2006/relationships/vmlDrawing" Target="../drawings/vmlDrawing12.vml"/><Relationship Id="rId6" Type="http://schemas.openxmlformats.org/officeDocument/2006/relationships/image" Target="../media/image16.emf"/><Relationship Id="rId5" Type="http://schemas.openxmlformats.org/officeDocument/2006/relationships/package" Target="../embeddings/Microsoft_Excel_Worksheet12.xlsx"/><Relationship Id="rId4" Type="http://schemas.openxmlformats.org/officeDocument/2006/relationships/oleObject" Target="../embeddings/oleObject12.bin"/></Relationships>
</file>

<file path=ppt/slides/_rels/slide2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slideLayout" Target="../slideLayouts/slideLayout1.xml"/><Relationship Id="rId1" Type="http://schemas.openxmlformats.org/officeDocument/2006/relationships/vmlDrawing" Target="../drawings/vmlDrawing13.vml"/><Relationship Id="rId6" Type="http://schemas.openxmlformats.org/officeDocument/2006/relationships/image" Target="../media/image17.emf"/><Relationship Id="rId5" Type="http://schemas.openxmlformats.org/officeDocument/2006/relationships/package" Target="../embeddings/Microsoft_Excel_Worksheet13.xlsx"/><Relationship Id="rId4" Type="http://schemas.openxmlformats.org/officeDocument/2006/relationships/oleObject" Target="../embeddings/oleObject13.bin"/></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NUL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slideLayout" Target="../slideLayouts/slideLayout1.xml"/><Relationship Id="rId1" Type="http://schemas.openxmlformats.org/officeDocument/2006/relationships/vmlDrawing" Target="../drawings/vmlDrawing14.vml"/><Relationship Id="rId6" Type="http://schemas.openxmlformats.org/officeDocument/2006/relationships/image" Target="../media/image19.emf"/><Relationship Id="rId5" Type="http://schemas.openxmlformats.org/officeDocument/2006/relationships/package" Target="../embeddings/Microsoft_Excel_Worksheet14.xlsx"/><Relationship Id="rId4" Type="http://schemas.openxmlformats.org/officeDocument/2006/relationships/oleObject" Target="../embeddings/oleObject14.bin"/></Relationships>
</file>

<file path=ppt/slides/_rels/slide2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20.emf"/><Relationship Id="rId2" Type="http://schemas.openxmlformats.org/officeDocument/2006/relationships/slideLayout" Target="../slideLayouts/slideLayout1.xml"/><Relationship Id="rId1" Type="http://schemas.openxmlformats.org/officeDocument/2006/relationships/vmlDrawing" Target="../drawings/vmlDrawing15.vml"/><Relationship Id="rId6" Type="http://schemas.openxmlformats.org/officeDocument/2006/relationships/package" Target="../embeddings/Microsoft_Excel_Worksheet15.xlsx"/><Relationship Id="rId5" Type="http://schemas.openxmlformats.org/officeDocument/2006/relationships/oleObject" Target="../embeddings/oleObject15.bin"/><Relationship Id="rId4" Type="http://schemas.openxmlformats.org/officeDocument/2006/relationships/image" Target="NULL"/></Relationships>
</file>

<file path=ppt/slides/_rels/slide3.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4.emf"/><Relationship Id="rId5" Type="http://schemas.openxmlformats.org/officeDocument/2006/relationships/package" Target="../embeddings/Microsoft_Excel_Worksheet1.xlsx"/><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slideLayout" Target="../slideLayouts/slideLayout12.xml"/><Relationship Id="rId1" Type="http://schemas.openxmlformats.org/officeDocument/2006/relationships/vmlDrawing" Target="../drawings/vmlDrawing16.vml"/><Relationship Id="rId6" Type="http://schemas.openxmlformats.org/officeDocument/2006/relationships/image" Target="../media/image21.emf"/><Relationship Id="rId5" Type="http://schemas.openxmlformats.org/officeDocument/2006/relationships/package" Target="../embeddings/Microsoft_Excel_Worksheet16.xlsx"/><Relationship Id="rId4" Type="http://schemas.openxmlformats.org/officeDocument/2006/relationships/oleObject" Target="../embeddings/oleObject16.bin"/></Relationships>
</file>

<file path=ppt/slides/_rels/slide31.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slideLayout" Target="../slideLayouts/slideLayout12.xml"/><Relationship Id="rId1" Type="http://schemas.openxmlformats.org/officeDocument/2006/relationships/vmlDrawing" Target="../drawings/vmlDrawing17.vml"/><Relationship Id="rId6" Type="http://schemas.openxmlformats.org/officeDocument/2006/relationships/image" Target="../media/image22.emf"/><Relationship Id="rId5" Type="http://schemas.openxmlformats.org/officeDocument/2006/relationships/package" Target="../embeddings/Microsoft_Excel_Worksheet17.xlsx"/><Relationship Id="rId4" Type="http://schemas.openxmlformats.org/officeDocument/2006/relationships/oleObject" Target="../embeddings/oleObject17.bin"/></Relationships>
</file>

<file path=ppt/slides/_rels/slide32.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slideLayout" Target="../slideLayouts/slideLayout1.xml"/><Relationship Id="rId1" Type="http://schemas.openxmlformats.org/officeDocument/2006/relationships/vmlDrawing" Target="../drawings/vmlDrawing18.vml"/><Relationship Id="rId6" Type="http://schemas.openxmlformats.org/officeDocument/2006/relationships/image" Target="../media/image23.emf"/><Relationship Id="rId5" Type="http://schemas.openxmlformats.org/officeDocument/2006/relationships/package" Target="../embeddings/Microsoft_Excel_Worksheet18.xlsx"/><Relationship Id="rId4" Type="http://schemas.openxmlformats.org/officeDocument/2006/relationships/oleObject" Target="../embeddings/oleObject18.bin"/></Relationships>
</file>

<file path=ppt/slides/_rels/slide33.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slideLayout" Target="../slideLayouts/slideLayout1.xml"/><Relationship Id="rId1" Type="http://schemas.openxmlformats.org/officeDocument/2006/relationships/vmlDrawing" Target="../drawings/vmlDrawing19.vml"/><Relationship Id="rId6" Type="http://schemas.openxmlformats.org/officeDocument/2006/relationships/image" Target="../media/image24.emf"/><Relationship Id="rId5" Type="http://schemas.openxmlformats.org/officeDocument/2006/relationships/package" Target="../embeddings/Microsoft_Excel_Worksheet19.xlsx"/><Relationship Id="rId4" Type="http://schemas.openxmlformats.org/officeDocument/2006/relationships/oleObject" Target="../embeddings/oleObject19.bin"/></Relationships>
</file>

<file path=ppt/slides/_rels/slide34.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slideLayout" Target="../slideLayouts/slideLayout1.xml"/><Relationship Id="rId1" Type="http://schemas.openxmlformats.org/officeDocument/2006/relationships/vmlDrawing" Target="../drawings/vmlDrawing20.vml"/><Relationship Id="rId6" Type="http://schemas.openxmlformats.org/officeDocument/2006/relationships/image" Target="../media/image25.emf"/><Relationship Id="rId5" Type="http://schemas.openxmlformats.org/officeDocument/2006/relationships/package" Target="../embeddings/Microsoft_Excel_Worksheet20.xlsx"/><Relationship Id="rId4" Type="http://schemas.openxmlformats.org/officeDocument/2006/relationships/oleObject" Target="../embeddings/oleObject20.bin"/></Relationships>
</file>

<file path=ppt/slides/_rels/slide35.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slideLayout" Target="../slideLayouts/slideLayout1.xml"/><Relationship Id="rId1" Type="http://schemas.openxmlformats.org/officeDocument/2006/relationships/vmlDrawing" Target="../drawings/vmlDrawing21.vml"/><Relationship Id="rId6" Type="http://schemas.openxmlformats.org/officeDocument/2006/relationships/image" Target="../media/image26.emf"/><Relationship Id="rId5" Type="http://schemas.openxmlformats.org/officeDocument/2006/relationships/package" Target="../embeddings/Microsoft_Excel_Worksheet21.xlsx"/><Relationship Id="rId4" Type="http://schemas.openxmlformats.org/officeDocument/2006/relationships/oleObject" Target="../embeddings/oleObject21.bin"/></Relationships>
</file>

<file path=ppt/slides/_rels/slide36.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slideLayout" Target="../slideLayouts/slideLayout1.xml"/><Relationship Id="rId1" Type="http://schemas.openxmlformats.org/officeDocument/2006/relationships/vmlDrawing" Target="../drawings/vmlDrawing22.vml"/><Relationship Id="rId6" Type="http://schemas.openxmlformats.org/officeDocument/2006/relationships/image" Target="../media/image27.emf"/><Relationship Id="rId5" Type="http://schemas.openxmlformats.org/officeDocument/2006/relationships/package" Target="../embeddings/Microsoft_Excel_Worksheet22.xlsx"/><Relationship Id="rId4" Type="http://schemas.openxmlformats.org/officeDocument/2006/relationships/oleObject" Target="../embeddings/oleObject22.bin"/></Relationships>
</file>

<file path=ppt/slides/_rels/slide37.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slideLayout" Target="../slideLayouts/slideLayout1.xml"/><Relationship Id="rId1" Type="http://schemas.openxmlformats.org/officeDocument/2006/relationships/vmlDrawing" Target="../drawings/vmlDrawing23.vml"/><Relationship Id="rId6" Type="http://schemas.openxmlformats.org/officeDocument/2006/relationships/image" Target="../media/image28.emf"/><Relationship Id="rId5" Type="http://schemas.openxmlformats.org/officeDocument/2006/relationships/package" Target="../embeddings/Microsoft_Excel_Worksheet23.xlsx"/><Relationship Id="rId4" Type="http://schemas.openxmlformats.org/officeDocument/2006/relationships/oleObject" Target="../embeddings/oleObject23.bin"/></Relationships>
</file>

<file path=ppt/slides/_rels/slide38.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slideLayout" Target="../slideLayouts/slideLayout1.xml"/><Relationship Id="rId1" Type="http://schemas.openxmlformats.org/officeDocument/2006/relationships/vmlDrawing" Target="../drawings/vmlDrawing24.vml"/><Relationship Id="rId6" Type="http://schemas.openxmlformats.org/officeDocument/2006/relationships/image" Target="../media/image29.emf"/><Relationship Id="rId5" Type="http://schemas.openxmlformats.org/officeDocument/2006/relationships/package" Target="../embeddings/Microsoft_Excel_Worksheet24.xlsx"/><Relationship Id="rId4" Type="http://schemas.openxmlformats.org/officeDocument/2006/relationships/oleObject" Target="../embeddings/oleObject24.bin"/></Relationships>
</file>

<file path=ppt/slides/_rels/slide39.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5.emf"/><Relationship Id="rId5" Type="http://schemas.openxmlformats.org/officeDocument/2006/relationships/package" Target="../embeddings/Microsoft_Excel_Worksheet2.xlsx"/><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7.emf"/><Relationship Id="rId5" Type="http://schemas.openxmlformats.org/officeDocument/2006/relationships/package" Target="../embeddings/Microsoft_Excel_Worksheet3.xlsx"/><Relationship Id="rId4" Type="http://schemas.openxmlformats.org/officeDocument/2006/relationships/oleObject" Target="../embeddings/oleObject3.bin"/></Relationships>
</file>

<file path=ppt/slides/_rels/slide8.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8.emf"/><Relationship Id="rId5" Type="http://schemas.openxmlformats.org/officeDocument/2006/relationships/package" Target="../embeddings/Microsoft_Excel_Worksheet4.xlsx"/><Relationship Id="rId4" Type="http://schemas.openxmlformats.org/officeDocument/2006/relationships/oleObject" Target="../embeddings/oleObject4.bin"/></Relationships>
</file>

<file path=ppt/slides/_rels/slide9.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lide1 Template_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6" y="0"/>
            <a:ext cx="9131804" cy="6858000"/>
          </a:xfrm>
          <a:prstGeom prst="rect">
            <a:avLst/>
          </a:prstGeom>
        </p:spPr>
      </p:pic>
      <p:sp>
        <p:nvSpPr>
          <p:cNvPr id="7" name="TextBox 6"/>
          <p:cNvSpPr txBox="1"/>
          <p:nvPr/>
        </p:nvSpPr>
        <p:spPr>
          <a:xfrm>
            <a:off x="141891" y="2032265"/>
            <a:ext cx="7617125" cy="3539430"/>
          </a:xfrm>
          <a:prstGeom prst="rect">
            <a:avLst/>
          </a:prstGeom>
          <a:noFill/>
        </p:spPr>
        <p:txBody>
          <a:bodyPr wrap="square" rtlCol="0">
            <a:spAutoFit/>
          </a:bodyPr>
          <a:lstStyle/>
          <a:p>
            <a:r>
              <a:rPr lang="en-ZA" altLang="en-US" sz="2800" dirty="0">
                <a:solidFill>
                  <a:srgbClr val="005300"/>
                </a:solidFill>
                <a:latin typeface="Arial Black" panose="020B0A04020102020204" pitchFamily="34" charset="0"/>
              </a:rPr>
              <a:t>QUARTER </a:t>
            </a:r>
            <a:r>
              <a:rPr lang="en-ZA" altLang="en-US" sz="2800" dirty="0" smtClean="0">
                <a:solidFill>
                  <a:srgbClr val="005300"/>
                </a:solidFill>
                <a:latin typeface="Arial Black" panose="020B0A04020102020204" pitchFamily="34" charset="0"/>
              </a:rPr>
              <a:t>4: PRELIMINARY </a:t>
            </a:r>
            <a:r>
              <a:rPr lang="en-ZA" altLang="en-US" sz="2800" dirty="0">
                <a:solidFill>
                  <a:srgbClr val="005300"/>
                </a:solidFill>
                <a:latin typeface="Arial Black" panose="020B0A04020102020204" pitchFamily="34" charset="0"/>
              </a:rPr>
              <a:t>EXPENDITURE REPORT FOR 2020/21 FINANCIAL </a:t>
            </a:r>
            <a:r>
              <a:rPr lang="en-ZA" altLang="en-US" sz="2800" dirty="0" smtClean="0">
                <a:solidFill>
                  <a:srgbClr val="005300"/>
                </a:solidFill>
                <a:latin typeface="Arial Black" panose="020B0A04020102020204" pitchFamily="34" charset="0"/>
              </a:rPr>
              <a:t>YEAR</a:t>
            </a:r>
          </a:p>
          <a:p>
            <a:endParaRPr lang="en-ZA" altLang="en-US" sz="2800" dirty="0">
              <a:solidFill>
                <a:srgbClr val="005300"/>
              </a:solidFill>
              <a:latin typeface="Arial Black" panose="020B0A04020102020204" pitchFamily="34" charset="0"/>
            </a:endParaRPr>
          </a:p>
          <a:p>
            <a:r>
              <a:rPr lang="en-ZA" altLang="en-US" sz="2800" dirty="0" smtClean="0">
                <a:solidFill>
                  <a:srgbClr val="005300"/>
                </a:solidFill>
                <a:latin typeface="Arial Black" panose="020B0A04020102020204" pitchFamily="34" charset="0"/>
              </a:rPr>
              <a:t>QUARTERLY REVIEW SESSION</a:t>
            </a:r>
            <a:endParaRPr lang="en-ZA" altLang="en-US" sz="2800" dirty="0">
              <a:solidFill>
                <a:srgbClr val="005300"/>
              </a:solidFill>
              <a:latin typeface="Arial Black" panose="020B0A04020102020204" pitchFamily="34" charset="0"/>
            </a:endParaRPr>
          </a:p>
          <a:p>
            <a:endParaRPr lang="en-ZA" altLang="en-US" sz="2800" dirty="0">
              <a:solidFill>
                <a:srgbClr val="005300"/>
              </a:solidFill>
              <a:latin typeface="Arial Black" panose="020B0A04020102020204" pitchFamily="34" charset="0"/>
            </a:endParaRPr>
          </a:p>
          <a:p>
            <a:r>
              <a:rPr lang="en-ZA" altLang="en-US" sz="2800">
                <a:solidFill>
                  <a:srgbClr val="005300"/>
                </a:solidFill>
                <a:latin typeface="Arial Black" panose="020B0A04020102020204" pitchFamily="34" charset="0"/>
              </a:rPr>
              <a:t/>
            </a:r>
            <a:br>
              <a:rPr lang="en-ZA" altLang="en-US" sz="2800">
                <a:solidFill>
                  <a:srgbClr val="005300"/>
                </a:solidFill>
                <a:latin typeface="Arial Black" panose="020B0A04020102020204" pitchFamily="34" charset="0"/>
              </a:rPr>
            </a:br>
            <a:r>
              <a:rPr lang="en-ZA" altLang="en-US" sz="2800" smtClean="0">
                <a:solidFill>
                  <a:srgbClr val="005300"/>
                </a:solidFill>
                <a:latin typeface="Arial Black" panose="020B0A04020102020204" pitchFamily="34" charset="0"/>
              </a:rPr>
              <a:t>17 </a:t>
            </a:r>
            <a:r>
              <a:rPr lang="en-ZA" altLang="en-US" sz="2800" dirty="0" smtClean="0">
                <a:solidFill>
                  <a:srgbClr val="005300"/>
                </a:solidFill>
                <a:latin typeface="Arial Black" panose="020B0A04020102020204" pitchFamily="34" charset="0"/>
              </a:rPr>
              <a:t>MAY 2021</a:t>
            </a:r>
            <a:endParaRPr lang="en-US" sz="2800" dirty="0">
              <a:solidFill>
                <a:srgbClr val="005300"/>
              </a:solidFill>
              <a:latin typeface="Arial Black" panose="020B0A04020102020204" pitchFamily="34" charset="0"/>
            </a:endParaRPr>
          </a:p>
        </p:txBody>
      </p:sp>
    </p:spTree>
    <p:extLst>
      <p:ext uri="{BB962C8B-B14F-4D97-AF65-F5344CB8AC3E}">
        <p14:creationId xmlns:p14="http://schemas.microsoft.com/office/powerpoint/2010/main" val="35482030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10</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3"/>
          <a:stretch>
            <a:fillRect/>
          </a:stretch>
        </p:blipFill>
        <p:spPr>
          <a:xfrm>
            <a:off x="830571" y="6504770"/>
            <a:ext cx="7378700" cy="38100"/>
          </a:xfrm>
          <a:prstGeom prst="rect">
            <a:avLst/>
          </a:prstGeom>
        </p:spPr>
      </p:pic>
      <p:sp>
        <p:nvSpPr>
          <p:cNvPr id="9" name="Title 1"/>
          <p:cNvSpPr txBox="1">
            <a:spLocks/>
          </p:cNvSpPr>
          <p:nvPr/>
        </p:nvSpPr>
        <p:spPr bwMode="auto">
          <a:xfrm>
            <a:off x="0" y="414998"/>
            <a:ext cx="9036496" cy="28091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10" name="Rectangle 2"/>
          <p:cNvSpPr txBox="1">
            <a:spLocks noChangeArrowheads="1"/>
          </p:cNvSpPr>
          <p:nvPr/>
        </p:nvSpPr>
        <p:spPr bwMode="auto">
          <a:xfrm>
            <a:off x="414328" y="185105"/>
            <a:ext cx="8319970" cy="775597"/>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algn="ctr" defTabSz="914400"/>
            <a:r>
              <a:rPr lang="en-ZA" sz="1800" kern="0" dirty="0">
                <a:latin typeface="Arial" panose="020B0604020202020204" pitchFamily="34" charset="0"/>
                <a:ea typeface="Tahoma" panose="020B0604030504040204" pitchFamily="34" charset="0"/>
                <a:cs typeface="Arial" panose="020B0604020202020204" pitchFamily="34" charset="0"/>
              </a:rPr>
              <a:t>B. SUMMARY OF </a:t>
            </a:r>
            <a:r>
              <a:rPr lang="en-ZA" sz="1800" kern="0" dirty="0" smtClean="0">
                <a:latin typeface="Arial" panose="020B0604020202020204" pitchFamily="34" charset="0"/>
                <a:ea typeface="Tahoma" panose="020B0604030504040204" pitchFamily="34" charset="0"/>
                <a:cs typeface="Arial" panose="020B0604020202020204" pitchFamily="34" charset="0"/>
              </a:rPr>
              <a:t>THE PRELIMINARY </a:t>
            </a:r>
            <a:r>
              <a:rPr lang="en-ZA" sz="1800" kern="0" dirty="0">
                <a:latin typeface="Arial" panose="020B0604020202020204" pitchFamily="34" charset="0"/>
                <a:ea typeface="Tahoma" panose="020B0604030504040204" pitchFamily="34" charset="0"/>
                <a:cs typeface="Arial" panose="020B0604020202020204" pitchFamily="34" charset="0"/>
              </a:rPr>
              <a:t>NATIONAL STATE OF EXPENDITURE PER PROGRAMME  FOR  THE YEAR ENDED </a:t>
            </a:r>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latin typeface="Arial" panose="020B0604020202020204" pitchFamily="34" charset="0"/>
              <a:ea typeface="Tahoma" panose="020B0604030504040204" pitchFamily="34" charset="0"/>
              <a:cs typeface="Arial" panose="020B0604020202020204" pitchFamily="34" charset="0"/>
            </a:endParaRPr>
          </a:p>
          <a:p>
            <a:pPr algn="ctr" defTabSz="914400"/>
            <a:endParaRPr lang="en-US" kern="0" dirty="0">
              <a:solidFill>
                <a:prstClr val="black"/>
              </a:solidFill>
              <a:latin typeface="Tahoma" panose="020B0604030504040204" pitchFamily="34" charset="0"/>
              <a:ea typeface="Tahoma" panose="020B0604030504040204" pitchFamily="34" charset="0"/>
              <a:cs typeface="Tahoma" panose="020B0604030504040204" pitchFamily="34"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3154368795"/>
              </p:ext>
            </p:extLst>
          </p:nvPr>
        </p:nvGraphicFramePr>
        <p:xfrm>
          <a:off x="1301578" y="1190595"/>
          <a:ext cx="6907693" cy="4341027"/>
        </p:xfrm>
        <a:graphic>
          <a:graphicData uri="http://schemas.openxmlformats.org/presentationml/2006/ole">
            <mc:AlternateContent xmlns:mc="http://schemas.openxmlformats.org/markup-compatibility/2006">
              <mc:Choice xmlns:v="urn:schemas-microsoft-com:vml" Requires="v">
                <p:oleObj spid="_x0000_s137521" name="Worksheet" r:id="rId5" imgW="6305702" imgH="2952672" progId="Excel.Sheet.12">
                  <p:embed/>
                </p:oleObj>
              </mc:Choice>
              <mc:Fallback>
                <p:oleObj name="Worksheet" r:id="rId5" imgW="6305702" imgH="2952672" progId="Excel.Sheet.12">
                  <p:embed/>
                  <p:pic>
                    <p:nvPicPr>
                      <p:cNvPr id="0" name=""/>
                      <p:cNvPicPr/>
                      <p:nvPr/>
                    </p:nvPicPr>
                    <p:blipFill>
                      <a:blip r:embed="rId6"/>
                      <a:stretch>
                        <a:fillRect/>
                      </a:stretch>
                    </p:blipFill>
                    <p:spPr>
                      <a:xfrm>
                        <a:off x="1301578" y="1190595"/>
                        <a:ext cx="6907693" cy="4341027"/>
                      </a:xfrm>
                      <a:prstGeom prst="rect">
                        <a:avLst/>
                      </a:prstGeom>
                    </p:spPr>
                  </p:pic>
                </p:oleObj>
              </mc:Fallback>
            </mc:AlternateContent>
          </a:graphicData>
        </a:graphic>
      </p:graphicFrame>
    </p:spTree>
    <p:extLst>
      <p:ext uri="{BB962C8B-B14F-4D97-AF65-F5344CB8AC3E}">
        <p14:creationId xmlns:p14="http://schemas.microsoft.com/office/powerpoint/2010/main" val="25807162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11</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3"/>
          <a:stretch>
            <a:fillRect/>
          </a:stretch>
        </p:blipFill>
        <p:spPr>
          <a:xfrm>
            <a:off x="830571" y="6504770"/>
            <a:ext cx="7378700" cy="38100"/>
          </a:xfrm>
          <a:prstGeom prst="rect">
            <a:avLst/>
          </a:prstGeom>
        </p:spPr>
      </p:pic>
      <p:sp>
        <p:nvSpPr>
          <p:cNvPr id="9" name="Title 1"/>
          <p:cNvSpPr txBox="1">
            <a:spLocks/>
          </p:cNvSpPr>
          <p:nvPr/>
        </p:nvSpPr>
        <p:spPr bwMode="auto">
          <a:xfrm>
            <a:off x="0" y="496765"/>
            <a:ext cx="9036496" cy="39335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10" name="Rectangle 3"/>
          <p:cNvSpPr txBox="1">
            <a:spLocks noChangeArrowheads="1"/>
          </p:cNvSpPr>
          <p:nvPr/>
        </p:nvSpPr>
        <p:spPr bwMode="auto">
          <a:xfrm>
            <a:off x="591570" y="1367315"/>
            <a:ext cx="8095230" cy="7463582"/>
          </a:xfrm>
          <a:prstGeom prst="rect">
            <a:avLst/>
          </a:prstGeom>
          <a:noFill/>
          <a:ln w="12700" algn="ctr">
            <a:no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90000"/>
              </a:lnSpc>
              <a:spcBef>
                <a:spcPct val="90000"/>
              </a:spcBef>
              <a:spcAft>
                <a:spcPct val="0"/>
              </a:spcAft>
              <a:buClr>
                <a:schemeClr val="bg2"/>
              </a:buClr>
              <a:buFont typeface="Wingdings" pitchFamily="2" charset="2"/>
              <a:buChar char="n"/>
              <a:defRPr sz="1600">
                <a:solidFill>
                  <a:schemeClr val="tx1"/>
                </a:solidFill>
                <a:latin typeface="+mn-lt"/>
                <a:ea typeface="+mn-ea"/>
                <a:cs typeface="+mn-cs"/>
              </a:defRPr>
            </a:lvl1pPr>
            <a:lvl2pPr marL="458788" indent="-188913" algn="l" rtl="0" eaLnBrk="0" fontAlgn="base" hangingPunct="0">
              <a:lnSpc>
                <a:spcPct val="90000"/>
              </a:lnSpc>
              <a:spcBef>
                <a:spcPct val="50000"/>
              </a:spcBef>
              <a:spcAft>
                <a:spcPct val="0"/>
              </a:spcAft>
              <a:buClr>
                <a:schemeClr val="bg2"/>
              </a:buClr>
              <a:buFont typeface="Arial" charset="0"/>
              <a:buChar char="•"/>
              <a:defRPr sz="1600">
                <a:solidFill>
                  <a:schemeClr val="tx1"/>
                </a:solidFill>
                <a:latin typeface="+mn-lt"/>
                <a:cs typeface="+mn-cs"/>
              </a:defRPr>
            </a:lvl2pPr>
            <a:lvl3pPr marL="623888" indent="-161925" algn="l" rtl="0" eaLnBrk="0" fontAlgn="base" hangingPunct="0">
              <a:lnSpc>
                <a:spcPct val="90000"/>
              </a:lnSpc>
              <a:spcBef>
                <a:spcPct val="30000"/>
              </a:spcBef>
              <a:spcAft>
                <a:spcPct val="0"/>
              </a:spcAft>
              <a:buClr>
                <a:schemeClr val="bg2"/>
              </a:buClr>
              <a:buFont typeface="Arial" charset="0"/>
              <a:buChar char="–"/>
              <a:defRPr sz="1600">
                <a:solidFill>
                  <a:schemeClr val="tx1"/>
                </a:solidFill>
                <a:latin typeface="+mn-lt"/>
                <a:cs typeface="+mn-cs"/>
              </a:defRPr>
            </a:lvl3pPr>
            <a:lvl4pPr marL="793750" indent="-166688" algn="l" rtl="0" eaLnBrk="0" fontAlgn="base" hangingPunct="0">
              <a:lnSpc>
                <a:spcPct val="90000"/>
              </a:lnSpc>
              <a:spcBef>
                <a:spcPct val="10000"/>
              </a:spcBef>
              <a:spcAft>
                <a:spcPct val="0"/>
              </a:spcAft>
              <a:buClr>
                <a:schemeClr val="bg2"/>
              </a:buClr>
              <a:buFont typeface="Arial" charset="0"/>
              <a:buChar char="-"/>
              <a:defRPr sz="1600">
                <a:solidFill>
                  <a:schemeClr val="tx1"/>
                </a:solidFill>
                <a:latin typeface="+mn-lt"/>
                <a:cs typeface="+mn-cs"/>
              </a:defRPr>
            </a:lvl4pPr>
            <a:lvl5pPr marL="955675" indent="-158750" algn="l" rtl="0" eaLnBrk="0" fontAlgn="base" hangingPunct="0">
              <a:lnSpc>
                <a:spcPct val="90000"/>
              </a:lnSpc>
              <a:spcBef>
                <a:spcPct val="0"/>
              </a:spcBef>
              <a:spcAft>
                <a:spcPct val="0"/>
              </a:spcAft>
              <a:buClr>
                <a:schemeClr val="bg2"/>
              </a:buClr>
              <a:buFont typeface="Arial" charset="0"/>
              <a:buChar char="­"/>
              <a:defRPr sz="1600">
                <a:solidFill>
                  <a:schemeClr val="tx1"/>
                </a:solidFill>
                <a:latin typeface="+mn-lt"/>
                <a:cs typeface="+mn-cs"/>
              </a:defRPr>
            </a:lvl5pPr>
            <a:lvl6pPr marL="1414356"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6pPr>
            <a:lvl7pPr marL="1871520"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7pPr>
            <a:lvl8pPr marL="2328685"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8pPr>
            <a:lvl9pPr marL="2785851"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9pPr>
          </a:lstStyle>
          <a:p>
            <a:pPr algn="just" eaLnBrk="1" hangingPunct="1">
              <a:lnSpc>
                <a:spcPct val="150000"/>
              </a:lnSpc>
              <a:spcBef>
                <a:spcPts val="1200"/>
              </a:spcBef>
              <a:buClrTx/>
              <a:buFont typeface="Wingdings" panose="05000000000000000000" pitchFamily="2" charset="2"/>
              <a:buChar char="q"/>
            </a:pPr>
            <a:r>
              <a:rPr lang="en-US" sz="1150" b="1" dirty="0">
                <a:latin typeface="Arial" panose="020B0604020202020204" pitchFamily="34" charset="0"/>
                <a:ea typeface="Tahoma" panose="020B0604030504040204" pitchFamily="34" charset="0"/>
                <a:cs typeface="Arial" panose="020B0604020202020204" pitchFamily="34" charset="0"/>
              </a:rPr>
              <a:t>Programme Incarceration: </a:t>
            </a:r>
            <a:r>
              <a:rPr lang="en-ZA" sz="1150" dirty="0">
                <a:latin typeface="Arial" panose="020B0604020202020204" pitchFamily="34" charset="0"/>
                <a:ea typeface="Tahoma" panose="020B0604030504040204" pitchFamily="34" charset="0"/>
                <a:cs typeface="Arial" panose="020B0604020202020204" pitchFamily="34" charset="0"/>
              </a:rPr>
              <a:t>The actual spending of programme Incarceration is </a:t>
            </a:r>
            <a:r>
              <a:rPr lang="en-ZA" sz="1150" dirty="0" smtClean="0">
                <a:latin typeface="Arial" panose="020B0604020202020204" pitchFamily="34" charset="0"/>
                <a:ea typeface="Tahoma" panose="020B0604030504040204" pitchFamily="34" charset="0"/>
                <a:cs typeface="Arial" panose="020B0604020202020204" pitchFamily="34" charset="0"/>
              </a:rPr>
              <a:t>R14,974 </a:t>
            </a:r>
            <a:r>
              <a:rPr lang="en-ZA" sz="1150" dirty="0">
                <a:latin typeface="Arial" panose="020B0604020202020204" pitchFamily="34" charset="0"/>
                <a:ea typeface="Tahoma" panose="020B0604030504040204" pitchFamily="34" charset="0"/>
                <a:cs typeface="Arial" panose="020B0604020202020204" pitchFamily="34" charset="0"/>
              </a:rPr>
              <a:t>billion </a:t>
            </a:r>
            <a:r>
              <a:rPr lang="en-ZA" sz="1150" dirty="0" smtClean="0">
                <a:latin typeface="Arial" panose="020B0604020202020204" pitchFamily="34" charset="0"/>
                <a:ea typeface="Tahoma" panose="020B0604030504040204" pitchFamily="34" charset="0"/>
                <a:cs typeface="Arial" panose="020B0604020202020204" pitchFamily="34" charset="0"/>
              </a:rPr>
              <a:t>(101,66%) </a:t>
            </a:r>
            <a:r>
              <a:rPr lang="en-US" sz="1150" dirty="0" smtClean="0">
                <a:latin typeface="Arial" panose="020B0604020202020204" pitchFamily="34" charset="0"/>
                <a:ea typeface="Tahoma" panose="020B0604030504040204" pitchFamily="34" charset="0"/>
                <a:cs typeface="Arial" panose="020B0604020202020204" pitchFamily="34" charset="0"/>
              </a:rPr>
              <a:t>against </a:t>
            </a:r>
            <a:r>
              <a:rPr lang="en-US" sz="1150" dirty="0">
                <a:latin typeface="Arial" panose="020B0604020202020204" pitchFamily="34" charset="0"/>
                <a:ea typeface="Tahoma" panose="020B0604030504040204" pitchFamily="34" charset="0"/>
                <a:cs typeface="Arial" panose="020B0604020202020204" pitchFamily="34" charset="0"/>
              </a:rPr>
              <a:t>the </a:t>
            </a:r>
            <a:r>
              <a:rPr lang="en-US" sz="1150" dirty="0" smtClean="0">
                <a:latin typeface="Arial" panose="020B0604020202020204" pitchFamily="34" charset="0"/>
                <a:ea typeface="Tahoma" panose="020B0604030504040204" pitchFamily="34" charset="0"/>
                <a:cs typeface="Arial" panose="020B0604020202020204" pitchFamily="34" charset="0"/>
              </a:rPr>
              <a:t>revised </a:t>
            </a:r>
            <a:r>
              <a:rPr lang="en-US" sz="1150" dirty="0">
                <a:latin typeface="Arial" panose="020B0604020202020204" pitchFamily="34" charset="0"/>
                <a:ea typeface="Tahoma" panose="020B0604030504040204" pitchFamily="34" charset="0"/>
                <a:cs typeface="Arial" panose="020B0604020202020204" pitchFamily="34" charset="0"/>
              </a:rPr>
              <a:t>budget </a:t>
            </a:r>
            <a:r>
              <a:rPr lang="en-US" sz="1150" dirty="0" smtClean="0">
                <a:latin typeface="Arial" panose="020B0604020202020204" pitchFamily="34" charset="0"/>
                <a:ea typeface="Tahoma" panose="020B0604030504040204" pitchFamily="34" charset="0"/>
                <a:cs typeface="Arial" panose="020B0604020202020204" pitchFamily="34" charset="0"/>
              </a:rPr>
              <a:t>of R14,729 billion (100.00%) </a:t>
            </a:r>
            <a:r>
              <a:rPr lang="en-ZA" sz="1150" dirty="0" smtClean="0">
                <a:latin typeface="Arial" panose="020B0604020202020204" pitchFamily="34" charset="0"/>
                <a:ea typeface="Tahoma" panose="020B0604030504040204" pitchFamily="34" charset="0"/>
                <a:cs typeface="Arial" panose="020B0604020202020204" pitchFamily="34" charset="0"/>
              </a:rPr>
              <a:t>resulting </a:t>
            </a:r>
            <a:r>
              <a:rPr lang="en-ZA" sz="1150" dirty="0">
                <a:latin typeface="Arial" panose="020B0604020202020204" pitchFamily="34" charset="0"/>
                <a:ea typeface="Tahoma" panose="020B0604030504040204" pitchFamily="34" charset="0"/>
                <a:cs typeface="Arial" panose="020B0604020202020204" pitchFamily="34" charset="0"/>
              </a:rPr>
              <a:t>in </a:t>
            </a:r>
            <a:r>
              <a:rPr lang="en-ZA" sz="1150" dirty="0" smtClean="0">
                <a:latin typeface="Arial" panose="020B0604020202020204" pitchFamily="34" charset="0"/>
                <a:ea typeface="Tahoma" panose="020B0604030504040204" pitchFamily="34" charset="0"/>
                <a:cs typeface="Arial" panose="020B0604020202020204" pitchFamily="34" charset="0"/>
              </a:rPr>
              <a:t>R244,9 </a:t>
            </a:r>
            <a:r>
              <a:rPr lang="en-ZA" sz="1150" dirty="0">
                <a:latin typeface="Arial" panose="020B0604020202020204" pitchFamily="34" charset="0"/>
                <a:ea typeface="Tahoma" panose="020B0604030504040204" pitchFamily="34" charset="0"/>
                <a:cs typeface="Arial" panose="020B0604020202020204" pitchFamily="34" charset="0"/>
              </a:rPr>
              <a:t>m</a:t>
            </a:r>
            <a:r>
              <a:rPr lang="en-ZA" sz="1150" dirty="0" smtClean="0">
                <a:latin typeface="Arial" panose="020B0604020202020204" pitchFamily="34" charset="0"/>
                <a:ea typeface="Tahoma" panose="020B0604030504040204" pitchFamily="34" charset="0"/>
                <a:cs typeface="Arial" panose="020B0604020202020204" pitchFamily="34" charset="0"/>
              </a:rPr>
              <a:t>illion overspending of the projected expenditure </a:t>
            </a:r>
            <a:r>
              <a:rPr lang="en-ZA" sz="1150" dirty="0">
                <a:latin typeface="Arial" panose="020B0604020202020204" pitchFamily="34" charset="0"/>
                <a:ea typeface="Tahoma" panose="020B0604030504040204" pitchFamily="34" charset="0"/>
                <a:cs typeface="Arial" panose="020B0604020202020204" pitchFamily="34" charset="0"/>
              </a:rPr>
              <a:t>as a result of the </a:t>
            </a:r>
            <a:r>
              <a:rPr lang="en-ZA" sz="1150" dirty="0" smtClean="0">
                <a:latin typeface="Arial" panose="020B0604020202020204" pitchFamily="34" charset="0"/>
                <a:ea typeface="Tahoma" panose="020B0604030504040204" pitchFamily="34" charset="0"/>
                <a:cs typeface="Arial" panose="020B0604020202020204" pitchFamily="34" charset="0"/>
              </a:rPr>
              <a:t>following: </a:t>
            </a:r>
          </a:p>
          <a:p>
            <a:pPr algn="just" eaLnBrk="1" hangingPunct="1">
              <a:lnSpc>
                <a:spcPct val="150000"/>
              </a:lnSpc>
              <a:spcBef>
                <a:spcPts val="1200"/>
              </a:spcBef>
              <a:buClrTx/>
              <a:buFont typeface="Wingdings" panose="05000000000000000000" pitchFamily="2" charset="2"/>
              <a:buChar char="q"/>
            </a:pPr>
            <a:r>
              <a:rPr lang="en-US" sz="1150" b="1" dirty="0" smtClean="0">
                <a:latin typeface="Arial" panose="020B0604020202020204" pitchFamily="34" charset="0"/>
                <a:ea typeface="Tahoma" panose="020B0604030504040204" pitchFamily="34" charset="0"/>
                <a:cs typeface="Arial" panose="020B0604020202020204" pitchFamily="34" charset="0"/>
              </a:rPr>
              <a:t>Compensation of Employees</a:t>
            </a:r>
            <a:r>
              <a:rPr lang="en-US" sz="1150" dirty="0" smtClean="0">
                <a:latin typeface="Arial" panose="020B0604020202020204" pitchFamily="34" charset="0"/>
                <a:ea typeface="Tahoma" panose="020B0604030504040204" pitchFamily="34" charset="0"/>
                <a:cs typeface="Arial" panose="020B0604020202020204" pitchFamily="34" charset="0"/>
              </a:rPr>
              <a:t>: </a:t>
            </a:r>
            <a:r>
              <a:rPr lang="en-ZA" sz="1150" dirty="0" smtClean="0">
                <a:latin typeface="Arial" panose="020B0604020202020204" pitchFamily="34" charset="0"/>
                <a:ea typeface="Tahoma" panose="020B0604030504040204" pitchFamily="34" charset="0"/>
                <a:cs typeface="Arial" panose="020B0604020202020204" pitchFamily="34" charset="0"/>
              </a:rPr>
              <a:t>The actual spending is R10,973 billion (100,20%) and the </a:t>
            </a:r>
            <a:r>
              <a:rPr lang="en-US" sz="1150" dirty="0" smtClean="0">
                <a:latin typeface="Arial" panose="020B0604020202020204" pitchFamily="34" charset="0"/>
                <a:ea typeface="Tahoma" panose="020B0604030504040204" pitchFamily="34" charset="0"/>
                <a:cs typeface="Arial" panose="020B0604020202020204" pitchFamily="34" charset="0"/>
              </a:rPr>
              <a:t>against the </a:t>
            </a:r>
            <a:r>
              <a:rPr lang="en-US" sz="1150" dirty="0">
                <a:latin typeface="Arial" panose="020B0604020202020204" pitchFamily="34" charset="0"/>
                <a:ea typeface="Tahoma" panose="020B0604030504040204" pitchFamily="34" charset="0"/>
                <a:cs typeface="Arial" panose="020B0604020202020204" pitchFamily="34" charset="0"/>
              </a:rPr>
              <a:t>revised </a:t>
            </a:r>
            <a:r>
              <a:rPr lang="en-US" sz="1150" dirty="0" smtClean="0">
                <a:latin typeface="Arial" panose="020B0604020202020204" pitchFamily="34" charset="0"/>
                <a:ea typeface="Tahoma" panose="020B0604030504040204" pitchFamily="34" charset="0"/>
                <a:cs typeface="Arial" panose="020B0604020202020204" pitchFamily="34" charset="0"/>
              </a:rPr>
              <a:t>budget of R10,951 billion (100.00%) </a:t>
            </a:r>
            <a:r>
              <a:rPr lang="en-ZA" sz="1150" dirty="0" smtClean="0">
                <a:latin typeface="Arial" panose="020B0604020202020204" pitchFamily="34" charset="0"/>
                <a:ea typeface="Tahoma" panose="020B0604030504040204" pitchFamily="34" charset="0"/>
                <a:cs typeface="Arial" panose="020B0604020202020204" pitchFamily="34" charset="0"/>
              </a:rPr>
              <a:t>resulting in R21,864 million overspending </a:t>
            </a:r>
            <a:r>
              <a:rPr lang="en-US" sz="1150" dirty="0" smtClean="0">
                <a:latin typeface="Arial" panose="020B0604020202020204" pitchFamily="34" charset="0"/>
                <a:ea typeface="Tahoma" panose="020B0604030504040204" pitchFamily="34" charset="0"/>
                <a:cs typeface="Arial" panose="020B0604020202020204" pitchFamily="34" charset="0"/>
              </a:rPr>
              <a:t>due to payment of additional standard and specific danger allowance, appointment of SANDF members as well as payment for overtime at 100% which is above 30% threshold</a:t>
            </a:r>
            <a:endParaRPr lang="en-US" sz="1150" dirty="0" smtClean="0">
              <a:solidFill>
                <a:srgbClr val="FF0000"/>
              </a:solidFill>
              <a:latin typeface="Arial" panose="020B0604020202020204" pitchFamily="34" charset="0"/>
              <a:ea typeface="Tahoma" panose="020B0604030504040204" pitchFamily="34" charset="0"/>
              <a:cs typeface="Arial" panose="020B0604020202020204" pitchFamily="34" charset="0"/>
            </a:endParaRPr>
          </a:p>
          <a:p>
            <a:pPr algn="just" eaLnBrk="1" hangingPunct="1">
              <a:lnSpc>
                <a:spcPct val="150000"/>
              </a:lnSpc>
              <a:spcBef>
                <a:spcPts val="1200"/>
              </a:spcBef>
              <a:buClrTx/>
              <a:buFont typeface="Wingdings" panose="05000000000000000000" pitchFamily="2" charset="2"/>
              <a:buChar char="q"/>
            </a:pPr>
            <a:r>
              <a:rPr lang="en-ZA" sz="1150" kern="0" dirty="0" smtClean="0">
                <a:latin typeface="Arial" panose="020B0604020202020204" pitchFamily="34" charset="0"/>
                <a:ea typeface="Tahoma" panose="020B0604030504040204" pitchFamily="34" charset="0"/>
                <a:cs typeface="Arial" panose="020B0604020202020204" pitchFamily="34" charset="0"/>
              </a:rPr>
              <a:t>The </a:t>
            </a:r>
            <a:r>
              <a:rPr lang="en-ZA" sz="1150" kern="0" dirty="0">
                <a:latin typeface="Arial" panose="020B0604020202020204" pitchFamily="34" charset="0"/>
                <a:ea typeface="Tahoma" panose="020B0604030504040204" pitchFamily="34" charset="0"/>
                <a:cs typeface="Arial" panose="020B0604020202020204" pitchFamily="34" charset="0"/>
              </a:rPr>
              <a:t>Budget Committee has decided  that Branch HR must clean up PERSAL so as to ensure a credible database for reconciliation with the HRBP tool. This process of aligning PERSAL to the HRBP Tool remains incomplete due to further cutting of posts </a:t>
            </a:r>
            <a:r>
              <a:rPr lang="en-ZA" sz="1150" kern="0" dirty="0" smtClean="0">
                <a:latin typeface="Arial" panose="020B0604020202020204" pitchFamily="34" charset="0"/>
                <a:ea typeface="Tahoma" panose="020B0604030504040204" pitchFamily="34" charset="0"/>
                <a:cs typeface="Arial" panose="020B0604020202020204" pitchFamily="34" charset="0"/>
              </a:rPr>
              <a:t>which </a:t>
            </a:r>
            <a:r>
              <a:rPr lang="en-ZA" sz="1150" kern="0" dirty="0">
                <a:latin typeface="Arial" panose="020B0604020202020204" pitchFamily="34" charset="0"/>
                <a:ea typeface="Tahoma" panose="020B0604030504040204" pitchFamily="34" charset="0"/>
                <a:cs typeface="Arial" panose="020B0604020202020204" pitchFamily="34" charset="0"/>
              </a:rPr>
              <a:t>must be incorporated into this alignment. There is an engagement with National Treasury to collectively review DCS HRBP tool. The permanent funded establishment as published in 2020 ENE was reported to be 26,184 against permanent PERSAL establishment of </a:t>
            </a:r>
            <a:r>
              <a:rPr lang="en-ZA" sz="1150" kern="0" dirty="0" smtClean="0">
                <a:latin typeface="Arial" panose="020B0604020202020204" pitchFamily="34" charset="0"/>
                <a:ea typeface="Tahoma" panose="020B0604030504040204" pitchFamily="34" charset="0"/>
                <a:cs typeface="Arial" panose="020B0604020202020204" pitchFamily="34" charset="0"/>
              </a:rPr>
              <a:t>28,712 </a:t>
            </a:r>
            <a:r>
              <a:rPr lang="en-ZA" sz="1150" kern="0" dirty="0">
                <a:latin typeface="Arial" panose="020B0604020202020204" pitchFamily="34" charset="0"/>
                <a:ea typeface="Tahoma" panose="020B0604030504040204" pitchFamily="34" charset="0"/>
                <a:cs typeface="Arial" panose="020B0604020202020204" pitchFamily="34" charset="0"/>
              </a:rPr>
              <a:t>resulting in a variance of </a:t>
            </a:r>
            <a:r>
              <a:rPr lang="en-ZA" sz="1150" kern="0" dirty="0" smtClean="0">
                <a:latin typeface="Arial" panose="020B0604020202020204" pitchFamily="34" charset="0"/>
                <a:ea typeface="Tahoma" panose="020B0604030504040204" pitchFamily="34" charset="0"/>
                <a:cs typeface="Arial" panose="020B0604020202020204" pitchFamily="34" charset="0"/>
              </a:rPr>
              <a:t>2,528 </a:t>
            </a:r>
            <a:r>
              <a:rPr lang="en-ZA" sz="1150" kern="0" dirty="0">
                <a:latin typeface="Arial" panose="020B0604020202020204" pitchFamily="34" charset="0"/>
                <a:ea typeface="Tahoma" panose="020B0604030504040204" pitchFamily="34" charset="0"/>
                <a:cs typeface="Arial" panose="020B0604020202020204" pitchFamily="34" charset="0"/>
              </a:rPr>
              <a:t>posts</a:t>
            </a:r>
          </a:p>
          <a:p>
            <a:pPr lvl="0" algn="just" eaLnBrk="1" hangingPunct="1">
              <a:lnSpc>
                <a:spcPct val="150000"/>
              </a:lnSpc>
              <a:spcBef>
                <a:spcPts val="1200"/>
              </a:spcBef>
              <a:buClrTx/>
              <a:buFont typeface="Wingdings" panose="05000000000000000000" pitchFamily="2" charset="2"/>
              <a:buChar char="q"/>
            </a:pPr>
            <a:r>
              <a:rPr lang="en-ZA" sz="1150" dirty="0">
                <a:latin typeface="Arial" panose="020B0604020202020204" pitchFamily="34" charset="0"/>
                <a:ea typeface="Tahoma" panose="020B0604030504040204" pitchFamily="34" charset="0"/>
                <a:cs typeface="Arial" panose="020B0604020202020204" pitchFamily="34" charset="0"/>
              </a:rPr>
              <a:t>Hereunder is the analysis of filled and vacant posts as per HRBP tool and PERSAL as at </a:t>
            </a:r>
            <a:r>
              <a:rPr lang="en-ZA" sz="1150" dirty="0" smtClean="0">
                <a:latin typeface="Arial" panose="020B0604020202020204" pitchFamily="34" charset="0"/>
                <a:ea typeface="Tahoma" panose="020B0604030504040204" pitchFamily="34" charset="0"/>
                <a:cs typeface="Arial" panose="020B0604020202020204" pitchFamily="34" charset="0"/>
              </a:rPr>
              <a:t>31 March </a:t>
            </a:r>
            <a:r>
              <a:rPr lang="en-ZA" sz="1150" dirty="0">
                <a:latin typeface="Arial" panose="020B0604020202020204" pitchFamily="34" charset="0"/>
                <a:ea typeface="Tahoma" panose="020B0604030504040204" pitchFamily="34" charset="0"/>
                <a:cs typeface="Arial" panose="020B0604020202020204" pitchFamily="34" charset="0"/>
              </a:rPr>
              <a:t>2021 </a:t>
            </a:r>
          </a:p>
          <a:p>
            <a:pPr marL="0" lvl="0" indent="0" algn="just" eaLnBrk="1" hangingPunct="1">
              <a:lnSpc>
                <a:spcPct val="150000"/>
              </a:lnSpc>
              <a:spcBef>
                <a:spcPts val="1200"/>
              </a:spcBef>
              <a:buClrTx/>
              <a:buNone/>
            </a:pPr>
            <a:endParaRPr lang="en-ZA" sz="1150" dirty="0">
              <a:latin typeface="Arial" panose="020B0604020202020204" pitchFamily="34" charset="0"/>
              <a:ea typeface="Tahoma" panose="020B0604030504040204" pitchFamily="34" charset="0"/>
              <a:cs typeface="Arial" panose="020B0604020202020204" pitchFamily="34" charset="0"/>
            </a:endParaRPr>
          </a:p>
          <a:p>
            <a:pPr algn="just" eaLnBrk="1" hangingPunct="1">
              <a:lnSpc>
                <a:spcPct val="150000"/>
              </a:lnSpc>
              <a:spcBef>
                <a:spcPts val="1200"/>
              </a:spcBef>
              <a:buClrTx/>
              <a:buFont typeface="Wingdings" panose="05000000000000000000" pitchFamily="2" charset="2"/>
              <a:buChar char="q"/>
            </a:pPr>
            <a:endParaRPr lang="en-ZA" sz="1400" kern="0" dirty="0">
              <a:latin typeface="Arial" panose="020B0604020202020204" pitchFamily="34" charset="0"/>
              <a:ea typeface="Tahoma" panose="020B0604030504040204" pitchFamily="34" charset="0"/>
              <a:cs typeface="Arial" panose="020B0604020202020204" pitchFamily="34" charset="0"/>
            </a:endParaRPr>
          </a:p>
          <a:p>
            <a:pPr lvl="0" algn="just" eaLnBrk="1" hangingPunct="1">
              <a:lnSpc>
                <a:spcPct val="150000"/>
              </a:lnSpc>
              <a:spcBef>
                <a:spcPts val="1200"/>
              </a:spcBef>
              <a:buClrTx/>
              <a:buFont typeface="Wingdings" panose="05000000000000000000" pitchFamily="2" charset="2"/>
              <a:buChar char="q"/>
            </a:pPr>
            <a:endParaRPr lang="en-ZA" sz="1300" dirty="0">
              <a:latin typeface="Arial" panose="020B0604020202020204" pitchFamily="34" charset="0"/>
              <a:ea typeface="Tahoma" panose="020B0604030504040204" pitchFamily="34" charset="0"/>
              <a:cs typeface="Arial" panose="020B0604020202020204" pitchFamily="34" charset="0"/>
            </a:endParaRPr>
          </a:p>
          <a:p>
            <a:pPr lvl="0" algn="just" eaLnBrk="1" hangingPunct="1">
              <a:lnSpc>
                <a:spcPct val="150000"/>
              </a:lnSpc>
              <a:spcBef>
                <a:spcPts val="1200"/>
              </a:spcBef>
              <a:buClrTx/>
              <a:buFont typeface="Wingdings" panose="05000000000000000000" pitchFamily="2" charset="2"/>
              <a:buChar char="q"/>
            </a:pPr>
            <a:endParaRPr lang="en-ZA" sz="1300" dirty="0">
              <a:latin typeface="Arial" panose="020B0604020202020204" pitchFamily="34" charset="0"/>
              <a:ea typeface="Tahoma" panose="020B0604030504040204" pitchFamily="34" charset="0"/>
              <a:cs typeface="Arial" panose="020B0604020202020204" pitchFamily="34" charset="0"/>
            </a:endParaRPr>
          </a:p>
          <a:p>
            <a:pPr marL="0" lvl="0" indent="0" algn="just" eaLnBrk="1" hangingPunct="1">
              <a:lnSpc>
                <a:spcPct val="150000"/>
              </a:lnSpc>
              <a:spcBef>
                <a:spcPts val="1200"/>
              </a:spcBef>
              <a:buClrTx/>
              <a:buNone/>
            </a:pPr>
            <a:endParaRPr lang="en-ZA" sz="1300" dirty="0">
              <a:solidFill>
                <a:srgbClr val="FF0000"/>
              </a:solidFill>
              <a:latin typeface="Arial" panose="020B0604020202020204" pitchFamily="34" charset="0"/>
              <a:ea typeface="Tahoma" panose="020B0604030504040204" pitchFamily="34" charset="0"/>
              <a:cs typeface="Arial" panose="020B0604020202020204" pitchFamily="34" charset="0"/>
            </a:endParaRPr>
          </a:p>
          <a:p>
            <a:pPr marL="0" lvl="0" indent="0" algn="just" eaLnBrk="1" hangingPunct="1">
              <a:lnSpc>
                <a:spcPct val="150000"/>
              </a:lnSpc>
              <a:spcBef>
                <a:spcPts val="1200"/>
              </a:spcBef>
              <a:buClrTx/>
              <a:buNone/>
            </a:pPr>
            <a:endParaRPr lang="en-ZA" sz="1200" b="1" kern="0" dirty="0">
              <a:latin typeface="Arial" panose="020B0604020202020204" pitchFamily="34" charset="0"/>
              <a:ea typeface="Tahoma" panose="020B0604030504040204" pitchFamily="34" charset="0"/>
              <a:cs typeface="Arial" panose="020B0604020202020204" pitchFamily="34" charset="0"/>
            </a:endParaRPr>
          </a:p>
          <a:p>
            <a:pPr marL="0" lvl="0" indent="0" algn="just" eaLnBrk="1" hangingPunct="1">
              <a:lnSpc>
                <a:spcPct val="150000"/>
              </a:lnSpc>
              <a:spcBef>
                <a:spcPts val="1200"/>
              </a:spcBef>
              <a:buClrTx/>
              <a:buNone/>
            </a:pPr>
            <a:endParaRPr lang="en-ZA" sz="1200" b="1" kern="0" dirty="0">
              <a:latin typeface="Arial" panose="020B0604020202020204" pitchFamily="34" charset="0"/>
              <a:ea typeface="Tahoma" panose="020B0604030504040204" pitchFamily="34" charset="0"/>
              <a:cs typeface="Arial" panose="020B0604020202020204" pitchFamily="34" charset="0"/>
            </a:endParaRPr>
          </a:p>
          <a:p>
            <a:pPr marL="0" lvl="0" indent="0" algn="just" eaLnBrk="1" hangingPunct="1">
              <a:lnSpc>
                <a:spcPct val="150000"/>
              </a:lnSpc>
              <a:spcBef>
                <a:spcPts val="1200"/>
              </a:spcBef>
              <a:buClrTx/>
              <a:buNone/>
            </a:pPr>
            <a:endParaRPr lang="en-ZA" sz="1200" b="1" kern="0" dirty="0">
              <a:latin typeface="Arial" panose="020B0604020202020204" pitchFamily="34" charset="0"/>
              <a:ea typeface="Tahoma" panose="020B0604030504040204" pitchFamily="34" charset="0"/>
              <a:cs typeface="Arial" panose="020B0604020202020204" pitchFamily="34" charset="0"/>
            </a:endParaRPr>
          </a:p>
        </p:txBody>
      </p:sp>
      <p:sp>
        <p:nvSpPr>
          <p:cNvPr id="11" name="Rectangle 2"/>
          <p:cNvSpPr txBox="1">
            <a:spLocks noChangeArrowheads="1"/>
          </p:cNvSpPr>
          <p:nvPr/>
        </p:nvSpPr>
        <p:spPr bwMode="auto">
          <a:xfrm>
            <a:off x="373850" y="528460"/>
            <a:ext cx="8472630" cy="498598"/>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algn="ctr" defTabSz="914400"/>
            <a:r>
              <a:rPr lang="en-ZA" sz="1800" kern="0" dirty="0">
                <a:latin typeface="Arial" panose="020B0604020202020204" pitchFamily="34" charset="0"/>
                <a:ea typeface="Tahoma" panose="020B0604030504040204" pitchFamily="34" charset="0"/>
                <a:cs typeface="Arial" panose="020B0604020202020204" pitchFamily="34" charset="0"/>
              </a:rPr>
              <a:t>B. ANALYSIS OF </a:t>
            </a:r>
            <a:r>
              <a:rPr lang="en-ZA" sz="1800" kern="0" dirty="0" smtClean="0">
                <a:latin typeface="Arial" panose="020B0604020202020204" pitchFamily="34" charset="0"/>
                <a:ea typeface="Tahoma" panose="020B0604030504040204" pitchFamily="34" charset="0"/>
                <a:cs typeface="Arial" panose="020B0604020202020204" pitchFamily="34" charset="0"/>
              </a:rPr>
              <a:t>THE PRELIMINARY  </a:t>
            </a:r>
            <a:r>
              <a:rPr lang="en-ZA" sz="1800" kern="0" dirty="0">
                <a:latin typeface="Arial" panose="020B0604020202020204" pitchFamily="34" charset="0"/>
                <a:ea typeface="Tahoma" panose="020B0604030504040204" pitchFamily="34" charset="0"/>
                <a:cs typeface="Arial" panose="020B0604020202020204" pitchFamily="34" charset="0"/>
              </a:rPr>
              <a:t>NATIONAL STATE OF EXPENDITURE PER PROGRAMME  FOR  THE YEAR ENDED </a:t>
            </a:r>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latin typeface="Arial" panose="020B0604020202020204" pitchFamily="34" charset="0"/>
              <a:ea typeface="Tahoma" panose="020B0604030504040204" pitchFamily="34" charset="0"/>
              <a:cs typeface="Arial" panose="020B0604020202020204" pitchFamily="34" charset="0"/>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2773532586"/>
              </p:ext>
            </p:extLst>
          </p:nvPr>
        </p:nvGraphicFramePr>
        <p:xfrm>
          <a:off x="670233" y="5313405"/>
          <a:ext cx="7539038" cy="1229466"/>
        </p:xfrm>
        <a:graphic>
          <a:graphicData uri="http://schemas.openxmlformats.org/presentationml/2006/ole">
            <mc:AlternateContent xmlns:mc="http://schemas.openxmlformats.org/markup-compatibility/2006">
              <mc:Choice xmlns:v="urn:schemas-microsoft-com:vml" Requires="v">
                <p:oleObj spid="_x0000_s141487" name="Worksheet" r:id="rId5" imgW="12325502" imgH="1266814" progId="Excel.Sheet.12">
                  <p:embed/>
                </p:oleObj>
              </mc:Choice>
              <mc:Fallback>
                <p:oleObj name="Worksheet" r:id="rId5" imgW="12325502" imgH="1266814" progId="Excel.Sheet.12">
                  <p:embed/>
                  <p:pic>
                    <p:nvPicPr>
                      <p:cNvPr id="0" name=""/>
                      <p:cNvPicPr/>
                      <p:nvPr/>
                    </p:nvPicPr>
                    <p:blipFill>
                      <a:blip r:embed="rId6"/>
                      <a:stretch>
                        <a:fillRect/>
                      </a:stretch>
                    </p:blipFill>
                    <p:spPr>
                      <a:xfrm>
                        <a:off x="670233" y="5313405"/>
                        <a:ext cx="7539038" cy="1229466"/>
                      </a:xfrm>
                      <a:prstGeom prst="rect">
                        <a:avLst/>
                      </a:prstGeom>
                    </p:spPr>
                  </p:pic>
                </p:oleObj>
              </mc:Fallback>
            </mc:AlternateContent>
          </a:graphicData>
        </a:graphic>
      </p:graphicFrame>
    </p:spTree>
    <p:extLst>
      <p:ext uri="{BB962C8B-B14F-4D97-AF65-F5344CB8AC3E}">
        <p14:creationId xmlns:p14="http://schemas.microsoft.com/office/powerpoint/2010/main" val="26179284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12</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2"/>
          <a:stretch>
            <a:fillRect/>
          </a:stretch>
        </p:blipFill>
        <p:spPr>
          <a:xfrm>
            <a:off x="830571" y="6504770"/>
            <a:ext cx="7378700" cy="38100"/>
          </a:xfrm>
          <a:prstGeom prst="rect">
            <a:avLst/>
          </a:prstGeom>
        </p:spPr>
      </p:pic>
      <p:sp>
        <p:nvSpPr>
          <p:cNvPr id="9" name="Title 1"/>
          <p:cNvSpPr txBox="1">
            <a:spLocks/>
          </p:cNvSpPr>
          <p:nvPr/>
        </p:nvSpPr>
        <p:spPr bwMode="auto">
          <a:xfrm>
            <a:off x="0" y="496765"/>
            <a:ext cx="9036496" cy="39335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10" name="Rectangle 3"/>
          <p:cNvSpPr txBox="1">
            <a:spLocks noChangeArrowheads="1"/>
          </p:cNvSpPr>
          <p:nvPr/>
        </p:nvSpPr>
        <p:spPr bwMode="auto">
          <a:xfrm>
            <a:off x="348959" y="1271295"/>
            <a:ext cx="8223250" cy="4597412"/>
          </a:xfrm>
          <a:prstGeom prst="rect">
            <a:avLst/>
          </a:prstGeom>
          <a:noFill/>
          <a:ln w="12700" algn="ctr">
            <a:no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90000"/>
              </a:lnSpc>
              <a:spcBef>
                <a:spcPct val="90000"/>
              </a:spcBef>
              <a:spcAft>
                <a:spcPct val="0"/>
              </a:spcAft>
              <a:buClr>
                <a:schemeClr val="bg2"/>
              </a:buClr>
              <a:buFont typeface="Wingdings" pitchFamily="2" charset="2"/>
              <a:buChar char="n"/>
              <a:defRPr sz="1600">
                <a:solidFill>
                  <a:schemeClr val="tx1"/>
                </a:solidFill>
                <a:latin typeface="+mn-lt"/>
                <a:ea typeface="+mn-ea"/>
                <a:cs typeface="+mn-cs"/>
              </a:defRPr>
            </a:lvl1pPr>
            <a:lvl2pPr marL="458788" indent="-188913" algn="l" rtl="0" eaLnBrk="0" fontAlgn="base" hangingPunct="0">
              <a:lnSpc>
                <a:spcPct val="90000"/>
              </a:lnSpc>
              <a:spcBef>
                <a:spcPct val="50000"/>
              </a:spcBef>
              <a:spcAft>
                <a:spcPct val="0"/>
              </a:spcAft>
              <a:buClr>
                <a:schemeClr val="bg2"/>
              </a:buClr>
              <a:buFont typeface="Arial" charset="0"/>
              <a:buChar char="•"/>
              <a:defRPr sz="1600">
                <a:solidFill>
                  <a:schemeClr val="tx1"/>
                </a:solidFill>
                <a:latin typeface="+mn-lt"/>
                <a:cs typeface="+mn-cs"/>
              </a:defRPr>
            </a:lvl2pPr>
            <a:lvl3pPr marL="623888" indent="-161925" algn="l" rtl="0" eaLnBrk="0" fontAlgn="base" hangingPunct="0">
              <a:lnSpc>
                <a:spcPct val="90000"/>
              </a:lnSpc>
              <a:spcBef>
                <a:spcPct val="30000"/>
              </a:spcBef>
              <a:spcAft>
                <a:spcPct val="0"/>
              </a:spcAft>
              <a:buClr>
                <a:schemeClr val="bg2"/>
              </a:buClr>
              <a:buFont typeface="Arial" charset="0"/>
              <a:buChar char="–"/>
              <a:defRPr sz="1600">
                <a:solidFill>
                  <a:schemeClr val="tx1"/>
                </a:solidFill>
                <a:latin typeface="+mn-lt"/>
                <a:cs typeface="+mn-cs"/>
              </a:defRPr>
            </a:lvl3pPr>
            <a:lvl4pPr marL="793750" indent="-166688" algn="l" rtl="0" eaLnBrk="0" fontAlgn="base" hangingPunct="0">
              <a:lnSpc>
                <a:spcPct val="90000"/>
              </a:lnSpc>
              <a:spcBef>
                <a:spcPct val="10000"/>
              </a:spcBef>
              <a:spcAft>
                <a:spcPct val="0"/>
              </a:spcAft>
              <a:buClr>
                <a:schemeClr val="bg2"/>
              </a:buClr>
              <a:buFont typeface="Arial" charset="0"/>
              <a:buChar char="-"/>
              <a:defRPr sz="1600">
                <a:solidFill>
                  <a:schemeClr val="tx1"/>
                </a:solidFill>
                <a:latin typeface="+mn-lt"/>
                <a:cs typeface="+mn-cs"/>
              </a:defRPr>
            </a:lvl4pPr>
            <a:lvl5pPr marL="955675" indent="-158750" algn="l" rtl="0" eaLnBrk="0" fontAlgn="base" hangingPunct="0">
              <a:lnSpc>
                <a:spcPct val="90000"/>
              </a:lnSpc>
              <a:spcBef>
                <a:spcPct val="0"/>
              </a:spcBef>
              <a:spcAft>
                <a:spcPct val="0"/>
              </a:spcAft>
              <a:buClr>
                <a:schemeClr val="bg2"/>
              </a:buClr>
              <a:buFont typeface="Arial" charset="0"/>
              <a:buChar char="­"/>
              <a:defRPr sz="1600">
                <a:solidFill>
                  <a:schemeClr val="tx1"/>
                </a:solidFill>
                <a:latin typeface="+mn-lt"/>
                <a:cs typeface="+mn-cs"/>
              </a:defRPr>
            </a:lvl5pPr>
            <a:lvl6pPr marL="1414356"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6pPr>
            <a:lvl7pPr marL="1871520"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7pPr>
            <a:lvl8pPr marL="2328685"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8pPr>
            <a:lvl9pPr marL="2785851"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9pPr>
          </a:lstStyle>
          <a:p>
            <a:pPr algn="just" eaLnBrk="1" hangingPunct="1">
              <a:lnSpc>
                <a:spcPct val="150000"/>
              </a:lnSpc>
              <a:spcBef>
                <a:spcPts val="1200"/>
              </a:spcBef>
              <a:buClrTx/>
              <a:buFont typeface="Wingdings" panose="05000000000000000000" pitchFamily="2" charset="2"/>
              <a:buChar char="q"/>
            </a:pPr>
            <a:r>
              <a:rPr lang="en-US" sz="1150" b="1" dirty="0">
                <a:latin typeface="Arial" panose="020B0604020202020204" pitchFamily="34" charset="0"/>
                <a:ea typeface="Tahoma" panose="020B0604030504040204" pitchFamily="34" charset="0"/>
                <a:cs typeface="Arial" panose="020B0604020202020204" pitchFamily="34" charset="0"/>
              </a:rPr>
              <a:t>Goods and Services: </a:t>
            </a:r>
            <a:r>
              <a:rPr lang="en-US" sz="1150" dirty="0">
                <a:latin typeface="Arial" panose="020B0604020202020204" pitchFamily="34" charset="0"/>
                <a:ea typeface="Tahoma" panose="020B0604030504040204" pitchFamily="34" charset="0"/>
                <a:cs typeface="Arial" panose="020B0604020202020204" pitchFamily="34" charset="0"/>
              </a:rPr>
              <a:t>The actual spending </a:t>
            </a:r>
            <a:r>
              <a:rPr lang="en-US" sz="1150" dirty="0" smtClean="0">
                <a:latin typeface="Arial" panose="020B0604020202020204" pitchFamily="34" charset="0"/>
                <a:ea typeface="Tahoma" panose="020B0604030504040204" pitchFamily="34" charset="0"/>
                <a:cs typeface="Arial" panose="020B0604020202020204" pitchFamily="34" charset="0"/>
              </a:rPr>
              <a:t>is R3,741 billion (110,84%) and </a:t>
            </a:r>
            <a:r>
              <a:rPr lang="en-US" sz="1150" dirty="0">
                <a:latin typeface="Arial" panose="020B0604020202020204" pitchFamily="34" charset="0"/>
                <a:ea typeface="Tahoma" panose="020B0604030504040204" pitchFamily="34" charset="0"/>
                <a:cs typeface="Arial" panose="020B0604020202020204" pitchFamily="34" charset="0"/>
              </a:rPr>
              <a:t>the </a:t>
            </a:r>
            <a:r>
              <a:rPr lang="en-US" sz="1150" dirty="0" smtClean="0">
                <a:latin typeface="Arial" panose="020B0604020202020204" pitchFamily="34" charset="0"/>
                <a:ea typeface="Tahoma" panose="020B0604030504040204" pitchFamily="34" charset="0"/>
                <a:cs typeface="Arial" panose="020B0604020202020204" pitchFamily="34" charset="0"/>
              </a:rPr>
              <a:t>against </a:t>
            </a:r>
            <a:r>
              <a:rPr lang="en-US" sz="1150" dirty="0">
                <a:latin typeface="Arial" panose="020B0604020202020204" pitchFamily="34" charset="0"/>
                <a:ea typeface="Tahoma" panose="020B0604030504040204" pitchFamily="34" charset="0"/>
                <a:cs typeface="Arial" panose="020B0604020202020204" pitchFamily="34" charset="0"/>
              </a:rPr>
              <a:t>the revised budget </a:t>
            </a:r>
            <a:r>
              <a:rPr lang="en-US" sz="1150" dirty="0" smtClean="0">
                <a:latin typeface="Arial" panose="020B0604020202020204" pitchFamily="34" charset="0"/>
                <a:ea typeface="Tahoma" panose="020B0604030504040204" pitchFamily="34" charset="0"/>
                <a:cs typeface="Arial" panose="020B0604020202020204" pitchFamily="34" charset="0"/>
              </a:rPr>
              <a:t>of R3,376 billion (100.00%) </a:t>
            </a:r>
            <a:r>
              <a:rPr lang="en-US" sz="1150" dirty="0">
                <a:latin typeface="Arial" panose="020B0604020202020204" pitchFamily="34" charset="0"/>
                <a:ea typeface="Tahoma" panose="020B0604030504040204" pitchFamily="34" charset="0"/>
                <a:cs typeface="Arial" panose="020B0604020202020204" pitchFamily="34" charset="0"/>
              </a:rPr>
              <a:t>resulting in </a:t>
            </a:r>
            <a:r>
              <a:rPr lang="en-US" sz="1150" dirty="0" smtClean="0">
                <a:latin typeface="Arial" panose="020B0604020202020204" pitchFamily="34" charset="0"/>
                <a:ea typeface="Tahoma" panose="020B0604030504040204" pitchFamily="34" charset="0"/>
                <a:cs typeface="Arial" panose="020B0604020202020204" pitchFamily="34" charset="0"/>
              </a:rPr>
              <a:t>R366 million </a:t>
            </a:r>
            <a:r>
              <a:rPr lang="en-ZA" sz="1150" dirty="0" smtClean="0">
                <a:latin typeface="Arial" panose="020B0604020202020204" pitchFamily="34" charset="0"/>
                <a:ea typeface="Tahoma" panose="020B0604030504040204" pitchFamily="34" charset="0"/>
                <a:cs typeface="Arial" panose="020B0604020202020204" pitchFamily="34" charset="0"/>
              </a:rPr>
              <a:t>overspending due </a:t>
            </a:r>
            <a:r>
              <a:rPr lang="en-US" sz="1150" dirty="0" smtClean="0">
                <a:latin typeface="Arial" panose="020B0604020202020204" pitchFamily="34" charset="0"/>
                <a:ea typeface="Tahoma" panose="020B0604030504040204" pitchFamily="34" charset="0"/>
                <a:cs typeface="Arial" panose="020B0604020202020204" pitchFamily="34" charset="0"/>
              </a:rPr>
              <a:t>to </a:t>
            </a:r>
            <a:r>
              <a:rPr lang="en-US" sz="1150" dirty="0">
                <a:latin typeface="Arial" panose="020B0604020202020204" pitchFamily="34" charset="0"/>
                <a:ea typeface="Tahoma" panose="020B0604030504040204" pitchFamily="34" charset="0"/>
                <a:cs typeface="Arial" panose="020B0604020202020204" pitchFamily="34" charset="0"/>
              </a:rPr>
              <a:t>payment of </a:t>
            </a:r>
            <a:r>
              <a:rPr lang="en-US" sz="1150" dirty="0" smtClean="0">
                <a:latin typeface="Arial" panose="020B0604020202020204" pitchFamily="34" charset="0"/>
                <a:ea typeface="Tahoma" panose="020B0604030504040204" pitchFamily="34" charset="0"/>
                <a:cs typeface="Arial" panose="020B0604020202020204" pitchFamily="34" charset="0"/>
              </a:rPr>
              <a:t>R332 million for invoices of two quarters which are above the budget allocation for </a:t>
            </a:r>
            <a:r>
              <a:rPr lang="en-US" sz="1150" dirty="0">
                <a:latin typeface="Arial" panose="020B0604020202020204" pitchFamily="34" charset="0"/>
                <a:ea typeface="Tahoma" panose="020B0604030504040204" pitchFamily="34" charset="0"/>
                <a:cs typeface="Arial" panose="020B0604020202020204" pitchFamily="34" charset="0"/>
              </a:rPr>
              <a:t>accommodation </a:t>
            </a:r>
            <a:r>
              <a:rPr lang="en-US" sz="1150" dirty="0" smtClean="0">
                <a:latin typeface="Arial" panose="020B0604020202020204" pitchFamily="34" charset="0"/>
                <a:ea typeface="Tahoma" panose="020B0604030504040204" pitchFamily="34" charset="0"/>
                <a:cs typeface="Arial" panose="020B0604020202020204" pitchFamily="34" charset="0"/>
              </a:rPr>
              <a:t>charges. DPWI continues to bill DCS for accommodation charges using 2018 MTEF baseline and ignores the budget cuts effected against this item</a:t>
            </a:r>
            <a:endParaRPr lang="en-US" sz="1150" dirty="0">
              <a:latin typeface="Arial" panose="020B0604020202020204" pitchFamily="34" charset="0"/>
              <a:ea typeface="Tahoma" panose="020B0604030504040204" pitchFamily="34" charset="0"/>
              <a:cs typeface="Arial" panose="020B0604020202020204" pitchFamily="34" charset="0"/>
            </a:endParaRPr>
          </a:p>
          <a:p>
            <a:pPr algn="just" eaLnBrk="1" hangingPunct="1">
              <a:lnSpc>
                <a:spcPct val="150000"/>
              </a:lnSpc>
              <a:spcBef>
                <a:spcPts val="1200"/>
              </a:spcBef>
              <a:buClrTx/>
              <a:buFont typeface="Wingdings" panose="05000000000000000000" pitchFamily="2" charset="2"/>
              <a:buChar char="q"/>
            </a:pPr>
            <a:r>
              <a:rPr lang="en-ZA" sz="1150" b="1" dirty="0" smtClean="0">
                <a:latin typeface="Arial" panose="020B0604020202020204" pitchFamily="34" charset="0"/>
                <a:ea typeface="Tahoma" panose="020B0604030504040204" pitchFamily="34" charset="0"/>
                <a:cs typeface="Arial" panose="020B0604020202020204" pitchFamily="34" charset="0"/>
              </a:rPr>
              <a:t>Interest </a:t>
            </a:r>
            <a:r>
              <a:rPr lang="en-ZA" sz="1150" b="1" dirty="0">
                <a:latin typeface="Arial" panose="020B0604020202020204" pitchFamily="34" charset="0"/>
                <a:ea typeface="Tahoma" panose="020B0604030504040204" pitchFamily="34" charset="0"/>
                <a:cs typeface="Arial" panose="020B0604020202020204" pitchFamily="34" charset="0"/>
              </a:rPr>
              <a:t>and Rent on Land: </a:t>
            </a:r>
            <a:r>
              <a:rPr lang="en-ZA" sz="1150" dirty="0">
                <a:latin typeface="Arial" panose="020B0604020202020204" pitchFamily="34" charset="0"/>
                <a:ea typeface="Tahoma" panose="020B0604030504040204" pitchFamily="34" charset="0"/>
                <a:cs typeface="Arial" panose="020B0604020202020204" pitchFamily="34" charset="0"/>
              </a:rPr>
              <a:t>There was an expenditure of </a:t>
            </a:r>
            <a:r>
              <a:rPr lang="en-ZA" sz="1150" dirty="0" smtClean="0">
                <a:latin typeface="Arial" panose="020B0604020202020204" pitchFamily="34" charset="0"/>
                <a:ea typeface="Tahoma" panose="020B0604030504040204" pitchFamily="34" charset="0"/>
                <a:cs typeface="Arial" panose="020B0604020202020204" pitchFamily="34" charset="0"/>
              </a:rPr>
              <a:t>R124 </a:t>
            </a:r>
            <a:r>
              <a:rPr lang="en-ZA" sz="1150" dirty="0">
                <a:latin typeface="Arial" panose="020B0604020202020204" pitchFamily="34" charset="0"/>
                <a:ea typeface="Tahoma" panose="020B0604030504040204" pitchFamily="34" charset="0"/>
                <a:cs typeface="Arial" panose="020B0604020202020204" pitchFamily="34" charset="0"/>
              </a:rPr>
              <a:t>thousand incurred against a zero budget mainly due to interest paid on arrears salary in </a:t>
            </a:r>
            <a:r>
              <a:rPr lang="en-ZA" sz="1150" dirty="0" smtClean="0">
                <a:latin typeface="Arial" panose="020B0604020202020204" pitchFamily="34" charset="0"/>
                <a:ea typeface="Tahoma" panose="020B0604030504040204" pitchFamily="34" charset="0"/>
                <a:cs typeface="Arial" panose="020B0604020202020204" pitchFamily="34" charset="0"/>
              </a:rPr>
              <a:t>KZN Region </a:t>
            </a:r>
            <a:endParaRPr lang="en-ZA" sz="1150" dirty="0">
              <a:latin typeface="Arial" panose="020B0604020202020204" pitchFamily="34" charset="0"/>
              <a:ea typeface="Tahoma" panose="020B0604030504040204" pitchFamily="34" charset="0"/>
              <a:cs typeface="Arial" panose="020B0604020202020204" pitchFamily="34" charset="0"/>
            </a:endParaRPr>
          </a:p>
          <a:p>
            <a:pPr algn="just" eaLnBrk="1" hangingPunct="1">
              <a:lnSpc>
                <a:spcPct val="150000"/>
              </a:lnSpc>
              <a:spcBef>
                <a:spcPts val="1200"/>
              </a:spcBef>
              <a:buClrTx/>
              <a:buFont typeface="Wingdings" panose="05000000000000000000" pitchFamily="2" charset="2"/>
              <a:buChar char="q"/>
            </a:pPr>
            <a:r>
              <a:rPr lang="en-US" sz="1150" b="1" dirty="0">
                <a:latin typeface="Arial" panose="020B0604020202020204" pitchFamily="34" charset="0"/>
                <a:ea typeface="Tahoma" panose="020B0604030504040204" pitchFamily="34" charset="0"/>
                <a:cs typeface="Arial" panose="020B0604020202020204" pitchFamily="34" charset="0"/>
              </a:rPr>
              <a:t>Transfers and subsidies: </a:t>
            </a:r>
            <a:r>
              <a:rPr lang="en-US" sz="1150" dirty="0">
                <a:latin typeface="Arial" panose="020B0604020202020204" pitchFamily="34" charset="0"/>
                <a:ea typeface="Tahoma" panose="020B0604030504040204" pitchFamily="34" charset="0"/>
                <a:cs typeface="Arial" panose="020B0604020202020204" pitchFamily="34" charset="0"/>
              </a:rPr>
              <a:t>The actual spending </a:t>
            </a:r>
            <a:r>
              <a:rPr lang="en-US" sz="1150" dirty="0" smtClean="0">
                <a:latin typeface="Arial" panose="020B0604020202020204" pitchFamily="34" charset="0"/>
                <a:ea typeface="Tahoma" panose="020B0604030504040204" pitchFamily="34" charset="0"/>
                <a:cs typeface="Arial" panose="020B0604020202020204" pitchFamily="34" charset="0"/>
              </a:rPr>
              <a:t>is R104 </a:t>
            </a:r>
            <a:r>
              <a:rPr lang="en-US" sz="1150" dirty="0">
                <a:latin typeface="Arial" panose="020B0604020202020204" pitchFamily="34" charset="0"/>
                <a:ea typeface="Tahoma" panose="020B0604030504040204" pitchFamily="34" charset="0"/>
                <a:cs typeface="Arial" panose="020B0604020202020204" pitchFamily="34" charset="0"/>
              </a:rPr>
              <a:t>million </a:t>
            </a:r>
            <a:r>
              <a:rPr lang="en-US" sz="1150" dirty="0" smtClean="0">
                <a:latin typeface="Arial" panose="020B0604020202020204" pitchFamily="34" charset="0"/>
                <a:ea typeface="Tahoma" panose="020B0604030504040204" pitchFamily="34" charset="0"/>
                <a:cs typeface="Arial" panose="020B0604020202020204" pitchFamily="34" charset="0"/>
              </a:rPr>
              <a:t>(64,06%) against </a:t>
            </a:r>
            <a:r>
              <a:rPr lang="en-US" sz="1150" dirty="0">
                <a:latin typeface="Arial" panose="020B0604020202020204" pitchFamily="34" charset="0"/>
                <a:ea typeface="Tahoma" panose="020B0604030504040204" pitchFamily="34" charset="0"/>
                <a:cs typeface="Arial" panose="020B0604020202020204" pitchFamily="34" charset="0"/>
              </a:rPr>
              <a:t>the revised budget of </a:t>
            </a:r>
            <a:r>
              <a:rPr lang="en-US" sz="1150" dirty="0" smtClean="0">
                <a:latin typeface="Arial" panose="020B0604020202020204" pitchFamily="34" charset="0"/>
                <a:ea typeface="Tahoma" panose="020B0604030504040204" pitchFamily="34" charset="0"/>
                <a:cs typeface="Arial" panose="020B0604020202020204" pitchFamily="34" charset="0"/>
              </a:rPr>
              <a:t>R162 million (100.00%) resulting </a:t>
            </a:r>
            <a:r>
              <a:rPr lang="en-US" sz="1150" dirty="0">
                <a:latin typeface="Arial" panose="020B0604020202020204" pitchFamily="34" charset="0"/>
                <a:ea typeface="Tahoma" panose="020B0604030504040204" pitchFamily="34" charset="0"/>
                <a:cs typeface="Arial" panose="020B0604020202020204" pitchFamily="34" charset="0"/>
              </a:rPr>
              <a:t>in </a:t>
            </a:r>
            <a:r>
              <a:rPr lang="en-US" sz="1150" dirty="0" smtClean="0">
                <a:latin typeface="Arial" panose="020B0604020202020204" pitchFamily="34" charset="0"/>
                <a:ea typeface="Tahoma" panose="020B0604030504040204" pitchFamily="34" charset="0"/>
                <a:cs typeface="Arial" panose="020B0604020202020204" pitchFamily="34" charset="0"/>
              </a:rPr>
              <a:t>R58 million underspending as </a:t>
            </a:r>
            <a:r>
              <a:rPr lang="en-US" sz="1150" dirty="0">
                <a:latin typeface="Arial" panose="020B0604020202020204" pitchFamily="34" charset="0"/>
                <a:ea typeface="Tahoma" panose="020B0604030504040204" pitchFamily="34" charset="0"/>
                <a:cs typeface="Arial" panose="020B0604020202020204" pitchFamily="34" charset="0"/>
              </a:rPr>
              <a:t>a result of lower than anticipated leave </a:t>
            </a:r>
            <a:r>
              <a:rPr lang="en-US" sz="1150" dirty="0" smtClean="0">
                <a:latin typeface="Arial" panose="020B0604020202020204" pitchFamily="34" charset="0"/>
                <a:ea typeface="Tahoma" panose="020B0604030504040204" pitchFamily="34" charset="0"/>
                <a:cs typeface="Arial" panose="020B0604020202020204" pitchFamily="34" charset="0"/>
              </a:rPr>
              <a:t>gratuities due to service terminations</a:t>
            </a:r>
            <a:endParaRPr lang="en-US" sz="1150" dirty="0">
              <a:latin typeface="Arial" panose="020B0604020202020204" pitchFamily="34" charset="0"/>
              <a:ea typeface="Tahoma" panose="020B0604030504040204" pitchFamily="34" charset="0"/>
              <a:cs typeface="Arial" panose="020B0604020202020204" pitchFamily="34" charset="0"/>
            </a:endParaRPr>
          </a:p>
          <a:p>
            <a:pPr marL="266700" lvl="1" indent="-266700" algn="just" eaLnBrk="1" hangingPunct="1">
              <a:lnSpc>
                <a:spcPct val="150000"/>
              </a:lnSpc>
              <a:spcBef>
                <a:spcPts val="1200"/>
              </a:spcBef>
              <a:buClrTx/>
              <a:buFont typeface="Wingdings" panose="05000000000000000000" pitchFamily="2" charset="2"/>
              <a:buChar char="q"/>
            </a:pPr>
            <a:r>
              <a:rPr lang="en-US" sz="1150" b="1" dirty="0">
                <a:latin typeface="Arial" panose="020B0604020202020204" pitchFamily="34" charset="0"/>
                <a:ea typeface="Tahoma" panose="020B0604030504040204" pitchFamily="34" charset="0"/>
                <a:cs typeface="Arial" panose="020B0604020202020204" pitchFamily="34" charset="0"/>
              </a:rPr>
              <a:t>Payments for capital assets: </a:t>
            </a:r>
            <a:r>
              <a:rPr lang="en-US" sz="1150" dirty="0">
                <a:latin typeface="Arial" panose="020B0604020202020204" pitchFamily="34" charset="0"/>
                <a:ea typeface="Tahoma" panose="020B0604030504040204" pitchFamily="34" charset="0"/>
                <a:cs typeface="Arial" panose="020B0604020202020204" pitchFamily="34" charset="0"/>
              </a:rPr>
              <a:t>The actual </a:t>
            </a:r>
            <a:r>
              <a:rPr lang="en-US" sz="1150" dirty="0" smtClean="0">
                <a:latin typeface="Arial" panose="020B0604020202020204" pitchFamily="34" charset="0"/>
                <a:ea typeface="Tahoma" panose="020B0604030504040204" pitchFamily="34" charset="0"/>
                <a:cs typeface="Arial" panose="020B0604020202020204" pitchFamily="34" charset="0"/>
              </a:rPr>
              <a:t>spending is R155 million (64,739%) against </a:t>
            </a:r>
            <a:r>
              <a:rPr lang="en-US" sz="1150" dirty="0">
                <a:latin typeface="Arial" panose="020B0604020202020204" pitchFamily="34" charset="0"/>
                <a:ea typeface="Tahoma" panose="020B0604030504040204" pitchFamily="34" charset="0"/>
                <a:cs typeface="Arial" panose="020B0604020202020204" pitchFamily="34" charset="0"/>
              </a:rPr>
              <a:t>the revised budget of </a:t>
            </a:r>
            <a:r>
              <a:rPr lang="en-US" sz="1150" dirty="0" smtClean="0">
                <a:latin typeface="Arial" panose="020B0604020202020204" pitchFamily="34" charset="0"/>
                <a:ea typeface="Tahoma" panose="020B0604030504040204" pitchFamily="34" charset="0"/>
                <a:cs typeface="Arial" panose="020B0604020202020204" pitchFamily="34" charset="0"/>
              </a:rPr>
              <a:t>R240 million (100.00%) </a:t>
            </a:r>
            <a:r>
              <a:rPr lang="en-US" sz="1150" dirty="0">
                <a:latin typeface="Arial" panose="020B0604020202020204" pitchFamily="34" charset="0"/>
                <a:ea typeface="Tahoma" panose="020B0604030504040204" pitchFamily="34" charset="0"/>
                <a:cs typeface="Arial" panose="020B0604020202020204" pitchFamily="34" charset="0"/>
              </a:rPr>
              <a:t>resulting in </a:t>
            </a:r>
            <a:r>
              <a:rPr lang="en-US" sz="1150" dirty="0" smtClean="0">
                <a:latin typeface="Arial" panose="020B0604020202020204" pitchFamily="34" charset="0"/>
                <a:ea typeface="Tahoma" panose="020B0604030504040204" pitchFamily="34" charset="0"/>
                <a:cs typeface="Arial" panose="020B0604020202020204" pitchFamily="34" charset="0"/>
              </a:rPr>
              <a:t>R85 </a:t>
            </a:r>
            <a:r>
              <a:rPr lang="en-US" sz="1150" dirty="0">
                <a:latin typeface="Arial" panose="020B0604020202020204" pitchFamily="34" charset="0"/>
                <a:ea typeface="Tahoma" panose="020B0604030504040204" pitchFamily="34" charset="0"/>
                <a:cs typeface="Arial" panose="020B0604020202020204" pitchFamily="34" charset="0"/>
              </a:rPr>
              <a:t>million </a:t>
            </a:r>
            <a:r>
              <a:rPr lang="en-US" sz="1150" dirty="0" smtClean="0">
                <a:latin typeface="Arial" panose="020B0604020202020204" pitchFamily="34" charset="0"/>
                <a:ea typeface="Tahoma" panose="020B0604030504040204" pitchFamily="34" charset="0"/>
                <a:cs typeface="Arial" panose="020B0604020202020204" pitchFamily="34" charset="0"/>
              </a:rPr>
              <a:t>underspending of the projected expenditure </a:t>
            </a:r>
            <a:r>
              <a:rPr lang="en-ZA" sz="1150" dirty="0" smtClean="0">
                <a:latin typeface="Arial" panose="020B0604020202020204" pitchFamily="34" charset="0"/>
                <a:ea typeface="Tahoma" panose="020B0604030504040204" pitchFamily="34" charset="0"/>
                <a:cs typeface="Arial" panose="020B0604020202020204" pitchFamily="34" charset="0"/>
              </a:rPr>
              <a:t>mainly </a:t>
            </a:r>
            <a:r>
              <a:rPr lang="en-ZA" sz="1150" dirty="0">
                <a:latin typeface="Arial" panose="020B0604020202020204" pitchFamily="34" charset="0"/>
                <a:ea typeface="Tahoma" panose="020B0604030504040204" pitchFamily="34" charset="0"/>
                <a:cs typeface="Arial" panose="020B0604020202020204" pitchFamily="34" charset="0"/>
              </a:rPr>
              <a:t>on item: Buildings and Other Fixed Structures due to </a:t>
            </a:r>
            <a:r>
              <a:rPr lang="en-ZA" sz="1150" dirty="0" smtClean="0">
                <a:latin typeface="Arial" panose="020B0604020202020204" pitchFamily="34" charset="0"/>
                <a:ea typeface="Tahoma" panose="020B0604030504040204" pitchFamily="34" charset="0"/>
                <a:cs typeface="Arial" panose="020B0604020202020204" pitchFamily="34" charset="0"/>
              </a:rPr>
              <a:t>poor performance on Capital Works Programme</a:t>
            </a:r>
          </a:p>
          <a:p>
            <a:pPr marL="266700" lvl="1" indent="-266700" algn="just" eaLnBrk="1" hangingPunct="1">
              <a:lnSpc>
                <a:spcPct val="150000"/>
              </a:lnSpc>
              <a:spcBef>
                <a:spcPts val="1200"/>
              </a:spcBef>
              <a:buClrTx/>
              <a:buFont typeface="Wingdings" panose="05000000000000000000" pitchFamily="2" charset="2"/>
              <a:buChar char="q"/>
            </a:pPr>
            <a:r>
              <a:rPr lang="en-ZA" sz="1150" dirty="0" smtClean="0">
                <a:latin typeface="Arial" panose="020B0604020202020204" pitchFamily="34" charset="0"/>
                <a:ea typeface="Tahoma" panose="020B0604030504040204" pitchFamily="34" charset="0"/>
                <a:cs typeface="Arial" panose="020B0604020202020204" pitchFamily="34" charset="0"/>
              </a:rPr>
              <a:t>An amount of R308,166 million was cut from Sub Programme: Facilities as part of funding South African Airways Business Rescue Plan as announced by Minister of Finance</a:t>
            </a:r>
            <a:r>
              <a:rPr lang="en-ZA" sz="1150" dirty="0">
                <a:latin typeface="Arial" panose="020B0604020202020204" pitchFamily="34" charset="0"/>
                <a:ea typeface="Tahoma" panose="020B0604030504040204" pitchFamily="34" charset="0"/>
                <a:cs typeface="Arial" panose="020B0604020202020204" pitchFamily="34" charset="0"/>
              </a:rPr>
              <a:t>. Of the R308,166 </a:t>
            </a:r>
            <a:r>
              <a:rPr lang="en-ZA" sz="1150" dirty="0" smtClean="0">
                <a:latin typeface="Arial" panose="020B0604020202020204" pitchFamily="34" charset="0"/>
                <a:ea typeface="Tahoma" panose="020B0604030504040204" pitchFamily="34" charset="0"/>
                <a:cs typeface="Arial" panose="020B0604020202020204" pitchFamily="34" charset="0"/>
              </a:rPr>
              <a:t>million, R200 million was cut from Capital Assets under item Building and </a:t>
            </a:r>
            <a:r>
              <a:rPr lang="en-ZA" sz="1150" dirty="0">
                <a:latin typeface="Arial" panose="020B0604020202020204" pitchFamily="34" charset="0"/>
                <a:ea typeface="Tahoma" panose="020B0604030504040204" pitchFamily="34" charset="0"/>
                <a:cs typeface="Arial" panose="020B0604020202020204" pitchFamily="34" charset="0"/>
              </a:rPr>
              <a:t>O</a:t>
            </a:r>
            <a:r>
              <a:rPr lang="en-ZA" sz="1150" dirty="0" smtClean="0">
                <a:latin typeface="Arial" panose="020B0604020202020204" pitchFamily="34" charset="0"/>
                <a:ea typeface="Tahoma" panose="020B0604030504040204" pitchFamily="34" charset="0"/>
                <a:cs typeface="Arial" panose="020B0604020202020204" pitchFamily="34" charset="0"/>
              </a:rPr>
              <a:t>ther </a:t>
            </a:r>
            <a:r>
              <a:rPr lang="en-ZA" sz="1150" dirty="0">
                <a:latin typeface="Arial" panose="020B0604020202020204" pitchFamily="34" charset="0"/>
                <a:ea typeface="Tahoma" panose="020B0604030504040204" pitchFamily="34" charset="0"/>
                <a:cs typeface="Arial" panose="020B0604020202020204" pitchFamily="34" charset="0"/>
              </a:rPr>
              <a:t>F</a:t>
            </a:r>
            <a:r>
              <a:rPr lang="en-ZA" sz="1150" dirty="0" smtClean="0">
                <a:latin typeface="Arial" panose="020B0604020202020204" pitchFamily="34" charset="0"/>
                <a:ea typeface="Tahoma" panose="020B0604030504040204" pitchFamily="34" charset="0"/>
                <a:cs typeface="Arial" panose="020B0604020202020204" pitchFamily="34" charset="0"/>
              </a:rPr>
              <a:t>ixed </a:t>
            </a:r>
            <a:r>
              <a:rPr lang="en-ZA" sz="1150" dirty="0">
                <a:latin typeface="Arial" panose="020B0604020202020204" pitchFamily="34" charset="0"/>
                <a:ea typeface="Tahoma" panose="020B0604030504040204" pitchFamily="34" charset="0"/>
                <a:cs typeface="Arial" panose="020B0604020202020204" pitchFamily="34" charset="0"/>
              </a:rPr>
              <a:t>S</a:t>
            </a:r>
            <a:r>
              <a:rPr lang="en-ZA" sz="1150" dirty="0" smtClean="0">
                <a:latin typeface="Arial" panose="020B0604020202020204" pitchFamily="34" charset="0"/>
                <a:ea typeface="Tahoma" panose="020B0604030504040204" pitchFamily="34" charset="0"/>
                <a:cs typeface="Arial" panose="020B0604020202020204" pitchFamily="34" charset="0"/>
              </a:rPr>
              <a:t>tructure and the remainder from Goods and Services under item Property Payments</a:t>
            </a:r>
          </a:p>
        </p:txBody>
      </p:sp>
      <p:sp>
        <p:nvSpPr>
          <p:cNvPr id="11" name="Rectangle 2"/>
          <p:cNvSpPr txBox="1">
            <a:spLocks noChangeArrowheads="1"/>
          </p:cNvSpPr>
          <p:nvPr/>
        </p:nvSpPr>
        <p:spPr bwMode="auto">
          <a:xfrm>
            <a:off x="65904" y="392858"/>
            <a:ext cx="8863410" cy="498598"/>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algn="ctr" defTabSz="914400"/>
            <a:r>
              <a:rPr lang="en-ZA" sz="1800" kern="0" dirty="0">
                <a:latin typeface="Arial" panose="020B0604020202020204" pitchFamily="34" charset="0"/>
                <a:ea typeface="Tahoma" panose="020B0604030504040204" pitchFamily="34" charset="0"/>
                <a:cs typeface="Arial" panose="020B0604020202020204" pitchFamily="34" charset="0"/>
              </a:rPr>
              <a:t>B. ANALYSIS OF </a:t>
            </a:r>
            <a:r>
              <a:rPr lang="en-ZA" sz="1800" kern="0" dirty="0" smtClean="0">
                <a:latin typeface="Arial" panose="020B0604020202020204" pitchFamily="34" charset="0"/>
                <a:ea typeface="Tahoma" panose="020B0604030504040204" pitchFamily="34" charset="0"/>
                <a:cs typeface="Arial" panose="020B0604020202020204" pitchFamily="34" charset="0"/>
              </a:rPr>
              <a:t>THE PRELIMINARY NATIONAL </a:t>
            </a:r>
            <a:r>
              <a:rPr lang="en-ZA" sz="1800" kern="0" dirty="0">
                <a:latin typeface="Arial" panose="020B0604020202020204" pitchFamily="34" charset="0"/>
                <a:ea typeface="Tahoma" panose="020B0604030504040204" pitchFamily="34" charset="0"/>
                <a:cs typeface="Arial" panose="020B0604020202020204" pitchFamily="34" charset="0"/>
              </a:rPr>
              <a:t>STATE OF EXPENDITURE PER PROGRAMME  FOR  THE YEAR ENDED </a:t>
            </a:r>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latin typeface="Arial" panose="020B0604020202020204" pitchFamily="34" charset="0"/>
              <a:ea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9154154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13</a:t>
            </a:fld>
            <a:endParaRPr lang="en-US" dirty="0">
              <a:solidFill>
                <a:srgbClr val="000000"/>
              </a:solidFill>
              <a:latin typeface="Arial" pitchFamily="34" charset="0"/>
              <a:ea typeface="ヒラギノ角ゴ Pro W3"/>
              <a:cs typeface="ヒラギノ角ゴ Pro W3"/>
            </a:endParaRPr>
          </a:p>
        </p:txBody>
      </p:sp>
      <p:sp>
        <p:nvSpPr>
          <p:cNvPr id="9" name="Title 1"/>
          <p:cNvSpPr txBox="1">
            <a:spLocks/>
          </p:cNvSpPr>
          <p:nvPr/>
        </p:nvSpPr>
        <p:spPr bwMode="auto">
          <a:xfrm>
            <a:off x="0" y="577400"/>
            <a:ext cx="9036496" cy="457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11" name="Rectangle 2"/>
          <p:cNvSpPr txBox="1">
            <a:spLocks noChangeArrowheads="1"/>
          </p:cNvSpPr>
          <p:nvPr/>
        </p:nvSpPr>
        <p:spPr bwMode="auto">
          <a:xfrm>
            <a:off x="-98853" y="173522"/>
            <a:ext cx="9159260" cy="498598"/>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algn="ctr" defTabSz="914400"/>
            <a:r>
              <a:rPr lang="en-ZA" sz="1800" kern="0" dirty="0">
                <a:latin typeface="Arial" panose="020B0604020202020204" pitchFamily="34" charset="0"/>
                <a:ea typeface="Tahoma" panose="020B0604030504040204" pitchFamily="34" charset="0"/>
                <a:cs typeface="Arial" panose="020B0604020202020204" pitchFamily="34" charset="0"/>
              </a:rPr>
              <a:t>B. SUMMARY OF </a:t>
            </a:r>
            <a:r>
              <a:rPr lang="en-ZA" sz="1800" kern="0" dirty="0" smtClean="0">
                <a:latin typeface="Arial" panose="020B0604020202020204" pitchFamily="34" charset="0"/>
                <a:ea typeface="Tahoma" panose="020B0604030504040204" pitchFamily="34" charset="0"/>
                <a:cs typeface="Arial" panose="020B0604020202020204" pitchFamily="34" charset="0"/>
              </a:rPr>
              <a:t>THE PRELIMINARY </a:t>
            </a:r>
            <a:r>
              <a:rPr lang="en-ZA" sz="1800" kern="0" dirty="0">
                <a:latin typeface="Arial" panose="020B0604020202020204" pitchFamily="34" charset="0"/>
                <a:ea typeface="Tahoma" panose="020B0604030504040204" pitchFamily="34" charset="0"/>
                <a:cs typeface="Arial" panose="020B0604020202020204" pitchFamily="34" charset="0"/>
              </a:rPr>
              <a:t>NATIONAL STATE OF EXPENDITURE PER PROGRAMME  FOR  THE YEAR ENDED </a:t>
            </a:r>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latin typeface="Arial" panose="020B0604020202020204" pitchFamily="34" charset="0"/>
              <a:ea typeface="Tahoma" panose="020B0604030504040204" pitchFamily="34" charset="0"/>
              <a:cs typeface="Arial" panose="020B0604020202020204" pitchFamily="34"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3171456086"/>
              </p:ext>
            </p:extLst>
          </p:nvPr>
        </p:nvGraphicFramePr>
        <p:xfrm>
          <a:off x="955590" y="898525"/>
          <a:ext cx="6969210" cy="3052763"/>
        </p:xfrm>
        <a:graphic>
          <a:graphicData uri="http://schemas.openxmlformats.org/presentationml/2006/ole">
            <mc:AlternateContent xmlns:mc="http://schemas.openxmlformats.org/markup-compatibility/2006">
              <mc:Choice xmlns:v="urn:schemas-microsoft-com:vml" Requires="v">
                <p:oleObj spid="_x0000_s107266" name="Worksheet" r:id="rId4" imgW="4733849" imgH="2428942" progId="Excel.Sheet.12">
                  <p:embed/>
                </p:oleObj>
              </mc:Choice>
              <mc:Fallback>
                <p:oleObj name="Worksheet" r:id="rId4" imgW="4733849" imgH="2428942" progId="Excel.Sheet.12">
                  <p:embed/>
                  <p:pic>
                    <p:nvPicPr>
                      <p:cNvPr id="0" name="Object 2"/>
                      <p:cNvPicPr>
                        <a:picLocks noChangeAspect="1" noChangeArrowheads="1"/>
                      </p:cNvPicPr>
                      <p:nvPr/>
                    </p:nvPicPr>
                    <p:blipFill>
                      <a:blip r:embed="rId5"/>
                      <a:srcRect/>
                      <a:stretch>
                        <a:fillRect/>
                      </a:stretch>
                    </p:blipFill>
                    <p:spPr bwMode="auto">
                      <a:xfrm>
                        <a:off x="955590" y="898525"/>
                        <a:ext cx="6969210" cy="3052763"/>
                      </a:xfrm>
                      <a:prstGeom prst="rect">
                        <a:avLst/>
                      </a:prstGeom>
                      <a:noFill/>
                      <a:ln>
                        <a:noFill/>
                      </a:ln>
                    </p:spPr>
                  </p:pic>
                </p:oleObj>
              </mc:Fallback>
            </mc:AlternateContent>
          </a:graphicData>
        </a:graphic>
      </p:graphicFrame>
      <p:sp>
        <p:nvSpPr>
          <p:cNvPr id="5" name="Rectangle 4"/>
          <p:cNvSpPr/>
          <p:nvPr/>
        </p:nvSpPr>
        <p:spPr>
          <a:xfrm>
            <a:off x="723268" y="3780932"/>
            <a:ext cx="7917945" cy="2500685"/>
          </a:xfrm>
          <a:prstGeom prst="rect">
            <a:avLst/>
          </a:prstGeom>
        </p:spPr>
        <p:txBody>
          <a:bodyPr wrap="square">
            <a:spAutoFit/>
          </a:bodyPr>
          <a:lstStyle/>
          <a:p>
            <a:pPr marL="266700" indent="-266700" algn="just" fontAlgn="base">
              <a:lnSpc>
                <a:spcPct val="150000"/>
              </a:lnSpc>
              <a:spcBef>
                <a:spcPts val="1200"/>
              </a:spcBef>
              <a:spcAft>
                <a:spcPct val="0"/>
              </a:spcAft>
              <a:buFont typeface="Wingdings" panose="05000000000000000000" pitchFamily="2" charset="2"/>
              <a:buChar char="q"/>
              <a:tabLst>
                <a:tab pos="1708150" algn="l"/>
              </a:tabLst>
            </a:pPr>
            <a:endParaRPr lang="en-US" sz="1300" dirty="0" smtClean="0">
              <a:latin typeface="Arial" panose="020B0604020202020204" pitchFamily="34" charset="0"/>
              <a:ea typeface="Tahoma" panose="020B0604030504040204" pitchFamily="34" charset="0"/>
              <a:cs typeface="Arial" panose="020B0604020202020204" pitchFamily="34" charset="0"/>
            </a:endParaRPr>
          </a:p>
          <a:p>
            <a:pPr marL="266700" indent="-266700" algn="just" fontAlgn="base">
              <a:lnSpc>
                <a:spcPct val="150000"/>
              </a:lnSpc>
              <a:spcBef>
                <a:spcPts val="1200"/>
              </a:spcBef>
              <a:spcAft>
                <a:spcPct val="0"/>
              </a:spcAft>
              <a:buFont typeface="Wingdings" panose="05000000000000000000" pitchFamily="2" charset="2"/>
              <a:buChar char="q"/>
              <a:tabLst>
                <a:tab pos="1708150" algn="l"/>
              </a:tabLst>
            </a:pPr>
            <a:r>
              <a:rPr lang="en-US" sz="1300" dirty="0" smtClean="0">
                <a:latin typeface="Arial" panose="020B0604020202020204" pitchFamily="34" charset="0"/>
                <a:ea typeface="Tahoma" panose="020B0604030504040204" pitchFamily="34" charset="0"/>
                <a:cs typeface="Arial" panose="020B0604020202020204" pitchFamily="34" charset="0"/>
              </a:rPr>
              <a:t>The </a:t>
            </a:r>
            <a:r>
              <a:rPr lang="en-US" sz="1300" dirty="0">
                <a:latin typeface="Arial" panose="020B0604020202020204" pitchFamily="34" charset="0"/>
                <a:ea typeface="Tahoma" panose="020B0604030504040204" pitchFamily="34" charset="0"/>
                <a:cs typeface="Arial" panose="020B0604020202020204" pitchFamily="34" charset="0"/>
              </a:rPr>
              <a:t>actual spending of programme Rehabilitation is </a:t>
            </a:r>
            <a:r>
              <a:rPr lang="en-US" sz="1300" dirty="0" smtClean="0">
                <a:latin typeface="Arial" panose="020B0604020202020204" pitchFamily="34" charset="0"/>
                <a:ea typeface="Tahoma" panose="020B0604030504040204" pitchFamily="34" charset="0"/>
                <a:cs typeface="Arial" panose="020B0604020202020204" pitchFamily="34" charset="0"/>
              </a:rPr>
              <a:t>R1,885 billion (93.78%) against </a:t>
            </a:r>
            <a:r>
              <a:rPr lang="en-US" sz="1300" dirty="0">
                <a:latin typeface="Arial" panose="020B0604020202020204" pitchFamily="34" charset="0"/>
                <a:ea typeface="Tahoma" panose="020B0604030504040204" pitchFamily="34" charset="0"/>
                <a:cs typeface="Arial" panose="020B0604020202020204" pitchFamily="34" charset="0"/>
              </a:rPr>
              <a:t>the revised </a:t>
            </a:r>
            <a:r>
              <a:rPr lang="en-US" sz="1300" dirty="0" smtClean="0">
                <a:latin typeface="Arial" panose="020B0604020202020204" pitchFamily="34" charset="0"/>
                <a:ea typeface="Tahoma" panose="020B0604030504040204" pitchFamily="34" charset="0"/>
                <a:cs typeface="Arial" panose="020B0604020202020204" pitchFamily="34" charset="0"/>
              </a:rPr>
              <a:t>budget </a:t>
            </a:r>
            <a:r>
              <a:rPr lang="en-US" sz="1300" dirty="0">
                <a:latin typeface="Arial" panose="020B0604020202020204" pitchFamily="34" charset="0"/>
                <a:ea typeface="Tahoma" panose="020B0604030504040204" pitchFamily="34" charset="0"/>
                <a:cs typeface="Arial" panose="020B0604020202020204" pitchFamily="34" charset="0"/>
              </a:rPr>
              <a:t>of </a:t>
            </a:r>
            <a:r>
              <a:rPr lang="en-US" sz="1300" dirty="0" smtClean="0">
                <a:latin typeface="Arial" panose="020B0604020202020204" pitchFamily="34" charset="0"/>
                <a:ea typeface="Tahoma" panose="020B0604030504040204" pitchFamily="34" charset="0"/>
                <a:cs typeface="Arial" panose="020B0604020202020204" pitchFamily="34" charset="0"/>
              </a:rPr>
              <a:t>R2,010 billion (100.00%) </a:t>
            </a:r>
            <a:r>
              <a:rPr lang="en-US" sz="1300" dirty="0">
                <a:latin typeface="Arial" panose="020B0604020202020204" pitchFamily="34" charset="0"/>
                <a:ea typeface="Tahoma" panose="020B0604030504040204" pitchFamily="34" charset="0"/>
                <a:cs typeface="Arial" panose="020B0604020202020204" pitchFamily="34" charset="0"/>
              </a:rPr>
              <a:t>resulting in </a:t>
            </a:r>
            <a:r>
              <a:rPr lang="en-US" sz="1300" dirty="0" smtClean="0">
                <a:latin typeface="Arial" panose="020B0604020202020204" pitchFamily="34" charset="0"/>
                <a:ea typeface="Tahoma" panose="020B0604030504040204" pitchFamily="34" charset="0"/>
                <a:cs typeface="Arial" panose="020B0604020202020204" pitchFamily="34" charset="0"/>
              </a:rPr>
              <a:t>R125 million underspending of the projected expenditure </a:t>
            </a:r>
            <a:r>
              <a:rPr lang="en-US" sz="1300" dirty="0">
                <a:latin typeface="Arial" panose="020B0604020202020204" pitchFamily="34" charset="0"/>
                <a:ea typeface="Tahoma" panose="020B0604030504040204" pitchFamily="34" charset="0"/>
                <a:cs typeface="Arial" panose="020B0604020202020204" pitchFamily="34" charset="0"/>
              </a:rPr>
              <a:t>as a result of the following</a:t>
            </a:r>
            <a:r>
              <a:rPr lang="en-US" sz="1300" b="1" dirty="0">
                <a:latin typeface="Arial" panose="020B0604020202020204" pitchFamily="34" charset="0"/>
                <a:ea typeface="Tahoma" panose="020B0604030504040204" pitchFamily="34" charset="0"/>
                <a:cs typeface="Arial" panose="020B0604020202020204" pitchFamily="34" charset="0"/>
              </a:rPr>
              <a:t>:</a:t>
            </a:r>
          </a:p>
          <a:p>
            <a:pPr marL="266700" lvl="0" indent="-266700" algn="just" defTabSz="914400" fontAlgn="base">
              <a:lnSpc>
                <a:spcPct val="150000"/>
              </a:lnSpc>
              <a:spcBef>
                <a:spcPts val="1200"/>
              </a:spcBef>
              <a:spcAft>
                <a:spcPct val="0"/>
              </a:spcAft>
              <a:buFont typeface="Wingdings" panose="05000000000000000000" pitchFamily="2" charset="2"/>
              <a:buChar char="q"/>
            </a:pPr>
            <a:r>
              <a:rPr lang="en-US" sz="1300" dirty="0">
                <a:latin typeface="Arial" panose="020B0604020202020204" pitchFamily="34" charset="0"/>
                <a:ea typeface="Tahoma" panose="020B0604030504040204" pitchFamily="34" charset="0"/>
                <a:cs typeface="Arial" panose="020B0604020202020204" pitchFamily="34" charset="0"/>
              </a:rPr>
              <a:t> </a:t>
            </a:r>
            <a:r>
              <a:rPr lang="en-US" sz="1300" b="1" dirty="0">
                <a:latin typeface="Arial" panose="020B0604020202020204" pitchFamily="34" charset="0"/>
                <a:ea typeface="Tahoma" panose="020B0604030504040204" pitchFamily="34" charset="0"/>
                <a:cs typeface="Arial" panose="020B0604020202020204" pitchFamily="34" charset="0"/>
              </a:rPr>
              <a:t>Compensation of Employees: </a:t>
            </a:r>
            <a:r>
              <a:rPr lang="en-US" sz="1300" dirty="0">
                <a:latin typeface="Arial" panose="020B0604020202020204" pitchFamily="34" charset="0"/>
                <a:ea typeface="Tahoma" panose="020B0604030504040204" pitchFamily="34" charset="0"/>
                <a:cs typeface="Arial" panose="020B0604020202020204" pitchFamily="34" charset="0"/>
              </a:rPr>
              <a:t>The actual spending </a:t>
            </a:r>
            <a:r>
              <a:rPr lang="en-US" sz="1300" dirty="0" smtClean="0">
                <a:latin typeface="Arial" panose="020B0604020202020204" pitchFamily="34" charset="0"/>
                <a:ea typeface="Tahoma" panose="020B0604030504040204" pitchFamily="34" charset="0"/>
                <a:cs typeface="Arial" panose="020B0604020202020204" pitchFamily="34" charset="0"/>
              </a:rPr>
              <a:t>is R1,469 </a:t>
            </a:r>
            <a:r>
              <a:rPr lang="en-US" sz="1300" dirty="0">
                <a:latin typeface="Arial" panose="020B0604020202020204" pitchFamily="34" charset="0"/>
                <a:ea typeface="Tahoma" panose="020B0604030504040204" pitchFamily="34" charset="0"/>
                <a:cs typeface="Arial" panose="020B0604020202020204" pitchFamily="34" charset="0"/>
              </a:rPr>
              <a:t>b</a:t>
            </a:r>
            <a:r>
              <a:rPr lang="en-US" sz="1300" dirty="0" smtClean="0">
                <a:latin typeface="Arial" panose="020B0604020202020204" pitchFamily="34" charset="0"/>
                <a:ea typeface="Tahoma" panose="020B0604030504040204" pitchFamily="34" charset="0"/>
                <a:cs typeface="Arial" panose="020B0604020202020204" pitchFamily="34" charset="0"/>
              </a:rPr>
              <a:t>illion (100.75%) against </a:t>
            </a:r>
            <a:r>
              <a:rPr lang="en-US" sz="1300" dirty="0">
                <a:latin typeface="Arial" panose="020B0604020202020204" pitchFamily="34" charset="0"/>
                <a:ea typeface="Tahoma" panose="020B0604030504040204" pitchFamily="34" charset="0"/>
                <a:cs typeface="Arial" panose="020B0604020202020204" pitchFamily="34" charset="0"/>
              </a:rPr>
              <a:t>the revised budget of </a:t>
            </a:r>
            <a:r>
              <a:rPr lang="en-US" sz="1300" dirty="0" smtClean="0">
                <a:latin typeface="Arial" panose="020B0604020202020204" pitchFamily="34" charset="0"/>
                <a:ea typeface="Tahoma" panose="020B0604030504040204" pitchFamily="34" charset="0"/>
                <a:cs typeface="Arial" panose="020B0604020202020204" pitchFamily="34" charset="0"/>
              </a:rPr>
              <a:t>R1,458 </a:t>
            </a:r>
            <a:r>
              <a:rPr lang="en-US" sz="1300" dirty="0">
                <a:latin typeface="Arial" panose="020B0604020202020204" pitchFamily="34" charset="0"/>
                <a:ea typeface="Tahoma" panose="020B0604030504040204" pitchFamily="34" charset="0"/>
                <a:cs typeface="Arial" panose="020B0604020202020204" pitchFamily="34" charset="0"/>
              </a:rPr>
              <a:t>billion resulting in </a:t>
            </a:r>
            <a:r>
              <a:rPr lang="en-US" sz="1300" dirty="0" smtClean="0">
                <a:latin typeface="Arial" panose="020B0604020202020204" pitchFamily="34" charset="0"/>
                <a:ea typeface="Tahoma" panose="020B0604030504040204" pitchFamily="34" charset="0"/>
                <a:cs typeface="Arial" panose="020B0604020202020204" pitchFamily="34" charset="0"/>
              </a:rPr>
              <a:t>R11 </a:t>
            </a:r>
            <a:r>
              <a:rPr lang="en-US" sz="1300" dirty="0">
                <a:latin typeface="Arial" panose="020B0604020202020204" pitchFamily="34" charset="0"/>
                <a:ea typeface="Tahoma" panose="020B0604030504040204" pitchFamily="34" charset="0"/>
                <a:cs typeface="Arial" panose="020B0604020202020204" pitchFamily="34" charset="0"/>
              </a:rPr>
              <a:t>million </a:t>
            </a:r>
            <a:r>
              <a:rPr lang="en-US" sz="1300" dirty="0" smtClean="0">
                <a:latin typeface="Arial" panose="020B0604020202020204" pitchFamily="34" charset="0"/>
                <a:ea typeface="Tahoma" panose="020B0604030504040204" pitchFamily="34" charset="0"/>
                <a:cs typeface="Arial" panose="020B0604020202020204" pitchFamily="34" charset="0"/>
              </a:rPr>
              <a:t>overspending due to payment of overtime at 100% which is above the 30% threshold</a:t>
            </a:r>
            <a:endParaRPr lang="en-ZA" sz="1300" kern="0" dirty="0">
              <a:solidFill>
                <a:srgbClr val="FF0000"/>
              </a:solidFill>
              <a:latin typeface="Arial" panose="020B0604020202020204" pitchFamily="34" charset="0"/>
              <a:ea typeface="Tahoma" panose="020B0604030504040204" pitchFamily="34" charset="0"/>
              <a:cs typeface="Arial" panose="020B0604020202020204" pitchFamily="34" charset="0"/>
            </a:endParaRPr>
          </a:p>
        </p:txBody>
      </p:sp>
      <p:pic>
        <p:nvPicPr>
          <p:cNvPr id="10" name="Picture 9"/>
          <p:cNvPicPr>
            <a:picLocks noChangeAspect="1"/>
          </p:cNvPicPr>
          <p:nvPr/>
        </p:nvPicPr>
        <p:blipFill>
          <a:blip r:embed="rId6"/>
          <a:stretch>
            <a:fillRect/>
          </a:stretch>
        </p:blipFill>
        <p:spPr>
          <a:xfrm>
            <a:off x="830571" y="6504770"/>
            <a:ext cx="7378700" cy="38100"/>
          </a:xfrm>
          <a:prstGeom prst="rect">
            <a:avLst/>
          </a:prstGeom>
        </p:spPr>
      </p:pic>
    </p:spTree>
    <p:extLst>
      <p:ext uri="{BB962C8B-B14F-4D97-AF65-F5344CB8AC3E}">
        <p14:creationId xmlns:p14="http://schemas.microsoft.com/office/powerpoint/2010/main" val="19119188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14</a:t>
            </a:fld>
            <a:endParaRPr lang="en-US" dirty="0">
              <a:solidFill>
                <a:srgbClr val="000000"/>
              </a:solidFill>
              <a:latin typeface="Arial" pitchFamily="34" charset="0"/>
              <a:ea typeface="ヒラギノ角ゴ Pro W3"/>
              <a:cs typeface="ヒラギノ角ゴ Pro W3"/>
            </a:endParaRPr>
          </a:p>
        </p:txBody>
      </p:sp>
      <p:sp>
        <p:nvSpPr>
          <p:cNvPr id="9" name="Title 1"/>
          <p:cNvSpPr txBox="1">
            <a:spLocks/>
          </p:cNvSpPr>
          <p:nvPr/>
        </p:nvSpPr>
        <p:spPr bwMode="auto">
          <a:xfrm>
            <a:off x="0" y="577400"/>
            <a:ext cx="9036496" cy="457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11" name="Rectangle 2"/>
          <p:cNvSpPr txBox="1">
            <a:spLocks noChangeArrowheads="1"/>
          </p:cNvSpPr>
          <p:nvPr/>
        </p:nvSpPr>
        <p:spPr bwMode="auto">
          <a:xfrm>
            <a:off x="255373" y="173522"/>
            <a:ext cx="8805033" cy="498598"/>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algn="ctr" defTabSz="914400"/>
            <a:r>
              <a:rPr lang="en-ZA" sz="1800" kern="0" dirty="0">
                <a:latin typeface="Arial" panose="020B0604020202020204" pitchFamily="34" charset="0"/>
                <a:ea typeface="Tahoma" panose="020B0604030504040204" pitchFamily="34" charset="0"/>
                <a:cs typeface="Arial" panose="020B0604020202020204" pitchFamily="34" charset="0"/>
              </a:rPr>
              <a:t>B. SUMMARY OF </a:t>
            </a:r>
            <a:r>
              <a:rPr lang="en-ZA" sz="1800" kern="0" dirty="0" smtClean="0">
                <a:latin typeface="Arial" panose="020B0604020202020204" pitchFamily="34" charset="0"/>
                <a:ea typeface="Tahoma" panose="020B0604030504040204" pitchFamily="34" charset="0"/>
                <a:cs typeface="Arial" panose="020B0604020202020204" pitchFamily="34" charset="0"/>
              </a:rPr>
              <a:t>THE PRELIMINARY </a:t>
            </a:r>
            <a:r>
              <a:rPr lang="en-ZA" sz="1800" kern="0" dirty="0">
                <a:latin typeface="Arial" panose="020B0604020202020204" pitchFamily="34" charset="0"/>
                <a:ea typeface="Tahoma" panose="020B0604030504040204" pitchFamily="34" charset="0"/>
                <a:cs typeface="Arial" panose="020B0604020202020204" pitchFamily="34" charset="0"/>
              </a:rPr>
              <a:t>NATIONAL STATE OF EXPENDITURE PER PROGRAMME  FOR  THE YEAR ENDED </a:t>
            </a:r>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latin typeface="Arial" panose="020B0604020202020204" pitchFamily="34" charset="0"/>
              <a:ea typeface="Tahoma" panose="020B0604030504040204" pitchFamily="34" charset="0"/>
              <a:cs typeface="Arial" panose="020B0604020202020204" pitchFamily="34" charset="0"/>
            </a:endParaRPr>
          </a:p>
        </p:txBody>
      </p:sp>
      <p:sp>
        <p:nvSpPr>
          <p:cNvPr id="5" name="Rectangle 4"/>
          <p:cNvSpPr/>
          <p:nvPr/>
        </p:nvSpPr>
        <p:spPr>
          <a:xfrm>
            <a:off x="463550" y="952503"/>
            <a:ext cx="7917945" cy="3901068"/>
          </a:xfrm>
          <a:prstGeom prst="rect">
            <a:avLst/>
          </a:prstGeom>
        </p:spPr>
        <p:txBody>
          <a:bodyPr wrap="square">
            <a:spAutoFit/>
          </a:bodyPr>
          <a:lstStyle/>
          <a:p>
            <a:pPr marL="266700" lvl="0" indent="-266700" algn="just" defTabSz="914400" fontAlgn="base">
              <a:lnSpc>
                <a:spcPct val="150000"/>
              </a:lnSpc>
              <a:spcBef>
                <a:spcPts val="1200"/>
              </a:spcBef>
              <a:spcAft>
                <a:spcPct val="0"/>
              </a:spcAft>
              <a:buFont typeface="Wingdings" panose="05000000000000000000" pitchFamily="2" charset="2"/>
              <a:buChar char="q"/>
            </a:pPr>
            <a:r>
              <a:rPr lang="en-US" sz="1300" b="1" kern="0" dirty="0">
                <a:solidFill>
                  <a:srgbClr val="000000"/>
                </a:solidFill>
                <a:latin typeface="Arial" panose="020B0604020202020204" pitchFamily="34" charset="0"/>
                <a:ea typeface="Tahoma" panose="020B0604030504040204" pitchFamily="34" charset="0"/>
                <a:cs typeface="Arial" panose="020B0604020202020204" pitchFamily="34" charset="0"/>
              </a:rPr>
              <a:t>Compensation of Employees (cont)</a:t>
            </a:r>
            <a:r>
              <a:rPr lang="en-US" sz="1300" kern="0" dirty="0">
                <a:solidFill>
                  <a:srgbClr val="000000"/>
                </a:solidFill>
                <a:latin typeface="Arial" panose="020B0604020202020204" pitchFamily="34" charset="0"/>
                <a:ea typeface="Tahoma" panose="020B0604030504040204" pitchFamily="34" charset="0"/>
                <a:cs typeface="Arial" panose="020B0604020202020204" pitchFamily="34" charset="0"/>
              </a:rPr>
              <a:t>: </a:t>
            </a:r>
            <a:r>
              <a:rPr lang="en-ZA" sz="1300" kern="0" dirty="0">
                <a:solidFill>
                  <a:prstClr val="black"/>
                </a:solidFill>
                <a:latin typeface="Arial" panose="020B0604020202020204" pitchFamily="34" charset="0"/>
                <a:ea typeface="Tahoma" panose="020B0604030504040204" pitchFamily="34" charset="0"/>
                <a:cs typeface="Arial" panose="020B0604020202020204" pitchFamily="34" charset="0"/>
              </a:rPr>
              <a:t>The Budget </a:t>
            </a:r>
            <a:r>
              <a:rPr lang="en-ZA" sz="1300" kern="0" dirty="0" smtClean="0">
                <a:solidFill>
                  <a:prstClr val="black"/>
                </a:solidFill>
                <a:latin typeface="Arial" panose="020B0604020202020204" pitchFamily="34" charset="0"/>
                <a:ea typeface="Tahoma" panose="020B0604030504040204" pitchFamily="34" charset="0"/>
                <a:cs typeface="Arial" panose="020B0604020202020204" pitchFamily="34" charset="0"/>
              </a:rPr>
              <a:t>Committee decided </a:t>
            </a:r>
            <a:r>
              <a:rPr lang="en-ZA" sz="1300" kern="0" dirty="0">
                <a:solidFill>
                  <a:prstClr val="black"/>
                </a:solidFill>
                <a:latin typeface="Arial" panose="020B0604020202020204" pitchFamily="34" charset="0"/>
                <a:ea typeface="Tahoma" panose="020B0604030504040204" pitchFamily="34" charset="0"/>
                <a:cs typeface="Arial" panose="020B0604020202020204" pitchFamily="34" charset="0"/>
              </a:rPr>
              <a:t>that Branch HR must clean up PERSAL so as to ensure a credible database for reconciliation with the HRBP tool. This process of aligning PERSAL to the HRBP Tool remains incomplete due to further cutting of posts </a:t>
            </a:r>
            <a:r>
              <a:rPr lang="en-ZA" sz="1300" kern="0" dirty="0" smtClean="0">
                <a:solidFill>
                  <a:prstClr val="black"/>
                </a:solidFill>
                <a:latin typeface="Arial" panose="020B0604020202020204" pitchFamily="34" charset="0"/>
                <a:ea typeface="Tahoma" panose="020B0604030504040204" pitchFamily="34" charset="0"/>
                <a:cs typeface="Arial" panose="020B0604020202020204" pitchFamily="34" charset="0"/>
              </a:rPr>
              <a:t>which </a:t>
            </a:r>
            <a:r>
              <a:rPr lang="en-ZA" sz="1300" kern="0" dirty="0">
                <a:solidFill>
                  <a:prstClr val="black"/>
                </a:solidFill>
                <a:latin typeface="Arial" panose="020B0604020202020204" pitchFamily="34" charset="0"/>
                <a:ea typeface="Tahoma" panose="020B0604030504040204" pitchFamily="34" charset="0"/>
                <a:cs typeface="Arial" panose="020B0604020202020204" pitchFamily="34" charset="0"/>
              </a:rPr>
              <a:t>must be incorporated into this </a:t>
            </a:r>
            <a:r>
              <a:rPr lang="en-ZA" sz="1300" kern="0" dirty="0" smtClean="0">
                <a:solidFill>
                  <a:prstClr val="black"/>
                </a:solidFill>
                <a:latin typeface="Arial" panose="020B0604020202020204" pitchFamily="34" charset="0"/>
                <a:ea typeface="Tahoma" panose="020B0604030504040204" pitchFamily="34" charset="0"/>
                <a:cs typeface="Arial" panose="020B0604020202020204" pitchFamily="34" charset="0"/>
              </a:rPr>
              <a:t>alignment. </a:t>
            </a:r>
            <a:r>
              <a:rPr lang="en-ZA" sz="1400" kern="0" dirty="0">
                <a:latin typeface="Arial" panose="020B0604020202020204" pitchFamily="34" charset="0"/>
                <a:ea typeface="Tahoma" panose="020B0604030504040204" pitchFamily="34" charset="0"/>
                <a:cs typeface="Arial" panose="020B0604020202020204" pitchFamily="34" charset="0"/>
              </a:rPr>
              <a:t>There is an engagement with National Treasury to collectively review DCS HRBP tool. </a:t>
            </a:r>
            <a:r>
              <a:rPr lang="en-ZA" sz="1300" kern="0" dirty="0" smtClean="0">
                <a:solidFill>
                  <a:prstClr val="black"/>
                </a:solidFill>
                <a:latin typeface="Arial" panose="020B0604020202020204" pitchFamily="34" charset="0"/>
                <a:ea typeface="Tahoma" panose="020B0604030504040204" pitchFamily="34" charset="0"/>
                <a:cs typeface="Arial" panose="020B0604020202020204" pitchFamily="34" charset="0"/>
              </a:rPr>
              <a:t>Therefore </a:t>
            </a:r>
            <a:r>
              <a:rPr lang="en-ZA" sz="1300" kern="0" dirty="0">
                <a:solidFill>
                  <a:prstClr val="black"/>
                </a:solidFill>
                <a:latin typeface="Arial" panose="020B0604020202020204" pitchFamily="34" charset="0"/>
                <a:ea typeface="Tahoma" panose="020B0604030504040204" pitchFamily="34" charset="0"/>
                <a:cs typeface="Arial" panose="020B0604020202020204" pitchFamily="34" charset="0"/>
              </a:rPr>
              <a:t>aligning PERSAL to HRBP tool is anticipated to be finalised </a:t>
            </a:r>
            <a:r>
              <a:rPr lang="en-ZA" sz="1300" kern="0" dirty="0">
                <a:latin typeface="Arial" panose="020B0604020202020204" pitchFamily="34" charset="0"/>
                <a:ea typeface="Tahoma" panose="020B0604030504040204" pitchFamily="34" charset="0"/>
                <a:cs typeface="Arial" panose="020B0604020202020204" pitchFamily="34" charset="0"/>
              </a:rPr>
              <a:t>by 30 September 2020</a:t>
            </a:r>
            <a:r>
              <a:rPr lang="en-ZA" sz="1300" kern="0" dirty="0">
                <a:solidFill>
                  <a:srgbClr val="FF0000"/>
                </a:solidFill>
                <a:latin typeface="Arial" panose="020B0604020202020204" pitchFamily="34" charset="0"/>
                <a:ea typeface="Tahoma" panose="020B0604030504040204" pitchFamily="34" charset="0"/>
                <a:cs typeface="Arial" panose="020B0604020202020204" pitchFamily="34" charset="0"/>
              </a:rPr>
              <a:t>. </a:t>
            </a:r>
            <a:r>
              <a:rPr lang="en-ZA" sz="1300" kern="0" dirty="0">
                <a:solidFill>
                  <a:prstClr val="black"/>
                </a:solidFill>
                <a:latin typeface="Arial" panose="020B0604020202020204" pitchFamily="34" charset="0"/>
                <a:ea typeface="Tahoma" panose="020B0604030504040204" pitchFamily="34" charset="0"/>
                <a:cs typeface="Arial" panose="020B0604020202020204" pitchFamily="34" charset="0"/>
              </a:rPr>
              <a:t>The permanent funded establishment as published in 2020 ENE was reported to be 2,163 against permanent PERSAL establishment of </a:t>
            </a:r>
            <a:r>
              <a:rPr lang="en-ZA" sz="1300" kern="0" dirty="0" smtClean="0">
                <a:solidFill>
                  <a:prstClr val="black"/>
                </a:solidFill>
                <a:latin typeface="Arial" panose="020B0604020202020204" pitchFamily="34" charset="0"/>
                <a:ea typeface="Tahoma" panose="020B0604030504040204" pitchFamily="34" charset="0"/>
                <a:cs typeface="Arial" panose="020B0604020202020204" pitchFamily="34" charset="0"/>
              </a:rPr>
              <a:t>2,554 </a:t>
            </a:r>
            <a:r>
              <a:rPr lang="en-ZA" sz="1300" kern="0" dirty="0">
                <a:solidFill>
                  <a:prstClr val="black"/>
                </a:solidFill>
                <a:latin typeface="Arial" panose="020B0604020202020204" pitchFamily="34" charset="0"/>
                <a:ea typeface="Tahoma" panose="020B0604030504040204" pitchFamily="34" charset="0"/>
                <a:cs typeface="Arial" panose="020B0604020202020204" pitchFamily="34" charset="0"/>
              </a:rPr>
              <a:t>resulting </a:t>
            </a:r>
            <a:r>
              <a:rPr lang="en-ZA" sz="1300" kern="0" dirty="0" smtClean="0">
                <a:solidFill>
                  <a:prstClr val="black"/>
                </a:solidFill>
                <a:latin typeface="Arial" panose="020B0604020202020204" pitchFamily="34" charset="0"/>
                <a:ea typeface="Tahoma" panose="020B0604030504040204" pitchFamily="34" charset="0"/>
                <a:cs typeface="Arial" panose="020B0604020202020204" pitchFamily="34" charset="0"/>
              </a:rPr>
              <a:t>in a </a:t>
            </a:r>
            <a:r>
              <a:rPr lang="en-ZA" sz="1300" kern="0" dirty="0">
                <a:solidFill>
                  <a:prstClr val="black"/>
                </a:solidFill>
                <a:latin typeface="Arial" panose="020B0604020202020204" pitchFamily="34" charset="0"/>
                <a:ea typeface="Tahoma" panose="020B0604030504040204" pitchFamily="34" charset="0"/>
                <a:cs typeface="Arial" panose="020B0604020202020204" pitchFamily="34" charset="0"/>
              </a:rPr>
              <a:t>variance of </a:t>
            </a:r>
            <a:r>
              <a:rPr lang="en-ZA" sz="1300" kern="0" dirty="0" smtClean="0">
                <a:solidFill>
                  <a:prstClr val="black"/>
                </a:solidFill>
                <a:latin typeface="Arial" panose="020B0604020202020204" pitchFamily="34" charset="0"/>
                <a:ea typeface="Tahoma" panose="020B0604030504040204" pitchFamily="34" charset="0"/>
                <a:cs typeface="Arial" panose="020B0604020202020204" pitchFamily="34" charset="0"/>
              </a:rPr>
              <a:t>391 posts</a:t>
            </a:r>
          </a:p>
          <a:p>
            <a:pPr marL="266700" lvl="0" indent="-266700" algn="just" defTabSz="914400" fontAlgn="base">
              <a:lnSpc>
                <a:spcPct val="150000"/>
              </a:lnSpc>
              <a:spcBef>
                <a:spcPts val="1200"/>
              </a:spcBef>
              <a:spcAft>
                <a:spcPct val="0"/>
              </a:spcAft>
              <a:buFont typeface="Wingdings" panose="05000000000000000000" pitchFamily="2" charset="2"/>
              <a:buChar char="q"/>
            </a:pPr>
            <a:r>
              <a:rPr lang="en-ZA" sz="1300" kern="0" dirty="0">
                <a:solidFill>
                  <a:prstClr val="black"/>
                </a:solidFill>
                <a:latin typeface="Arial" panose="020B0604020202020204" pitchFamily="34" charset="0"/>
                <a:ea typeface="Tahoma" panose="020B0604030504040204" pitchFamily="34" charset="0"/>
                <a:cs typeface="Arial" panose="020B0604020202020204" pitchFamily="34" charset="0"/>
              </a:rPr>
              <a:t>Hereunder is the analysis of filled and vacant posts as per HRBP tool and PERSAL as                       </a:t>
            </a:r>
            <a:r>
              <a:rPr lang="en-ZA" sz="1300" kern="0" dirty="0" smtClean="0">
                <a:solidFill>
                  <a:prstClr val="black"/>
                </a:solidFill>
                <a:latin typeface="Arial" panose="020B0604020202020204" pitchFamily="34" charset="0"/>
                <a:ea typeface="Tahoma" panose="020B0604030504040204" pitchFamily="34" charset="0"/>
                <a:cs typeface="Arial" panose="020B0604020202020204" pitchFamily="34" charset="0"/>
              </a:rPr>
              <a:t>31 March 2021 </a:t>
            </a:r>
          </a:p>
          <a:p>
            <a:pPr marL="266700" lvl="0" indent="-266700" algn="just" defTabSz="914400" fontAlgn="base">
              <a:lnSpc>
                <a:spcPct val="150000"/>
              </a:lnSpc>
              <a:spcBef>
                <a:spcPts val="1200"/>
              </a:spcBef>
              <a:spcAft>
                <a:spcPct val="0"/>
              </a:spcAft>
              <a:buFont typeface="Wingdings" panose="05000000000000000000" pitchFamily="2" charset="2"/>
              <a:buChar char="q"/>
            </a:pPr>
            <a:endParaRPr lang="en-ZA" sz="1300" kern="0" dirty="0">
              <a:solidFill>
                <a:prstClr val="black"/>
              </a:solidFill>
              <a:latin typeface="Arial" panose="020B0604020202020204" pitchFamily="34" charset="0"/>
              <a:ea typeface="Tahoma" panose="020B0604030504040204" pitchFamily="34" charset="0"/>
              <a:cs typeface="Arial" panose="020B0604020202020204" pitchFamily="34" charset="0"/>
            </a:endParaRPr>
          </a:p>
          <a:p>
            <a:pPr marL="266700" lvl="0" indent="-266700" algn="just" defTabSz="914400" fontAlgn="base">
              <a:lnSpc>
                <a:spcPct val="150000"/>
              </a:lnSpc>
              <a:spcBef>
                <a:spcPts val="1200"/>
              </a:spcBef>
              <a:spcAft>
                <a:spcPct val="0"/>
              </a:spcAft>
              <a:buFont typeface="Wingdings" panose="05000000000000000000" pitchFamily="2" charset="2"/>
              <a:buChar char="q"/>
            </a:pPr>
            <a:r>
              <a:rPr lang="en-ZA" sz="1300" kern="0" dirty="0" smtClean="0">
                <a:solidFill>
                  <a:prstClr val="black"/>
                </a:solidFill>
                <a:latin typeface="Arial" panose="020B0604020202020204" pitchFamily="34" charset="0"/>
                <a:ea typeface="Tahoma" panose="020B0604030504040204" pitchFamily="34" charset="0"/>
                <a:cs typeface="Arial" panose="020B0604020202020204" pitchFamily="34" charset="0"/>
              </a:rPr>
              <a:t>:</a:t>
            </a:r>
            <a:endParaRPr lang="en-ZA" sz="1300" kern="0" dirty="0">
              <a:solidFill>
                <a:prstClr val="black"/>
              </a:solidFill>
              <a:latin typeface="Arial" panose="020B0604020202020204" pitchFamily="34" charset="0"/>
              <a:ea typeface="Tahoma" panose="020B0604030504040204" pitchFamily="34" charset="0"/>
              <a:cs typeface="Arial" panose="020B0604020202020204" pitchFamily="34" charset="0"/>
            </a:endParaRPr>
          </a:p>
        </p:txBody>
      </p:sp>
      <p:pic>
        <p:nvPicPr>
          <p:cNvPr id="10" name="Picture 9"/>
          <p:cNvPicPr>
            <a:picLocks noChangeAspect="1"/>
          </p:cNvPicPr>
          <p:nvPr/>
        </p:nvPicPr>
        <p:blipFill>
          <a:blip r:embed="rId3"/>
          <a:stretch>
            <a:fillRect/>
          </a:stretch>
        </p:blipFill>
        <p:spPr>
          <a:xfrm>
            <a:off x="898062" y="5864032"/>
            <a:ext cx="7378700" cy="38100"/>
          </a:xfrm>
          <a:prstGeom prst="rect">
            <a:avLst/>
          </a:prstGeom>
        </p:spPr>
      </p:pic>
      <p:graphicFrame>
        <p:nvGraphicFramePr>
          <p:cNvPr id="3" name="Object 2"/>
          <p:cNvGraphicFramePr>
            <a:graphicFrameLocks noChangeAspect="1"/>
          </p:cNvGraphicFramePr>
          <p:nvPr>
            <p:extLst>
              <p:ext uri="{D42A27DB-BD31-4B8C-83A1-F6EECF244321}">
                <p14:modId xmlns:p14="http://schemas.microsoft.com/office/powerpoint/2010/main" val="1736627349"/>
              </p:ext>
            </p:extLst>
          </p:nvPr>
        </p:nvGraphicFramePr>
        <p:xfrm>
          <a:off x="711418" y="4357522"/>
          <a:ext cx="7273925" cy="1425440"/>
        </p:xfrm>
        <a:graphic>
          <a:graphicData uri="http://schemas.openxmlformats.org/presentationml/2006/ole">
            <mc:AlternateContent xmlns:mc="http://schemas.openxmlformats.org/markup-compatibility/2006">
              <mc:Choice xmlns:v="urn:schemas-microsoft-com:vml" Requires="v">
                <p:oleObj spid="_x0000_s133521" name="Worksheet" r:id="rId5" imgW="12211202" imgH="1266814" progId="Excel.Sheet.12">
                  <p:embed/>
                </p:oleObj>
              </mc:Choice>
              <mc:Fallback>
                <p:oleObj name="Worksheet" r:id="rId5" imgW="12211202" imgH="1266814" progId="Excel.Sheet.12">
                  <p:embed/>
                  <p:pic>
                    <p:nvPicPr>
                      <p:cNvPr id="0" name=""/>
                      <p:cNvPicPr>
                        <a:picLocks noChangeAspect="1" noChangeArrowheads="1"/>
                      </p:cNvPicPr>
                      <p:nvPr/>
                    </p:nvPicPr>
                    <p:blipFill>
                      <a:blip r:embed="rId6"/>
                      <a:srcRect/>
                      <a:stretch>
                        <a:fillRect/>
                      </a:stretch>
                    </p:blipFill>
                    <p:spPr bwMode="auto">
                      <a:xfrm>
                        <a:off x="711418" y="4357522"/>
                        <a:ext cx="7273925" cy="1425440"/>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11626798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15</a:t>
            </a:fld>
            <a:endParaRPr lang="en-US" dirty="0">
              <a:solidFill>
                <a:srgbClr val="000000"/>
              </a:solidFill>
              <a:latin typeface="Arial" pitchFamily="34" charset="0"/>
              <a:ea typeface="ヒラギノ角ゴ Pro W3"/>
              <a:cs typeface="ヒラギノ角ゴ Pro W3"/>
            </a:endParaRPr>
          </a:p>
        </p:txBody>
      </p:sp>
      <p:sp>
        <p:nvSpPr>
          <p:cNvPr id="9" name="Title 1"/>
          <p:cNvSpPr txBox="1">
            <a:spLocks/>
          </p:cNvSpPr>
          <p:nvPr/>
        </p:nvSpPr>
        <p:spPr bwMode="auto">
          <a:xfrm>
            <a:off x="-41189" y="656979"/>
            <a:ext cx="9036496" cy="457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11" name="Rectangle 2"/>
          <p:cNvSpPr txBox="1">
            <a:spLocks noChangeArrowheads="1"/>
          </p:cNvSpPr>
          <p:nvPr/>
        </p:nvSpPr>
        <p:spPr bwMode="auto">
          <a:xfrm>
            <a:off x="222423" y="58543"/>
            <a:ext cx="8377880" cy="775597"/>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algn="ctr" defTabSz="914400"/>
            <a:r>
              <a:rPr lang="en-ZA" sz="1800" kern="0" dirty="0">
                <a:latin typeface="Arial" panose="020B0604020202020204" pitchFamily="34" charset="0"/>
                <a:ea typeface="Tahoma" panose="020B0604030504040204" pitchFamily="34" charset="0"/>
                <a:cs typeface="Arial" panose="020B0604020202020204" pitchFamily="34" charset="0"/>
              </a:rPr>
              <a:t>B. SUMMARY OF THE </a:t>
            </a:r>
            <a:r>
              <a:rPr lang="en-ZA" sz="1800" kern="0" dirty="0" smtClean="0">
                <a:latin typeface="Arial" panose="020B0604020202020204" pitchFamily="34" charset="0"/>
                <a:ea typeface="Tahoma" panose="020B0604030504040204" pitchFamily="34" charset="0"/>
                <a:cs typeface="Arial" panose="020B0604020202020204" pitchFamily="34" charset="0"/>
              </a:rPr>
              <a:t>PRELIMINARY NATIONAL </a:t>
            </a:r>
            <a:r>
              <a:rPr lang="en-ZA" sz="1800" kern="0" dirty="0">
                <a:latin typeface="Arial" panose="020B0604020202020204" pitchFamily="34" charset="0"/>
                <a:ea typeface="Tahoma" panose="020B0604030504040204" pitchFamily="34" charset="0"/>
                <a:cs typeface="Arial" panose="020B0604020202020204" pitchFamily="34" charset="0"/>
              </a:rPr>
              <a:t>STATE OF EXPENDITURE PER PROGRAMME  FOR  THE YEAR ENDED </a:t>
            </a:r>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latin typeface="Arial" panose="020B0604020202020204" pitchFamily="34" charset="0"/>
              <a:ea typeface="Tahoma" panose="020B0604030504040204" pitchFamily="34" charset="0"/>
              <a:cs typeface="Arial" panose="020B0604020202020204" pitchFamily="34" charset="0"/>
            </a:endParaRPr>
          </a:p>
          <a:p>
            <a:pPr algn="ctr" defTabSz="914400"/>
            <a:endParaRPr lang="en-ZA" kern="0" dirty="0">
              <a:latin typeface="Arial" panose="020B0604020202020204" pitchFamily="34" charset="0"/>
              <a:ea typeface="Tahoma" panose="020B0604030504040204" pitchFamily="34" charset="0"/>
              <a:cs typeface="Arial" panose="020B0604020202020204" pitchFamily="34" charset="0"/>
            </a:endParaRPr>
          </a:p>
        </p:txBody>
      </p:sp>
      <p:pic>
        <p:nvPicPr>
          <p:cNvPr id="10" name="Picture 9"/>
          <p:cNvPicPr>
            <a:picLocks noChangeAspect="1"/>
          </p:cNvPicPr>
          <p:nvPr/>
        </p:nvPicPr>
        <p:blipFill>
          <a:blip r:embed="rId2"/>
          <a:stretch>
            <a:fillRect/>
          </a:stretch>
        </p:blipFill>
        <p:spPr>
          <a:xfrm>
            <a:off x="830571" y="6504770"/>
            <a:ext cx="7378700" cy="38100"/>
          </a:xfrm>
          <a:prstGeom prst="rect">
            <a:avLst/>
          </a:prstGeom>
        </p:spPr>
      </p:pic>
      <p:sp>
        <p:nvSpPr>
          <p:cNvPr id="4" name="Rectangle 3"/>
          <p:cNvSpPr/>
          <p:nvPr/>
        </p:nvSpPr>
        <p:spPr>
          <a:xfrm>
            <a:off x="533436" y="702698"/>
            <a:ext cx="7853319" cy="5055230"/>
          </a:xfrm>
          <a:prstGeom prst="rect">
            <a:avLst/>
          </a:prstGeom>
        </p:spPr>
        <p:txBody>
          <a:bodyPr wrap="square">
            <a:spAutoFit/>
          </a:bodyPr>
          <a:lstStyle/>
          <a:p>
            <a:pPr marL="266700" lvl="0" indent="-266700" algn="just" fontAlgn="base">
              <a:lnSpc>
                <a:spcPct val="150000"/>
              </a:lnSpc>
              <a:spcBef>
                <a:spcPts val="1200"/>
              </a:spcBef>
              <a:spcAft>
                <a:spcPct val="0"/>
              </a:spcAft>
              <a:buFont typeface="Wingdings" panose="05000000000000000000" pitchFamily="2" charset="2"/>
              <a:buChar char="q"/>
              <a:tabLst>
                <a:tab pos="2419350" algn="l"/>
              </a:tabLst>
            </a:pPr>
            <a:r>
              <a:rPr lang="en-US" sz="1300" b="1" dirty="0">
                <a:solidFill>
                  <a:prstClr val="black"/>
                </a:solidFill>
                <a:latin typeface="Arial" panose="020B0604020202020204" pitchFamily="34" charset="0"/>
                <a:ea typeface="Tahoma" panose="020B0604030504040204" pitchFamily="34" charset="0"/>
                <a:cs typeface="Arial" panose="020B0604020202020204" pitchFamily="34" charset="0"/>
              </a:rPr>
              <a:t>Goods and Services: </a:t>
            </a:r>
            <a:r>
              <a:rPr lang="en-US" sz="1300" dirty="0">
                <a:solidFill>
                  <a:prstClr val="black"/>
                </a:solidFill>
                <a:latin typeface="Arial" panose="020B0604020202020204" pitchFamily="34" charset="0"/>
                <a:ea typeface="Tahoma" panose="020B0604030504040204" pitchFamily="34" charset="0"/>
                <a:cs typeface="Arial" panose="020B0604020202020204" pitchFamily="34" charset="0"/>
              </a:rPr>
              <a:t>The actual spending </a:t>
            </a:r>
            <a:r>
              <a:rPr lang="en-US" sz="1300" dirty="0" smtClean="0">
                <a:solidFill>
                  <a:prstClr val="black"/>
                </a:solidFill>
                <a:latin typeface="Arial" panose="020B0604020202020204" pitchFamily="34" charset="0"/>
                <a:ea typeface="Tahoma" panose="020B0604030504040204" pitchFamily="34" charset="0"/>
                <a:cs typeface="Arial" panose="020B0604020202020204" pitchFamily="34" charset="0"/>
              </a:rPr>
              <a:t>is R382 million (73.05%) against </a:t>
            </a:r>
            <a:r>
              <a:rPr lang="en-US" sz="1300" dirty="0">
                <a:solidFill>
                  <a:prstClr val="black"/>
                </a:solidFill>
                <a:latin typeface="Arial" panose="020B0604020202020204" pitchFamily="34" charset="0"/>
                <a:ea typeface="Tahoma" panose="020B0604030504040204" pitchFamily="34" charset="0"/>
                <a:cs typeface="Arial" panose="020B0604020202020204" pitchFamily="34" charset="0"/>
              </a:rPr>
              <a:t>the </a:t>
            </a:r>
            <a:r>
              <a:rPr lang="en-US" sz="1300" dirty="0" smtClean="0">
                <a:solidFill>
                  <a:prstClr val="black"/>
                </a:solidFill>
                <a:latin typeface="Arial" panose="020B0604020202020204" pitchFamily="34" charset="0"/>
                <a:ea typeface="Tahoma" panose="020B0604030504040204" pitchFamily="34" charset="0"/>
                <a:cs typeface="Arial" panose="020B0604020202020204" pitchFamily="34" charset="0"/>
              </a:rPr>
              <a:t>revised budget </a:t>
            </a:r>
            <a:r>
              <a:rPr lang="en-US" sz="1300" dirty="0">
                <a:solidFill>
                  <a:prstClr val="black"/>
                </a:solidFill>
                <a:latin typeface="Arial" panose="020B0604020202020204" pitchFamily="34" charset="0"/>
                <a:ea typeface="Tahoma" panose="020B0604030504040204" pitchFamily="34" charset="0"/>
                <a:cs typeface="Arial" panose="020B0604020202020204" pitchFamily="34" charset="0"/>
              </a:rPr>
              <a:t>of </a:t>
            </a:r>
            <a:r>
              <a:rPr lang="en-US" sz="1300" dirty="0" smtClean="0">
                <a:solidFill>
                  <a:prstClr val="black"/>
                </a:solidFill>
                <a:latin typeface="Arial" panose="020B0604020202020204" pitchFamily="34" charset="0"/>
                <a:ea typeface="Tahoma" panose="020B0604030504040204" pitchFamily="34" charset="0"/>
                <a:cs typeface="Arial" panose="020B0604020202020204" pitchFamily="34" charset="0"/>
              </a:rPr>
              <a:t>R524 million (100.00%) resulting </a:t>
            </a:r>
            <a:r>
              <a:rPr lang="en-US" sz="1300" dirty="0">
                <a:solidFill>
                  <a:prstClr val="black"/>
                </a:solidFill>
                <a:latin typeface="Arial" panose="020B0604020202020204" pitchFamily="34" charset="0"/>
                <a:ea typeface="Tahoma" panose="020B0604030504040204" pitchFamily="34" charset="0"/>
                <a:cs typeface="Arial" panose="020B0604020202020204" pitchFamily="34" charset="0"/>
              </a:rPr>
              <a:t>in </a:t>
            </a:r>
            <a:r>
              <a:rPr lang="en-US" sz="1300" dirty="0" smtClean="0">
                <a:solidFill>
                  <a:prstClr val="black"/>
                </a:solidFill>
                <a:latin typeface="Arial" panose="020B0604020202020204" pitchFamily="34" charset="0"/>
                <a:ea typeface="Tahoma" panose="020B0604030504040204" pitchFamily="34" charset="0"/>
                <a:cs typeface="Arial" panose="020B0604020202020204" pitchFamily="34" charset="0"/>
              </a:rPr>
              <a:t>R141 </a:t>
            </a:r>
            <a:r>
              <a:rPr lang="en-US" sz="1300" dirty="0">
                <a:solidFill>
                  <a:prstClr val="black"/>
                </a:solidFill>
                <a:latin typeface="Arial" panose="020B0604020202020204" pitchFamily="34" charset="0"/>
                <a:ea typeface="Tahoma" panose="020B0604030504040204" pitchFamily="34" charset="0"/>
                <a:cs typeface="Arial" panose="020B0604020202020204" pitchFamily="34" charset="0"/>
              </a:rPr>
              <a:t>million </a:t>
            </a:r>
            <a:r>
              <a:rPr lang="en-US" sz="1300" dirty="0" smtClean="0">
                <a:solidFill>
                  <a:prstClr val="black"/>
                </a:solidFill>
                <a:latin typeface="Arial" panose="020B0604020202020204" pitchFamily="34" charset="0"/>
                <a:ea typeface="Tahoma" panose="020B0604030504040204" pitchFamily="34" charset="0"/>
                <a:cs typeface="Arial" panose="020B0604020202020204" pitchFamily="34" charset="0"/>
              </a:rPr>
              <a:t>underspending mainly </a:t>
            </a:r>
            <a:r>
              <a:rPr lang="en-ZA" sz="1300" dirty="0" smtClean="0">
                <a:solidFill>
                  <a:prstClr val="black"/>
                </a:solidFill>
                <a:latin typeface="Arial" panose="020B0604020202020204" pitchFamily="34" charset="0"/>
                <a:ea typeface="Tahoma" panose="020B0604030504040204" pitchFamily="34" charset="0"/>
                <a:cs typeface="Arial" panose="020B0604020202020204" pitchFamily="34" charset="0"/>
              </a:rPr>
              <a:t>on </a:t>
            </a:r>
            <a:r>
              <a:rPr lang="en-ZA" sz="1300" dirty="0">
                <a:solidFill>
                  <a:prstClr val="black"/>
                </a:solidFill>
                <a:latin typeface="Arial" panose="020B0604020202020204" pitchFamily="34" charset="0"/>
                <a:ea typeface="Tahoma" panose="020B0604030504040204" pitchFamily="34" charset="0"/>
                <a:cs typeface="Arial" panose="020B0604020202020204" pitchFamily="34" charset="0"/>
              </a:rPr>
              <a:t>item Inventory: Farming Supplies due to less procurement of animal feed as well as on </a:t>
            </a:r>
            <a:r>
              <a:rPr lang="en-ZA" sz="1300" dirty="0" smtClean="0">
                <a:solidFill>
                  <a:prstClr val="black"/>
                </a:solidFill>
                <a:latin typeface="Arial" panose="020B0604020202020204" pitchFamily="34" charset="0"/>
                <a:ea typeface="Tahoma" panose="020B0604030504040204" pitchFamily="34" charset="0"/>
                <a:cs typeface="Arial" panose="020B0604020202020204" pitchFamily="34" charset="0"/>
              </a:rPr>
              <a:t>item Consumable Supplies and Inventory: Clothing Materials and Accessories as a result of a supplementary bid for hospital linen amounting to R10 million which was cancelled by National Treasury due to poor response from bidders </a:t>
            </a:r>
          </a:p>
          <a:p>
            <a:pPr marL="266700" lvl="0" indent="-266700" algn="just" fontAlgn="base">
              <a:lnSpc>
                <a:spcPct val="150000"/>
              </a:lnSpc>
              <a:spcBef>
                <a:spcPts val="1200"/>
              </a:spcBef>
              <a:spcAft>
                <a:spcPct val="0"/>
              </a:spcAft>
              <a:buFont typeface="Wingdings" panose="05000000000000000000" pitchFamily="2" charset="2"/>
              <a:buChar char="q"/>
              <a:tabLst>
                <a:tab pos="2419350" algn="l"/>
              </a:tabLst>
            </a:pPr>
            <a:r>
              <a:rPr lang="en-US" sz="1300" b="1" dirty="0" smtClean="0">
                <a:solidFill>
                  <a:prstClr val="black"/>
                </a:solidFill>
                <a:latin typeface="Arial" panose="020B0604020202020204" pitchFamily="34" charset="0"/>
                <a:ea typeface="Tahoma" panose="020B0604030504040204" pitchFamily="34" charset="0"/>
                <a:cs typeface="Arial" panose="020B0604020202020204" pitchFamily="34" charset="0"/>
              </a:rPr>
              <a:t>Interest and Rent on Land: </a:t>
            </a:r>
            <a:r>
              <a:rPr lang="en-US" sz="1300" dirty="0" smtClean="0">
                <a:solidFill>
                  <a:prstClr val="black"/>
                </a:solidFill>
                <a:latin typeface="Arial" panose="020B0604020202020204" pitchFamily="34" charset="0"/>
                <a:ea typeface="Tahoma" panose="020B0604030504040204" pitchFamily="34" charset="0"/>
                <a:cs typeface="Arial" panose="020B0604020202020204" pitchFamily="34" charset="0"/>
              </a:rPr>
              <a:t>There was an expenditure of R2 thousand incurred against a zero budget mainly due to interest paid on arrears salary in KZN region</a:t>
            </a:r>
            <a:endParaRPr lang="en-ZA" sz="1300" dirty="0" smtClean="0">
              <a:solidFill>
                <a:prstClr val="black"/>
              </a:solidFill>
              <a:latin typeface="Arial" panose="020B0604020202020204" pitchFamily="34" charset="0"/>
              <a:ea typeface="Tahoma" panose="020B0604030504040204" pitchFamily="34" charset="0"/>
              <a:cs typeface="Arial" panose="020B0604020202020204" pitchFamily="34" charset="0"/>
            </a:endParaRPr>
          </a:p>
          <a:p>
            <a:pPr marL="266700" lvl="0" indent="-266700" algn="just" fontAlgn="base">
              <a:lnSpc>
                <a:spcPct val="150000"/>
              </a:lnSpc>
              <a:spcBef>
                <a:spcPts val="1200"/>
              </a:spcBef>
              <a:spcAft>
                <a:spcPct val="0"/>
              </a:spcAft>
              <a:buFont typeface="Wingdings" panose="05000000000000000000" pitchFamily="2" charset="2"/>
              <a:buChar char="q"/>
              <a:tabLst>
                <a:tab pos="2419350" algn="l"/>
              </a:tabLst>
            </a:pPr>
            <a:r>
              <a:rPr lang="en-US" sz="1300" b="1" dirty="0" smtClean="0">
                <a:solidFill>
                  <a:prstClr val="black"/>
                </a:solidFill>
                <a:latin typeface="Arial" panose="020B0604020202020204" pitchFamily="34" charset="0"/>
                <a:ea typeface="Tahoma" panose="020B0604030504040204" pitchFamily="34" charset="0"/>
                <a:cs typeface="Arial" panose="020B0604020202020204" pitchFamily="34" charset="0"/>
              </a:rPr>
              <a:t>Transfers </a:t>
            </a:r>
            <a:r>
              <a:rPr lang="en-US" sz="1300" b="1" dirty="0">
                <a:solidFill>
                  <a:prstClr val="black"/>
                </a:solidFill>
                <a:latin typeface="Arial" panose="020B0604020202020204" pitchFamily="34" charset="0"/>
                <a:ea typeface="Tahoma" panose="020B0604030504040204" pitchFamily="34" charset="0"/>
                <a:cs typeface="Arial" panose="020B0604020202020204" pitchFamily="34" charset="0"/>
              </a:rPr>
              <a:t>and subsidies: </a:t>
            </a:r>
            <a:r>
              <a:rPr lang="en-US" sz="1300" dirty="0">
                <a:solidFill>
                  <a:prstClr val="black"/>
                </a:solidFill>
                <a:latin typeface="Arial" panose="020B0604020202020204" pitchFamily="34" charset="0"/>
                <a:ea typeface="Tahoma" panose="020B0604030504040204" pitchFamily="34" charset="0"/>
                <a:cs typeface="Arial" panose="020B0604020202020204" pitchFamily="34" charset="0"/>
              </a:rPr>
              <a:t>The actual spending </a:t>
            </a:r>
            <a:r>
              <a:rPr lang="en-US" sz="1300" dirty="0" smtClean="0">
                <a:solidFill>
                  <a:prstClr val="black"/>
                </a:solidFill>
                <a:latin typeface="Arial" panose="020B0604020202020204" pitchFamily="34" charset="0"/>
                <a:ea typeface="Tahoma" panose="020B0604030504040204" pitchFamily="34" charset="0"/>
                <a:cs typeface="Arial" panose="020B0604020202020204" pitchFamily="34" charset="0"/>
              </a:rPr>
              <a:t>is R9,144 </a:t>
            </a:r>
            <a:r>
              <a:rPr lang="en-US" sz="1300" dirty="0">
                <a:solidFill>
                  <a:prstClr val="black"/>
                </a:solidFill>
                <a:latin typeface="Arial" panose="020B0604020202020204" pitchFamily="34" charset="0"/>
                <a:ea typeface="Tahoma" panose="020B0604030504040204" pitchFamily="34" charset="0"/>
                <a:cs typeface="Arial" panose="020B0604020202020204" pitchFamily="34" charset="0"/>
              </a:rPr>
              <a:t>million </a:t>
            </a:r>
            <a:r>
              <a:rPr lang="en-US" sz="1300" dirty="0" smtClean="0">
                <a:solidFill>
                  <a:prstClr val="black"/>
                </a:solidFill>
                <a:latin typeface="Arial" panose="020B0604020202020204" pitchFamily="34" charset="0"/>
                <a:ea typeface="Tahoma" panose="020B0604030504040204" pitchFamily="34" charset="0"/>
                <a:cs typeface="Arial" panose="020B0604020202020204" pitchFamily="34" charset="0"/>
              </a:rPr>
              <a:t>(12700.00%) against </a:t>
            </a:r>
            <a:r>
              <a:rPr lang="en-US" sz="1300" dirty="0">
                <a:solidFill>
                  <a:prstClr val="black"/>
                </a:solidFill>
                <a:latin typeface="Arial" panose="020B0604020202020204" pitchFamily="34" charset="0"/>
                <a:ea typeface="Tahoma" panose="020B0604030504040204" pitchFamily="34" charset="0"/>
                <a:cs typeface="Arial" panose="020B0604020202020204" pitchFamily="34" charset="0"/>
              </a:rPr>
              <a:t>the revised budget of </a:t>
            </a:r>
            <a:r>
              <a:rPr lang="en-US" sz="1300" dirty="0" smtClean="0">
                <a:solidFill>
                  <a:prstClr val="black"/>
                </a:solidFill>
                <a:latin typeface="Arial" panose="020B0604020202020204" pitchFamily="34" charset="0"/>
                <a:ea typeface="Tahoma" panose="020B0604030504040204" pitchFamily="34" charset="0"/>
                <a:cs typeface="Arial" panose="020B0604020202020204" pitchFamily="34" charset="0"/>
              </a:rPr>
              <a:t>R72 thousand (100.00%) resulting </a:t>
            </a:r>
            <a:r>
              <a:rPr lang="en-US" sz="1300" dirty="0">
                <a:solidFill>
                  <a:prstClr val="black"/>
                </a:solidFill>
                <a:latin typeface="Arial" panose="020B0604020202020204" pitchFamily="34" charset="0"/>
                <a:ea typeface="Tahoma" panose="020B0604030504040204" pitchFamily="34" charset="0"/>
                <a:cs typeface="Arial" panose="020B0604020202020204" pitchFamily="34" charset="0"/>
              </a:rPr>
              <a:t>in </a:t>
            </a:r>
            <a:r>
              <a:rPr lang="en-US" sz="1300" dirty="0" smtClean="0">
                <a:solidFill>
                  <a:prstClr val="black"/>
                </a:solidFill>
                <a:latin typeface="Arial" panose="020B0604020202020204" pitchFamily="34" charset="0"/>
                <a:ea typeface="Tahoma" panose="020B0604030504040204" pitchFamily="34" charset="0"/>
                <a:cs typeface="Arial" panose="020B0604020202020204" pitchFamily="34" charset="0"/>
              </a:rPr>
              <a:t>R9,072 million </a:t>
            </a:r>
            <a:r>
              <a:rPr lang="en-ZA" sz="1300" dirty="0" smtClean="0">
                <a:solidFill>
                  <a:prstClr val="black"/>
                </a:solidFill>
                <a:latin typeface="Arial" panose="020B0604020202020204" pitchFamily="34" charset="0"/>
                <a:ea typeface="Tahoma" panose="020B0604030504040204" pitchFamily="34" charset="0"/>
                <a:cs typeface="Arial" panose="020B0604020202020204" pitchFamily="34" charset="0"/>
              </a:rPr>
              <a:t>overspending as </a:t>
            </a:r>
            <a:r>
              <a:rPr lang="en-ZA" sz="1300" dirty="0">
                <a:solidFill>
                  <a:prstClr val="black"/>
                </a:solidFill>
                <a:latin typeface="Arial" panose="020B0604020202020204" pitchFamily="34" charset="0"/>
                <a:ea typeface="Tahoma" panose="020B0604030504040204" pitchFamily="34" charset="0"/>
                <a:cs typeface="Arial" panose="020B0604020202020204" pitchFamily="34" charset="0"/>
              </a:rPr>
              <a:t>a result of payment of leave </a:t>
            </a:r>
            <a:r>
              <a:rPr lang="en-ZA" sz="1300" dirty="0" smtClean="0">
                <a:solidFill>
                  <a:prstClr val="black"/>
                </a:solidFill>
                <a:latin typeface="Arial" panose="020B0604020202020204" pitchFamily="34" charset="0"/>
                <a:ea typeface="Tahoma" panose="020B0604030504040204" pitchFamily="34" charset="0"/>
                <a:cs typeface="Arial" panose="020B0604020202020204" pitchFamily="34" charset="0"/>
              </a:rPr>
              <a:t>gratuities </a:t>
            </a:r>
            <a:r>
              <a:rPr lang="en-ZA" sz="1300" dirty="0">
                <a:solidFill>
                  <a:prstClr val="black"/>
                </a:solidFill>
                <a:latin typeface="Arial" panose="020B0604020202020204" pitchFamily="34" charset="0"/>
                <a:ea typeface="Tahoma" panose="020B0604030504040204" pitchFamily="34" charset="0"/>
                <a:cs typeface="Arial" panose="020B0604020202020204" pitchFamily="34" charset="0"/>
              </a:rPr>
              <a:t>due to service </a:t>
            </a:r>
            <a:r>
              <a:rPr lang="en-ZA" sz="1300" dirty="0" smtClean="0">
                <a:solidFill>
                  <a:prstClr val="black"/>
                </a:solidFill>
                <a:latin typeface="Arial" panose="020B0604020202020204" pitchFamily="34" charset="0"/>
                <a:ea typeface="Tahoma" panose="020B0604030504040204" pitchFamily="34" charset="0"/>
                <a:cs typeface="Arial" panose="020B0604020202020204" pitchFamily="34" charset="0"/>
              </a:rPr>
              <a:t>terminations </a:t>
            </a:r>
            <a:r>
              <a:rPr lang="en-US" sz="1300" dirty="0" smtClean="0">
                <a:solidFill>
                  <a:prstClr val="black"/>
                </a:solidFill>
                <a:latin typeface="Arial" panose="020B0604020202020204" pitchFamily="34" charset="0"/>
                <a:ea typeface="Tahoma" panose="020B0604030504040204" pitchFamily="34" charset="0"/>
                <a:cs typeface="Arial" panose="020B0604020202020204" pitchFamily="34" charset="0"/>
              </a:rPr>
              <a:t>that </a:t>
            </a:r>
            <a:r>
              <a:rPr lang="en-US" sz="1300" dirty="0">
                <a:solidFill>
                  <a:prstClr val="black"/>
                </a:solidFill>
                <a:latin typeface="Arial" panose="020B0604020202020204" pitchFamily="34" charset="0"/>
                <a:ea typeface="Tahoma" panose="020B0604030504040204" pitchFamily="34" charset="0"/>
                <a:cs typeface="Arial" panose="020B0604020202020204" pitchFamily="34" charset="0"/>
              </a:rPr>
              <a:t>are higher than the </a:t>
            </a:r>
            <a:r>
              <a:rPr lang="en-US" sz="1300" dirty="0" smtClean="0">
                <a:solidFill>
                  <a:prstClr val="black"/>
                </a:solidFill>
                <a:latin typeface="Arial" panose="020B0604020202020204" pitchFamily="34" charset="0"/>
                <a:ea typeface="Tahoma" panose="020B0604030504040204" pitchFamily="34" charset="0"/>
                <a:cs typeface="Arial" panose="020B0604020202020204" pitchFamily="34" charset="0"/>
              </a:rPr>
              <a:t>anticipated</a:t>
            </a:r>
            <a:endParaRPr lang="en-ZA" sz="1300" dirty="0">
              <a:solidFill>
                <a:prstClr val="black"/>
              </a:solidFill>
              <a:latin typeface="Arial" panose="020B0604020202020204" pitchFamily="34" charset="0"/>
              <a:ea typeface="Tahoma" panose="020B0604030504040204" pitchFamily="34" charset="0"/>
              <a:cs typeface="Arial" panose="020B0604020202020204" pitchFamily="34" charset="0"/>
            </a:endParaRPr>
          </a:p>
          <a:p>
            <a:pPr marL="266700" lvl="0" indent="-266700" algn="just" fontAlgn="base">
              <a:lnSpc>
                <a:spcPct val="150000"/>
              </a:lnSpc>
              <a:spcBef>
                <a:spcPts val="1200"/>
              </a:spcBef>
              <a:spcAft>
                <a:spcPct val="0"/>
              </a:spcAft>
              <a:buFont typeface="Wingdings" panose="05000000000000000000" pitchFamily="2" charset="2"/>
              <a:buChar char="q"/>
              <a:tabLst>
                <a:tab pos="2419350" algn="l"/>
              </a:tabLst>
            </a:pPr>
            <a:r>
              <a:rPr lang="en-US" sz="1300" b="1" dirty="0">
                <a:solidFill>
                  <a:prstClr val="black"/>
                </a:solidFill>
                <a:latin typeface="Arial" panose="020B0604020202020204" pitchFamily="34" charset="0"/>
                <a:ea typeface="Tahoma" panose="020B0604030504040204" pitchFamily="34" charset="0"/>
                <a:cs typeface="Arial" panose="020B0604020202020204" pitchFamily="34" charset="0"/>
              </a:rPr>
              <a:t>Payments for capital assets</a:t>
            </a:r>
            <a:r>
              <a:rPr lang="en-US" sz="1300" dirty="0">
                <a:solidFill>
                  <a:prstClr val="black"/>
                </a:solidFill>
                <a:latin typeface="Arial" panose="020B0604020202020204" pitchFamily="34" charset="0"/>
                <a:ea typeface="Tahoma" panose="020B0604030504040204" pitchFamily="34" charset="0"/>
                <a:cs typeface="Arial" panose="020B0604020202020204" pitchFamily="34" charset="0"/>
              </a:rPr>
              <a:t>: The actual spending </a:t>
            </a:r>
            <a:r>
              <a:rPr lang="en-US" sz="1300" dirty="0" smtClean="0">
                <a:solidFill>
                  <a:prstClr val="black"/>
                </a:solidFill>
                <a:latin typeface="Arial" panose="020B0604020202020204" pitchFamily="34" charset="0"/>
                <a:ea typeface="Tahoma" panose="020B0604030504040204" pitchFamily="34" charset="0"/>
                <a:cs typeface="Arial" panose="020B0604020202020204" pitchFamily="34" charset="0"/>
              </a:rPr>
              <a:t>is R24,433 </a:t>
            </a:r>
            <a:r>
              <a:rPr lang="en-US" sz="1300" dirty="0">
                <a:solidFill>
                  <a:prstClr val="black"/>
                </a:solidFill>
                <a:latin typeface="Arial" panose="020B0604020202020204" pitchFamily="34" charset="0"/>
                <a:ea typeface="Tahoma" panose="020B0604030504040204" pitchFamily="34" charset="0"/>
                <a:cs typeface="Arial" panose="020B0604020202020204" pitchFamily="34" charset="0"/>
              </a:rPr>
              <a:t>million </a:t>
            </a:r>
            <a:r>
              <a:rPr lang="en-US" sz="1300" dirty="0" smtClean="0">
                <a:solidFill>
                  <a:prstClr val="black"/>
                </a:solidFill>
                <a:latin typeface="Arial" panose="020B0604020202020204" pitchFamily="34" charset="0"/>
                <a:ea typeface="Tahoma" panose="020B0604030504040204" pitchFamily="34" charset="0"/>
                <a:cs typeface="Arial" panose="020B0604020202020204" pitchFamily="34" charset="0"/>
              </a:rPr>
              <a:t>(86,48%) against </a:t>
            </a:r>
            <a:r>
              <a:rPr lang="en-US" sz="1300" dirty="0">
                <a:solidFill>
                  <a:prstClr val="black"/>
                </a:solidFill>
                <a:latin typeface="Arial" panose="020B0604020202020204" pitchFamily="34" charset="0"/>
                <a:ea typeface="Tahoma" panose="020B0604030504040204" pitchFamily="34" charset="0"/>
                <a:cs typeface="Arial" panose="020B0604020202020204" pitchFamily="34" charset="0"/>
              </a:rPr>
              <a:t>the revised budget of </a:t>
            </a:r>
            <a:r>
              <a:rPr lang="en-US" sz="1300" dirty="0" smtClean="0">
                <a:solidFill>
                  <a:prstClr val="black"/>
                </a:solidFill>
                <a:latin typeface="Arial" panose="020B0604020202020204" pitchFamily="34" charset="0"/>
                <a:ea typeface="Tahoma" panose="020B0604030504040204" pitchFamily="34" charset="0"/>
                <a:cs typeface="Arial" panose="020B0604020202020204" pitchFamily="34" charset="0"/>
              </a:rPr>
              <a:t>R28 million (100.00%) </a:t>
            </a:r>
            <a:r>
              <a:rPr lang="en-US" sz="1300" dirty="0">
                <a:solidFill>
                  <a:prstClr val="black"/>
                </a:solidFill>
                <a:latin typeface="Arial" panose="020B0604020202020204" pitchFamily="34" charset="0"/>
                <a:ea typeface="Tahoma" panose="020B0604030504040204" pitchFamily="34" charset="0"/>
                <a:cs typeface="Arial" panose="020B0604020202020204" pitchFamily="34" charset="0"/>
              </a:rPr>
              <a:t>resulting in </a:t>
            </a:r>
            <a:r>
              <a:rPr lang="en-US" sz="1300" dirty="0" smtClean="0">
                <a:solidFill>
                  <a:prstClr val="black"/>
                </a:solidFill>
                <a:latin typeface="Arial" panose="020B0604020202020204" pitchFamily="34" charset="0"/>
                <a:ea typeface="Tahoma" panose="020B0604030504040204" pitchFamily="34" charset="0"/>
                <a:cs typeface="Arial" panose="020B0604020202020204" pitchFamily="34" charset="0"/>
              </a:rPr>
              <a:t>R3,821 </a:t>
            </a:r>
            <a:r>
              <a:rPr lang="en-US" sz="1300" dirty="0">
                <a:solidFill>
                  <a:prstClr val="black"/>
                </a:solidFill>
                <a:latin typeface="Arial" panose="020B0604020202020204" pitchFamily="34" charset="0"/>
                <a:ea typeface="Tahoma" panose="020B0604030504040204" pitchFamily="34" charset="0"/>
                <a:cs typeface="Arial" panose="020B0604020202020204" pitchFamily="34" charset="0"/>
              </a:rPr>
              <a:t>million under</a:t>
            </a:r>
            <a:r>
              <a:rPr lang="en-ZA" sz="1300" dirty="0" smtClean="0">
                <a:solidFill>
                  <a:prstClr val="black"/>
                </a:solidFill>
                <a:latin typeface="Arial" panose="020B0604020202020204" pitchFamily="34" charset="0"/>
                <a:ea typeface="Tahoma" panose="020B0604030504040204" pitchFamily="34" charset="0"/>
                <a:cs typeface="Arial" panose="020B0604020202020204" pitchFamily="34" charset="0"/>
              </a:rPr>
              <a:t>spending mainly on item: </a:t>
            </a:r>
            <a:r>
              <a:rPr lang="en-ZA" sz="1300" dirty="0">
                <a:solidFill>
                  <a:prstClr val="black"/>
                </a:solidFill>
                <a:latin typeface="Arial" panose="020B0604020202020204" pitchFamily="34" charset="0"/>
                <a:ea typeface="Tahoma" panose="020B0604030504040204" pitchFamily="34" charset="0"/>
                <a:cs typeface="Arial" panose="020B0604020202020204" pitchFamily="34" charset="0"/>
              </a:rPr>
              <a:t>Machinery and Equipment as a result of delays in </a:t>
            </a:r>
            <a:r>
              <a:rPr lang="en-ZA" sz="1300" dirty="0" smtClean="0">
                <a:solidFill>
                  <a:prstClr val="black"/>
                </a:solidFill>
                <a:latin typeface="Arial" panose="020B0604020202020204" pitchFamily="34" charset="0"/>
                <a:ea typeface="Tahoma" panose="020B0604030504040204" pitchFamily="34" charset="0"/>
                <a:cs typeface="Arial" panose="020B0604020202020204" pitchFamily="34" charset="0"/>
              </a:rPr>
              <a:t>procurement of Agricultural and Workshop Equipment</a:t>
            </a:r>
            <a:endParaRPr lang="en-ZA" sz="1300" dirty="0">
              <a:solidFill>
                <a:prstClr val="black"/>
              </a:solidFill>
              <a:latin typeface="Arial" panose="020B0604020202020204" pitchFamily="34" charset="0"/>
              <a:ea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8385943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16</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4"/>
          <a:stretch>
            <a:fillRect/>
          </a:stretch>
        </p:blipFill>
        <p:spPr>
          <a:xfrm>
            <a:off x="830571" y="6504770"/>
            <a:ext cx="7378700" cy="38100"/>
          </a:xfrm>
          <a:prstGeom prst="rect">
            <a:avLst/>
          </a:prstGeom>
        </p:spPr>
      </p:pic>
      <p:sp>
        <p:nvSpPr>
          <p:cNvPr id="9" name="Title 1"/>
          <p:cNvSpPr txBox="1">
            <a:spLocks/>
          </p:cNvSpPr>
          <p:nvPr/>
        </p:nvSpPr>
        <p:spPr bwMode="auto">
          <a:xfrm>
            <a:off x="107504" y="218486"/>
            <a:ext cx="9036496" cy="35936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3" name="Rectangle 2"/>
          <p:cNvSpPr/>
          <p:nvPr/>
        </p:nvSpPr>
        <p:spPr>
          <a:xfrm>
            <a:off x="425956" y="3746726"/>
            <a:ext cx="8260844" cy="2339102"/>
          </a:xfrm>
          <a:prstGeom prst="rect">
            <a:avLst/>
          </a:prstGeom>
        </p:spPr>
        <p:txBody>
          <a:bodyPr wrap="square">
            <a:spAutoFit/>
          </a:bodyPr>
          <a:lstStyle/>
          <a:p>
            <a:pPr marL="266700" indent="-266700" algn="just" fontAlgn="base">
              <a:lnSpc>
                <a:spcPct val="150000"/>
              </a:lnSpc>
              <a:spcBef>
                <a:spcPts val="1200"/>
              </a:spcBef>
              <a:spcAft>
                <a:spcPct val="0"/>
              </a:spcAft>
              <a:buFont typeface="Wingdings" panose="05000000000000000000" pitchFamily="2" charset="2"/>
              <a:buChar char="q"/>
              <a:tabLst>
                <a:tab pos="1708150" algn="l"/>
              </a:tabLst>
            </a:pPr>
            <a:r>
              <a:rPr lang="en-US" sz="1200" dirty="0">
                <a:latin typeface="Arial" panose="020B0604020202020204" pitchFamily="34" charset="0"/>
                <a:ea typeface="Tahoma" panose="020B0604030504040204" pitchFamily="34" charset="0"/>
                <a:cs typeface="Arial" panose="020B0604020202020204" pitchFamily="34" charset="0"/>
              </a:rPr>
              <a:t> The actual spending of programme Care is </a:t>
            </a:r>
            <a:r>
              <a:rPr lang="en-US" sz="1200" dirty="0" smtClean="0">
                <a:latin typeface="Arial" panose="020B0604020202020204" pitchFamily="34" charset="0"/>
                <a:ea typeface="Tahoma" panose="020B0604030504040204" pitchFamily="34" charset="0"/>
                <a:cs typeface="Arial" panose="020B0604020202020204" pitchFamily="34" charset="0"/>
              </a:rPr>
              <a:t>R2,489 billion (97,17%) against </a:t>
            </a:r>
            <a:r>
              <a:rPr lang="en-US" sz="1200" dirty="0">
                <a:latin typeface="Arial" panose="020B0604020202020204" pitchFamily="34" charset="0"/>
                <a:ea typeface="Tahoma" panose="020B0604030504040204" pitchFamily="34" charset="0"/>
                <a:cs typeface="Arial" panose="020B0604020202020204" pitchFamily="34" charset="0"/>
              </a:rPr>
              <a:t>the </a:t>
            </a:r>
            <a:r>
              <a:rPr lang="en-US" sz="1200" dirty="0" smtClean="0">
                <a:latin typeface="Arial" panose="020B0604020202020204" pitchFamily="34" charset="0"/>
                <a:ea typeface="Tahoma" panose="020B0604030504040204" pitchFamily="34" charset="0"/>
                <a:cs typeface="Arial" panose="020B0604020202020204" pitchFamily="34" charset="0"/>
              </a:rPr>
              <a:t>revised </a:t>
            </a:r>
            <a:r>
              <a:rPr lang="en-US" sz="1200" dirty="0">
                <a:latin typeface="Arial" panose="020B0604020202020204" pitchFamily="34" charset="0"/>
                <a:ea typeface="Tahoma" panose="020B0604030504040204" pitchFamily="34" charset="0"/>
                <a:cs typeface="Arial" panose="020B0604020202020204" pitchFamily="34" charset="0"/>
              </a:rPr>
              <a:t>budget of </a:t>
            </a:r>
            <a:r>
              <a:rPr lang="en-US" sz="1200" dirty="0" smtClean="0">
                <a:latin typeface="Arial" panose="020B0604020202020204" pitchFamily="34" charset="0"/>
                <a:ea typeface="Tahoma" panose="020B0604030504040204" pitchFamily="34" charset="0"/>
                <a:cs typeface="Arial" panose="020B0604020202020204" pitchFamily="34" charset="0"/>
              </a:rPr>
              <a:t>R2,562 billion (100.00%) resulting  </a:t>
            </a:r>
            <a:r>
              <a:rPr lang="en-US" sz="1200" dirty="0">
                <a:latin typeface="Arial" panose="020B0604020202020204" pitchFamily="34" charset="0"/>
                <a:ea typeface="Tahoma" panose="020B0604030504040204" pitchFamily="34" charset="0"/>
                <a:cs typeface="Arial" panose="020B0604020202020204" pitchFamily="34" charset="0"/>
              </a:rPr>
              <a:t>in an underspending of </a:t>
            </a:r>
            <a:r>
              <a:rPr lang="en-US" sz="1200" dirty="0" smtClean="0">
                <a:latin typeface="Arial" panose="020B0604020202020204" pitchFamily="34" charset="0"/>
                <a:ea typeface="Tahoma" panose="020B0604030504040204" pitchFamily="34" charset="0"/>
                <a:cs typeface="Arial" panose="020B0604020202020204" pitchFamily="34" charset="0"/>
              </a:rPr>
              <a:t>R72 million of the projected expenditure </a:t>
            </a:r>
            <a:r>
              <a:rPr lang="en-US" sz="1200" dirty="0">
                <a:latin typeface="Arial" panose="020B0604020202020204" pitchFamily="34" charset="0"/>
                <a:ea typeface="Tahoma" panose="020B0604030504040204" pitchFamily="34" charset="0"/>
                <a:cs typeface="Arial" panose="020B0604020202020204" pitchFamily="34" charset="0"/>
              </a:rPr>
              <a:t>as a result of the following:</a:t>
            </a:r>
          </a:p>
          <a:p>
            <a:pPr marL="266700" indent="-266700" algn="just" fontAlgn="base">
              <a:lnSpc>
                <a:spcPct val="150000"/>
              </a:lnSpc>
              <a:spcBef>
                <a:spcPts val="1200"/>
              </a:spcBef>
              <a:spcAft>
                <a:spcPct val="0"/>
              </a:spcAft>
              <a:buFont typeface="Wingdings" panose="05000000000000000000" pitchFamily="2" charset="2"/>
              <a:buChar char="q"/>
              <a:tabLst>
                <a:tab pos="1708150" algn="l"/>
              </a:tabLst>
            </a:pPr>
            <a:r>
              <a:rPr lang="en-US" sz="1200" b="1" dirty="0">
                <a:latin typeface="Arial" panose="020B0604020202020204" pitchFamily="34" charset="0"/>
                <a:ea typeface="Tahoma" panose="020B0604030504040204" pitchFamily="34" charset="0"/>
                <a:cs typeface="Arial" panose="020B0604020202020204" pitchFamily="34" charset="0"/>
              </a:rPr>
              <a:t>Compensation of Employees: </a:t>
            </a:r>
            <a:r>
              <a:rPr lang="en-US" sz="1200" dirty="0">
                <a:latin typeface="Arial" panose="020B0604020202020204" pitchFamily="34" charset="0"/>
                <a:ea typeface="Tahoma" panose="020B0604030504040204" pitchFamily="34" charset="0"/>
                <a:cs typeface="Arial" panose="020B0604020202020204" pitchFamily="34" charset="0"/>
              </a:rPr>
              <a:t>The actual spending </a:t>
            </a:r>
            <a:r>
              <a:rPr lang="en-US" sz="1200" dirty="0" smtClean="0">
                <a:latin typeface="Arial" panose="020B0604020202020204" pitchFamily="34" charset="0"/>
                <a:ea typeface="Tahoma" panose="020B0604030504040204" pitchFamily="34" charset="0"/>
                <a:cs typeface="Arial" panose="020B0604020202020204" pitchFamily="34" charset="0"/>
              </a:rPr>
              <a:t>is R1,066 billion (108,44%) against </a:t>
            </a:r>
            <a:r>
              <a:rPr lang="en-US" sz="1200" dirty="0">
                <a:latin typeface="Arial" panose="020B0604020202020204" pitchFamily="34" charset="0"/>
                <a:ea typeface="Tahoma" panose="020B0604030504040204" pitchFamily="34" charset="0"/>
                <a:cs typeface="Arial" panose="020B0604020202020204" pitchFamily="34" charset="0"/>
              </a:rPr>
              <a:t>the revised budget of </a:t>
            </a:r>
            <a:r>
              <a:rPr lang="en-US" sz="1200" dirty="0" smtClean="0">
                <a:latin typeface="Arial" panose="020B0604020202020204" pitchFamily="34" charset="0"/>
                <a:ea typeface="Tahoma" panose="020B0604030504040204" pitchFamily="34" charset="0"/>
                <a:cs typeface="Arial" panose="020B0604020202020204" pitchFamily="34" charset="0"/>
              </a:rPr>
              <a:t>R984 million (100.00%) resulting </a:t>
            </a:r>
            <a:r>
              <a:rPr lang="en-US" sz="1200" dirty="0">
                <a:latin typeface="Arial" panose="020B0604020202020204" pitchFamily="34" charset="0"/>
                <a:ea typeface="Tahoma" panose="020B0604030504040204" pitchFamily="34" charset="0"/>
                <a:cs typeface="Arial" panose="020B0604020202020204" pitchFamily="34" charset="0"/>
              </a:rPr>
              <a:t>in </a:t>
            </a:r>
            <a:r>
              <a:rPr lang="en-US" sz="1200" dirty="0" smtClean="0">
                <a:latin typeface="Arial" panose="020B0604020202020204" pitchFamily="34" charset="0"/>
                <a:ea typeface="Tahoma" panose="020B0604030504040204" pitchFamily="34" charset="0"/>
                <a:cs typeface="Arial" panose="020B0604020202020204" pitchFamily="34" charset="0"/>
              </a:rPr>
              <a:t>R83,049 million overspending of the projected expenditure due to appointment of professional nurses for screening of officials. Approval was for R63,8 million and expenditure to date is R105,567 million.</a:t>
            </a:r>
            <a:endParaRPr lang="en-ZA" sz="1200" dirty="0">
              <a:latin typeface="Arial" panose="020B0604020202020204" pitchFamily="34" charset="0"/>
              <a:ea typeface="Tahoma" panose="020B0604030504040204" pitchFamily="34" charset="0"/>
              <a:cs typeface="Arial" panose="020B0604020202020204" pitchFamily="34" charset="0"/>
            </a:endParaRPr>
          </a:p>
          <a:p>
            <a:pPr algn="just" fontAlgn="base">
              <a:lnSpc>
                <a:spcPct val="150000"/>
              </a:lnSpc>
              <a:spcBef>
                <a:spcPts val="1200"/>
              </a:spcBef>
              <a:spcAft>
                <a:spcPct val="0"/>
              </a:spcAft>
              <a:tabLst>
                <a:tab pos="1708150" algn="l"/>
              </a:tabLst>
            </a:pPr>
            <a:endParaRPr lang="en-ZA" sz="1200" dirty="0">
              <a:solidFill>
                <a:srgbClr val="FF0000"/>
              </a:solidFill>
              <a:latin typeface="Arial" panose="020B0604020202020204" pitchFamily="34" charset="0"/>
              <a:ea typeface="Tahoma" panose="020B0604030504040204" pitchFamily="34" charset="0"/>
              <a:cs typeface="Arial" panose="020B0604020202020204" pitchFamily="34" charset="0"/>
            </a:endParaRPr>
          </a:p>
        </p:txBody>
      </p:sp>
      <p:sp>
        <p:nvSpPr>
          <p:cNvPr id="10" name="Rectangle 2"/>
          <p:cNvSpPr txBox="1">
            <a:spLocks noChangeArrowheads="1"/>
          </p:cNvSpPr>
          <p:nvPr/>
        </p:nvSpPr>
        <p:spPr bwMode="auto">
          <a:xfrm>
            <a:off x="551935" y="267440"/>
            <a:ext cx="8312323" cy="498598"/>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algn="ctr" defTabSz="914400"/>
            <a:r>
              <a:rPr lang="en-ZA" sz="1800" kern="0" dirty="0">
                <a:solidFill>
                  <a:prstClr val="black"/>
                </a:solidFill>
                <a:latin typeface="Arial" panose="020B0604020202020204" pitchFamily="34" charset="0"/>
                <a:ea typeface="Tahoma" panose="020B0604030504040204" pitchFamily="34" charset="0"/>
                <a:cs typeface="Arial" panose="020B0604020202020204" pitchFamily="34" charset="0"/>
              </a:rPr>
              <a:t>B. SUMMARY OF THE </a:t>
            </a:r>
            <a:r>
              <a:rPr lang="en-ZA" sz="1800" kern="0" dirty="0" smtClean="0">
                <a:solidFill>
                  <a:prstClr val="black"/>
                </a:solidFill>
                <a:latin typeface="Arial" panose="020B0604020202020204" pitchFamily="34" charset="0"/>
                <a:ea typeface="Tahoma" panose="020B0604030504040204" pitchFamily="34" charset="0"/>
                <a:cs typeface="Arial" panose="020B0604020202020204" pitchFamily="34" charset="0"/>
              </a:rPr>
              <a:t>PRELIMINARY NATIONAL </a:t>
            </a:r>
            <a:r>
              <a:rPr lang="en-ZA" sz="1800" kern="0" dirty="0">
                <a:solidFill>
                  <a:prstClr val="black"/>
                </a:solidFill>
                <a:latin typeface="Arial" panose="020B0604020202020204" pitchFamily="34" charset="0"/>
                <a:ea typeface="Tahoma" panose="020B0604030504040204" pitchFamily="34" charset="0"/>
                <a:cs typeface="Arial" panose="020B0604020202020204" pitchFamily="34" charset="0"/>
              </a:rPr>
              <a:t>STATE OF EXPENDITURE PER PROGRAMME  FOR  THE YEAR ENDED </a:t>
            </a:r>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solidFill>
                <a:prstClr val="black"/>
              </a:solidFill>
              <a:latin typeface="Arial" panose="020B0604020202020204" pitchFamily="34" charset="0"/>
              <a:ea typeface="Tahoma" panose="020B0604030504040204" pitchFamily="34" charset="0"/>
              <a:cs typeface="Arial" panose="020B0604020202020204" pitchFamily="34"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2056045157"/>
              </p:ext>
            </p:extLst>
          </p:nvPr>
        </p:nvGraphicFramePr>
        <p:xfrm>
          <a:off x="1563688" y="1135063"/>
          <a:ext cx="6040437" cy="2433056"/>
        </p:xfrm>
        <a:graphic>
          <a:graphicData uri="http://schemas.openxmlformats.org/presentationml/2006/ole">
            <mc:AlternateContent xmlns:mc="http://schemas.openxmlformats.org/markup-compatibility/2006">
              <mc:Choice xmlns:v="urn:schemas-microsoft-com:vml" Requires="v">
                <p:oleObj spid="_x0000_s134488" name="Worksheet" r:id="rId6" imgW="4600651" imgH="2181147" progId="Excel.Sheet.12">
                  <p:embed/>
                </p:oleObj>
              </mc:Choice>
              <mc:Fallback>
                <p:oleObj name="Worksheet" r:id="rId6" imgW="4600651" imgH="2181147" progId="Excel.Sheet.12">
                  <p:embed/>
                  <p:pic>
                    <p:nvPicPr>
                      <p:cNvPr id="0" name=""/>
                      <p:cNvPicPr>
                        <a:picLocks noChangeAspect="1" noChangeArrowheads="1"/>
                      </p:cNvPicPr>
                      <p:nvPr/>
                    </p:nvPicPr>
                    <p:blipFill>
                      <a:blip r:embed="rId7"/>
                      <a:srcRect/>
                      <a:stretch>
                        <a:fillRect/>
                      </a:stretch>
                    </p:blipFill>
                    <p:spPr bwMode="auto">
                      <a:xfrm>
                        <a:off x="1563688" y="1135063"/>
                        <a:ext cx="6040437" cy="2433056"/>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0498886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17</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4"/>
          <a:stretch>
            <a:fillRect/>
          </a:stretch>
        </p:blipFill>
        <p:spPr>
          <a:xfrm>
            <a:off x="830571" y="6504770"/>
            <a:ext cx="7378700" cy="38100"/>
          </a:xfrm>
          <a:prstGeom prst="rect">
            <a:avLst/>
          </a:prstGeom>
        </p:spPr>
      </p:pic>
      <p:sp>
        <p:nvSpPr>
          <p:cNvPr id="9" name="Title 1"/>
          <p:cNvSpPr txBox="1">
            <a:spLocks/>
          </p:cNvSpPr>
          <p:nvPr/>
        </p:nvSpPr>
        <p:spPr bwMode="auto">
          <a:xfrm>
            <a:off x="107504" y="218486"/>
            <a:ext cx="9036496" cy="35936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3" name="Rectangle 2"/>
          <p:cNvSpPr/>
          <p:nvPr/>
        </p:nvSpPr>
        <p:spPr>
          <a:xfrm>
            <a:off x="463550" y="1011171"/>
            <a:ext cx="8186793" cy="3747180"/>
          </a:xfrm>
          <a:prstGeom prst="rect">
            <a:avLst/>
          </a:prstGeom>
        </p:spPr>
        <p:txBody>
          <a:bodyPr wrap="square">
            <a:spAutoFit/>
          </a:bodyPr>
          <a:lstStyle/>
          <a:p>
            <a:pPr marL="266700" lvl="0" indent="-266700" algn="just" defTabSz="914400" fontAlgn="base">
              <a:lnSpc>
                <a:spcPct val="150000"/>
              </a:lnSpc>
              <a:spcBef>
                <a:spcPts val="1200"/>
              </a:spcBef>
              <a:spcAft>
                <a:spcPct val="0"/>
              </a:spcAft>
              <a:buFont typeface="Wingdings" panose="05000000000000000000" pitchFamily="2" charset="2"/>
              <a:buChar char="q"/>
            </a:pPr>
            <a:r>
              <a:rPr lang="en-US" sz="1300" b="1" kern="0" dirty="0">
                <a:solidFill>
                  <a:srgbClr val="000000"/>
                </a:solidFill>
                <a:latin typeface="Arial" panose="020B0604020202020204" pitchFamily="34" charset="0"/>
                <a:ea typeface="Tahoma" panose="020B0604030504040204" pitchFamily="34" charset="0"/>
                <a:cs typeface="Arial" panose="020B0604020202020204" pitchFamily="34" charset="0"/>
              </a:rPr>
              <a:t>Compensation of Employees (cont)</a:t>
            </a:r>
            <a:r>
              <a:rPr lang="en-US" sz="1300" kern="0" dirty="0">
                <a:solidFill>
                  <a:srgbClr val="000000"/>
                </a:solidFill>
                <a:latin typeface="Arial" panose="020B0604020202020204" pitchFamily="34" charset="0"/>
                <a:ea typeface="Tahoma" panose="020B0604030504040204" pitchFamily="34" charset="0"/>
                <a:cs typeface="Arial" panose="020B0604020202020204" pitchFamily="34" charset="0"/>
              </a:rPr>
              <a:t>: </a:t>
            </a:r>
            <a:r>
              <a:rPr lang="en-ZA" sz="1300" kern="0" dirty="0">
                <a:solidFill>
                  <a:prstClr val="black"/>
                </a:solidFill>
                <a:latin typeface="Arial" panose="020B0604020202020204" pitchFamily="34" charset="0"/>
                <a:ea typeface="Tahoma" panose="020B0604030504040204" pitchFamily="34" charset="0"/>
                <a:cs typeface="Arial" panose="020B0604020202020204" pitchFamily="34" charset="0"/>
              </a:rPr>
              <a:t>The Budget Committee </a:t>
            </a:r>
            <a:r>
              <a:rPr lang="en-ZA" sz="1300" kern="0" dirty="0" smtClean="0">
                <a:solidFill>
                  <a:prstClr val="black"/>
                </a:solidFill>
                <a:latin typeface="Arial" panose="020B0604020202020204" pitchFamily="34" charset="0"/>
                <a:ea typeface="Tahoma" panose="020B0604030504040204" pitchFamily="34" charset="0"/>
                <a:cs typeface="Arial" panose="020B0604020202020204" pitchFamily="34" charset="0"/>
              </a:rPr>
              <a:t>decided </a:t>
            </a:r>
            <a:r>
              <a:rPr lang="en-ZA" sz="1300" kern="0" dirty="0">
                <a:solidFill>
                  <a:prstClr val="black"/>
                </a:solidFill>
                <a:latin typeface="Arial" panose="020B0604020202020204" pitchFamily="34" charset="0"/>
                <a:ea typeface="Tahoma" panose="020B0604030504040204" pitchFamily="34" charset="0"/>
                <a:cs typeface="Arial" panose="020B0604020202020204" pitchFamily="34" charset="0"/>
              </a:rPr>
              <a:t>that Branch HR must clean up PERSAL so as to ensure a credible database for reconciliation with the HRBP tool. </a:t>
            </a:r>
            <a:r>
              <a:rPr lang="en-ZA" sz="1300" kern="0" dirty="0" err="1">
                <a:solidFill>
                  <a:prstClr val="black"/>
                </a:solidFill>
                <a:latin typeface="Arial" panose="020B0604020202020204" pitchFamily="34" charset="0"/>
                <a:ea typeface="Tahoma" panose="020B0604030504040204" pitchFamily="34" charset="0"/>
                <a:cs typeface="Arial" panose="020B0604020202020204" pitchFamily="34" charset="0"/>
              </a:rPr>
              <a:t>ManCo</a:t>
            </a:r>
            <a:r>
              <a:rPr lang="en-ZA" sz="1300" kern="0" dirty="0">
                <a:solidFill>
                  <a:prstClr val="black"/>
                </a:solidFill>
                <a:latin typeface="Arial" panose="020B0604020202020204" pitchFamily="34" charset="0"/>
                <a:ea typeface="Tahoma" panose="020B0604030504040204" pitchFamily="34" charset="0"/>
                <a:cs typeface="Arial" panose="020B0604020202020204" pitchFamily="34" charset="0"/>
              </a:rPr>
              <a:t> will monitor progress on PERSAL clean up project. This process of aligning PERSAL to the HRBP Tool remains incomplete due to further cutting of posts </a:t>
            </a:r>
            <a:r>
              <a:rPr lang="en-ZA" sz="1300" kern="0" dirty="0" smtClean="0">
                <a:solidFill>
                  <a:prstClr val="black"/>
                </a:solidFill>
                <a:latin typeface="Arial" panose="020B0604020202020204" pitchFamily="34" charset="0"/>
                <a:ea typeface="Tahoma" panose="020B0604030504040204" pitchFamily="34" charset="0"/>
                <a:cs typeface="Arial" panose="020B0604020202020204" pitchFamily="34" charset="0"/>
              </a:rPr>
              <a:t>which </a:t>
            </a:r>
            <a:r>
              <a:rPr lang="en-ZA" sz="1300" kern="0" dirty="0">
                <a:solidFill>
                  <a:prstClr val="black"/>
                </a:solidFill>
                <a:latin typeface="Arial" panose="020B0604020202020204" pitchFamily="34" charset="0"/>
                <a:ea typeface="Tahoma" panose="020B0604030504040204" pitchFamily="34" charset="0"/>
                <a:cs typeface="Arial" panose="020B0604020202020204" pitchFamily="34" charset="0"/>
              </a:rPr>
              <a:t>must be incorporated into this alignment</a:t>
            </a:r>
            <a:r>
              <a:rPr lang="en-ZA" sz="1300" kern="0" dirty="0" smtClean="0">
                <a:solidFill>
                  <a:prstClr val="black"/>
                </a:solidFill>
                <a:latin typeface="Arial" panose="020B0604020202020204" pitchFamily="34" charset="0"/>
                <a:ea typeface="Tahoma" panose="020B0604030504040204" pitchFamily="34" charset="0"/>
                <a:cs typeface="Arial" panose="020B0604020202020204" pitchFamily="34" charset="0"/>
              </a:rPr>
              <a:t>. </a:t>
            </a:r>
            <a:r>
              <a:rPr lang="en-ZA" sz="1400" kern="0" dirty="0">
                <a:latin typeface="Arial" panose="020B0604020202020204" pitchFamily="34" charset="0"/>
                <a:ea typeface="Tahoma" panose="020B0604030504040204" pitchFamily="34" charset="0"/>
                <a:cs typeface="Arial" panose="020B0604020202020204" pitchFamily="34" charset="0"/>
              </a:rPr>
              <a:t>There is an engagement with National Treasury to collectively review DCS HRBP tool. </a:t>
            </a:r>
            <a:r>
              <a:rPr lang="en-ZA" sz="1300" kern="0" dirty="0" smtClean="0">
                <a:solidFill>
                  <a:prstClr val="black"/>
                </a:solidFill>
                <a:latin typeface="Arial" panose="020B0604020202020204" pitchFamily="34" charset="0"/>
                <a:ea typeface="Tahoma" panose="020B0604030504040204" pitchFamily="34" charset="0"/>
                <a:cs typeface="Arial" panose="020B0604020202020204" pitchFamily="34" charset="0"/>
              </a:rPr>
              <a:t>Therefore </a:t>
            </a:r>
            <a:r>
              <a:rPr lang="en-ZA" sz="1300" kern="0" dirty="0">
                <a:solidFill>
                  <a:prstClr val="black"/>
                </a:solidFill>
                <a:latin typeface="Arial" panose="020B0604020202020204" pitchFamily="34" charset="0"/>
                <a:ea typeface="Tahoma" panose="020B0604030504040204" pitchFamily="34" charset="0"/>
                <a:cs typeface="Arial" panose="020B0604020202020204" pitchFamily="34" charset="0"/>
              </a:rPr>
              <a:t>aligning PERSAL to HRBP tool is anticipated to be finalised by 30 September 2020. The permanent funded establishment as published in 2019 ENE was reported to be 1,778 against permanent PERSAL establishment of </a:t>
            </a:r>
            <a:r>
              <a:rPr lang="en-ZA" sz="1300" kern="0" dirty="0" smtClean="0">
                <a:solidFill>
                  <a:prstClr val="black"/>
                </a:solidFill>
                <a:latin typeface="Arial" panose="020B0604020202020204" pitchFamily="34" charset="0"/>
                <a:ea typeface="Tahoma" panose="020B0604030504040204" pitchFamily="34" charset="0"/>
                <a:cs typeface="Arial" panose="020B0604020202020204" pitchFamily="34" charset="0"/>
              </a:rPr>
              <a:t>2,054 </a:t>
            </a:r>
            <a:r>
              <a:rPr lang="en-ZA" sz="1300" kern="0" dirty="0">
                <a:solidFill>
                  <a:prstClr val="black"/>
                </a:solidFill>
                <a:latin typeface="Arial" panose="020B0604020202020204" pitchFamily="34" charset="0"/>
                <a:ea typeface="Tahoma" panose="020B0604030504040204" pitchFamily="34" charset="0"/>
                <a:cs typeface="Arial" panose="020B0604020202020204" pitchFamily="34" charset="0"/>
              </a:rPr>
              <a:t>resulting in a variance of </a:t>
            </a:r>
            <a:r>
              <a:rPr lang="en-ZA" sz="1300" kern="0" dirty="0" smtClean="0">
                <a:solidFill>
                  <a:prstClr val="black"/>
                </a:solidFill>
                <a:latin typeface="Arial" panose="020B0604020202020204" pitchFamily="34" charset="0"/>
                <a:ea typeface="Tahoma" panose="020B0604030504040204" pitchFamily="34" charset="0"/>
                <a:cs typeface="Arial" panose="020B0604020202020204" pitchFamily="34" charset="0"/>
              </a:rPr>
              <a:t>276 </a:t>
            </a:r>
            <a:r>
              <a:rPr lang="en-ZA" sz="1300" kern="0" dirty="0">
                <a:solidFill>
                  <a:prstClr val="black"/>
                </a:solidFill>
                <a:latin typeface="Arial" panose="020B0604020202020204" pitchFamily="34" charset="0"/>
                <a:ea typeface="Tahoma" panose="020B0604030504040204" pitchFamily="34" charset="0"/>
                <a:cs typeface="Arial" panose="020B0604020202020204" pitchFamily="34" charset="0"/>
              </a:rPr>
              <a:t>posts</a:t>
            </a:r>
          </a:p>
          <a:p>
            <a:pPr marL="266700" indent="-266700" algn="just" defTabSz="914400" fontAlgn="base">
              <a:lnSpc>
                <a:spcPct val="150000"/>
              </a:lnSpc>
              <a:spcBef>
                <a:spcPts val="1200"/>
              </a:spcBef>
              <a:spcAft>
                <a:spcPct val="0"/>
              </a:spcAft>
              <a:buFont typeface="Wingdings" panose="05000000000000000000" pitchFamily="2" charset="2"/>
              <a:buChar char="q"/>
            </a:pPr>
            <a:r>
              <a:rPr lang="en-ZA" sz="1300" kern="0" dirty="0">
                <a:solidFill>
                  <a:prstClr val="black"/>
                </a:solidFill>
                <a:latin typeface="Arial" panose="020B0604020202020204" pitchFamily="34" charset="0"/>
                <a:ea typeface="Tahoma" panose="020B0604030504040204" pitchFamily="34" charset="0"/>
                <a:cs typeface="Arial" panose="020B0604020202020204" pitchFamily="34" charset="0"/>
              </a:rPr>
              <a:t>Hereunder is the analysis of filled and vacant posts as per HRBP tool and PERSAL as at                         </a:t>
            </a:r>
            <a:r>
              <a:rPr lang="en-ZA" sz="1300" kern="0" dirty="0" smtClean="0">
                <a:solidFill>
                  <a:prstClr val="black"/>
                </a:solidFill>
                <a:latin typeface="Arial" panose="020B0604020202020204" pitchFamily="34" charset="0"/>
                <a:ea typeface="Tahoma" panose="020B0604030504040204" pitchFamily="34" charset="0"/>
                <a:cs typeface="Arial" panose="020B0604020202020204" pitchFamily="34" charset="0"/>
              </a:rPr>
              <a:t>31 March </a:t>
            </a:r>
            <a:r>
              <a:rPr lang="en-ZA" sz="1300" kern="0" dirty="0">
                <a:solidFill>
                  <a:prstClr val="black"/>
                </a:solidFill>
                <a:latin typeface="Arial" panose="020B0604020202020204" pitchFamily="34" charset="0"/>
                <a:ea typeface="Tahoma" panose="020B0604030504040204" pitchFamily="34" charset="0"/>
                <a:cs typeface="Arial" panose="020B0604020202020204" pitchFamily="34" charset="0"/>
              </a:rPr>
              <a:t>2021 </a:t>
            </a:r>
          </a:p>
          <a:p>
            <a:pPr algn="just" defTabSz="914400" fontAlgn="base">
              <a:lnSpc>
                <a:spcPct val="150000"/>
              </a:lnSpc>
              <a:spcBef>
                <a:spcPts val="1200"/>
              </a:spcBef>
              <a:spcAft>
                <a:spcPct val="0"/>
              </a:spcAft>
            </a:pPr>
            <a:endParaRPr lang="en-ZA" sz="1300" kern="0" dirty="0">
              <a:solidFill>
                <a:prstClr val="black"/>
              </a:solidFill>
              <a:latin typeface="Arial" panose="020B0604020202020204" pitchFamily="34" charset="0"/>
              <a:ea typeface="Tahoma" panose="020B0604030504040204" pitchFamily="34" charset="0"/>
              <a:cs typeface="Arial" panose="020B0604020202020204" pitchFamily="34" charset="0"/>
            </a:endParaRPr>
          </a:p>
        </p:txBody>
      </p:sp>
      <p:sp>
        <p:nvSpPr>
          <p:cNvPr id="10" name="Rectangle 2"/>
          <p:cNvSpPr txBox="1">
            <a:spLocks noChangeArrowheads="1"/>
          </p:cNvSpPr>
          <p:nvPr/>
        </p:nvSpPr>
        <p:spPr bwMode="auto">
          <a:xfrm>
            <a:off x="568411" y="263271"/>
            <a:ext cx="8214919" cy="498598"/>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algn="ctr" defTabSz="914400"/>
            <a:r>
              <a:rPr lang="en-ZA" sz="1800" kern="0" dirty="0">
                <a:solidFill>
                  <a:prstClr val="black"/>
                </a:solidFill>
                <a:latin typeface="Arial" panose="020B0604020202020204" pitchFamily="34" charset="0"/>
                <a:ea typeface="Tahoma" panose="020B0604030504040204" pitchFamily="34" charset="0"/>
                <a:cs typeface="Arial" panose="020B0604020202020204" pitchFamily="34" charset="0"/>
              </a:rPr>
              <a:t>B. SUMMARY OF THE PRELIMINARY NATIONAL STATE OF EXPENDITURE PER PROGRAMME  FOR  THE YEAR </a:t>
            </a:r>
            <a:r>
              <a:rPr lang="en-ZA" sz="1800" kern="0" dirty="0" smtClean="0">
                <a:solidFill>
                  <a:prstClr val="black"/>
                </a:solidFill>
                <a:latin typeface="Arial" panose="020B0604020202020204" pitchFamily="34" charset="0"/>
                <a:ea typeface="Tahoma" panose="020B0604030504040204" pitchFamily="34" charset="0"/>
                <a:cs typeface="Arial" panose="020B0604020202020204" pitchFamily="34" charset="0"/>
              </a:rPr>
              <a:t>ENDED </a:t>
            </a:r>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latin typeface="Arial" panose="020B0604020202020204" pitchFamily="34" charset="0"/>
              <a:ea typeface="Tahoma" panose="020B0604030504040204" pitchFamily="34" charset="0"/>
              <a:cs typeface="Arial" panose="020B0604020202020204" pitchFamily="34" charset="0"/>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4039190758"/>
              </p:ext>
            </p:extLst>
          </p:nvPr>
        </p:nvGraphicFramePr>
        <p:xfrm>
          <a:off x="750402" y="4219088"/>
          <a:ext cx="7539037" cy="1338263"/>
        </p:xfrm>
        <a:graphic>
          <a:graphicData uri="http://schemas.openxmlformats.org/presentationml/2006/ole">
            <mc:AlternateContent xmlns:mc="http://schemas.openxmlformats.org/markup-compatibility/2006">
              <mc:Choice xmlns:v="urn:schemas-microsoft-com:vml" Requires="v">
                <p:oleObj spid="_x0000_s143523" name="Worksheet" r:id="rId6" imgW="12211202" imgH="1266814" progId="Excel.Sheet.12">
                  <p:embed/>
                </p:oleObj>
              </mc:Choice>
              <mc:Fallback>
                <p:oleObj name="Worksheet" r:id="rId6" imgW="12211202" imgH="1266814" progId="Excel.Sheet.12">
                  <p:embed/>
                  <p:pic>
                    <p:nvPicPr>
                      <p:cNvPr id="0" name=""/>
                      <p:cNvPicPr/>
                      <p:nvPr/>
                    </p:nvPicPr>
                    <p:blipFill>
                      <a:blip r:embed="rId7"/>
                      <a:stretch>
                        <a:fillRect/>
                      </a:stretch>
                    </p:blipFill>
                    <p:spPr>
                      <a:xfrm>
                        <a:off x="750402" y="4219088"/>
                        <a:ext cx="7539037" cy="1338263"/>
                      </a:xfrm>
                      <a:prstGeom prst="rect">
                        <a:avLst/>
                      </a:prstGeom>
                    </p:spPr>
                  </p:pic>
                </p:oleObj>
              </mc:Fallback>
            </mc:AlternateContent>
          </a:graphicData>
        </a:graphic>
      </p:graphicFrame>
    </p:spTree>
    <p:extLst>
      <p:ext uri="{BB962C8B-B14F-4D97-AF65-F5344CB8AC3E}">
        <p14:creationId xmlns:p14="http://schemas.microsoft.com/office/powerpoint/2010/main" val="10263859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18</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2"/>
          <a:stretch>
            <a:fillRect/>
          </a:stretch>
        </p:blipFill>
        <p:spPr>
          <a:xfrm>
            <a:off x="830571" y="6504770"/>
            <a:ext cx="7378700" cy="38100"/>
          </a:xfrm>
          <a:prstGeom prst="rect">
            <a:avLst/>
          </a:prstGeom>
        </p:spPr>
      </p:pic>
      <p:sp>
        <p:nvSpPr>
          <p:cNvPr id="9" name="Title 1"/>
          <p:cNvSpPr txBox="1">
            <a:spLocks/>
          </p:cNvSpPr>
          <p:nvPr/>
        </p:nvSpPr>
        <p:spPr bwMode="auto">
          <a:xfrm flipV="1">
            <a:off x="0" y="202532"/>
            <a:ext cx="9036496" cy="23443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10" name="Content Placeholder 1"/>
          <p:cNvSpPr txBox="1">
            <a:spLocks/>
          </p:cNvSpPr>
          <p:nvPr/>
        </p:nvSpPr>
        <p:spPr bwMode="auto">
          <a:xfrm>
            <a:off x="246064" y="1297270"/>
            <a:ext cx="8647112" cy="3384003"/>
          </a:xfrm>
          <a:prstGeom prst="rect">
            <a:avLst/>
          </a:prstGeom>
          <a:noFill/>
          <a:ln w="12700" algn="ctr">
            <a:no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90000"/>
              </a:lnSpc>
              <a:spcBef>
                <a:spcPct val="90000"/>
              </a:spcBef>
              <a:spcAft>
                <a:spcPct val="0"/>
              </a:spcAft>
              <a:buClr>
                <a:schemeClr val="bg2"/>
              </a:buClr>
              <a:buFont typeface="Wingdings" pitchFamily="2" charset="2"/>
              <a:buChar char="n"/>
              <a:defRPr sz="1600">
                <a:solidFill>
                  <a:schemeClr val="tx1"/>
                </a:solidFill>
                <a:latin typeface="+mn-lt"/>
                <a:ea typeface="+mn-ea"/>
                <a:cs typeface="+mn-cs"/>
              </a:defRPr>
            </a:lvl1pPr>
            <a:lvl2pPr marL="458788" indent="-188913" algn="l" rtl="0" eaLnBrk="0" fontAlgn="base" hangingPunct="0">
              <a:lnSpc>
                <a:spcPct val="90000"/>
              </a:lnSpc>
              <a:spcBef>
                <a:spcPct val="50000"/>
              </a:spcBef>
              <a:spcAft>
                <a:spcPct val="0"/>
              </a:spcAft>
              <a:buClr>
                <a:schemeClr val="bg2"/>
              </a:buClr>
              <a:buFont typeface="Arial" charset="0"/>
              <a:buChar char="•"/>
              <a:defRPr sz="1600">
                <a:solidFill>
                  <a:schemeClr val="tx1"/>
                </a:solidFill>
                <a:latin typeface="+mn-lt"/>
                <a:cs typeface="+mn-cs"/>
              </a:defRPr>
            </a:lvl2pPr>
            <a:lvl3pPr marL="623888" indent="-161925" algn="l" rtl="0" eaLnBrk="0" fontAlgn="base" hangingPunct="0">
              <a:lnSpc>
                <a:spcPct val="90000"/>
              </a:lnSpc>
              <a:spcBef>
                <a:spcPct val="30000"/>
              </a:spcBef>
              <a:spcAft>
                <a:spcPct val="0"/>
              </a:spcAft>
              <a:buClr>
                <a:schemeClr val="bg2"/>
              </a:buClr>
              <a:buFont typeface="Arial" charset="0"/>
              <a:buChar char="–"/>
              <a:defRPr sz="1600">
                <a:solidFill>
                  <a:schemeClr val="tx1"/>
                </a:solidFill>
                <a:latin typeface="+mn-lt"/>
                <a:cs typeface="+mn-cs"/>
              </a:defRPr>
            </a:lvl3pPr>
            <a:lvl4pPr marL="793750" indent="-166688" algn="l" rtl="0" eaLnBrk="0" fontAlgn="base" hangingPunct="0">
              <a:lnSpc>
                <a:spcPct val="90000"/>
              </a:lnSpc>
              <a:spcBef>
                <a:spcPct val="10000"/>
              </a:spcBef>
              <a:spcAft>
                <a:spcPct val="0"/>
              </a:spcAft>
              <a:buClr>
                <a:schemeClr val="bg2"/>
              </a:buClr>
              <a:buFont typeface="Arial" charset="0"/>
              <a:buChar char="-"/>
              <a:defRPr sz="1600">
                <a:solidFill>
                  <a:schemeClr val="tx1"/>
                </a:solidFill>
                <a:latin typeface="+mn-lt"/>
                <a:cs typeface="+mn-cs"/>
              </a:defRPr>
            </a:lvl4pPr>
            <a:lvl5pPr marL="955675" indent="-158750" algn="l" rtl="0" eaLnBrk="0" fontAlgn="base" hangingPunct="0">
              <a:lnSpc>
                <a:spcPct val="90000"/>
              </a:lnSpc>
              <a:spcBef>
                <a:spcPct val="0"/>
              </a:spcBef>
              <a:spcAft>
                <a:spcPct val="0"/>
              </a:spcAft>
              <a:buClr>
                <a:schemeClr val="bg2"/>
              </a:buClr>
              <a:buFont typeface="Arial" charset="0"/>
              <a:buChar char="­"/>
              <a:defRPr sz="1600">
                <a:solidFill>
                  <a:schemeClr val="tx1"/>
                </a:solidFill>
                <a:latin typeface="+mn-lt"/>
                <a:cs typeface="+mn-cs"/>
              </a:defRPr>
            </a:lvl5pPr>
            <a:lvl6pPr marL="1414356"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6pPr>
            <a:lvl7pPr marL="1871520"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7pPr>
            <a:lvl8pPr marL="2328685"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8pPr>
            <a:lvl9pPr marL="2785851"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9pPr>
          </a:lstStyle>
          <a:p>
            <a:pPr algn="just">
              <a:lnSpc>
                <a:spcPct val="150000"/>
              </a:lnSpc>
              <a:buClrTx/>
              <a:buFont typeface="Wingdings" panose="05000000000000000000" pitchFamily="2" charset="2"/>
              <a:buChar char="q"/>
            </a:pPr>
            <a:r>
              <a:rPr lang="en-US" sz="1400" b="1" dirty="0">
                <a:latin typeface="Arial" panose="020B0604020202020204" pitchFamily="34" charset="0"/>
                <a:ea typeface="Tahoma" panose="020B0604030504040204" pitchFamily="34" charset="0"/>
                <a:cs typeface="Arial" panose="020B0604020202020204" pitchFamily="34" charset="0"/>
              </a:rPr>
              <a:t>Goods and Services: </a:t>
            </a:r>
            <a:r>
              <a:rPr lang="en-US" sz="1300" dirty="0">
                <a:latin typeface="Arial" panose="020B0604020202020204" pitchFamily="34" charset="0"/>
                <a:ea typeface="Tahoma" panose="020B0604030504040204" pitchFamily="34" charset="0"/>
                <a:cs typeface="Arial" panose="020B0604020202020204" pitchFamily="34" charset="0"/>
              </a:rPr>
              <a:t>The actual spending </a:t>
            </a:r>
            <a:r>
              <a:rPr lang="en-US" sz="1300" dirty="0" smtClean="0">
                <a:latin typeface="Arial" panose="020B0604020202020204" pitchFamily="34" charset="0"/>
                <a:ea typeface="Tahoma" panose="020B0604030504040204" pitchFamily="34" charset="0"/>
                <a:cs typeface="Arial" panose="020B0604020202020204" pitchFamily="34" charset="0"/>
              </a:rPr>
              <a:t>is R1,393 </a:t>
            </a:r>
            <a:r>
              <a:rPr lang="en-US" sz="1300" dirty="0">
                <a:latin typeface="Arial" panose="020B0604020202020204" pitchFamily="34" charset="0"/>
                <a:ea typeface="Tahoma" panose="020B0604030504040204" pitchFamily="34" charset="0"/>
                <a:cs typeface="Arial" panose="020B0604020202020204" pitchFamily="34" charset="0"/>
              </a:rPr>
              <a:t>b</a:t>
            </a:r>
            <a:r>
              <a:rPr lang="en-US" sz="1300" dirty="0" smtClean="0">
                <a:latin typeface="Arial" panose="020B0604020202020204" pitchFamily="34" charset="0"/>
                <a:ea typeface="Tahoma" panose="020B0604030504040204" pitchFamily="34" charset="0"/>
                <a:cs typeface="Arial" panose="020B0604020202020204" pitchFamily="34" charset="0"/>
              </a:rPr>
              <a:t>illion (90.32%) against </a:t>
            </a:r>
            <a:r>
              <a:rPr lang="en-US" sz="1300" dirty="0">
                <a:latin typeface="Arial" panose="020B0604020202020204" pitchFamily="34" charset="0"/>
                <a:ea typeface="Tahoma" panose="020B0604030504040204" pitchFamily="34" charset="0"/>
                <a:cs typeface="Arial" panose="020B0604020202020204" pitchFamily="34" charset="0"/>
              </a:rPr>
              <a:t>the </a:t>
            </a:r>
            <a:r>
              <a:rPr lang="en-US" sz="1300" dirty="0" smtClean="0">
                <a:latin typeface="Arial" panose="020B0604020202020204" pitchFamily="34" charset="0"/>
                <a:ea typeface="Tahoma" panose="020B0604030504040204" pitchFamily="34" charset="0"/>
                <a:cs typeface="Arial" panose="020B0604020202020204" pitchFamily="34" charset="0"/>
              </a:rPr>
              <a:t>revised budget </a:t>
            </a:r>
            <a:r>
              <a:rPr lang="en-US" sz="1300" dirty="0">
                <a:latin typeface="Arial" panose="020B0604020202020204" pitchFamily="34" charset="0"/>
                <a:ea typeface="Tahoma" panose="020B0604030504040204" pitchFamily="34" charset="0"/>
                <a:cs typeface="Arial" panose="020B0604020202020204" pitchFamily="34" charset="0"/>
              </a:rPr>
              <a:t>of </a:t>
            </a:r>
            <a:r>
              <a:rPr lang="en-US" sz="1300" dirty="0" smtClean="0">
                <a:latin typeface="Arial" panose="020B0604020202020204" pitchFamily="34" charset="0"/>
                <a:ea typeface="Tahoma" panose="020B0604030504040204" pitchFamily="34" charset="0"/>
                <a:cs typeface="Arial" panose="020B0604020202020204" pitchFamily="34" charset="0"/>
              </a:rPr>
              <a:t>R1,542 billion (100.00%) </a:t>
            </a:r>
            <a:r>
              <a:rPr lang="en-US" sz="1300" dirty="0">
                <a:latin typeface="Arial" panose="020B0604020202020204" pitchFamily="34" charset="0"/>
                <a:ea typeface="Tahoma" panose="020B0604030504040204" pitchFamily="34" charset="0"/>
                <a:cs typeface="Arial" panose="020B0604020202020204" pitchFamily="34" charset="0"/>
              </a:rPr>
              <a:t>resulting in </a:t>
            </a:r>
            <a:r>
              <a:rPr lang="en-US" sz="1300" dirty="0" smtClean="0">
                <a:latin typeface="Arial" panose="020B0604020202020204" pitchFamily="34" charset="0"/>
                <a:ea typeface="Tahoma" panose="020B0604030504040204" pitchFamily="34" charset="0"/>
                <a:cs typeface="Arial" panose="020B0604020202020204" pitchFamily="34" charset="0"/>
              </a:rPr>
              <a:t>R149 </a:t>
            </a:r>
            <a:r>
              <a:rPr lang="en-US" sz="1300" dirty="0">
                <a:latin typeface="Arial" panose="020B0604020202020204" pitchFamily="34" charset="0"/>
                <a:ea typeface="Tahoma" panose="020B0604030504040204" pitchFamily="34" charset="0"/>
                <a:cs typeface="Arial" panose="020B0604020202020204" pitchFamily="34" charset="0"/>
              </a:rPr>
              <a:t>million </a:t>
            </a:r>
            <a:r>
              <a:rPr lang="en-US" sz="1300" dirty="0" smtClean="0">
                <a:latin typeface="Arial" panose="020B0604020202020204" pitchFamily="34" charset="0"/>
                <a:ea typeface="Tahoma" panose="020B0604030504040204" pitchFamily="34" charset="0"/>
                <a:cs typeface="Arial" panose="020B0604020202020204" pitchFamily="34" charset="0"/>
              </a:rPr>
              <a:t>underspending mainly on item: </a:t>
            </a:r>
            <a:r>
              <a:rPr lang="en-US" sz="1300" dirty="0">
                <a:latin typeface="Arial" panose="020B0604020202020204" pitchFamily="34" charset="0"/>
                <a:ea typeface="Tahoma" panose="020B0604030504040204" pitchFamily="34" charset="0"/>
                <a:cs typeface="Arial" panose="020B0604020202020204" pitchFamily="34" charset="0"/>
              </a:rPr>
              <a:t>Food and food supplies. Follow ups are being made for all regions to clear and balance Internal Charges. Consumable Supplies overspent and Inventory: Medical Supplies underspent against </a:t>
            </a:r>
            <a:r>
              <a:rPr lang="en-US" sz="1300" dirty="0" smtClean="0">
                <a:latin typeface="Arial" panose="020B0604020202020204" pitchFamily="34" charset="0"/>
                <a:ea typeface="Tahoma" panose="020B0604030504040204" pitchFamily="34" charset="0"/>
                <a:cs typeface="Arial" panose="020B0604020202020204" pitchFamily="34" charset="0"/>
              </a:rPr>
              <a:t>the revised </a:t>
            </a:r>
            <a:r>
              <a:rPr lang="en-US" sz="1300" dirty="0">
                <a:latin typeface="Arial" panose="020B0604020202020204" pitchFamily="34" charset="0"/>
                <a:ea typeface="Tahoma" panose="020B0604030504040204" pitchFamily="34" charset="0"/>
                <a:cs typeface="Arial" panose="020B0604020202020204" pitchFamily="34" charset="0"/>
              </a:rPr>
              <a:t>budget</a:t>
            </a:r>
          </a:p>
          <a:p>
            <a:pPr algn="just">
              <a:lnSpc>
                <a:spcPct val="150000"/>
              </a:lnSpc>
              <a:buClrTx/>
              <a:buFont typeface="Wingdings" panose="05000000000000000000" pitchFamily="2" charset="2"/>
              <a:buChar char="q"/>
            </a:pPr>
            <a:r>
              <a:rPr lang="en-US" sz="1300" b="1" dirty="0" smtClean="0">
                <a:latin typeface="Arial" panose="020B0604020202020204" pitchFamily="34" charset="0"/>
                <a:ea typeface="Tahoma" panose="020B0604030504040204" pitchFamily="34" charset="0"/>
                <a:cs typeface="Arial" panose="020B0604020202020204" pitchFamily="34" charset="0"/>
              </a:rPr>
              <a:t>Transfers and subsidies</a:t>
            </a:r>
            <a:r>
              <a:rPr lang="en-US" sz="1300" dirty="0" smtClean="0">
                <a:latin typeface="Arial" panose="020B0604020202020204" pitchFamily="34" charset="0"/>
                <a:ea typeface="Tahoma" panose="020B0604030504040204" pitchFamily="34" charset="0"/>
                <a:cs typeface="Arial" panose="020B0604020202020204" pitchFamily="34" charset="0"/>
              </a:rPr>
              <a:t>: The actual spending is R8,404 million (1826.96%) against the revised budget of R460 thousand (100.00%) resulting in R7,944 million overspending </a:t>
            </a:r>
            <a:r>
              <a:rPr lang="en-ZA" sz="1300" dirty="0" smtClean="0">
                <a:latin typeface="Arial" panose="020B0604020202020204" pitchFamily="34" charset="0"/>
                <a:ea typeface="Tahoma" panose="020B0604030504040204" pitchFamily="34" charset="0"/>
                <a:cs typeface="Arial" panose="020B0604020202020204" pitchFamily="34" charset="0"/>
              </a:rPr>
              <a:t>as a result of payment of leave gratuities due to service terminations higher than anticipated</a:t>
            </a:r>
          </a:p>
          <a:p>
            <a:pPr algn="just">
              <a:lnSpc>
                <a:spcPct val="150000"/>
              </a:lnSpc>
              <a:buClrTx/>
              <a:buFont typeface="Wingdings" panose="05000000000000000000" pitchFamily="2" charset="2"/>
              <a:buChar char="q"/>
            </a:pPr>
            <a:r>
              <a:rPr lang="en-US" sz="1300" b="1" dirty="0" smtClean="0">
                <a:latin typeface="Arial" panose="020B0604020202020204" pitchFamily="34" charset="0"/>
                <a:ea typeface="Tahoma" panose="020B0604030504040204" pitchFamily="34" charset="0"/>
                <a:cs typeface="Arial" panose="020B0604020202020204" pitchFamily="34" charset="0"/>
              </a:rPr>
              <a:t>Payments </a:t>
            </a:r>
            <a:r>
              <a:rPr lang="en-US" sz="1300" b="1" dirty="0">
                <a:latin typeface="Arial" panose="020B0604020202020204" pitchFamily="34" charset="0"/>
                <a:ea typeface="Tahoma" panose="020B0604030504040204" pitchFamily="34" charset="0"/>
                <a:cs typeface="Arial" panose="020B0604020202020204" pitchFamily="34" charset="0"/>
              </a:rPr>
              <a:t>for capital assets</a:t>
            </a:r>
            <a:r>
              <a:rPr lang="en-US" sz="1300" dirty="0">
                <a:latin typeface="Arial" panose="020B0604020202020204" pitchFamily="34" charset="0"/>
                <a:ea typeface="Tahoma" panose="020B0604030504040204" pitchFamily="34" charset="0"/>
                <a:cs typeface="Arial" panose="020B0604020202020204" pitchFamily="34" charset="0"/>
              </a:rPr>
              <a:t>: The actual spending </a:t>
            </a:r>
            <a:r>
              <a:rPr lang="en-US" sz="1300" dirty="0" smtClean="0">
                <a:latin typeface="Arial" panose="020B0604020202020204" pitchFamily="34" charset="0"/>
                <a:ea typeface="Tahoma" panose="020B0604030504040204" pitchFamily="34" charset="0"/>
                <a:cs typeface="Arial" panose="020B0604020202020204" pitchFamily="34" charset="0"/>
              </a:rPr>
              <a:t>is R22 million (61,02%) against </a:t>
            </a:r>
            <a:r>
              <a:rPr lang="en-US" sz="1300" dirty="0">
                <a:latin typeface="Arial" panose="020B0604020202020204" pitchFamily="34" charset="0"/>
                <a:ea typeface="Tahoma" panose="020B0604030504040204" pitchFamily="34" charset="0"/>
                <a:cs typeface="Arial" panose="020B0604020202020204" pitchFamily="34" charset="0"/>
              </a:rPr>
              <a:t>the </a:t>
            </a:r>
            <a:r>
              <a:rPr lang="en-US" sz="1300" dirty="0" smtClean="0">
                <a:latin typeface="Arial" panose="020B0604020202020204" pitchFamily="34" charset="0"/>
                <a:ea typeface="Tahoma" panose="020B0604030504040204" pitchFamily="34" charset="0"/>
                <a:cs typeface="Arial" panose="020B0604020202020204" pitchFamily="34" charset="0"/>
              </a:rPr>
              <a:t>revised </a:t>
            </a:r>
            <a:r>
              <a:rPr lang="en-US" sz="1300" dirty="0">
                <a:latin typeface="Arial" panose="020B0604020202020204" pitchFamily="34" charset="0"/>
                <a:ea typeface="Tahoma" panose="020B0604030504040204" pitchFamily="34" charset="0"/>
                <a:cs typeface="Arial" panose="020B0604020202020204" pitchFamily="34" charset="0"/>
              </a:rPr>
              <a:t>budget of </a:t>
            </a:r>
            <a:r>
              <a:rPr lang="en-US" sz="1300" dirty="0" smtClean="0">
                <a:latin typeface="Arial" panose="020B0604020202020204" pitchFamily="34" charset="0"/>
                <a:ea typeface="Tahoma" panose="020B0604030504040204" pitchFamily="34" charset="0"/>
                <a:cs typeface="Arial" panose="020B0604020202020204" pitchFamily="34" charset="0"/>
              </a:rPr>
              <a:t>R36 million (100.00%) </a:t>
            </a:r>
            <a:r>
              <a:rPr lang="en-US" sz="1300" dirty="0">
                <a:latin typeface="Arial" panose="020B0604020202020204" pitchFamily="34" charset="0"/>
                <a:ea typeface="Tahoma" panose="020B0604030504040204" pitchFamily="34" charset="0"/>
                <a:cs typeface="Arial" panose="020B0604020202020204" pitchFamily="34" charset="0"/>
              </a:rPr>
              <a:t>resulting in </a:t>
            </a:r>
            <a:r>
              <a:rPr lang="en-US" sz="1300" dirty="0" smtClean="0">
                <a:latin typeface="Arial" panose="020B0604020202020204" pitchFamily="34" charset="0"/>
                <a:ea typeface="Tahoma" panose="020B0604030504040204" pitchFamily="34" charset="0"/>
                <a:cs typeface="Arial" panose="020B0604020202020204" pitchFamily="34" charset="0"/>
              </a:rPr>
              <a:t>R14,218 million underspending due to provision made for procurement of Machinery and Equipment for decontamination of Correctional Facilities which never </a:t>
            </a:r>
            <a:r>
              <a:rPr lang="en-US" sz="1300" dirty="0" err="1" smtClean="0">
                <a:latin typeface="Arial" panose="020B0604020202020204" pitchFamily="34" charset="0"/>
                <a:ea typeface="Tahoma" panose="020B0604030504040204" pitchFamily="34" charset="0"/>
                <a:cs typeface="Arial" panose="020B0604020202020204" pitchFamily="34" charset="0"/>
              </a:rPr>
              <a:t>materialised</a:t>
            </a:r>
            <a:r>
              <a:rPr lang="en-US" sz="1300" dirty="0" smtClean="0">
                <a:latin typeface="Arial" panose="020B0604020202020204" pitchFamily="34" charset="0"/>
                <a:ea typeface="Tahoma" panose="020B0604030504040204" pitchFamily="34" charset="0"/>
                <a:cs typeface="Arial" panose="020B0604020202020204" pitchFamily="34" charset="0"/>
              </a:rPr>
              <a:t> </a:t>
            </a:r>
            <a:endParaRPr lang="en-US" sz="1400" dirty="0">
              <a:latin typeface="Arial" panose="020B0604020202020204" pitchFamily="34" charset="0"/>
              <a:ea typeface="Tahoma" panose="020B0604030504040204" pitchFamily="34" charset="0"/>
              <a:cs typeface="Arial" panose="020B0604020202020204" pitchFamily="34" charset="0"/>
            </a:endParaRPr>
          </a:p>
        </p:txBody>
      </p:sp>
      <p:sp>
        <p:nvSpPr>
          <p:cNvPr id="11" name="Title 2"/>
          <p:cNvSpPr txBox="1">
            <a:spLocks/>
          </p:cNvSpPr>
          <p:nvPr/>
        </p:nvSpPr>
        <p:spPr bwMode="auto">
          <a:xfrm>
            <a:off x="143933" y="202532"/>
            <a:ext cx="8542867" cy="720197"/>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algn="ctr" defTabSz="914400"/>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B. ANALYSIS ON </a:t>
            </a:r>
            <a:r>
              <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THE PRELIMINARY </a:t>
            </a:r>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NATIONAL STATE OF EXPENDITURE PER PROGRAMME FOR THE YEAR ENDED </a:t>
            </a:r>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latin typeface="Arial" panose="020B0604020202020204" pitchFamily="34" charset="0"/>
              <a:ea typeface="Tahoma" panose="020B0604030504040204" pitchFamily="34" charset="0"/>
              <a:cs typeface="Arial" panose="020B0604020202020204" pitchFamily="34" charset="0"/>
            </a:endParaRPr>
          </a:p>
          <a:p>
            <a:pPr lvl="0" algn="ctr" defTabSz="914400">
              <a:defRPr/>
            </a:pPr>
            <a:endParaRPr kumimoji="0" lang="en-ZA" sz="1600" b="1" i="0" u="none" strike="noStrike" kern="0" cap="none" spc="0" normalizeH="0" baseline="0" noProof="0" dirty="0">
              <a:ln>
                <a:noFill/>
              </a:ln>
              <a:solidFill>
                <a:srgbClr val="000000"/>
              </a:solidFill>
              <a:effectLst/>
              <a:uLnTx/>
              <a:uFillTx/>
              <a:latin typeface="Arial"/>
              <a:cs typeface="Arial"/>
            </a:endParaRPr>
          </a:p>
        </p:txBody>
      </p:sp>
    </p:spTree>
    <p:extLst>
      <p:ext uri="{BB962C8B-B14F-4D97-AF65-F5344CB8AC3E}">
        <p14:creationId xmlns:p14="http://schemas.microsoft.com/office/powerpoint/2010/main" val="14511719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19</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3"/>
          <a:stretch>
            <a:fillRect/>
          </a:stretch>
        </p:blipFill>
        <p:spPr>
          <a:xfrm>
            <a:off x="830571" y="6504770"/>
            <a:ext cx="7378700" cy="38100"/>
          </a:xfrm>
          <a:prstGeom prst="rect">
            <a:avLst/>
          </a:prstGeom>
        </p:spPr>
      </p:pic>
      <p:sp>
        <p:nvSpPr>
          <p:cNvPr id="9" name="Title 1"/>
          <p:cNvSpPr txBox="1">
            <a:spLocks/>
          </p:cNvSpPr>
          <p:nvPr/>
        </p:nvSpPr>
        <p:spPr bwMode="auto">
          <a:xfrm>
            <a:off x="-46297" y="218486"/>
            <a:ext cx="9036496" cy="35936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3" name="Rectangle 2"/>
          <p:cNvSpPr/>
          <p:nvPr/>
        </p:nvSpPr>
        <p:spPr>
          <a:xfrm>
            <a:off x="463550" y="3774207"/>
            <a:ext cx="8133668" cy="2108269"/>
          </a:xfrm>
          <a:prstGeom prst="rect">
            <a:avLst/>
          </a:prstGeom>
        </p:spPr>
        <p:txBody>
          <a:bodyPr wrap="square">
            <a:spAutoFit/>
          </a:bodyPr>
          <a:lstStyle/>
          <a:p>
            <a:pPr marL="266700" indent="-266700" algn="just" defTabSz="914400" fontAlgn="base">
              <a:lnSpc>
                <a:spcPct val="150000"/>
              </a:lnSpc>
              <a:spcBef>
                <a:spcPts val="1200"/>
              </a:spcBef>
              <a:spcAft>
                <a:spcPct val="0"/>
              </a:spcAft>
              <a:buFont typeface="Wingdings" panose="05000000000000000000" pitchFamily="2" charset="2"/>
              <a:buChar char="q"/>
            </a:pPr>
            <a:r>
              <a:rPr lang="en-US" sz="1200" dirty="0">
                <a:latin typeface="Arial" panose="020B0604020202020204" pitchFamily="34" charset="0"/>
                <a:ea typeface="Tahoma" panose="020B0604030504040204" pitchFamily="34" charset="0"/>
                <a:cs typeface="Arial" panose="020B0604020202020204" pitchFamily="34" charset="0"/>
              </a:rPr>
              <a:t>The actual spending of programme Social Reintegration is </a:t>
            </a:r>
            <a:r>
              <a:rPr lang="en-US" sz="1200" dirty="0" smtClean="0">
                <a:latin typeface="Arial" panose="020B0604020202020204" pitchFamily="34" charset="0"/>
                <a:ea typeface="Tahoma" panose="020B0604030504040204" pitchFamily="34" charset="0"/>
                <a:cs typeface="Arial" panose="020B0604020202020204" pitchFamily="34" charset="0"/>
              </a:rPr>
              <a:t>R979 </a:t>
            </a:r>
            <a:r>
              <a:rPr lang="en-US" sz="1200" dirty="0">
                <a:latin typeface="Arial" panose="020B0604020202020204" pitchFamily="34" charset="0"/>
                <a:ea typeface="Tahoma" panose="020B0604030504040204" pitchFamily="34" charset="0"/>
                <a:cs typeface="Arial" panose="020B0604020202020204" pitchFamily="34" charset="0"/>
              </a:rPr>
              <a:t>million </a:t>
            </a:r>
            <a:r>
              <a:rPr lang="en-US" sz="1200" dirty="0" smtClean="0">
                <a:latin typeface="Arial" panose="020B0604020202020204" pitchFamily="34" charset="0"/>
                <a:ea typeface="Tahoma" panose="020B0604030504040204" pitchFamily="34" charset="0"/>
                <a:cs typeface="Arial" panose="020B0604020202020204" pitchFamily="34" charset="0"/>
              </a:rPr>
              <a:t>(98,66%) against </a:t>
            </a:r>
            <a:r>
              <a:rPr lang="en-US" sz="1200" dirty="0">
                <a:latin typeface="Arial" panose="020B0604020202020204" pitchFamily="34" charset="0"/>
                <a:ea typeface="Tahoma" panose="020B0604030504040204" pitchFamily="34" charset="0"/>
                <a:cs typeface="Arial" panose="020B0604020202020204" pitchFamily="34" charset="0"/>
              </a:rPr>
              <a:t>the </a:t>
            </a:r>
            <a:r>
              <a:rPr lang="en-US" sz="1200" dirty="0" smtClean="0">
                <a:latin typeface="Arial" panose="020B0604020202020204" pitchFamily="34" charset="0"/>
                <a:ea typeface="Tahoma" panose="020B0604030504040204" pitchFamily="34" charset="0"/>
                <a:cs typeface="Arial" panose="020B0604020202020204" pitchFamily="34" charset="0"/>
              </a:rPr>
              <a:t>revised </a:t>
            </a:r>
            <a:r>
              <a:rPr lang="en-US" sz="1200" dirty="0">
                <a:latin typeface="Arial" panose="020B0604020202020204" pitchFamily="34" charset="0"/>
                <a:ea typeface="Tahoma" panose="020B0604030504040204" pitchFamily="34" charset="0"/>
                <a:cs typeface="Arial" panose="020B0604020202020204" pitchFamily="34" charset="0"/>
              </a:rPr>
              <a:t>budget of </a:t>
            </a:r>
            <a:r>
              <a:rPr lang="en-US" sz="1200" dirty="0" smtClean="0">
                <a:latin typeface="Arial" panose="020B0604020202020204" pitchFamily="34" charset="0"/>
                <a:ea typeface="Tahoma" panose="020B0604030504040204" pitchFamily="34" charset="0"/>
                <a:cs typeface="Arial" panose="020B0604020202020204" pitchFamily="34" charset="0"/>
              </a:rPr>
              <a:t>R993 million </a:t>
            </a:r>
            <a:r>
              <a:rPr lang="en-ZA" sz="1200" dirty="0">
                <a:latin typeface="Arial" panose="020B0604020202020204" pitchFamily="34" charset="0"/>
                <a:ea typeface="Tahoma" panose="020B0604030504040204" pitchFamily="34" charset="0"/>
                <a:cs typeface="Arial" panose="020B0604020202020204" pitchFamily="34" charset="0"/>
              </a:rPr>
              <a:t>resulting in </a:t>
            </a:r>
            <a:r>
              <a:rPr lang="en-ZA" sz="1200" dirty="0" smtClean="0">
                <a:latin typeface="Arial" panose="020B0604020202020204" pitchFamily="34" charset="0"/>
                <a:ea typeface="Tahoma" panose="020B0604030504040204" pitchFamily="34" charset="0"/>
                <a:cs typeface="Arial" panose="020B0604020202020204" pitchFamily="34" charset="0"/>
              </a:rPr>
              <a:t>R13 </a:t>
            </a:r>
            <a:r>
              <a:rPr lang="en-ZA" sz="1200" dirty="0">
                <a:latin typeface="Arial" panose="020B0604020202020204" pitchFamily="34" charset="0"/>
                <a:ea typeface="Tahoma" panose="020B0604030504040204" pitchFamily="34" charset="0"/>
                <a:cs typeface="Arial" panose="020B0604020202020204" pitchFamily="34" charset="0"/>
              </a:rPr>
              <a:t>million under </a:t>
            </a:r>
            <a:r>
              <a:rPr lang="en-ZA" sz="1200" dirty="0" smtClean="0">
                <a:latin typeface="Arial" panose="020B0604020202020204" pitchFamily="34" charset="0"/>
                <a:ea typeface="Tahoma" panose="020B0604030504040204" pitchFamily="34" charset="0"/>
                <a:cs typeface="Arial" panose="020B0604020202020204" pitchFamily="34" charset="0"/>
              </a:rPr>
              <a:t>spending of the projected expenditure  </a:t>
            </a:r>
            <a:r>
              <a:rPr lang="en-ZA" sz="1200" dirty="0">
                <a:latin typeface="Arial" panose="020B0604020202020204" pitchFamily="34" charset="0"/>
                <a:ea typeface="Tahoma" panose="020B0604030504040204" pitchFamily="34" charset="0"/>
                <a:cs typeface="Arial" panose="020B0604020202020204" pitchFamily="34" charset="0"/>
              </a:rPr>
              <a:t>as a result of the following</a:t>
            </a:r>
            <a:r>
              <a:rPr lang="en-US" sz="1200" dirty="0">
                <a:latin typeface="Arial" panose="020B0604020202020204" pitchFamily="34" charset="0"/>
                <a:ea typeface="Tahoma" panose="020B0604030504040204" pitchFamily="34" charset="0"/>
                <a:cs typeface="Arial" panose="020B0604020202020204" pitchFamily="34" charset="0"/>
              </a:rPr>
              <a:t>:</a:t>
            </a:r>
          </a:p>
          <a:p>
            <a:pPr marL="266700" lvl="0" indent="-266700" algn="just" defTabSz="914400" fontAlgn="base">
              <a:lnSpc>
                <a:spcPct val="150000"/>
              </a:lnSpc>
              <a:spcBef>
                <a:spcPts val="1200"/>
              </a:spcBef>
              <a:spcAft>
                <a:spcPct val="0"/>
              </a:spcAft>
              <a:buFont typeface="Wingdings" panose="05000000000000000000" pitchFamily="2" charset="2"/>
              <a:buChar char="q"/>
            </a:pPr>
            <a:r>
              <a:rPr lang="en-US" sz="1200" b="1" kern="0" dirty="0">
                <a:solidFill>
                  <a:srgbClr val="000000"/>
                </a:solidFill>
                <a:latin typeface="Arial" panose="020B0604020202020204" pitchFamily="34" charset="0"/>
                <a:ea typeface="Tahoma" panose="020B0604030504040204" pitchFamily="34" charset="0"/>
                <a:cs typeface="Arial" panose="020B0604020202020204" pitchFamily="34" charset="0"/>
              </a:rPr>
              <a:t>Compensation of </a:t>
            </a:r>
            <a:r>
              <a:rPr lang="en-US" sz="1200" b="1" kern="0" dirty="0">
                <a:latin typeface="Arial" panose="020B0604020202020204" pitchFamily="34" charset="0"/>
                <a:ea typeface="Tahoma" panose="020B0604030504040204" pitchFamily="34" charset="0"/>
                <a:cs typeface="Arial" panose="020B0604020202020204" pitchFamily="34" charset="0"/>
              </a:rPr>
              <a:t>Employees: </a:t>
            </a:r>
            <a:r>
              <a:rPr lang="en-US" sz="1200" dirty="0">
                <a:latin typeface="Arial" panose="020B0604020202020204" pitchFamily="34" charset="0"/>
                <a:ea typeface="Tahoma" panose="020B0604030504040204" pitchFamily="34" charset="0"/>
                <a:cs typeface="Arial" panose="020B0604020202020204" pitchFamily="34" charset="0"/>
              </a:rPr>
              <a:t>The actual spending </a:t>
            </a:r>
            <a:r>
              <a:rPr lang="en-US" sz="1200" dirty="0" smtClean="0">
                <a:latin typeface="Arial" panose="020B0604020202020204" pitchFamily="34" charset="0"/>
                <a:ea typeface="Tahoma" panose="020B0604030504040204" pitchFamily="34" charset="0"/>
                <a:cs typeface="Arial" panose="020B0604020202020204" pitchFamily="34" charset="0"/>
              </a:rPr>
              <a:t>is R885 </a:t>
            </a:r>
            <a:r>
              <a:rPr lang="en-US" sz="1200" dirty="0">
                <a:latin typeface="Arial" panose="020B0604020202020204" pitchFamily="34" charset="0"/>
                <a:ea typeface="Tahoma" panose="020B0604030504040204" pitchFamily="34" charset="0"/>
                <a:cs typeface="Arial" panose="020B0604020202020204" pitchFamily="34" charset="0"/>
              </a:rPr>
              <a:t>million </a:t>
            </a:r>
            <a:r>
              <a:rPr lang="en-US" sz="1200" dirty="0" smtClean="0">
                <a:latin typeface="Arial" panose="020B0604020202020204" pitchFamily="34" charset="0"/>
                <a:ea typeface="Tahoma" panose="020B0604030504040204" pitchFamily="34" charset="0"/>
                <a:cs typeface="Arial" panose="020B0604020202020204" pitchFamily="34" charset="0"/>
              </a:rPr>
              <a:t>(100,28%) against </a:t>
            </a:r>
            <a:r>
              <a:rPr lang="en-US" sz="1200" dirty="0">
                <a:latin typeface="Arial" panose="020B0604020202020204" pitchFamily="34" charset="0"/>
                <a:ea typeface="Tahoma" panose="020B0604030504040204" pitchFamily="34" charset="0"/>
                <a:cs typeface="Arial" panose="020B0604020202020204" pitchFamily="34" charset="0"/>
              </a:rPr>
              <a:t>the  revised  budget of </a:t>
            </a:r>
            <a:r>
              <a:rPr lang="en-US" sz="1200" dirty="0" smtClean="0">
                <a:latin typeface="Arial" panose="020B0604020202020204" pitchFamily="34" charset="0"/>
                <a:ea typeface="Tahoma" panose="020B0604030504040204" pitchFamily="34" charset="0"/>
                <a:cs typeface="Arial" panose="020B0604020202020204" pitchFamily="34" charset="0"/>
              </a:rPr>
              <a:t>R883 million (100.00%) </a:t>
            </a:r>
            <a:r>
              <a:rPr lang="en-US" sz="1200" dirty="0">
                <a:latin typeface="Arial" panose="020B0604020202020204" pitchFamily="34" charset="0"/>
                <a:ea typeface="Tahoma" panose="020B0604030504040204" pitchFamily="34" charset="0"/>
                <a:cs typeface="Arial" panose="020B0604020202020204" pitchFamily="34" charset="0"/>
              </a:rPr>
              <a:t>resulting in </a:t>
            </a:r>
            <a:r>
              <a:rPr lang="en-US" sz="1200" dirty="0" smtClean="0">
                <a:latin typeface="Arial" panose="020B0604020202020204" pitchFamily="34" charset="0"/>
                <a:ea typeface="Tahoma" panose="020B0604030504040204" pitchFamily="34" charset="0"/>
                <a:cs typeface="Arial" panose="020B0604020202020204" pitchFamily="34" charset="0"/>
              </a:rPr>
              <a:t>R2 million overspending of the projected expenditure due payment of overtime at 100% which is above the 30% threshold</a:t>
            </a:r>
            <a:endParaRPr lang="en-US" sz="1200" dirty="0">
              <a:latin typeface="Arial" panose="020B0604020202020204" pitchFamily="34" charset="0"/>
              <a:ea typeface="Tahoma" panose="020B0604030504040204" pitchFamily="34" charset="0"/>
              <a:cs typeface="Arial" panose="020B0604020202020204" pitchFamily="34" charset="0"/>
            </a:endParaRPr>
          </a:p>
          <a:p>
            <a:pPr marL="266700" indent="-266700" algn="just" defTabSz="914400" fontAlgn="base">
              <a:lnSpc>
                <a:spcPct val="150000"/>
              </a:lnSpc>
              <a:spcBef>
                <a:spcPts val="1200"/>
              </a:spcBef>
              <a:spcAft>
                <a:spcPct val="0"/>
              </a:spcAft>
              <a:buFont typeface="Wingdings" panose="05000000000000000000" pitchFamily="2" charset="2"/>
              <a:buChar char="q"/>
            </a:pPr>
            <a:endParaRPr lang="en-US" sz="1400" dirty="0">
              <a:latin typeface="Arial" panose="020B0604020202020204" pitchFamily="34" charset="0"/>
              <a:ea typeface="Tahoma" panose="020B0604030504040204" pitchFamily="34" charset="0"/>
              <a:cs typeface="Arial" panose="020B0604020202020204" pitchFamily="34" charset="0"/>
            </a:endParaRPr>
          </a:p>
        </p:txBody>
      </p:sp>
      <p:sp>
        <p:nvSpPr>
          <p:cNvPr id="10" name="Rectangle 2"/>
          <p:cNvSpPr txBox="1">
            <a:spLocks noChangeArrowheads="1"/>
          </p:cNvSpPr>
          <p:nvPr/>
        </p:nvSpPr>
        <p:spPr bwMode="auto">
          <a:xfrm>
            <a:off x="0" y="218486"/>
            <a:ext cx="8783330" cy="747897"/>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algn="ctr" defTabSz="914400"/>
            <a:r>
              <a:rPr lang="en-ZA" sz="1800" kern="0" dirty="0">
                <a:latin typeface="Arial" panose="020B0604020202020204" pitchFamily="34" charset="0"/>
                <a:ea typeface="Tahoma" panose="020B0604030504040204" pitchFamily="34" charset="0"/>
                <a:cs typeface="Arial" panose="020B0604020202020204" pitchFamily="34" charset="0"/>
              </a:rPr>
              <a:t>B. SUMMARY OF THE </a:t>
            </a:r>
            <a:r>
              <a:rPr lang="en-ZA" sz="1800" kern="0" dirty="0" smtClean="0">
                <a:latin typeface="Arial" panose="020B0604020202020204" pitchFamily="34" charset="0"/>
                <a:ea typeface="Tahoma" panose="020B0604030504040204" pitchFamily="34" charset="0"/>
                <a:cs typeface="Arial" panose="020B0604020202020204" pitchFamily="34" charset="0"/>
              </a:rPr>
              <a:t>PRELIMINARY NATIONAL </a:t>
            </a:r>
            <a:r>
              <a:rPr lang="en-ZA" sz="1800" kern="0" dirty="0">
                <a:latin typeface="Arial" panose="020B0604020202020204" pitchFamily="34" charset="0"/>
                <a:ea typeface="Tahoma" panose="020B0604030504040204" pitchFamily="34" charset="0"/>
                <a:cs typeface="Arial" panose="020B0604020202020204" pitchFamily="34" charset="0"/>
              </a:rPr>
              <a:t>STATE OF EXPENDITURE PER PROGRAMME  FOR  THE YEAR ENDED </a:t>
            </a:r>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latin typeface="Arial" panose="020B0604020202020204" pitchFamily="34" charset="0"/>
              <a:ea typeface="Tahoma" panose="020B0604030504040204" pitchFamily="34" charset="0"/>
              <a:cs typeface="Arial" panose="020B0604020202020204" pitchFamily="34" charset="0"/>
            </a:endParaRPr>
          </a:p>
          <a:p>
            <a:pPr algn="ctr" defTabSz="914400"/>
            <a:endParaRPr lang="en-ZA" sz="1800" kern="0"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3410565431"/>
              </p:ext>
            </p:extLst>
          </p:nvPr>
        </p:nvGraphicFramePr>
        <p:xfrm>
          <a:off x="1384300" y="1052513"/>
          <a:ext cx="6100763" cy="2700337"/>
        </p:xfrm>
        <a:graphic>
          <a:graphicData uri="http://schemas.openxmlformats.org/presentationml/2006/ole">
            <mc:AlternateContent xmlns:mc="http://schemas.openxmlformats.org/markup-compatibility/2006">
              <mc:Choice xmlns:v="urn:schemas-microsoft-com:vml" Requires="v">
                <p:oleObj spid="_x0000_s108283" name="Worksheet" r:id="rId5" imgW="4381500" imgH="2457383" progId="Excel.Sheet.12">
                  <p:embed/>
                </p:oleObj>
              </mc:Choice>
              <mc:Fallback>
                <p:oleObj name="Worksheet" r:id="rId5" imgW="4381500" imgH="2457383" progId="Excel.Sheet.12">
                  <p:embed/>
                  <p:pic>
                    <p:nvPicPr>
                      <p:cNvPr id="0" name="Object 1"/>
                      <p:cNvPicPr>
                        <a:picLocks noChangeAspect="1" noChangeArrowheads="1"/>
                      </p:cNvPicPr>
                      <p:nvPr/>
                    </p:nvPicPr>
                    <p:blipFill>
                      <a:blip r:embed="rId6"/>
                      <a:srcRect/>
                      <a:stretch>
                        <a:fillRect/>
                      </a:stretch>
                    </p:blipFill>
                    <p:spPr bwMode="auto">
                      <a:xfrm>
                        <a:off x="1384300" y="1052513"/>
                        <a:ext cx="6100763" cy="2700337"/>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40550790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2</a:t>
            </a:fld>
            <a:endParaRPr lang="en-US" dirty="0">
              <a:solidFill>
                <a:srgbClr val="000000"/>
              </a:solidFill>
              <a:latin typeface="Arial" pitchFamily="34" charset="0"/>
              <a:ea typeface="ヒラギノ角ゴ Pro W3"/>
              <a:cs typeface="ヒラギノ角ゴ Pro W3"/>
            </a:endParaRPr>
          </a:p>
        </p:txBody>
      </p:sp>
      <p:pic>
        <p:nvPicPr>
          <p:cNvPr id="6" name="Picture 5"/>
          <p:cNvPicPr>
            <a:picLocks noChangeAspect="1"/>
          </p:cNvPicPr>
          <p:nvPr/>
        </p:nvPicPr>
        <p:blipFill>
          <a:blip r:embed="rId2"/>
          <a:stretch>
            <a:fillRect/>
          </a:stretch>
        </p:blipFill>
        <p:spPr>
          <a:xfrm>
            <a:off x="0" y="0"/>
            <a:ext cx="927100" cy="1155700"/>
          </a:xfrm>
          <a:prstGeom prst="rect">
            <a:avLst/>
          </a:prstGeom>
        </p:spPr>
      </p:pic>
      <p:pic>
        <p:nvPicPr>
          <p:cNvPr id="7" name="Picture 6"/>
          <p:cNvPicPr>
            <a:picLocks noChangeAspect="1"/>
          </p:cNvPicPr>
          <p:nvPr/>
        </p:nvPicPr>
        <p:blipFill>
          <a:blip r:embed="rId3"/>
          <a:stretch>
            <a:fillRect/>
          </a:stretch>
        </p:blipFill>
        <p:spPr>
          <a:xfrm>
            <a:off x="927100" y="842010"/>
            <a:ext cx="7378700" cy="38100"/>
          </a:xfrm>
          <a:prstGeom prst="rect">
            <a:avLst/>
          </a:prstGeom>
        </p:spPr>
      </p:pic>
      <p:pic>
        <p:nvPicPr>
          <p:cNvPr id="8" name="Picture 7"/>
          <p:cNvPicPr>
            <a:picLocks noChangeAspect="1"/>
          </p:cNvPicPr>
          <p:nvPr/>
        </p:nvPicPr>
        <p:blipFill>
          <a:blip r:embed="rId3"/>
          <a:stretch>
            <a:fillRect/>
          </a:stretch>
        </p:blipFill>
        <p:spPr>
          <a:xfrm>
            <a:off x="830571" y="5986879"/>
            <a:ext cx="7378700" cy="38100"/>
          </a:xfrm>
          <a:prstGeom prst="rect">
            <a:avLst/>
          </a:prstGeom>
        </p:spPr>
      </p:pic>
      <p:sp>
        <p:nvSpPr>
          <p:cNvPr id="11" name="Content Placeholder 1"/>
          <p:cNvSpPr txBox="1">
            <a:spLocks/>
          </p:cNvSpPr>
          <p:nvPr/>
        </p:nvSpPr>
        <p:spPr bwMode="auto">
          <a:xfrm>
            <a:off x="720192" y="1339499"/>
            <a:ext cx="7800722" cy="5318379"/>
          </a:xfrm>
          <a:prstGeom prst="rect">
            <a:avLst/>
          </a:prstGeom>
          <a:noFill/>
          <a:ln w="12700" algn="ctr">
            <a:no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90000"/>
              </a:lnSpc>
              <a:spcBef>
                <a:spcPct val="90000"/>
              </a:spcBef>
              <a:spcAft>
                <a:spcPct val="0"/>
              </a:spcAft>
              <a:buClr>
                <a:schemeClr val="bg2"/>
              </a:buClr>
              <a:buFont typeface="Wingdings" pitchFamily="2" charset="2"/>
              <a:buChar char="n"/>
              <a:defRPr sz="1600">
                <a:solidFill>
                  <a:schemeClr val="tx1"/>
                </a:solidFill>
                <a:latin typeface="+mn-lt"/>
                <a:ea typeface="+mn-ea"/>
                <a:cs typeface="+mn-cs"/>
              </a:defRPr>
            </a:lvl1pPr>
            <a:lvl2pPr marL="458788" indent="-188913" algn="l" rtl="0" eaLnBrk="0" fontAlgn="base" hangingPunct="0">
              <a:lnSpc>
                <a:spcPct val="90000"/>
              </a:lnSpc>
              <a:spcBef>
                <a:spcPct val="50000"/>
              </a:spcBef>
              <a:spcAft>
                <a:spcPct val="0"/>
              </a:spcAft>
              <a:buClr>
                <a:schemeClr val="bg2"/>
              </a:buClr>
              <a:buFont typeface="Arial" charset="0"/>
              <a:buChar char="•"/>
              <a:defRPr sz="1600">
                <a:solidFill>
                  <a:schemeClr val="tx1"/>
                </a:solidFill>
                <a:latin typeface="+mn-lt"/>
                <a:cs typeface="+mn-cs"/>
              </a:defRPr>
            </a:lvl2pPr>
            <a:lvl3pPr marL="623888" indent="-161925" algn="l" rtl="0" eaLnBrk="0" fontAlgn="base" hangingPunct="0">
              <a:lnSpc>
                <a:spcPct val="90000"/>
              </a:lnSpc>
              <a:spcBef>
                <a:spcPct val="30000"/>
              </a:spcBef>
              <a:spcAft>
                <a:spcPct val="0"/>
              </a:spcAft>
              <a:buClr>
                <a:schemeClr val="bg2"/>
              </a:buClr>
              <a:buFont typeface="Arial" charset="0"/>
              <a:buChar char="–"/>
              <a:defRPr sz="1600">
                <a:solidFill>
                  <a:schemeClr val="tx1"/>
                </a:solidFill>
                <a:latin typeface="+mn-lt"/>
                <a:cs typeface="+mn-cs"/>
              </a:defRPr>
            </a:lvl3pPr>
            <a:lvl4pPr marL="793750" indent="-166688" algn="l" rtl="0" eaLnBrk="0" fontAlgn="base" hangingPunct="0">
              <a:lnSpc>
                <a:spcPct val="90000"/>
              </a:lnSpc>
              <a:spcBef>
                <a:spcPct val="10000"/>
              </a:spcBef>
              <a:spcAft>
                <a:spcPct val="0"/>
              </a:spcAft>
              <a:buClr>
                <a:schemeClr val="bg2"/>
              </a:buClr>
              <a:buFont typeface="Arial" charset="0"/>
              <a:buChar char="-"/>
              <a:defRPr sz="1600">
                <a:solidFill>
                  <a:schemeClr val="tx1"/>
                </a:solidFill>
                <a:latin typeface="+mn-lt"/>
                <a:cs typeface="+mn-cs"/>
              </a:defRPr>
            </a:lvl4pPr>
            <a:lvl5pPr marL="955675" indent="-158750" algn="l" rtl="0" eaLnBrk="0" fontAlgn="base" hangingPunct="0">
              <a:lnSpc>
                <a:spcPct val="90000"/>
              </a:lnSpc>
              <a:spcBef>
                <a:spcPct val="0"/>
              </a:spcBef>
              <a:spcAft>
                <a:spcPct val="0"/>
              </a:spcAft>
              <a:buClr>
                <a:schemeClr val="bg2"/>
              </a:buClr>
              <a:buFont typeface="Arial" charset="0"/>
              <a:buChar char="­"/>
              <a:defRPr sz="1600">
                <a:solidFill>
                  <a:schemeClr val="tx1"/>
                </a:solidFill>
                <a:latin typeface="+mn-lt"/>
                <a:cs typeface="+mn-cs"/>
              </a:defRPr>
            </a:lvl5pPr>
            <a:lvl6pPr marL="1414356"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6pPr>
            <a:lvl7pPr marL="1871520"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7pPr>
            <a:lvl8pPr marL="2328685"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8pPr>
            <a:lvl9pPr marL="2785851"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9pPr>
          </a:lstStyle>
          <a:p>
            <a:pPr lvl="0" algn="just" defTabSz="914400">
              <a:buClr>
                <a:srgbClr val="7D0900"/>
              </a:buClr>
            </a:pPr>
            <a:r>
              <a:rPr lang="en-ZA" b="1" kern="0" dirty="0">
                <a:solidFill>
                  <a:srgbClr val="000000"/>
                </a:solidFill>
                <a:latin typeface="Arial"/>
                <a:cs typeface="Arial"/>
              </a:rPr>
              <a:t>Part A:	Summary of the </a:t>
            </a:r>
            <a:r>
              <a:rPr lang="en-ZA" b="1" kern="0" dirty="0" smtClean="0">
                <a:solidFill>
                  <a:srgbClr val="000000"/>
                </a:solidFill>
                <a:latin typeface="Arial"/>
                <a:cs typeface="Arial"/>
              </a:rPr>
              <a:t>Preliminary National </a:t>
            </a:r>
            <a:r>
              <a:rPr lang="en-ZA" b="1" kern="0" dirty="0">
                <a:solidFill>
                  <a:srgbClr val="000000"/>
                </a:solidFill>
                <a:latin typeface="Arial"/>
                <a:cs typeface="Arial"/>
              </a:rPr>
              <a:t>State of Expenditure </a:t>
            </a:r>
            <a:r>
              <a:rPr lang="en-ZA" b="1" kern="0" dirty="0" smtClean="0">
                <a:solidFill>
                  <a:srgbClr val="000000"/>
                </a:solidFill>
                <a:latin typeface="Arial"/>
                <a:cs typeface="Arial"/>
              </a:rPr>
              <a:t>for 		the Year Ended  31 March 2021</a:t>
            </a:r>
            <a:endParaRPr lang="en-ZA" b="1" kern="0" dirty="0">
              <a:solidFill>
                <a:srgbClr val="000000"/>
              </a:solidFill>
              <a:latin typeface="Arial"/>
              <a:cs typeface="Arial"/>
            </a:endParaRPr>
          </a:p>
          <a:p>
            <a:pPr lvl="0" algn="just" defTabSz="914400">
              <a:buClr>
                <a:srgbClr val="7D0900"/>
              </a:buClr>
            </a:pPr>
            <a:r>
              <a:rPr lang="en-ZA" b="1" kern="0" dirty="0">
                <a:solidFill>
                  <a:srgbClr val="000000"/>
                </a:solidFill>
                <a:latin typeface="Arial"/>
                <a:cs typeface="Arial"/>
              </a:rPr>
              <a:t>Part B:	Summary of the </a:t>
            </a:r>
            <a:r>
              <a:rPr lang="en-ZA" b="1" kern="0" dirty="0" smtClean="0">
                <a:solidFill>
                  <a:srgbClr val="000000"/>
                </a:solidFill>
                <a:latin typeface="Arial"/>
                <a:cs typeface="Arial"/>
              </a:rPr>
              <a:t>Preliminary National </a:t>
            </a:r>
            <a:r>
              <a:rPr lang="en-ZA" b="1" kern="0" dirty="0">
                <a:solidFill>
                  <a:srgbClr val="000000"/>
                </a:solidFill>
                <a:latin typeface="Arial"/>
                <a:cs typeface="Arial"/>
              </a:rPr>
              <a:t>State of Expenditure per 		</a:t>
            </a:r>
            <a:r>
              <a:rPr lang="en-ZA" b="1" kern="0" dirty="0" smtClean="0">
                <a:solidFill>
                  <a:srgbClr val="000000"/>
                </a:solidFill>
                <a:latin typeface="Arial"/>
                <a:cs typeface="Arial"/>
              </a:rPr>
              <a:t>Programme </a:t>
            </a:r>
            <a:r>
              <a:rPr lang="en-ZA" b="1" kern="0" dirty="0">
                <a:solidFill>
                  <a:srgbClr val="000000"/>
                </a:solidFill>
                <a:latin typeface="Arial"/>
                <a:cs typeface="Arial"/>
              </a:rPr>
              <a:t>for the Year Ended 31 </a:t>
            </a:r>
            <a:r>
              <a:rPr lang="en-ZA" b="1" kern="0" dirty="0" smtClean="0">
                <a:solidFill>
                  <a:srgbClr val="000000"/>
                </a:solidFill>
                <a:latin typeface="Arial"/>
                <a:cs typeface="Arial"/>
              </a:rPr>
              <a:t>March 2021	</a:t>
            </a:r>
            <a:endParaRPr lang="en-ZA" b="1" kern="0" dirty="0">
              <a:solidFill>
                <a:srgbClr val="000000"/>
              </a:solidFill>
              <a:latin typeface="Arial"/>
              <a:cs typeface="Arial"/>
            </a:endParaRPr>
          </a:p>
          <a:p>
            <a:pPr lvl="0" algn="just" defTabSz="914400">
              <a:buClr>
                <a:srgbClr val="7D0900"/>
              </a:buClr>
            </a:pPr>
            <a:r>
              <a:rPr lang="en-ZA" b="1" kern="0" dirty="0">
                <a:solidFill>
                  <a:srgbClr val="000000"/>
                </a:solidFill>
                <a:latin typeface="Arial"/>
                <a:cs typeface="Arial"/>
              </a:rPr>
              <a:t>Part C:	Summary of </a:t>
            </a:r>
            <a:r>
              <a:rPr lang="en-ZA" b="1" kern="0" dirty="0" smtClean="0">
                <a:solidFill>
                  <a:srgbClr val="000000"/>
                </a:solidFill>
                <a:latin typeface="Arial"/>
                <a:cs typeface="Arial"/>
              </a:rPr>
              <a:t>Preliminary National </a:t>
            </a:r>
            <a:r>
              <a:rPr lang="en-ZA" b="1" kern="0" dirty="0">
                <a:solidFill>
                  <a:srgbClr val="000000"/>
                </a:solidFill>
                <a:latin typeface="Arial"/>
                <a:cs typeface="Arial"/>
              </a:rPr>
              <a:t>State of Expenditure per </a:t>
            </a:r>
            <a:r>
              <a:rPr lang="en-ZA" b="1" kern="0" dirty="0" smtClean="0">
                <a:solidFill>
                  <a:srgbClr val="000000"/>
                </a:solidFill>
                <a:latin typeface="Arial"/>
                <a:cs typeface="Arial"/>
              </a:rPr>
              <a:t>		Economic </a:t>
            </a:r>
            <a:r>
              <a:rPr lang="en-ZA" b="1" kern="0" dirty="0">
                <a:solidFill>
                  <a:srgbClr val="000000"/>
                </a:solidFill>
                <a:latin typeface="Arial"/>
                <a:cs typeface="Arial"/>
              </a:rPr>
              <a:t>C</a:t>
            </a:r>
            <a:r>
              <a:rPr lang="en-ZA" b="1" kern="0" dirty="0" smtClean="0">
                <a:solidFill>
                  <a:srgbClr val="000000"/>
                </a:solidFill>
                <a:latin typeface="Arial"/>
                <a:cs typeface="Arial"/>
              </a:rPr>
              <a:t>lassification for the </a:t>
            </a:r>
            <a:r>
              <a:rPr lang="en-ZA" b="1" kern="0" dirty="0">
                <a:solidFill>
                  <a:srgbClr val="000000"/>
                </a:solidFill>
                <a:latin typeface="Arial"/>
                <a:cs typeface="Arial"/>
              </a:rPr>
              <a:t>Year Ended 31 </a:t>
            </a:r>
            <a:r>
              <a:rPr lang="en-ZA" b="1" kern="0" dirty="0" smtClean="0">
                <a:solidFill>
                  <a:srgbClr val="000000"/>
                </a:solidFill>
                <a:latin typeface="Arial"/>
                <a:cs typeface="Arial"/>
              </a:rPr>
              <a:t>March 2021</a:t>
            </a:r>
            <a:endParaRPr lang="en-ZA" b="1" kern="0" dirty="0">
              <a:solidFill>
                <a:srgbClr val="000000"/>
              </a:solidFill>
              <a:latin typeface="Arial"/>
              <a:cs typeface="Arial"/>
            </a:endParaRPr>
          </a:p>
          <a:p>
            <a:pPr lvl="0" algn="just" defTabSz="914400">
              <a:buClr>
                <a:srgbClr val="7D0900"/>
              </a:buClr>
            </a:pPr>
            <a:r>
              <a:rPr lang="en-ZA" b="1" kern="0" dirty="0">
                <a:solidFill>
                  <a:srgbClr val="000000"/>
                </a:solidFill>
                <a:latin typeface="Arial"/>
                <a:cs typeface="Arial"/>
              </a:rPr>
              <a:t>Part D:	Summary of </a:t>
            </a:r>
            <a:r>
              <a:rPr lang="en-ZA" b="1" kern="0" dirty="0" smtClean="0">
                <a:solidFill>
                  <a:srgbClr val="000000"/>
                </a:solidFill>
                <a:latin typeface="Arial"/>
                <a:cs typeface="Arial"/>
              </a:rPr>
              <a:t>Preliminary Departmental </a:t>
            </a:r>
            <a:r>
              <a:rPr lang="en-ZA" b="1" kern="0" dirty="0">
                <a:solidFill>
                  <a:srgbClr val="000000"/>
                </a:solidFill>
                <a:latin typeface="Arial"/>
                <a:cs typeface="Arial"/>
              </a:rPr>
              <a:t>Revenue for the Year </a:t>
            </a:r>
            <a:r>
              <a:rPr lang="en-ZA" b="1" kern="0" dirty="0" smtClean="0">
                <a:solidFill>
                  <a:srgbClr val="000000"/>
                </a:solidFill>
                <a:latin typeface="Arial"/>
                <a:cs typeface="Arial"/>
              </a:rPr>
              <a:t>		Ended </a:t>
            </a:r>
            <a:r>
              <a:rPr lang="en-ZA" b="1" kern="0" dirty="0">
                <a:solidFill>
                  <a:srgbClr val="000000"/>
                </a:solidFill>
                <a:latin typeface="Arial"/>
                <a:cs typeface="Arial"/>
              </a:rPr>
              <a:t>31 </a:t>
            </a:r>
            <a:r>
              <a:rPr lang="en-ZA" b="1" kern="0" dirty="0" smtClean="0">
                <a:solidFill>
                  <a:srgbClr val="000000"/>
                </a:solidFill>
                <a:latin typeface="Arial"/>
                <a:cs typeface="Arial"/>
              </a:rPr>
              <a:t>March 2021</a:t>
            </a:r>
            <a:endParaRPr lang="en-ZA" b="1" kern="0" dirty="0">
              <a:solidFill>
                <a:srgbClr val="000000"/>
              </a:solidFill>
              <a:latin typeface="Arial"/>
              <a:cs typeface="Arial"/>
            </a:endParaRPr>
          </a:p>
          <a:p>
            <a:pPr lvl="0" algn="just" defTabSz="914400">
              <a:buClr>
                <a:srgbClr val="7D0900"/>
              </a:buClr>
            </a:pPr>
            <a:r>
              <a:rPr lang="en-ZA" b="1" kern="0" dirty="0">
                <a:solidFill>
                  <a:srgbClr val="000000"/>
                </a:solidFill>
                <a:latin typeface="Arial"/>
                <a:cs typeface="Arial"/>
              </a:rPr>
              <a:t>Part E:	</a:t>
            </a:r>
            <a:r>
              <a:rPr lang="en-ZA" b="1" kern="0" dirty="0" smtClean="0">
                <a:solidFill>
                  <a:srgbClr val="000000"/>
                </a:solidFill>
                <a:latin typeface="Arial"/>
                <a:cs typeface="Arial"/>
              </a:rPr>
              <a:t>Preliminary COVID-19 </a:t>
            </a:r>
            <a:r>
              <a:rPr lang="en-ZA" b="1" kern="0" dirty="0">
                <a:solidFill>
                  <a:srgbClr val="000000"/>
                </a:solidFill>
                <a:latin typeface="Arial"/>
                <a:cs typeface="Arial"/>
              </a:rPr>
              <a:t>Regional State of Expenditure per 			</a:t>
            </a:r>
            <a:r>
              <a:rPr lang="en-ZA" b="1" kern="0" dirty="0" smtClean="0">
                <a:solidFill>
                  <a:srgbClr val="000000"/>
                </a:solidFill>
                <a:latin typeface="Arial"/>
                <a:cs typeface="Arial"/>
              </a:rPr>
              <a:t>GFS </a:t>
            </a:r>
            <a:r>
              <a:rPr lang="en-ZA" b="1" kern="0" dirty="0">
                <a:solidFill>
                  <a:srgbClr val="000000"/>
                </a:solidFill>
                <a:latin typeface="Arial"/>
                <a:cs typeface="Arial"/>
              </a:rPr>
              <a:t>for the Year Ended </a:t>
            </a:r>
            <a:r>
              <a:rPr lang="en-ZA" b="1" kern="0" dirty="0" smtClean="0">
                <a:solidFill>
                  <a:srgbClr val="000000"/>
                </a:solidFill>
                <a:latin typeface="Arial"/>
                <a:cs typeface="Arial"/>
              </a:rPr>
              <a:t>31 March 2021</a:t>
            </a:r>
            <a:endParaRPr lang="en-ZA" b="1" kern="0" dirty="0">
              <a:solidFill>
                <a:srgbClr val="000000"/>
              </a:solidFill>
              <a:latin typeface="Arial"/>
              <a:cs typeface="Arial"/>
            </a:endParaRPr>
          </a:p>
          <a:p>
            <a:pPr lvl="0" algn="just" defTabSz="914400">
              <a:buClr>
                <a:srgbClr val="7D0900"/>
              </a:buClr>
            </a:pPr>
            <a:r>
              <a:rPr lang="en-ZA" b="1" kern="0" dirty="0">
                <a:solidFill>
                  <a:srgbClr val="000000"/>
                </a:solidFill>
                <a:latin typeface="Arial"/>
                <a:cs typeface="Arial"/>
              </a:rPr>
              <a:t>Part F:		Overview on C</a:t>
            </a:r>
            <a:r>
              <a:rPr lang="en-ZA" b="1" kern="0" dirty="0" smtClean="0">
                <a:solidFill>
                  <a:srgbClr val="000000"/>
                </a:solidFill>
                <a:latin typeface="Arial"/>
                <a:cs typeface="Arial"/>
              </a:rPr>
              <a:t>ost Containment </a:t>
            </a:r>
            <a:r>
              <a:rPr lang="en-ZA" b="1" kern="0" dirty="0">
                <a:solidFill>
                  <a:srgbClr val="000000"/>
                </a:solidFill>
                <a:latin typeface="Arial"/>
                <a:cs typeface="Arial"/>
              </a:rPr>
              <a:t>M</a:t>
            </a:r>
            <a:r>
              <a:rPr lang="en-ZA" b="1" kern="0" dirty="0" smtClean="0">
                <a:solidFill>
                  <a:srgbClr val="000000"/>
                </a:solidFill>
                <a:latin typeface="Arial"/>
                <a:cs typeface="Arial"/>
              </a:rPr>
              <a:t>easures </a:t>
            </a:r>
            <a:r>
              <a:rPr lang="en-ZA" b="1" kern="0" dirty="0">
                <a:solidFill>
                  <a:srgbClr val="000000"/>
                </a:solidFill>
                <a:latin typeface="Arial"/>
                <a:cs typeface="Arial"/>
              </a:rPr>
              <a:t>I</a:t>
            </a:r>
            <a:r>
              <a:rPr lang="en-ZA" b="1" kern="0" dirty="0" smtClean="0">
                <a:solidFill>
                  <a:srgbClr val="000000"/>
                </a:solidFill>
                <a:latin typeface="Arial"/>
                <a:cs typeface="Arial"/>
              </a:rPr>
              <a:t>mplementation</a:t>
            </a:r>
            <a:endParaRPr lang="en-ZA" b="1" kern="0" dirty="0">
              <a:solidFill>
                <a:srgbClr val="000000"/>
              </a:solidFill>
              <a:latin typeface="Arial"/>
              <a:cs typeface="Arial"/>
            </a:endParaRPr>
          </a:p>
          <a:p>
            <a:pPr lvl="0" algn="just" defTabSz="914400">
              <a:buClr>
                <a:srgbClr val="7D0900"/>
              </a:buClr>
            </a:pPr>
            <a:endParaRPr lang="en-ZA" b="1" kern="0" dirty="0">
              <a:solidFill>
                <a:srgbClr val="000000"/>
              </a:solidFill>
              <a:latin typeface="Arial"/>
              <a:cs typeface="Arial"/>
            </a:endParaRPr>
          </a:p>
          <a:p>
            <a:pPr lvl="0" algn="just" defTabSz="914400">
              <a:buClr>
                <a:srgbClr val="7D0900"/>
              </a:buClr>
            </a:pPr>
            <a:endParaRPr lang="en-ZA" b="1" kern="0" dirty="0">
              <a:solidFill>
                <a:srgbClr val="000000"/>
              </a:solidFill>
              <a:latin typeface="Arial"/>
              <a:cs typeface="Arial"/>
            </a:endParaRPr>
          </a:p>
          <a:p>
            <a:pPr lvl="0" algn="just" defTabSz="914400">
              <a:buClr>
                <a:srgbClr val="7D0900"/>
              </a:buClr>
            </a:pPr>
            <a:endParaRPr lang="en-ZA" b="1" kern="0" dirty="0">
              <a:solidFill>
                <a:srgbClr val="000000"/>
              </a:solidFill>
              <a:latin typeface="Arial"/>
              <a:cs typeface="Arial"/>
            </a:endParaRPr>
          </a:p>
          <a:p>
            <a:pPr marL="0" lvl="0" indent="0" algn="just" defTabSz="914400">
              <a:buClr>
                <a:srgbClr val="7D0900"/>
              </a:buClr>
              <a:buNone/>
            </a:pPr>
            <a:endParaRPr lang="en-ZA" b="1" kern="0" dirty="0">
              <a:solidFill>
                <a:srgbClr val="000000"/>
              </a:solidFill>
              <a:latin typeface="Arial"/>
              <a:cs typeface="Arial"/>
            </a:endParaRPr>
          </a:p>
        </p:txBody>
      </p:sp>
      <p:sp>
        <p:nvSpPr>
          <p:cNvPr id="12" name="Title 2"/>
          <p:cNvSpPr txBox="1">
            <a:spLocks/>
          </p:cNvSpPr>
          <p:nvPr/>
        </p:nvSpPr>
        <p:spPr bwMode="auto">
          <a:xfrm>
            <a:off x="246064" y="596902"/>
            <a:ext cx="8647112" cy="276999"/>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ZA"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Outline of the </a:t>
            </a:r>
            <a:r>
              <a:rPr kumimoji="0" lang="en-ZA" b="1" i="0" u="none" strike="noStrike" kern="0" cap="none" spc="0" normalizeH="0" baseline="0" noProof="0" dirty="0" smtClean="0">
                <a:ln>
                  <a:noFill/>
                </a:ln>
                <a:solidFill>
                  <a:srgbClr val="000000"/>
                </a:solidFill>
                <a:effectLst/>
                <a:uLnTx/>
                <a:uFillTx/>
                <a:latin typeface="Arial" panose="020B0604020202020204" pitchFamily="34" charset="0"/>
                <a:cs typeface="Arial" panose="020B0604020202020204" pitchFamily="34" charset="0"/>
              </a:rPr>
              <a:t>Presentation</a:t>
            </a:r>
            <a:endParaRPr kumimoji="0" lang="en-ZA"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058767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20</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3"/>
          <a:stretch>
            <a:fillRect/>
          </a:stretch>
        </p:blipFill>
        <p:spPr>
          <a:xfrm>
            <a:off x="830571" y="6504770"/>
            <a:ext cx="7378700" cy="38100"/>
          </a:xfrm>
          <a:prstGeom prst="rect">
            <a:avLst/>
          </a:prstGeom>
        </p:spPr>
      </p:pic>
      <p:sp>
        <p:nvSpPr>
          <p:cNvPr id="9" name="Title 1"/>
          <p:cNvSpPr txBox="1">
            <a:spLocks/>
          </p:cNvSpPr>
          <p:nvPr/>
        </p:nvSpPr>
        <p:spPr bwMode="auto">
          <a:xfrm>
            <a:off x="-46297" y="218486"/>
            <a:ext cx="9036496" cy="35936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3" name="Rectangle 2"/>
          <p:cNvSpPr/>
          <p:nvPr/>
        </p:nvSpPr>
        <p:spPr>
          <a:xfrm>
            <a:off x="606598" y="3186548"/>
            <a:ext cx="8080203" cy="754053"/>
          </a:xfrm>
          <a:prstGeom prst="rect">
            <a:avLst/>
          </a:prstGeom>
        </p:spPr>
        <p:txBody>
          <a:bodyPr wrap="square">
            <a:spAutoFit/>
          </a:bodyPr>
          <a:lstStyle/>
          <a:p>
            <a:pPr algn="just" defTabSz="914400" fontAlgn="base">
              <a:lnSpc>
                <a:spcPct val="150000"/>
              </a:lnSpc>
              <a:spcBef>
                <a:spcPts val="1200"/>
              </a:spcBef>
              <a:spcAft>
                <a:spcPct val="0"/>
              </a:spcAft>
            </a:pPr>
            <a:endParaRPr lang="en-ZA" sz="1000" dirty="0">
              <a:latin typeface="Arial" panose="020B0604020202020204" pitchFamily="34" charset="0"/>
              <a:ea typeface="Tahoma" panose="020B0604030504040204" pitchFamily="34" charset="0"/>
              <a:cs typeface="Arial" panose="020B0604020202020204" pitchFamily="34" charset="0"/>
            </a:endParaRPr>
          </a:p>
          <a:p>
            <a:pPr marL="266700" lvl="0" indent="-266700" algn="just" defTabSz="914400" fontAlgn="base">
              <a:lnSpc>
                <a:spcPct val="150000"/>
              </a:lnSpc>
              <a:spcBef>
                <a:spcPts val="1200"/>
              </a:spcBef>
              <a:spcAft>
                <a:spcPct val="0"/>
              </a:spcAft>
              <a:buFont typeface="Wingdings" panose="05000000000000000000" pitchFamily="2" charset="2"/>
              <a:buChar char="q"/>
            </a:pPr>
            <a:endParaRPr lang="en-US" sz="1200" dirty="0">
              <a:latin typeface="Arial" panose="020B0604020202020204" pitchFamily="34" charset="0"/>
              <a:ea typeface="Tahoma" panose="020B0604030504040204" pitchFamily="34" charset="0"/>
              <a:cs typeface="Arial" panose="020B0604020202020204" pitchFamily="34" charset="0"/>
            </a:endParaRPr>
          </a:p>
        </p:txBody>
      </p:sp>
      <p:sp>
        <p:nvSpPr>
          <p:cNvPr id="10" name="Rectangle 2"/>
          <p:cNvSpPr txBox="1">
            <a:spLocks noChangeArrowheads="1"/>
          </p:cNvSpPr>
          <p:nvPr/>
        </p:nvSpPr>
        <p:spPr bwMode="auto">
          <a:xfrm>
            <a:off x="781050" y="218486"/>
            <a:ext cx="7905752" cy="1052596"/>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algn="ctr" defTabSz="914400"/>
            <a:r>
              <a:rPr lang="en-ZA" sz="1800" kern="0" dirty="0">
                <a:latin typeface="Arial" panose="020B0604020202020204" pitchFamily="34" charset="0"/>
                <a:ea typeface="Tahoma" panose="020B0604030504040204" pitchFamily="34" charset="0"/>
                <a:cs typeface="Arial" panose="020B0604020202020204" pitchFamily="34" charset="0"/>
              </a:rPr>
              <a:t>B. </a:t>
            </a:r>
            <a:r>
              <a:rPr lang="en-ZA" sz="1700" kern="0" dirty="0">
                <a:latin typeface="Arial" panose="020B0604020202020204" pitchFamily="34" charset="0"/>
                <a:ea typeface="Tahoma" panose="020B0604030504040204" pitchFamily="34" charset="0"/>
                <a:cs typeface="Arial" panose="020B0604020202020204" pitchFamily="34" charset="0"/>
              </a:rPr>
              <a:t>SUMMARY OF THE NATIONAL STATE OF EXPENDITURE PER </a:t>
            </a:r>
            <a:r>
              <a:rPr lang="en-ZA" sz="1700" kern="0" dirty="0" smtClean="0">
                <a:latin typeface="Arial" panose="020B0604020202020204" pitchFamily="34" charset="0"/>
                <a:ea typeface="Tahoma" panose="020B0604030504040204" pitchFamily="34" charset="0"/>
                <a:cs typeface="Arial" panose="020B0604020202020204" pitchFamily="34" charset="0"/>
              </a:rPr>
              <a:t>PROGRAMME FOR  </a:t>
            </a:r>
            <a:r>
              <a:rPr lang="en-ZA" sz="1700" kern="0" dirty="0">
                <a:latin typeface="Arial" panose="020B0604020202020204" pitchFamily="34" charset="0"/>
                <a:ea typeface="Tahoma" panose="020B0604030504040204" pitchFamily="34" charset="0"/>
                <a:cs typeface="Arial" panose="020B0604020202020204" pitchFamily="34" charset="0"/>
              </a:rPr>
              <a:t>THE YEAR ENDED </a:t>
            </a:r>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700" kern="0" dirty="0">
              <a:latin typeface="Arial" panose="020B0604020202020204" pitchFamily="34" charset="0"/>
              <a:ea typeface="Tahoma" panose="020B0604030504040204" pitchFamily="34" charset="0"/>
              <a:cs typeface="Arial" panose="020B0604020202020204" pitchFamily="34" charset="0"/>
            </a:endParaRPr>
          </a:p>
          <a:p>
            <a:pPr algn="ctr" defTabSz="914400"/>
            <a:endParaRPr lang="en-ZA" kern="0" dirty="0">
              <a:latin typeface="Arial" panose="020B0604020202020204" pitchFamily="34" charset="0"/>
              <a:ea typeface="Tahoma" panose="020B0604030504040204" pitchFamily="34" charset="0"/>
              <a:cs typeface="Arial" panose="020B0604020202020204" pitchFamily="34" charset="0"/>
            </a:endParaRPr>
          </a:p>
          <a:p>
            <a:pPr algn="ctr" defTabSz="914400"/>
            <a:endParaRPr lang="en-ZA" sz="1800" kern="0" dirty="0">
              <a:latin typeface="Tahoma" panose="020B0604030504040204" pitchFamily="34" charset="0"/>
              <a:ea typeface="Tahoma" panose="020B0604030504040204" pitchFamily="34" charset="0"/>
              <a:cs typeface="Tahoma" panose="020B0604030504040204" pitchFamily="34" charset="0"/>
            </a:endParaRPr>
          </a:p>
        </p:txBody>
      </p:sp>
      <p:sp>
        <p:nvSpPr>
          <p:cNvPr id="5" name="Rectangle 4"/>
          <p:cNvSpPr/>
          <p:nvPr/>
        </p:nvSpPr>
        <p:spPr>
          <a:xfrm>
            <a:off x="512127" y="947474"/>
            <a:ext cx="7697144" cy="3339376"/>
          </a:xfrm>
          <a:prstGeom prst="rect">
            <a:avLst/>
          </a:prstGeom>
        </p:spPr>
        <p:txBody>
          <a:bodyPr wrap="square">
            <a:spAutoFit/>
          </a:bodyPr>
          <a:lstStyle/>
          <a:p>
            <a:pPr marL="266700" lvl="0" indent="-266700" algn="just" defTabSz="914400" fontAlgn="base">
              <a:lnSpc>
                <a:spcPct val="150000"/>
              </a:lnSpc>
              <a:spcBef>
                <a:spcPts val="1200"/>
              </a:spcBef>
              <a:spcAft>
                <a:spcPct val="0"/>
              </a:spcAft>
              <a:buFont typeface="Wingdings" panose="05000000000000000000" pitchFamily="2" charset="2"/>
              <a:buChar char="q"/>
            </a:pPr>
            <a:r>
              <a:rPr lang="en-US" sz="1300" b="1" kern="0" dirty="0">
                <a:solidFill>
                  <a:srgbClr val="000000"/>
                </a:solidFill>
                <a:latin typeface="Arial" panose="020B0604020202020204" pitchFamily="34" charset="0"/>
                <a:ea typeface="Tahoma" panose="020B0604030504040204" pitchFamily="34" charset="0"/>
                <a:cs typeface="Arial" panose="020B0604020202020204" pitchFamily="34" charset="0"/>
              </a:rPr>
              <a:t>Compensation of Employees (cont): </a:t>
            </a:r>
            <a:r>
              <a:rPr lang="en-ZA" sz="1300" kern="0" dirty="0">
                <a:solidFill>
                  <a:srgbClr val="000000"/>
                </a:solidFill>
                <a:latin typeface="Arial" panose="020B0604020202020204" pitchFamily="34" charset="0"/>
                <a:ea typeface="Tahoma" panose="020B0604030504040204" pitchFamily="34" charset="0"/>
                <a:cs typeface="Arial" panose="020B0604020202020204" pitchFamily="34" charset="0"/>
              </a:rPr>
              <a:t>The Budget Committee </a:t>
            </a:r>
            <a:r>
              <a:rPr lang="en-ZA" sz="13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decided </a:t>
            </a:r>
            <a:r>
              <a:rPr lang="en-ZA" sz="1300" kern="0" dirty="0">
                <a:solidFill>
                  <a:srgbClr val="000000"/>
                </a:solidFill>
                <a:latin typeface="Arial" panose="020B0604020202020204" pitchFamily="34" charset="0"/>
                <a:ea typeface="Tahoma" panose="020B0604030504040204" pitchFamily="34" charset="0"/>
                <a:cs typeface="Arial" panose="020B0604020202020204" pitchFamily="34" charset="0"/>
              </a:rPr>
              <a:t>that Branch HR must clean up PERSAL so as to ensure a credible database for reconciliation with the HRBP tool. This process of aligning PERSAL to the HRBP Tool remains incomplete due to further cutting of posts </a:t>
            </a:r>
            <a:r>
              <a:rPr lang="en-ZA" sz="13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which must </a:t>
            </a:r>
            <a:r>
              <a:rPr lang="en-ZA" sz="1300" kern="0" dirty="0">
                <a:solidFill>
                  <a:srgbClr val="000000"/>
                </a:solidFill>
                <a:latin typeface="Arial" panose="020B0604020202020204" pitchFamily="34" charset="0"/>
                <a:ea typeface="Tahoma" panose="020B0604030504040204" pitchFamily="34" charset="0"/>
                <a:cs typeface="Arial" panose="020B0604020202020204" pitchFamily="34" charset="0"/>
              </a:rPr>
              <a:t>be incorporated into this alignment. </a:t>
            </a:r>
            <a:r>
              <a:rPr lang="en-ZA" sz="1400" kern="0" dirty="0">
                <a:latin typeface="Arial" panose="020B0604020202020204" pitchFamily="34" charset="0"/>
                <a:ea typeface="Tahoma" panose="020B0604030504040204" pitchFamily="34" charset="0"/>
                <a:cs typeface="Arial" panose="020B0604020202020204" pitchFamily="34" charset="0"/>
              </a:rPr>
              <a:t>There is an engagement with National Treasury to collectively review DCS HRBP tool. </a:t>
            </a:r>
            <a:r>
              <a:rPr lang="en-ZA" sz="13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Therefore </a:t>
            </a:r>
            <a:r>
              <a:rPr lang="en-ZA" sz="1300" kern="0" dirty="0">
                <a:solidFill>
                  <a:srgbClr val="000000"/>
                </a:solidFill>
                <a:latin typeface="Arial" panose="020B0604020202020204" pitchFamily="34" charset="0"/>
                <a:ea typeface="Tahoma" panose="020B0604030504040204" pitchFamily="34" charset="0"/>
                <a:cs typeface="Arial" panose="020B0604020202020204" pitchFamily="34" charset="0"/>
              </a:rPr>
              <a:t>aligning PERSAL to HRBP tool is anticipated to be finalised by 30 September 2020. The permanent funded establishment as published in 2020 ENE was reported to be 1,955 against permanent PERSAL establishment of </a:t>
            </a:r>
            <a:r>
              <a:rPr lang="en-ZA" sz="13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2,248 </a:t>
            </a:r>
            <a:r>
              <a:rPr lang="en-ZA" sz="1300" kern="0" dirty="0">
                <a:solidFill>
                  <a:srgbClr val="000000"/>
                </a:solidFill>
                <a:latin typeface="Arial" panose="020B0604020202020204" pitchFamily="34" charset="0"/>
                <a:ea typeface="Tahoma" panose="020B0604030504040204" pitchFamily="34" charset="0"/>
                <a:cs typeface="Arial" panose="020B0604020202020204" pitchFamily="34" charset="0"/>
              </a:rPr>
              <a:t>resulting in a variance of </a:t>
            </a:r>
            <a:r>
              <a:rPr lang="en-ZA" sz="13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293 </a:t>
            </a:r>
            <a:r>
              <a:rPr lang="en-ZA" sz="1300" kern="0" dirty="0">
                <a:solidFill>
                  <a:srgbClr val="000000"/>
                </a:solidFill>
                <a:latin typeface="Arial" panose="020B0604020202020204" pitchFamily="34" charset="0"/>
                <a:ea typeface="Tahoma" panose="020B0604030504040204" pitchFamily="34" charset="0"/>
                <a:cs typeface="Arial" panose="020B0604020202020204" pitchFamily="34" charset="0"/>
              </a:rPr>
              <a:t>posts</a:t>
            </a:r>
          </a:p>
          <a:p>
            <a:pPr marL="266700" lvl="0" indent="-266700" algn="just" defTabSz="914400" fontAlgn="base">
              <a:lnSpc>
                <a:spcPct val="150000"/>
              </a:lnSpc>
              <a:spcBef>
                <a:spcPts val="1200"/>
              </a:spcBef>
              <a:spcAft>
                <a:spcPct val="0"/>
              </a:spcAft>
              <a:buFont typeface="Wingdings" panose="05000000000000000000" pitchFamily="2" charset="2"/>
              <a:buChar char="q"/>
            </a:pPr>
            <a:r>
              <a:rPr lang="en-ZA" sz="1300" kern="0" dirty="0">
                <a:solidFill>
                  <a:srgbClr val="000000"/>
                </a:solidFill>
                <a:latin typeface="Arial" panose="020B0604020202020204" pitchFamily="34" charset="0"/>
                <a:ea typeface="Tahoma" panose="020B0604030504040204" pitchFamily="34" charset="0"/>
                <a:cs typeface="Arial" panose="020B0604020202020204" pitchFamily="34" charset="0"/>
              </a:rPr>
              <a:t>Hereunder is the analysis of filled and vacant posts as per HRBP tool and PERSAL as at </a:t>
            </a:r>
            <a:r>
              <a:rPr lang="en-ZA" sz="13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31 March</a:t>
            </a:r>
            <a:r>
              <a:rPr lang="en-ZA" sz="1400" dirty="0" smtClean="0">
                <a:latin typeface="Arial" panose="020B0604020202020204" pitchFamily="34" charset="0"/>
                <a:ea typeface="Tahoma" panose="020B0604030504040204" pitchFamily="34" charset="0"/>
                <a:cs typeface="Arial" panose="020B0604020202020204" pitchFamily="34" charset="0"/>
              </a:rPr>
              <a:t> 2021 </a:t>
            </a:r>
            <a:endParaRPr lang="en-ZA" sz="1300" kern="0" dirty="0">
              <a:solidFill>
                <a:srgbClr val="000000"/>
              </a:solidFill>
              <a:latin typeface="Arial" panose="020B0604020202020204" pitchFamily="34" charset="0"/>
              <a:ea typeface="Tahoma" panose="020B0604030504040204" pitchFamily="34" charset="0"/>
              <a:cs typeface="Arial" panose="020B0604020202020204" pitchFamily="34" charset="0"/>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2903463321"/>
              </p:ext>
            </p:extLst>
          </p:nvPr>
        </p:nvGraphicFramePr>
        <p:xfrm>
          <a:off x="781050" y="4213525"/>
          <a:ext cx="7351713" cy="1108075"/>
        </p:xfrm>
        <a:graphic>
          <a:graphicData uri="http://schemas.openxmlformats.org/presentationml/2006/ole">
            <mc:AlternateContent xmlns:mc="http://schemas.openxmlformats.org/markup-compatibility/2006">
              <mc:Choice xmlns:v="urn:schemas-microsoft-com:vml" Requires="v">
                <p:oleObj spid="_x0000_s144455" name="Worksheet" r:id="rId5" imgW="12211202" imgH="1266814" progId="Excel.Sheet.12">
                  <p:embed/>
                </p:oleObj>
              </mc:Choice>
              <mc:Fallback>
                <p:oleObj name="Worksheet" r:id="rId5" imgW="12211202" imgH="1266814" progId="Excel.Sheet.12">
                  <p:embed/>
                  <p:pic>
                    <p:nvPicPr>
                      <p:cNvPr id="0" name=""/>
                      <p:cNvPicPr/>
                      <p:nvPr/>
                    </p:nvPicPr>
                    <p:blipFill>
                      <a:blip r:embed="rId6"/>
                      <a:stretch>
                        <a:fillRect/>
                      </a:stretch>
                    </p:blipFill>
                    <p:spPr>
                      <a:xfrm>
                        <a:off x="781050" y="4213525"/>
                        <a:ext cx="7351713" cy="1108075"/>
                      </a:xfrm>
                      <a:prstGeom prst="rect">
                        <a:avLst/>
                      </a:prstGeom>
                    </p:spPr>
                  </p:pic>
                </p:oleObj>
              </mc:Fallback>
            </mc:AlternateContent>
          </a:graphicData>
        </a:graphic>
      </p:graphicFrame>
    </p:spTree>
    <p:extLst>
      <p:ext uri="{BB962C8B-B14F-4D97-AF65-F5344CB8AC3E}">
        <p14:creationId xmlns:p14="http://schemas.microsoft.com/office/powerpoint/2010/main" val="14688480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21</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2"/>
          <a:stretch>
            <a:fillRect/>
          </a:stretch>
        </p:blipFill>
        <p:spPr>
          <a:xfrm>
            <a:off x="830571" y="6504770"/>
            <a:ext cx="7378700" cy="38100"/>
          </a:xfrm>
          <a:prstGeom prst="rect">
            <a:avLst/>
          </a:prstGeom>
        </p:spPr>
      </p:pic>
      <p:sp>
        <p:nvSpPr>
          <p:cNvPr id="9" name="Title 1"/>
          <p:cNvSpPr txBox="1">
            <a:spLocks/>
          </p:cNvSpPr>
          <p:nvPr/>
        </p:nvSpPr>
        <p:spPr bwMode="auto">
          <a:xfrm flipV="1">
            <a:off x="1673" y="436970"/>
            <a:ext cx="9036496" cy="23443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10" name="Content Placeholder 1"/>
          <p:cNvSpPr txBox="1">
            <a:spLocks/>
          </p:cNvSpPr>
          <p:nvPr/>
        </p:nvSpPr>
        <p:spPr bwMode="auto">
          <a:xfrm>
            <a:off x="246064" y="1068881"/>
            <a:ext cx="8647112" cy="4094967"/>
          </a:xfrm>
          <a:prstGeom prst="rect">
            <a:avLst/>
          </a:prstGeom>
          <a:noFill/>
          <a:ln w="12700" algn="ctr">
            <a:no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90000"/>
              </a:lnSpc>
              <a:spcBef>
                <a:spcPct val="90000"/>
              </a:spcBef>
              <a:spcAft>
                <a:spcPct val="0"/>
              </a:spcAft>
              <a:buClr>
                <a:schemeClr val="bg2"/>
              </a:buClr>
              <a:buFont typeface="Wingdings" pitchFamily="2" charset="2"/>
              <a:buChar char="n"/>
              <a:defRPr sz="1600">
                <a:solidFill>
                  <a:schemeClr val="tx1"/>
                </a:solidFill>
                <a:latin typeface="+mn-lt"/>
                <a:ea typeface="+mn-ea"/>
                <a:cs typeface="+mn-cs"/>
              </a:defRPr>
            </a:lvl1pPr>
            <a:lvl2pPr marL="458788" indent="-188913" algn="l" rtl="0" eaLnBrk="0" fontAlgn="base" hangingPunct="0">
              <a:lnSpc>
                <a:spcPct val="90000"/>
              </a:lnSpc>
              <a:spcBef>
                <a:spcPct val="50000"/>
              </a:spcBef>
              <a:spcAft>
                <a:spcPct val="0"/>
              </a:spcAft>
              <a:buClr>
                <a:schemeClr val="bg2"/>
              </a:buClr>
              <a:buFont typeface="Arial" charset="0"/>
              <a:buChar char="•"/>
              <a:defRPr sz="1600">
                <a:solidFill>
                  <a:schemeClr val="tx1"/>
                </a:solidFill>
                <a:latin typeface="+mn-lt"/>
                <a:cs typeface="+mn-cs"/>
              </a:defRPr>
            </a:lvl2pPr>
            <a:lvl3pPr marL="623888" indent="-161925" algn="l" rtl="0" eaLnBrk="0" fontAlgn="base" hangingPunct="0">
              <a:lnSpc>
                <a:spcPct val="90000"/>
              </a:lnSpc>
              <a:spcBef>
                <a:spcPct val="30000"/>
              </a:spcBef>
              <a:spcAft>
                <a:spcPct val="0"/>
              </a:spcAft>
              <a:buClr>
                <a:schemeClr val="bg2"/>
              </a:buClr>
              <a:buFont typeface="Arial" charset="0"/>
              <a:buChar char="–"/>
              <a:defRPr sz="1600">
                <a:solidFill>
                  <a:schemeClr val="tx1"/>
                </a:solidFill>
                <a:latin typeface="+mn-lt"/>
                <a:cs typeface="+mn-cs"/>
              </a:defRPr>
            </a:lvl3pPr>
            <a:lvl4pPr marL="793750" indent="-166688" algn="l" rtl="0" eaLnBrk="0" fontAlgn="base" hangingPunct="0">
              <a:lnSpc>
                <a:spcPct val="90000"/>
              </a:lnSpc>
              <a:spcBef>
                <a:spcPct val="10000"/>
              </a:spcBef>
              <a:spcAft>
                <a:spcPct val="0"/>
              </a:spcAft>
              <a:buClr>
                <a:schemeClr val="bg2"/>
              </a:buClr>
              <a:buFont typeface="Arial" charset="0"/>
              <a:buChar char="-"/>
              <a:defRPr sz="1600">
                <a:solidFill>
                  <a:schemeClr val="tx1"/>
                </a:solidFill>
                <a:latin typeface="+mn-lt"/>
                <a:cs typeface="+mn-cs"/>
              </a:defRPr>
            </a:lvl4pPr>
            <a:lvl5pPr marL="955675" indent="-158750" algn="l" rtl="0" eaLnBrk="0" fontAlgn="base" hangingPunct="0">
              <a:lnSpc>
                <a:spcPct val="90000"/>
              </a:lnSpc>
              <a:spcBef>
                <a:spcPct val="0"/>
              </a:spcBef>
              <a:spcAft>
                <a:spcPct val="0"/>
              </a:spcAft>
              <a:buClr>
                <a:schemeClr val="bg2"/>
              </a:buClr>
              <a:buFont typeface="Arial" charset="0"/>
              <a:buChar char="­"/>
              <a:defRPr sz="1600">
                <a:solidFill>
                  <a:schemeClr val="tx1"/>
                </a:solidFill>
                <a:latin typeface="+mn-lt"/>
                <a:cs typeface="+mn-cs"/>
              </a:defRPr>
            </a:lvl5pPr>
            <a:lvl6pPr marL="1414356"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6pPr>
            <a:lvl7pPr marL="1871520"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7pPr>
            <a:lvl8pPr marL="2328685"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8pPr>
            <a:lvl9pPr marL="2785851"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9pPr>
          </a:lstStyle>
          <a:p>
            <a:pPr algn="just">
              <a:lnSpc>
                <a:spcPct val="150000"/>
              </a:lnSpc>
              <a:buClrTx/>
              <a:buFont typeface="Wingdings" panose="05000000000000000000" pitchFamily="2" charset="2"/>
              <a:buChar char="q"/>
            </a:pPr>
            <a:r>
              <a:rPr lang="en-US" sz="1300" b="1" dirty="0">
                <a:latin typeface="Arial" panose="020B0604020202020204" pitchFamily="34" charset="0"/>
                <a:ea typeface="Tahoma" panose="020B0604030504040204" pitchFamily="34" charset="0"/>
                <a:cs typeface="Arial" panose="020B0604020202020204" pitchFamily="34" charset="0"/>
              </a:rPr>
              <a:t>Goods and Services: </a:t>
            </a:r>
            <a:r>
              <a:rPr lang="en-US" sz="1300" dirty="0">
                <a:latin typeface="Arial" panose="020B0604020202020204" pitchFamily="34" charset="0"/>
                <a:ea typeface="Tahoma" panose="020B0604030504040204" pitchFamily="34" charset="0"/>
                <a:cs typeface="Arial" panose="020B0604020202020204" pitchFamily="34" charset="0"/>
              </a:rPr>
              <a:t>The actual spending </a:t>
            </a:r>
            <a:r>
              <a:rPr lang="en-US" sz="1300" dirty="0" smtClean="0">
                <a:latin typeface="Arial" panose="020B0604020202020204" pitchFamily="34" charset="0"/>
                <a:ea typeface="Tahoma" panose="020B0604030504040204" pitchFamily="34" charset="0"/>
                <a:cs typeface="Arial" panose="020B0604020202020204" pitchFamily="34" charset="0"/>
              </a:rPr>
              <a:t>is R84,9 </a:t>
            </a:r>
            <a:r>
              <a:rPr lang="en-US" sz="1300" dirty="0">
                <a:latin typeface="Arial" panose="020B0604020202020204" pitchFamily="34" charset="0"/>
                <a:ea typeface="Tahoma" panose="020B0604030504040204" pitchFamily="34" charset="0"/>
                <a:cs typeface="Arial" panose="020B0604020202020204" pitchFamily="34" charset="0"/>
              </a:rPr>
              <a:t>million </a:t>
            </a:r>
            <a:r>
              <a:rPr lang="en-US" sz="1300" dirty="0" smtClean="0">
                <a:latin typeface="Arial" panose="020B0604020202020204" pitchFamily="34" charset="0"/>
                <a:ea typeface="Tahoma" panose="020B0604030504040204" pitchFamily="34" charset="0"/>
                <a:cs typeface="Arial" panose="020B0604020202020204" pitchFamily="34" charset="0"/>
              </a:rPr>
              <a:t>(78,79%) against </a:t>
            </a:r>
            <a:r>
              <a:rPr lang="en-US" sz="1300" dirty="0">
                <a:latin typeface="Arial" panose="020B0604020202020204" pitchFamily="34" charset="0"/>
                <a:ea typeface="Tahoma" panose="020B0604030504040204" pitchFamily="34" charset="0"/>
                <a:cs typeface="Arial" panose="020B0604020202020204" pitchFamily="34" charset="0"/>
              </a:rPr>
              <a:t>the </a:t>
            </a:r>
            <a:r>
              <a:rPr lang="en-US" sz="1300" dirty="0" smtClean="0">
                <a:latin typeface="Arial" panose="020B0604020202020204" pitchFamily="34" charset="0"/>
                <a:ea typeface="Tahoma" panose="020B0604030504040204" pitchFamily="34" charset="0"/>
                <a:cs typeface="Arial" panose="020B0604020202020204" pitchFamily="34" charset="0"/>
              </a:rPr>
              <a:t>revised </a:t>
            </a:r>
            <a:r>
              <a:rPr lang="en-US" sz="1300" dirty="0">
                <a:latin typeface="Arial" panose="020B0604020202020204" pitchFamily="34" charset="0"/>
                <a:ea typeface="Tahoma" panose="020B0604030504040204" pitchFamily="34" charset="0"/>
                <a:cs typeface="Arial" panose="020B0604020202020204" pitchFamily="34" charset="0"/>
              </a:rPr>
              <a:t>budget of </a:t>
            </a:r>
            <a:r>
              <a:rPr lang="en-US" sz="1300" dirty="0" smtClean="0">
                <a:latin typeface="Arial" panose="020B0604020202020204" pitchFamily="34" charset="0"/>
                <a:ea typeface="Tahoma" panose="020B0604030504040204" pitchFamily="34" charset="0"/>
                <a:cs typeface="Arial" panose="020B0604020202020204" pitchFamily="34" charset="0"/>
              </a:rPr>
              <a:t>R108 million resulting </a:t>
            </a:r>
            <a:r>
              <a:rPr lang="en-US" sz="1300" dirty="0">
                <a:latin typeface="Arial" panose="020B0604020202020204" pitchFamily="34" charset="0"/>
                <a:ea typeface="Tahoma" panose="020B0604030504040204" pitchFamily="34" charset="0"/>
                <a:cs typeface="Arial" panose="020B0604020202020204" pitchFamily="34" charset="0"/>
              </a:rPr>
              <a:t>in </a:t>
            </a:r>
            <a:r>
              <a:rPr lang="en-US" sz="1300" dirty="0" smtClean="0">
                <a:latin typeface="Arial" panose="020B0604020202020204" pitchFamily="34" charset="0"/>
                <a:ea typeface="Tahoma" panose="020B0604030504040204" pitchFamily="34" charset="0"/>
                <a:cs typeface="Arial" panose="020B0604020202020204" pitchFamily="34" charset="0"/>
              </a:rPr>
              <a:t>R23 </a:t>
            </a:r>
            <a:r>
              <a:rPr lang="en-US" sz="1300" dirty="0">
                <a:latin typeface="Arial" panose="020B0604020202020204" pitchFamily="34" charset="0"/>
                <a:ea typeface="Tahoma" panose="020B0604030504040204" pitchFamily="34" charset="0"/>
                <a:cs typeface="Arial" panose="020B0604020202020204" pitchFamily="34" charset="0"/>
              </a:rPr>
              <a:t>million </a:t>
            </a:r>
            <a:r>
              <a:rPr lang="en-US" sz="1300" dirty="0" smtClean="0">
                <a:latin typeface="Arial" panose="020B0604020202020204" pitchFamily="34" charset="0"/>
                <a:ea typeface="Tahoma" panose="020B0604030504040204" pitchFamily="34" charset="0"/>
                <a:cs typeface="Arial" panose="020B0604020202020204" pitchFamily="34" charset="0"/>
              </a:rPr>
              <a:t>underspending mainly on</a:t>
            </a:r>
            <a:r>
              <a:rPr lang="en-ZA" sz="1300" dirty="0" smtClean="0">
                <a:latin typeface="Arial" panose="020B0604020202020204" pitchFamily="34" charset="0"/>
                <a:ea typeface="Tahoma" panose="020B0604030504040204" pitchFamily="34" charset="0"/>
                <a:cs typeface="Arial" panose="020B0604020202020204" pitchFamily="34" charset="0"/>
              </a:rPr>
              <a:t> </a:t>
            </a:r>
            <a:r>
              <a:rPr lang="en-ZA" sz="1300" dirty="0">
                <a:latin typeface="Arial" panose="020B0604020202020204" pitchFamily="34" charset="0"/>
                <a:ea typeface="Tahoma" panose="020B0604030504040204" pitchFamily="34" charset="0"/>
                <a:cs typeface="Arial" panose="020B0604020202020204" pitchFamily="34" charset="0"/>
              </a:rPr>
              <a:t>items: Fleet Services and Travel and Subsistence due to National Lockdown as a result of </a:t>
            </a:r>
            <a:r>
              <a:rPr lang="en-ZA" sz="1300" dirty="0" smtClean="0">
                <a:latin typeface="Arial" panose="020B0604020202020204" pitchFamily="34" charset="0"/>
                <a:ea typeface="Tahoma" panose="020B0604030504040204" pitchFamily="34" charset="0"/>
                <a:cs typeface="Arial" panose="020B0604020202020204" pitchFamily="34" charset="0"/>
              </a:rPr>
              <a:t>COVID-19</a:t>
            </a:r>
            <a:endParaRPr lang="en-ZA" sz="1300" dirty="0">
              <a:solidFill>
                <a:srgbClr val="FF0000"/>
              </a:solidFill>
              <a:latin typeface="Arial" panose="020B0604020202020204" pitchFamily="34" charset="0"/>
              <a:ea typeface="Tahoma" panose="020B0604030504040204" pitchFamily="34" charset="0"/>
              <a:cs typeface="Arial" panose="020B0604020202020204" pitchFamily="34" charset="0"/>
            </a:endParaRPr>
          </a:p>
          <a:p>
            <a:pPr algn="just">
              <a:lnSpc>
                <a:spcPct val="150000"/>
              </a:lnSpc>
              <a:buClrTx/>
              <a:buFont typeface="Wingdings" panose="05000000000000000000" pitchFamily="2" charset="2"/>
              <a:buChar char="q"/>
            </a:pPr>
            <a:r>
              <a:rPr lang="en-US" sz="1300" b="1" dirty="0" smtClean="0">
                <a:latin typeface="Arial" panose="020B0604020202020204" pitchFamily="34" charset="0"/>
                <a:ea typeface="Tahoma" panose="020B0604030504040204" pitchFamily="34" charset="0"/>
                <a:cs typeface="Arial" panose="020B0604020202020204" pitchFamily="34" charset="0"/>
              </a:rPr>
              <a:t>Transfers</a:t>
            </a:r>
            <a:r>
              <a:rPr lang="en-US" sz="1300" dirty="0" smtClean="0">
                <a:latin typeface="Arial" panose="020B0604020202020204" pitchFamily="34" charset="0"/>
                <a:ea typeface="Tahoma" panose="020B0604030504040204" pitchFamily="34" charset="0"/>
                <a:cs typeface="Arial" panose="020B0604020202020204" pitchFamily="34" charset="0"/>
              </a:rPr>
              <a:t> </a:t>
            </a:r>
            <a:r>
              <a:rPr lang="en-US" sz="1300" b="1" dirty="0">
                <a:latin typeface="Arial" panose="020B0604020202020204" pitchFamily="34" charset="0"/>
                <a:ea typeface="Tahoma" panose="020B0604030504040204" pitchFamily="34" charset="0"/>
                <a:cs typeface="Arial" panose="020B0604020202020204" pitchFamily="34" charset="0"/>
              </a:rPr>
              <a:t>and subsidies: </a:t>
            </a:r>
            <a:r>
              <a:rPr lang="en-US" sz="1300" dirty="0">
                <a:latin typeface="Arial" panose="020B0604020202020204" pitchFamily="34" charset="0"/>
                <a:ea typeface="Tahoma" panose="020B0604030504040204" pitchFamily="34" charset="0"/>
                <a:cs typeface="Arial" panose="020B0604020202020204" pitchFamily="34" charset="0"/>
              </a:rPr>
              <a:t>The actual spending </a:t>
            </a:r>
            <a:r>
              <a:rPr lang="en-US" sz="1300" dirty="0" smtClean="0">
                <a:latin typeface="Arial" panose="020B0604020202020204" pitchFamily="34" charset="0"/>
                <a:ea typeface="Tahoma" panose="020B0604030504040204" pitchFamily="34" charset="0"/>
                <a:cs typeface="Arial" panose="020B0604020202020204" pitchFamily="34" charset="0"/>
              </a:rPr>
              <a:t>is R7,329 million (3361.93%) against </a:t>
            </a:r>
            <a:r>
              <a:rPr lang="en-US" sz="1300" dirty="0">
                <a:latin typeface="Arial" panose="020B0604020202020204" pitchFamily="34" charset="0"/>
                <a:ea typeface="Tahoma" panose="020B0604030504040204" pitchFamily="34" charset="0"/>
                <a:cs typeface="Arial" panose="020B0604020202020204" pitchFamily="34" charset="0"/>
              </a:rPr>
              <a:t>the  revised  budget of </a:t>
            </a:r>
            <a:r>
              <a:rPr lang="en-US" sz="1300" dirty="0" smtClean="0">
                <a:latin typeface="Arial" panose="020B0604020202020204" pitchFamily="34" charset="0"/>
                <a:ea typeface="Tahoma" panose="020B0604030504040204" pitchFamily="34" charset="0"/>
                <a:cs typeface="Arial" panose="020B0604020202020204" pitchFamily="34" charset="0"/>
              </a:rPr>
              <a:t>R218 thousand (100.00%) </a:t>
            </a:r>
            <a:r>
              <a:rPr lang="en-US" sz="1300" dirty="0">
                <a:latin typeface="Arial" panose="020B0604020202020204" pitchFamily="34" charset="0"/>
                <a:ea typeface="Tahoma" panose="020B0604030504040204" pitchFamily="34" charset="0"/>
                <a:cs typeface="Arial" panose="020B0604020202020204" pitchFamily="34" charset="0"/>
              </a:rPr>
              <a:t>resulting in </a:t>
            </a:r>
            <a:r>
              <a:rPr lang="en-US" sz="1300" dirty="0" smtClean="0">
                <a:latin typeface="Arial" panose="020B0604020202020204" pitchFamily="34" charset="0"/>
                <a:ea typeface="Tahoma" panose="020B0604030504040204" pitchFamily="34" charset="0"/>
                <a:cs typeface="Arial" panose="020B0604020202020204" pitchFamily="34" charset="0"/>
              </a:rPr>
              <a:t>R7 million overspending as </a:t>
            </a:r>
            <a:r>
              <a:rPr lang="en-US" sz="1300" dirty="0">
                <a:latin typeface="Arial" panose="020B0604020202020204" pitchFamily="34" charset="0"/>
                <a:ea typeface="Tahoma" panose="020B0604030504040204" pitchFamily="34" charset="0"/>
                <a:cs typeface="Arial" panose="020B0604020202020204" pitchFamily="34" charset="0"/>
              </a:rPr>
              <a:t>result of payment of leave </a:t>
            </a:r>
            <a:r>
              <a:rPr lang="en-US" sz="1300" dirty="0" smtClean="0">
                <a:latin typeface="Arial" panose="020B0604020202020204" pitchFamily="34" charset="0"/>
                <a:ea typeface="Tahoma" panose="020B0604030504040204" pitchFamily="34" charset="0"/>
                <a:cs typeface="Arial" panose="020B0604020202020204" pitchFamily="34" charset="0"/>
              </a:rPr>
              <a:t>gratuities </a:t>
            </a:r>
            <a:r>
              <a:rPr lang="en-US" sz="1300" dirty="0">
                <a:latin typeface="Arial" panose="020B0604020202020204" pitchFamily="34" charset="0"/>
                <a:ea typeface="Tahoma" panose="020B0604030504040204" pitchFamily="34" charset="0"/>
                <a:cs typeface="Arial" panose="020B0604020202020204" pitchFamily="34" charset="0"/>
              </a:rPr>
              <a:t>due to service terminations that are </a:t>
            </a:r>
            <a:r>
              <a:rPr lang="en-US" sz="1300" dirty="0" smtClean="0">
                <a:latin typeface="Arial" panose="020B0604020202020204" pitchFamily="34" charset="0"/>
                <a:ea typeface="Tahoma" panose="020B0604030504040204" pitchFamily="34" charset="0"/>
                <a:cs typeface="Arial" panose="020B0604020202020204" pitchFamily="34" charset="0"/>
              </a:rPr>
              <a:t>higher </a:t>
            </a:r>
            <a:r>
              <a:rPr lang="en-US" sz="1300" dirty="0">
                <a:latin typeface="Arial" panose="020B0604020202020204" pitchFamily="34" charset="0"/>
                <a:ea typeface="Tahoma" panose="020B0604030504040204" pitchFamily="34" charset="0"/>
                <a:cs typeface="Arial" panose="020B0604020202020204" pitchFamily="34" charset="0"/>
              </a:rPr>
              <a:t>than the </a:t>
            </a:r>
            <a:r>
              <a:rPr lang="en-US" sz="1300" dirty="0" smtClean="0">
                <a:latin typeface="Arial" panose="020B0604020202020204" pitchFamily="34" charset="0"/>
                <a:ea typeface="Tahoma" panose="020B0604030504040204" pitchFamily="34" charset="0"/>
                <a:cs typeface="Arial" panose="020B0604020202020204" pitchFamily="34" charset="0"/>
              </a:rPr>
              <a:t>anticipated</a:t>
            </a:r>
            <a:endParaRPr lang="en-US" sz="1300" dirty="0">
              <a:latin typeface="Arial" panose="020B0604020202020204" pitchFamily="34" charset="0"/>
              <a:ea typeface="Tahoma" panose="020B0604030504040204" pitchFamily="34" charset="0"/>
              <a:cs typeface="Arial" panose="020B0604020202020204" pitchFamily="34" charset="0"/>
            </a:endParaRPr>
          </a:p>
          <a:p>
            <a:pPr algn="just">
              <a:lnSpc>
                <a:spcPct val="150000"/>
              </a:lnSpc>
              <a:buClrTx/>
              <a:buFont typeface="Wingdings" panose="05000000000000000000" pitchFamily="2" charset="2"/>
              <a:buChar char="q"/>
            </a:pPr>
            <a:r>
              <a:rPr lang="en-US" sz="1300" b="1" dirty="0">
                <a:latin typeface="Arial" panose="020B0604020202020204" pitchFamily="34" charset="0"/>
                <a:ea typeface="Tahoma" panose="020B0604030504040204" pitchFamily="34" charset="0"/>
                <a:cs typeface="Arial" panose="020B0604020202020204" pitchFamily="34" charset="0"/>
              </a:rPr>
              <a:t>Payments for capital assets</a:t>
            </a:r>
            <a:r>
              <a:rPr lang="en-US" sz="1300" dirty="0">
                <a:latin typeface="Arial" panose="020B0604020202020204" pitchFamily="34" charset="0"/>
                <a:ea typeface="Tahoma" panose="020B0604030504040204" pitchFamily="34" charset="0"/>
                <a:cs typeface="Arial" panose="020B0604020202020204" pitchFamily="34" charset="0"/>
              </a:rPr>
              <a:t>: The actual spending </a:t>
            </a:r>
            <a:r>
              <a:rPr lang="en-US" sz="1300" dirty="0" smtClean="0">
                <a:latin typeface="Arial" panose="020B0604020202020204" pitchFamily="34" charset="0"/>
                <a:ea typeface="Tahoma" panose="020B0604030504040204" pitchFamily="34" charset="0"/>
                <a:cs typeface="Arial" panose="020B0604020202020204" pitchFamily="34" charset="0"/>
              </a:rPr>
              <a:t>is R1,839 million (98.87%) against </a:t>
            </a:r>
            <a:r>
              <a:rPr lang="en-US" sz="1300" dirty="0">
                <a:latin typeface="Arial" panose="020B0604020202020204" pitchFamily="34" charset="0"/>
                <a:ea typeface="Tahoma" panose="020B0604030504040204" pitchFamily="34" charset="0"/>
                <a:cs typeface="Arial" panose="020B0604020202020204" pitchFamily="34" charset="0"/>
              </a:rPr>
              <a:t>the </a:t>
            </a:r>
            <a:r>
              <a:rPr lang="en-US" sz="1300" dirty="0" smtClean="0">
                <a:latin typeface="Arial" panose="020B0604020202020204" pitchFamily="34" charset="0"/>
                <a:ea typeface="Tahoma" panose="020B0604030504040204" pitchFamily="34" charset="0"/>
                <a:cs typeface="Arial" panose="020B0604020202020204" pitchFamily="34" charset="0"/>
              </a:rPr>
              <a:t>revised </a:t>
            </a:r>
            <a:r>
              <a:rPr lang="en-US" sz="1300" dirty="0">
                <a:latin typeface="Arial" panose="020B0604020202020204" pitchFamily="34" charset="0"/>
                <a:ea typeface="Tahoma" panose="020B0604030504040204" pitchFamily="34" charset="0"/>
                <a:cs typeface="Arial" panose="020B0604020202020204" pitchFamily="34" charset="0"/>
              </a:rPr>
              <a:t>budget of </a:t>
            </a:r>
            <a:r>
              <a:rPr lang="en-US" sz="1300" dirty="0" smtClean="0">
                <a:latin typeface="Arial" panose="020B0604020202020204" pitchFamily="34" charset="0"/>
                <a:ea typeface="Tahoma" panose="020B0604030504040204" pitchFamily="34" charset="0"/>
                <a:cs typeface="Arial" panose="020B0604020202020204" pitchFamily="34" charset="0"/>
              </a:rPr>
              <a:t>R1,860 </a:t>
            </a:r>
            <a:r>
              <a:rPr lang="en-US" sz="1300" dirty="0">
                <a:latin typeface="Arial" panose="020B0604020202020204" pitchFamily="34" charset="0"/>
                <a:ea typeface="Tahoma" panose="020B0604030504040204" pitchFamily="34" charset="0"/>
                <a:cs typeface="Arial" panose="020B0604020202020204" pitchFamily="34" charset="0"/>
              </a:rPr>
              <a:t>million resulting in </a:t>
            </a:r>
            <a:r>
              <a:rPr lang="en-US" sz="1300" dirty="0" smtClean="0">
                <a:latin typeface="Arial" panose="020B0604020202020204" pitchFamily="34" charset="0"/>
                <a:ea typeface="Tahoma" panose="020B0604030504040204" pitchFamily="34" charset="0"/>
                <a:cs typeface="Arial" panose="020B0604020202020204" pitchFamily="34" charset="0"/>
              </a:rPr>
              <a:t>R21 thousand </a:t>
            </a:r>
            <a:r>
              <a:rPr lang="en-ZA" sz="1300" dirty="0" smtClean="0">
                <a:latin typeface="Arial" panose="020B0604020202020204" pitchFamily="34" charset="0"/>
                <a:ea typeface="Tahoma" panose="020B0604030504040204" pitchFamily="34" charset="0"/>
                <a:cs typeface="Arial" panose="020B0604020202020204" pitchFamily="34" charset="0"/>
              </a:rPr>
              <a:t>underspending mainly on item: other Machinery </a:t>
            </a:r>
            <a:r>
              <a:rPr lang="en-ZA" sz="1300" dirty="0">
                <a:latin typeface="Arial" panose="020B0604020202020204" pitchFamily="34" charset="0"/>
                <a:ea typeface="Tahoma" panose="020B0604030504040204" pitchFamily="34" charset="0"/>
                <a:cs typeface="Arial" panose="020B0604020202020204" pitchFamily="34" charset="0"/>
              </a:rPr>
              <a:t>and Equipment </a:t>
            </a:r>
            <a:r>
              <a:rPr lang="en-US" sz="1300" dirty="0">
                <a:latin typeface="Arial" panose="020B0604020202020204" pitchFamily="34" charset="0"/>
                <a:ea typeface="Tahoma" panose="020B0604030504040204" pitchFamily="34" charset="0"/>
                <a:cs typeface="Arial" panose="020B0604020202020204" pitchFamily="34" charset="0"/>
              </a:rPr>
              <a:t>Equipment due to delays in payment for </a:t>
            </a:r>
            <a:r>
              <a:rPr lang="en-US" sz="1300" dirty="0" smtClean="0">
                <a:latin typeface="Arial" panose="020B0604020202020204" pitchFamily="34" charset="0"/>
                <a:ea typeface="Tahoma" panose="020B0604030504040204" pitchFamily="34" charset="0"/>
                <a:cs typeface="Arial" panose="020B0604020202020204" pitchFamily="34" charset="0"/>
              </a:rPr>
              <a:t>financial lease invoices</a:t>
            </a:r>
            <a:endParaRPr lang="en-US" sz="1300" dirty="0">
              <a:latin typeface="Arial" panose="020B0604020202020204" pitchFamily="34" charset="0"/>
              <a:ea typeface="Tahoma" panose="020B0604030504040204" pitchFamily="34" charset="0"/>
              <a:cs typeface="Arial" panose="020B0604020202020204" pitchFamily="34" charset="0"/>
            </a:endParaRPr>
          </a:p>
          <a:p>
            <a:pPr marL="0" indent="0" algn="just">
              <a:lnSpc>
                <a:spcPct val="150000"/>
              </a:lnSpc>
              <a:buClrTx/>
              <a:buNone/>
            </a:pPr>
            <a:endParaRPr lang="en-ZA" sz="1400" dirty="0">
              <a:solidFill>
                <a:srgbClr val="FF0000"/>
              </a:solidFill>
              <a:latin typeface="Arial" panose="020B0604020202020204" pitchFamily="34" charset="0"/>
              <a:ea typeface="Tahoma" panose="020B0604030504040204" pitchFamily="34" charset="0"/>
              <a:cs typeface="Arial" panose="020B0604020202020204" pitchFamily="34" charset="0"/>
            </a:endParaRPr>
          </a:p>
          <a:p>
            <a:pPr lvl="0" algn="just">
              <a:lnSpc>
                <a:spcPct val="150000"/>
              </a:lnSpc>
              <a:buClrTx/>
              <a:buFont typeface="Wingdings" panose="05000000000000000000" pitchFamily="2" charset="2"/>
              <a:buChar char="q"/>
            </a:pPr>
            <a:endParaRPr lang="en-ZA" sz="1400" dirty="0">
              <a:latin typeface="Tahoma" panose="020B0604030504040204" pitchFamily="34" charset="0"/>
              <a:ea typeface="Tahoma" panose="020B0604030504040204" pitchFamily="34" charset="0"/>
              <a:cs typeface="Tahoma" panose="020B0604030504040204" pitchFamily="34" charset="0"/>
            </a:endParaRPr>
          </a:p>
        </p:txBody>
      </p:sp>
      <p:sp>
        <p:nvSpPr>
          <p:cNvPr id="11" name="Title 2"/>
          <p:cNvSpPr txBox="1">
            <a:spLocks/>
          </p:cNvSpPr>
          <p:nvPr/>
        </p:nvSpPr>
        <p:spPr bwMode="auto">
          <a:xfrm>
            <a:off x="212042" y="218656"/>
            <a:ext cx="8647112" cy="775597"/>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algn="ctr" defTabSz="914400"/>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B. ANALYSIS OF THE </a:t>
            </a:r>
            <a:r>
              <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PRELIMINARY NATIONAL </a:t>
            </a:r>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STATE OF EXPENDITURE PER PROGRAMME  FOR  THE YEAR </a:t>
            </a:r>
            <a:r>
              <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ENDED </a:t>
            </a:r>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endParaRPr>
          </a:p>
          <a:p>
            <a:pPr lvl="0" algn="ctr" defTabSz="914400">
              <a:defRPr/>
            </a:pPr>
            <a:endParaRPr kumimoji="0" lang="en-ZA" b="1" i="0" u="none" strike="noStrike" kern="0" cap="none" spc="0" normalizeH="0" baseline="0" noProof="0" dirty="0">
              <a:ln>
                <a:noFill/>
              </a:ln>
              <a:solidFill>
                <a:srgbClr val="000000"/>
              </a:solidFill>
              <a:effectLst/>
              <a:uLnTx/>
              <a:uFillTx/>
              <a:latin typeface="Arial"/>
              <a:cs typeface="Arial"/>
            </a:endParaRPr>
          </a:p>
        </p:txBody>
      </p:sp>
    </p:spTree>
    <p:extLst>
      <p:ext uri="{BB962C8B-B14F-4D97-AF65-F5344CB8AC3E}">
        <p14:creationId xmlns:p14="http://schemas.microsoft.com/office/powerpoint/2010/main" val="24575404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22</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3"/>
          <a:stretch>
            <a:fillRect/>
          </a:stretch>
        </p:blipFill>
        <p:spPr>
          <a:xfrm>
            <a:off x="830571" y="6504770"/>
            <a:ext cx="7378700" cy="38100"/>
          </a:xfrm>
          <a:prstGeom prst="rect">
            <a:avLst/>
          </a:prstGeom>
        </p:spPr>
      </p:pic>
      <p:sp>
        <p:nvSpPr>
          <p:cNvPr id="9" name="Title 1"/>
          <p:cNvSpPr txBox="1">
            <a:spLocks/>
          </p:cNvSpPr>
          <p:nvPr/>
        </p:nvSpPr>
        <p:spPr bwMode="auto">
          <a:xfrm>
            <a:off x="0" y="414998"/>
            <a:ext cx="9036496" cy="28091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10" name="Rectangle 2"/>
          <p:cNvSpPr txBox="1">
            <a:spLocks noChangeArrowheads="1"/>
          </p:cNvSpPr>
          <p:nvPr/>
        </p:nvSpPr>
        <p:spPr bwMode="auto">
          <a:xfrm>
            <a:off x="181232" y="324703"/>
            <a:ext cx="8673844" cy="747897"/>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algn="ctr" defTabSz="914400"/>
            <a:r>
              <a:rPr lang="en-US" sz="1800" dirty="0">
                <a:solidFill>
                  <a:prstClr val="black"/>
                </a:solidFill>
                <a:latin typeface="Arial" panose="020B0604020202020204" pitchFamily="34" charset="0"/>
                <a:ea typeface="Tahoma" panose="020B0604030504040204" pitchFamily="34" charset="0"/>
                <a:cs typeface="Arial" panose="020B0604020202020204" pitchFamily="34" charset="0"/>
              </a:rPr>
              <a:t>C. SUMMARY OF </a:t>
            </a:r>
            <a:r>
              <a:rPr lang="en-US" sz="1800" dirty="0" smtClean="0">
                <a:solidFill>
                  <a:prstClr val="black"/>
                </a:solidFill>
                <a:latin typeface="Arial" panose="020B0604020202020204" pitchFamily="34" charset="0"/>
                <a:ea typeface="Tahoma" panose="020B0604030504040204" pitchFamily="34" charset="0"/>
                <a:cs typeface="Arial" panose="020B0604020202020204" pitchFamily="34" charset="0"/>
              </a:rPr>
              <a:t>THE PRELIMINARY </a:t>
            </a:r>
            <a:r>
              <a:rPr lang="en-US" sz="1800" dirty="0">
                <a:solidFill>
                  <a:prstClr val="black"/>
                </a:solidFill>
                <a:latin typeface="Arial" panose="020B0604020202020204" pitchFamily="34" charset="0"/>
                <a:ea typeface="Tahoma" panose="020B0604030504040204" pitchFamily="34" charset="0"/>
                <a:cs typeface="Arial" panose="020B0604020202020204" pitchFamily="34" charset="0"/>
              </a:rPr>
              <a:t>NATIONAL STATE OF EXPENDITURE PER ECONOMIC CLASSIFICATION FOR THE YEAR ENDED </a:t>
            </a:r>
          </a:p>
          <a:p>
            <a:pPr algn="ctr" defTabSz="914400"/>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solidFill>
                <a:prstClr val="black"/>
              </a:solidFill>
              <a:latin typeface="Arial" panose="020B0604020202020204" pitchFamily="34" charset="0"/>
              <a:ea typeface="Tahoma" panose="020B0604030504040204" pitchFamily="34" charset="0"/>
              <a:cs typeface="Arial" panose="020B0604020202020204" pitchFamily="34"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652883134"/>
              </p:ext>
            </p:extLst>
          </p:nvPr>
        </p:nvGraphicFramePr>
        <p:xfrm>
          <a:off x="1128713" y="1570038"/>
          <a:ext cx="6483350" cy="3500437"/>
        </p:xfrm>
        <a:graphic>
          <a:graphicData uri="http://schemas.openxmlformats.org/presentationml/2006/ole">
            <mc:AlternateContent xmlns:mc="http://schemas.openxmlformats.org/markup-compatibility/2006">
              <mc:Choice xmlns:v="urn:schemas-microsoft-com:vml" Requires="v">
                <p:oleObj spid="_x0000_s135487" name="Worksheet" r:id="rId5" imgW="6353259" imgH="2419364" progId="Excel.Sheet.12">
                  <p:embed/>
                </p:oleObj>
              </mc:Choice>
              <mc:Fallback>
                <p:oleObj name="Worksheet" r:id="rId5" imgW="6353259" imgH="2419364" progId="Excel.Sheet.12">
                  <p:embed/>
                  <p:pic>
                    <p:nvPicPr>
                      <p:cNvPr id="0" name=""/>
                      <p:cNvPicPr/>
                      <p:nvPr/>
                    </p:nvPicPr>
                    <p:blipFill>
                      <a:blip r:embed="rId6"/>
                      <a:stretch>
                        <a:fillRect/>
                      </a:stretch>
                    </p:blipFill>
                    <p:spPr>
                      <a:xfrm>
                        <a:off x="1128713" y="1570038"/>
                        <a:ext cx="6483350" cy="3500437"/>
                      </a:xfrm>
                      <a:prstGeom prst="rect">
                        <a:avLst/>
                      </a:prstGeom>
                    </p:spPr>
                  </p:pic>
                </p:oleObj>
              </mc:Fallback>
            </mc:AlternateContent>
          </a:graphicData>
        </a:graphic>
      </p:graphicFrame>
    </p:spTree>
    <p:extLst>
      <p:ext uri="{BB962C8B-B14F-4D97-AF65-F5344CB8AC3E}">
        <p14:creationId xmlns:p14="http://schemas.microsoft.com/office/powerpoint/2010/main" val="41491595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23</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2"/>
          <a:stretch>
            <a:fillRect/>
          </a:stretch>
        </p:blipFill>
        <p:spPr>
          <a:xfrm>
            <a:off x="830571" y="6504770"/>
            <a:ext cx="7378700" cy="38100"/>
          </a:xfrm>
          <a:prstGeom prst="rect">
            <a:avLst/>
          </a:prstGeom>
        </p:spPr>
      </p:pic>
      <p:sp>
        <p:nvSpPr>
          <p:cNvPr id="9" name="Title 1"/>
          <p:cNvSpPr txBox="1">
            <a:spLocks/>
          </p:cNvSpPr>
          <p:nvPr/>
        </p:nvSpPr>
        <p:spPr bwMode="auto">
          <a:xfrm>
            <a:off x="0" y="593585"/>
            <a:ext cx="9036496" cy="457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11" name="Rectangle 2"/>
          <p:cNvSpPr txBox="1">
            <a:spLocks noChangeArrowheads="1"/>
          </p:cNvSpPr>
          <p:nvPr/>
        </p:nvSpPr>
        <p:spPr bwMode="auto">
          <a:xfrm>
            <a:off x="131393" y="176660"/>
            <a:ext cx="9144000" cy="1024896"/>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marL="268288" indent="-268288" algn="ctr" defTabSz="246063" eaLnBrk="1" hangingPunct="1">
              <a:tabLst>
                <a:tab pos="268288" algn="l"/>
                <a:tab pos="450850" algn="l"/>
              </a:tabLst>
            </a:pPr>
            <a:r>
              <a:rPr lang="en-ZA" sz="1800" kern="0" dirty="0">
                <a:latin typeface="Arial" panose="020B0604020202020204" pitchFamily="34" charset="0"/>
                <a:ea typeface="Tahoma" panose="020B0604030504040204" pitchFamily="34" charset="0"/>
                <a:cs typeface="Arial" panose="020B0604020202020204" pitchFamily="34" charset="0"/>
              </a:rPr>
              <a:t>C. SUMMARY OF </a:t>
            </a:r>
            <a:r>
              <a:rPr lang="en-ZA" sz="1800" kern="0" dirty="0" smtClean="0">
                <a:latin typeface="Arial" panose="020B0604020202020204" pitchFamily="34" charset="0"/>
                <a:ea typeface="Tahoma" panose="020B0604030504040204" pitchFamily="34" charset="0"/>
                <a:cs typeface="Arial" panose="020B0604020202020204" pitchFamily="34" charset="0"/>
              </a:rPr>
              <a:t>THE PRELIMINARY </a:t>
            </a:r>
            <a:r>
              <a:rPr lang="en-ZA" sz="1800" kern="0" dirty="0">
                <a:latin typeface="Arial" panose="020B0604020202020204" pitchFamily="34" charset="0"/>
                <a:ea typeface="Tahoma" panose="020B0604030504040204" pitchFamily="34" charset="0"/>
                <a:cs typeface="Arial" panose="020B0604020202020204" pitchFamily="34" charset="0"/>
              </a:rPr>
              <a:t>NATIONAL STATE OF EXPENDITURE PER ECONOMIC CLASSIFICATION FOR THE YEAR ENDED </a:t>
            </a:r>
          </a:p>
          <a:p>
            <a:pPr marL="268288" indent="-268288" algn="ctr" defTabSz="246063" eaLnBrk="1" hangingPunct="1">
              <a:tabLst>
                <a:tab pos="268288" algn="l"/>
                <a:tab pos="450850" algn="l"/>
              </a:tabLst>
            </a:pPr>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latin typeface="Arial" panose="020B0604020202020204" pitchFamily="34" charset="0"/>
              <a:ea typeface="Tahoma" panose="020B0604030504040204" pitchFamily="34" charset="0"/>
              <a:cs typeface="Arial" panose="020B0604020202020204" pitchFamily="34" charset="0"/>
            </a:endParaRPr>
          </a:p>
          <a:p>
            <a:pPr marL="268288" indent="-268288" algn="ctr" defTabSz="246063" eaLnBrk="1" hangingPunct="1">
              <a:tabLst>
                <a:tab pos="268288" algn="l"/>
                <a:tab pos="450850" algn="l"/>
              </a:tabLst>
            </a:pPr>
            <a:endParaRPr lang="en-ZA" kern="0" dirty="0">
              <a:latin typeface="Tahoma" panose="020B0604030504040204" pitchFamily="34" charset="0"/>
              <a:ea typeface="Tahoma" panose="020B0604030504040204" pitchFamily="34" charset="0"/>
              <a:cs typeface="Tahoma" panose="020B0604030504040204" pitchFamily="34" charset="0"/>
            </a:endParaRPr>
          </a:p>
        </p:txBody>
      </p:sp>
      <p:pic>
        <p:nvPicPr>
          <p:cNvPr id="5" name="Picture 4"/>
          <p:cNvPicPr>
            <a:picLocks noChangeAspect="1"/>
          </p:cNvPicPr>
          <p:nvPr/>
        </p:nvPicPr>
        <p:blipFill>
          <a:blip r:embed="rId3"/>
          <a:stretch>
            <a:fillRect/>
          </a:stretch>
        </p:blipFill>
        <p:spPr>
          <a:xfrm>
            <a:off x="981145" y="1279973"/>
            <a:ext cx="7181710" cy="4298053"/>
          </a:xfrm>
          <a:prstGeom prst="rect">
            <a:avLst/>
          </a:prstGeom>
        </p:spPr>
      </p:pic>
    </p:spTree>
    <p:extLst>
      <p:ext uri="{BB962C8B-B14F-4D97-AF65-F5344CB8AC3E}">
        <p14:creationId xmlns:p14="http://schemas.microsoft.com/office/powerpoint/2010/main" val="41231586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24</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2"/>
          <a:stretch>
            <a:fillRect/>
          </a:stretch>
        </p:blipFill>
        <p:spPr>
          <a:xfrm>
            <a:off x="830571" y="6504770"/>
            <a:ext cx="7378700" cy="38100"/>
          </a:xfrm>
          <a:prstGeom prst="rect">
            <a:avLst/>
          </a:prstGeom>
        </p:spPr>
      </p:pic>
      <p:sp>
        <p:nvSpPr>
          <p:cNvPr id="9" name="Title 1"/>
          <p:cNvSpPr txBox="1">
            <a:spLocks/>
          </p:cNvSpPr>
          <p:nvPr/>
        </p:nvSpPr>
        <p:spPr bwMode="auto">
          <a:xfrm>
            <a:off x="0" y="358578"/>
            <a:ext cx="9036496" cy="32717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10" name="Rectangle 3"/>
          <p:cNvSpPr txBox="1">
            <a:spLocks noChangeArrowheads="1"/>
          </p:cNvSpPr>
          <p:nvPr/>
        </p:nvSpPr>
        <p:spPr bwMode="auto">
          <a:xfrm>
            <a:off x="117003" y="665243"/>
            <a:ext cx="8802490" cy="5936240"/>
          </a:xfrm>
          <a:prstGeom prst="rect">
            <a:avLst/>
          </a:prstGeom>
          <a:noFill/>
          <a:ln w="12700" algn="ctr">
            <a:no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90000"/>
              </a:lnSpc>
              <a:spcBef>
                <a:spcPct val="90000"/>
              </a:spcBef>
              <a:spcAft>
                <a:spcPct val="0"/>
              </a:spcAft>
              <a:buClr>
                <a:schemeClr val="bg2"/>
              </a:buClr>
              <a:buFont typeface="Wingdings" pitchFamily="2" charset="2"/>
              <a:buChar char="n"/>
              <a:defRPr sz="1600">
                <a:solidFill>
                  <a:schemeClr val="tx1"/>
                </a:solidFill>
                <a:latin typeface="+mn-lt"/>
                <a:ea typeface="+mn-ea"/>
                <a:cs typeface="+mn-cs"/>
              </a:defRPr>
            </a:lvl1pPr>
            <a:lvl2pPr marL="458788" indent="-188913" algn="l" rtl="0" eaLnBrk="0" fontAlgn="base" hangingPunct="0">
              <a:lnSpc>
                <a:spcPct val="90000"/>
              </a:lnSpc>
              <a:spcBef>
                <a:spcPct val="50000"/>
              </a:spcBef>
              <a:spcAft>
                <a:spcPct val="0"/>
              </a:spcAft>
              <a:buClr>
                <a:schemeClr val="bg2"/>
              </a:buClr>
              <a:buFont typeface="Arial" charset="0"/>
              <a:buChar char="•"/>
              <a:defRPr sz="1600">
                <a:solidFill>
                  <a:schemeClr val="tx1"/>
                </a:solidFill>
                <a:latin typeface="+mn-lt"/>
                <a:cs typeface="+mn-cs"/>
              </a:defRPr>
            </a:lvl2pPr>
            <a:lvl3pPr marL="623888" indent="-161925" algn="l" rtl="0" eaLnBrk="0" fontAlgn="base" hangingPunct="0">
              <a:lnSpc>
                <a:spcPct val="90000"/>
              </a:lnSpc>
              <a:spcBef>
                <a:spcPct val="30000"/>
              </a:spcBef>
              <a:spcAft>
                <a:spcPct val="0"/>
              </a:spcAft>
              <a:buClr>
                <a:schemeClr val="bg2"/>
              </a:buClr>
              <a:buFont typeface="Arial" charset="0"/>
              <a:buChar char="–"/>
              <a:defRPr sz="1600">
                <a:solidFill>
                  <a:schemeClr val="tx1"/>
                </a:solidFill>
                <a:latin typeface="+mn-lt"/>
                <a:cs typeface="+mn-cs"/>
              </a:defRPr>
            </a:lvl3pPr>
            <a:lvl4pPr marL="793750" indent="-166688" algn="l" rtl="0" eaLnBrk="0" fontAlgn="base" hangingPunct="0">
              <a:lnSpc>
                <a:spcPct val="90000"/>
              </a:lnSpc>
              <a:spcBef>
                <a:spcPct val="10000"/>
              </a:spcBef>
              <a:spcAft>
                <a:spcPct val="0"/>
              </a:spcAft>
              <a:buClr>
                <a:schemeClr val="bg2"/>
              </a:buClr>
              <a:buFont typeface="Arial" charset="0"/>
              <a:buChar char="-"/>
              <a:defRPr sz="1600">
                <a:solidFill>
                  <a:schemeClr val="tx1"/>
                </a:solidFill>
                <a:latin typeface="+mn-lt"/>
                <a:cs typeface="+mn-cs"/>
              </a:defRPr>
            </a:lvl4pPr>
            <a:lvl5pPr marL="955675" indent="-158750" algn="l" rtl="0" eaLnBrk="0" fontAlgn="base" hangingPunct="0">
              <a:lnSpc>
                <a:spcPct val="90000"/>
              </a:lnSpc>
              <a:spcBef>
                <a:spcPct val="0"/>
              </a:spcBef>
              <a:spcAft>
                <a:spcPct val="0"/>
              </a:spcAft>
              <a:buClr>
                <a:schemeClr val="bg2"/>
              </a:buClr>
              <a:buFont typeface="Arial" charset="0"/>
              <a:buChar char="­"/>
              <a:defRPr sz="1600">
                <a:solidFill>
                  <a:schemeClr val="tx1"/>
                </a:solidFill>
                <a:latin typeface="+mn-lt"/>
                <a:cs typeface="+mn-cs"/>
              </a:defRPr>
            </a:lvl5pPr>
            <a:lvl6pPr marL="1414356"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6pPr>
            <a:lvl7pPr marL="1871520"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7pPr>
            <a:lvl8pPr marL="2328685"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8pPr>
            <a:lvl9pPr marL="2785851"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9pPr>
          </a:lstStyle>
          <a:p>
            <a:pPr marL="0" indent="0" algn="just" eaLnBrk="1" hangingPunct="1">
              <a:lnSpc>
                <a:spcPct val="150000"/>
              </a:lnSpc>
              <a:spcBef>
                <a:spcPts val="1200"/>
              </a:spcBef>
              <a:buClrTx/>
              <a:buNone/>
            </a:pPr>
            <a:r>
              <a:rPr lang="en-US" sz="1100" b="1" dirty="0">
                <a:latin typeface="Arial" panose="020B0604020202020204" pitchFamily="34" charset="0"/>
                <a:ea typeface="Tahoma" panose="020B0604030504040204" pitchFamily="34" charset="0"/>
                <a:cs typeface="Arial" panose="020B0604020202020204" pitchFamily="34" charset="0"/>
              </a:rPr>
              <a:t>Compensation of </a:t>
            </a:r>
            <a:r>
              <a:rPr lang="en-US" sz="1100" b="1" dirty="0" smtClean="0">
                <a:latin typeface="Arial" panose="020B0604020202020204" pitchFamily="34" charset="0"/>
                <a:ea typeface="Tahoma" panose="020B0604030504040204" pitchFamily="34" charset="0"/>
                <a:cs typeface="Arial" panose="020B0604020202020204" pitchFamily="34" charset="0"/>
              </a:rPr>
              <a:t>Employees </a:t>
            </a:r>
            <a:endParaRPr lang="en-US" sz="1100" b="1" dirty="0">
              <a:latin typeface="Arial" panose="020B0604020202020204" pitchFamily="34" charset="0"/>
              <a:ea typeface="Tahoma" panose="020B0604030504040204" pitchFamily="34" charset="0"/>
              <a:cs typeface="Arial" panose="020B0604020202020204" pitchFamily="34" charset="0"/>
            </a:endParaRPr>
          </a:p>
          <a:p>
            <a:pPr algn="just" eaLnBrk="1" hangingPunct="1">
              <a:lnSpc>
                <a:spcPct val="150000"/>
              </a:lnSpc>
              <a:spcBef>
                <a:spcPts val="1200"/>
              </a:spcBef>
              <a:buClrTx/>
              <a:buFont typeface="Wingdings" panose="05000000000000000000" pitchFamily="2" charset="2"/>
              <a:buChar char="q"/>
            </a:pPr>
            <a:r>
              <a:rPr lang="en-ZA" sz="1050" dirty="0">
                <a:latin typeface="Arial" panose="020B0604020202020204" pitchFamily="34" charset="0"/>
                <a:ea typeface="Tahoma" panose="020B0604030504040204" pitchFamily="34" charset="0"/>
                <a:cs typeface="Arial" panose="020B0604020202020204" pitchFamily="34" charset="0"/>
              </a:rPr>
              <a:t>The actual spending </a:t>
            </a:r>
            <a:r>
              <a:rPr lang="en-ZA" sz="1050" dirty="0" smtClean="0">
                <a:latin typeface="Arial" panose="020B0604020202020204" pitchFamily="34" charset="0"/>
                <a:ea typeface="Tahoma" panose="020B0604030504040204" pitchFamily="34" charset="0"/>
                <a:cs typeface="Arial" panose="020B0604020202020204" pitchFamily="34" charset="0"/>
              </a:rPr>
              <a:t>is R17,362 </a:t>
            </a:r>
            <a:r>
              <a:rPr lang="en-ZA" sz="1050" dirty="0">
                <a:latin typeface="Arial" panose="020B0604020202020204" pitchFamily="34" charset="0"/>
                <a:ea typeface="Tahoma" panose="020B0604030504040204" pitchFamily="34" charset="0"/>
                <a:cs typeface="Arial" panose="020B0604020202020204" pitchFamily="34" charset="0"/>
              </a:rPr>
              <a:t>billion </a:t>
            </a:r>
            <a:r>
              <a:rPr lang="en-ZA" sz="1050" dirty="0" smtClean="0">
                <a:latin typeface="Arial" panose="020B0604020202020204" pitchFamily="34" charset="0"/>
                <a:ea typeface="Tahoma" panose="020B0604030504040204" pitchFamily="34" charset="0"/>
                <a:cs typeface="Arial" panose="020B0604020202020204" pitchFamily="34" charset="0"/>
              </a:rPr>
              <a:t>(100,80%) and the </a:t>
            </a:r>
            <a:r>
              <a:rPr lang="en-US" sz="1050" dirty="0" smtClean="0">
                <a:latin typeface="Arial" panose="020B0604020202020204" pitchFamily="34" charset="0"/>
                <a:ea typeface="Tahoma" panose="020B0604030504040204" pitchFamily="34" charset="0"/>
                <a:cs typeface="Arial" panose="020B0604020202020204" pitchFamily="34" charset="0"/>
              </a:rPr>
              <a:t>against </a:t>
            </a:r>
            <a:r>
              <a:rPr lang="en-US" sz="1050" dirty="0">
                <a:latin typeface="Arial" panose="020B0604020202020204" pitchFamily="34" charset="0"/>
                <a:ea typeface="Tahoma" panose="020B0604030504040204" pitchFamily="34" charset="0"/>
                <a:cs typeface="Arial" panose="020B0604020202020204" pitchFamily="34" charset="0"/>
              </a:rPr>
              <a:t>the revised budget of R17,224 </a:t>
            </a:r>
            <a:r>
              <a:rPr lang="en-US" sz="1050" dirty="0" smtClean="0">
                <a:latin typeface="Arial" panose="020B0604020202020204" pitchFamily="34" charset="0"/>
                <a:ea typeface="Tahoma" panose="020B0604030504040204" pitchFamily="34" charset="0"/>
                <a:cs typeface="Arial" panose="020B0604020202020204" pitchFamily="34" charset="0"/>
              </a:rPr>
              <a:t>billion (100.00%) </a:t>
            </a:r>
            <a:r>
              <a:rPr lang="en-ZA" sz="1050" dirty="0" smtClean="0">
                <a:latin typeface="Arial" panose="020B0604020202020204" pitchFamily="34" charset="0"/>
                <a:ea typeface="Tahoma" panose="020B0604030504040204" pitchFamily="34" charset="0"/>
                <a:cs typeface="Arial" panose="020B0604020202020204" pitchFamily="34" charset="0"/>
              </a:rPr>
              <a:t>resulting </a:t>
            </a:r>
            <a:r>
              <a:rPr lang="en-ZA" sz="1050" dirty="0">
                <a:latin typeface="Arial" panose="020B0604020202020204" pitchFamily="34" charset="0"/>
                <a:ea typeface="Tahoma" panose="020B0604030504040204" pitchFamily="34" charset="0"/>
                <a:cs typeface="Arial" panose="020B0604020202020204" pitchFamily="34" charset="0"/>
              </a:rPr>
              <a:t>in an </a:t>
            </a:r>
            <a:r>
              <a:rPr lang="en-ZA" sz="1050" dirty="0" smtClean="0">
                <a:latin typeface="Arial" panose="020B0604020202020204" pitchFamily="34" charset="0"/>
                <a:ea typeface="Tahoma" panose="020B0604030504040204" pitchFamily="34" charset="0"/>
                <a:cs typeface="Arial" panose="020B0604020202020204" pitchFamily="34" charset="0"/>
              </a:rPr>
              <a:t>overspending </a:t>
            </a:r>
            <a:r>
              <a:rPr lang="en-ZA" sz="1050" dirty="0">
                <a:latin typeface="Arial" panose="020B0604020202020204" pitchFamily="34" charset="0"/>
                <a:ea typeface="Tahoma" panose="020B0604030504040204" pitchFamily="34" charset="0"/>
                <a:cs typeface="Arial" panose="020B0604020202020204" pitchFamily="34" charset="0"/>
              </a:rPr>
              <a:t>of </a:t>
            </a:r>
            <a:r>
              <a:rPr lang="en-ZA" sz="1050" dirty="0" smtClean="0">
                <a:latin typeface="Arial" panose="020B0604020202020204" pitchFamily="34" charset="0"/>
                <a:ea typeface="Tahoma" panose="020B0604030504040204" pitchFamily="34" charset="0"/>
                <a:cs typeface="Arial" panose="020B0604020202020204" pitchFamily="34" charset="0"/>
              </a:rPr>
              <a:t>R137 million </a:t>
            </a:r>
            <a:r>
              <a:rPr lang="en-US" sz="1050" dirty="0">
                <a:latin typeface="Arial" panose="020B0604020202020204" pitchFamily="34" charset="0"/>
                <a:ea typeface="Tahoma" panose="020B0604030504040204" pitchFamily="34" charset="0"/>
                <a:cs typeface="Arial" panose="020B0604020202020204" pitchFamily="34" charset="0"/>
              </a:rPr>
              <a:t>due to payment of additional standard and </a:t>
            </a:r>
            <a:r>
              <a:rPr lang="en-US" sz="1050" dirty="0" smtClean="0">
                <a:latin typeface="Arial" panose="020B0604020202020204" pitchFamily="34" charset="0"/>
                <a:ea typeface="Tahoma" panose="020B0604030504040204" pitchFamily="34" charset="0"/>
                <a:cs typeface="Arial" panose="020B0604020202020204" pitchFamily="34" charset="0"/>
              </a:rPr>
              <a:t>special danger allowances, </a:t>
            </a:r>
            <a:r>
              <a:rPr lang="en-US" sz="1050" dirty="0">
                <a:latin typeface="Arial" panose="020B0604020202020204" pitchFamily="34" charset="0"/>
                <a:ea typeface="Tahoma" panose="020B0604030504040204" pitchFamily="34" charset="0"/>
                <a:cs typeface="Arial" panose="020B0604020202020204" pitchFamily="34" charset="0"/>
              </a:rPr>
              <a:t>appointment of SANDF members as well as payment for overtime at 100% which is above 30% </a:t>
            </a:r>
            <a:r>
              <a:rPr lang="en-US" sz="1050" dirty="0" smtClean="0">
                <a:latin typeface="Arial" panose="020B0604020202020204" pitchFamily="34" charset="0"/>
                <a:ea typeface="Tahoma" panose="020B0604030504040204" pitchFamily="34" charset="0"/>
                <a:cs typeface="Arial" panose="020B0604020202020204" pitchFamily="34" charset="0"/>
              </a:rPr>
              <a:t>threshold</a:t>
            </a:r>
          </a:p>
          <a:p>
            <a:pPr algn="just" eaLnBrk="1" hangingPunct="1">
              <a:lnSpc>
                <a:spcPct val="150000"/>
              </a:lnSpc>
              <a:spcBef>
                <a:spcPts val="1200"/>
              </a:spcBef>
              <a:buClrTx/>
              <a:buFont typeface="Wingdings" panose="05000000000000000000" pitchFamily="2" charset="2"/>
              <a:buChar char="q"/>
            </a:pPr>
            <a:r>
              <a:rPr lang="en-US" sz="1050" dirty="0">
                <a:latin typeface="Arial" panose="020B0604020202020204" pitchFamily="34" charset="0"/>
                <a:ea typeface="Tahoma" panose="020B0604030504040204" pitchFamily="34" charset="0"/>
                <a:cs typeface="Arial" panose="020B0604020202020204" pitchFamily="34" charset="0"/>
              </a:rPr>
              <a:t>With the directive to stop, effective 01 November 2020, the additional standard and special danger allowances projections were revised down but the in November 2021 the full additional standard and special danger allowances were paid and from December 2020 to February 2021 small expenditure was incurred.  A query has been sent to HRM in this regard as payments were made after the directive to stop.  Recoveries would have to be made against officials who were paid after 1 November 2020 </a:t>
            </a:r>
          </a:p>
          <a:p>
            <a:pPr algn="just" eaLnBrk="1" hangingPunct="1">
              <a:lnSpc>
                <a:spcPct val="150000"/>
              </a:lnSpc>
              <a:spcBef>
                <a:spcPts val="1200"/>
              </a:spcBef>
              <a:buClrTx/>
              <a:buFont typeface="Wingdings" panose="05000000000000000000" pitchFamily="2" charset="2"/>
              <a:buChar char="q"/>
            </a:pPr>
            <a:r>
              <a:rPr lang="en-ZA" sz="1050" dirty="0" smtClean="0">
                <a:latin typeface="Arial" panose="020B0604020202020204" pitchFamily="34" charset="0"/>
                <a:ea typeface="Tahoma" panose="020B0604030504040204" pitchFamily="34" charset="0"/>
                <a:cs typeface="Arial" panose="020B0604020202020204" pitchFamily="34" charset="0"/>
              </a:rPr>
              <a:t>The department enrolled 1 032 students in learnership programme in the previous financial year  effective from 28 October 2019. These 1 032 learners  were supposed to complete the learnership programme by end of October 2020 but due to suspension of experiential learning phase as a result of COVID-19, the completion date was revised to 31 December 2020</a:t>
            </a:r>
          </a:p>
          <a:p>
            <a:pPr algn="just" eaLnBrk="1" hangingPunct="1">
              <a:lnSpc>
                <a:spcPct val="150000"/>
              </a:lnSpc>
              <a:spcBef>
                <a:spcPts val="1200"/>
              </a:spcBef>
              <a:buClrTx/>
              <a:buFont typeface="Wingdings" panose="05000000000000000000" pitchFamily="2" charset="2"/>
              <a:buChar char="q"/>
            </a:pPr>
            <a:r>
              <a:rPr lang="en-ZA" sz="1050" dirty="0" smtClean="0">
                <a:latin typeface="Arial" panose="020B0604020202020204" pitchFamily="34" charset="0"/>
                <a:ea typeface="Tahoma" panose="020B0604030504040204" pitchFamily="34" charset="0"/>
                <a:cs typeface="Arial" panose="020B0604020202020204" pitchFamily="34" charset="0"/>
              </a:rPr>
              <a:t>The National Commissioner approved 843 application of Early Retirement without penalisation of pension benefits in line with DPSA circular dated 25 February 2019. The estimated financial implications for 2019/20 was R 225,738 million and in March 2019 invoices of R95,993 million and R104,637 million were paid over to GEPF. In this current financial year an estimated amount of R374,355 million will be paid over GEPF</a:t>
            </a:r>
          </a:p>
          <a:p>
            <a:pPr algn="just" eaLnBrk="1" hangingPunct="1">
              <a:lnSpc>
                <a:spcPct val="150000"/>
              </a:lnSpc>
              <a:spcBef>
                <a:spcPts val="1200"/>
              </a:spcBef>
              <a:buClrTx/>
              <a:buFont typeface="Wingdings" panose="05000000000000000000" pitchFamily="2" charset="2"/>
              <a:buChar char="q"/>
            </a:pPr>
            <a:r>
              <a:rPr lang="en-ZA" sz="1050" dirty="0" smtClean="0">
                <a:latin typeface="Arial" panose="020B0604020202020204" pitchFamily="34" charset="0"/>
                <a:ea typeface="Tahoma" panose="020B0604030504040204" pitchFamily="34" charset="0"/>
                <a:cs typeface="Arial" panose="020B0604020202020204" pitchFamily="34" charset="0"/>
              </a:rPr>
              <a:t>A virement of R374,355 million from Compensation of Employees to Transfers and Subsidies was approved  by National Treasury on 7 </a:t>
            </a:r>
            <a:r>
              <a:rPr lang="en-ZA" sz="1050" dirty="0">
                <a:latin typeface="Arial" panose="020B0604020202020204" pitchFamily="34" charset="0"/>
                <a:ea typeface="Tahoma" panose="020B0604030504040204" pitchFamily="34" charset="0"/>
                <a:cs typeface="Arial" panose="020B0604020202020204" pitchFamily="34" charset="0"/>
              </a:rPr>
              <a:t>September </a:t>
            </a:r>
            <a:r>
              <a:rPr lang="en-ZA" sz="1050" dirty="0" smtClean="0">
                <a:latin typeface="Arial" panose="020B0604020202020204" pitchFamily="34" charset="0"/>
                <a:ea typeface="Tahoma" panose="020B0604030504040204" pitchFamily="34" charset="0"/>
                <a:cs typeface="Arial" panose="020B0604020202020204" pitchFamily="34" charset="0"/>
              </a:rPr>
              <a:t>2020 for early </a:t>
            </a:r>
            <a:r>
              <a:rPr lang="en-ZA" sz="1050" dirty="0">
                <a:latin typeface="Arial" panose="020B0604020202020204" pitchFamily="34" charset="0"/>
                <a:ea typeface="Tahoma" panose="020B0604030504040204" pitchFamily="34" charset="0"/>
                <a:cs typeface="Arial" panose="020B0604020202020204" pitchFamily="34" charset="0"/>
              </a:rPr>
              <a:t>retirement without penalisation of pension benefits </a:t>
            </a:r>
            <a:r>
              <a:rPr lang="en-ZA" sz="1050" dirty="0" smtClean="0">
                <a:latin typeface="Arial" panose="020B0604020202020204" pitchFamily="34" charset="0"/>
                <a:ea typeface="Tahoma" panose="020B0604030504040204" pitchFamily="34" charset="0"/>
                <a:cs typeface="Arial" panose="020B0604020202020204" pitchFamily="34" charset="0"/>
              </a:rPr>
              <a:t>cases. This virement</a:t>
            </a:r>
            <a:r>
              <a:rPr lang="en-ZA" sz="1050" dirty="0">
                <a:latin typeface="Arial" panose="020B0604020202020204" pitchFamily="34" charset="0"/>
                <a:ea typeface="Tahoma" panose="020B0604030504040204" pitchFamily="34" charset="0"/>
                <a:cs typeface="Arial" panose="020B0604020202020204" pitchFamily="34" charset="0"/>
              </a:rPr>
              <a:t> </a:t>
            </a:r>
            <a:r>
              <a:rPr lang="en-ZA" sz="1050" dirty="0" smtClean="0">
                <a:latin typeface="Arial" panose="020B0604020202020204" pitchFamily="34" charset="0"/>
                <a:ea typeface="Tahoma" panose="020B0604030504040204" pitchFamily="34" charset="0"/>
                <a:cs typeface="Arial" panose="020B0604020202020204" pitchFamily="34" charset="0"/>
              </a:rPr>
              <a:t>forms part of  the approved 2020 AENE </a:t>
            </a:r>
            <a:endParaRPr lang="en-ZA" sz="1050" dirty="0">
              <a:latin typeface="Arial" panose="020B0604020202020204" pitchFamily="34" charset="0"/>
              <a:ea typeface="Tahoma" panose="020B0604030504040204" pitchFamily="34" charset="0"/>
              <a:cs typeface="Arial" panose="020B0604020202020204" pitchFamily="34" charset="0"/>
            </a:endParaRPr>
          </a:p>
          <a:p>
            <a:pPr algn="just" eaLnBrk="1" hangingPunct="1">
              <a:lnSpc>
                <a:spcPct val="150000"/>
              </a:lnSpc>
              <a:spcBef>
                <a:spcPts val="1200"/>
              </a:spcBef>
              <a:buClrTx/>
              <a:buFont typeface="Wingdings" panose="05000000000000000000" pitchFamily="2" charset="2"/>
              <a:buChar char="q"/>
            </a:pPr>
            <a:r>
              <a:rPr lang="en-ZA" sz="1050" b="1" dirty="0" smtClean="0">
                <a:latin typeface="Arial" panose="020B0604020202020204" pitchFamily="34" charset="0"/>
                <a:ea typeface="Tahoma" panose="020B0604030504040204" pitchFamily="34" charset="0"/>
                <a:cs typeface="Arial" panose="020B0604020202020204" pitchFamily="34" charset="0"/>
              </a:rPr>
              <a:t> OSD phase 2</a:t>
            </a:r>
          </a:p>
          <a:p>
            <a:pPr algn="just" eaLnBrk="1" hangingPunct="1">
              <a:lnSpc>
                <a:spcPct val="150000"/>
              </a:lnSpc>
              <a:spcBef>
                <a:spcPts val="1200"/>
              </a:spcBef>
              <a:buClrTx/>
              <a:buFont typeface="Wingdings" panose="05000000000000000000" pitchFamily="2" charset="2"/>
              <a:buChar char="q"/>
            </a:pPr>
            <a:r>
              <a:rPr lang="en-ZA" sz="1050" dirty="0" smtClean="0">
                <a:latin typeface="Arial" panose="020B0604020202020204" pitchFamily="34" charset="0"/>
                <a:ea typeface="Tahoma" panose="020B0604030504040204" pitchFamily="34" charset="0"/>
                <a:cs typeface="Arial" panose="020B0604020202020204" pitchFamily="34" charset="0"/>
              </a:rPr>
              <a:t>The </a:t>
            </a:r>
            <a:r>
              <a:rPr lang="en-ZA" sz="1050" dirty="0">
                <a:latin typeface="Arial" panose="020B0604020202020204" pitchFamily="34" charset="0"/>
                <a:ea typeface="Tahoma" panose="020B0604030504040204" pitchFamily="34" charset="0"/>
                <a:cs typeface="Arial" panose="020B0604020202020204" pitchFamily="34" charset="0"/>
              </a:rPr>
              <a:t>department has not yet finalised implementing OSD as per DBC resolution of 1 of 2016 which was signed on the 21 November 2016 for 23% in lieu of salary back pay for service termination cases. It is estimated that an amount of R81,906  million will be paid for OSD </a:t>
            </a:r>
            <a:r>
              <a:rPr lang="en-ZA" sz="1050" dirty="0" smtClean="0">
                <a:latin typeface="Arial" panose="020B0604020202020204" pitchFamily="34" charset="0"/>
                <a:ea typeface="Tahoma" panose="020B0604030504040204" pitchFamily="34" charset="0"/>
                <a:cs typeface="Arial" panose="020B0604020202020204" pitchFamily="34" charset="0"/>
              </a:rPr>
              <a:t>phase2. The bid for engagement of service provider for verification of OSD claims has been advertised</a:t>
            </a:r>
            <a:r>
              <a:rPr lang="en-ZA" sz="1050" b="1" dirty="0" smtClean="0">
                <a:latin typeface="Arial" panose="020B0604020202020204" pitchFamily="34" charset="0"/>
                <a:ea typeface="Tahoma" panose="020B0604030504040204" pitchFamily="34" charset="0"/>
                <a:cs typeface="Arial" panose="020B0604020202020204" pitchFamily="34" charset="0"/>
              </a:rPr>
              <a:t>  </a:t>
            </a:r>
            <a:endParaRPr lang="en-US" sz="1050" dirty="0">
              <a:latin typeface="Arial" panose="020B0604020202020204" pitchFamily="34" charset="0"/>
              <a:ea typeface="Tahoma" panose="020B0604030504040204" pitchFamily="34" charset="0"/>
              <a:cs typeface="Arial" panose="020B0604020202020204" pitchFamily="34" charset="0"/>
            </a:endParaRPr>
          </a:p>
        </p:txBody>
      </p:sp>
      <p:sp>
        <p:nvSpPr>
          <p:cNvPr id="11" name="Rectangle 2"/>
          <p:cNvSpPr txBox="1">
            <a:spLocks noChangeArrowheads="1"/>
          </p:cNvSpPr>
          <p:nvPr/>
        </p:nvSpPr>
        <p:spPr bwMode="auto">
          <a:xfrm>
            <a:off x="0" y="83401"/>
            <a:ext cx="9017536" cy="664797"/>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algn="ctr" defTabSz="914400" eaLnBrk="1" hangingPunct="1">
              <a:tabLst>
                <a:tab pos="900113" algn="l"/>
              </a:tabLst>
            </a:pPr>
            <a:r>
              <a:rPr lang="en-US" sz="1600" dirty="0">
                <a:latin typeface="Arial" panose="020B0604020202020204" pitchFamily="34" charset="0"/>
                <a:ea typeface="Tahoma" panose="020B0604030504040204" pitchFamily="34" charset="0"/>
                <a:cs typeface="Arial" panose="020B0604020202020204" pitchFamily="34" charset="0"/>
              </a:rPr>
              <a:t>C. ANALYSIS OF </a:t>
            </a:r>
            <a:r>
              <a:rPr lang="en-US" sz="1600" dirty="0" smtClean="0">
                <a:latin typeface="Arial" panose="020B0604020202020204" pitchFamily="34" charset="0"/>
                <a:ea typeface="Tahoma" panose="020B0604030504040204" pitchFamily="34" charset="0"/>
                <a:cs typeface="Arial" panose="020B0604020202020204" pitchFamily="34" charset="0"/>
              </a:rPr>
              <a:t>THE PRELIMINARY STATE </a:t>
            </a:r>
            <a:r>
              <a:rPr lang="en-US" sz="1600" dirty="0">
                <a:latin typeface="Arial" panose="020B0604020202020204" pitchFamily="34" charset="0"/>
                <a:ea typeface="Tahoma" panose="020B0604030504040204" pitchFamily="34" charset="0"/>
                <a:cs typeface="Arial" panose="020B0604020202020204" pitchFamily="34" charset="0"/>
              </a:rPr>
              <a:t>OF EXPENDITURE PER ECONOMIC CLASSIFICATION FOR THE YEAR ENDED </a:t>
            </a:r>
          </a:p>
          <a:p>
            <a:pPr algn="ctr" defTabSz="914400" eaLnBrk="1" hangingPunct="1">
              <a:tabLst>
                <a:tab pos="900113" algn="l"/>
              </a:tabLst>
            </a:pPr>
            <a:r>
              <a:rPr lang="en-ZA" sz="16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600" kern="0" dirty="0">
              <a:solidFill>
                <a:srgbClr val="000000"/>
              </a:solidFill>
              <a:latin typeface="Arial" panose="020B0604020202020204" pitchFamily="34" charset="0"/>
              <a:ea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2433936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25</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3"/>
          <a:stretch>
            <a:fillRect/>
          </a:stretch>
        </p:blipFill>
        <p:spPr>
          <a:xfrm>
            <a:off x="830571" y="6504770"/>
            <a:ext cx="7378700" cy="38100"/>
          </a:xfrm>
          <a:prstGeom prst="rect">
            <a:avLst/>
          </a:prstGeom>
        </p:spPr>
      </p:pic>
      <p:sp>
        <p:nvSpPr>
          <p:cNvPr id="9" name="Title 1"/>
          <p:cNvSpPr txBox="1">
            <a:spLocks/>
          </p:cNvSpPr>
          <p:nvPr/>
        </p:nvSpPr>
        <p:spPr bwMode="auto">
          <a:xfrm>
            <a:off x="0" y="358578"/>
            <a:ext cx="9036496" cy="32717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10" name="Rectangle 3"/>
          <p:cNvSpPr txBox="1">
            <a:spLocks noChangeArrowheads="1"/>
          </p:cNvSpPr>
          <p:nvPr/>
        </p:nvSpPr>
        <p:spPr bwMode="auto">
          <a:xfrm>
            <a:off x="117003" y="1100344"/>
            <a:ext cx="8802490" cy="5740033"/>
          </a:xfrm>
          <a:prstGeom prst="rect">
            <a:avLst/>
          </a:prstGeom>
          <a:noFill/>
          <a:ln w="12700" algn="ctr">
            <a:no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90000"/>
              </a:lnSpc>
              <a:spcBef>
                <a:spcPct val="90000"/>
              </a:spcBef>
              <a:spcAft>
                <a:spcPct val="0"/>
              </a:spcAft>
              <a:buClr>
                <a:schemeClr val="bg2"/>
              </a:buClr>
              <a:buFont typeface="Wingdings" pitchFamily="2" charset="2"/>
              <a:buChar char="n"/>
              <a:defRPr sz="1600">
                <a:solidFill>
                  <a:schemeClr val="tx1"/>
                </a:solidFill>
                <a:latin typeface="+mn-lt"/>
                <a:ea typeface="+mn-ea"/>
                <a:cs typeface="+mn-cs"/>
              </a:defRPr>
            </a:lvl1pPr>
            <a:lvl2pPr marL="458788" indent="-188913" algn="l" rtl="0" eaLnBrk="0" fontAlgn="base" hangingPunct="0">
              <a:lnSpc>
                <a:spcPct val="90000"/>
              </a:lnSpc>
              <a:spcBef>
                <a:spcPct val="50000"/>
              </a:spcBef>
              <a:spcAft>
                <a:spcPct val="0"/>
              </a:spcAft>
              <a:buClr>
                <a:schemeClr val="bg2"/>
              </a:buClr>
              <a:buFont typeface="Arial" charset="0"/>
              <a:buChar char="•"/>
              <a:defRPr sz="1600">
                <a:solidFill>
                  <a:schemeClr val="tx1"/>
                </a:solidFill>
                <a:latin typeface="+mn-lt"/>
                <a:cs typeface="+mn-cs"/>
              </a:defRPr>
            </a:lvl2pPr>
            <a:lvl3pPr marL="623888" indent="-161925" algn="l" rtl="0" eaLnBrk="0" fontAlgn="base" hangingPunct="0">
              <a:lnSpc>
                <a:spcPct val="90000"/>
              </a:lnSpc>
              <a:spcBef>
                <a:spcPct val="30000"/>
              </a:spcBef>
              <a:spcAft>
                <a:spcPct val="0"/>
              </a:spcAft>
              <a:buClr>
                <a:schemeClr val="bg2"/>
              </a:buClr>
              <a:buFont typeface="Arial" charset="0"/>
              <a:buChar char="–"/>
              <a:defRPr sz="1600">
                <a:solidFill>
                  <a:schemeClr val="tx1"/>
                </a:solidFill>
                <a:latin typeface="+mn-lt"/>
                <a:cs typeface="+mn-cs"/>
              </a:defRPr>
            </a:lvl3pPr>
            <a:lvl4pPr marL="793750" indent="-166688" algn="l" rtl="0" eaLnBrk="0" fontAlgn="base" hangingPunct="0">
              <a:lnSpc>
                <a:spcPct val="90000"/>
              </a:lnSpc>
              <a:spcBef>
                <a:spcPct val="10000"/>
              </a:spcBef>
              <a:spcAft>
                <a:spcPct val="0"/>
              </a:spcAft>
              <a:buClr>
                <a:schemeClr val="bg2"/>
              </a:buClr>
              <a:buFont typeface="Arial" charset="0"/>
              <a:buChar char="-"/>
              <a:defRPr sz="1600">
                <a:solidFill>
                  <a:schemeClr val="tx1"/>
                </a:solidFill>
                <a:latin typeface="+mn-lt"/>
                <a:cs typeface="+mn-cs"/>
              </a:defRPr>
            </a:lvl4pPr>
            <a:lvl5pPr marL="955675" indent="-158750" algn="l" rtl="0" eaLnBrk="0" fontAlgn="base" hangingPunct="0">
              <a:lnSpc>
                <a:spcPct val="90000"/>
              </a:lnSpc>
              <a:spcBef>
                <a:spcPct val="0"/>
              </a:spcBef>
              <a:spcAft>
                <a:spcPct val="0"/>
              </a:spcAft>
              <a:buClr>
                <a:schemeClr val="bg2"/>
              </a:buClr>
              <a:buFont typeface="Arial" charset="0"/>
              <a:buChar char="­"/>
              <a:defRPr sz="1600">
                <a:solidFill>
                  <a:schemeClr val="tx1"/>
                </a:solidFill>
                <a:latin typeface="+mn-lt"/>
                <a:cs typeface="+mn-cs"/>
              </a:defRPr>
            </a:lvl5pPr>
            <a:lvl6pPr marL="1414356"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6pPr>
            <a:lvl7pPr marL="1871520"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7pPr>
            <a:lvl8pPr marL="2328685"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8pPr>
            <a:lvl9pPr marL="2785851"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9pPr>
          </a:lstStyle>
          <a:p>
            <a:pPr marL="0" indent="0" algn="just" eaLnBrk="1" hangingPunct="1">
              <a:lnSpc>
                <a:spcPct val="150000"/>
              </a:lnSpc>
              <a:spcBef>
                <a:spcPts val="1200"/>
              </a:spcBef>
              <a:buClrTx/>
              <a:buNone/>
            </a:pPr>
            <a:r>
              <a:rPr lang="en-US" sz="1200" b="1" dirty="0">
                <a:latin typeface="Arial" panose="020B0604020202020204" pitchFamily="34" charset="0"/>
                <a:ea typeface="Tahoma" panose="020B0604030504040204" pitchFamily="34" charset="0"/>
                <a:cs typeface="Arial" panose="020B0604020202020204" pitchFamily="34" charset="0"/>
              </a:rPr>
              <a:t>Compensation of Employees (cont): </a:t>
            </a:r>
            <a:endParaRPr lang="en-ZA" sz="1200" kern="0" dirty="0">
              <a:latin typeface="Arial" panose="020B0604020202020204" pitchFamily="34" charset="0"/>
              <a:ea typeface="Tahoma" panose="020B0604030504040204" pitchFamily="34" charset="0"/>
              <a:cs typeface="Arial" panose="020B0604020202020204" pitchFamily="34" charset="0"/>
            </a:endParaRPr>
          </a:p>
          <a:p>
            <a:pPr marL="0" lvl="0" indent="0" algn="just" eaLnBrk="1" fontAlgn="auto" hangingPunct="1">
              <a:lnSpc>
                <a:spcPct val="150000"/>
              </a:lnSpc>
              <a:spcBef>
                <a:spcPts val="1200"/>
              </a:spcBef>
              <a:spcAft>
                <a:spcPts val="0"/>
              </a:spcAft>
              <a:buClrTx/>
              <a:buFont typeface="Wingdings" panose="05000000000000000000" pitchFamily="2" charset="2"/>
              <a:buChar char="q"/>
            </a:pPr>
            <a:r>
              <a:rPr lang="en-ZA" sz="1100" kern="0" dirty="0" smtClean="0">
                <a:solidFill>
                  <a:prstClr val="black"/>
                </a:solidFill>
                <a:latin typeface="Arial" panose="020B0604020202020204" pitchFamily="34" charset="0"/>
                <a:ea typeface="Tahoma" panose="020B0604030504040204" pitchFamily="34" charset="0"/>
                <a:cs typeface="Arial" panose="020B0604020202020204" pitchFamily="34" charset="0"/>
              </a:rPr>
              <a:t>The </a:t>
            </a:r>
            <a:r>
              <a:rPr lang="en-ZA" sz="1100" kern="0" dirty="0">
                <a:solidFill>
                  <a:prstClr val="black"/>
                </a:solidFill>
                <a:latin typeface="Arial" panose="020B0604020202020204" pitchFamily="34" charset="0"/>
                <a:ea typeface="Tahoma" panose="020B0604030504040204" pitchFamily="34" charset="0"/>
                <a:cs typeface="Arial" panose="020B0604020202020204" pitchFamily="34" charset="0"/>
              </a:rPr>
              <a:t>Budget Committee </a:t>
            </a:r>
            <a:r>
              <a:rPr lang="en-ZA" sz="1100" kern="0" dirty="0" smtClean="0">
                <a:solidFill>
                  <a:prstClr val="black"/>
                </a:solidFill>
                <a:latin typeface="Arial" panose="020B0604020202020204" pitchFamily="34" charset="0"/>
                <a:ea typeface="Tahoma" panose="020B0604030504040204" pitchFamily="34" charset="0"/>
                <a:cs typeface="Arial" panose="020B0604020202020204" pitchFamily="34" charset="0"/>
              </a:rPr>
              <a:t>decided  </a:t>
            </a:r>
            <a:r>
              <a:rPr lang="en-ZA" sz="1100" kern="0" dirty="0">
                <a:solidFill>
                  <a:prstClr val="black"/>
                </a:solidFill>
                <a:latin typeface="Arial" panose="020B0604020202020204" pitchFamily="34" charset="0"/>
                <a:ea typeface="Tahoma" panose="020B0604030504040204" pitchFamily="34" charset="0"/>
                <a:cs typeface="Arial" panose="020B0604020202020204" pitchFamily="34" charset="0"/>
              </a:rPr>
              <a:t>that Branch HR must clean up PERSAL so as to ensure a credible database for reconciliation with the HRBP tool. This process of aligning PERSAL to the HRBP Tool remains incomplete due to further cutting of posts which must be incorporated into this alignment. </a:t>
            </a:r>
            <a:r>
              <a:rPr lang="en-ZA" sz="1150" kern="0" dirty="0">
                <a:solidFill>
                  <a:prstClr val="black"/>
                </a:solidFill>
                <a:latin typeface="Arial" panose="020B0604020202020204" pitchFamily="34" charset="0"/>
                <a:ea typeface="Tahoma" panose="020B0604030504040204" pitchFamily="34" charset="0"/>
                <a:cs typeface="Arial" panose="020B0604020202020204" pitchFamily="34" charset="0"/>
              </a:rPr>
              <a:t>The department is engaging with National Treasury to collectively review DCS HRBP tool.</a:t>
            </a:r>
            <a:r>
              <a:rPr lang="en-ZA" sz="1100" kern="0" dirty="0" smtClean="0">
                <a:latin typeface="Arial" panose="020B0604020202020204" pitchFamily="34" charset="0"/>
                <a:ea typeface="Tahoma" panose="020B0604030504040204" pitchFamily="34" charset="0"/>
                <a:cs typeface="Arial" panose="020B0604020202020204" pitchFamily="34" charset="0"/>
              </a:rPr>
              <a:t> </a:t>
            </a:r>
            <a:r>
              <a:rPr lang="en-ZA" sz="1100" kern="0" dirty="0" smtClean="0">
                <a:solidFill>
                  <a:prstClr val="black"/>
                </a:solidFill>
                <a:latin typeface="Arial" panose="020B0604020202020204" pitchFamily="34" charset="0"/>
                <a:ea typeface="Tahoma" panose="020B0604030504040204" pitchFamily="34" charset="0"/>
                <a:cs typeface="Arial" panose="020B0604020202020204" pitchFamily="34" charset="0"/>
              </a:rPr>
              <a:t>Therefore aligning </a:t>
            </a:r>
            <a:r>
              <a:rPr lang="en-ZA" sz="1100" kern="0" dirty="0">
                <a:solidFill>
                  <a:prstClr val="black"/>
                </a:solidFill>
                <a:latin typeface="Arial" panose="020B0604020202020204" pitchFamily="34" charset="0"/>
                <a:ea typeface="Tahoma" panose="020B0604030504040204" pitchFamily="34" charset="0"/>
                <a:cs typeface="Arial" panose="020B0604020202020204" pitchFamily="34" charset="0"/>
              </a:rPr>
              <a:t>PERSAL to HRBP tool is anticipated to be finalised by 30 September 2020.  </a:t>
            </a:r>
            <a:r>
              <a:rPr lang="en-ZA" sz="1100" kern="0" dirty="0" smtClean="0">
                <a:solidFill>
                  <a:prstClr val="black"/>
                </a:solidFill>
                <a:latin typeface="Arial" panose="020B0604020202020204" pitchFamily="34" charset="0"/>
                <a:ea typeface="Tahoma" panose="020B0604030504040204" pitchFamily="34" charset="0"/>
                <a:cs typeface="Arial" panose="020B0604020202020204" pitchFamily="34" charset="0"/>
              </a:rPr>
              <a:t>The </a:t>
            </a:r>
            <a:r>
              <a:rPr lang="en-ZA" sz="1100" kern="0" dirty="0">
                <a:solidFill>
                  <a:prstClr val="black"/>
                </a:solidFill>
                <a:latin typeface="Arial" panose="020B0604020202020204" pitchFamily="34" charset="0"/>
                <a:ea typeface="Tahoma" panose="020B0604030504040204" pitchFamily="34" charset="0"/>
                <a:cs typeface="Arial" panose="020B0604020202020204" pitchFamily="34" charset="0"/>
              </a:rPr>
              <a:t>permanent funded establishment as published in 2020 ENE was reported to be 37,758 against permanent PERSAL establishment of </a:t>
            </a:r>
            <a:r>
              <a:rPr lang="en-ZA" sz="1100" kern="0" dirty="0" smtClean="0">
                <a:solidFill>
                  <a:prstClr val="black"/>
                </a:solidFill>
                <a:latin typeface="Arial" panose="020B0604020202020204" pitchFamily="34" charset="0"/>
                <a:ea typeface="Tahoma" panose="020B0604030504040204" pitchFamily="34" charset="0"/>
                <a:cs typeface="Arial" panose="020B0604020202020204" pitchFamily="34" charset="0"/>
              </a:rPr>
              <a:t>42,431 </a:t>
            </a:r>
            <a:r>
              <a:rPr lang="en-ZA" sz="1100" kern="0" dirty="0">
                <a:solidFill>
                  <a:prstClr val="black"/>
                </a:solidFill>
                <a:latin typeface="Arial" panose="020B0604020202020204" pitchFamily="34" charset="0"/>
                <a:ea typeface="Tahoma" panose="020B0604030504040204" pitchFamily="34" charset="0"/>
                <a:cs typeface="Arial" panose="020B0604020202020204" pitchFamily="34" charset="0"/>
              </a:rPr>
              <a:t>resulting in a variance of </a:t>
            </a:r>
            <a:r>
              <a:rPr lang="en-ZA" sz="1100" kern="0" dirty="0" smtClean="0">
                <a:solidFill>
                  <a:prstClr val="black"/>
                </a:solidFill>
                <a:latin typeface="Arial" panose="020B0604020202020204" pitchFamily="34" charset="0"/>
                <a:ea typeface="Tahoma" panose="020B0604030504040204" pitchFamily="34" charset="0"/>
                <a:cs typeface="Arial" panose="020B0604020202020204" pitchFamily="34" charset="0"/>
              </a:rPr>
              <a:t>4,673 posts</a:t>
            </a:r>
            <a:endParaRPr lang="en-ZA" sz="1100" b="1" dirty="0">
              <a:solidFill>
                <a:prstClr val="black"/>
              </a:solidFill>
              <a:latin typeface="Arial" panose="020B0604020202020204" pitchFamily="34" charset="0"/>
              <a:ea typeface="Tahoma" panose="020B0604030504040204" pitchFamily="34" charset="0"/>
              <a:cs typeface="Arial" panose="020B0604020202020204" pitchFamily="34" charset="0"/>
            </a:endParaRPr>
          </a:p>
          <a:p>
            <a:pPr lvl="0" algn="just" eaLnBrk="1" hangingPunct="1">
              <a:lnSpc>
                <a:spcPct val="150000"/>
              </a:lnSpc>
              <a:spcBef>
                <a:spcPts val="1200"/>
              </a:spcBef>
              <a:buClrTx/>
              <a:buFont typeface="Wingdings" panose="05000000000000000000" pitchFamily="2" charset="2"/>
              <a:buChar char="q"/>
            </a:pPr>
            <a:r>
              <a:rPr lang="en-ZA" sz="1100" dirty="0" smtClean="0">
                <a:latin typeface="Arial" panose="020B0604020202020204" pitchFamily="34" charset="0"/>
                <a:ea typeface="Tahoma" panose="020B0604030504040204" pitchFamily="34" charset="0"/>
                <a:cs typeface="Arial" panose="020B0604020202020204" pitchFamily="34" charset="0"/>
              </a:rPr>
              <a:t>Hereunder </a:t>
            </a:r>
            <a:r>
              <a:rPr lang="en-ZA" sz="1100" dirty="0">
                <a:latin typeface="Arial" panose="020B0604020202020204" pitchFamily="34" charset="0"/>
                <a:ea typeface="Tahoma" panose="020B0604030504040204" pitchFamily="34" charset="0"/>
                <a:cs typeface="Arial" panose="020B0604020202020204" pitchFamily="34" charset="0"/>
              </a:rPr>
              <a:t>is the analysis of filled and vacant posts as per HRBP tool and PERSAL as at </a:t>
            </a:r>
            <a:r>
              <a:rPr lang="en-ZA" sz="1100" dirty="0" smtClean="0">
                <a:latin typeface="Arial" panose="020B0604020202020204" pitchFamily="34" charset="0"/>
                <a:ea typeface="Tahoma" panose="020B0604030504040204" pitchFamily="34" charset="0"/>
                <a:cs typeface="Arial" panose="020B0604020202020204" pitchFamily="34" charset="0"/>
              </a:rPr>
              <a:t>31 March 2021:</a:t>
            </a:r>
            <a:endParaRPr lang="en-ZA" sz="1100" dirty="0">
              <a:latin typeface="Arial" panose="020B0604020202020204" pitchFamily="34" charset="0"/>
              <a:ea typeface="Tahoma" panose="020B0604030504040204" pitchFamily="34" charset="0"/>
              <a:cs typeface="Arial" panose="020B0604020202020204" pitchFamily="34" charset="0"/>
            </a:endParaRPr>
          </a:p>
          <a:p>
            <a:pPr algn="just" eaLnBrk="1" hangingPunct="1">
              <a:lnSpc>
                <a:spcPct val="150000"/>
              </a:lnSpc>
              <a:spcBef>
                <a:spcPts val="1200"/>
              </a:spcBef>
              <a:buClrTx/>
              <a:buFont typeface="Wingdings" panose="05000000000000000000" pitchFamily="2" charset="2"/>
              <a:buChar char="q"/>
            </a:pPr>
            <a:endParaRPr lang="en-ZA" sz="1000" kern="0" dirty="0">
              <a:latin typeface="Arial" panose="020B0604020202020204" pitchFamily="34" charset="0"/>
              <a:ea typeface="Tahoma" panose="020B0604030504040204" pitchFamily="34" charset="0"/>
              <a:cs typeface="Arial" panose="020B0604020202020204" pitchFamily="34" charset="0"/>
            </a:endParaRPr>
          </a:p>
          <a:p>
            <a:pPr marL="0" lvl="0" indent="0" algn="just" eaLnBrk="1" hangingPunct="1">
              <a:lnSpc>
                <a:spcPct val="150000"/>
              </a:lnSpc>
              <a:spcBef>
                <a:spcPts val="1200"/>
              </a:spcBef>
              <a:buClrTx/>
              <a:buNone/>
            </a:pPr>
            <a:endParaRPr lang="en-ZA" sz="1000" b="1" dirty="0">
              <a:latin typeface="Arial" panose="020B0604020202020204" pitchFamily="34" charset="0"/>
              <a:ea typeface="Tahoma" panose="020B0604030504040204" pitchFamily="34" charset="0"/>
              <a:cs typeface="Arial" panose="020B0604020202020204" pitchFamily="34" charset="0"/>
            </a:endParaRPr>
          </a:p>
          <a:p>
            <a:pPr marL="0" lvl="0" indent="0" algn="just" eaLnBrk="1" hangingPunct="1">
              <a:lnSpc>
                <a:spcPct val="150000"/>
              </a:lnSpc>
              <a:spcBef>
                <a:spcPts val="1200"/>
              </a:spcBef>
              <a:buClrTx/>
              <a:buNone/>
            </a:pPr>
            <a:endParaRPr lang="en-ZA" sz="1000" b="1" dirty="0">
              <a:latin typeface="Arial" panose="020B0604020202020204" pitchFamily="34" charset="0"/>
              <a:ea typeface="Tahoma" panose="020B0604030504040204" pitchFamily="34" charset="0"/>
              <a:cs typeface="Arial" panose="020B0604020202020204" pitchFamily="34" charset="0"/>
            </a:endParaRPr>
          </a:p>
          <a:p>
            <a:pPr marL="0" lvl="0" indent="0" algn="just" eaLnBrk="1" hangingPunct="1">
              <a:lnSpc>
                <a:spcPct val="150000"/>
              </a:lnSpc>
              <a:spcBef>
                <a:spcPts val="1200"/>
              </a:spcBef>
              <a:buClrTx/>
              <a:buNone/>
            </a:pPr>
            <a:endParaRPr lang="en-ZA" sz="1000" b="1" u="sng" dirty="0">
              <a:latin typeface="Arial" panose="020B0604020202020204" pitchFamily="34" charset="0"/>
              <a:ea typeface="Tahoma" panose="020B0604030504040204" pitchFamily="34" charset="0"/>
              <a:cs typeface="Arial" panose="020B0604020202020204" pitchFamily="34" charset="0"/>
            </a:endParaRPr>
          </a:p>
          <a:p>
            <a:pPr marL="0" lvl="0" indent="0" algn="just" eaLnBrk="1" hangingPunct="1">
              <a:lnSpc>
                <a:spcPct val="150000"/>
              </a:lnSpc>
              <a:spcBef>
                <a:spcPts val="1200"/>
              </a:spcBef>
              <a:buClrTx/>
              <a:buNone/>
            </a:pPr>
            <a:endParaRPr lang="en-ZA" sz="1000" b="1" u="sng" dirty="0">
              <a:latin typeface="Arial" panose="020B0604020202020204" pitchFamily="34" charset="0"/>
              <a:ea typeface="Tahoma" panose="020B0604030504040204" pitchFamily="34" charset="0"/>
              <a:cs typeface="Arial" panose="020B0604020202020204" pitchFamily="34" charset="0"/>
            </a:endParaRPr>
          </a:p>
          <a:p>
            <a:pPr marL="0" lvl="0" indent="0" algn="just" eaLnBrk="1" hangingPunct="1">
              <a:lnSpc>
                <a:spcPct val="150000"/>
              </a:lnSpc>
              <a:spcBef>
                <a:spcPts val="1200"/>
              </a:spcBef>
              <a:buClrTx/>
              <a:buNone/>
            </a:pPr>
            <a:endParaRPr lang="en-ZA" sz="1000" b="1" u="sng" dirty="0" smtClean="0">
              <a:latin typeface="Arial" panose="020B0604020202020204" pitchFamily="34" charset="0"/>
              <a:ea typeface="Tahoma" panose="020B0604030504040204" pitchFamily="34" charset="0"/>
              <a:cs typeface="Arial" panose="020B0604020202020204" pitchFamily="34" charset="0"/>
            </a:endParaRPr>
          </a:p>
          <a:p>
            <a:pPr algn="just" eaLnBrk="1" hangingPunct="1">
              <a:lnSpc>
                <a:spcPct val="150000"/>
              </a:lnSpc>
              <a:spcBef>
                <a:spcPts val="1200"/>
              </a:spcBef>
              <a:buClrTx/>
              <a:buFont typeface="Wingdings" panose="05000000000000000000" pitchFamily="2" charset="2"/>
              <a:buChar char="q"/>
            </a:pPr>
            <a:r>
              <a:rPr lang="en-ZA" sz="1100" dirty="0" smtClean="0">
                <a:latin typeface="Arial" panose="020B0604020202020204" pitchFamily="34" charset="0"/>
                <a:ea typeface="Tahoma" panose="020B0604030504040204" pitchFamily="34" charset="0"/>
                <a:cs typeface="Arial" panose="020B0604020202020204" pitchFamily="34" charset="0"/>
              </a:rPr>
              <a:t>PERSAL </a:t>
            </a:r>
            <a:r>
              <a:rPr lang="en-ZA" sz="1100" dirty="0">
                <a:latin typeface="Arial" panose="020B0604020202020204" pitchFamily="34" charset="0"/>
                <a:ea typeface="Tahoma" panose="020B0604030504040204" pitchFamily="34" charset="0"/>
                <a:cs typeface="Arial" panose="020B0604020202020204" pitchFamily="34" charset="0"/>
              </a:rPr>
              <a:t>reported a funded permanent establishment of </a:t>
            </a:r>
            <a:r>
              <a:rPr lang="en-ZA" sz="1100" dirty="0" smtClean="0">
                <a:latin typeface="Arial" panose="020B0604020202020204" pitchFamily="34" charset="0"/>
                <a:ea typeface="Tahoma" panose="020B0604030504040204" pitchFamily="34" charset="0"/>
                <a:cs typeface="Arial" panose="020B0604020202020204" pitchFamily="34" charset="0"/>
              </a:rPr>
              <a:t>42,431 </a:t>
            </a:r>
            <a:r>
              <a:rPr lang="en-ZA" sz="1100" dirty="0">
                <a:latin typeface="Arial" panose="020B0604020202020204" pitchFamily="34" charset="0"/>
                <a:ea typeface="Tahoma" panose="020B0604030504040204" pitchFamily="34" charset="0"/>
                <a:cs typeface="Arial" panose="020B0604020202020204" pitchFamily="34" charset="0"/>
              </a:rPr>
              <a:t>of which </a:t>
            </a:r>
            <a:r>
              <a:rPr lang="en-ZA" sz="1100" dirty="0" smtClean="0">
                <a:latin typeface="Arial" panose="020B0604020202020204" pitchFamily="34" charset="0"/>
                <a:ea typeface="Tahoma" panose="020B0604030504040204" pitchFamily="34" charset="0"/>
                <a:cs typeface="Arial" panose="020B0604020202020204" pitchFamily="34" charset="0"/>
              </a:rPr>
              <a:t>38,520 </a:t>
            </a:r>
            <a:r>
              <a:rPr lang="en-ZA" sz="1100" dirty="0">
                <a:latin typeface="Arial" panose="020B0604020202020204" pitchFamily="34" charset="0"/>
                <a:ea typeface="Tahoma" panose="020B0604030504040204" pitchFamily="34" charset="0"/>
                <a:cs typeface="Arial" panose="020B0604020202020204" pitchFamily="34" charset="0"/>
              </a:rPr>
              <a:t>are funded filled posts, </a:t>
            </a:r>
            <a:r>
              <a:rPr lang="en-ZA" sz="1100" dirty="0" smtClean="0">
                <a:latin typeface="Arial" panose="020B0604020202020204" pitchFamily="34" charset="0"/>
                <a:ea typeface="Tahoma" panose="020B0604030504040204" pitchFamily="34" charset="0"/>
                <a:cs typeface="Arial" panose="020B0604020202020204" pitchFamily="34" charset="0"/>
              </a:rPr>
              <a:t>685 </a:t>
            </a:r>
            <a:r>
              <a:rPr lang="en-ZA" sz="1100" dirty="0">
                <a:latin typeface="Arial" panose="020B0604020202020204" pitchFamily="34" charset="0"/>
                <a:ea typeface="Tahoma" panose="020B0604030504040204" pitchFamily="34" charset="0"/>
                <a:cs typeface="Arial" panose="020B0604020202020204" pitchFamily="34" charset="0"/>
              </a:rPr>
              <a:t>posts are filled additional to the funded establishment, mostly on entry level, resulting in a total PERSAL head count of </a:t>
            </a:r>
            <a:r>
              <a:rPr lang="en-ZA" sz="1100" dirty="0" smtClean="0">
                <a:latin typeface="Arial" panose="020B0604020202020204" pitchFamily="34" charset="0"/>
                <a:ea typeface="Tahoma" panose="020B0604030504040204" pitchFamily="34" charset="0"/>
                <a:cs typeface="Arial" panose="020B0604020202020204" pitchFamily="34" charset="0"/>
              </a:rPr>
              <a:t>39,205, </a:t>
            </a:r>
            <a:r>
              <a:rPr lang="en-ZA" sz="1100" dirty="0">
                <a:latin typeface="Arial" panose="020B0604020202020204" pitchFamily="34" charset="0"/>
                <a:ea typeface="Tahoma" panose="020B0604030504040204" pitchFamily="34" charset="0"/>
                <a:cs typeface="Arial" panose="020B0604020202020204" pitchFamily="34" charset="0"/>
              </a:rPr>
              <a:t>but leaving </a:t>
            </a:r>
            <a:r>
              <a:rPr lang="en-ZA" sz="1100" dirty="0" smtClean="0">
                <a:latin typeface="Arial" panose="020B0604020202020204" pitchFamily="34" charset="0"/>
                <a:ea typeface="Tahoma" panose="020B0604030504040204" pitchFamily="34" charset="0"/>
                <a:cs typeface="Arial" panose="020B0604020202020204" pitchFamily="34" charset="0"/>
              </a:rPr>
              <a:t>3,911 </a:t>
            </a:r>
            <a:r>
              <a:rPr lang="en-ZA" sz="1100" dirty="0">
                <a:latin typeface="Arial" panose="020B0604020202020204" pitchFamily="34" charset="0"/>
                <a:ea typeface="Tahoma" panose="020B0604030504040204" pitchFamily="34" charset="0"/>
                <a:cs typeface="Arial" panose="020B0604020202020204" pitchFamily="34" charset="0"/>
              </a:rPr>
              <a:t>vacant funded posts </a:t>
            </a:r>
            <a:r>
              <a:rPr lang="en-ZA" sz="1100" dirty="0" smtClean="0">
                <a:latin typeface="Arial" panose="020B0604020202020204" pitchFamily="34" charset="0"/>
                <a:ea typeface="Tahoma" panose="020B0604030504040204" pitchFamily="34" charset="0"/>
                <a:cs typeface="Arial" panose="020B0604020202020204" pitchFamily="34" charset="0"/>
              </a:rPr>
              <a:t>(9.22%)</a:t>
            </a:r>
            <a:endParaRPr lang="en-ZA" sz="1100" dirty="0">
              <a:latin typeface="Arial" panose="020B0604020202020204" pitchFamily="34" charset="0"/>
              <a:ea typeface="Tahoma" panose="020B0604030504040204" pitchFamily="34" charset="0"/>
              <a:cs typeface="Arial" panose="020B0604020202020204" pitchFamily="34" charset="0"/>
            </a:endParaRPr>
          </a:p>
          <a:p>
            <a:pPr algn="just" eaLnBrk="1" hangingPunct="1">
              <a:lnSpc>
                <a:spcPct val="150000"/>
              </a:lnSpc>
              <a:spcBef>
                <a:spcPts val="1200"/>
              </a:spcBef>
              <a:buClrTx/>
              <a:buFont typeface="Wingdings" panose="05000000000000000000" pitchFamily="2" charset="2"/>
              <a:buChar char="q"/>
            </a:pPr>
            <a:endParaRPr lang="en-US" sz="1100" dirty="0">
              <a:latin typeface="Arial" panose="020B0604020202020204" pitchFamily="34" charset="0"/>
              <a:ea typeface="Tahoma" panose="020B0604030504040204" pitchFamily="34" charset="0"/>
              <a:cs typeface="Arial" panose="020B0604020202020204" pitchFamily="34" charset="0"/>
            </a:endParaRPr>
          </a:p>
        </p:txBody>
      </p:sp>
      <p:sp>
        <p:nvSpPr>
          <p:cNvPr id="11" name="Rectangle 2"/>
          <p:cNvSpPr txBox="1">
            <a:spLocks noChangeArrowheads="1"/>
          </p:cNvSpPr>
          <p:nvPr/>
        </p:nvSpPr>
        <p:spPr bwMode="auto">
          <a:xfrm>
            <a:off x="82493" y="109279"/>
            <a:ext cx="8874855" cy="498598"/>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algn="ctr" defTabSz="914400" eaLnBrk="1" hangingPunct="1">
              <a:tabLst>
                <a:tab pos="900113" algn="l"/>
              </a:tabLst>
            </a:pPr>
            <a:r>
              <a:rPr lang="en-US" sz="1800" dirty="0" smtClean="0">
                <a:latin typeface="Arial" panose="020B0604020202020204" pitchFamily="34" charset="0"/>
                <a:ea typeface="Tahoma" panose="020B0604030504040204" pitchFamily="34" charset="0"/>
                <a:cs typeface="Arial" panose="020B0604020202020204" pitchFamily="34" charset="0"/>
              </a:rPr>
              <a:t>C</a:t>
            </a:r>
            <a:r>
              <a:rPr lang="en-US" sz="1800" dirty="0">
                <a:latin typeface="Arial" panose="020B0604020202020204" pitchFamily="34" charset="0"/>
                <a:ea typeface="Tahoma" panose="020B0604030504040204" pitchFamily="34" charset="0"/>
                <a:cs typeface="Arial" panose="020B0604020202020204" pitchFamily="34" charset="0"/>
              </a:rPr>
              <a:t>. </a:t>
            </a:r>
            <a:r>
              <a:rPr lang="en-US" sz="1800" dirty="0" smtClean="0">
                <a:latin typeface="Arial" panose="020B0604020202020204" pitchFamily="34" charset="0"/>
                <a:ea typeface="Tahoma" panose="020B0604030504040204" pitchFamily="34" charset="0"/>
                <a:cs typeface="Arial" panose="020B0604020202020204" pitchFamily="34" charset="0"/>
              </a:rPr>
              <a:t>ANALYSIS OF THE PRELIMINARY STATE </a:t>
            </a:r>
            <a:r>
              <a:rPr lang="en-US" sz="1800" dirty="0">
                <a:latin typeface="Arial" panose="020B0604020202020204" pitchFamily="34" charset="0"/>
                <a:ea typeface="Tahoma" panose="020B0604030504040204" pitchFamily="34" charset="0"/>
                <a:cs typeface="Arial" panose="020B0604020202020204" pitchFamily="34" charset="0"/>
              </a:rPr>
              <a:t>OF EXPENDITURE PER ECONOMIC CLASSIFICATION FOR THE YEAR ENDED </a:t>
            </a:r>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latin typeface="Arial" panose="020B0604020202020204" pitchFamily="34" charset="0"/>
              <a:ea typeface="Tahoma" panose="020B0604030504040204" pitchFamily="34" charset="0"/>
              <a:cs typeface="Arial" panose="020B0604020202020204" pitchFamily="34" charset="0"/>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3505328932"/>
              </p:ext>
            </p:extLst>
          </p:nvPr>
        </p:nvGraphicFramePr>
        <p:xfrm>
          <a:off x="303213" y="3348038"/>
          <a:ext cx="8464550" cy="1893887"/>
        </p:xfrm>
        <a:graphic>
          <a:graphicData uri="http://schemas.openxmlformats.org/presentationml/2006/ole">
            <mc:AlternateContent xmlns:mc="http://schemas.openxmlformats.org/markup-compatibility/2006">
              <mc:Choice xmlns:v="urn:schemas-microsoft-com:vml" Requires="v">
                <p:oleObj spid="_x0000_s142499" name="Worksheet" r:id="rId5" imgW="12382500" imgH="1723980" progId="Excel.Sheet.12">
                  <p:embed/>
                </p:oleObj>
              </mc:Choice>
              <mc:Fallback>
                <p:oleObj name="Worksheet" r:id="rId5" imgW="12382500" imgH="1723980" progId="Excel.Sheet.12">
                  <p:embed/>
                  <p:pic>
                    <p:nvPicPr>
                      <p:cNvPr id="0" name="Object 1"/>
                      <p:cNvPicPr>
                        <a:picLocks noChangeAspect="1" noChangeArrowheads="1"/>
                      </p:cNvPicPr>
                      <p:nvPr/>
                    </p:nvPicPr>
                    <p:blipFill>
                      <a:blip r:embed="rId6"/>
                      <a:srcRect/>
                      <a:stretch>
                        <a:fillRect/>
                      </a:stretch>
                    </p:blipFill>
                    <p:spPr bwMode="auto">
                      <a:xfrm>
                        <a:off x="303213" y="3348038"/>
                        <a:ext cx="8464550" cy="189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4727025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26</a:t>
            </a:fld>
            <a:endParaRPr lang="en-US" dirty="0">
              <a:solidFill>
                <a:srgbClr val="000000"/>
              </a:solidFill>
              <a:latin typeface="Arial" pitchFamily="34" charset="0"/>
              <a:ea typeface="ヒラギノ角ゴ Pro W3"/>
              <a:cs typeface="ヒラギノ角ゴ Pro W3"/>
            </a:endParaRPr>
          </a:p>
        </p:txBody>
      </p:sp>
      <p:pic>
        <p:nvPicPr>
          <p:cNvPr id="6" name="Picture 5"/>
          <p:cNvPicPr>
            <a:picLocks noChangeAspect="1"/>
          </p:cNvPicPr>
          <p:nvPr/>
        </p:nvPicPr>
        <p:blipFill>
          <a:blip r:embed="rId2"/>
          <a:stretch>
            <a:fillRect/>
          </a:stretch>
        </p:blipFill>
        <p:spPr>
          <a:xfrm>
            <a:off x="0" y="0"/>
            <a:ext cx="927100" cy="1155700"/>
          </a:xfrm>
          <a:prstGeom prst="rect">
            <a:avLst/>
          </a:prstGeom>
        </p:spPr>
      </p:pic>
      <p:pic>
        <p:nvPicPr>
          <p:cNvPr id="7" name="Picture 6"/>
          <p:cNvPicPr>
            <a:picLocks noChangeAspect="1"/>
          </p:cNvPicPr>
          <p:nvPr/>
        </p:nvPicPr>
        <p:blipFill>
          <a:blip r:embed="rId3"/>
          <a:stretch>
            <a:fillRect/>
          </a:stretch>
        </p:blipFill>
        <p:spPr>
          <a:xfrm>
            <a:off x="653661" y="914400"/>
            <a:ext cx="7378700" cy="112839"/>
          </a:xfrm>
          <a:prstGeom prst="rect">
            <a:avLst/>
          </a:prstGeom>
        </p:spPr>
      </p:pic>
      <p:pic>
        <p:nvPicPr>
          <p:cNvPr id="8" name="Picture 7"/>
          <p:cNvPicPr>
            <a:picLocks noChangeAspect="1"/>
          </p:cNvPicPr>
          <p:nvPr/>
        </p:nvPicPr>
        <p:blipFill>
          <a:blip r:embed="rId3"/>
          <a:stretch>
            <a:fillRect/>
          </a:stretch>
        </p:blipFill>
        <p:spPr>
          <a:xfrm>
            <a:off x="830571" y="6504770"/>
            <a:ext cx="7378700" cy="38100"/>
          </a:xfrm>
          <a:prstGeom prst="rect">
            <a:avLst/>
          </a:prstGeom>
        </p:spPr>
      </p:pic>
      <p:sp>
        <p:nvSpPr>
          <p:cNvPr id="9" name="Title 1"/>
          <p:cNvSpPr txBox="1">
            <a:spLocks/>
          </p:cNvSpPr>
          <p:nvPr/>
        </p:nvSpPr>
        <p:spPr bwMode="auto">
          <a:xfrm>
            <a:off x="0" y="358578"/>
            <a:ext cx="9036496" cy="32717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10" name="Rectangle 3"/>
          <p:cNvSpPr txBox="1">
            <a:spLocks noChangeArrowheads="1"/>
          </p:cNvSpPr>
          <p:nvPr/>
        </p:nvSpPr>
        <p:spPr bwMode="auto">
          <a:xfrm>
            <a:off x="117003" y="1100346"/>
            <a:ext cx="8802490" cy="4493538"/>
          </a:xfrm>
          <a:prstGeom prst="rect">
            <a:avLst/>
          </a:prstGeom>
          <a:noFill/>
          <a:ln w="12700" algn="ctr">
            <a:no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90000"/>
              </a:lnSpc>
              <a:spcBef>
                <a:spcPct val="90000"/>
              </a:spcBef>
              <a:spcAft>
                <a:spcPct val="0"/>
              </a:spcAft>
              <a:buClr>
                <a:schemeClr val="bg2"/>
              </a:buClr>
              <a:buFont typeface="Wingdings" pitchFamily="2" charset="2"/>
              <a:buChar char="n"/>
              <a:defRPr sz="1600">
                <a:solidFill>
                  <a:schemeClr val="tx1"/>
                </a:solidFill>
                <a:latin typeface="+mn-lt"/>
                <a:ea typeface="+mn-ea"/>
                <a:cs typeface="+mn-cs"/>
              </a:defRPr>
            </a:lvl1pPr>
            <a:lvl2pPr marL="458788" indent="-188913" algn="l" rtl="0" eaLnBrk="0" fontAlgn="base" hangingPunct="0">
              <a:lnSpc>
                <a:spcPct val="90000"/>
              </a:lnSpc>
              <a:spcBef>
                <a:spcPct val="50000"/>
              </a:spcBef>
              <a:spcAft>
                <a:spcPct val="0"/>
              </a:spcAft>
              <a:buClr>
                <a:schemeClr val="bg2"/>
              </a:buClr>
              <a:buFont typeface="Arial" charset="0"/>
              <a:buChar char="•"/>
              <a:defRPr sz="1600">
                <a:solidFill>
                  <a:schemeClr val="tx1"/>
                </a:solidFill>
                <a:latin typeface="+mn-lt"/>
                <a:cs typeface="+mn-cs"/>
              </a:defRPr>
            </a:lvl2pPr>
            <a:lvl3pPr marL="623888" indent="-161925" algn="l" rtl="0" eaLnBrk="0" fontAlgn="base" hangingPunct="0">
              <a:lnSpc>
                <a:spcPct val="90000"/>
              </a:lnSpc>
              <a:spcBef>
                <a:spcPct val="30000"/>
              </a:spcBef>
              <a:spcAft>
                <a:spcPct val="0"/>
              </a:spcAft>
              <a:buClr>
                <a:schemeClr val="bg2"/>
              </a:buClr>
              <a:buFont typeface="Arial" charset="0"/>
              <a:buChar char="–"/>
              <a:defRPr sz="1600">
                <a:solidFill>
                  <a:schemeClr val="tx1"/>
                </a:solidFill>
                <a:latin typeface="+mn-lt"/>
                <a:cs typeface="+mn-cs"/>
              </a:defRPr>
            </a:lvl3pPr>
            <a:lvl4pPr marL="793750" indent="-166688" algn="l" rtl="0" eaLnBrk="0" fontAlgn="base" hangingPunct="0">
              <a:lnSpc>
                <a:spcPct val="90000"/>
              </a:lnSpc>
              <a:spcBef>
                <a:spcPct val="10000"/>
              </a:spcBef>
              <a:spcAft>
                <a:spcPct val="0"/>
              </a:spcAft>
              <a:buClr>
                <a:schemeClr val="bg2"/>
              </a:buClr>
              <a:buFont typeface="Arial" charset="0"/>
              <a:buChar char="-"/>
              <a:defRPr sz="1600">
                <a:solidFill>
                  <a:schemeClr val="tx1"/>
                </a:solidFill>
                <a:latin typeface="+mn-lt"/>
                <a:cs typeface="+mn-cs"/>
              </a:defRPr>
            </a:lvl4pPr>
            <a:lvl5pPr marL="955675" indent="-158750" algn="l" rtl="0" eaLnBrk="0" fontAlgn="base" hangingPunct="0">
              <a:lnSpc>
                <a:spcPct val="90000"/>
              </a:lnSpc>
              <a:spcBef>
                <a:spcPct val="0"/>
              </a:spcBef>
              <a:spcAft>
                <a:spcPct val="0"/>
              </a:spcAft>
              <a:buClr>
                <a:schemeClr val="bg2"/>
              </a:buClr>
              <a:buFont typeface="Arial" charset="0"/>
              <a:buChar char="­"/>
              <a:defRPr sz="1600">
                <a:solidFill>
                  <a:schemeClr val="tx1"/>
                </a:solidFill>
                <a:latin typeface="+mn-lt"/>
                <a:cs typeface="+mn-cs"/>
              </a:defRPr>
            </a:lvl5pPr>
            <a:lvl6pPr marL="1414356"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6pPr>
            <a:lvl7pPr marL="1871520"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7pPr>
            <a:lvl8pPr marL="2328685"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8pPr>
            <a:lvl9pPr marL="2785851"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9pPr>
          </a:lstStyle>
          <a:p>
            <a:pPr marL="0" indent="0" algn="just" eaLnBrk="1" hangingPunct="1">
              <a:lnSpc>
                <a:spcPct val="150000"/>
              </a:lnSpc>
              <a:spcBef>
                <a:spcPts val="1200"/>
              </a:spcBef>
              <a:buClrTx/>
              <a:buFont typeface="Wingdings" pitchFamily="2" charset="2"/>
              <a:buNone/>
            </a:pPr>
            <a:r>
              <a:rPr lang="en-US" sz="1200" b="1" dirty="0">
                <a:solidFill>
                  <a:prstClr val="black"/>
                </a:solidFill>
                <a:latin typeface="Arial" panose="020B0604020202020204" pitchFamily="34" charset="0"/>
                <a:ea typeface="Tahoma" panose="020B0604030504040204" pitchFamily="34" charset="0"/>
                <a:cs typeface="Arial" panose="020B0604020202020204" pitchFamily="34" charset="0"/>
              </a:rPr>
              <a:t>Compensation of </a:t>
            </a:r>
            <a:r>
              <a:rPr lang="en-US" sz="1200" b="1" dirty="0" smtClean="0">
                <a:solidFill>
                  <a:prstClr val="black"/>
                </a:solidFill>
                <a:latin typeface="Arial" panose="020B0604020202020204" pitchFamily="34" charset="0"/>
                <a:ea typeface="Tahoma" panose="020B0604030504040204" pitchFamily="34" charset="0"/>
                <a:cs typeface="Arial" panose="020B0604020202020204" pitchFamily="34" charset="0"/>
              </a:rPr>
              <a:t>Employees – Over Expenditure</a:t>
            </a:r>
            <a:endParaRPr lang="en-US" sz="1200" b="1" dirty="0">
              <a:solidFill>
                <a:prstClr val="black"/>
              </a:solidFill>
              <a:latin typeface="Arial" panose="020B0604020202020204" pitchFamily="34" charset="0"/>
              <a:ea typeface="Tahoma" panose="020B0604030504040204" pitchFamily="34" charset="0"/>
              <a:cs typeface="Arial" panose="020B0604020202020204" pitchFamily="34" charset="0"/>
            </a:endParaRPr>
          </a:p>
          <a:p>
            <a:pPr marL="541338" marR="10795" lvl="1" indent="-447675" algn="just">
              <a:lnSpc>
                <a:spcPct val="150000"/>
              </a:lnSpc>
              <a:spcAft>
                <a:spcPts val="0"/>
              </a:spcAft>
              <a:buClr>
                <a:srgbClr val="000000"/>
              </a:buClr>
              <a:buSzPts val="1100"/>
              <a:buFont typeface="Wingdings" panose="05000000000000000000" pitchFamily="2" charset="2"/>
              <a:buChar char="q"/>
            </a:pPr>
            <a:r>
              <a:rPr lang="en-ZA" sz="1200" dirty="0" smtClean="0">
                <a:solidFill>
                  <a:prstClr val="black"/>
                </a:solidFill>
                <a:latin typeface="Arial" panose="020B0604020202020204" pitchFamily="34" charset="0"/>
                <a:ea typeface="Tahoma" panose="020B0604030504040204" pitchFamily="34" charset="0"/>
                <a:cs typeface="Arial" panose="020B0604020202020204" pitchFamily="34" charset="0"/>
              </a:rPr>
              <a:t>Currently </a:t>
            </a:r>
            <a:r>
              <a:rPr lang="en-ZA" sz="1200" dirty="0">
                <a:solidFill>
                  <a:prstClr val="black"/>
                </a:solidFill>
                <a:latin typeface="Arial" panose="020B0604020202020204" pitchFamily="34" charset="0"/>
                <a:ea typeface="Tahoma" panose="020B0604030504040204" pitchFamily="34" charset="0"/>
                <a:cs typeface="Arial" panose="020B0604020202020204" pitchFamily="34" charset="0"/>
              </a:rPr>
              <a:t>the CoE </a:t>
            </a:r>
            <a:r>
              <a:rPr lang="en-ZA" sz="1200" dirty="0" smtClean="0">
                <a:solidFill>
                  <a:prstClr val="black"/>
                </a:solidFill>
                <a:latin typeface="Arial" panose="020B0604020202020204" pitchFamily="34" charset="0"/>
                <a:ea typeface="Tahoma" panose="020B0604030504040204" pitchFamily="34" charset="0"/>
                <a:cs typeface="Arial" panose="020B0604020202020204" pitchFamily="34" charset="0"/>
              </a:rPr>
              <a:t>adjusted allocation has been overspent due to:</a:t>
            </a:r>
          </a:p>
          <a:p>
            <a:pPr marL="803275" marR="10795" lvl="1" indent="-266700" algn="just">
              <a:lnSpc>
                <a:spcPct val="150000"/>
              </a:lnSpc>
              <a:spcAft>
                <a:spcPts val="0"/>
              </a:spcAft>
              <a:buClr>
                <a:srgbClr val="000000"/>
              </a:buClr>
              <a:buSzPts val="1100"/>
              <a:buFont typeface="Arial" panose="020B0604020202020204" pitchFamily="34" charset="0"/>
              <a:buChar char="•"/>
            </a:pPr>
            <a:r>
              <a:rPr lang="en-ZA" sz="1200" dirty="0" smtClean="0">
                <a:solidFill>
                  <a:prstClr val="black"/>
                </a:solidFill>
                <a:latin typeface="Arial" panose="020B0604020202020204" pitchFamily="34" charset="0"/>
                <a:ea typeface="Tahoma" panose="020B0604030504040204" pitchFamily="34" charset="0"/>
                <a:cs typeface="Arial" panose="020B0604020202020204" pitchFamily="34" charset="0"/>
              </a:rPr>
              <a:t>payment </a:t>
            </a:r>
            <a:r>
              <a:rPr lang="en-ZA" sz="1200" dirty="0">
                <a:solidFill>
                  <a:prstClr val="black"/>
                </a:solidFill>
                <a:latin typeface="Arial" panose="020B0604020202020204" pitchFamily="34" charset="0"/>
                <a:ea typeface="Tahoma" panose="020B0604030504040204" pitchFamily="34" charset="0"/>
                <a:cs typeface="Arial" panose="020B0604020202020204" pitchFamily="34" charset="0"/>
              </a:rPr>
              <a:t>of additional standard and special danger allowances; </a:t>
            </a:r>
            <a:endParaRPr lang="en-ZA" sz="1200" dirty="0" smtClean="0">
              <a:solidFill>
                <a:prstClr val="black"/>
              </a:solidFill>
              <a:latin typeface="Arial" panose="020B0604020202020204" pitchFamily="34" charset="0"/>
              <a:ea typeface="Tahoma" panose="020B0604030504040204" pitchFamily="34" charset="0"/>
              <a:cs typeface="Arial" panose="020B0604020202020204" pitchFamily="34" charset="0"/>
            </a:endParaRPr>
          </a:p>
          <a:p>
            <a:pPr marL="803275" marR="10795" lvl="1" indent="-266700" algn="just">
              <a:lnSpc>
                <a:spcPct val="150000"/>
              </a:lnSpc>
              <a:spcAft>
                <a:spcPts val="0"/>
              </a:spcAft>
              <a:buClr>
                <a:srgbClr val="000000"/>
              </a:buClr>
              <a:buSzPts val="1100"/>
              <a:buFont typeface="Arial" panose="020B0604020202020204" pitchFamily="34" charset="0"/>
              <a:buChar char="•"/>
            </a:pPr>
            <a:r>
              <a:rPr lang="en-ZA" sz="1200" dirty="0" smtClean="0">
                <a:solidFill>
                  <a:prstClr val="black"/>
                </a:solidFill>
                <a:latin typeface="Arial" panose="020B0604020202020204" pitchFamily="34" charset="0"/>
                <a:ea typeface="Tahoma" panose="020B0604030504040204" pitchFamily="34" charset="0"/>
                <a:cs typeface="Arial" panose="020B0604020202020204" pitchFamily="34" charset="0"/>
              </a:rPr>
              <a:t>appointment </a:t>
            </a:r>
            <a:r>
              <a:rPr lang="en-ZA" sz="1200" dirty="0">
                <a:solidFill>
                  <a:prstClr val="black"/>
                </a:solidFill>
                <a:latin typeface="Arial" panose="020B0604020202020204" pitchFamily="34" charset="0"/>
                <a:ea typeface="Tahoma" panose="020B0604030504040204" pitchFamily="34" charset="0"/>
                <a:cs typeface="Arial" panose="020B0604020202020204" pitchFamily="34" charset="0"/>
              </a:rPr>
              <a:t>of SANDF members; </a:t>
            </a:r>
            <a:endParaRPr lang="en-ZA" sz="1200" dirty="0" smtClean="0">
              <a:solidFill>
                <a:prstClr val="black"/>
              </a:solidFill>
              <a:latin typeface="Arial" panose="020B0604020202020204" pitchFamily="34" charset="0"/>
              <a:ea typeface="Tahoma" panose="020B0604030504040204" pitchFamily="34" charset="0"/>
              <a:cs typeface="Arial" panose="020B0604020202020204" pitchFamily="34" charset="0"/>
            </a:endParaRPr>
          </a:p>
          <a:p>
            <a:pPr marL="803275" marR="10795" lvl="1" indent="-266700" algn="just">
              <a:lnSpc>
                <a:spcPct val="150000"/>
              </a:lnSpc>
              <a:spcAft>
                <a:spcPts val="0"/>
              </a:spcAft>
              <a:buClr>
                <a:srgbClr val="000000"/>
              </a:buClr>
              <a:buSzPts val="1100"/>
              <a:buFont typeface="Arial" panose="020B0604020202020204" pitchFamily="34" charset="0"/>
              <a:buChar char="•"/>
            </a:pPr>
            <a:r>
              <a:rPr lang="en-ZA" sz="1200" dirty="0" smtClean="0">
                <a:solidFill>
                  <a:prstClr val="black"/>
                </a:solidFill>
                <a:latin typeface="Arial" panose="020B0604020202020204" pitchFamily="34" charset="0"/>
                <a:ea typeface="Tahoma" panose="020B0604030504040204" pitchFamily="34" charset="0"/>
                <a:cs typeface="Arial" panose="020B0604020202020204" pitchFamily="34" charset="0"/>
              </a:rPr>
              <a:t>additional </a:t>
            </a:r>
            <a:r>
              <a:rPr lang="en-ZA" sz="1200" dirty="0">
                <a:solidFill>
                  <a:prstClr val="black"/>
                </a:solidFill>
                <a:latin typeface="Arial" panose="020B0604020202020204" pitchFamily="34" charset="0"/>
                <a:ea typeface="Tahoma" panose="020B0604030504040204" pitchFamily="34" charset="0"/>
                <a:cs typeface="Arial" panose="020B0604020202020204" pitchFamily="34" charset="0"/>
              </a:rPr>
              <a:t>payment of overtime above the 30% </a:t>
            </a:r>
            <a:r>
              <a:rPr lang="en-ZA" sz="1200" dirty="0" smtClean="0">
                <a:solidFill>
                  <a:prstClr val="black"/>
                </a:solidFill>
                <a:latin typeface="Arial" panose="020B0604020202020204" pitchFamily="34" charset="0"/>
                <a:ea typeface="Tahoma" panose="020B0604030504040204" pitchFamily="34" charset="0"/>
                <a:cs typeface="Arial" panose="020B0604020202020204" pitchFamily="34" charset="0"/>
              </a:rPr>
              <a:t>threshold; and</a:t>
            </a:r>
          </a:p>
          <a:p>
            <a:pPr marL="803275" marR="10795" lvl="1" indent="-266700" algn="just">
              <a:lnSpc>
                <a:spcPct val="150000"/>
              </a:lnSpc>
              <a:spcAft>
                <a:spcPts val="0"/>
              </a:spcAft>
              <a:buClr>
                <a:srgbClr val="000000"/>
              </a:buClr>
              <a:buSzPts val="1100"/>
              <a:buFont typeface="Arial" panose="020B0604020202020204" pitchFamily="34" charset="0"/>
              <a:buChar char="•"/>
            </a:pPr>
            <a:r>
              <a:rPr lang="en-ZA" sz="1200" dirty="0">
                <a:solidFill>
                  <a:prstClr val="black"/>
                </a:solidFill>
                <a:latin typeface="Arial" panose="020B0604020202020204" pitchFamily="34" charset="0"/>
                <a:ea typeface="Tahoma" panose="020B0604030504040204" pitchFamily="34" charset="0"/>
                <a:cs typeface="Arial" panose="020B0604020202020204" pitchFamily="34" charset="0"/>
              </a:rPr>
              <a:t>a</a:t>
            </a:r>
            <a:r>
              <a:rPr lang="en-ZA" sz="1200" dirty="0" smtClean="0">
                <a:solidFill>
                  <a:prstClr val="black"/>
                </a:solidFill>
                <a:latin typeface="Arial" panose="020B0604020202020204" pitchFamily="34" charset="0"/>
                <a:ea typeface="Tahoma" panose="020B0604030504040204" pitchFamily="34" charset="0"/>
                <a:cs typeface="Arial" panose="020B0604020202020204" pitchFamily="34" charset="0"/>
              </a:rPr>
              <a:t>ppointment of nurses for screening of officials above the allocated budget</a:t>
            </a:r>
          </a:p>
          <a:p>
            <a:pPr marL="536575" marR="10795" lvl="1" indent="0" algn="just">
              <a:lnSpc>
                <a:spcPct val="150000"/>
              </a:lnSpc>
              <a:spcAft>
                <a:spcPts val="0"/>
              </a:spcAft>
              <a:buClr>
                <a:srgbClr val="000000"/>
              </a:buClr>
              <a:buSzPts val="1100"/>
              <a:buNone/>
            </a:pPr>
            <a:endParaRPr lang="en-ZA" sz="1200" dirty="0" smtClean="0">
              <a:solidFill>
                <a:prstClr val="black"/>
              </a:solidFill>
              <a:latin typeface="Arial" panose="020B0604020202020204" pitchFamily="34" charset="0"/>
              <a:ea typeface="Tahoma" panose="020B0604030504040204" pitchFamily="34" charset="0"/>
              <a:cs typeface="Arial" panose="020B0604020202020204" pitchFamily="34" charset="0"/>
            </a:endParaRPr>
          </a:p>
          <a:p>
            <a:pPr marL="541338" marR="10795" lvl="1" indent="-447675" algn="just">
              <a:lnSpc>
                <a:spcPct val="150000"/>
              </a:lnSpc>
              <a:spcAft>
                <a:spcPts val="0"/>
              </a:spcAft>
              <a:buClr>
                <a:srgbClr val="000000"/>
              </a:buClr>
              <a:buSzPts val="1100"/>
              <a:buFont typeface="Wingdings" panose="05000000000000000000" pitchFamily="2" charset="2"/>
              <a:buChar char="q"/>
            </a:pPr>
            <a:r>
              <a:rPr lang="en-ZA" sz="1200" dirty="0" smtClean="0">
                <a:solidFill>
                  <a:prstClr val="black"/>
                </a:solidFill>
                <a:latin typeface="Arial"/>
                <a:ea typeface="Tahoma" panose="020B0604030504040204" pitchFamily="34" charset="0"/>
                <a:cs typeface="Arial" panose="020B0604020202020204" pitchFamily="34" charset="0"/>
              </a:rPr>
              <a:t>Some regions continued to pay </a:t>
            </a:r>
            <a:r>
              <a:rPr lang="en-ZA" sz="1200" dirty="0">
                <a:solidFill>
                  <a:prstClr val="black"/>
                </a:solidFill>
                <a:latin typeface="Arial"/>
                <a:ea typeface="Tahoma" panose="020B0604030504040204" pitchFamily="34" charset="0"/>
                <a:cs typeface="Arial" panose="020B0604020202020204" pitchFamily="34" charset="0"/>
              </a:rPr>
              <a:t>additional standard and special danger allowances </a:t>
            </a:r>
            <a:r>
              <a:rPr lang="en-ZA" sz="1200" dirty="0" smtClean="0">
                <a:solidFill>
                  <a:prstClr val="black"/>
                </a:solidFill>
                <a:latin typeface="Arial"/>
                <a:ea typeface="Tahoma" panose="020B0604030504040204" pitchFamily="34" charset="0"/>
                <a:cs typeface="Arial" panose="020B0604020202020204" pitchFamily="34" charset="0"/>
              </a:rPr>
              <a:t>after the directive to stop, effective 01 November 2020, was issued.  Effectively all officials who were paid </a:t>
            </a:r>
            <a:r>
              <a:rPr lang="en-ZA" sz="1200" dirty="0">
                <a:solidFill>
                  <a:prstClr val="black"/>
                </a:solidFill>
                <a:latin typeface="Arial"/>
                <a:ea typeface="Tahoma" panose="020B0604030504040204" pitchFamily="34" charset="0"/>
                <a:cs typeface="Arial" panose="020B0604020202020204" pitchFamily="34" charset="0"/>
              </a:rPr>
              <a:t>additional standard and special danger allowances </a:t>
            </a:r>
            <a:r>
              <a:rPr lang="en-ZA" sz="1200" dirty="0" smtClean="0">
                <a:solidFill>
                  <a:prstClr val="black"/>
                </a:solidFill>
                <a:latin typeface="Arial"/>
                <a:ea typeface="Tahoma" panose="020B0604030504040204" pitchFamily="34" charset="0"/>
                <a:cs typeface="Arial" panose="020B0604020202020204" pitchFamily="34" charset="0"/>
              </a:rPr>
              <a:t>after 01 November 2020 owe the department the overpaid allowances</a:t>
            </a:r>
          </a:p>
          <a:p>
            <a:pPr marL="541338" marR="10795" lvl="1" indent="-447675" algn="just">
              <a:lnSpc>
                <a:spcPct val="150000"/>
              </a:lnSpc>
              <a:spcAft>
                <a:spcPts val="0"/>
              </a:spcAft>
              <a:buClr>
                <a:srgbClr val="000000"/>
              </a:buClr>
              <a:buSzPts val="1100"/>
              <a:buFont typeface="Wingdings" panose="05000000000000000000" pitchFamily="2" charset="2"/>
              <a:buChar char="q"/>
            </a:pPr>
            <a:r>
              <a:rPr lang="en-ZA" sz="1200" dirty="0" smtClean="0">
                <a:solidFill>
                  <a:prstClr val="black"/>
                </a:solidFill>
                <a:latin typeface="Arial"/>
                <a:ea typeface="Tahoma" panose="020B0604030504040204" pitchFamily="34" charset="0"/>
                <a:cs typeface="Arial" panose="020B0604020202020204" pitchFamily="34" charset="0"/>
              </a:rPr>
              <a:t>The over expenditure on CoE will be disclosed as Irregular Expenditure on the 2020/21 financial statements</a:t>
            </a:r>
            <a:endParaRPr lang="en-ZA" sz="1200" dirty="0">
              <a:solidFill>
                <a:prstClr val="black"/>
              </a:solidFill>
              <a:latin typeface="Arial"/>
              <a:ea typeface="Tahoma" panose="020B0604030504040204" pitchFamily="34" charset="0"/>
              <a:cs typeface="Arial" panose="020B0604020202020204" pitchFamily="34" charset="0"/>
            </a:endParaRPr>
          </a:p>
          <a:p>
            <a:pPr marL="541338" marR="10795" lvl="1" indent="-447675" algn="just">
              <a:lnSpc>
                <a:spcPct val="150000"/>
              </a:lnSpc>
              <a:spcAft>
                <a:spcPts val="0"/>
              </a:spcAft>
              <a:buClr>
                <a:srgbClr val="000000"/>
              </a:buClr>
              <a:buSzPts val="1100"/>
              <a:buFont typeface="Wingdings" panose="05000000000000000000" pitchFamily="2" charset="2"/>
              <a:buChar char="q"/>
            </a:pPr>
            <a:endParaRPr lang="en-ZA" sz="1200" dirty="0">
              <a:solidFill>
                <a:prstClr val="black"/>
              </a:solidFill>
              <a:latin typeface="Arial" panose="020B0604020202020204" pitchFamily="34" charset="0"/>
              <a:ea typeface="Tahoma" panose="020B0604030504040204" pitchFamily="34" charset="0"/>
              <a:cs typeface="Arial" panose="020B0604020202020204" pitchFamily="34" charset="0"/>
            </a:endParaRPr>
          </a:p>
          <a:p>
            <a:pPr algn="just" eaLnBrk="1" hangingPunct="1">
              <a:lnSpc>
                <a:spcPct val="150000"/>
              </a:lnSpc>
              <a:spcBef>
                <a:spcPts val="1200"/>
              </a:spcBef>
              <a:buClrTx/>
              <a:buFont typeface="Wingdings" pitchFamily="2" charset="2"/>
              <a:buChar char="q"/>
            </a:pPr>
            <a:endParaRPr lang="en-US" sz="800" dirty="0">
              <a:solidFill>
                <a:prstClr val="black"/>
              </a:solidFill>
              <a:latin typeface="Arial" panose="020B0604020202020204" pitchFamily="34" charset="0"/>
              <a:ea typeface="Tahoma" panose="020B0604030504040204" pitchFamily="34" charset="0"/>
              <a:cs typeface="Arial" panose="020B0604020202020204" pitchFamily="34" charset="0"/>
            </a:endParaRPr>
          </a:p>
        </p:txBody>
      </p:sp>
      <p:sp>
        <p:nvSpPr>
          <p:cNvPr id="11" name="Rectangle 2"/>
          <p:cNvSpPr txBox="1">
            <a:spLocks noChangeArrowheads="1"/>
          </p:cNvSpPr>
          <p:nvPr/>
        </p:nvSpPr>
        <p:spPr bwMode="auto">
          <a:xfrm>
            <a:off x="321733" y="83401"/>
            <a:ext cx="8695803" cy="775597"/>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algn="ctr" defTabSz="914400" eaLnBrk="1" hangingPunct="1">
              <a:tabLst>
                <a:tab pos="900113" algn="l"/>
              </a:tabLst>
            </a:pPr>
            <a:r>
              <a:rPr lang="en-US" sz="1800" dirty="0">
                <a:solidFill>
                  <a:prstClr val="black"/>
                </a:solidFill>
                <a:latin typeface="Arial" panose="020B0604020202020204" pitchFamily="34" charset="0"/>
                <a:ea typeface="Tahoma" panose="020B0604030504040204" pitchFamily="34" charset="0"/>
                <a:cs typeface="Arial" panose="020B0604020202020204" pitchFamily="34" charset="0"/>
              </a:rPr>
              <a:t>C. ANALYSIS OF THE PRELIMINARY STATE OF EXPENDITURE PER ECONOMIC CLASSIFICATION FOR THE YEAR </a:t>
            </a:r>
            <a:r>
              <a:rPr lang="en-US" sz="1800" dirty="0" smtClean="0">
                <a:solidFill>
                  <a:prstClr val="black"/>
                </a:solidFill>
                <a:latin typeface="Arial" panose="020B0604020202020204" pitchFamily="34" charset="0"/>
                <a:ea typeface="Tahoma" panose="020B0604030504040204" pitchFamily="34" charset="0"/>
                <a:cs typeface="Arial" panose="020B0604020202020204" pitchFamily="34" charset="0"/>
              </a:rPr>
              <a:t>ENDED </a:t>
            </a:r>
            <a:r>
              <a:rPr lang="en-ZA" sz="1800" kern="0" dirty="0" smtClean="0">
                <a:solidFill>
                  <a:prstClr val="black"/>
                </a:solidFill>
                <a:latin typeface="Arial" panose="020B0604020202020204" pitchFamily="34" charset="0"/>
                <a:ea typeface="Tahoma" panose="020B0604030504040204" pitchFamily="34" charset="0"/>
                <a:cs typeface="Arial" panose="020B0604020202020204" pitchFamily="34" charset="0"/>
              </a:rPr>
              <a:t>31 MARCH 2021</a:t>
            </a:r>
            <a:endParaRPr lang="en-ZA" kern="0" dirty="0">
              <a:solidFill>
                <a:srgbClr val="000000"/>
              </a:solidFill>
              <a:latin typeface="Arial" panose="020B0604020202020204" pitchFamily="34" charset="0"/>
              <a:ea typeface="Tahoma" panose="020B0604030504040204" pitchFamily="34" charset="0"/>
              <a:cs typeface="Arial" panose="020B0604020202020204" pitchFamily="34" charset="0"/>
            </a:endParaRPr>
          </a:p>
          <a:p>
            <a:pPr algn="ctr" defTabSz="914400" eaLnBrk="1" hangingPunct="1">
              <a:tabLst>
                <a:tab pos="900113" algn="l"/>
              </a:tabLst>
            </a:pPr>
            <a:endParaRPr lang="en-ZA" kern="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7760624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27</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2"/>
          <a:stretch>
            <a:fillRect/>
          </a:stretch>
        </p:blipFill>
        <p:spPr>
          <a:xfrm>
            <a:off x="830571" y="6504770"/>
            <a:ext cx="7378700" cy="38100"/>
          </a:xfrm>
          <a:prstGeom prst="rect">
            <a:avLst/>
          </a:prstGeom>
        </p:spPr>
      </p:pic>
      <p:sp>
        <p:nvSpPr>
          <p:cNvPr id="9" name="Title 1"/>
          <p:cNvSpPr txBox="1">
            <a:spLocks/>
          </p:cNvSpPr>
          <p:nvPr/>
        </p:nvSpPr>
        <p:spPr bwMode="auto">
          <a:xfrm>
            <a:off x="0" y="358578"/>
            <a:ext cx="9036496" cy="32717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10" name="Rectangle 3"/>
          <p:cNvSpPr txBox="1">
            <a:spLocks noChangeArrowheads="1"/>
          </p:cNvSpPr>
          <p:nvPr/>
        </p:nvSpPr>
        <p:spPr bwMode="auto">
          <a:xfrm>
            <a:off x="238896" y="882301"/>
            <a:ext cx="8797599" cy="5262979"/>
          </a:xfrm>
          <a:prstGeom prst="rect">
            <a:avLst/>
          </a:prstGeom>
          <a:noFill/>
          <a:ln w="12700" algn="ctr">
            <a:no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90000"/>
              </a:lnSpc>
              <a:spcBef>
                <a:spcPct val="90000"/>
              </a:spcBef>
              <a:spcAft>
                <a:spcPct val="0"/>
              </a:spcAft>
              <a:buClr>
                <a:schemeClr val="bg2"/>
              </a:buClr>
              <a:buFont typeface="Wingdings" pitchFamily="2" charset="2"/>
              <a:buChar char="n"/>
              <a:defRPr sz="1600">
                <a:solidFill>
                  <a:schemeClr val="tx1"/>
                </a:solidFill>
                <a:latin typeface="+mn-lt"/>
                <a:ea typeface="+mn-ea"/>
                <a:cs typeface="+mn-cs"/>
              </a:defRPr>
            </a:lvl1pPr>
            <a:lvl2pPr marL="458788" indent="-188913" algn="l" rtl="0" eaLnBrk="0" fontAlgn="base" hangingPunct="0">
              <a:lnSpc>
                <a:spcPct val="90000"/>
              </a:lnSpc>
              <a:spcBef>
                <a:spcPct val="50000"/>
              </a:spcBef>
              <a:spcAft>
                <a:spcPct val="0"/>
              </a:spcAft>
              <a:buClr>
                <a:schemeClr val="bg2"/>
              </a:buClr>
              <a:buFont typeface="Arial" charset="0"/>
              <a:buChar char="•"/>
              <a:defRPr sz="1600">
                <a:solidFill>
                  <a:schemeClr val="tx1"/>
                </a:solidFill>
                <a:latin typeface="+mn-lt"/>
                <a:cs typeface="+mn-cs"/>
              </a:defRPr>
            </a:lvl2pPr>
            <a:lvl3pPr marL="623888" indent="-161925" algn="l" rtl="0" eaLnBrk="0" fontAlgn="base" hangingPunct="0">
              <a:lnSpc>
                <a:spcPct val="90000"/>
              </a:lnSpc>
              <a:spcBef>
                <a:spcPct val="30000"/>
              </a:spcBef>
              <a:spcAft>
                <a:spcPct val="0"/>
              </a:spcAft>
              <a:buClr>
                <a:schemeClr val="bg2"/>
              </a:buClr>
              <a:buFont typeface="Arial" charset="0"/>
              <a:buChar char="–"/>
              <a:defRPr sz="1600">
                <a:solidFill>
                  <a:schemeClr val="tx1"/>
                </a:solidFill>
                <a:latin typeface="+mn-lt"/>
                <a:cs typeface="+mn-cs"/>
              </a:defRPr>
            </a:lvl3pPr>
            <a:lvl4pPr marL="793750" indent="-166688" algn="l" rtl="0" eaLnBrk="0" fontAlgn="base" hangingPunct="0">
              <a:lnSpc>
                <a:spcPct val="90000"/>
              </a:lnSpc>
              <a:spcBef>
                <a:spcPct val="10000"/>
              </a:spcBef>
              <a:spcAft>
                <a:spcPct val="0"/>
              </a:spcAft>
              <a:buClr>
                <a:schemeClr val="bg2"/>
              </a:buClr>
              <a:buFont typeface="Arial" charset="0"/>
              <a:buChar char="-"/>
              <a:defRPr sz="1600">
                <a:solidFill>
                  <a:schemeClr val="tx1"/>
                </a:solidFill>
                <a:latin typeface="+mn-lt"/>
                <a:cs typeface="+mn-cs"/>
              </a:defRPr>
            </a:lvl4pPr>
            <a:lvl5pPr marL="955675" indent="-158750" algn="l" rtl="0" eaLnBrk="0" fontAlgn="base" hangingPunct="0">
              <a:lnSpc>
                <a:spcPct val="90000"/>
              </a:lnSpc>
              <a:spcBef>
                <a:spcPct val="0"/>
              </a:spcBef>
              <a:spcAft>
                <a:spcPct val="0"/>
              </a:spcAft>
              <a:buClr>
                <a:schemeClr val="bg2"/>
              </a:buClr>
              <a:buFont typeface="Arial" charset="0"/>
              <a:buChar char="­"/>
              <a:defRPr sz="1600">
                <a:solidFill>
                  <a:schemeClr val="tx1"/>
                </a:solidFill>
                <a:latin typeface="+mn-lt"/>
                <a:cs typeface="+mn-cs"/>
              </a:defRPr>
            </a:lvl5pPr>
            <a:lvl6pPr marL="1414356"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6pPr>
            <a:lvl7pPr marL="1871520"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7pPr>
            <a:lvl8pPr marL="2328685"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8pPr>
            <a:lvl9pPr marL="2785851"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9pPr>
          </a:lstStyle>
          <a:p>
            <a:pPr marL="0" lvl="1" indent="0" algn="just" eaLnBrk="1" hangingPunct="1">
              <a:lnSpc>
                <a:spcPct val="150000"/>
              </a:lnSpc>
              <a:spcBef>
                <a:spcPts val="1200"/>
              </a:spcBef>
              <a:buClrTx/>
              <a:buNone/>
            </a:pPr>
            <a:r>
              <a:rPr lang="en-US" sz="1200" b="1" dirty="0">
                <a:latin typeface="Arial" panose="020B0604020202020204" pitchFamily="34" charset="0"/>
                <a:ea typeface="Tahoma" panose="020B0604030504040204" pitchFamily="34" charset="0"/>
                <a:cs typeface="Arial" panose="020B0604020202020204" pitchFamily="34" charset="0"/>
              </a:rPr>
              <a:t>Goods and Services: </a:t>
            </a:r>
          </a:p>
          <a:p>
            <a:pPr marL="266700" lvl="1" indent="-266700" algn="just" eaLnBrk="1" hangingPunct="1">
              <a:lnSpc>
                <a:spcPct val="150000"/>
              </a:lnSpc>
              <a:spcBef>
                <a:spcPts val="1200"/>
              </a:spcBef>
              <a:buClrTx/>
              <a:buFont typeface="Wingdings" panose="05000000000000000000" pitchFamily="2" charset="2"/>
              <a:buChar char="q"/>
            </a:pPr>
            <a:r>
              <a:rPr lang="en-US" sz="1200" dirty="0" smtClean="0">
                <a:latin typeface="Arial" panose="020B0604020202020204" pitchFamily="34" charset="0"/>
                <a:ea typeface="Tahoma" panose="020B0604030504040204" pitchFamily="34" charset="0"/>
                <a:cs typeface="Arial" panose="020B0604020202020204" pitchFamily="34" charset="0"/>
              </a:rPr>
              <a:t>The actual spending is R6,484 billion (98,08%) against </a:t>
            </a:r>
            <a:r>
              <a:rPr lang="en-US" sz="1200" dirty="0">
                <a:latin typeface="Arial" panose="020B0604020202020204" pitchFamily="34" charset="0"/>
                <a:ea typeface="Tahoma" panose="020B0604030504040204" pitchFamily="34" charset="0"/>
                <a:cs typeface="Arial" panose="020B0604020202020204" pitchFamily="34" charset="0"/>
              </a:rPr>
              <a:t>the revised budget of </a:t>
            </a:r>
            <a:r>
              <a:rPr lang="en-US" sz="1200" dirty="0" smtClean="0">
                <a:latin typeface="Arial" panose="020B0604020202020204" pitchFamily="34" charset="0"/>
                <a:ea typeface="Tahoma" panose="020B0604030504040204" pitchFamily="34" charset="0"/>
                <a:cs typeface="Arial" panose="020B0604020202020204" pitchFamily="34" charset="0"/>
              </a:rPr>
              <a:t>R6,611 billion (100.00%) </a:t>
            </a:r>
            <a:r>
              <a:rPr lang="en-US" sz="1200" dirty="0">
                <a:latin typeface="Arial" panose="020B0604020202020204" pitchFamily="34" charset="0"/>
                <a:ea typeface="Tahoma" panose="020B0604030504040204" pitchFamily="34" charset="0"/>
                <a:cs typeface="Arial" panose="020B0604020202020204" pitchFamily="34" charset="0"/>
              </a:rPr>
              <a:t>resulting </a:t>
            </a:r>
            <a:r>
              <a:rPr lang="en-US" sz="1200" dirty="0" smtClean="0">
                <a:latin typeface="Arial" panose="020B0604020202020204" pitchFamily="34" charset="0"/>
                <a:ea typeface="Tahoma" panose="020B0604030504040204" pitchFamily="34" charset="0"/>
                <a:cs typeface="Arial" panose="020B0604020202020204" pitchFamily="34" charset="0"/>
              </a:rPr>
              <a:t>in an underspending of R127 million of the projected expenditure mainly </a:t>
            </a:r>
            <a:r>
              <a:rPr lang="en-ZA" sz="1200" dirty="0" smtClean="0">
                <a:latin typeface="Arial" panose="020B0604020202020204" pitchFamily="34" charset="0"/>
                <a:ea typeface="Tahoma" panose="020B0604030504040204" pitchFamily="34" charset="0"/>
                <a:cs typeface="Arial" panose="020B0604020202020204" pitchFamily="34" charset="0"/>
              </a:rPr>
              <a:t>due to:</a:t>
            </a:r>
          </a:p>
          <a:p>
            <a:pPr marL="0" lvl="1" indent="0" algn="just" eaLnBrk="1" hangingPunct="1">
              <a:lnSpc>
                <a:spcPct val="150000"/>
              </a:lnSpc>
              <a:spcBef>
                <a:spcPts val="1200"/>
              </a:spcBef>
              <a:buClrTx/>
              <a:buNone/>
            </a:pPr>
            <a:r>
              <a:rPr lang="en-US" sz="1200" dirty="0" smtClean="0">
                <a:latin typeface="Arial" panose="020B0604020202020204" pitchFamily="34" charset="0"/>
                <a:ea typeface="Tahoma" panose="020B0604030504040204" pitchFamily="34" charset="0"/>
                <a:cs typeface="Arial" panose="020B0604020202020204" pitchFamily="34" charset="0"/>
              </a:rPr>
              <a:t>	</a:t>
            </a:r>
            <a:r>
              <a:rPr lang="en-US" sz="1200" dirty="0">
                <a:latin typeface="Arial" panose="020B0604020202020204" pitchFamily="34" charset="0"/>
                <a:ea typeface="Tahoma" panose="020B0604030504040204" pitchFamily="34" charset="0"/>
                <a:cs typeface="Arial" panose="020B0604020202020204" pitchFamily="34" charset="0"/>
              </a:rPr>
              <a:t>•	 </a:t>
            </a:r>
            <a:r>
              <a:rPr lang="en-ZA" sz="1200" dirty="0">
                <a:latin typeface="Arial" panose="020B0604020202020204" pitchFamily="34" charset="0"/>
                <a:ea typeface="Tahoma" panose="020B0604030504040204" pitchFamily="34" charset="0"/>
                <a:cs typeface="Arial" panose="020B0604020202020204" pitchFamily="34" charset="0"/>
              </a:rPr>
              <a:t>Computer Services  as well as on items: Travel and Subsistence due to National Lockdown as a result of COVID-19</a:t>
            </a:r>
          </a:p>
          <a:p>
            <a:pPr marL="0" lvl="1" indent="0" algn="just" eaLnBrk="1" hangingPunct="1">
              <a:lnSpc>
                <a:spcPct val="150000"/>
              </a:lnSpc>
              <a:spcBef>
                <a:spcPts val="1200"/>
              </a:spcBef>
              <a:buClrTx/>
              <a:buNone/>
            </a:pPr>
            <a:r>
              <a:rPr lang="en-ZA" sz="1200" dirty="0" smtClean="0">
                <a:latin typeface="Arial" panose="020B0604020202020204" pitchFamily="34" charset="0"/>
                <a:ea typeface="Tahoma" panose="020B0604030504040204" pitchFamily="34" charset="0"/>
                <a:cs typeface="Arial" panose="020B0604020202020204" pitchFamily="34" charset="0"/>
              </a:rPr>
              <a:t>		  and Inventory: Clothing Material and  Accessories</a:t>
            </a:r>
            <a:endParaRPr lang="en-US" sz="1200" dirty="0" smtClean="0">
              <a:latin typeface="Arial" panose="020B0604020202020204" pitchFamily="34" charset="0"/>
              <a:ea typeface="Tahoma" panose="020B0604030504040204" pitchFamily="34" charset="0"/>
              <a:cs typeface="Arial" panose="020B0604020202020204" pitchFamily="34" charset="0"/>
            </a:endParaRPr>
          </a:p>
          <a:p>
            <a:pPr marL="0" lvl="1" indent="0" algn="just" eaLnBrk="1" hangingPunct="1">
              <a:lnSpc>
                <a:spcPct val="150000"/>
              </a:lnSpc>
              <a:spcBef>
                <a:spcPts val="1200"/>
              </a:spcBef>
              <a:buClrTx/>
              <a:buNone/>
            </a:pPr>
            <a:r>
              <a:rPr lang="en-US" sz="1200" dirty="0" smtClean="0">
                <a:latin typeface="Arial" panose="020B0604020202020204" pitchFamily="34" charset="0"/>
                <a:ea typeface="Tahoma" panose="020B0604030504040204" pitchFamily="34" charset="0"/>
                <a:cs typeface="Arial" panose="020B0604020202020204" pitchFamily="34" charset="0"/>
              </a:rPr>
              <a:t>    </a:t>
            </a:r>
            <a:r>
              <a:rPr lang="en-US" sz="1200" dirty="0">
                <a:latin typeface="Arial" panose="020B0604020202020204" pitchFamily="34" charset="0"/>
                <a:ea typeface="Tahoma" panose="020B0604030504040204" pitchFamily="34" charset="0"/>
                <a:cs typeface="Arial" panose="020B0604020202020204" pitchFamily="34" charset="0"/>
              </a:rPr>
              <a:t>	</a:t>
            </a:r>
            <a:r>
              <a:rPr lang="en-ZA" sz="1200" dirty="0" smtClean="0">
                <a:latin typeface="Arial" panose="020B0604020202020204" pitchFamily="34" charset="0"/>
                <a:ea typeface="Tahoma" panose="020B0604030504040204" pitchFamily="34" charset="0"/>
                <a:cs typeface="Arial" panose="020B0604020202020204" pitchFamily="34" charset="0"/>
              </a:rPr>
              <a:t>•</a:t>
            </a:r>
            <a:r>
              <a:rPr lang="en-ZA" sz="1200" dirty="0">
                <a:latin typeface="Arial" panose="020B0604020202020204" pitchFamily="34" charset="0"/>
                <a:ea typeface="Tahoma" panose="020B0604030504040204" pitchFamily="34" charset="0"/>
                <a:cs typeface="Arial" panose="020B0604020202020204" pitchFamily="34" charset="0"/>
              </a:rPr>
              <a:t>	Inventory: Food and Food Supplies, expenditure and commitments on food items between BAS and LOGIS, and 			Internal Charges will be interrogated so as to follow through on lower than anticipated expenditure</a:t>
            </a:r>
            <a:endParaRPr lang="en-US" sz="1200" dirty="0" smtClean="0">
              <a:latin typeface="Arial" panose="020B0604020202020204" pitchFamily="34" charset="0"/>
              <a:ea typeface="Tahoma" panose="020B0604030504040204" pitchFamily="34" charset="0"/>
              <a:cs typeface="Arial" panose="020B0604020202020204" pitchFamily="34" charset="0"/>
            </a:endParaRPr>
          </a:p>
          <a:p>
            <a:pPr marL="0" lvl="1" indent="0" algn="just" eaLnBrk="1" hangingPunct="1">
              <a:lnSpc>
                <a:spcPct val="150000"/>
              </a:lnSpc>
              <a:spcBef>
                <a:spcPts val="1200"/>
              </a:spcBef>
              <a:buClrTx/>
              <a:buNone/>
            </a:pPr>
            <a:r>
              <a:rPr lang="en-ZA" sz="1200" b="1" kern="0" dirty="0" smtClean="0">
                <a:latin typeface="Arial" panose="020B0604020202020204" pitchFamily="34" charset="0"/>
                <a:ea typeface="Tahoma" panose="020B0604030504040204" pitchFamily="34" charset="0"/>
                <a:cs typeface="Arial" panose="020B0604020202020204" pitchFamily="34" charset="0"/>
              </a:rPr>
              <a:t>Interest </a:t>
            </a:r>
            <a:r>
              <a:rPr lang="en-ZA" sz="1200" b="1" kern="0" dirty="0">
                <a:latin typeface="Arial" panose="020B0604020202020204" pitchFamily="34" charset="0"/>
                <a:ea typeface="Tahoma" panose="020B0604030504040204" pitchFamily="34" charset="0"/>
                <a:cs typeface="Arial" panose="020B0604020202020204" pitchFamily="34" charset="0"/>
              </a:rPr>
              <a:t>and Rent on Land</a:t>
            </a:r>
            <a:r>
              <a:rPr lang="en-ZA" sz="1200" kern="0" dirty="0">
                <a:latin typeface="Arial" panose="020B0604020202020204" pitchFamily="34" charset="0"/>
                <a:ea typeface="Tahoma" panose="020B0604030504040204" pitchFamily="34" charset="0"/>
                <a:cs typeface="Arial" panose="020B0604020202020204" pitchFamily="34" charset="0"/>
              </a:rPr>
              <a:t>: </a:t>
            </a:r>
            <a:endParaRPr lang="en-ZA" sz="1200" kern="0" dirty="0" smtClean="0">
              <a:latin typeface="Arial" panose="020B0604020202020204" pitchFamily="34" charset="0"/>
              <a:ea typeface="Tahoma" panose="020B0604030504040204" pitchFamily="34" charset="0"/>
              <a:cs typeface="Arial" panose="020B0604020202020204" pitchFamily="34" charset="0"/>
            </a:endParaRPr>
          </a:p>
          <a:p>
            <a:pPr marL="271463" lvl="1" indent="-271463" algn="just" eaLnBrk="1" hangingPunct="1">
              <a:lnSpc>
                <a:spcPct val="150000"/>
              </a:lnSpc>
              <a:spcBef>
                <a:spcPts val="1200"/>
              </a:spcBef>
              <a:buClrTx/>
              <a:buFont typeface="Wingdings" panose="05000000000000000000" pitchFamily="2" charset="2"/>
              <a:buChar char="q"/>
            </a:pPr>
            <a:r>
              <a:rPr lang="en-ZA" sz="1200" dirty="0">
                <a:latin typeface="Arial" panose="020B0604020202020204" pitchFamily="34" charset="0"/>
                <a:ea typeface="Tahoma" panose="020B0604030504040204" pitchFamily="34" charset="0"/>
                <a:cs typeface="Arial" panose="020B0604020202020204" pitchFamily="34" charset="0"/>
              </a:rPr>
              <a:t> There was an expenditure of </a:t>
            </a:r>
            <a:r>
              <a:rPr lang="en-ZA" sz="1200" dirty="0" smtClean="0">
                <a:latin typeface="Arial" panose="020B0604020202020204" pitchFamily="34" charset="0"/>
                <a:ea typeface="Tahoma" panose="020B0604030504040204" pitchFamily="34" charset="0"/>
                <a:cs typeface="Arial" panose="020B0604020202020204" pitchFamily="34" charset="0"/>
              </a:rPr>
              <a:t>R1,124 </a:t>
            </a:r>
            <a:r>
              <a:rPr lang="en-ZA" sz="1200" dirty="0">
                <a:latin typeface="Arial" panose="020B0604020202020204" pitchFamily="34" charset="0"/>
                <a:ea typeface="Tahoma" panose="020B0604030504040204" pitchFamily="34" charset="0"/>
                <a:cs typeface="Arial" panose="020B0604020202020204" pitchFamily="34" charset="0"/>
              </a:rPr>
              <a:t>million incurred against a zero budget mainly due to interest paid on </a:t>
            </a:r>
            <a:r>
              <a:rPr lang="en-ZA" sz="1200" dirty="0" smtClean="0">
                <a:latin typeface="Arial" panose="020B0604020202020204" pitchFamily="34" charset="0"/>
                <a:ea typeface="Tahoma" panose="020B0604030504040204" pitchFamily="34" charset="0"/>
                <a:cs typeface="Arial" panose="020B0604020202020204" pitchFamily="34" charset="0"/>
              </a:rPr>
              <a:t>arrear salaries </a:t>
            </a:r>
            <a:r>
              <a:rPr lang="en-ZA" sz="1200" dirty="0">
                <a:latin typeface="Arial" panose="020B0604020202020204" pitchFamily="34" charset="0"/>
                <a:ea typeface="Tahoma" panose="020B0604030504040204" pitchFamily="34" charset="0"/>
                <a:cs typeface="Arial" panose="020B0604020202020204" pitchFamily="34" charset="0"/>
              </a:rPr>
              <a:t>in Head Office and KZN </a:t>
            </a:r>
            <a:r>
              <a:rPr lang="en-ZA" sz="1200" dirty="0" smtClean="0">
                <a:latin typeface="Arial" panose="020B0604020202020204" pitchFamily="34" charset="0"/>
                <a:ea typeface="Tahoma" panose="020B0604030504040204" pitchFamily="34" charset="0"/>
                <a:cs typeface="Arial" panose="020B0604020202020204" pitchFamily="34" charset="0"/>
              </a:rPr>
              <a:t>region</a:t>
            </a:r>
          </a:p>
          <a:p>
            <a:pPr marL="271463" lvl="1" indent="-271463" algn="just" eaLnBrk="1" hangingPunct="1">
              <a:lnSpc>
                <a:spcPct val="150000"/>
              </a:lnSpc>
              <a:spcBef>
                <a:spcPts val="1200"/>
              </a:spcBef>
              <a:buClrTx/>
              <a:buFont typeface="Wingdings" panose="05000000000000000000" pitchFamily="2" charset="2"/>
              <a:buChar char="q"/>
            </a:pPr>
            <a:r>
              <a:rPr lang="en-US" sz="1200" b="1" dirty="0">
                <a:latin typeface="Arial" panose="020B0604020202020204" pitchFamily="34" charset="0"/>
                <a:ea typeface="Tahoma" panose="020B0604030504040204" pitchFamily="34" charset="0"/>
                <a:cs typeface="Arial" panose="020B0604020202020204" pitchFamily="34" charset="0"/>
              </a:rPr>
              <a:t>Payment for financial Assets</a:t>
            </a:r>
            <a:r>
              <a:rPr lang="en-US" sz="1200" dirty="0">
                <a:latin typeface="Arial" panose="020B0604020202020204" pitchFamily="34" charset="0"/>
                <a:ea typeface="Tahoma" panose="020B0604030504040204" pitchFamily="34" charset="0"/>
                <a:cs typeface="Arial" panose="020B0604020202020204" pitchFamily="34" charset="0"/>
              </a:rPr>
              <a:t>: The actual spending of R5,135 million incurred against a zero budget mainly due to write offs of debts and losses</a:t>
            </a:r>
          </a:p>
          <a:p>
            <a:pPr marL="271463" lvl="1" indent="-271463" algn="just" eaLnBrk="1" hangingPunct="1">
              <a:lnSpc>
                <a:spcPct val="150000"/>
              </a:lnSpc>
              <a:spcBef>
                <a:spcPts val="1200"/>
              </a:spcBef>
              <a:buClrTx/>
              <a:buFont typeface="Wingdings" panose="05000000000000000000" pitchFamily="2" charset="2"/>
              <a:buChar char="q"/>
            </a:pPr>
            <a:endParaRPr lang="en-ZA" sz="1200" dirty="0">
              <a:latin typeface="Arial" panose="020B0604020202020204" pitchFamily="34" charset="0"/>
              <a:ea typeface="Tahoma" panose="020B0604030504040204" pitchFamily="34" charset="0"/>
              <a:cs typeface="Arial" panose="020B0604020202020204" pitchFamily="34" charset="0"/>
            </a:endParaRPr>
          </a:p>
          <a:p>
            <a:pPr marL="0" lvl="1" indent="0" algn="just" eaLnBrk="1" hangingPunct="1">
              <a:lnSpc>
                <a:spcPct val="150000"/>
              </a:lnSpc>
              <a:spcBef>
                <a:spcPts val="1200"/>
              </a:spcBef>
              <a:buClrTx/>
              <a:buNone/>
            </a:pPr>
            <a:r>
              <a:rPr lang="en-ZA" sz="1200" kern="0" dirty="0" smtClean="0">
                <a:latin typeface="Arial" panose="020B0604020202020204" pitchFamily="34" charset="0"/>
                <a:ea typeface="Tahoma" panose="020B0604030504040204" pitchFamily="34" charset="0"/>
                <a:cs typeface="Arial" panose="020B0604020202020204" pitchFamily="34" charset="0"/>
              </a:rPr>
              <a:t> </a:t>
            </a:r>
            <a:endParaRPr lang="en-ZA" sz="1200" kern="0" dirty="0">
              <a:latin typeface="Arial" panose="020B0604020202020204" pitchFamily="34" charset="0"/>
              <a:ea typeface="Tahoma" panose="020B0604030504040204" pitchFamily="34" charset="0"/>
              <a:cs typeface="Arial" panose="020B0604020202020204" pitchFamily="34" charset="0"/>
            </a:endParaRPr>
          </a:p>
        </p:txBody>
      </p:sp>
      <p:sp>
        <p:nvSpPr>
          <p:cNvPr id="11" name="Rectangle 2"/>
          <p:cNvSpPr txBox="1">
            <a:spLocks noChangeArrowheads="1"/>
          </p:cNvSpPr>
          <p:nvPr/>
        </p:nvSpPr>
        <p:spPr bwMode="auto">
          <a:xfrm>
            <a:off x="752475" y="231941"/>
            <a:ext cx="8094005" cy="498598"/>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algn="ctr" defTabSz="914400"/>
            <a:r>
              <a:rPr lang="en-US" sz="1800" dirty="0">
                <a:latin typeface="Arial" panose="020B0604020202020204" pitchFamily="34" charset="0"/>
                <a:ea typeface="Tahoma" panose="020B0604030504040204" pitchFamily="34" charset="0"/>
                <a:cs typeface="Arial" panose="020B0604020202020204" pitchFamily="34" charset="0"/>
              </a:rPr>
              <a:t>C. ANALYSIS OF THE </a:t>
            </a:r>
            <a:r>
              <a:rPr lang="en-US" sz="1800" dirty="0" smtClean="0">
                <a:latin typeface="Arial" panose="020B0604020202020204" pitchFamily="34" charset="0"/>
                <a:ea typeface="Tahoma" panose="020B0604030504040204" pitchFamily="34" charset="0"/>
                <a:cs typeface="Arial" panose="020B0604020202020204" pitchFamily="34" charset="0"/>
              </a:rPr>
              <a:t>PRELIMINARY STATE </a:t>
            </a:r>
            <a:r>
              <a:rPr lang="en-US" sz="1800" dirty="0">
                <a:latin typeface="Arial" panose="020B0604020202020204" pitchFamily="34" charset="0"/>
                <a:ea typeface="Tahoma" panose="020B0604030504040204" pitchFamily="34" charset="0"/>
                <a:cs typeface="Arial" panose="020B0604020202020204" pitchFamily="34" charset="0"/>
              </a:rPr>
              <a:t>OF EXPENDITURE PER ECONOMIC CLASSIFICATION FOR THE YEAR ENDED </a:t>
            </a:r>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latin typeface="Arial" panose="020B0604020202020204" pitchFamily="34" charset="0"/>
              <a:ea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39071090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28</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2"/>
          <a:stretch>
            <a:fillRect/>
          </a:stretch>
        </p:blipFill>
        <p:spPr>
          <a:xfrm>
            <a:off x="830571" y="6504770"/>
            <a:ext cx="7378700" cy="38100"/>
          </a:xfrm>
          <a:prstGeom prst="rect">
            <a:avLst/>
          </a:prstGeom>
        </p:spPr>
      </p:pic>
      <p:sp>
        <p:nvSpPr>
          <p:cNvPr id="9" name="Title 1"/>
          <p:cNvSpPr txBox="1">
            <a:spLocks/>
          </p:cNvSpPr>
          <p:nvPr/>
        </p:nvSpPr>
        <p:spPr bwMode="auto">
          <a:xfrm>
            <a:off x="0" y="358578"/>
            <a:ext cx="9036496" cy="32717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10" name="Rectangle 3"/>
          <p:cNvSpPr txBox="1">
            <a:spLocks noChangeArrowheads="1"/>
          </p:cNvSpPr>
          <p:nvPr/>
        </p:nvSpPr>
        <p:spPr bwMode="auto">
          <a:xfrm>
            <a:off x="234006" y="1131049"/>
            <a:ext cx="8802490" cy="5186035"/>
          </a:xfrm>
          <a:prstGeom prst="rect">
            <a:avLst/>
          </a:prstGeom>
          <a:noFill/>
          <a:ln w="12700" algn="ctr">
            <a:no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90000"/>
              </a:lnSpc>
              <a:spcBef>
                <a:spcPct val="90000"/>
              </a:spcBef>
              <a:spcAft>
                <a:spcPct val="0"/>
              </a:spcAft>
              <a:buClr>
                <a:schemeClr val="bg2"/>
              </a:buClr>
              <a:buFont typeface="Wingdings" pitchFamily="2" charset="2"/>
              <a:buChar char="n"/>
              <a:defRPr sz="1600">
                <a:solidFill>
                  <a:schemeClr val="tx1"/>
                </a:solidFill>
                <a:latin typeface="+mn-lt"/>
                <a:ea typeface="+mn-ea"/>
                <a:cs typeface="+mn-cs"/>
              </a:defRPr>
            </a:lvl1pPr>
            <a:lvl2pPr marL="458788" indent="-188913" algn="l" rtl="0" eaLnBrk="0" fontAlgn="base" hangingPunct="0">
              <a:lnSpc>
                <a:spcPct val="90000"/>
              </a:lnSpc>
              <a:spcBef>
                <a:spcPct val="50000"/>
              </a:spcBef>
              <a:spcAft>
                <a:spcPct val="0"/>
              </a:spcAft>
              <a:buClr>
                <a:schemeClr val="bg2"/>
              </a:buClr>
              <a:buFont typeface="Arial" charset="0"/>
              <a:buChar char="•"/>
              <a:defRPr sz="1600">
                <a:solidFill>
                  <a:schemeClr val="tx1"/>
                </a:solidFill>
                <a:latin typeface="+mn-lt"/>
                <a:cs typeface="+mn-cs"/>
              </a:defRPr>
            </a:lvl2pPr>
            <a:lvl3pPr marL="623888" indent="-161925" algn="l" rtl="0" eaLnBrk="0" fontAlgn="base" hangingPunct="0">
              <a:lnSpc>
                <a:spcPct val="90000"/>
              </a:lnSpc>
              <a:spcBef>
                <a:spcPct val="30000"/>
              </a:spcBef>
              <a:spcAft>
                <a:spcPct val="0"/>
              </a:spcAft>
              <a:buClr>
                <a:schemeClr val="bg2"/>
              </a:buClr>
              <a:buFont typeface="Arial" charset="0"/>
              <a:buChar char="–"/>
              <a:defRPr sz="1600">
                <a:solidFill>
                  <a:schemeClr val="tx1"/>
                </a:solidFill>
                <a:latin typeface="+mn-lt"/>
                <a:cs typeface="+mn-cs"/>
              </a:defRPr>
            </a:lvl3pPr>
            <a:lvl4pPr marL="793750" indent="-166688" algn="l" rtl="0" eaLnBrk="0" fontAlgn="base" hangingPunct="0">
              <a:lnSpc>
                <a:spcPct val="90000"/>
              </a:lnSpc>
              <a:spcBef>
                <a:spcPct val="10000"/>
              </a:spcBef>
              <a:spcAft>
                <a:spcPct val="0"/>
              </a:spcAft>
              <a:buClr>
                <a:schemeClr val="bg2"/>
              </a:buClr>
              <a:buFont typeface="Arial" charset="0"/>
              <a:buChar char="-"/>
              <a:defRPr sz="1600">
                <a:solidFill>
                  <a:schemeClr val="tx1"/>
                </a:solidFill>
                <a:latin typeface="+mn-lt"/>
                <a:cs typeface="+mn-cs"/>
              </a:defRPr>
            </a:lvl4pPr>
            <a:lvl5pPr marL="955675" indent="-158750" algn="l" rtl="0" eaLnBrk="0" fontAlgn="base" hangingPunct="0">
              <a:lnSpc>
                <a:spcPct val="90000"/>
              </a:lnSpc>
              <a:spcBef>
                <a:spcPct val="0"/>
              </a:spcBef>
              <a:spcAft>
                <a:spcPct val="0"/>
              </a:spcAft>
              <a:buClr>
                <a:schemeClr val="bg2"/>
              </a:buClr>
              <a:buFont typeface="Arial" charset="0"/>
              <a:buChar char="­"/>
              <a:defRPr sz="1600">
                <a:solidFill>
                  <a:schemeClr val="tx1"/>
                </a:solidFill>
                <a:latin typeface="+mn-lt"/>
                <a:cs typeface="+mn-cs"/>
              </a:defRPr>
            </a:lvl5pPr>
            <a:lvl6pPr marL="1414356"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6pPr>
            <a:lvl7pPr marL="1871520"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7pPr>
            <a:lvl8pPr marL="2328685"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8pPr>
            <a:lvl9pPr marL="2785851"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9pPr>
          </a:lstStyle>
          <a:p>
            <a:pPr marL="0" lvl="1" indent="0" algn="just" eaLnBrk="1" hangingPunct="1">
              <a:lnSpc>
                <a:spcPct val="150000"/>
              </a:lnSpc>
              <a:spcBef>
                <a:spcPts val="1200"/>
              </a:spcBef>
              <a:buClrTx/>
              <a:buNone/>
            </a:pPr>
            <a:r>
              <a:rPr lang="en-ZA" sz="1200" b="1" dirty="0">
                <a:latin typeface="Arial" panose="020B0604020202020204" pitchFamily="34" charset="0"/>
                <a:ea typeface="Tahoma" panose="020B0604030504040204" pitchFamily="34" charset="0"/>
                <a:cs typeface="Arial" panose="020B0604020202020204" pitchFamily="34" charset="0"/>
              </a:rPr>
              <a:t>Transfers and Subsidies:  </a:t>
            </a:r>
          </a:p>
          <a:p>
            <a:pPr algn="just">
              <a:lnSpc>
                <a:spcPct val="150000"/>
              </a:lnSpc>
              <a:buClrTx/>
              <a:buFont typeface="Wingdings" panose="05000000000000000000" pitchFamily="2" charset="2"/>
              <a:buChar char="q"/>
            </a:pPr>
            <a:r>
              <a:rPr lang="en-ZA" sz="1200" dirty="0">
                <a:latin typeface="Arial" panose="020B0604020202020204" pitchFamily="34" charset="0"/>
                <a:ea typeface="Tahoma" panose="020B0604030504040204" pitchFamily="34" charset="0"/>
                <a:cs typeface="Arial" panose="020B0604020202020204" pitchFamily="34" charset="0"/>
              </a:rPr>
              <a:t>The actual spending </a:t>
            </a:r>
            <a:r>
              <a:rPr lang="en-ZA" sz="1200" dirty="0" smtClean="0">
                <a:latin typeface="Arial" panose="020B0604020202020204" pitchFamily="34" charset="0"/>
                <a:ea typeface="Tahoma" panose="020B0604030504040204" pitchFamily="34" charset="0"/>
                <a:cs typeface="Arial" panose="020B0604020202020204" pitchFamily="34" charset="0"/>
              </a:rPr>
              <a:t>is R833,863 </a:t>
            </a:r>
            <a:r>
              <a:rPr lang="en-ZA" sz="1200" dirty="0">
                <a:latin typeface="Arial" panose="020B0604020202020204" pitchFamily="34" charset="0"/>
                <a:ea typeface="Tahoma" panose="020B0604030504040204" pitchFamily="34" charset="0"/>
                <a:cs typeface="Arial" panose="020B0604020202020204" pitchFamily="34" charset="0"/>
              </a:rPr>
              <a:t>million </a:t>
            </a:r>
            <a:r>
              <a:rPr lang="en-ZA" sz="1200" dirty="0" smtClean="0">
                <a:latin typeface="Arial" panose="020B0604020202020204" pitchFamily="34" charset="0"/>
                <a:ea typeface="Tahoma" panose="020B0604030504040204" pitchFamily="34" charset="0"/>
                <a:cs typeface="Arial" panose="020B0604020202020204" pitchFamily="34" charset="0"/>
              </a:rPr>
              <a:t>(80,13%) </a:t>
            </a:r>
            <a:r>
              <a:rPr lang="en-US" sz="1200" dirty="0" smtClean="0">
                <a:latin typeface="Arial" panose="020B0604020202020204" pitchFamily="34" charset="0"/>
                <a:ea typeface="Tahoma" panose="020B0604030504040204" pitchFamily="34" charset="0"/>
                <a:cs typeface="Arial" panose="020B0604020202020204" pitchFamily="34" charset="0"/>
              </a:rPr>
              <a:t>against </a:t>
            </a:r>
            <a:r>
              <a:rPr lang="en-US" sz="1200" dirty="0">
                <a:latin typeface="Arial" panose="020B0604020202020204" pitchFamily="34" charset="0"/>
                <a:ea typeface="Tahoma" panose="020B0604030504040204" pitchFamily="34" charset="0"/>
                <a:cs typeface="Arial" panose="020B0604020202020204" pitchFamily="34" charset="0"/>
              </a:rPr>
              <a:t>the revised budget of </a:t>
            </a:r>
            <a:r>
              <a:rPr lang="en-US" sz="1200" dirty="0" smtClean="0">
                <a:latin typeface="Arial" panose="020B0604020202020204" pitchFamily="34" charset="0"/>
                <a:ea typeface="Tahoma" panose="020B0604030504040204" pitchFamily="34" charset="0"/>
                <a:cs typeface="Arial" panose="020B0604020202020204" pitchFamily="34" charset="0"/>
              </a:rPr>
              <a:t>R1,041 </a:t>
            </a:r>
            <a:r>
              <a:rPr lang="en-US" sz="1200" dirty="0">
                <a:latin typeface="Arial" panose="020B0604020202020204" pitchFamily="34" charset="0"/>
                <a:ea typeface="Tahoma" panose="020B0604030504040204" pitchFamily="34" charset="0"/>
                <a:cs typeface="Arial" panose="020B0604020202020204" pitchFamily="34" charset="0"/>
              </a:rPr>
              <a:t>b</a:t>
            </a:r>
            <a:r>
              <a:rPr lang="en-US" sz="1200" dirty="0" smtClean="0">
                <a:latin typeface="Arial" panose="020B0604020202020204" pitchFamily="34" charset="0"/>
                <a:ea typeface="Tahoma" panose="020B0604030504040204" pitchFamily="34" charset="0"/>
                <a:cs typeface="Arial" panose="020B0604020202020204" pitchFamily="34" charset="0"/>
              </a:rPr>
              <a:t>illion </a:t>
            </a:r>
            <a:r>
              <a:rPr lang="en-ZA" sz="1200" dirty="0" smtClean="0">
                <a:latin typeface="Arial" panose="020B0604020202020204" pitchFamily="34" charset="0"/>
                <a:ea typeface="Tahoma" panose="020B0604030504040204" pitchFamily="34" charset="0"/>
                <a:cs typeface="Arial" panose="020B0604020202020204" pitchFamily="34" charset="0"/>
              </a:rPr>
              <a:t>resulting </a:t>
            </a:r>
            <a:r>
              <a:rPr lang="en-ZA" sz="1200" dirty="0">
                <a:latin typeface="Arial" panose="020B0604020202020204" pitchFamily="34" charset="0"/>
                <a:ea typeface="Tahoma" panose="020B0604030504040204" pitchFamily="34" charset="0"/>
                <a:cs typeface="Arial" panose="020B0604020202020204" pitchFamily="34" charset="0"/>
              </a:rPr>
              <a:t>in an </a:t>
            </a:r>
            <a:r>
              <a:rPr lang="en-US" sz="1200" dirty="0" smtClean="0">
                <a:latin typeface="Arial" panose="020B0604020202020204" pitchFamily="34" charset="0"/>
                <a:ea typeface="Tahoma" panose="020B0604030504040204" pitchFamily="34" charset="0"/>
                <a:cs typeface="Arial" panose="020B0604020202020204" pitchFamily="34" charset="0"/>
              </a:rPr>
              <a:t>underspending </a:t>
            </a:r>
            <a:r>
              <a:rPr lang="en-US" sz="1300" dirty="0" smtClean="0">
                <a:latin typeface="Arial" panose="020B0604020202020204" pitchFamily="34" charset="0"/>
                <a:ea typeface="Tahoma" panose="020B0604030504040204" pitchFamily="34" charset="0"/>
                <a:cs typeface="Arial" panose="020B0604020202020204" pitchFamily="34" charset="0"/>
              </a:rPr>
              <a:t>of R207 million of the projected expenditure </a:t>
            </a:r>
            <a:r>
              <a:rPr lang="en-US" sz="1300" dirty="0">
                <a:latin typeface="Arial" panose="020B0604020202020204" pitchFamily="34" charset="0"/>
                <a:ea typeface="Tahoma" panose="020B0604030504040204" pitchFamily="34" charset="0"/>
                <a:cs typeface="Arial" panose="020B0604020202020204" pitchFamily="34" charset="0"/>
              </a:rPr>
              <a:t>as a result of lower than anticipated leave gratuities due to service terminations</a:t>
            </a:r>
          </a:p>
          <a:p>
            <a:pPr marL="0" indent="0" algn="just">
              <a:lnSpc>
                <a:spcPct val="150000"/>
              </a:lnSpc>
              <a:buClrTx/>
              <a:buNone/>
            </a:pPr>
            <a:r>
              <a:rPr lang="en-ZA" sz="1200" b="1" dirty="0" smtClean="0">
                <a:latin typeface="Arial" panose="020B0604020202020204" pitchFamily="34" charset="0"/>
                <a:ea typeface="Tahoma" panose="020B0604030504040204" pitchFamily="34" charset="0"/>
                <a:cs typeface="Arial" panose="020B0604020202020204" pitchFamily="34" charset="0"/>
              </a:rPr>
              <a:t>Payments </a:t>
            </a:r>
            <a:r>
              <a:rPr lang="en-ZA" sz="1200" b="1" dirty="0">
                <a:latin typeface="Arial" panose="020B0604020202020204" pitchFamily="34" charset="0"/>
                <a:ea typeface="Tahoma" panose="020B0604030504040204" pitchFamily="34" charset="0"/>
                <a:cs typeface="Arial" panose="020B0604020202020204" pitchFamily="34" charset="0"/>
              </a:rPr>
              <a:t>for Capital Assets: </a:t>
            </a:r>
          </a:p>
          <a:p>
            <a:pPr marL="266700" lvl="1" indent="-266700" algn="just" eaLnBrk="1" hangingPunct="1">
              <a:lnSpc>
                <a:spcPct val="150000"/>
              </a:lnSpc>
              <a:spcBef>
                <a:spcPts val="1200"/>
              </a:spcBef>
              <a:buClrTx/>
              <a:buFont typeface="Wingdings" panose="05000000000000000000" pitchFamily="2" charset="2"/>
              <a:buChar char="q"/>
            </a:pPr>
            <a:r>
              <a:rPr lang="en-US" sz="1200" dirty="0">
                <a:latin typeface="Arial" panose="020B0604020202020204" pitchFamily="34" charset="0"/>
                <a:ea typeface="Tahoma" panose="020B0604030504040204" pitchFamily="34" charset="0"/>
                <a:cs typeface="Arial" panose="020B0604020202020204" pitchFamily="34" charset="0"/>
              </a:rPr>
              <a:t>The actual spending </a:t>
            </a:r>
            <a:r>
              <a:rPr lang="en-US" sz="1200" dirty="0" smtClean="0">
                <a:latin typeface="Arial" panose="020B0604020202020204" pitchFamily="34" charset="0"/>
                <a:ea typeface="Tahoma" panose="020B0604030504040204" pitchFamily="34" charset="0"/>
                <a:cs typeface="Arial" panose="020B0604020202020204" pitchFamily="34" charset="0"/>
              </a:rPr>
              <a:t>is R341 million (47,31%) against </a:t>
            </a:r>
            <a:r>
              <a:rPr lang="en-US" sz="1200" dirty="0">
                <a:latin typeface="Arial" panose="020B0604020202020204" pitchFamily="34" charset="0"/>
                <a:ea typeface="Tahoma" panose="020B0604030504040204" pitchFamily="34" charset="0"/>
                <a:cs typeface="Arial" panose="020B0604020202020204" pitchFamily="34" charset="0"/>
              </a:rPr>
              <a:t>the </a:t>
            </a:r>
            <a:r>
              <a:rPr lang="en-US" sz="1200" dirty="0" smtClean="0">
                <a:latin typeface="Arial" panose="020B0604020202020204" pitchFamily="34" charset="0"/>
                <a:ea typeface="Tahoma" panose="020B0604030504040204" pitchFamily="34" charset="0"/>
                <a:cs typeface="Arial" panose="020B0604020202020204" pitchFamily="34" charset="0"/>
              </a:rPr>
              <a:t>adjusted </a:t>
            </a:r>
            <a:r>
              <a:rPr lang="en-US" sz="1200" dirty="0">
                <a:latin typeface="Arial" panose="020B0604020202020204" pitchFamily="34" charset="0"/>
                <a:ea typeface="Tahoma" panose="020B0604030504040204" pitchFamily="34" charset="0"/>
                <a:cs typeface="Arial" panose="020B0604020202020204" pitchFamily="34" charset="0"/>
              </a:rPr>
              <a:t>budget of </a:t>
            </a:r>
            <a:r>
              <a:rPr lang="en-US" sz="1200" dirty="0" smtClean="0">
                <a:latin typeface="Arial" panose="020B0604020202020204" pitchFamily="34" charset="0"/>
                <a:ea typeface="Tahoma" panose="020B0604030504040204" pitchFamily="34" charset="0"/>
                <a:cs typeface="Arial" panose="020B0604020202020204" pitchFamily="34" charset="0"/>
              </a:rPr>
              <a:t>R721 </a:t>
            </a:r>
            <a:r>
              <a:rPr lang="en-US" sz="1200" dirty="0">
                <a:latin typeface="Arial" panose="020B0604020202020204" pitchFamily="34" charset="0"/>
                <a:ea typeface="Tahoma" panose="020B0604030504040204" pitchFamily="34" charset="0"/>
                <a:cs typeface="Arial" panose="020B0604020202020204" pitchFamily="34" charset="0"/>
              </a:rPr>
              <a:t>million  resulting in an underspending of </a:t>
            </a:r>
            <a:r>
              <a:rPr lang="en-US" sz="1200" dirty="0" smtClean="0">
                <a:latin typeface="Arial" panose="020B0604020202020204" pitchFamily="34" charset="0"/>
                <a:ea typeface="Tahoma" panose="020B0604030504040204" pitchFamily="34" charset="0"/>
                <a:cs typeface="Arial" panose="020B0604020202020204" pitchFamily="34" charset="0"/>
              </a:rPr>
              <a:t>R380 million of the projected expenditure </a:t>
            </a:r>
            <a:r>
              <a:rPr lang="en-ZA" sz="1200" dirty="0">
                <a:latin typeface="Arial" panose="020B0604020202020204" pitchFamily="34" charset="0"/>
                <a:ea typeface="Tahoma" panose="020B0604030504040204" pitchFamily="34" charset="0"/>
                <a:cs typeface="Arial" panose="020B0604020202020204" pitchFamily="34" charset="0"/>
              </a:rPr>
              <a:t>mainly on item: Buildings and Other Fixed Structures </a:t>
            </a:r>
            <a:r>
              <a:rPr lang="en-ZA" sz="1200" dirty="0" smtClean="0">
                <a:latin typeface="Arial" panose="020B0604020202020204" pitchFamily="34" charset="0"/>
                <a:ea typeface="Tahoma" panose="020B0604030504040204" pitchFamily="34" charset="0"/>
                <a:cs typeface="Arial" panose="020B0604020202020204" pitchFamily="34" charset="0"/>
              </a:rPr>
              <a:t>due </a:t>
            </a:r>
            <a:r>
              <a:rPr lang="en-ZA" sz="1200" dirty="0">
                <a:latin typeface="Arial" panose="020B0604020202020204" pitchFamily="34" charset="0"/>
                <a:ea typeface="Tahoma" panose="020B0604030504040204" pitchFamily="34" charset="0"/>
                <a:cs typeface="Arial" panose="020B0604020202020204" pitchFamily="34" charset="0"/>
              </a:rPr>
              <a:t>to </a:t>
            </a:r>
            <a:r>
              <a:rPr lang="en-ZA" sz="1200" dirty="0" smtClean="0">
                <a:latin typeface="Arial" panose="020B0604020202020204" pitchFamily="34" charset="0"/>
                <a:ea typeface="Tahoma" panose="020B0604030504040204" pitchFamily="34" charset="0"/>
                <a:cs typeface="Arial" panose="020B0604020202020204" pitchFamily="34" charset="0"/>
              </a:rPr>
              <a:t>poor performance on Capital Works Programme as well as under Other Machinery and Equipment due to delays in procurement of IT Equipment, Security Equipment, Production Workshops and Agricultural Equipment</a:t>
            </a:r>
          </a:p>
          <a:p>
            <a:pPr marL="266700" lvl="1" indent="-266700" algn="just" eaLnBrk="1" hangingPunct="1">
              <a:lnSpc>
                <a:spcPct val="150000"/>
              </a:lnSpc>
              <a:spcBef>
                <a:spcPts val="1200"/>
              </a:spcBef>
              <a:buClrTx/>
              <a:buFont typeface="Wingdings" panose="05000000000000000000" pitchFamily="2" charset="2"/>
              <a:buChar char="q"/>
            </a:pPr>
            <a:r>
              <a:rPr lang="en-US" sz="1200" dirty="0" smtClean="0">
                <a:latin typeface="Arial" panose="020B0604020202020204" pitchFamily="34" charset="0"/>
                <a:ea typeface="Tahoma" panose="020B0604030504040204" pitchFamily="34" charset="0"/>
                <a:cs typeface="Arial" panose="020B0604020202020204" pitchFamily="34" charset="0"/>
              </a:rPr>
              <a:t>An </a:t>
            </a:r>
            <a:r>
              <a:rPr lang="en-US" sz="1200" dirty="0">
                <a:latin typeface="Arial" panose="020B0604020202020204" pitchFamily="34" charset="0"/>
                <a:ea typeface="Tahoma" panose="020B0604030504040204" pitchFamily="34" charset="0"/>
                <a:cs typeface="Arial" panose="020B0604020202020204" pitchFamily="34" charset="0"/>
              </a:rPr>
              <a:t>amount of R308,166 million was cut from Sub Programme: Facilities as part of funding South African Airways Business Rescue Plan as announced </a:t>
            </a:r>
            <a:r>
              <a:rPr lang="en-US" sz="1200" dirty="0" smtClean="0">
                <a:latin typeface="Arial" panose="020B0604020202020204" pitchFamily="34" charset="0"/>
                <a:ea typeface="Tahoma" panose="020B0604030504040204" pitchFamily="34" charset="0"/>
                <a:cs typeface="Arial" panose="020B0604020202020204" pitchFamily="34" charset="0"/>
              </a:rPr>
              <a:t>by the </a:t>
            </a:r>
            <a:r>
              <a:rPr lang="en-US" sz="1200" dirty="0">
                <a:latin typeface="Arial" panose="020B0604020202020204" pitchFamily="34" charset="0"/>
                <a:ea typeface="Tahoma" panose="020B0604030504040204" pitchFamily="34" charset="0"/>
                <a:cs typeface="Arial" panose="020B0604020202020204" pitchFamily="34" charset="0"/>
              </a:rPr>
              <a:t>Minister of </a:t>
            </a:r>
            <a:r>
              <a:rPr lang="en-US" sz="1200" dirty="0" smtClean="0">
                <a:latin typeface="Arial" panose="020B0604020202020204" pitchFamily="34" charset="0"/>
                <a:ea typeface="Tahoma" panose="020B0604030504040204" pitchFamily="34" charset="0"/>
                <a:cs typeface="Arial" panose="020B0604020202020204" pitchFamily="34" charset="0"/>
              </a:rPr>
              <a:t>Finance. Of the R308,166 million; R200 </a:t>
            </a:r>
            <a:r>
              <a:rPr lang="en-US" sz="1200" dirty="0">
                <a:latin typeface="Arial" panose="020B0604020202020204" pitchFamily="34" charset="0"/>
                <a:ea typeface="Tahoma" panose="020B0604030504040204" pitchFamily="34" charset="0"/>
                <a:cs typeface="Arial" panose="020B0604020202020204" pitchFamily="34" charset="0"/>
              </a:rPr>
              <a:t>million was cut </a:t>
            </a:r>
            <a:r>
              <a:rPr lang="en-US" sz="1200" dirty="0" smtClean="0">
                <a:latin typeface="Arial" panose="020B0604020202020204" pitchFamily="34" charset="0"/>
                <a:ea typeface="Tahoma" panose="020B0604030504040204" pitchFamily="34" charset="0"/>
                <a:cs typeface="Arial" panose="020B0604020202020204" pitchFamily="34" charset="0"/>
              </a:rPr>
              <a:t>from Payments for  </a:t>
            </a:r>
            <a:r>
              <a:rPr lang="en-US" sz="1200" dirty="0">
                <a:latin typeface="Arial" panose="020B0604020202020204" pitchFamily="34" charset="0"/>
                <a:ea typeface="Tahoma" panose="020B0604030504040204" pitchFamily="34" charset="0"/>
                <a:cs typeface="Arial" panose="020B0604020202020204" pitchFamily="34" charset="0"/>
              </a:rPr>
              <a:t>Capital </a:t>
            </a:r>
            <a:r>
              <a:rPr lang="en-US" sz="1200" dirty="0" smtClean="0">
                <a:latin typeface="Arial" panose="020B0604020202020204" pitchFamily="34" charset="0"/>
                <a:ea typeface="Tahoma" panose="020B0604030504040204" pitchFamily="34" charset="0"/>
                <a:cs typeface="Arial" panose="020B0604020202020204" pitchFamily="34" charset="0"/>
              </a:rPr>
              <a:t>Assets  </a:t>
            </a:r>
            <a:r>
              <a:rPr lang="en-US" sz="1200" dirty="0">
                <a:latin typeface="Arial" panose="020B0604020202020204" pitchFamily="34" charset="0"/>
                <a:ea typeface="Tahoma" panose="020B0604030504040204" pitchFamily="34" charset="0"/>
                <a:cs typeface="Arial" panose="020B0604020202020204" pitchFamily="34" charset="0"/>
              </a:rPr>
              <a:t>under item Building and </a:t>
            </a:r>
            <a:r>
              <a:rPr lang="en-US" sz="1200" dirty="0" smtClean="0">
                <a:latin typeface="Arial" panose="020B0604020202020204" pitchFamily="34" charset="0"/>
                <a:ea typeface="Tahoma" panose="020B0604030504040204" pitchFamily="34" charset="0"/>
                <a:cs typeface="Arial" panose="020B0604020202020204" pitchFamily="34" charset="0"/>
              </a:rPr>
              <a:t>Other Fixed Structures </a:t>
            </a:r>
            <a:r>
              <a:rPr lang="en-US" sz="1200" dirty="0">
                <a:latin typeface="Arial" panose="020B0604020202020204" pitchFamily="34" charset="0"/>
                <a:ea typeface="Tahoma" panose="020B0604030504040204" pitchFamily="34" charset="0"/>
                <a:cs typeface="Arial" panose="020B0604020202020204" pitchFamily="34" charset="0"/>
              </a:rPr>
              <a:t>and the remainder from Goods and Services under item Property Payments</a:t>
            </a:r>
          </a:p>
          <a:p>
            <a:pPr marL="266700" lvl="1" indent="-266700" algn="just" eaLnBrk="1" hangingPunct="1">
              <a:lnSpc>
                <a:spcPct val="150000"/>
              </a:lnSpc>
              <a:spcBef>
                <a:spcPts val="1200"/>
              </a:spcBef>
              <a:buClrTx/>
              <a:buFont typeface="Wingdings" panose="05000000000000000000" pitchFamily="2" charset="2"/>
              <a:buChar char="q"/>
            </a:pPr>
            <a:endParaRPr lang="en-ZA" sz="1200" dirty="0" smtClean="0">
              <a:latin typeface="Arial" panose="020B0604020202020204" pitchFamily="34" charset="0"/>
              <a:ea typeface="Tahoma" panose="020B0604030504040204" pitchFamily="34" charset="0"/>
              <a:cs typeface="Arial" panose="020B0604020202020204" pitchFamily="34" charset="0"/>
            </a:endParaRPr>
          </a:p>
          <a:p>
            <a:pPr marL="266700" lvl="1" indent="-266700" algn="just" eaLnBrk="1" hangingPunct="1">
              <a:lnSpc>
                <a:spcPct val="150000"/>
              </a:lnSpc>
              <a:spcBef>
                <a:spcPts val="1200"/>
              </a:spcBef>
              <a:buClrTx/>
              <a:buFont typeface="Wingdings" panose="05000000000000000000" pitchFamily="2" charset="2"/>
              <a:buChar char="q"/>
            </a:pPr>
            <a:endParaRPr lang="en-ZA" sz="1200" dirty="0" smtClean="0">
              <a:latin typeface="Arial" panose="020B0604020202020204" pitchFamily="34" charset="0"/>
              <a:ea typeface="Tahoma" panose="020B0604030504040204" pitchFamily="34" charset="0"/>
              <a:cs typeface="Arial" panose="020B0604020202020204" pitchFamily="34" charset="0"/>
            </a:endParaRPr>
          </a:p>
        </p:txBody>
      </p:sp>
      <p:sp>
        <p:nvSpPr>
          <p:cNvPr id="11" name="Rectangle 2"/>
          <p:cNvSpPr txBox="1">
            <a:spLocks noChangeArrowheads="1"/>
          </p:cNvSpPr>
          <p:nvPr/>
        </p:nvSpPr>
        <p:spPr bwMode="auto">
          <a:xfrm>
            <a:off x="-279540" y="231941"/>
            <a:ext cx="9266610" cy="498598"/>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algn="ctr" defTabSz="914400"/>
            <a:r>
              <a:rPr lang="en-US" sz="1800" dirty="0">
                <a:latin typeface="Arial" panose="020B0604020202020204" pitchFamily="34" charset="0"/>
                <a:ea typeface="Tahoma" panose="020B0604030504040204" pitchFamily="34" charset="0"/>
                <a:cs typeface="Arial" panose="020B0604020202020204" pitchFamily="34" charset="0"/>
              </a:rPr>
              <a:t>C. ANALYSIS OF THE PRELIMINARYSTATE OF EXPENDITURE PER ECONOMIC CLASSIFICATION FOR THE YEAR ENDED </a:t>
            </a:r>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latin typeface="Arial" panose="020B0604020202020204" pitchFamily="34" charset="0"/>
              <a:ea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12995095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29</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4"/>
          <a:stretch>
            <a:fillRect/>
          </a:stretch>
        </p:blipFill>
        <p:spPr>
          <a:xfrm>
            <a:off x="830571" y="6504770"/>
            <a:ext cx="7378700" cy="38100"/>
          </a:xfrm>
          <a:prstGeom prst="rect">
            <a:avLst/>
          </a:prstGeom>
        </p:spPr>
      </p:pic>
      <p:sp>
        <p:nvSpPr>
          <p:cNvPr id="9" name="Title 1"/>
          <p:cNvSpPr txBox="1">
            <a:spLocks/>
          </p:cNvSpPr>
          <p:nvPr/>
        </p:nvSpPr>
        <p:spPr bwMode="auto">
          <a:xfrm>
            <a:off x="0" y="414998"/>
            <a:ext cx="9036496" cy="28091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10" name="Rectangle 2"/>
          <p:cNvSpPr txBox="1">
            <a:spLocks noChangeArrowheads="1"/>
          </p:cNvSpPr>
          <p:nvPr/>
        </p:nvSpPr>
        <p:spPr bwMode="auto">
          <a:xfrm>
            <a:off x="469557" y="57665"/>
            <a:ext cx="7783440" cy="775597"/>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algn="ctr" defTabSz="914400"/>
            <a:r>
              <a:rPr lang="en-US" sz="1800" dirty="0">
                <a:solidFill>
                  <a:prstClr val="black"/>
                </a:solidFill>
                <a:latin typeface="Arial" panose="020B0604020202020204" pitchFamily="34" charset="0"/>
                <a:ea typeface="Tahoma" panose="020B0604030504040204" pitchFamily="34" charset="0"/>
                <a:cs typeface="Arial" panose="020B0604020202020204" pitchFamily="34" charset="0"/>
              </a:rPr>
              <a:t>D. SUMMARY OF </a:t>
            </a:r>
            <a:r>
              <a:rPr lang="en-US" sz="1800" dirty="0" smtClean="0">
                <a:solidFill>
                  <a:prstClr val="black"/>
                </a:solidFill>
                <a:latin typeface="Arial" panose="020B0604020202020204" pitchFamily="34" charset="0"/>
                <a:ea typeface="Tahoma" panose="020B0604030504040204" pitchFamily="34" charset="0"/>
                <a:cs typeface="Arial" panose="020B0604020202020204" pitchFamily="34" charset="0"/>
              </a:rPr>
              <a:t>THE PRELIMINARY </a:t>
            </a:r>
            <a:r>
              <a:rPr lang="en-US" sz="1800" dirty="0">
                <a:solidFill>
                  <a:prstClr val="black"/>
                </a:solidFill>
                <a:latin typeface="Arial" panose="020B0604020202020204" pitchFamily="34" charset="0"/>
                <a:ea typeface="Tahoma" panose="020B0604030504040204" pitchFamily="34" charset="0"/>
                <a:cs typeface="Arial" panose="020B0604020202020204" pitchFamily="34" charset="0"/>
              </a:rPr>
              <a:t>DEPARTMENTAL REVENUE FOR THE YEAR ENDED </a:t>
            </a:r>
            <a:r>
              <a:rPr lang="en-ZA" sz="1800" kern="0" dirty="0" smtClean="0">
                <a:solidFill>
                  <a:prstClr val="black"/>
                </a:solidFill>
                <a:latin typeface="Arial" panose="020B0604020202020204" pitchFamily="34" charset="0"/>
                <a:ea typeface="Tahoma" panose="020B0604030504040204" pitchFamily="34" charset="0"/>
                <a:cs typeface="Arial" panose="020B0604020202020204" pitchFamily="34" charset="0"/>
              </a:rPr>
              <a:t>31 MARCH 2021</a:t>
            </a:r>
            <a:endParaRPr lang="en-ZA" sz="1800" kern="0" dirty="0">
              <a:solidFill>
                <a:prstClr val="black"/>
              </a:solidFill>
              <a:latin typeface="Arial" panose="020B0604020202020204" pitchFamily="34" charset="0"/>
              <a:ea typeface="Tahoma" panose="020B0604030504040204" pitchFamily="34" charset="0"/>
              <a:cs typeface="Arial" panose="020B0604020202020204" pitchFamily="34" charset="0"/>
            </a:endParaRPr>
          </a:p>
          <a:p>
            <a:pPr algn="ctr" defTabSz="914400"/>
            <a:endParaRPr lang="en-US" dirty="0">
              <a:solidFill>
                <a:prstClr val="black"/>
              </a:solidFill>
              <a:latin typeface="Tahoma" panose="020B0604030504040204" pitchFamily="34" charset="0"/>
              <a:ea typeface="Tahoma" panose="020B0604030504040204" pitchFamily="34" charset="0"/>
              <a:cs typeface="Tahoma" panose="020B0604030504040204" pitchFamily="34" charset="0"/>
            </a:endParaRPr>
          </a:p>
        </p:txBody>
      </p:sp>
      <p:sp>
        <p:nvSpPr>
          <p:cNvPr id="3" name="Rectangle 2"/>
          <p:cNvSpPr/>
          <p:nvPr/>
        </p:nvSpPr>
        <p:spPr>
          <a:xfrm>
            <a:off x="69314" y="3502112"/>
            <a:ext cx="8766062" cy="2769989"/>
          </a:xfrm>
          <a:prstGeom prst="rect">
            <a:avLst/>
          </a:prstGeom>
        </p:spPr>
        <p:txBody>
          <a:bodyPr wrap="square">
            <a:spAutoFit/>
          </a:bodyPr>
          <a:lstStyle/>
          <a:p>
            <a:pPr marL="266700" indent="-266700" algn="just" fontAlgn="base">
              <a:lnSpc>
                <a:spcPct val="150000"/>
              </a:lnSpc>
              <a:spcBef>
                <a:spcPts val="1200"/>
              </a:spcBef>
              <a:spcAft>
                <a:spcPct val="0"/>
              </a:spcAft>
              <a:buFont typeface="Wingdings" panose="05000000000000000000" pitchFamily="2" charset="2"/>
              <a:buChar char="q"/>
            </a:pPr>
            <a:r>
              <a:rPr lang="en-US" sz="1200" dirty="0" smtClean="0">
                <a:latin typeface="Arial" panose="020B0604020202020204" pitchFamily="34" charset="0"/>
                <a:ea typeface="Tahoma" panose="020B0604030504040204" pitchFamily="34" charset="0"/>
                <a:cs typeface="Arial" panose="020B0604020202020204" pitchFamily="34" charset="0"/>
              </a:rPr>
              <a:t>The estimated revenue was revised down from R147,869 million to R144,959  due to Covid-19 lockdown</a:t>
            </a:r>
          </a:p>
          <a:p>
            <a:pPr marL="266700" indent="-266700" algn="just" fontAlgn="base">
              <a:lnSpc>
                <a:spcPct val="150000"/>
              </a:lnSpc>
              <a:spcBef>
                <a:spcPts val="1200"/>
              </a:spcBef>
              <a:spcAft>
                <a:spcPct val="0"/>
              </a:spcAft>
              <a:buFont typeface="Wingdings" panose="05000000000000000000" pitchFamily="2" charset="2"/>
              <a:buChar char="q"/>
            </a:pPr>
            <a:r>
              <a:rPr lang="en-US" sz="1200" dirty="0" smtClean="0">
                <a:solidFill>
                  <a:prstClr val="black"/>
                </a:solidFill>
                <a:latin typeface="Arial" panose="020B0604020202020204" pitchFamily="34" charset="0"/>
                <a:ea typeface="Tahoma" panose="020B0604030504040204" pitchFamily="34" charset="0"/>
                <a:cs typeface="Arial" panose="020B0604020202020204" pitchFamily="34" charset="0"/>
              </a:rPr>
              <a:t>The </a:t>
            </a:r>
            <a:r>
              <a:rPr lang="en-US" sz="1200" dirty="0">
                <a:solidFill>
                  <a:prstClr val="black"/>
                </a:solidFill>
                <a:latin typeface="Arial" panose="020B0604020202020204" pitchFamily="34" charset="0"/>
                <a:ea typeface="Tahoma" panose="020B0604030504040204" pitchFamily="34" charset="0"/>
                <a:cs typeface="Arial" panose="020B0604020202020204" pitchFamily="34" charset="0"/>
              </a:rPr>
              <a:t>actual revenue </a:t>
            </a:r>
            <a:r>
              <a:rPr lang="en-US" sz="1200" dirty="0" smtClean="0">
                <a:solidFill>
                  <a:prstClr val="black"/>
                </a:solidFill>
                <a:latin typeface="Arial" panose="020B0604020202020204" pitchFamily="34" charset="0"/>
                <a:ea typeface="Tahoma" panose="020B0604030504040204" pitchFamily="34" charset="0"/>
                <a:cs typeface="Arial" panose="020B0604020202020204" pitchFamily="34" charset="0"/>
              </a:rPr>
              <a:t>collected amounted R108,461 </a:t>
            </a:r>
            <a:r>
              <a:rPr lang="en-US" sz="1200" dirty="0">
                <a:solidFill>
                  <a:prstClr val="black"/>
                </a:solidFill>
                <a:latin typeface="Arial" panose="020B0604020202020204" pitchFamily="34" charset="0"/>
                <a:ea typeface="Tahoma" panose="020B0604030504040204" pitchFamily="34" charset="0"/>
                <a:cs typeface="Arial" panose="020B0604020202020204" pitchFamily="34" charset="0"/>
              </a:rPr>
              <a:t>million </a:t>
            </a:r>
            <a:r>
              <a:rPr lang="en-US" sz="1200" dirty="0" smtClean="0">
                <a:solidFill>
                  <a:prstClr val="black"/>
                </a:solidFill>
                <a:latin typeface="Arial" panose="020B0604020202020204" pitchFamily="34" charset="0"/>
                <a:ea typeface="Tahoma" panose="020B0604030504040204" pitchFamily="34" charset="0"/>
                <a:cs typeface="Arial" panose="020B0604020202020204" pitchFamily="34" charset="0"/>
              </a:rPr>
              <a:t>(74,82%) against</a:t>
            </a:r>
            <a:r>
              <a:rPr lang="en-US" sz="1200" dirty="0" smtClean="0">
                <a:latin typeface="Arial" panose="020B0604020202020204" pitchFamily="34" charset="0"/>
                <a:ea typeface="Tahoma" panose="020B0604030504040204" pitchFamily="34" charset="0"/>
                <a:cs typeface="Arial" panose="020B0604020202020204" pitchFamily="34" charset="0"/>
              </a:rPr>
              <a:t> revised estimated </a:t>
            </a:r>
            <a:r>
              <a:rPr lang="en-US" sz="1200" dirty="0">
                <a:latin typeface="Arial" panose="020B0604020202020204" pitchFamily="34" charset="0"/>
                <a:ea typeface="Tahoma" panose="020B0604030504040204" pitchFamily="34" charset="0"/>
                <a:cs typeface="Arial" panose="020B0604020202020204" pitchFamily="34" charset="0"/>
              </a:rPr>
              <a:t>revenue of R145 million (100.00%) resulting in under collection of R36,498 million</a:t>
            </a:r>
            <a:r>
              <a:rPr lang="en-US" sz="1200" dirty="0" smtClean="0">
                <a:latin typeface="Arial" panose="020B0604020202020204" pitchFamily="34" charset="0"/>
                <a:ea typeface="Tahoma" panose="020B0604030504040204" pitchFamily="34" charset="0"/>
                <a:cs typeface="Arial" panose="020B0604020202020204" pitchFamily="34" charset="0"/>
              </a:rPr>
              <a:t> </a:t>
            </a:r>
            <a:r>
              <a:rPr lang="en-US" sz="1200" dirty="0" smtClean="0">
                <a:solidFill>
                  <a:prstClr val="black"/>
                </a:solidFill>
                <a:latin typeface="Arial" panose="020B0604020202020204" pitchFamily="34" charset="0"/>
                <a:ea typeface="Tahoma" panose="020B0604030504040204" pitchFamily="34" charset="0"/>
                <a:cs typeface="Arial" panose="020B0604020202020204" pitchFamily="34" charset="0"/>
              </a:rPr>
              <a:t>of the projected expenditure mainly on sales of goods and services other than capital assets and Financial transactions in assets and liabilities</a:t>
            </a:r>
          </a:p>
          <a:p>
            <a:pPr marL="266700" indent="-266700" algn="just" fontAlgn="base">
              <a:lnSpc>
                <a:spcPct val="150000"/>
              </a:lnSpc>
              <a:spcBef>
                <a:spcPts val="1200"/>
              </a:spcBef>
              <a:spcAft>
                <a:spcPct val="0"/>
              </a:spcAft>
              <a:buFont typeface="Wingdings" panose="05000000000000000000" pitchFamily="2" charset="2"/>
              <a:buChar char="q"/>
            </a:pPr>
            <a:r>
              <a:rPr lang="en-US" sz="1200" dirty="0" smtClean="0">
                <a:solidFill>
                  <a:prstClr val="black"/>
                </a:solidFill>
                <a:latin typeface="Arial" panose="020B0604020202020204" pitchFamily="34" charset="0"/>
                <a:ea typeface="Tahoma" panose="020B0604030504040204" pitchFamily="34" charset="0"/>
                <a:cs typeface="Arial" panose="020B0604020202020204" pitchFamily="34" charset="0"/>
              </a:rPr>
              <a:t>The </a:t>
            </a:r>
            <a:r>
              <a:rPr lang="en-US" sz="1200" dirty="0">
                <a:solidFill>
                  <a:prstClr val="black"/>
                </a:solidFill>
                <a:latin typeface="Arial" panose="020B0604020202020204" pitchFamily="34" charset="0"/>
                <a:ea typeface="Tahoma" panose="020B0604030504040204" pitchFamily="34" charset="0"/>
                <a:cs typeface="Arial" panose="020B0604020202020204" pitchFamily="34" charset="0"/>
              </a:rPr>
              <a:t>department is mostly generating revenue from letting of accommodation facilities to personnel, selling of products made in correctional </a:t>
            </a:r>
            <a:r>
              <a:rPr lang="en-GB" sz="1200" dirty="0">
                <a:solidFill>
                  <a:prstClr val="black"/>
                </a:solidFill>
                <a:latin typeface="Arial" panose="020B0604020202020204" pitchFamily="34" charset="0"/>
                <a:ea typeface="Tahoma" panose="020B0604030504040204" pitchFamily="34" charset="0"/>
                <a:cs typeface="Arial" panose="020B0604020202020204" pitchFamily="34" charset="0"/>
              </a:rPr>
              <a:t>centres</a:t>
            </a:r>
            <a:r>
              <a:rPr lang="en-US" sz="1200" dirty="0">
                <a:solidFill>
                  <a:prstClr val="black"/>
                </a:solidFill>
                <a:latin typeface="Arial" panose="020B0604020202020204" pitchFamily="34" charset="0"/>
                <a:ea typeface="Tahoma" panose="020B0604030504040204" pitchFamily="34" charset="0"/>
                <a:cs typeface="Arial" panose="020B0604020202020204" pitchFamily="34" charset="0"/>
              </a:rPr>
              <a:t> workshops and hiring out of offender labour</a:t>
            </a:r>
          </a:p>
          <a:p>
            <a:pPr marL="266700" indent="-266700" algn="just" fontAlgn="base">
              <a:lnSpc>
                <a:spcPct val="150000"/>
              </a:lnSpc>
              <a:spcBef>
                <a:spcPts val="1200"/>
              </a:spcBef>
              <a:spcAft>
                <a:spcPct val="0"/>
              </a:spcAft>
              <a:buFont typeface="Wingdings" panose="05000000000000000000" pitchFamily="2" charset="2"/>
              <a:buChar char="q"/>
            </a:pPr>
            <a:r>
              <a:rPr lang="en-US" sz="1200" dirty="0">
                <a:solidFill>
                  <a:prstClr val="black"/>
                </a:solidFill>
                <a:latin typeface="Arial" panose="020B0604020202020204" pitchFamily="34" charset="0"/>
                <a:ea typeface="Tahoma" panose="020B0604030504040204" pitchFamily="34" charset="0"/>
                <a:cs typeface="Arial" panose="020B0604020202020204" pitchFamily="34" charset="0"/>
              </a:rPr>
              <a:t>The offender labour also assist to supplement the budget for inmates’ </a:t>
            </a:r>
            <a:r>
              <a:rPr lang="en-US" sz="1200" dirty="0" smtClean="0">
                <a:solidFill>
                  <a:prstClr val="black"/>
                </a:solidFill>
                <a:latin typeface="Arial" panose="020B0604020202020204" pitchFamily="34" charset="0"/>
                <a:ea typeface="Tahoma" panose="020B0604030504040204" pitchFamily="34" charset="0"/>
                <a:cs typeface="Arial" panose="020B0604020202020204" pitchFamily="34" charset="0"/>
              </a:rPr>
              <a:t>gratuities</a:t>
            </a:r>
            <a:r>
              <a:rPr lang="en-US" sz="1200" dirty="0" smtClean="0">
                <a:latin typeface="Arial" panose="020B0604020202020204" pitchFamily="34" charset="0"/>
                <a:ea typeface="Tahoma" panose="020B0604030504040204" pitchFamily="34" charset="0"/>
                <a:cs typeface="Arial" panose="020B0604020202020204" pitchFamily="34" charset="0"/>
              </a:rPr>
              <a:t>. An amount of R623 thousand was additionally allocated to offender gratuity, this amount is included in the AENE</a:t>
            </a:r>
            <a:endParaRPr lang="en-US" sz="1200" dirty="0">
              <a:latin typeface="Arial" panose="020B0604020202020204" pitchFamily="34" charset="0"/>
              <a:ea typeface="Tahoma" panose="020B0604030504040204" pitchFamily="34" charset="0"/>
              <a:cs typeface="Arial" panose="020B0604020202020204" pitchFamily="34" charset="0"/>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969098539"/>
              </p:ext>
            </p:extLst>
          </p:nvPr>
        </p:nvGraphicFramePr>
        <p:xfrm>
          <a:off x="1203541" y="819237"/>
          <a:ext cx="5932487" cy="2682875"/>
        </p:xfrm>
        <a:graphic>
          <a:graphicData uri="http://schemas.openxmlformats.org/presentationml/2006/ole">
            <mc:AlternateContent xmlns:mc="http://schemas.openxmlformats.org/markup-compatibility/2006">
              <mc:Choice xmlns:v="urn:schemas-microsoft-com:vml" Requires="v">
                <p:oleObj spid="_x0000_s136502" name="Worksheet" r:id="rId6" imgW="5896051" imgH="3514826" progId="Excel.Sheet.12">
                  <p:embed/>
                </p:oleObj>
              </mc:Choice>
              <mc:Fallback>
                <p:oleObj name="Worksheet" r:id="rId6" imgW="5896051" imgH="3514826" progId="Excel.Sheet.12">
                  <p:embed/>
                  <p:pic>
                    <p:nvPicPr>
                      <p:cNvPr id="0" name=""/>
                      <p:cNvPicPr/>
                      <p:nvPr/>
                    </p:nvPicPr>
                    <p:blipFill>
                      <a:blip r:embed="rId7"/>
                      <a:stretch>
                        <a:fillRect/>
                      </a:stretch>
                    </p:blipFill>
                    <p:spPr>
                      <a:xfrm>
                        <a:off x="1203541" y="819237"/>
                        <a:ext cx="5932487" cy="2682875"/>
                      </a:xfrm>
                      <a:prstGeom prst="rect">
                        <a:avLst/>
                      </a:prstGeom>
                    </p:spPr>
                  </p:pic>
                </p:oleObj>
              </mc:Fallback>
            </mc:AlternateContent>
          </a:graphicData>
        </a:graphic>
      </p:graphicFrame>
    </p:spTree>
    <p:extLst>
      <p:ext uri="{BB962C8B-B14F-4D97-AF65-F5344CB8AC3E}">
        <p14:creationId xmlns:p14="http://schemas.microsoft.com/office/powerpoint/2010/main" val="18660059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3</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3"/>
          <a:stretch>
            <a:fillRect/>
          </a:stretch>
        </p:blipFill>
        <p:spPr>
          <a:xfrm>
            <a:off x="830571" y="6504770"/>
            <a:ext cx="7378700" cy="38100"/>
          </a:xfrm>
          <a:prstGeom prst="rect">
            <a:avLst/>
          </a:prstGeom>
        </p:spPr>
      </p:pic>
      <p:sp>
        <p:nvSpPr>
          <p:cNvPr id="9" name="Title 1"/>
          <p:cNvSpPr txBox="1">
            <a:spLocks/>
          </p:cNvSpPr>
          <p:nvPr/>
        </p:nvSpPr>
        <p:spPr bwMode="auto">
          <a:xfrm>
            <a:off x="0" y="394425"/>
            <a:ext cx="9036496" cy="49102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70908067"/>
              </p:ext>
            </p:extLst>
          </p:nvPr>
        </p:nvGraphicFramePr>
        <p:xfrm>
          <a:off x="1550988" y="1491849"/>
          <a:ext cx="5626100" cy="3292475"/>
        </p:xfrm>
        <a:graphic>
          <a:graphicData uri="http://schemas.openxmlformats.org/presentationml/2006/ole">
            <mc:AlternateContent xmlns:mc="http://schemas.openxmlformats.org/markup-compatibility/2006">
              <mc:Choice xmlns:v="urn:schemas-microsoft-com:vml" Requires="v">
                <p:oleObj spid="_x0000_s120477" name="Worksheet" r:id="rId5" imgW="3143082" imgH="1409856" progId="Excel.Sheet.12">
                  <p:embed/>
                </p:oleObj>
              </mc:Choice>
              <mc:Fallback>
                <p:oleObj name="Worksheet" r:id="rId5" imgW="3143082" imgH="1409856" progId="Excel.Sheet.12">
                  <p:embed/>
                  <p:pic>
                    <p:nvPicPr>
                      <p:cNvPr id="0" name=""/>
                      <p:cNvPicPr>
                        <a:picLocks noChangeAspect="1" noChangeArrowheads="1"/>
                      </p:cNvPicPr>
                      <p:nvPr/>
                    </p:nvPicPr>
                    <p:blipFill>
                      <a:blip r:embed="rId6"/>
                      <a:srcRect/>
                      <a:stretch>
                        <a:fillRect/>
                      </a:stretch>
                    </p:blipFill>
                    <p:spPr bwMode="auto">
                      <a:xfrm>
                        <a:off x="1550988" y="1491849"/>
                        <a:ext cx="5626100" cy="3292475"/>
                      </a:xfrm>
                      <a:prstGeom prst="rect">
                        <a:avLst/>
                      </a:prstGeom>
                      <a:noFill/>
                      <a:ln>
                        <a:noFill/>
                      </a:ln>
                    </p:spPr>
                  </p:pic>
                </p:oleObj>
              </mc:Fallback>
            </mc:AlternateContent>
          </a:graphicData>
        </a:graphic>
      </p:graphicFrame>
      <p:sp>
        <p:nvSpPr>
          <p:cNvPr id="12" name="Rectangle 2"/>
          <p:cNvSpPr txBox="1">
            <a:spLocks noChangeArrowheads="1"/>
          </p:cNvSpPr>
          <p:nvPr/>
        </p:nvSpPr>
        <p:spPr bwMode="auto">
          <a:xfrm>
            <a:off x="772252" y="394425"/>
            <a:ext cx="7914548" cy="498598"/>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marL="268288" indent="-268288" algn="ctr" defTabSz="914400" eaLnBrk="1" hangingPunct="1">
              <a:spcBef>
                <a:spcPct val="50000"/>
              </a:spcBef>
            </a:pPr>
            <a:r>
              <a:rPr lang="en-ZA" sz="1800" kern="0" dirty="0">
                <a:latin typeface="Arial" panose="020B0604020202020204" pitchFamily="34" charset="0"/>
                <a:ea typeface="Tahoma" panose="020B0604030504040204" pitchFamily="34" charset="0"/>
                <a:cs typeface="Arial" panose="020B0604020202020204" pitchFamily="34" charset="0"/>
              </a:rPr>
              <a:t>A. SUMMARY OF THE </a:t>
            </a:r>
            <a:r>
              <a:rPr lang="en-ZA" sz="1800" kern="0" dirty="0" smtClean="0">
                <a:latin typeface="Arial" panose="020B0604020202020204" pitchFamily="34" charset="0"/>
                <a:ea typeface="Tahoma" panose="020B0604030504040204" pitchFamily="34" charset="0"/>
                <a:cs typeface="Arial" panose="020B0604020202020204" pitchFamily="34" charset="0"/>
              </a:rPr>
              <a:t>PRELIMINARY NATIONAL </a:t>
            </a:r>
            <a:r>
              <a:rPr lang="en-ZA" sz="1800" kern="0" dirty="0">
                <a:latin typeface="Arial" panose="020B0604020202020204" pitchFamily="34" charset="0"/>
                <a:ea typeface="Tahoma" panose="020B0604030504040204" pitchFamily="34" charset="0"/>
                <a:cs typeface="Arial" panose="020B0604020202020204" pitchFamily="34" charset="0"/>
              </a:rPr>
              <a:t>STATE OF EXPENDITURE FOR THE YEAR </a:t>
            </a:r>
            <a:r>
              <a:rPr lang="en-ZA" sz="1800" kern="0" dirty="0" smtClean="0">
                <a:latin typeface="Arial" panose="020B0604020202020204" pitchFamily="34" charset="0"/>
                <a:ea typeface="Tahoma" panose="020B0604030504040204" pitchFamily="34" charset="0"/>
                <a:cs typeface="Arial" panose="020B0604020202020204" pitchFamily="34" charset="0"/>
              </a:rPr>
              <a:t>ENDED 31 MARCH 2021</a:t>
            </a:r>
            <a:endParaRPr lang="en-US" sz="1800" kern="0" dirty="0">
              <a:latin typeface="Arial" panose="020B0604020202020204" pitchFamily="34" charset="0"/>
              <a:ea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311663209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30</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3"/>
          <a:stretch>
            <a:fillRect/>
          </a:stretch>
        </p:blipFill>
        <p:spPr>
          <a:xfrm>
            <a:off x="1765928" y="6504770"/>
            <a:ext cx="5534025" cy="38100"/>
          </a:xfrm>
          <a:prstGeom prst="rect">
            <a:avLst/>
          </a:prstGeom>
        </p:spPr>
      </p:pic>
      <p:sp>
        <p:nvSpPr>
          <p:cNvPr id="9" name="Title 1"/>
          <p:cNvSpPr txBox="1">
            <a:spLocks/>
          </p:cNvSpPr>
          <p:nvPr/>
        </p:nvSpPr>
        <p:spPr bwMode="auto">
          <a:xfrm>
            <a:off x="1144255" y="118318"/>
            <a:ext cx="6777372" cy="83016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10" name="Rectangle 2"/>
          <p:cNvSpPr txBox="1">
            <a:spLocks noChangeArrowheads="1"/>
          </p:cNvSpPr>
          <p:nvPr/>
        </p:nvSpPr>
        <p:spPr bwMode="auto">
          <a:xfrm>
            <a:off x="347134" y="385032"/>
            <a:ext cx="8644466" cy="498598"/>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marL="268288" indent="-268288" algn="ctr" defTabSz="914400" eaLnBrk="1" hangingPunct="1"/>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E. </a:t>
            </a:r>
            <a:r>
              <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SUMMARY </a:t>
            </a:r>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COVID -19 REGIONAL </a:t>
            </a:r>
            <a:r>
              <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PRELIMINARY STATE </a:t>
            </a:r>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OF EXPENDITURE PER ITEM LEVEL 4 FOR </a:t>
            </a:r>
            <a:r>
              <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THE </a:t>
            </a:r>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YEAR ENDED </a:t>
            </a:r>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latin typeface="Arial" panose="020B0604020202020204" pitchFamily="34" charset="0"/>
              <a:ea typeface="Tahoma" panose="020B0604030504040204" pitchFamily="34" charset="0"/>
              <a:cs typeface="Arial" panose="020B0604020202020204" pitchFamily="34"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2281955351"/>
              </p:ext>
            </p:extLst>
          </p:nvPr>
        </p:nvGraphicFramePr>
        <p:xfrm>
          <a:off x="1228725" y="1476375"/>
          <a:ext cx="7248525" cy="4878388"/>
        </p:xfrm>
        <a:graphic>
          <a:graphicData uri="http://schemas.openxmlformats.org/presentationml/2006/ole">
            <mc:AlternateContent xmlns:mc="http://schemas.openxmlformats.org/markup-compatibility/2006">
              <mc:Choice xmlns:v="urn:schemas-microsoft-com:vml" Requires="v">
                <p:oleObj spid="_x0000_s124487" name="Worksheet" r:id="rId5" imgW="7905902" imgH="4810080" progId="Excel.Sheet.12">
                  <p:embed/>
                </p:oleObj>
              </mc:Choice>
              <mc:Fallback>
                <p:oleObj name="Worksheet" r:id="rId5" imgW="7905902" imgH="4810080" progId="Excel.Sheet.12">
                  <p:embed/>
                  <p:pic>
                    <p:nvPicPr>
                      <p:cNvPr id="0" name=""/>
                      <p:cNvPicPr/>
                      <p:nvPr/>
                    </p:nvPicPr>
                    <p:blipFill>
                      <a:blip r:embed="rId6"/>
                      <a:stretch>
                        <a:fillRect/>
                      </a:stretch>
                    </p:blipFill>
                    <p:spPr>
                      <a:xfrm>
                        <a:off x="1228725" y="1476375"/>
                        <a:ext cx="7248525" cy="4878388"/>
                      </a:xfrm>
                      <a:prstGeom prst="rect">
                        <a:avLst/>
                      </a:prstGeom>
                    </p:spPr>
                  </p:pic>
                </p:oleObj>
              </mc:Fallback>
            </mc:AlternateContent>
          </a:graphicData>
        </a:graphic>
      </p:graphicFrame>
      <p:sp>
        <p:nvSpPr>
          <p:cNvPr id="4" name="Rectangle 3"/>
          <p:cNvSpPr/>
          <p:nvPr/>
        </p:nvSpPr>
        <p:spPr>
          <a:xfrm>
            <a:off x="1144255" y="1011279"/>
            <a:ext cx="6753987" cy="464871"/>
          </a:xfrm>
          <a:prstGeom prst="rect">
            <a:avLst/>
          </a:prstGeom>
        </p:spPr>
        <p:txBody>
          <a:bodyPr wrap="square">
            <a:spAutoFit/>
          </a:bodyPr>
          <a:lstStyle/>
          <a:p>
            <a:pPr lvl="0" algn="just" fontAlgn="base">
              <a:lnSpc>
                <a:spcPct val="150000"/>
              </a:lnSpc>
              <a:spcBef>
                <a:spcPts val="1200"/>
              </a:spcBef>
              <a:spcAft>
                <a:spcPct val="0"/>
              </a:spcAft>
            </a:pPr>
            <a:r>
              <a:rPr lang="en-ZA" sz="1200" dirty="0">
                <a:solidFill>
                  <a:prstClr val="black"/>
                </a:solidFill>
                <a:latin typeface="Arial" panose="020B0604020202020204" pitchFamily="34" charset="0"/>
                <a:ea typeface="Tahoma" panose="020B0604030504040204" pitchFamily="34" charset="0"/>
                <a:cs typeface="Arial" panose="020B0604020202020204" pitchFamily="34" charset="0"/>
              </a:rPr>
              <a:t>  </a:t>
            </a:r>
            <a:r>
              <a:rPr lang="en-ZA" b="1" dirty="0" smtClean="0">
                <a:solidFill>
                  <a:prstClr val="black"/>
                </a:solidFill>
                <a:ea typeface="Tahoma" panose="020B0604030504040204" pitchFamily="34" charset="0"/>
                <a:cs typeface="Arial" panose="020B0604020202020204" pitchFamily="34" charset="0"/>
              </a:rPr>
              <a:t>Economic </a:t>
            </a:r>
            <a:r>
              <a:rPr lang="en-ZA" b="1" dirty="0">
                <a:solidFill>
                  <a:prstClr val="black"/>
                </a:solidFill>
                <a:ea typeface="Tahoma" panose="020B0604030504040204" pitchFamily="34" charset="0"/>
                <a:cs typeface="Arial" panose="020B0604020202020204" pitchFamily="34" charset="0"/>
              </a:rPr>
              <a:t>Classification</a:t>
            </a:r>
            <a:r>
              <a:rPr lang="en-ZA" sz="1200" b="1" dirty="0">
                <a:solidFill>
                  <a:prstClr val="black"/>
                </a:solidFill>
                <a:latin typeface="Arial" panose="020B0604020202020204" pitchFamily="34" charset="0"/>
                <a:ea typeface="Tahoma" panose="020B0604030504040204" pitchFamily="34" charset="0"/>
                <a:cs typeface="Arial" panose="020B0604020202020204" pitchFamily="34" charset="0"/>
              </a:rPr>
              <a:t>:</a:t>
            </a:r>
          </a:p>
        </p:txBody>
      </p:sp>
    </p:spTree>
    <p:extLst>
      <p:ext uri="{BB962C8B-B14F-4D97-AF65-F5344CB8AC3E}">
        <p14:creationId xmlns:p14="http://schemas.microsoft.com/office/powerpoint/2010/main" val="5644279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xfrm>
            <a:off x="6423674" y="6360307"/>
            <a:ext cx="2057400" cy="365125"/>
          </a:xfrm>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31</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3"/>
          <a:stretch>
            <a:fillRect/>
          </a:stretch>
        </p:blipFill>
        <p:spPr>
          <a:xfrm>
            <a:off x="1765928" y="6504770"/>
            <a:ext cx="5534025" cy="38100"/>
          </a:xfrm>
          <a:prstGeom prst="rect">
            <a:avLst/>
          </a:prstGeom>
        </p:spPr>
      </p:pic>
      <p:sp>
        <p:nvSpPr>
          <p:cNvPr id="10" name="Rectangle 2"/>
          <p:cNvSpPr txBox="1">
            <a:spLocks noChangeArrowheads="1"/>
          </p:cNvSpPr>
          <p:nvPr/>
        </p:nvSpPr>
        <p:spPr bwMode="auto">
          <a:xfrm>
            <a:off x="347134" y="385032"/>
            <a:ext cx="8644466" cy="747897"/>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marL="268288" indent="-268288" algn="ctr" defTabSz="914400" eaLnBrk="1" hangingPunct="1"/>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E. </a:t>
            </a:r>
            <a:r>
              <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SUMMARY </a:t>
            </a:r>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COVID -19 REGIONAL </a:t>
            </a:r>
            <a:r>
              <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PRELIMINARY STATE </a:t>
            </a:r>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OF EXPENDITURE PER ITEM LEVEL 4 FOR </a:t>
            </a:r>
            <a:r>
              <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THE </a:t>
            </a:r>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YEAR ENDED </a:t>
            </a:r>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latin typeface="Arial" panose="020B0604020202020204" pitchFamily="34" charset="0"/>
              <a:ea typeface="Tahoma" panose="020B0604030504040204" pitchFamily="34" charset="0"/>
              <a:cs typeface="Arial" panose="020B0604020202020204" pitchFamily="34" charset="0"/>
            </a:endParaRPr>
          </a:p>
          <a:p>
            <a:pPr marL="268288" indent="-268288" algn="ctr" defTabSz="914400" eaLnBrk="1" hangingPunct="1"/>
            <a:endPar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2617100684"/>
              </p:ext>
            </p:extLst>
          </p:nvPr>
        </p:nvGraphicFramePr>
        <p:xfrm>
          <a:off x="1266825" y="1497013"/>
          <a:ext cx="6805613" cy="3963987"/>
        </p:xfrm>
        <a:graphic>
          <a:graphicData uri="http://schemas.openxmlformats.org/presentationml/2006/ole">
            <mc:AlternateContent xmlns:mc="http://schemas.openxmlformats.org/markup-compatibility/2006">
              <mc:Choice xmlns:v="urn:schemas-microsoft-com:vml" Requires="v">
                <p:oleObj spid="_x0000_s125519" name="Worksheet" r:id="rId5" imgW="7905902" imgH="4800701" progId="Excel.Sheet.12">
                  <p:embed/>
                </p:oleObj>
              </mc:Choice>
              <mc:Fallback>
                <p:oleObj name="Worksheet" r:id="rId5" imgW="7905902" imgH="4800701" progId="Excel.Sheet.12">
                  <p:embed/>
                  <p:pic>
                    <p:nvPicPr>
                      <p:cNvPr id="0" name=""/>
                      <p:cNvPicPr/>
                      <p:nvPr/>
                    </p:nvPicPr>
                    <p:blipFill>
                      <a:blip r:embed="rId6"/>
                      <a:stretch>
                        <a:fillRect/>
                      </a:stretch>
                    </p:blipFill>
                    <p:spPr>
                      <a:xfrm>
                        <a:off x="1266825" y="1497013"/>
                        <a:ext cx="6805613" cy="3963987"/>
                      </a:xfrm>
                      <a:prstGeom prst="rect">
                        <a:avLst/>
                      </a:prstGeom>
                    </p:spPr>
                  </p:pic>
                </p:oleObj>
              </mc:Fallback>
            </mc:AlternateContent>
          </a:graphicData>
        </a:graphic>
      </p:graphicFrame>
      <p:sp>
        <p:nvSpPr>
          <p:cNvPr id="4" name="Rectangle 3"/>
          <p:cNvSpPr/>
          <p:nvPr/>
        </p:nvSpPr>
        <p:spPr>
          <a:xfrm>
            <a:off x="1146705" y="5650690"/>
            <a:ext cx="7045324" cy="854080"/>
          </a:xfrm>
          <a:prstGeom prst="rect">
            <a:avLst/>
          </a:prstGeom>
        </p:spPr>
        <p:txBody>
          <a:bodyPr wrap="square">
            <a:spAutoFit/>
          </a:bodyPr>
          <a:lstStyle/>
          <a:p>
            <a:pPr algn="just" fontAlgn="base">
              <a:lnSpc>
                <a:spcPct val="150000"/>
              </a:lnSpc>
              <a:spcBef>
                <a:spcPts val="1200"/>
              </a:spcBef>
              <a:spcAft>
                <a:spcPct val="0"/>
              </a:spcAft>
            </a:pPr>
            <a:r>
              <a:rPr lang="en-ZA" sz="1100" dirty="0" smtClean="0">
                <a:solidFill>
                  <a:prstClr val="black"/>
                </a:solidFill>
                <a:latin typeface="Arial" panose="020B0604020202020204" pitchFamily="34" charset="0"/>
                <a:ea typeface="Tahoma" panose="020B0604030504040204" pitchFamily="34" charset="0"/>
                <a:cs typeface="Arial" panose="020B0604020202020204" pitchFamily="34" charset="0"/>
              </a:rPr>
              <a:t>There is an actual spending of R321,732 million against the budget of </a:t>
            </a:r>
            <a:r>
              <a:rPr lang="en-ZA" sz="1100" dirty="0" smtClean="0">
                <a:latin typeface="Arial" panose="020B0604020202020204" pitchFamily="34" charset="0"/>
                <a:ea typeface="Tahoma" panose="020B0604030504040204" pitchFamily="34" charset="0"/>
                <a:cs typeface="Arial" panose="020B0604020202020204" pitchFamily="34" charset="0"/>
              </a:rPr>
              <a:t>R606,947 million. Up to 31 March 2021 there were 366 nurses appointed on contract in head office and regions. The non personnel expenditure is </a:t>
            </a:r>
            <a:r>
              <a:rPr lang="en-ZA" sz="1100" dirty="0" smtClean="0">
                <a:solidFill>
                  <a:prstClr val="black"/>
                </a:solidFill>
                <a:latin typeface="Arial" panose="020B0604020202020204" pitchFamily="34" charset="0"/>
                <a:ea typeface="Tahoma" panose="020B0604030504040204" pitchFamily="34" charset="0"/>
                <a:cs typeface="Arial" panose="020B0604020202020204" pitchFamily="34" charset="0"/>
              </a:rPr>
              <a:t>under </a:t>
            </a:r>
            <a:r>
              <a:rPr lang="en-ZA" sz="1100" dirty="0" smtClean="0">
                <a:latin typeface="Arial" panose="020B0604020202020204" pitchFamily="34" charset="0"/>
                <a:ea typeface="Tahoma" panose="020B0604030504040204" pitchFamily="34" charset="0"/>
                <a:cs typeface="Arial" panose="020B0604020202020204" pitchFamily="34" charset="0"/>
              </a:rPr>
              <a:t>Goods and Services for provision of PPEs, leasing of quarantine/isolation sites and medical supplies</a:t>
            </a:r>
            <a:endParaRPr lang="en-ZA" sz="1100" dirty="0">
              <a:solidFill>
                <a:srgbClr val="FF0000"/>
              </a:solidFill>
              <a:latin typeface="Arial" panose="020B0604020202020204" pitchFamily="34" charset="0"/>
              <a:ea typeface="Tahoma" panose="020B0604030504040204" pitchFamily="34" charset="0"/>
              <a:cs typeface="Arial" panose="020B0604020202020204" pitchFamily="34" charset="0"/>
            </a:endParaRPr>
          </a:p>
        </p:txBody>
      </p:sp>
      <p:sp>
        <p:nvSpPr>
          <p:cNvPr id="11" name="Rectangle 10"/>
          <p:cNvSpPr/>
          <p:nvPr/>
        </p:nvSpPr>
        <p:spPr>
          <a:xfrm>
            <a:off x="1285102" y="1175741"/>
            <a:ext cx="6494917" cy="369332"/>
          </a:xfrm>
          <a:prstGeom prst="rect">
            <a:avLst/>
          </a:prstGeom>
        </p:spPr>
        <p:txBody>
          <a:bodyPr wrap="square">
            <a:spAutoFit/>
          </a:bodyPr>
          <a:lstStyle/>
          <a:p>
            <a:r>
              <a:rPr lang="en-ZA" sz="1200" dirty="0">
                <a:solidFill>
                  <a:prstClr val="black"/>
                </a:solidFill>
                <a:latin typeface="Arial" panose="020B0604020202020204" pitchFamily="34" charset="0"/>
                <a:ea typeface="Tahoma" panose="020B0604030504040204" pitchFamily="34" charset="0"/>
                <a:cs typeface="Arial" panose="020B0604020202020204" pitchFamily="34" charset="0"/>
              </a:rPr>
              <a:t> </a:t>
            </a:r>
            <a:r>
              <a:rPr lang="en-ZA" b="1" dirty="0">
                <a:solidFill>
                  <a:prstClr val="black"/>
                </a:solidFill>
                <a:ea typeface="Tahoma" panose="020B0604030504040204" pitchFamily="34" charset="0"/>
                <a:cs typeface="Arial" panose="020B0604020202020204" pitchFamily="34" charset="0"/>
              </a:rPr>
              <a:t>Economic </a:t>
            </a:r>
            <a:r>
              <a:rPr lang="en-ZA" b="1" dirty="0" smtClean="0">
                <a:solidFill>
                  <a:prstClr val="black"/>
                </a:solidFill>
                <a:ea typeface="Tahoma" panose="020B0604030504040204" pitchFamily="34" charset="0"/>
                <a:cs typeface="Arial" panose="020B0604020202020204" pitchFamily="34" charset="0"/>
              </a:rPr>
              <a:t>Classification (Cont…)</a:t>
            </a:r>
            <a:r>
              <a:rPr lang="en-ZA" sz="1200" b="1" dirty="0" smtClean="0">
                <a:solidFill>
                  <a:prstClr val="black"/>
                </a:solidFill>
                <a:latin typeface="Arial" panose="020B0604020202020204" pitchFamily="34" charset="0"/>
                <a:ea typeface="Tahoma" panose="020B0604030504040204" pitchFamily="34" charset="0"/>
                <a:cs typeface="Arial" panose="020B0604020202020204" pitchFamily="34" charset="0"/>
              </a:rPr>
              <a:t>:</a:t>
            </a:r>
            <a:endParaRPr lang="en-ZA" b="1" dirty="0"/>
          </a:p>
        </p:txBody>
      </p:sp>
    </p:spTree>
    <p:extLst>
      <p:ext uri="{BB962C8B-B14F-4D97-AF65-F5344CB8AC3E}">
        <p14:creationId xmlns:p14="http://schemas.microsoft.com/office/powerpoint/2010/main" val="210956992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32</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3"/>
          <a:stretch>
            <a:fillRect/>
          </a:stretch>
        </p:blipFill>
        <p:spPr>
          <a:xfrm>
            <a:off x="830571" y="6504770"/>
            <a:ext cx="7378700" cy="38100"/>
          </a:xfrm>
          <a:prstGeom prst="rect">
            <a:avLst/>
          </a:prstGeom>
        </p:spPr>
      </p:pic>
      <p:sp>
        <p:nvSpPr>
          <p:cNvPr id="10" name="Rectangle 2"/>
          <p:cNvSpPr txBox="1">
            <a:spLocks noChangeArrowheads="1"/>
          </p:cNvSpPr>
          <p:nvPr/>
        </p:nvSpPr>
        <p:spPr bwMode="auto">
          <a:xfrm>
            <a:off x="-23765" y="213248"/>
            <a:ext cx="8986486" cy="498598"/>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marL="268288" indent="-268288" algn="ctr" defTabSz="914400" eaLnBrk="1" hangingPunct="1"/>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E. COVID-19 REGIONAL </a:t>
            </a:r>
            <a:r>
              <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PRELIMINARY STATE </a:t>
            </a:r>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OF EXPENDITURE </a:t>
            </a:r>
          </a:p>
          <a:p>
            <a:pPr marL="268288" indent="-268288" algn="ctr" defTabSz="914400" eaLnBrk="1" hangingPunct="1"/>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PER ITEM LEVEL 4 FOR </a:t>
            </a:r>
            <a:r>
              <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THE </a:t>
            </a:r>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YEAR ENDED </a:t>
            </a:r>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latin typeface="Arial" panose="020B0604020202020204" pitchFamily="34" charset="0"/>
              <a:ea typeface="Tahoma" panose="020B0604030504040204" pitchFamily="34" charset="0"/>
              <a:cs typeface="Arial" panose="020B0604020202020204" pitchFamily="34"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1188524297"/>
              </p:ext>
            </p:extLst>
          </p:nvPr>
        </p:nvGraphicFramePr>
        <p:xfrm>
          <a:off x="628650" y="1096964"/>
          <a:ext cx="7861300" cy="4503118"/>
        </p:xfrm>
        <a:graphic>
          <a:graphicData uri="http://schemas.openxmlformats.org/presentationml/2006/ole">
            <mc:AlternateContent xmlns:mc="http://schemas.openxmlformats.org/markup-compatibility/2006">
              <mc:Choice xmlns:v="urn:schemas-microsoft-com:vml" Requires="v">
                <p:oleObj spid="_x0000_s126534" name="Worksheet" r:id="rId5" imgW="7486578" imgH="4857921" progId="Excel.Sheet.12">
                  <p:embed/>
                </p:oleObj>
              </mc:Choice>
              <mc:Fallback>
                <p:oleObj name="Worksheet" r:id="rId5" imgW="7486578" imgH="4857921" progId="Excel.Sheet.12">
                  <p:embed/>
                  <p:pic>
                    <p:nvPicPr>
                      <p:cNvPr id="0" name=""/>
                      <p:cNvPicPr/>
                      <p:nvPr/>
                    </p:nvPicPr>
                    <p:blipFill>
                      <a:blip r:embed="rId6"/>
                      <a:stretch>
                        <a:fillRect/>
                      </a:stretch>
                    </p:blipFill>
                    <p:spPr>
                      <a:xfrm>
                        <a:off x="628650" y="1096964"/>
                        <a:ext cx="7861300" cy="4503118"/>
                      </a:xfrm>
                      <a:prstGeom prst="rect">
                        <a:avLst/>
                      </a:prstGeom>
                    </p:spPr>
                  </p:pic>
                </p:oleObj>
              </mc:Fallback>
            </mc:AlternateContent>
          </a:graphicData>
        </a:graphic>
      </p:graphicFrame>
      <p:sp>
        <p:nvSpPr>
          <p:cNvPr id="4" name="Rectangle 3"/>
          <p:cNvSpPr/>
          <p:nvPr/>
        </p:nvSpPr>
        <p:spPr>
          <a:xfrm>
            <a:off x="628650" y="5733739"/>
            <a:ext cx="7681656" cy="854080"/>
          </a:xfrm>
          <a:prstGeom prst="rect">
            <a:avLst/>
          </a:prstGeom>
        </p:spPr>
        <p:txBody>
          <a:bodyPr wrap="square">
            <a:spAutoFit/>
          </a:bodyPr>
          <a:lstStyle/>
          <a:p>
            <a:pPr algn="just" fontAlgn="base">
              <a:lnSpc>
                <a:spcPct val="150000"/>
              </a:lnSpc>
              <a:spcBef>
                <a:spcPts val="1200"/>
              </a:spcBef>
              <a:spcAft>
                <a:spcPct val="0"/>
              </a:spcAft>
            </a:pPr>
            <a:r>
              <a:rPr lang="en-ZA" sz="1100" dirty="0" smtClean="0">
                <a:solidFill>
                  <a:prstClr val="black"/>
                </a:solidFill>
                <a:latin typeface="Arial" panose="020B0604020202020204" pitchFamily="34" charset="0"/>
                <a:ea typeface="Tahoma" panose="020B0604030504040204" pitchFamily="34" charset="0"/>
                <a:cs typeface="Arial" panose="020B0604020202020204" pitchFamily="34" charset="0"/>
              </a:rPr>
              <a:t>There </a:t>
            </a:r>
            <a:r>
              <a:rPr lang="en-ZA" sz="1100" dirty="0">
                <a:solidFill>
                  <a:prstClr val="black"/>
                </a:solidFill>
                <a:latin typeface="Arial" panose="020B0604020202020204" pitchFamily="34" charset="0"/>
                <a:ea typeface="Tahoma" panose="020B0604030504040204" pitchFamily="34" charset="0"/>
                <a:cs typeface="Arial" panose="020B0604020202020204" pitchFamily="34" charset="0"/>
              </a:rPr>
              <a:t>was an expenditure of </a:t>
            </a:r>
            <a:r>
              <a:rPr lang="en-ZA" sz="1100" dirty="0" smtClean="0">
                <a:solidFill>
                  <a:prstClr val="black"/>
                </a:solidFill>
                <a:latin typeface="Arial" panose="020B0604020202020204" pitchFamily="34" charset="0"/>
                <a:ea typeface="Tahoma" panose="020B0604030504040204" pitchFamily="34" charset="0"/>
                <a:cs typeface="Arial" panose="020B0604020202020204" pitchFamily="34" charset="0"/>
              </a:rPr>
              <a:t>R76,749 million incurred mostly under Goods and Services on items Inventory: Other supplies and Consumable Supplies due to procurement of mattresses and also for </a:t>
            </a:r>
            <a:r>
              <a:rPr lang="en-ZA" sz="1100" dirty="0">
                <a:solidFill>
                  <a:prstClr val="black"/>
                </a:solidFill>
                <a:latin typeface="Arial" panose="020B0604020202020204" pitchFamily="34" charset="0"/>
                <a:ea typeface="Tahoma" panose="020B0604030504040204" pitchFamily="34" charset="0"/>
                <a:cs typeface="Arial" panose="020B0604020202020204" pitchFamily="34" charset="0"/>
              </a:rPr>
              <a:t>provision of PPEs and leasing of quarantine/isolation </a:t>
            </a:r>
            <a:r>
              <a:rPr lang="en-ZA" sz="1100" dirty="0" smtClean="0">
                <a:solidFill>
                  <a:prstClr val="black"/>
                </a:solidFill>
                <a:latin typeface="Arial" panose="020B0604020202020204" pitchFamily="34" charset="0"/>
                <a:ea typeface="Tahoma" panose="020B0604030504040204" pitchFamily="34" charset="0"/>
                <a:cs typeface="Arial" panose="020B0604020202020204" pitchFamily="34" charset="0"/>
              </a:rPr>
              <a:t>sites</a:t>
            </a:r>
            <a:endParaRPr lang="en-ZA" sz="1100" dirty="0">
              <a:solidFill>
                <a:prstClr val="black"/>
              </a:solidFill>
              <a:latin typeface="Arial" panose="020B0604020202020204" pitchFamily="34" charset="0"/>
              <a:ea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30757921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33</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3"/>
          <a:stretch>
            <a:fillRect/>
          </a:stretch>
        </p:blipFill>
        <p:spPr>
          <a:xfrm>
            <a:off x="830571" y="6504770"/>
            <a:ext cx="7378700" cy="38100"/>
          </a:xfrm>
          <a:prstGeom prst="rect">
            <a:avLst/>
          </a:prstGeom>
        </p:spPr>
      </p:pic>
      <p:sp>
        <p:nvSpPr>
          <p:cNvPr id="9" name="Title 1"/>
          <p:cNvSpPr txBox="1">
            <a:spLocks/>
          </p:cNvSpPr>
          <p:nvPr/>
        </p:nvSpPr>
        <p:spPr bwMode="auto">
          <a:xfrm>
            <a:off x="1480232" y="299375"/>
            <a:ext cx="9036496" cy="83016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10" name="Rectangle 2"/>
          <p:cNvSpPr txBox="1">
            <a:spLocks noChangeArrowheads="1"/>
          </p:cNvSpPr>
          <p:nvPr/>
        </p:nvSpPr>
        <p:spPr bwMode="auto">
          <a:xfrm>
            <a:off x="6953" y="144065"/>
            <a:ext cx="9144000" cy="775597"/>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marL="268288" indent="-268288" algn="ctr" defTabSz="914400" eaLnBrk="1" hangingPunct="1"/>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E. COVID -19 REGIONAL </a:t>
            </a:r>
            <a:r>
              <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PRELIMINARY STATE </a:t>
            </a:r>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OF EXPENDITURE PER ITEM </a:t>
            </a:r>
            <a:endPar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endParaRPr>
          </a:p>
          <a:p>
            <a:pPr marL="268288" indent="-268288" algn="ctr" defTabSz="914400" eaLnBrk="1" hangingPunct="1"/>
            <a:r>
              <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LEVEL </a:t>
            </a:r>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4 FOR  THE YEAR TO DATE : </a:t>
            </a:r>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latin typeface="Arial" panose="020B0604020202020204" pitchFamily="34" charset="0"/>
              <a:ea typeface="Tahoma" panose="020B0604030504040204" pitchFamily="34" charset="0"/>
              <a:cs typeface="Arial" panose="020B0604020202020204" pitchFamily="34" charset="0"/>
            </a:endParaRPr>
          </a:p>
          <a:p>
            <a:pPr marL="268288" indent="-268288" algn="ctr" defTabSz="914400" eaLnBrk="1" hangingPunct="1"/>
            <a:endParaRPr lang="en-ZA" kern="0" dirty="0">
              <a:solidFill>
                <a:srgbClr val="000000"/>
              </a:solidFill>
              <a:latin typeface="Arial" panose="020B0604020202020204" pitchFamily="34" charset="0"/>
              <a:ea typeface="Tahoma" panose="020B0604030504040204" pitchFamily="34" charset="0"/>
              <a:cs typeface="Arial" panose="020B0604020202020204" pitchFamily="34"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3296108332"/>
              </p:ext>
            </p:extLst>
          </p:nvPr>
        </p:nvGraphicFramePr>
        <p:xfrm>
          <a:off x="766763" y="1344613"/>
          <a:ext cx="7785100" cy="4097337"/>
        </p:xfrm>
        <a:graphic>
          <a:graphicData uri="http://schemas.openxmlformats.org/presentationml/2006/ole">
            <mc:AlternateContent xmlns:mc="http://schemas.openxmlformats.org/markup-compatibility/2006">
              <mc:Choice xmlns:v="urn:schemas-microsoft-com:vml" Requires="v">
                <p:oleObj spid="_x0000_s127553" name="Worksheet" r:id="rId5" imgW="7848504" imgH="4562361" progId="Excel.Sheet.12">
                  <p:embed/>
                </p:oleObj>
              </mc:Choice>
              <mc:Fallback>
                <p:oleObj name="Worksheet" r:id="rId5" imgW="7848504" imgH="4562361" progId="Excel.Sheet.12">
                  <p:embed/>
                  <p:pic>
                    <p:nvPicPr>
                      <p:cNvPr id="0" name=""/>
                      <p:cNvPicPr/>
                      <p:nvPr/>
                    </p:nvPicPr>
                    <p:blipFill>
                      <a:blip r:embed="rId6"/>
                      <a:stretch>
                        <a:fillRect/>
                      </a:stretch>
                    </p:blipFill>
                    <p:spPr>
                      <a:xfrm>
                        <a:off x="766763" y="1344613"/>
                        <a:ext cx="7785100" cy="4097337"/>
                      </a:xfrm>
                      <a:prstGeom prst="rect">
                        <a:avLst/>
                      </a:prstGeom>
                    </p:spPr>
                  </p:pic>
                </p:oleObj>
              </mc:Fallback>
            </mc:AlternateContent>
          </a:graphicData>
        </a:graphic>
      </p:graphicFrame>
      <p:sp>
        <p:nvSpPr>
          <p:cNvPr id="4" name="Rectangle 3"/>
          <p:cNvSpPr/>
          <p:nvPr/>
        </p:nvSpPr>
        <p:spPr>
          <a:xfrm>
            <a:off x="830571" y="5554216"/>
            <a:ext cx="7195408" cy="600164"/>
          </a:xfrm>
          <a:prstGeom prst="rect">
            <a:avLst/>
          </a:prstGeom>
        </p:spPr>
        <p:txBody>
          <a:bodyPr wrap="square">
            <a:spAutoFit/>
          </a:bodyPr>
          <a:lstStyle/>
          <a:p>
            <a:pPr lvl="0" algn="just" fontAlgn="base">
              <a:lnSpc>
                <a:spcPct val="150000"/>
              </a:lnSpc>
              <a:spcBef>
                <a:spcPts val="1200"/>
              </a:spcBef>
              <a:spcAft>
                <a:spcPct val="0"/>
              </a:spcAft>
            </a:pPr>
            <a:r>
              <a:rPr lang="en-ZA" sz="1100" dirty="0" smtClean="0">
                <a:solidFill>
                  <a:prstClr val="black"/>
                </a:solidFill>
                <a:latin typeface="Arial" panose="020B0604020202020204" pitchFamily="34" charset="0"/>
                <a:ea typeface="Tahoma" panose="020B0604030504040204" pitchFamily="34" charset="0"/>
                <a:cs typeface="Arial" panose="020B0604020202020204" pitchFamily="34" charset="0"/>
              </a:rPr>
              <a:t>There </a:t>
            </a:r>
            <a:r>
              <a:rPr lang="en-ZA" sz="1100" dirty="0">
                <a:solidFill>
                  <a:prstClr val="black"/>
                </a:solidFill>
                <a:latin typeface="Arial" panose="020B0604020202020204" pitchFamily="34" charset="0"/>
                <a:ea typeface="Tahoma" panose="020B0604030504040204" pitchFamily="34" charset="0"/>
                <a:cs typeface="Arial" panose="020B0604020202020204" pitchFamily="34" charset="0"/>
              </a:rPr>
              <a:t>was an expenditure of </a:t>
            </a:r>
            <a:r>
              <a:rPr lang="en-ZA" sz="1100" dirty="0" smtClean="0">
                <a:solidFill>
                  <a:prstClr val="black"/>
                </a:solidFill>
                <a:latin typeface="Arial" panose="020B0604020202020204" pitchFamily="34" charset="0"/>
                <a:ea typeface="Tahoma" panose="020B0604030504040204" pitchFamily="34" charset="0"/>
                <a:cs typeface="Arial" panose="020B0604020202020204" pitchFamily="34" charset="0"/>
              </a:rPr>
              <a:t>R44,541 </a:t>
            </a:r>
            <a:r>
              <a:rPr lang="en-ZA" sz="1100" dirty="0">
                <a:solidFill>
                  <a:prstClr val="black"/>
                </a:solidFill>
                <a:latin typeface="Arial" panose="020B0604020202020204" pitchFamily="34" charset="0"/>
                <a:ea typeface="Tahoma" panose="020B0604030504040204" pitchFamily="34" charset="0"/>
                <a:cs typeface="Arial" panose="020B0604020202020204" pitchFamily="34" charset="0"/>
              </a:rPr>
              <a:t>million </a:t>
            </a:r>
            <a:r>
              <a:rPr lang="en-ZA" sz="1100" dirty="0" smtClean="0">
                <a:solidFill>
                  <a:prstClr val="black"/>
                </a:solidFill>
                <a:latin typeface="Arial" panose="020B0604020202020204" pitchFamily="34" charset="0"/>
                <a:ea typeface="Tahoma" panose="020B0604030504040204" pitchFamily="34" charset="0"/>
                <a:cs typeface="Arial" panose="020B0604020202020204" pitchFamily="34" charset="0"/>
              </a:rPr>
              <a:t>was incurred due to </a:t>
            </a:r>
            <a:r>
              <a:rPr lang="en-ZA" sz="1100" dirty="0">
                <a:solidFill>
                  <a:prstClr val="black"/>
                </a:solidFill>
                <a:latin typeface="Arial" panose="020B0604020202020204" pitchFamily="34" charset="0"/>
                <a:ea typeface="Tahoma" panose="020B0604030504040204" pitchFamily="34" charset="0"/>
                <a:cs typeface="Arial" panose="020B0604020202020204" pitchFamily="34" charset="0"/>
              </a:rPr>
              <a:t>C</a:t>
            </a:r>
            <a:r>
              <a:rPr lang="en-ZA" sz="1100" dirty="0" smtClean="0">
                <a:solidFill>
                  <a:prstClr val="black"/>
                </a:solidFill>
                <a:latin typeface="Arial" panose="020B0604020202020204" pitchFamily="34" charset="0"/>
                <a:ea typeface="Tahoma" panose="020B0604030504040204" pitchFamily="34" charset="0"/>
                <a:cs typeface="Arial" panose="020B0604020202020204" pitchFamily="34" charset="0"/>
              </a:rPr>
              <a:t>ompensation of Employee for nurses and also for provision of </a:t>
            </a:r>
            <a:r>
              <a:rPr lang="en-ZA" sz="1100" dirty="0">
                <a:solidFill>
                  <a:prstClr val="black"/>
                </a:solidFill>
                <a:latin typeface="Arial" panose="020B0604020202020204" pitchFamily="34" charset="0"/>
                <a:ea typeface="Tahoma" panose="020B0604030504040204" pitchFamily="34" charset="0"/>
                <a:cs typeface="Arial" panose="020B0604020202020204" pitchFamily="34" charset="0"/>
              </a:rPr>
              <a:t>PPEs and medical supplies</a:t>
            </a:r>
            <a:endParaRPr lang="en-US" sz="1100" dirty="0">
              <a:solidFill>
                <a:prstClr val="black"/>
              </a:solidFill>
              <a:latin typeface="Arial" panose="020B0604020202020204" pitchFamily="34" charset="0"/>
              <a:ea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150134105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34</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3"/>
          <a:stretch>
            <a:fillRect/>
          </a:stretch>
        </p:blipFill>
        <p:spPr>
          <a:xfrm>
            <a:off x="830571" y="6504770"/>
            <a:ext cx="7378700" cy="38100"/>
          </a:xfrm>
          <a:prstGeom prst="rect">
            <a:avLst/>
          </a:prstGeom>
        </p:spPr>
      </p:pic>
      <p:sp>
        <p:nvSpPr>
          <p:cNvPr id="9" name="Title 1"/>
          <p:cNvSpPr txBox="1">
            <a:spLocks/>
          </p:cNvSpPr>
          <p:nvPr/>
        </p:nvSpPr>
        <p:spPr bwMode="auto">
          <a:xfrm>
            <a:off x="553132" y="-573875"/>
            <a:ext cx="9036496" cy="83016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10" name="Rectangle 2"/>
          <p:cNvSpPr txBox="1">
            <a:spLocks noChangeArrowheads="1"/>
          </p:cNvSpPr>
          <p:nvPr/>
        </p:nvSpPr>
        <p:spPr bwMode="auto">
          <a:xfrm>
            <a:off x="205946" y="194313"/>
            <a:ext cx="8874992" cy="1052596"/>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marL="268288" indent="-268288" algn="ctr" defTabSz="914400" eaLnBrk="1" hangingPunct="1"/>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E. COVID -19 REGIONAL </a:t>
            </a:r>
            <a:r>
              <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PRELIMINARY STATE </a:t>
            </a:r>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OF EXPENDITURE PER ITEM </a:t>
            </a:r>
            <a:endPar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endParaRPr>
          </a:p>
          <a:p>
            <a:pPr marL="268288" indent="-268288" algn="ctr" defTabSz="914400" eaLnBrk="1" hangingPunct="1"/>
            <a:r>
              <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LEVEL </a:t>
            </a:r>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4 FOR </a:t>
            </a:r>
            <a:r>
              <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THE </a:t>
            </a:r>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YEAR ENDED </a:t>
            </a:r>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latin typeface="Arial" panose="020B0604020202020204" pitchFamily="34" charset="0"/>
              <a:ea typeface="Tahoma" panose="020B0604030504040204" pitchFamily="34" charset="0"/>
              <a:cs typeface="Arial" panose="020B0604020202020204" pitchFamily="34" charset="0"/>
            </a:endParaRPr>
          </a:p>
          <a:p>
            <a:pPr marL="268288" indent="-268288" algn="ctr" defTabSz="914400" eaLnBrk="1" hangingPunct="1"/>
            <a:endParaRPr lang="en-ZA" kern="0" dirty="0">
              <a:solidFill>
                <a:srgbClr val="000000"/>
              </a:solidFill>
              <a:latin typeface="Arial" panose="020B0604020202020204" pitchFamily="34" charset="0"/>
              <a:ea typeface="Tahoma" panose="020B0604030504040204" pitchFamily="34" charset="0"/>
              <a:cs typeface="Arial" panose="020B0604020202020204" pitchFamily="34" charset="0"/>
            </a:endParaRPr>
          </a:p>
          <a:p>
            <a:pPr marL="268288" indent="-268288" algn="ctr" defTabSz="914400" eaLnBrk="1" hangingPunct="1"/>
            <a:r>
              <a:rPr lang="en-ZA" kern="0" dirty="0">
                <a:solidFill>
                  <a:srgbClr val="000000"/>
                </a:solidFill>
                <a:latin typeface="Arial" panose="020B0604020202020204" pitchFamily="34" charset="0"/>
                <a:ea typeface="Tahoma" panose="020B0604030504040204" pitchFamily="34" charset="0"/>
                <a:cs typeface="Arial" panose="020B0604020202020204" pitchFamily="34" charset="0"/>
              </a:rPr>
              <a:t> </a:t>
            </a:r>
          </a:p>
        </p:txBody>
      </p:sp>
      <p:graphicFrame>
        <p:nvGraphicFramePr>
          <p:cNvPr id="2" name="Object 1"/>
          <p:cNvGraphicFramePr>
            <a:graphicFrameLocks noChangeAspect="1"/>
          </p:cNvGraphicFramePr>
          <p:nvPr>
            <p:extLst>
              <p:ext uri="{D42A27DB-BD31-4B8C-83A1-F6EECF244321}">
                <p14:modId xmlns:p14="http://schemas.microsoft.com/office/powerpoint/2010/main" val="211039180"/>
              </p:ext>
            </p:extLst>
          </p:nvPr>
        </p:nvGraphicFramePr>
        <p:xfrm>
          <a:off x="803275" y="1303338"/>
          <a:ext cx="7624763" cy="4010025"/>
        </p:xfrm>
        <a:graphic>
          <a:graphicData uri="http://schemas.openxmlformats.org/presentationml/2006/ole">
            <mc:AlternateContent xmlns:mc="http://schemas.openxmlformats.org/markup-compatibility/2006">
              <mc:Choice xmlns:v="urn:schemas-microsoft-com:vml" Requires="v">
                <p:oleObj spid="_x0000_s128571" name="Worksheet" r:id="rId5" imgW="7686711" imgH="4257590" progId="Excel.Sheet.12">
                  <p:embed/>
                </p:oleObj>
              </mc:Choice>
              <mc:Fallback>
                <p:oleObj name="Worksheet" r:id="rId5" imgW="7686711" imgH="4257590" progId="Excel.Sheet.12">
                  <p:embed/>
                  <p:pic>
                    <p:nvPicPr>
                      <p:cNvPr id="0" name=""/>
                      <p:cNvPicPr/>
                      <p:nvPr/>
                    </p:nvPicPr>
                    <p:blipFill>
                      <a:blip r:embed="rId6"/>
                      <a:stretch>
                        <a:fillRect/>
                      </a:stretch>
                    </p:blipFill>
                    <p:spPr>
                      <a:xfrm>
                        <a:off x="803275" y="1303338"/>
                        <a:ext cx="7624763" cy="4010025"/>
                      </a:xfrm>
                      <a:prstGeom prst="rect">
                        <a:avLst/>
                      </a:prstGeom>
                    </p:spPr>
                  </p:pic>
                </p:oleObj>
              </mc:Fallback>
            </mc:AlternateContent>
          </a:graphicData>
        </a:graphic>
      </p:graphicFrame>
      <p:sp>
        <p:nvSpPr>
          <p:cNvPr id="4" name="Rectangle 3"/>
          <p:cNvSpPr/>
          <p:nvPr/>
        </p:nvSpPr>
        <p:spPr>
          <a:xfrm>
            <a:off x="638432" y="5736468"/>
            <a:ext cx="7401697" cy="430887"/>
          </a:xfrm>
          <a:prstGeom prst="rect">
            <a:avLst/>
          </a:prstGeom>
        </p:spPr>
        <p:txBody>
          <a:bodyPr wrap="square">
            <a:spAutoFit/>
          </a:bodyPr>
          <a:lstStyle/>
          <a:p>
            <a:pPr lvl="0" algn="just" fontAlgn="base">
              <a:spcBef>
                <a:spcPts val="1200"/>
              </a:spcBef>
              <a:spcAft>
                <a:spcPct val="0"/>
              </a:spcAft>
            </a:pPr>
            <a:r>
              <a:rPr lang="en-ZA" sz="1100" dirty="0" smtClean="0">
                <a:solidFill>
                  <a:prstClr val="black"/>
                </a:solidFill>
                <a:latin typeface="Arial" panose="020B0604020202020204" pitchFamily="34" charset="0"/>
                <a:ea typeface="Tahoma" panose="020B0604030504040204" pitchFamily="34" charset="0"/>
                <a:cs typeface="Arial" panose="020B0604020202020204" pitchFamily="34" charset="0"/>
              </a:rPr>
              <a:t>There </a:t>
            </a:r>
            <a:r>
              <a:rPr lang="en-ZA" sz="1100" dirty="0">
                <a:solidFill>
                  <a:prstClr val="black"/>
                </a:solidFill>
                <a:latin typeface="Arial" panose="020B0604020202020204" pitchFamily="34" charset="0"/>
                <a:ea typeface="Tahoma" panose="020B0604030504040204" pitchFamily="34" charset="0"/>
                <a:cs typeface="Arial" panose="020B0604020202020204" pitchFamily="34" charset="0"/>
              </a:rPr>
              <a:t>was an expenditure of </a:t>
            </a:r>
            <a:r>
              <a:rPr lang="en-ZA" sz="1100" dirty="0" smtClean="0">
                <a:solidFill>
                  <a:prstClr val="black"/>
                </a:solidFill>
                <a:latin typeface="Arial" panose="020B0604020202020204" pitchFamily="34" charset="0"/>
                <a:ea typeface="Tahoma" panose="020B0604030504040204" pitchFamily="34" charset="0"/>
                <a:cs typeface="Arial" panose="020B0604020202020204" pitchFamily="34" charset="0"/>
              </a:rPr>
              <a:t>R43,311 </a:t>
            </a:r>
            <a:r>
              <a:rPr lang="en-ZA" sz="1100" dirty="0">
                <a:solidFill>
                  <a:prstClr val="black"/>
                </a:solidFill>
                <a:latin typeface="Arial" panose="020B0604020202020204" pitchFamily="34" charset="0"/>
                <a:ea typeface="Tahoma" panose="020B0604030504040204" pitchFamily="34" charset="0"/>
                <a:cs typeface="Arial" panose="020B0604020202020204" pitchFamily="34" charset="0"/>
              </a:rPr>
              <a:t>million </a:t>
            </a:r>
            <a:r>
              <a:rPr lang="en-ZA" sz="1100" dirty="0" smtClean="0">
                <a:solidFill>
                  <a:prstClr val="black"/>
                </a:solidFill>
                <a:latin typeface="Arial" panose="020B0604020202020204" pitchFamily="34" charset="0"/>
                <a:ea typeface="Tahoma" panose="020B0604030504040204" pitchFamily="34" charset="0"/>
                <a:cs typeface="Arial" panose="020B0604020202020204" pitchFamily="34" charset="0"/>
              </a:rPr>
              <a:t>incurred under Compensation of Employees for nurses and also for  provision </a:t>
            </a:r>
            <a:r>
              <a:rPr lang="en-ZA" sz="1100" dirty="0">
                <a:solidFill>
                  <a:prstClr val="black"/>
                </a:solidFill>
                <a:latin typeface="Arial" panose="020B0604020202020204" pitchFamily="34" charset="0"/>
                <a:ea typeface="Tahoma" panose="020B0604030504040204" pitchFamily="34" charset="0"/>
                <a:cs typeface="Arial" panose="020B0604020202020204" pitchFamily="34" charset="0"/>
              </a:rPr>
              <a:t>of PPEs and medical supplies</a:t>
            </a:r>
            <a:endParaRPr lang="en-US" sz="1100" dirty="0">
              <a:solidFill>
                <a:prstClr val="black"/>
              </a:solidFill>
              <a:latin typeface="Arial" panose="020B0604020202020204" pitchFamily="34" charset="0"/>
              <a:ea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12453539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35</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3"/>
          <a:stretch>
            <a:fillRect/>
          </a:stretch>
        </p:blipFill>
        <p:spPr>
          <a:xfrm>
            <a:off x="830571" y="6504770"/>
            <a:ext cx="7378700" cy="38100"/>
          </a:xfrm>
          <a:prstGeom prst="rect">
            <a:avLst/>
          </a:prstGeom>
        </p:spPr>
      </p:pic>
      <p:sp>
        <p:nvSpPr>
          <p:cNvPr id="9" name="Title 1"/>
          <p:cNvSpPr txBox="1">
            <a:spLocks/>
          </p:cNvSpPr>
          <p:nvPr/>
        </p:nvSpPr>
        <p:spPr bwMode="auto">
          <a:xfrm>
            <a:off x="553132" y="-534398"/>
            <a:ext cx="9036496" cy="83016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10" name="Rectangle 2"/>
          <p:cNvSpPr txBox="1">
            <a:spLocks noChangeArrowheads="1"/>
          </p:cNvSpPr>
          <p:nvPr/>
        </p:nvSpPr>
        <p:spPr bwMode="auto">
          <a:xfrm>
            <a:off x="241153" y="214426"/>
            <a:ext cx="8792488" cy="775597"/>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marL="268288" indent="-268288" algn="ctr" defTabSz="914400" eaLnBrk="1" hangingPunct="1"/>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E. COVID -19 REGIONAL </a:t>
            </a:r>
            <a:r>
              <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PRELIMINARY STATE </a:t>
            </a:r>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OF EXPENDITURE PER ITEM </a:t>
            </a:r>
            <a:endPar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endParaRPr>
          </a:p>
          <a:p>
            <a:pPr marL="268288" indent="-268288" algn="ctr" defTabSz="914400" eaLnBrk="1" hangingPunct="1"/>
            <a:r>
              <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LEVEL </a:t>
            </a:r>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4 FOR  THE YEAR ENDED </a:t>
            </a:r>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latin typeface="Arial" panose="020B0604020202020204" pitchFamily="34" charset="0"/>
              <a:ea typeface="Tahoma" panose="020B0604030504040204" pitchFamily="34" charset="0"/>
              <a:cs typeface="Arial" panose="020B0604020202020204" pitchFamily="34" charset="0"/>
            </a:endParaRPr>
          </a:p>
          <a:p>
            <a:pPr marL="268288" indent="-268288" algn="ctr" defTabSz="914400" eaLnBrk="1" hangingPunct="1"/>
            <a:endParaRPr lang="en-ZA" kern="0" dirty="0">
              <a:solidFill>
                <a:srgbClr val="000000"/>
              </a:solidFill>
              <a:latin typeface="Arial" panose="020B0604020202020204" pitchFamily="34" charset="0"/>
              <a:ea typeface="Tahoma" panose="020B0604030504040204" pitchFamily="34" charset="0"/>
              <a:cs typeface="Arial" panose="020B0604020202020204" pitchFamily="34"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3195618552"/>
              </p:ext>
            </p:extLst>
          </p:nvPr>
        </p:nvGraphicFramePr>
        <p:xfrm>
          <a:off x="754063" y="1068388"/>
          <a:ext cx="7645400" cy="4903787"/>
        </p:xfrm>
        <a:graphic>
          <a:graphicData uri="http://schemas.openxmlformats.org/presentationml/2006/ole">
            <mc:AlternateContent xmlns:mc="http://schemas.openxmlformats.org/markup-compatibility/2006">
              <mc:Choice xmlns:v="urn:schemas-microsoft-com:vml" Requires="v">
                <p:oleObj spid="_x0000_s129598" name="Worksheet" r:id="rId5" imgW="7705881" imgH="5572253" progId="Excel.Sheet.12">
                  <p:embed/>
                </p:oleObj>
              </mc:Choice>
              <mc:Fallback>
                <p:oleObj name="Worksheet" r:id="rId5" imgW="7705881" imgH="5572253" progId="Excel.Sheet.12">
                  <p:embed/>
                  <p:pic>
                    <p:nvPicPr>
                      <p:cNvPr id="0" name=""/>
                      <p:cNvPicPr/>
                      <p:nvPr/>
                    </p:nvPicPr>
                    <p:blipFill>
                      <a:blip r:embed="rId6"/>
                      <a:stretch>
                        <a:fillRect/>
                      </a:stretch>
                    </p:blipFill>
                    <p:spPr>
                      <a:xfrm>
                        <a:off x="754063" y="1068388"/>
                        <a:ext cx="7645400" cy="4903787"/>
                      </a:xfrm>
                      <a:prstGeom prst="rect">
                        <a:avLst/>
                      </a:prstGeom>
                    </p:spPr>
                  </p:pic>
                </p:oleObj>
              </mc:Fallback>
            </mc:AlternateContent>
          </a:graphicData>
        </a:graphic>
      </p:graphicFrame>
      <p:sp>
        <p:nvSpPr>
          <p:cNvPr id="4" name="Rectangle 3"/>
          <p:cNvSpPr/>
          <p:nvPr/>
        </p:nvSpPr>
        <p:spPr>
          <a:xfrm>
            <a:off x="708454" y="5204297"/>
            <a:ext cx="7461555" cy="1323439"/>
          </a:xfrm>
          <a:prstGeom prst="rect">
            <a:avLst/>
          </a:prstGeom>
        </p:spPr>
        <p:txBody>
          <a:bodyPr wrap="square">
            <a:spAutoFit/>
          </a:bodyPr>
          <a:lstStyle/>
          <a:p>
            <a:pPr marL="266700" lvl="0" indent="-266700" algn="just" fontAlgn="base">
              <a:lnSpc>
                <a:spcPct val="150000"/>
              </a:lnSpc>
              <a:spcBef>
                <a:spcPts val="1200"/>
              </a:spcBef>
              <a:spcAft>
                <a:spcPct val="0"/>
              </a:spcAft>
              <a:buFont typeface="Wingdings" panose="05000000000000000000" pitchFamily="2" charset="2"/>
              <a:buChar char="q"/>
            </a:pPr>
            <a:endParaRPr lang="en-ZA" sz="1200" dirty="0">
              <a:solidFill>
                <a:prstClr val="black"/>
              </a:solidFill>
              <a:latin typeface="Arial" panose="020B0604020202020204" pitchFamily="34" charset="0"/>
              <a:ea typeface="Tahoma" panose="020B0604030504040204" pitchFamily="34" charset="0"/>
              <a:cs typeface="Arial" panose="020B0604020202020204" pitchFamily="34" charset="0"/>
            </a:endParaRPr>
          </a:p>
          <a:p>
            <a:pPr lvl="0" algn="just" fontAlgn="base">
              <a:lnSpc>
                <a:spcPct val="150000"/>
              </a:lnSpc>
              <a:spcBef>
                <a:spcPts val="1200"/>
              </a:spcBef>
              <a:spcAft>
                <a:spcPct val="0"/>
              </a:spcAft>
            </a:pPr>
            <a:endParaRPr lang="en-ZA" sz="1200" dirty="0" smtClean="0">
              <a:solidFill>
                <a:prstClr val="black"/>
              </a:solidFill>
              <a:latin typeface="Arial" panose="020B0604020202020204" pitchFamily="34" charset="0"/>
              <a:ea typeface="Tahoma" panose="020B0604030504040204" pitchFamily="34" charset="0"/>
              <a:cs typeface="Arial" panose="020B0604020202020204" pitchFamily="34" charset="0"/>
            </a:endParaRPr>
          </a:p>
          <a:p>
            <a:pPr lvl="0" algn="just" fontAlgn="base">
              <a:spcBef>
                <a:spcPts val="1200"/>
              </a:spcBef>
              <a:spcAft>
                <a:spcPct val="0"/>
              </a:spcAft>
            </a:pPr>
            <a:r>
              <a:rPr lang="en-ZA" sz="1100" dirty="0" smtClean="0">
                <a:solidFill>
                  <a:prstClr val="black"/>
                </a:solidFill>
                <a:latin typeface="Arial" panose="020B0604020202020204" pitchFamily="34" charset="0"/>
                <a:ea typeface="Tahoma" panose="020B0604030504040204" pitchFamily="34" charset="0"/>
                <a:cs typeface="Arial" panose="020B0604020202020204" pitchFamily="34" charset="0"/>
              </a:rPr>
              <a:t>There </a:t>
            </a:r>
            <a:r>
              <a:rPr lang="en-ZA" sz="1100" dirty="0">
                <a:solidFill>
                  <a:prstClr val="black"/>
                </a:solidFill>
                <a:latin typeface="Arial" panose="020B0604020202020204" pitchFamily="34" charset="0"/>
                <a:ea typeface="Tahoma" panose="020B0604030504040204" pitchFamily="34" charset="0"/>
                <a:cs typeface="Arial" panose="020B0604020202020204" pitchFamily="34" charset="0"/>
              </a:rPr>
              <a:t>was an expenditure of </a:t>
            </a:r>
            <a:r>
              <a:rPr lang="en-ZA" sz="1100" dirty="0" smtClean="0">
                <a:latin typeface="Arial" panose="020B0604020202020204" pitchFamily="34" charset="0"/>
                <a:ea typeface="Tahoma" panose="020B0604030504040204" pitchFamily="34" charset="0"/>
                <a:cs typeface="Arial" panose="020B0604020202020204" pitchFamily="34" charset="0"/>
              </a:rPr>
              <a:t>R31,375</a:t>
            </a:r>
            <a:r>
              <a:rPr lang="en-ZA" sz="1100" dirty="0" smtClean="0">
                <a:solidFill>
                  <a:prstClr val="black"/>
                </a:solidFill>
                <a:latin typeface="Arial" panose="020B0604020202020204" pitchFamily="34" charset="0"/>
                <a:ea typeface="Tahoma" panose="020B0604030504040204" pitchFamily="34" charset="0"/>
                <a:cs typeface="Arial" panose="020B0604020202020204" pitchFamily="34" charset="0"/>
              </a:rPr>
              <a:t> million </a:t>
            </a:r>
            <a:r>
              <a:rPr lang="en-ZA" sz="1100" dirty="0">
                <a:solidFill>
                  <a:prstClr val="black"/>
                </a:solidFill>
                <a:latin typeface="Arial" panose="020B0604020202020204" pitchFamily="34" charset="0"/>
                <a:ea typeface="Tahoma" panose="020B0604030504040204" pitchFamily="34" charset="0"/>
                <a:cs typeface="Arial" panose="020B0604020202020204" pitchFamily="34" charset="0"/>
              </a:rPr>
              <a:t>incurred under Compensation of Employees for nurses and also for  provision of PPEs and medical supplies</a:t>
            </a:r>
            <a:endParaRPr lang="en-US" sz="1100" dirty="0">
              <a:solidFill>
                <a:prstClr val="black"/>
              </a:solidFill>
              <a:latin typeface="Arial" panose="020B0604020202020204" pitchFamily="34" charset="0"/>
              <a:ea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88324916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36</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3"/>
          <a:stretch>
            <a:fillRect/>
          </a:stretch>
        </p:blipFill>
        <p:spPr>
          <a:xfrm>
            <a:off x="830571" y="6504770"/>
            <a:ext cx="7378700" cy="38100"/>
          </a:xfrm>
          <a:prstGeom prst="rect">
            <a:avLst/>
          </a:prstGeom>
        </p:spPr>
      </p:pic>
      <p:sp>
        <p:nvSpPr>
          <p:cNvPr id="9" name="Title 1"/>
          <p:cNvSpPr txBox="1">
            <a:spLocks/>
          </p:cNvSpPr>
          <p:nvPr/>
        </p:nvSpPr>
        <p:spPr bwMode="auto">
          <a:xfrm>
            <a:off x="1673" y="118318"/>
            <a:ext cx="9036496" cy="83016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10" name="Rectangle 2"/>
          <p:cNvSpPr txBox="1">
            <a:spLocks noChangeArrowheads="1"/>
          </p:cNvSpPr>
          <p:nvPr/>
        </p:nvSpPr>
        <p:spPr bwMode="auto">
          <a:xfrm>
            <a:off x="265867" y="192296"/>
            <a:ext cx="8772302" cy="1052596"/>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marL="268288" indent="-268288" algn="ctr" defTabSz="914400" eaLnBrk="1" hangingPunct="1"/>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E. COVID -19 REGIONAL </a:t>
            </a:r>
            <a:r>
              <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PRELIMINARY STATE </a:t>
            </a:r>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OF EXPENDITURE PER ITEM LEVEL 4 FOR  THE YEAR </a:t>
            </a:r>
            <a:r>
              <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ENDED </a:t>
            </a:r>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latin typeface="Arial" panose="020B0604020202020204" pitchFamily="34" charset="0"/>
              <a:ea typeface="Tahoma" panose="020B0604030504040204" pitchFamily="34" charset="0"/>
              <a:cs typeface="Arial" panose="020B0604020202020204" pitchFamily="34" charset="0"/>
            </a:endParaRPr>
          </a:p>
          <a:p>
            <a:pPr marL="268288" indent="-268288" algn="ctr" defTabSz="914400" eaLnBrk="1" hangingPunct="1"/>
            <a:endParaRPr lang="en-ZA" kern="0" dirty="0">
              <a:solidFill>
                <a:srgbClr val="000000"/>
              </a:solidFill>
              <a:latin typeface="Arial" panose="020B0604020202020204" pitchFamily="34" charset="0"/>
              <a:ea typeface="Tahoma" panose="020B0604030504040204" pitchFamily="34" charset="0"/>
              <a:cs typeface="Arial" panose="020B0604020202020204" pitchFamily="34" charset="0"/>
            </a:endParaRPr>
          </a:p>
          <a:p>
            <a:pPr marL="268288" indent="-268288" algn="ctr" defTabSz="914400" eaLnBrk="1" hangingPunct="1"/>
            <a:endParaRPr lang="en-ZA" kern="0" dirty="0">
              <a:solidFill>
                <a:srgbClr val="000000"/>
              </a:solidFill>
              <a:latin typeface="Arial" panose="020B0604020202020204" pitchFamily="34" charset="0"/>
              <a:ea typeface="Tahoma" panose="020B0604030504040204" pitchFamily="34" charset="0"/>
              <a:cs typeface="Arial" panose="020B0604020202020204" pitchFamily="34"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1645757642"/>
              </p:ext>
            </p:extLst>
          </p:nvPr>
        </p:nvGraphicFramePr>
        <p:xfrm>
          <a:off x="812800" y="1216025"/>
          <a:ext cx="7843838" cy="4679950"/>
        </p:xfrm>
        <a:graphic>
          <a:graphicData uri="http://schemas.openxmlformats.org/presentationml/2006/ole">
            <mc:AlternateContent xmlns:mc="http://schemas.openxmlformats.org/markup-compatibility/2006">
              <mc:Choice xmlns:v="urn:schemas-microsoft-com:vml" Requires="v">
                <p:oleObj spid="_x0000_s130625" name="Worksheet" r:id="rId5" imgW="7905902" imgH="4448220" progId="Excel.Sheet.12">
                  <p:embed/>
                </p:oleObj>
              </mc:Choice>
              <mc:Fallback>
                <p:oleObj name="Worksheet" r:id="rId5" imgW="7905902" imgH="4448220" progId="Excel.Sheet.12">
                  <p:embed/>
                  <p:pic>
                    <p:nvPicPr>
                      <p:cNvPr id="0" name=""/>
                      <p:cNvPicPr/>
                      <p:nvPr/>
                    </p:nvPicPr>
                    <p:blipFill>
                      <a:blip r:embed="rId6"/>
                      <a:stretch>
                        <a:fillRect/>
                      </a:stretch>
                    </p:blipFill>
                    <p:spPr>
                      <a:xfrm>
                        <a:off x="812800" y="1216025"/>
                        <a:ext cx="7843838" cy="4679950"/>
                      </a:xfrm>
                      <a:prstGeom prst="rect">
                        <a:avLst/>
                      </a:prstGeom>
                    </p:spPr>
                  </p:pic>
                </p:oleObj>
              </mc:Fallback>
            </mc:AlternateContent>
          </a:graphicData>
        </a:graphic>
      </p:graphicFrame>
      <p:sp>
        <p:nvSpPr>
          <p:cNvPr id="4" name="Rectangle 3"/>
          <p:cNvSpPr/>
          <p:nvPr/>
        </p:nvSpPr>
        <p:spPr>
          <a:xfrm>
            <a:off x="830571" y="5896540"/>
            <a:ext cx="7490469" cy="600164"/>
          </a:xfrm>
          <a:prstGeom prst="rect">
            <a:avLst/>
          </a:prstGeom>
        </p:spPr>
        <p:txBody>
          <a:bodyPr wrap="square">
            <a:spAutoFit/>
          </a:bodyPr>
          <a:lstStyle/>
          <a:p>
            <a:pPr lvl="0" algn="just" fontAlgn="base">
              <a:lnSpc>
                <a:spcPct val="150000"/>
              </a:lnSpc>
              <a:spcBef>
                <a:spcPts val="1200"/>
              </a:spcBef>
              <a:spcAft>
                <a:spcPct val="0"/>
              </a:spcAft>
            </a:pPr>
            <a:r>
              <a:rPr lang="en-ZA" sz="1100" dirty="0" smtClean="0">
                <a:solidFill>
                  <a:prstClr val="black"/>
                </a:solidFill>
                <a:latin typeface="Arial" panose="020B0604020202020204" pitchFamily="34" charset="0"/>
                <a:ea typeface="Tahoma" panose="020B0604030504040204" pitchFamily="34" charset="0"/>
                <a:cs typeface="Arial" panose="020B0604020202020204" pitchFamily="34" charset="0"/>
              </a:rPr>
              <a:t>There </a:t>
            </a:r>
            <a:r>
              <a:rPr lang="en-ZA" sz="1100" dirty="0">
                <a:solidFill>
                  <a:prstClr val="black"/>
                </a:solidFill>
                <a:latin typeface="Arial" panose="020B0604020202020204" pitchFamily="34" charset="0"/>
                <a:ea typeface="Tahoma" panose="020B0604030504040204" pitchFamily="34" charset="0"/>
                <a:cs typeface="Arial" panose="020B0604020202020204" pitchFamily="34" charset="0"/>
              </a:rPr>
              <a:t>was an expenditure of </a:t>
            </a:r>
            <a:r>
              <a:rPr lang="en-ZA" sz="1100" dirty="0" smtClean="0">
                <a:solidFill>
                  <a:prstClr val="black"/>
                </a:solidFill>
                <a:latin typeface="Arial" panose="020B0604020202020204" pitchFamily="34" charset="0"/>
                <a:ea typeface="Tahoma" panose="020B0604030504040204" pitchFamily="34" charset="0"/>
                <a:cs typeface="Arial" panose="020B0604020202020204" pitchFamily="34" charset="0"/>
              </a:rPr>
              <a:t>R49,983 million incurred </a:t>
            </a:r>
            <a:r>
              <a:rPr lang="en-ZA" sz="1100" dirty="0">
                <a:solidFill>
                  <a:prstClr val="black"/>
                </a:solidFill>
                <a:latin typeface="Arial" panose="020B0604020202020204" pitchFamily="34" charset="0"/>
                <a:ea typeface="Tahoma" panose="020B0604030504040204" pitchFamily="34" charset="0"/>
                <a:cs typeface="Arial" panose="020B0604020202020204" pitchFamily="34" charset="0"/>
              </a:rPr>
              <a:t>under Compensation of Employees for nurses and also for  provision of PPEs and medical supplies</a:t>
            </a:r>
            <a:endParaRPr lang="en-US" sz="1100" dirty="0">
              <a:solidFill>
                <a:prstClr val="black"/>
              </a:solidFill>
              <a:latin typeface="Arial" panose="020B0604020202020204" pitchFamily="34" charset="0"/>
              <a:ea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290805303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37</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3"/>
          <a:stretch>
            <a:fillRect/>
          </a:stretch>
        </p:blipFill>
        <p:spPr>
          <a:xfrm>
            <a:off x="830571" y="6504770"/>
            <a:ext cx="7378700" cy="38100"/>
          </a:xfrm>
          <a:prstGeom prst="rect">
            <a:avLst/>
          </a:prstGeom>
        </p:spPr>
      </p:pic>
      <p:sp>
        <p:nvSpPr>
          <p:cNvPr id="9" name="Title 1"/>
          <p:cNvSpPr txBox="1">
            <a:spLocks/>
          </p:cNvSpPr>
          <p:nvPr/>
        </p:nvSpPr>
        <p:spPr bwMode="auto">
          <a:xfrm>
            <a:off x="1673" y="118318"/>
            <a:ext cx="9036496" cy="83016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10" name="Rectangle 2"/>
          <p:cNvSpPr txBox="1">
            <a:spLocks noChangeArrowheads="1"/>
          </p:cNvSpPr>
          <p:nvPr/>
        </p:nvSpPr>
        <p:spPr bwMode="auto">
          <a:xfrm>
            <a:off x="86710" y="306520"/>
            <a:ext cx="8951460" cy="775597"/>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marL="268288" indent="-268288" algn="ctr" defTabSz="914400" eaLnBrk="1" hangingPunct="1"/>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E. COVID -19 REGIONAL </a:t>
            </a:r>
            <a:r>
              <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PRELIMINARY STATE </a:t>
            </a:r>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OF EXPENDITURE PER ITEM </a:t>
            </a:r>
            <a:endPar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endParaRPr>
          </a:p>
          <a:p>
            <a:pPr marL="268288" indent="-268288" algn="ctr" defTabSz="914400" eaLnBrk="1" hangingPunct="1"/>
            <a:r>
              <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LEVEL </a:t>
            </a:r>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4 FOR  THE YEAR </a:t>
            </a:r>
            <a:r>
              <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ENDED </a:t>
            </a:r>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latin typeface="Arial" panose="020B0604020202020204" pitchFamily="34" charset="0"/>
              <a:ea typeface="Tahoma" panose="020B0604030504040204" pitchFamily="34" charset="0"/>
              <a:cs typeface="Arial" panose="020B0604020202020204" pitchFamily="34" charset="0"/>
            </a:endParaRPr>
          </a:p>
          <a:p>
            <a:pPr marL="268288" indent="-268288" algn="ctr" defTabSz="914400" eaLnBrk="1" hangingPunct="1"/>
            <a:endParaRPr lang="en-ZA" kern="0" dirty="0">
              <a:solidFill>
                <a:srgbClr val="000000"/>
              </a:solidFill>
              <a:latin typeface="Arial" panose="020B0604020202020204" pitchFamily="34" charset="0"/>
              <a:ea typeface="Tahoma" panose="020B0604030504040204" pitchFamily="34" charset="0"/>
              <a:cs typeface="Arial" panose="020B0604020202020204" pitchFamily="34"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1708501918"/>
              </p:ext>
            </p:extLst>
          </p:nvPr>
        </p:nvGraphicFramePr>
        <p:xfrm>
          <a:off x="552450" y="1198563"/>
          <a:ext cx="8247063" cy="4116387"/>
        </p:xfrm>
        <a:graphic>
          <a:graphicData uri="http://schemas.openxmlformats.org/presentationml/2006/ole">
            <mc:AlternateContent xmlns:mc="http://schemas.openxmlformats.org/markup-compatibility/2006">
              <mc:Choice xmlns:v="urn:schemas-microsoft-com:vml" Requires="v">
                <p:oleObj spid="_x0000_s131644" name="Worksheet" r:id="rId5" imgW="7905902" imgH="4762578" progId="Excel.Sheet.12">
                  <p:embed/>
                </p:oleObj>
              </mc:Choice>
              <mc:Fallback>
                <p:oleObj name="Worksheet" r:id="rId5" imgW="7905902" imgH="4762578" progId="Excel.Sheet.12">
                  <p:embed/>
                  <p:pic>
                    <p:nvPicPr>
                      <p:cNvPr id="0" name=""/>
                      <p:cNvPicPr/>
                      <p:nvPr/>
                    </p:nvPicPr>
                    <p:blipFill>
                      <a:blip r:embed="rId6"/>
                      <a:stretch>
                        <a:fillRect/>
                      </a:stretch>
                    </p:blipFill>
                    <p:spPr>
                      <a:xfrm>
                        <a:off x="552450" y="1198563"/>
                        <a:ext cx="8247063" cy="4116387"/>
                      </a:xfrm>
                      <a:prstGeom prst="rect">
                        <a:avLst/>
                      </a:prstGeom>
                    </p:spPr>
                  </p:pic>
                </p:oleObj>
              </mc:Fallback>
            </mc:AlternateContent>
          </a:graphicData>
        </a:graphic>
      </p:graphicFrame>
      <p:sp>
        <p:nvSpPr>
          <p:cNvPr id="4" name="Rectangle 3"/>
          <p:cNvSpPr/>
          <p:nvPr/>
        </p:nvSpPr>
        <p:spPr>
          <a:xfrm>
            <a:off x="486813" y="5466472"/>
            <a:ext cx="8066836" cy="600164"/>
          </a:xfrm>
          <a:prstGeom prst="rect">
            <a:avLst/>
          </a:prstGeom>
        </p:spPr>
        <p:txBody>
          <a:bodyPr wrap="square">
            <a:spAutoFit/>
          </a:bodyPr>
          <a:lstStyle/>
          <a:p>
            <a:pPr lvl="0" algn="just" fontAlgn="base">
              <a:lnSpc>
                <a:spcPct val="150000"/>
              </a:lnSpc>
              <a:spcBef>
                <a:spcPts val="1200"/>
              </a:spcBef>
              <a:spcAft>
                <a:spcPct val="0"/>
              </a:spcAft>
            </a:pPr>
            <a:r>
              <a:rPr lang="en-ZA" sz="1100" dirty="0" smtClean="0">
                <a:solidFill>
                  <a:prstClr val="black"/>
                </a:solidFill>
                <a:latin typeface="Arial" panose="020B0604020202020204" pitchFamily="34" charset="0"/>
                <a:ea typeface="Tahoma" panose="020B0604030504040204" pitchFamily="34" charset="0"/>
                <a:cs typeface="Arial" panose="020B0604020202020204" pitchFamily="34" charset="0"/>
              </a:rPr>
              <a:t>There </a:t>
            </a:r>
            <a:r>
              <a:rPr lang="en-ZA" sz="1100" dirty="0">
                <a:solidFill>
                  <a:prstClr val="black"/>
                </a:solidFill>
                <a:latin typeface="Arial" panose="020B0604020202020204" pitchFamily="34" charset="0"/>
                <a:ea typeface="Tahoma" panose="020B0604030504040204" pitchFamily="34" charset="0"/>
                <a:cs typeface="Arial" panose="020B0604020202020204" pitchFamily="34" charset="0"/>
              </a:rPr>
              <a:t>was an expenditure of </a:t>
            </a:r>
            <a:r>
              <a:rPr lang="en-ZA" sz="1100" dirty="0" smtClean="0">
                <a:solidFill>
                  <a:prstClr val="black"/>
                </a:solidFill>
                <a:latin typeface="Arial" panose="020B0604020202020204" pitchFamily="34" charset="0"/>
                <a:ea typeface="Tahoma" panose="020B0604030504040204" pitchFamily="34" charset="0"/>
                <a:cs typeface="Arial" panose="020B0604020202020204" pitchFamily="34" charset="0"/>
              </a:rPr>
              <a:t>R47,158 million incurred </a:t>
            </a:r>
            <a:r>
              <a:rPr lang="en-ZA" sz="1100" dirty="0">
                <a:solidFill>
                  <a:prstClr val="black"/>
                </a:solidFill>
                <a:latin typeface="Arial" panose="020B0604020202020204" pitchFamily="34" charset="0"/>
                <a:ea typeface="Tahoma" panose="020B0604030504040204" pitchFamily="34" charset="0"/>
                <a:cs typeface="Arial" panose="020B0604020202020204" pitchFamily="34" charset="0"/>
              </a:rPr>
              <a:t>under Compensation of Employees for nurses and also </a:t>
            </a:r>
            <a:r>
              <a:rPr lang="en-ZA" sz="1100" dirty="0" smtClean="0">
                <a:solidFill>
                  <a:prstClr val="black"/>
                </a:solidFill>
                <a:latin typeface="Arial" panose="020B0604020202020204" pitchFamily="34" charset="0"/>
                <a:ea typeface="Tahoma" panose="020B0604030504040204" pitchFamily="34" charset="0"/>
                <a:cs typeface="Arial" panose="020B0604020202020204" pitchFamily="34" charset="0"/>
              </a:rPr>
              <a:t>for  </a:t>
            </a:r>
            <a:r>
              <a:rPr lang="en-ZA" sz="1100" dirty="0">
                <a:solidFill>
                  <a:prstClr val="black"/>
                </a:solidFill>
                <a:latin typeface="Arial" panose="020B0604020202020204" pitchFamily="34" charset="0"/>
                <a:ea typeface="Tahoma" panose="020B0604030504040204" pitchFamily="34" charset="0"/>
                <a:cs typeface="Arial" panose="020B0604020202020204" pitchFamily="34" charset="0"/>
              </a:rPr>
              <a:t>provision of PPEs and medical supplies</a:t>
            </a:r>
            <a:endParaRPr lang="en-US" sz="1100" dirty="0">
              <a:solidFill>
                <a:prstClr val="black"/>
              </a:solidFill>
              <a:latin typeface="Arial" panose="020B0604020202020204" pitchFamily="34" charset="0"/>
              <a:ea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265916604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38</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3"/>
          <a:stretch>
            <a:fillRect/>
          </a:stretch>
        </p:blipFill>
        <p:spPr>
          <a:xfrm>
            <a:off x="830571" y="6504770"/>
            <a:ext cx="7378700" cy="38100"/>
          </a:xfrm>
          <a:prstGeom prst="rect">
            <a:avLst/>
          </a:prstGeom>
        </p:spPr>
      </p:pic>
      <p:sp>
        <p:nvSpPr>
          <p:cNvPr id="9" name="Title 1"/>
          <p:cNvSpPr txBox="1">
            <a:spLocks/>
          </p:cNvSpPr>
          <p:nvPr/>
        </p:nvSpPr>
        <p:spPr bwMode="auto">
          <a:xfrm>
            <a:off x="470294" y="-457155"/>
            <a:ext cx="9036496" cy="83016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10" name="Rectangle 2"/>
          <p:cNvSpPr txBox="1">
            <a:spLocks noChangeArrowheads="1"/>
          </p:cNvSpPr>
          <p:nvPr/>
        </p:nvSpPr>
        <p:spPr bwMode="auto">
          <a:xfrm>
            <a:off x="51683" y="58784"/>
            <a:ext cx="9029255" cy="775597"/>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marL="268288" indent="-268288" algn="ctr" defTabSz="914400" eaLnBrk="1" hangingPunct="1"/>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E. COVID -19 REGIONAL </a:t>
            </a:r>
            <a:r>
              <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PRELIMINARY STATE </a:t>
            </a:r>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OF EXPENDITURE PER ITEM </a:t>
            </a:r>
            <a:endPar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endParaRPr>
          </a:p>
          <a:p>
            <a:pPr marL="268288" indent="-268288" algn="ctr" defTabSz="914400" eaLnBrk="1" hangingPunct="1"/>
            <a:r>
              <a:rPr lang="en-ZA" sz="18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LEVEL </a:t>
            </a:r>
            <a:r>
              <a:rPr lang="en-ZA" sz="1800" kern="0" dirty="0">
                <a:solidFill>
                  <a:srgbClr val="000000"/>
                </a:solidFill>
                <a:latin typeface="Arial" panose="020B0604020202020204" pitchFamily="34" charset="0"/>
                <a:ea typeface="Tahoma" panose="020B0604030504040204" pitchFamily="34" charset="0"/>
                <a:cs typeface="Arial" panose="020B0604020202020204" pitchFamily="34" charset="0"/>
              </a:rPr>
              <a:t>4 FOR  THE YEAR ENDED </a:t>
            </a:r>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latin typeface="Arial" panose="020B0604020202020204" pitchFamily="34" charset="0"/>
              <a:ea typeface="Tahoma" panose="020B0604030504040204" pitchFamily="34" charset="0"/>
              <a:cs typeface="Arial" panose="020B0604020202020204" pitchFamily="34" charset="0"/>
            </a:endParaRPr>
          </a:p>
          <a:p>
            <a:pPr marL="268288" indent="-268288" algn="ctr" defTabSz="914400" eaLnBrk="1" hangingPunct="1"/>
            <a:endParaRPr lang="en-ZA" kern="0" dirty="0">
              <a:solidFill>
                <a:srgbClr val="000000"/>
              </a:solidFill>
              <a:latin typeface="Arial" panose="020B0604020202020204" pitchFamily="34" charset="0"/>
              <a:ea typeface="Tahoma" panose="020B0604030504040204" pitchFamily="34" charset="0"/>
              <a:cs typeface="Arial" panose="020B0604020202020204" pitchFamily="34"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1840783913"/>
              </p:ext>
            </p:extLst>
          </p:nvPr>
        </p:nvGraphicFramePr>
        <p:xfrm>
          <a:off x="811213" y="762000"/>
          <a:ext cx="7721600" cy="4702175"/>
        </p:xfrm>
        <a:graphic>
          <a:graphicData uri="http://schemas.openxmlformats.org/presentationml/2006/ole">
            <mc:AlternateContent xmlns:mc="http://schemas.openxmlformats.org/markup-compatibility/2006">
              <mc:Choice xmlns:v="urn:schemas-microsoft-com:vml" Requires="v">
                <p:oleObj spid="_x0000_s132664" name="Worksheet" r:id="rId5" imgW="7905902" imgH="3838564" progId="Excel.Sheet.12">
                  <p:embed/>
                </p:oleObj>
              </mc:Choice>
              <mc:Fallback>
                <p:oleObj name="Worksheet" r:id="rId5" imgW="7905902" imgH="3838564" progId="Excel.Sheet.12">
                  <p:embed/>
                  <p:pic>
                    <p:nvPicPr>
                      <p:cNvPr id="0" name=""/>
                      <p:cNvPicPr/>
                      <p:nvPr/>
                    </p:nvPicPr>
                    <p:blipFill>
                      <a:blip r:embed="rId6"/>
                      <a:stretch>
                        <a:fillRect/>
                      </a:stretch>
                    </p:blipFill>
                    <p:spPr>
                      <a:xfrm>
                        <a:off x="811213" y="762000"/>
                        <a:ext cx="7721600" cy="4702175"/>
                      </a:xfrm>
                      <a:prstGeom prst="rect">
                        <a:avLst/>
                      </a:prstGeom>
                    </p:spPr>
                  </p:pic>
                </p:oleObj>
              </mc:Fallback>
            </mc:AlternateContent>
          </a:graphicData>
        </a:graphic>
      </p:graphicFrame>
      <p:sp>
        <p:nvSpPr>
          <p:cNvPr id="4" name="Rectangle 3"/>
          <p:cNvSpPr/>
          <p:nvPr/>
        </p:nvSpPr>
        <p:spPr>
          <a:xfrm>
            <a:off x="764943" y="5693405"/>
            <a:ext cx="7815177" cy="784830"/>
          </a:xfrm>
          <a:prstGeom prst="rect">
            <a:avLst/>
          </a:prstGeom>
        </p:spPr>
        <p:txBody>
          <a:bodyPr wrap="square">
            <a:spAutoFit/>
          </a:bodyPr>
          <a:lstStyle/>
          <a:p>
            <a:pPr lvl="0" algn="just" fontAlgn="base">
              <a:spcBef>
                <a:spcPts val="1200"/>
              </a:spcBef>
              <a:spcAft>
                <a:spcPct val="0"/>
              </a:spcAft>
            </a:pPr>
            <a:endParaRPr lang="en-ZA" sz="1100" dirty="0" smtClean="0">
              <a:solidFill>
                <a:prstClr val="black"/>
              </a:solidFill>
              <a:latin typeface="Arial" panose="020B0604020202020204" pitchFamily="34" charset="0"/>
              <a:ea typeface="Tahoma" panose="020B0604030504040204" pitchFamily="34" charset="0"/>
              <a:cs typeface="Arial" panose="020B0604020202020204" pitchFamily="34" charset="0"/>
            </a:endParaRPr>
          </a:p>
          <a:p>
            <a:pPr lvl="0" algn="just" fontAlgn="base">
              <a:spcBef>
                <a:spcPts val="1200"/>
              </a:spcBef>
              <a:spcAft>
                <a:spcPct val="0"/>
              </a:spcAft>
            </a:pPr>
            <a:r>
              <a:rPr lang="en-ZA" sz="1200" dirty="0" smtClean="0">
                <a:solidFill>
                  <a:prstClr val="black"/>
                </a:solidFill>
                <a:latin typeface="Arial" panose="020B0604020202020204" pitchFamily="34" charset="0"/>
                <a:ea typeface="Tahoma" panose="020B0604030504040204" pitchFamily="34" charset="0"/>
                <a:cs typeface="Arial" panose="020B0604020202020204" pitchFamily="34" charset="0"/>
              </a:rPr>
              <a:t>There </a:t>
            </a:r>
            <a:r>
              <a:rPr lang="en-ZA" sz="1200" dirty="0">
                <a:solidFill>
                  <a:prstClr val="black"/>
                </a:solidFill>
                <a:latin typeface="Arial" panose="020B0604020202020204" pitchFamily="34" charset="0"/>
                <a:ea typeface="Tahoma" panose="020B0604030504040204" pitchFamily="34" charset="0"/>
                <a:cs typeface="Arial" panose="020B0604020202020204" pitchFamily="34" charset="0"/>
              </a:rPr>
              <a:t>was an expenditure </a:t>
            </a:r>
            <a:r>
              <a:rPr lang="en-ZA" sz="1200" dirty="0" smtClean="0">
                <a:solidFill>
                  <a:prstClr val="black"/>
                </a:solidFill>
                <a:latin typeface="Arial" panose="020B0604020202020204" pitchFamily="34" charset="0"/>
                <a:ea typeface="Tahoma" panose="020B0604030504040204" pitchFamily="34" charset="0"/>
                <a:cs typeface="Arial" panose="020B0604020202020204" pitchFamily="34" charset="0"/>
              </a:rPr>
              <a:t>of R28,614 million incurred </a:t>
            </a:r>
            <a:r>
              <a:rPr lang="en-ZA" sz="1200" dirty="0">
                <a:solidFill>
                  <a:prstClr val="black"/>
                </a:solidFill>
                <a:latin typeface="Arial" panose="020B0604020202020204" pitchFamily="34" charset="0"/>
                <a:ea typeface="Tahoma" panose="020B0604030504040204" pitchFamily="34" charset="0"/>
                <a:cs typeface="Arial" panose="020B0604020202020204" pitchFamily="34" charset="0"/>
              </a:rPr>
              <a:t>under Compensation of Employees for nurses and also for  provision of PPEs and medical supplies</a:t>
            </a:r>
            <a:endParaRPr lang="en-US" sz="1200" dirty="0">
              <a:solidFill>
                <a:prstClr val="black"/>
              </a:solidFill>
              <a:latin typeface="Arial" panose="020B0604020202020204" pitchFamily="34" charset="0"/>
              <a:ea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14071849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39</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3"/>
          <a:stretch>
            <a:fillRect/>
          </a:stretch>
        </p:blipFill>
        <p:spPr>
          <a:xfrm>
            <a:off x="830571" y="6504770"/>
            <a:ext cx="7378700" cy="38100"/>
          </a:xfrm>
          <a:prstGeom prst="rect">
            <a:avLst/>
          </a:prstGeom>
        </p:spPr>
      </p:pic>
      <p:sp>
        <p:nvSpPr>
          <p:cNvPr id="9" name="Title 1"/>
          <p:cNvSpPr txBox="1">
            <a:spLocks/>
          </p:cNvSpPr>
          <p:nvPr/>
        </p:nvSpPr>
        <p:spPr bwMode="auto">
          <a:xfrm>
            <a:off x="0" y="414998"/>
            <a:ext cx="9036496" cy="28091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10" name="Rectangle 2"/>
          <p:cNvSpPr txBox="1">
            <a:spLocks noChangeArrowheads="1"/>
          </p:cNvSpPr>
          <p:nvPr/>
        </p:nvSpPr>
        <p:spPr bwMode="auto">
          <a:xfrm>
            <a:off x="830572" y="280416"/>
            <a:ext cx="7569395" cy="1107996"/>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algn="ctr" defTabSz="914400"/>
            <a:r>
              <a:rPr lang="en-US" dirty="0" smtClean="0">
                <a:latin typeface="Arial" panose="020B0604020202020204" pitchFamily="34" charset="0"/>
                <a:ea typeface="Tahoma" panose="020B0604030504040204" pitchFamily="34" charset="0"/>
                <a:cs typeface="Arial" panose="020B0604020202020204" pitchFamily="34" charset="0"/>
              </a:rPr>
              <a:t>F. </a:t>
            </a:r>
            <a:r>
              <a:rPr lang="en-ZA" dirty="0">
                <a:latin typeface="Arial" panose="020B0604020202020204" pitchFamily="34" charset="0"/>
                <a:ea typeface="Tahoma" panose="020B0604030504040204" pitchFamily="34" charset="0"/>
                <a:cs typeface="Arial" panose="020B0604020202020204" pitchFamily="34" charset="0"/>
              </a:rPr>
              <a:t>OVERVIEW ON COST CONTAINMENT MEASURES IMPLEMENTATION</a:t>
            </a:r>
            <a:endParaRPr lang="en-ZA" sz="1800" dirty="0">
              <a:latin typeface="Arial" panose="020B0604020202020204" pitchFamily="34" charset="0"/>
              <a:ea typeface="Tahoma" panose="020B0604030504040204" pitchFamily="34" charset="0"/>
              <a:cs typeface="Arial" panose="020B0604020202020204" pitchFamily="34" charset="0"/>
            </a:endParaRPr>
          </a:p>
          <a:p>
            <a:pPr algn="ctr" defTabSz="914400"/>
            <a:endParaRPr lang="en-ZA" dirty="0">
              <a:latin typeface="Arial" panose="020B0604020202020204" pitchFamily="34" charset="0"/>
              <a:ea typeface="Tahoma" panose="020B0604030504040204" pitchFamily="34" charset="0"/>
              <a:cs typeface="Arial" panose="020B0604020202020204" pitchFamily="34" charset="0"/>
            </a:endParaRPr>
          </a:p>
          <a:p>
            <a:pPr algn="ctr" defTabSz="914400"/>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3" name="Rectangle 2"/>
          <p:cNvSpPr/>
          <p:nvPr/>
        </p:nvSpPr>
        <p:spPr>
          <a:xfrm>
            <a:off x="296092" y="1155700"/>
            <a:ext cx="8558792" cy="2339102"/>
          </a:xfrm>
          <a:prstGeom prst="rect">
            <a:avLst/>
          </a:prstGeom>
        </p:spPr>
        <p:txBody>
          <a:bodyPr wrap="square">
            <a:spAutoFit/>
          </a:bodyPr>
          <a:lstStyle/>
          <a:p>
            <a:pPr marL="266700" indent="-266700" algn="just" fontAlgn="base">
              <a:lnSpc>
                <a:spcPct val="150000"/>
              </a:lnSpc>
              <a:spcBef>
                <a:spcPts val="1200"/>
              </a:spcBef>
              <a:spcAft>
                <a:spcPct val="0"/>
              </a:spcAft>
              <a:buFont typeface="Wingdings" panose="05000000000000000000" pitchFamily="2" charset="2"/>
              <a:buChar char="q"/>
            </a:pPr>
            <a:r>
              <a:rPr lang="en-US" sz="1400" dirty="0">
                <a:latin typeface="Arial" panose="020B0604020202020204" pitchFamily="34" charset="0"/>
                <a:ea typeface="Tahoma" panose="020B0604030504040204" pitchFamily="34" charset="0"/>
                <a:cs typeface="Arial" panose="020B0604020202020204" pitchFamily="34" charset="0"/>
              </a:rPr>
              <a:t>The department furthermore reviewed the cost containment financial circular no. 3 of 2017/18 with an Addendum no. 2 that provides sub-delegations for deviations and withdrawal of embargo on the procurement of machinery and equipment which was effective from 1 February 2019</a:t>
            </a:r>
          </a:p>
          <a:p>
            <a:pPr marL="723900" lvl="1" indent="-266700" algn="just" fontAlgn="base">
              <a:lnSpc>
                <a:spcPct val="150000"/>
              </a:lnSpc>
              <a:spcBef>
                <a:spcPts val="1200"/>
              </a:spcBef>
              <a:spcAft>
                <a:spcPct val="0"/>
              </a:spcAft>
              <a:buFont typeface="Wingdings" panose="05000000000000000000" pitchFamily="2" charset="2"/>
              <a:buChar char="q"/>
            </a:pPr>
            <a:r>
              <a:rPr lang="en-US" sz="1400" dirty="0">
                <a:latin typeface="Arial" panose="020B0604020202020204" pitchFamily="34" charset="0"/>
                <a:ea typeface="Tahoma" panose="020B0604030504040204" pitchFamily="34" charset="0"/>
                <a:cs typeface="Arial" panose="020B0604020202020204" pitchFamily="34" charset="0"/>
              </a:rPr>
              <a:t>The impact of the cost containment measures and year on year savings on targeted expenditure items is attached as </a:t>
            </a:r>
            <a:r>
              <a:rPr lang="en-US" sz="1400" b="1" i="1" dirty="0">
                <a:latin typeface="Arial" panose="020B0604020202020204" pitchFamily="34" charset="0"/>
                <a:ea typeface="Tahoma" panose="020B0604030504040204" pitchFamily="34" charset="0"/>
                <a:cs typeface="Arial" panose="020B0604020202020204" pitchFamily="34" charset="0"/>
              </a:rPr>
              <a:t>Annexure A</a:t>
            </a:r>
          </a:p>
          <a:p>
            <a:pPr algn="just" fontAlgn="base">
              <a:lnSpc>
                <a:spcPct val="150000"/>
              </a:lnSpc>
              <a:spcBef>
                <a:spcPts val="1200"/>
              </a:spcBef>
              <a:spcAft>
                <a:spcPct val="0"/>
              </a:spcAft>
            </a:pPr>
            <a:endParaRPr lang="en-US" sz="1400" dirty="0">
              <a:latin typeface="Arial" panose="020B0604020202020204" pitchFamily="34" charset="0"/>
              <a:ea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16547761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4</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2"/>
          <a:stretch>
            <a:fillRect/>
          </a:stretch>
        </p:blipFill>
        <p:spPr>
          <a:xfrm>
            <a:off x="830571" y="6504770"/>
            <a:ext cx="7378700" cy="38100"/>
          </a:xfrm>
          <a:prstGeom prst="rect">
            <a:avLst/>
          </a:prstGeom>
        </p:spPr>
      </p:pic>
      <p:sp>
        <p:nvSpPr>
          <p:cNvPr id="9" name="Title 1"/>
          <p:cNvSpPr txBox="1">
            <a:spLocks/>
          </p:cNvSpPr>
          <p:nvPr/>
        </p:nvSpPr>
        <p:spPr bwMode="auto">
          <a:xfrm>
            <a:off x="132071" y="32951"/>
            <a:ext cx="8912630" cy="69004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r>
              <a:rPr lang="en-US" sz="1600" b="1" kern="0" dirty="0">
                <a:solidFill>
                  <a:srgbClr val="000000"/>
                </a:solidFill>
                <a:latin typeface="Arial"/>
                <a:ea typeface="ヒラギノ角ゴ Pro W3"/>
                <a:cs typeface="Arial"/>
              </a:rPr>
              <a:t>A. SUMMARY OF THE </a:t>
            </a:r>
            <a:r>
              <a:rPr lang="en-US" sz="1600" b="1" kern="0" dirty="0" smtClean="0">
                <a:solidFill>
                  <a:srgbClr val="000000"/>
                </a:solidFill>
                <a:latin typeface="Arial"/>
                <a:ea typeface="ヒラギノ角ゴ Pro W3"/>
                <a:cs typeface="Arial"/>
              </a:rPr>
              <a:t>PRELIMINARY NATIONAL </a:t>
            </a:r>
            <a:r>
              <a:rPr lang="en-US" sz="1600" b="1" kern="0" dirty="0">
                <a:solidFill>
                  <a:srgbClr val="000000"/>
                </a:solidFill>
                <a:latin typeface="Arial"/>
                <a:ea typeface="ヒラギノ角ゴ Pro W3"/>
                <a:cs typeface="Arial"/>
              </a:rPr>
              <a:t>STATE OF EXPENDITURE PER PROGRAMME  FOR </a:t>
            </a:r>
            <a:r>
              <a:rPr lang="en-US" sz="1600" b="1" kern="0" dirty="0" smtClean="0">
                <a:solidFill>
                  <a:srgbClr val="000000"/>
                </a:solidFill>
                <a:latin typeface="Arial"/>
                <a:ea typeface="ヒラギノ角ゴ Pro W3"/>
                <a:cs typeface="Arial"/>
              </a:rPr>
              <a:t>THE YEAR ENDED 31 MARCH 2021</a:t>
            </a:r>
            <a:endParaRPr lang="en-US" sz="1600" b="1" kern="0" dirty="0">
              <a:solidFill>
                <a:srgbClr val="000000"/>
              </a:solidFill>
              <a:latin typeface="Arial"/>
              <a:ea typeface="ヒラギノ角ゴ Pro W3"/>
              <a:cs typeface="Arial"/>
            </a:endParaRPr>
          </a:p>
        </p:txBody>
      </p:sp>
      <p:sp>
        <p:nvSpPr>
          <p:cNvPr id="10" name="Rectangle 3"/>
          <p:cNvSpPr txBox="1">
            <a:spLocks noChangeArrowheads="1"/>
          </p:cNvSpPr>
          <p:nvPr/>
        </p:nvSpPr>
        <p:spPr bwMode="auto">
          <a:xfrm>
            <a:off x="240237" y="1135928"/>
            <a:ext cx="8590547" cy="4930581"/>
          </a:xfrm>
          <a:prstGeom prst="rect">
            <a:avLst/>
          </a:prstGeom>
          <a:noFill/>
          <a:ln w="12700" algn="ctr">
            <a:no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90000"/>
              </a:lnSpc>
              <a:spcBef>
                <a:spcPct val="90000"/>
              </a:spcBef>
              <a:spcAft>
                <a:spcPct val="0"/>
              </a:spcAft>
              <a:buClr>
                <a:schemeClr val="bg2"/>
              </a:buClr>
              <a:buFont typeface="Wingdings" pitchFamily="2" charset="2"/>
              <a:buChar char="n"/>
              <a:defRPr sz="1600">
                <a:solidFill>
                  <a:schemeClr val="tx1"/>
                </a:solidFill>
                <a:latin typeface="+mn-lt"/>
                <a:ea typeface="+mn-ea"/>
                <a:cs typeface="+mn-cs"/>
              </a:defRPr>
            </a:lvl1pPr>
            <a:lvl2pPr marL="458788" indent="-188913" algn="l" rtl="0" eaLnBrk="0" fontAlgn="base" hangingPunct="0">
              <a:lnSpc>
                <a:spcPct val="90000"/>
              </a:lnSpc>
              <a:spcBef>
                <a:spcPct val="50000"/>
              </a:spcBef>
              <a:spcAft>
                <a:spcPct val="0"/>
              </a:spcAft>
              <a:buClr>
                <a:schemeClr val="bg2"/>
              </a:buClr>
              <a:buFont typeface="Arial" charset="0"/>
              <a:buChar char="•"/>
              <a:defRPr sz="1600">
                <a:solidFill>
                  <a:schemeClr val="tx1"/>
                </a:solidFill>
                <a:latin typeface="+mn-lt"/>
                <a:cs typeface="+mn-cs"/>
              </a:defRPr>
            </a:lvl2pPr>
            <a:lvl3pPr marL="623888" indent="-161925" algn="l" rtl="0" eaLnBrk="0" fontAlgn="base" hangingPunct="0">
              <a:lnSpc>
                <a:spcPct val="90000"/>
              </a:lnSpc>
              <a:spcBef>
                <a:spcPct val="30000"/>
              </a:spcBef>
              <a:spcAft>
                <a:spcPct val="0"/>
              </a:spcAft>
              <a:buClr>
                <a:schemeClr val="bg2"/>
              </a:buClr>
              <a:buFont typeface="Arial" charset="0"/>
              <a:buChar char="–"/>
              <a:defRPr sz="1600">
                <a:solidFill>
                  <a:schemeClr val="tx1"/>
                </a:solidFill>
                <a:latin typeface="+mn-lt"/>
                <a:cs typeface="+mn-cs"/>
              </a:defRPr>
            </a:lvl3pPr>
            <a:lvl4pPr marL="793750" indent="-166688" algn="l" rtl="0" eaLnBrk="0" fontAlgn="base" hangingPunct="0">
              <a:lnSpc>
                <a:spcPct val="90000"/>
              </a:lnSpc>
              <a:spcBef>
                <a:spcPct val="10000"/>
              </a:spcBef>
              <a:spcAft>
                <a:spcPct val="0"/>
              </a:spcAft>
              <a:buClr>
                <a:schemeClr val="bg2"/>
              </a:buClr>
              <a:buFont typeface="Arial" charset="0"/>
              <a:buChar char="-"/>
              <a:defRPr sz="1600">
                <a:solidFill>
                  <a:schemeClr val="tx1"/>
                </a:solidFill>
                <a:latin typeface="+mn-lt"/>
                <a:cs typeface="+mn-cs"/>
              </a:defRPr>
            </a:lvl4pPr>
            <a:lvl5pPr marL="955675" indent="-158750" algn="l" rtl="0" eaLnBrk="0" fontAlgn="base" hangingPunct="0">
              <a:lnSpc>
                <a:spcPct val="90000"/>
              </a:lnSpc>
              <a:spcBef>
                <a:spcPct val="0"/>
              </a:spcBef>
              <a:spcAft>
                <a:spcPct val="0"/>
              </a:spcAft>
              <a:buClr>
                <a:schemeClr val="bg2"/>
              </a:buClr>
              <a:buFont typeface="Arial" charset="0"/>
              <a:buChar char="­"/>
              <a:defRPr sz="1600">
                <a:solidFill>
                  <a:schemeClr val="tx1"/>
                </a:solidFill>
                <a:latin typeface="+mn-lt"/>
                <a:cs typeface="+mn-cs"/>
              </a:defRPr>
            </a:lvl5pPr>
            <a:lvl6pPr marL="1414356"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6pPr>
            <a:lvl7pPr marL="1871520"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7pPr>
            <a:lvl8pPr marL="2328685"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8pPr>
            <a:lvl9pPr marL="2785851"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9pPr>
          </a:lstStyle>
          <a:p>
            <a:pPr marL="0" lvl="0" indent="0" algn="just" defTabSz="914400">
              <a:lnSpc>
                <a:spcPct val="150000"/>
              </a:lnSpc>
              <a:buClrTx/>
              <a:buNone/>
              <a:defRPr/>
            </a:pPr>
            <a:r>
              <a:rPr lang="en-ZA" b="1" kern="0" dirty="0" smtClean="0">
                <a:solidFill>
                  <a:srgbClr val="000000">
                    <a:lumMod val="95000"/>
                    <a:lumOff val="5000"/>
                  </a:srgbClr>
                </a:solidFill>
                <a:latin typeface="Arial" panose="020B0604020202020204" pitchFamily="34" charset="0"/>
                <a:ea typeface="Tahoma" panose="020B0604030504040204" pitchFamily="34" charset="0"/>
                <a:cs typeface="Arial" panose="020B0604020202020204" pitchFamily="34" charset="0"/>
              </a:rPr>
              <a:t>OVERVIEW:</a:t>
            </a:r>
          </a:p>
          <a:p>
            <a:pPr lvl="0" algn="just" defTabSz="914400">
              <a:lnSpc>
                <a:spcPct val="150000"/>
              </a:lnSpc>
              <a:buClrTx/>
              <a:buFont typeface="Arial" panose="020B0604020202020204" pitchFamily="34" charset="0"/>
              <a:buChar char="•"/>
              <a:defRPr/>
            </a:pPr>
            <a:r>
              <a:rPr lang="en-ZA" kern="0" dirty="0" smtClean="0">
                <a:latin typeface="Arial" panose="020B0604020202020204" pitchFamily="34" charset="0"/>
                <a:ea typeface="Tahoma" panose="020B0604030504040204" pitchFamily="34" charset="0"/>
                <a:cs typeface="Arial" panose="020B0604020202020204" pitchFamily="34" charset="0"/>
              </a:rPr>
              <a:t>The preliminary expenditure of the </a:t>
            </a:r>
            <a:r>
              <a:rPr lang="en-ZA" kern="0" dirty="0">
                <a:latin typeface="Arial" panose="020B0604020202020204" pitchFamily="34" charset="0"/>
                <a:ea typeface="Tahoma" panose="020B0604030504040204" pitchFamily="34" charset="0"/>
                <a:cs typeface="Arial" panose="020B0604020202020204" pitchFamily="34" charset="0"/>
              </a:rPr>
              <a:t>Department </a:t>
            </a:r>
            <a:r>
              <a:rPr lang="en-ZA" kern="0" dirty="0" smtClean="0">
                <a:latin typeface="Arial" panose="020B0604020202020204" pitchFamily="34" charset="0"/>
                <a:ea typeface="Tahoma" panose="020B0604030504040204" pitchFamily="34" charset="0"/>
                <a:cs typeface="Arial" panose="020B0604020202020204" pitchFamily="34" charset="0"/>
              </a:rPr>
              <a:t>for the period ending 31 March </a:t>
            </a:r>
            <a:r>
              <a:rPr lang="en-ZA" kern="0" dirty="0">
                <a:latin typeface="Arial" panose="020B0604020202020204" pitchFamily="34" charset="0"/>
                <a:ea typeface="Tahoma" panose="020B0604030504040204" pitchFamily="34" charset="0"/>
                <a:cs typeface="Arial" panose="020B0604020202020204" pitchFamily="34" charset="0"/>
              </a:rPr>
              <a:t>2021 was </a:t>
            </a:r>
            <a:r>
              <a:rPr lang="en-ZA" kern="0" dirty="0" smtClean="0">
                <a:latin typeface="Arial" panose="020B0604020202020204" pitchFamily="34" charset="0"/>
                <a:ea typeface="Tahoma" panose="020B0604030504040204" pitchFamily="34" charset="0"/>
                <a:cs typeface="Arial" panose="020B0604020202020204" pitchFamily="34" charset="0"/>
              </a:rPr>
              <a:t>R25,027 </a:t>
            </a:r>
            <a:r>
              <a:rPr lang="en-ZA" kern="0" dirty="0">
                <a:latin typeface="Arial" panose="020B0604020202020204" pitchFamily="34" charset="0"/>
                <a:ea typeface="Tahoma" panose="020B0604030504040204" pitchFamily="34" charset="0"/>
                <a:cs typeface="Arial" panose="020B0604020202020204" pitchFamily="34" charset="0"/>
              </a:rPr>
              <a:t>billion </a:t>
            </a:r>
            <a:r>
              <a:rPr lang="en-ZA" kern="0" dirty="0" smtClean="0">
                <a:latin typeface="Arial" panose="020B0604020202020204" pitchFamily="34" charset="0"/>
                <a:ea typeface="Tahoma" panose="020B0604030504040204" pitchFamily="34" charset="0"/>
                <a:cs typeface="Arial" panose="020B0604020202020204" pitchFamily="34" charset="0"/>
              </a:rPr>
              <a:t>(97.77%) against </a:t>
            </a:r>
            <a:r>
              <a:rPr lang="en-ZA" kern="0" dirty="0">
                <a:latin typeface="Arial" panose="020B0604020202020204" pitchFamily="34" charset="0"/>
                <a:ea typeface="Tahoma" panose="020B0604030504040204" pitchFamily="34" charset="0"/>
                <a:cs typeface="Arial" panose="020B0604020202020204" pitchFamily="34" charset="0"/>
              </a:rPr>
              <a:t>the revised </a:t>
            </a:r>
            <a:r>
              <a:rPr lang="en-ZA" kern="0" dirty="0" smtClean="0">
                <a:latin typeface="Arial" panose="020B0604020202020204" pitchFamily="34" charset="0"/>
                <a:ea typeface="Tahoma" panose="020B0604030504040204" pitchFamily="34" charset="0"/>
                <a:cs typeface="Arial" panose="020B0604020202020204" pitchFamily="34" charset="0"/>
              </a:rPr>
              <a:t>budget of R25,597 </a:t>
            </a:r>
            <a:r>
              <a:rPr lang="en-ZA" kern="0" dirty="0">
                <a:latin typeface="Arial" panose="020B0604020202020204" pitchFamily="34" charset="0"/>
                <a:ea typeface="Tahoma" panose="020B0604030504040204" pitchFamily="34" charset="0"/>
                <a:cs typeface="Arial" panose="020B0604020202020204" pitchFamily="34" charset="0"/>
              </a:rPr>
              <a:t>billion resulting in </a:t>
            </a:r>
            <a:r>
              <a:rPr lang="en-ZA" kern="0" dirty="0" smtClean="0">
                <a:latin typeface="Arial" panose="020B0604020202020204" pitchFamily="34" charset="0"/>
                <a:ea typeface="Tahoma" panose="020B0604030504040204" pitchFamily="34" charset="0"/>
                <a:cs typeface="Arial" panose="020B0604020202020204" pitchFamily="34" charset="0"/>
              </a:rPr>
              <a:t>R570 </a:t>
            </a:r>
            <a:r>
              <a:rPr lang="en-ZA" kern="0" dirty="0">
                <a:latin typeface="Arial" panose="020B0604020202020204" pitchFamily="34" charset="0"/>
                <a:ea typeface="Tahoma" panose="020B0604030504040204" pitchFamily="34" charset="0"/>
                <a:cs typeface="Arial" panose="020B0604020202020204" pitchFamily="34" charset="0"/>
              </a:rPr>
              <a:t>m</a:t>
            </a:r>
            <a:r>
              <a:rPr lang="en-ZA" kern="0" dirty="0" smtClean="0">
                <a:latin typeface="Arial" panose="020B0604020202020204" pitchFamily="34" charset="0"/>
                <a:ea typeface="Tahoma" panose="020B0604030504040204" pitchFamily="34" charset="0"/>
                <a:cs typeface="Arial" panose="020B0604020202020204" pitchFamily="34" charset="0"/>
              </a:rPr>
              <a:t>illion underspending of the projected expenditure</a:t>
            </a:r>
            <a:endParaRPr lang="en-ZA" kern="0" dirty="0" smtClean="0">
              <a:solidFill>
                <a:srgbClr val="000000">
                  <a:lumMod val="95000"/>
                  <a:lumOff val="5000"/>
                </a:srgbClr>
              </a:solidFill>
              <a:latin typeface="Arial" panose="020B0604020202020204" pitchFamily="34" charset="0"/>
              <a:ea typeface="Tahoma" panose="020B0604030504040204" pitchFamily="34" charset="0"/>
              <a:cs typeface="Arial" panose="020B0604020202020204" pitchFamily="34" charset="0"/>
            </a:endParaRPr>
          </a:p>
          <a:p>
            <a:pPr lvl="0" algn="just" defTabSz="914400">
              <a:lnSpc>
                <a:spcPct val="150000"/>
              </a:lnSpc>
              <a:buClrTx/>
              <a:buFont typeface="Arial" panose="020B0604020202020204" pitchFamily="34" charset="0"/>
              <a:buChar char="•"/>
              <a:defRPr/>
            </a:pPr>
            <a:r>
              <a:rPr lang="en-ZA" kern="0" dirty="0" smtClean="0">
                <a:solidFill>
                  <a:srgbClr val="000000">
                    <a:lumMod val="95000"/>
                    <a:lumOff val="5000"/>
                  </a:srgbClr>
                </a:solidFill>
                <a:latin typeface="Arial" panose="020B0604020202020204" pitchFamily="34" charset="0"/>
                <a:ea typeface="Tahoma" panose="020B0604030504040204" pitchFamily="34" charset="0"/>
                <a:cs typeface="Arial" panose="020B0604020202020204" pitchFamily="34" charset="0"/>
              </a:rPr>
              <a:t>The expenditure presented on the following slides is preliminary year-end expenditure as submitted to National Treasury and the Executive Authority before finalisation of adjustments and virements </a:t>
            </a:r>
          </a:p>
          <a:p>
            <a:pPr lvl="0" algn="just" defTabSz="914400">
              <a:lnSpc>
                <a:spcPct val="150000"/>
              </a:lnSpc>
              <a:buClrTx/>
              <a:buFont typeface="Arial" panose="020B0604020202020204" pitchFamily="34" charset="0"/>
              <a:buChar char="•"/>
              <a:defRPr/>
            </a:pPr>
            <a:r>
              <a:rPr lang="en-ZA" kern="0" dirty="0" smtClean="0">
                <a:solidFill>
                  <a:srgbClr val="000000">
                    <a:lumMod val="95000"/>
                    <a:lumOff val="5000"/>
                  </a:srgbClr>
                </a:solidFill>
                <a:latin typeface="Arial" panose="020B0604020202020204" pitchFamily="34" charset="0"/>
                <a:ea typeface="Tahoma" panose="020B0604030504040204" pitchFamily="34" charset="0"/>
                <a:cs typeface="Arial" panose="020B0604020202020204" pitchFamily="34" charset="0"/>
              </a:rPr>
              <a:t>The expenditure is based on BAS reports dated 09 April 2021</a:t>
            </a:r>
          </a:p>
          <a:p>
            <a:pPr lvl="0" algn="just" defTabSz="914400">
              <a:lnSpc>
                <a:spcPct val="150000"/>
              </a:lnSpc>
              <a:buClrTx/>
              <a:buFont typeface="Arial" panose="020B0604020202020204" pitchFamily="34" charset="0"/>
              <a:buChar char="•"/>
              <a:defRPr/>
            </a:pPr>
            <a:r>
              <a:rPr lang="en-ZA" kern="0" dirty="0" smtClean="0">
                <a:solidFill>
                  <a:srgbClr val="000000">
                    <a:lumMod val="95000"/>
                    <a:lumOff val="5000"/>
                  </a:srgbClr>
                </a:solidFill>
                <a:latin typeface="Arial" panose="020B0604020202020204" pitchFamily="34" charset="0"/>
                <a:ea typeface="Tahoma" panose="020B0604030504040204" pitchFamily="34" charset="0"/>
                <a:cs typeface="Arial" panose="020B0604020202020204" pitchFamily="34" charset="0"/>
              </a:rPr>
              <a:t>The final virements, where relevant, will be effected by 31 May 2021 at the time of finalising the 2020/21 annual financial statements </a:t>
            </a:r>
          </a:p>
          <a:p>
            <a:pPr marL="0" lvl="0" indent="0" algn="just" defTabSz="914400">
              <a:lnSpc>
                <a:spcPct val="150000"/>
              </a:lnSpc>
              <a:buClrTx/>
              <a:buNone/>
              <a:defRPr/>
            </a:pPr>
            <a:endParaRPr lang="en-US" sz="950" kern="0" dirty="0" smtClean="0">
              <a:solidFill>
                <a:srgbClr val="000000">
                  <a:lumMod val="95000"/>
                  <a:lumOff val="5000"/>
                </a:srgbClr>
              </a:solidFill>
              <a:latin typeface="Arial" panose="020B0604020202020204" pitchFamily="34" charset="0"/>
              <a:ea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191191881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34529" y="271596"/>
            <a:ext cx="4522887" cy="707894"/>
          </a:xfrm>
          <a:prstGeom prst="rect">
            <a:avLst/>
          </a:prstGeom>
          <a:noFill/>
        </p:spPr>
        <p:txBody>
          <a:bodyPr wrap="square" rtlCol="0">
            <a:spAutoFit/>
          </a:bodyPr>
          <a:lstStyle/>
          <a:p>
            <a:r>
              <a:rPr lang="en-US" sz="4000" dirty="0">
                <a:solidFill>
                  <a:schemeClr val="bg1"/>
                </a:solidFill>
                <a:cs typeface="Arial Black"/>
              </a:rPr>
              <a:t>Thank You</a:t>
            </a:r>
          </a:p>
        </p:txBody>
      </p:sp>
      <p:sp>
        <p:nvSpPr>
          <p:cNvPr id="13" name="TextBox 12"/>
          <p:cNvSpPr txBox="1"/>
          <p:nvPr/>
        </p:nvSpPr>
        <p:spPr>
          <a:xfrm>
            <a:off x="1079501" y="423997"/>
            <a:ext cx="6338176" cy="1323439"/>
          </a:xfrm>
          <a:prstGeom prst="rect">
            <a:avLst/>
          </a:prstGeom>
          <a:noFill/>
        </p:spPr>
        <p:txBody>
          <a:bodyPr wrap="square" rtlCol="0">
            <a:spAutoFit/>
          </a:bodyPr>
          <a:lstStyle/>
          <a:p>
            <a:pPr algn="ctr"/>
            <a:r>
              <a:rPr lang="en-ZA" sz="2000" b="1" dirty="0">
                <a:solidFill>
                  <a:srgbClr val="005300"/>
                </a:solidFill>
                <a:cs typeface="Arial Black"/>
              </a:rPr>
              <a:t>THANK YOU</a:t>
            </a:r>
          </a:p>
          <a:p>
            <a:pPr algn="ctr"/>
            <a:endParaRPr lang="en-ZA" sz="2000" b="1" dirty="0">
              <a:solidFill>
                <a:srgbClr val="005300"/>
              </a:solidFill>
              <a:cs typeface="Arial Black"/>
            </a:endParaRPr>
          </a:p>
          <a:p>
            <a:pPr algn="ctr"/>
            <a:r>
              <a:rPr lang="en-ZA" sz="2000" b="1" dirty="0">
                <a:solidFill>
                  <a:srgbClr val="005300"/>
                </a:solidFill>
                <a:cs typeface="Arial Black"/>
              </a:rPr>
              <a:t>STRIVING FOR A SOUTH AFRICA IN WHICH PEOPLE ARE AND FEEL SAFE</a:t>
            </a:r>
          </a:p>
        </p:txBody>
      </p:sp>
    </p:spTree>
    <p:extLst>
      <p:ext uri="{BB962C8B-B14F-4D97-AF65-F5344CB8AC3E}">
        <p14:creationId xmlns:p14="http://schemas.microsoft.com/office/powerpoint/2010/main" val="28164424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5</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3"/>
          <a:stretch>
            <a:fillRect/>
          </a:stretch>
        </p:blipFill>
        <p:spPr>
          <a:xfrm>
            <a:off x="830571" y="6504770"/>
            <a:ext cx="7378700" cy="38100"/>
          </a:xfrm>
          <a:prstGeom prst="rect">
            <a:avLst/>
          </a:prstGeom>
        </p:spPr>
      </p:pic>
      <p:sp>
        <p:nvSpPr>
          <p:cNvPr id="10" name="Rectangle 2"/>
          <p:cNvSpPr txBox="1">
            <a:spLocks noChangeArrowheads="1"/>
          </p:cNvSpPr>
          <p:nvPr/>
        </p:nvSpPr>
        <p:spPr bwMode="auto">
          <a:xfrm>
            <a:off x="51683" y="333512"/>
            <a:ext cx="9144000" cy="553998"/>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marL="268288" indent="-268288" algn="ctr" defTabSz="914400" eaLnBrk="1" hangingPunct="1"/>
            <a:r>
              <a:rPr lang="en-ZA" kern="0" dirty="0">
                <a:solidFill>
                  <a:srgbClr val="000000"/>
                </a:solidFill>
                <a:latin typeface="Arial" panose="020B0604020202020204" pitchFamily="34" charset="0"/>
                <a:ea typeface="Tahoma" panose="020B0604030504040204" pitchFamily="34" charset="0"/>
                <a:cs typeface="Arial" panose="020B0604020202020204" pitchFamily="34" charset="0"/>
              </a:rPr>
              <a:t>B. SUMMARY OF </a:t>
            </a:r>
            <a:r>
              <a:rPr lang="en-ZA"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THE PRELIMINARY </a:t>
            </a:r>
            <a:r>
              <a:rPr lang="en-ZA" kern="0" dirty="0">
                <a:solidFill>
                  <a:srgbClr val="000000"/>
                </a:solidFill>
                <a:latin typeface="Arial" panose="020B0604020202020204" pitchFamily="34" charset="0"/>
                <a:ea typeface="Tahoma" panose="020B0604030504040204" pitchFamily="34" charset="0"/>
                <a:cs typeface="Arial" panose="020B0604020202020204" pitchFamily="34" charset="0"/>
              </a:rPr>
              <a:t>NATIONAL STATE OF EXPENDITURE PER PROGRAMME  FOR  THE YEAR </a:t>
            </a:r>
            <a:r>
              <a:rPr lang="en-ZA"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ENDED 31 MARCH </a:t>
            </a:r>
            <a:r>
              <a:rPr lang="en-ZA" kern="0" dirty="0" smtClean="0">
                <a:latin typeface="Arial" panose="020B0604020202020204" pitchFamily="34" charset="0"/>
                <a:ea typeface="Tahoma" panose="020B0604030504040204" pitchFamily="34" charset="0"/>
                <a:cs typeface="Arial" panose="020B0604020202020204" pitchFamily="34" charset="0"/>
              </a:rPr>
              <a:t>2021</a:t>
            </a:r>
            <a:endParaRPr lang="en-ZA" kern="0" dirty="0">
              <a:solidFill>
                <a:srgbClr val="000000"/>
              </a:solidFill>
              <a:latin typeface="Arial" panose="020B0604020202020204" pitchFamily="34" charset="0"/>
              <a:ea typeface="Tahoma" panose="020B0604030504040204" pitchFamily="34" charset="0"/>
              <a:cs typeface="Arial" panose="020B0604020202020204" pitchFamily="34"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3918598932"/>
              </p:ext>
            </p:extLst>
          </p:nvPr>
        </p:nvGraphicFramePr>
        <p:xfrm>
          <a:off x="961599" y="1243915"/>
          <a:ext cx="7324168" cy="3613836"/>
        </p:xfrm>
        <a:graphic>
          <a:graphicData uri="http://schemas.openxmlformats.org/presentationml/2006/ole">
            <mc:AlternateContent xmlns:mc="http://schemas.openxmlformats.org/markup-compatibility/2006">
              <mc:Choice xmlns:v="urn:schemas-microsoft-com:vml" Requires="v">
                <p:oleObj spid="_x0000_s109262" name="Worksheet" r:id="rId5" imgW="6553200" imgH="2857366" progId="Excel.Sheet.12">
                  <p:embed/>
                </p:oleObj>
              </mc:Choice>
              <mc:Fallback>
                <p:oleObj name="Worksheet" r:id="rId5" imgW="6553200" imgH="2857366" progId="Excel.Sheet.12">
                  <p:embed/>
                  <p:pic>
                    <p:nvPicPr>
                      <p:cNvPr id="0" name=""/>
                      <p:cNvPicPr/>
                      <p:nvPr/>
                    </p:nvPicPr>
                    <p:blipFill>
                      <a:blip r:embed="rId6"/>
                      <a:stretch>
                        <a:fillRect/>
                      </a:stretch>
                    </p:blipFill>
                    <p:spPr>
                      <a:xfrm>
                        <a:off x="961599" y="1243915"/>
                        <a:ext cx="7324168" cy="3613836"/>
                      </a:xfrm>
                      <a:prstGeom prst="rect">
                        <a:avLst/>
                      </a:prstGeom>
                    </p:spPr>
                  </p:pic>
                </p:oleObj>
              </mc:Fallback>
            </mc:AlternateContent>
          </a:graphicData>
        </a:graphic>
      </p:graphicFrame>
    </p:spTree>
    <p:extLst>
      <p:ext uri="{BB962C8B-B14F-4D97-AF65-F5344CB8AC3E}">
        <p14:creationId xmlns:p14="http://schemas.microsoft.com/office/powerpoint/2010/main" val="19119188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6</a:t>
            </a:fld>
            <a:endParaRPr lang="en-US" dirty="0">
              <a:solidFill>
                <a:srgbClr val="000000"/>
              </a:solidFill>
              <a:latin typeface="Arial" pitchFamily="34" charset="0"/>
              <a:ea typeface="ヒラギノ角ゴ Pro W3"/>
              <a:cs typeface="ヒラギノ角ゴ Pro W3"/>
            </a:endParaRPr>
          </a:p>
        </p:txBody>
      </p:sp>
      <p:sp>
        <p:nvSpPr>
          <p:cNvPr id="9" name="Title 1"/>
          <p:cNvSpPr txBox="1">
            <a:spLocks/>
          </p:cNvSpPr>
          <p:nvPr/>
        </p:nvSpPr>
        <p:spPr bwMode="auto">
          <a:xfrm>
            <a:off x="771277" y="0"/>
            <a:ext cx="9036496" cy="104943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12" name="Rectangle 2"/>
          <p:cNvSpPr txBox="1">
            <a:spLocks noChangeArrowheads="1"/>
          </p:cNvSpPr>
          <p:nvPr/>
        </p:nvSpPr>
        <p:spPr bwMode="auto">
          <a:xfrm>
            <a:off x="771276" y="110058"/>
            <a:ext cx="7915523" cy="1384995"/>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marL="268288" indent="-268288" algn="ctr" defTabSz="914400" eaLnBrk="1" hangingPunct="1"/>
            <a:r>
              <a:rPr lang="en-ZA" kern="0" dirty="0">
                <a:latin typeface="Arial" panose="020B0604020202020204" pitchFamily="34" charset="0"/>
                <a:ea typeface="Tahoma" panose="020B0604030504040204" pitchFamily="34" charset="0"/>
                <a:cs typeface="Arial" panose="020B0604020202020204" pitchFamily="34" charset="0"/>
              </a:rPr>
              <a:t>B. SUMMARY OF THE </a:t>
            </a:r>
            <a:r>
              <a:rPr lang="en-ZA" kern="0" dirty="0" smtClean="0">
                <a:latin typeface="Arial" panose="020B0604020202020204" pitchFamily="34" charset="0"/>
                <a:ea typeface="Tahoma" panose="020B0604030504040204" pitchFamily="34" charset="0"/>
                <a:cs typeface="Arial" panose="020B0604020202020204" pitchFamily="34" charset="0"/>
              </a:rPr>
              <a:t>PRELIMINARY NATIONAL </a:t>
            </a:r>
            <a:r>
              <a:rPr lang="en-ZA" kern="0" dirty="0">
                <a:latin typeface="Arial" panose="020B0604020202020204" pitchFamily="34" charset="0"/>
                <a:ea typeface="Tahoma" panose="020B0604030504040204" pitchFamily="34" charset="0"/>
                <a:cs typeface="Arial" panose="020B0604020202020204" pitchFamily="34" charset="0"/>
              </a:rPr>
              <a:t>STATE OF EXPENDITURE PER PROGRAMME </a:t>
            </a:r>
            <a:r>
              <a:rPr lang="en-ZA" kern="0" dirty="0" smtClean="0">
                <a:latin typeface="Arial" panose="020B0604020202020204" pitchFamily="34" charset="0"/>
                <a:ea typeface="Tahoma" panose="020B0604030504040204" pitchFamily="34" charset="0"/>
                <a:cs typeface="Arial" panose="020B0604020202020204" pitchFamily="34" charset="0"/>
              </a:rPr>
              <a:t>FOR THE </a:t>
            </a:r>
            <a:r>
              <a:rPr lang="en-ZA" kern="0" dirty="0">
                <a:latin typeface="Arial" panose="020B0604020202020204" pitchFamily="34" charset="0"/>
                <a:ea typeface="Tahoma" panose="020B0604030504040204" pitchFamily="34" charset="0"/>
                <a:cs typeface="Arial" panose="020B0604020202020204" pitchFamily="34" charset="0"/>
              </a:rPr>
              <a:t>YEAR </a:t>
            </a:r>
            <a:r>
              <a:rPr lang="en-ZA" kern="0" dirty="0" smtClean="0">
                <a:latin typeface="Arial" panose="020B0604020202020204" pitchFamily="34" charset="0"/>
                <a:ea typeface="Tahoma" panose="020B0604030504040204" pitchFamily="34" charset="0"/>
                <a:cs typeface="Arial" panose="020B0604020202020204" pitchFamily="34" charset="0"/>
              </a:rPr>
              <a:t>ENDED </a:t>
            </a:r>
          </a:p>
          <a:p>
            <a:pPr marL="268288" indent="-268288" algn="ctr" defTabSz="914400" eaLnBrk="1" hangingPunct="1"/>
            <a:r>
              <a:rPr lang="en-ZA" kern="0" dirty="0" smtClean="0">
                <a:latin typeface="Arial" panose="020B0604020202020204" pitchFamily="34" charset="0"/>
                <a:ea typeface="Tahoma" panose="020B0604030504040204" pitchFamily="34" charset="0"/>
                <a:cs typeface="Arial" panose="020B0604020202020204" pitchFamily="34" charset="0"/>
              </a:rPr>
              <a:t>31 MARCH 2021</a:t>
            </a:r>
            <a:endParaRPr lang="en-ZA" kern="0" dirty="0">
              <a:latin typeface="Arial" panose="020B0604020202020204" pitchFamily="34" charset="0"/>
              <a:ea typeface="Tahoma" panose="020B0604030504040204" pitchFamily="34" charset="0"/>
              <a:cs typeface="Arial" panose="020B0604020202020204" pitchFamily="34" charset="0"/>
            </a:endParaRPr>
          </a:p>
          <a:p>
            <a:pPr marL="268288" indent="-268288" algn="ctr" defTabSz="914400" eaLnBrk="1" hangingPunct="1"/>
            <a:endParaRPr lang="en-ZA" kern="0" dirty="0">
              <a:latin typeface="Arial" panose="020B0604020202020204" pitchFamily="34" charset="0"/>
              <a:ea typeface="Tahoma" panose="020B0604030504040204" pitchFamily="34" charset="0"/>
              <a:cs typeface="Arial" panose="020B0604020202020204" pitchFamily="34" charset="0"/>
            </a:endParaRPr>
          </a:p>
          <a:p>
            <a:pPr marL="268288" indent="-268288" algn="ctr" defTabSz="914400" eaLnBrk="1" hangingPunct="1"/>
            <a:endParaRPr lang="en-ZA" kern="0" dirty="0">
              <a:latin typeface="Arial" panose="020B0604020202020204" pitchFamily="34" charset="0"/>
              <a:ea typeface="Tahoma" panose="020B0604030504040204" pitchFamily="34" charset="0"/>
              <a:cs typeface="Arial" panose="020B0604020202020204" pitchFamily="34" charset="0"/>
            </a:endParaRPr>
          </a:p>
        </p:txBody>
      </p:sp>
      <p:sp>
        <p:nvSpPr>
          <p:cNvPr id="2" name="Rectangle 1"/>
          <p:cNvSpPr/>
          <p:nvPr/>
        </p:nvSpPr>
        <p:spPr>
          <a:xfrm>
            <a:off x="1016453" y="5641534"/>
            <a:ext cx="7111093" cy="369332"/>
          </a:xfrm>
          <a:prstGeom prst="rect">
            <a:avLst/>
          </a:prstGeom>
        </p:spPr>
        <p:txBody>
          <a:bodyPr wrap="square">
            <a:spAutoFit/>
          </a:bodyPr>
          <a:lstStyle/>
          <a:p>
            <a:pPr lvl="0" algn="just" defTabSz="914400">
              <a:lnSpc>
                <a:spcPct val="150000"/>
              </a:lnSpc>
              <a:buClrTx/>
              <a:buFont typeface="Wingdings" pitchFamily="2" charset="2"/>
              <a:buChar char="q"/>
              <a:defRPr/>
            </a:pPr>
            <a:r>
              <a:rPr lang="en-ZA" sz="1100" kern="0" dirty="0" smtClean="0">
                <a:solidFill>
                  <a:srgbClr val="000000">
                    <a:lumMod val="95000"/>
                    <a:lumOff val="5000"/>
                  </a:srgbClr>
                </a:solidFill>
                <a:latin typeface="Arial" panose="020B0604020202020204" pitchFamily="34" charset="0"/>
                <a:ea typeface="Tahoma" panose="020B0604030504040204" pitchFamily="34" charset="0"/>
                <a:cs typeface="Arial" panose="020B0604020202020204" pitchFamily="34" charset="0"/>
              </a:rPr>
              <a:t> </a:t>
            </a:r>
            <a:r>
              <a:rPr lang="en-ZA" sz="1200" kern="0" dirty="0" smtClean="0">
                <a:solidFill>
                  <a:srgbClr val="000000">
                    <a:lumMod val="95000"/>
                    <a:lumOff val="5000"/>
                  </a:srgbClr>
                </a:solidFill>
                <a:latin typeface="Arial" panose="020B0604020202020204" pitchFamily="34" charset="0"/>
                <a:ea typeface="Tahoma" panose="020B0604030504040204" pitchFamily="34" charset="0"/>
                <a:cs typeface="Arial" panose="020B0604020202020204" pitchFamily="34" charset="0"/>
              </a:rPr>
              <a:t>Factors </a:t>
            </a:r>
            <a:r>
              <a:rPr lang="en-ZA" sz="1200" kern="0" dirty="0">
                <a:solidFill>
                  <a:srgbClr val="000000">
                    <a:lumMod val="95000"/>
                    <a:lumOff val="5000"/>
                  </a:srgbClr>
                </a:solidFill>
                <a:latin typeface="Arial" panose="020B0604020202020204" pitchFamily="34" charset="0"/>
                <a:ea typeface="Tahoma" panose="020B0604030504040204" pitchFamily="34" charset="0"/>
                <a:cs typeface="Arial" panose="020B0604020202020204" pitchFamily="34" charset="0"/>
              </a:rPr>
              <a:t>that contributed to the under-</a:t>
            </a:r>
            <a:r>
              <a:rPr lang="en-ZA" sz="1200" kern="0" dirty="0" smtClean="0">
                <a:solidFill>
                  <a:srgbClr val="000000">
                    <a:lumMod val="95000"/>
                    <a:lumOff val="5000"/>
                  </a:srgbClr>
                </a:solidFill>
                <a:latin typeface="Arial" panose="020B0604020202020204" pitchFamily="34" charset="0"/>
                <a:ea typeface="Tahoma" panose="020B0604030504040204" pitchFamily="34" charset="0"/>
                <a:cs typeface="Arial" panose="020B0604020202020204" pitchFamily="34" charset="0"/>
              </a:rPr>
              <a:t>/over </a:t>
            </a:r>
            <a:r>
              <a:rPr lang="en-ZA" sz="1200" kern="0" dirty="0">
                <a:solidFill>
                  <a:srgbClr val="000000">
                    <a:lumMod val="95000"/>
                    <a:lumOff val="5000"/>
                  </a:srgbClr>
                </a:solidFill>
                <a:latin typeface="Arial" panose="020B0604020202020204" pitchFamily="34" charset="0"/>
                <a:ea typeface="Tahoma" panose="020B0604030504040204" pitchFamily="34" charset="0"/>
                <a:cs typeface="Arial" panose="020B0604020202020204" pitchFamily="34" charset="0"/>
              </a:rPr>
              <a:t>spending per Programme are as follows:</a:t>
            </a:r>
          </a:p>
        </p:txBody>
      </p:sp>
      <p:pic>
        <p:nvPicPr>
          <p:cNvPr id="5" name="Picture 4"/>
          <p:cNvPicPr>
            <a:picLocks noChangeAspect="1"/>
          </p:cNvPicPr>
          <p:nvPr/>
        </p:nvPicPr>
        <p:blipFill>
          <a:blip r:embed="rId2"/>
          <a:stretch>
            <a:fillRect/>
          </a:stretch>
        </p:blipFill>
        <p:spPr>
          <a:xfrm>
            <a:off x="1706631" y="1362277"/>
            <a:ext cx="5730737" cy="4133446"/>
          </a:xfrm>
          <a:prstGeom prst="rect">
            <a:avLst/>
          </a:prstGeom>
        </p:spPr>
      </p:pic>
    </p:spTree>
    <p:extLst>
      <p:ext uri="{BB962C8B-B14F-4D97-AF65-F5344CB8AC3E}">
        <p14:creationId xmlns:p14="http://schemas.microsoft.com/office/powerpoint/2010/main" val="19119188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7</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3"/>
          <a:stretch>
            <a:fillRect/>
          </a:stretch>
        </p:blipFill>
        <p:spPr>
          <a:xfrm>
            <a:off x="830571" y="6504770"/>
            <a:ext cx="7378700" cy="38100"/>
          </a:xfrm>
          <a:prstGeom prst="rect">
            <a:avLst/>
          </a:prstGeom>
        </p:spPr>
      </p:pic>
      <p:sp>
        <p:nvSpPr>
          <p:cNvPr id="9" name="Title 1"/>
          <p:cNvSpPr txBox="1">
            <a:spLocks/>
          </p:cNvSpPr>
          <p:nvPr/>
        </p:nvSpPr>
        <p:spPr bwMode="auto">
          <a:xfrm>
            <a:off x="-46297" y="218486"/>
            <a:ext cx="9036496" cy="35936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3" name="Rectangle 2"/>
          <p:cNvSpPr/>
          <p:nvPr/>
        </p:nvSpPr>
        <p:spPr>
          <a:xfrm>
            <a:off x="509925" y="3916431"/>
            <a:ext cx="8176875" cy="2046714"/>
          </a:xfrm>
          <a:prstGeom prst="rect">
            <a:avLst/>
          </a:prstGeom>
        </p:spPr>
        <p:txBody>
          <a:bodyPr wrap="square">
            <a:spAutoFit/>
          </a:bodyPr>
          <a:lstStyle/>
          <a:p>
            <a:pPr marL="266700" indent="-266700" algn="just" defTabSz="914400" fontAlgn="base">
              <a:lnSpc>
                <a:spcPct val="150000"/>
              </a:lnSpc>
              <a:spcBef>
                <a:spcPts val="1200"/>
              </a:spcBef>
              <a:spcAft>
                <a:spcPct val="0"/>
              </a:spcAft>
              <a:buFont typeface="Wingdings" panose="05000000000000000000" pitchFamily="2" charset="2"/>
              <a:buChar char="q"/>
            </a:pPr>
            <a:r>
              <a:rPr lang="en-US" sz="1300" kern="0" dirty="0">
                <a:solidFill>
                  <a:srgbClr val="000000"/>
                </a:solidFill>
                <a:latin typeface="Arial" panose="020B0604020202020204" pitchFamily="34" charset="0"/>
                <a:ea typeface="Tahoma" panose="020B0604030504040204" pitchFamily="34" charset="0"/>
                <a:cs typeface="Arial" panose="020B0604020202020204" pitchFamily="34" charset="0"/>
              </a:rPr>
              <a:t>The actual spending of programme Administration is </a:t>
            </a:r>
            <a:r>
              <a:rPr lang="en-US" sz="13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R4,698 billion (88.61%)  </a:t>
            </a:r>
            <a:r>
              <a:rPr lang="en-US" sz="1300" kern="0" dirty="0">
                <a:solidFill>
                  <a:srgbClr val="000000"/>
                </a:solidFill>
                <a:latin typeface="Arial" panose="020B0604020202020204" pitchFamily="34" charset="0"/>
                <a:ea typeface="Tahoma" panose="020B0604030504040204" pitchFamily="34" charset="0"/>
                <a:cs typeface="Arial" panose="020B0604020202020204" pitchFamily="34" charset="0"/>
              </a:rPr>
              <a:t>against the </a:t>
            </a:r>
            <a:r>
              <a:rPr lang="en-US" sz="13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revised budget </a:t>
            </a:r>
            <a:r>
              <a:rPr lang="en-US" sz="1300" kern="0" dirty="0">
                <a:solidFill>
                  <a:srgbClr val="000000"/>
                </a:solidFill>
                <a:latin typeface="Arial" panose="020B0604020202020204" pitchFamily="34" charset="0"/>
                <a:ea typeface="Tahoma" panose="020B0604030504040204" pitchFamily="34" charset="0"/>
                <a:cs typeface="Arial" panose="020B0604020202020204" pitchFamily="34" charset="0"/>
              </a:rPr>
              <a:t>of R5,302 </a:t>
            </a:r>
            <a:r>
              <a:rPr lang="en-US" sz="13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billion (100.00%) </a:t>
            </a:r>
            <a:r>
              <a:rPr lang="en-US" sz="1300" kern="0" dirty="0">
                <a:solidFill>
                  <a:srgbClr val="000000"/>
                </a:solidFill>
                <a:latin typeface="Arial" panose="020B0604020202020204" pitchFamily="34" charset="0"/>
                <a:ea typeface="Tahoma" panose="020B0604030504040204" pitchFamily="34" charset="0"/>
                <a:cs typeface="Arial" panose="020B0604020202020204" pitchFamily="34" charset="0"/>
              </a:rPr>
              <a:t>resulting in </a:t>
            </a:r>
            <a:r>
              <a:rPr lang="en-US" sz="13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R604 </a:t>
            </a:r>
            <a:r>
              <a:rPr lang="en-US" sz="1300" kern="0" dirty="0">
                <a:solidFill>
                  <a:srgbClr val="000000"/>
                </a:solidFill>
                <a:latin typeface="Arial" panose="020B0604020202020204" pitchFamily="34" charset="0"/>
                <a:ea typeface="Tahoma" panose="020B0604030504040204" pitchFamily="34" charset="0"/>
                <a:cs typeface="Arial" panose="020B0604020202020204" pitchFamily="34" charset="0"/>
              </a:rPr>
              <a:t>million </a:t>
            </a:r>
            <a:r>
              <a:rPr lang="en-US" sz="13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underspending of the projected expenditure </a:t>
            </a:r>
            <a:r>
              <a:rPr lang="en-US" sz="1300" kern="0" dirty="0">
                <a:solidFill>
                  <a:srgbClr val="000000"/>
                </a:solidFill>
                <a:latin typeface="Arial" panose="020B0604020202020204" pitchFamily="34" charset="0"/>
                <a:ea typeface="Tahoma" panose="020B0604030504040204" pitchFamily="34" charset="0"/>
                <a:cs typeface="Arial" panose="020B0604020202020204" pitchFamily="34" charset="0"/>
              </a:rPr>
              <a:t>as a result of the following:</a:t>
            </a:r>
          </a:p>
          <a:p>
            <a:pPr marL="266700" lvl="0" indent="-266700" algn="just" defTabSz="914400" fontAlgn="base">
              <a:lnSpc>
                <a:spcPct val="150000"/>
              </a:lnSpc>
              <a:spcBef>
                <a:spcPts val="1200"/>
              </a:spcBef>
              <a:spcAft>
                <a:spcPct val="0"/>
              </a:spcAft>
              <a:buFont typeface="Wingdings" panose="05000000000000000000" pitchFamily="2" charset="2"/>
              <a:buChar char="q"/>
            </a:pPr>
            <a:r>
              <a:rPr lang="en-US" sz="1300" b="1" kern="0" dirty="0">
                <a:solidFill>
                  <a:srgbClr val="000000"/>
                </a:solidFill>
                <a:latin typeface="Arial" panose="020B0604020202020204" pitchFamily="34" charset="0"/>
                <a:ea typeface="Tahoma" panose="020B0604030504040204" pitchFamily="34" charset="0"/>
                <a:cs typeface="Arial" panose="020B0604020202020204" pitchFamily="34" charset="0"/>
              </a:rPr>
              <a:t>Compensation of Employees</a:t>
            </a:r>
            <a:r>
              <a:rPr lang="en-US" sz="1300" kern="0" dirty="0">
                <a:solidFill>
                  <a:srgbClr val="000000"/>
                </a:solidFill>
                <a:latin typeface="Arial" panose="020B0604020202020204" pitchFamily="34" charset="0"/>
                <a:ea typeface="Tahoma" panose="020B0604030504040204" pitchFamily="34" charset="0"/>
                <a:cs typeface="Arial" panose="020B0604020202020204" pitchFamily="34" charset="0"/>
              </a:rPr>
              <a:t>: The actual </a:t>
            </a:r>
            <a:r>
              <a:rPr lang="en-US" sz="1300" kern="0" dirty="0" smtClean="0">
                <a:solidFill>
                  <a:srgbClr val="000000"/>
                </a:solidFill>
                <a:latin typeface="Arial" panose="020B0604020202020204" pitchFamily="34" charset="0"/>
                <a:ea typeface="Tahoma" panose="020B0604030504040204" pitchFamily="34" charset="0"/>
                <a:cs typeface="Arial" panose="020B0604020202020204" pitchFamily="34" charset="0"/>
              </a:rPr>
              <a:t>spending is R2,968 billion (100.64%) </a:t>
            </a:r>
            <a:r>
              <a:rPr lang="en-US" sz="1300" kern="0" dirty="0" smtClean="0">
                <a:latin typeface="Arial" panose="020B0604020202020204" pitchFamily="34" charset="0"/>
                <a:ea typeface="Tahoma" panose="020B0604030504040204" pitchFamily="34" charset="0"/>
                <a:cs typeface="Arial" panose="020B0604020202020204" pitchFamily="34" charset="0"/>
              </a:rPr>
              <a:t>against </a:t>
            </a:r>
            <a:r>
              <a:rPr lang="en-US" sz="1300" kern="0" dirty="0">
                <a:latin typeface="Arial" panose="020B0604020202020204" pitchFamily="34" charset="0"/>
                <a:ea typeface="Tahoma" panose="020B0604030504040204" pitchFamily="34" charset="0"/>
                <a:cs typeface="Arial" panose="020B0604020202020204" pitchFamily="34" charset="0"/>
              </a:rPr>
              <a:t>the </a:t>
            </a:r>
            <a:r>
              <a:rPr lang="en-US" sz="1300" kern="0" dirty="0" smtClean="0">
                <a:latin typeface="Arial" panose="020B0604020202020204" pitchFamily="34" charset="0"/>
                <a:ea typeface="Tahoma" panose="020B0604030504040204" pitchFamily="34" charset="0"/>
                <a:cs typeface="Arial" panose="020B0604020202020204" pitchFamily="34" charset="0"/>
              </a:rPr>
              <a:t>revised budget of R2,949 billion </a:t>
            </a:r>
            <a:r>
              <a:rPr lang="en-US" sz="1300" kern="0" dirty="0">
                <a:latin typeface="Arial" panose="020B0604020202020204" pitchFamily="34" charset="0"/>
                <a:ea typeface="Tahoma" panose="020B0604030504040204" pitchFamily="34" charset="0"/>
                <a:cs typeface="Arial" panose="020B0604020202020204" pitchFamily="34" charset="0"/>
              </a:rPr>
              <a:t>resulting in </a:t>
            </a:r>
            <a:r>
              <a:rPr lang="en-US" sz="1300" kern="0" dirty="0" smtClean="0">
                <a:latin typeface="Arial" panose="020B0604020202020204" pitchFamily="34" charset="0"/>
                <a:ea typeface="Tahoma" panose="020B0604030504040204" pitchFamily="34" charset="0"/>
                <a:cs typeface="Arial" panose="020B0604020202020204" pitchFamily="34" charset="0"/>
              </a:rPr>
              <a:t>R18,857 </a:t>
            </a:r>
            <a:r>
              <a:rPr lang="en-US" sz="1300" kern="0" dirty="0">
                <a:latin typeface="Arial" panose="020B0604020202020204" pitchFamily="34" charset="0"/>
                <a:ea typeface="Tahoma" panose="020B0604030504040204" pitchFamily="34" charset="0"/>
                <a:cs typeface="Arial" panose="020B0604020202020204" pitchFamily="34" charset="0"/>
              </a:rPr>
              <a:t>million </a:t>
            </a:r>
            <a:r>
              <a:rPr lang="en-US" sz="1300" kern="0" dirty="0" smtClean="0">
                <a:latin typeface="Arial" panose="020B0604020202020204" pitchFamily="34" charset="0"/>
                <a:ea typeface="Tahoma" panose="020B0604030504040204" pitchFamily="34" charset="0"/>
                <a:cs typeface="Arial" panose="020B0604020202020204" pitchFamily="34" charset="0"/>
              </a:rPr>
              <a:t>overspending due to payment of overtime at 100% which is above 30% thresholds</a:t>
            </a:r>
            <a:endParaRPr lang="en-ZA" sz="1300" kern="0" dirty="0">
              <a:solidFill>
                <a:srgbClr val="FF0000"/>
              </a:solidFill>
              <a:latin typeface="Arial" panose="020B0604020202020204" pitchFamily="34" charset="0"/>
              <a:ea typeface="Tahoma" panose="020B0604030504040204" pitchFamily="34" charset="0"/>
              <a:cs typeface="Arial" panose="020B0604020202020204" pitchFamily="34" charset="0"/>
            </a:endParaRPr>
          </a:p>
        </p:txBody>
      </p:sp>
      <p:sp>
        <p:nvSpPr>
          <p:cNvPr id="10" name="Rectangle 2"/>
          <p:cNvSpPr txBox="1">
            <a:spLocks noChangeArrowheads="1"/>
          </p:cNvSpPr>
          <p:nvPr/>
        </p:nvSpPr>
        <p:spPr bwMode="auto">
          <a:xfrm>
            <a:off x="601362" y="218486"/>
            <a:ext cx="8172443" cy="775597"/>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algn="ctr" defTabSz="914400"/>
            <a:r>
              <a:rPr lang="en-ZA" sz="1800" kern="0" dirty="0">
                <a:latin typeface="Arial" panose="020B0604020202020204" pitchFamily="34" charset="0"/>
                <a:ea typeface="Tahoma" panose="020B0604030504040204" pitchFamily="34" charset="0"/>
                <a:cs typeface="Arial" panose="020B0604020202020204" pitchFamily="34" charset="0"/>
              </a:rPr>
              <a:t>B. SUMMARY OF </a:t>
            </a:r>
            <a:r>
              <a:rPr lang="en-ZA" sz="1800" kern="0" dirty="0" smtClean="0">
                <a:latin typeface="Arial" panose="020B0604020202020204" pitchFamily="34" charset="0"/>
                <a:ea typeface="Tahoma" panose="020B0604030504040204" pitchFamily="34" charset="0"/>
                <a:cs typeface="Arial" panose="020B0604020202020204" pitchFamily="34" charset="0"/>
              </a:rPr>
              <a:t>THE PRELIMINARY </a:t>
            </a:r>
            <a:r>
              <a:rPr lang="en-ZA" sz="1800" kern="0" dirty="0">
                <a:latin typeface="Arial" panose="020B0604020202020204" pitchFamily="34" charset="0"/>
                <a:ea typeface="Tahoma" panose="020B0604030504040204" pitchFamily="34" charset="0"/>
                <a:cs typeface="Arial" panose="020B0604020202020204" pitchFamily="34" charset="0"/>
              </a:rPr>
              <a:t>NATIONAL STATE OF EXPENDITURE PER PROGRAMME  FOR  THE YEAR ENDED </a:t>
            </a:r>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latin typeface="Arial" panose="020B0604020202020204" pitchFamily="34" charset="0"/>
              <a:ea typeface="Tahoma" panose="020B0604030504040204" pitchFamily="34" charset="0"/>
              <a:cs typeface="Arial" panose="020B0604020202020204" pitchFamily="34" charset="0"/>
            </a:endParaRPr>
          </a:p>
          <a:p>
            <a:pPr algn="ctr" defTabSz="914400"/>
            <a:endParaRPr lang="en-ZA" kern="0" dirty="0">
              <a:latin typeface="Arial" panose="020B0604020202020204" pitchFamily="34" charset="0"/>
              <a:ea typeface="Tahoma" panose="020B0604030504040204" pitchFamily="34" charset="0"/>
              <a:cs typeface="Arial" panose="020B0604020202020204" pitchFamily="34"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2943369950"/>
              </p:ext>
            </p:extLst>
          </p:nvPr>
        </p:nvGraphicFramePr>
        <p:xfrm>
          <a:off x="1326291" y="1049338"/>
          <a:ext cx="6882979" cy="2801937"/>
        </p:xfrm>
        <a:graphic>
          <a:graphicData uri="http://schemas.openxmlformats.org/presentationml/2006/ole">
            <mc:AlternateContent xmlns:mc="http://schemas.openxmlformats.org/markup-compatibility/2006">
              <mc:Choice xmlns:v="urn:schemas-microsoft-com:vml" Requires="v">
                <p:oleObj spid="_x0000_s106256" name="Worksheet" r:id="rId5" imgW="6219749" imgH="3791062" progId="Excel.Sheet.12">
                  <p:embed/>
                </p:oleObj>
              </mc:Choice>
              <mc:Fallback>
                <p:oleObj name="Worksheet" r:id="rId5" imgW="6219749" imgH="3791062" progId="Excel.Sheet.12">
                  <p:embed/>
                  <p:pic>
                    <p:nvPicPr>
                      <p:cNvPr id="0" name=""/>
                      <p:cNvPicPr/>
                      <p:nvPr/>
                    </p:nvPicPr>
                    <p:blipFill>
                      <a:blip r:embed="rId6"/>
                      <a:stretch>
                        <a:fillRect/>
                      </a:stretch>
                    </p:blipFill>
                    <p:spPr>
                      <a:xfrm>
                        <a:off x="1326291" y="1049338"/>
                        <a:ext cx="6882979" cy="2801937"/>
                      </a:xfrm>
                      <a:prstGeom prst="rect">
                        <a:avLst/>
                      </a:prstGeom>
                    </p:spPr>
                  </p:pic>
                </p:oleObj>
              </mc:Fallback>
            </mc:AlternateContent>
          </a:graphicData>
        </a:graphic>
      </p:graphicFrame>
    </p:spTree>
    <p:extLst>
      <p:ext uri="{BB962C8B-B14F-4D97-AF65-F5344CB8AC3E}">
        <p14:creationId xmlns:p14="http://schemas.microsoft.com/office/powerpoint/2010/main" val="19119188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8</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3"/>
          <a:stretch>
            <a:fillRect/>
          </a:stretch>
        </p:blipFill>
        <p:spPr>
          <a:xfrm>
            <a:off x="830571" y="6504770"/>
            <a:ext cx="7378700" cy="38100"/>
          </a:xfrm>
          <a:prstGeom prst="rect">
            <a:avLst/>
          </a:prstGeom>
        </p:spPr>
      </p:pic>
      <p:sp>
        <p:nvSpPr>
          <p:cNvPr id="9" name="Title 1"/>
          <p:cNvSpPr txBox="1">
            <a:spLocks/>
          </p:cNvSpPr>
          <p:nvPr/>
        </p:nvSpPr>
        <p:spPr bwMode="auto">
          <a:xfrm>
            <a:off x="-46297" y="218486"/>
            <a:ext cx="9036496" cy="35936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3" name="Rectangle 2"/>
          <p:cNvSpPr/>
          <p:nvPr/>
        </p:nvSpPr>
        <p:spPr>
          <a:xfrm>
            <a:off x="548482" y="899640"/>
            <a:ext cx="8176875" cy="4914422"/>
          </a:xfrm>
          <a:prstGeom prst="rect">
            <a:avLst/>
          </a:prstGeom>
        </p:spPr>
        <p:txBody>
          <a:bodyPr wrap="square">
            <a:spAutoFit/>
          </a:bodyPr>
          <a:lstStyle/>
          <a:p>
            <a:pPr marL="266700" indent="-266700" algn="just" defTabSz="914400" fontAlgn="base">
              <a:lnSpc>
                <a:spcPct val="150000"/>
              </a:lnSpc>
              <a:spcBef>
                <a:spcPts val="1200"/>
              </a:spcBef>
              <a:spcAft>
                <a:spcPct val="0"/>
              </a:spcAft>
              <a:buFont typeface="Wingdings" panose="05000000000000000000" pitchFamily="2" charset="2"/>
              <a:buChar char="q"/>
            </a:pPr>
            <a:r>
              <a:rPr lang="en-US" sz="1200" b="1" kern="0" dirty="0">
                <a:latin typeface="Arial" panose="020B0604020202020204" pitchFamily="34" charset="0"/>
                <a:ea typeface="Tahoma" panose="020B0604030504040204" pitchFamily="34" charset="0"/>
                <a:cs typeface="Arial" panose="020B0604020202020204" pitchFamily="34" charset="0"/>
              </a:rPr>
              <a:t>Compensation of Employees (cont): </a:t>
            </a:r>
            <a:r>
              <a:rPr lang="en-ZA" sz="1200" b="1" kern="0" dirty="0">
                <a:latin typeface="Arial" panose="020B0604020202020204" pitchFamily="34" charset="0"/>
                <a:ea typeface="Tahoma" panose="020B0604030504040204" pitchFamily="34" charset="0"/>
                <a:cs typeface="Arial" panose="020B0604020202020204" pitchFamily="34" charset="0"/>
              </a:rPr>
              <a:t> </a:t>
            </a:r>
            <a:r>
              <a:rPr lang="en-ZA" sz="1150" kern="0" dirty="0">
                <a:latin typeface="Arial" panose="020B0604020202020204" pitchFamily="34" charset="0"/>
                <a:ea typeface="Tahoma" panose="020B0604030504040204" pitchFamily="34" charset="0"/>
                <a:cs typeface="Arial" panose="020B0604020202020204" pitchFamily="34" charset="0"/>
              </a:rPr>
              <a:t>The Budget Committee </a:t>
            </a:r>
            <a:r>
              <a:rPr lang="en-ZA" sz="1150" kern="0" dirty="0" smtClean="0">
                <a:latin typeface="Arial" panose="020B0604020202020204" pitchFamily="34" charset="0"/>
                <a:ea typeface="Tahoma" panose="020B0604030504040204" pitchFamily="34" charset="0"/>
                <a:cs typeface="Arial" panose="020B0604020202020204" pitchFamily="34" charset="0"/>
              </a:rPr>
              <a:t>decided </a:t>
            </a:r>
            <a:r>
              <a:rPr lang="en-ZA" sz="1150" kern="0" dirty="0">
                <a:latin typeface="Arial" panose="020B0604020202020204" pitchFamily="34" charset="0"/>
                <a:ea typeface="Tahoma" panose="020B0604030504040204" pitchFamily="34" charset="0"/>
                <a:cs typeface="Arial" panose="020B0604020202020204" pitchFamily="34" charset="0"/>
              </a:rPr>
              <a:t>that Branch HR must clean up PERSAL so as to ensure a credible database for reconciliation with the HRBP tool. This process of aligning PERSAL to the HRBP Tool remains incomplete due to further cutting of posts which must be incorporated into this alignment. </a:t>
            </a:r>
            <a:r>
              <a:rPr lang="en-ZA" sz="1150" kern="0" dirty="0" smtClean="0">
                <a:latin typeface="Arial" panose="020B0604020202020204" pitchFamily="34" charset="0"/>
                <a:ea typeface="Tahoma" panose="020B0604030504040204" pitchFamily="34" charset="0"/>
                <a:cs typeface="Arial" panose="020B0604020202020204" pitchFamily="34" charset="0"/>
              </a:rPr>
              <a:t>The department is engaging with National Treasury to collectively review DCS HRBP tool. The </a:t>
            </a:r>
            <a:r>
              <a:rPr lang="en-ZA" sz="1150" kern="0" dirty="0">
                <a:latin typeface="Arial" panose="020B0604020202020204" pitchFamily="34" charset="0"/>
                <a:ea typeface="Tahoma" panose="020B0604030504040204" pitchFamily="34" charset="0"/>
                <a:cs typeface="Arial" panose="020B0604020202020204" pitchFamily="34" charset="0"/>
              </a:rPr>
              <a:t>permanent funded establishment as published in 2020 ENE was reported to be 5,678 against permanent PERSAL establishment of </a:t>
            </a:r>
            <a:r>
              <a:rPr lang="en-ZA" sz="1150" kern="0" dirty="0" smtClean="0">
                <a:latin typeface="Arial" panose="020B0604020202020204" pitchFamily="34" charset="0"/>
                <a:ea typeface="Tahoma" panose="020B0604030504040204" pitchFamily="34" charset="0"/>
                <a:cs typeface="Arial" panose="020B0604020202020204" pitchFamily="34" charset="0"/>
              </a:rPr>
              <a:t>6,863 </a:t>
            </a:r>
            <a:r>
              <a:rPr lang="en-ZA" sz="1150" kern="0" dirty="0">
                <a:latin typeface="Arial" panose="020B0604020202020204" pitchFamily="34" charset="0"/>
                <a:ea typeface="Tahoma" panose="020B0604030504040204" pitchFamily="34" charset="0"/>
                <a:cs typeface="Arial" panose="020B0604020202020204" pitchFamily="34" charset="0"/>
              </a:rPr>
              <a:t>resulting in a variance of </a:t>
            </a:r>
            <a:r>
              <a:rPr lang="en-ZA" sz="1150" kern="0" dirty="0" smtClean="0">
                <a:latin typeface="Arial" panose="020B0604020202020204" pitchFamily="34" charset="0"/>
                <a:ea typeface="Tahoma" panose="020B0604030504040204" pitchFamily="34" charset="0"/>
                <a:cs typeface="Arial" panose="020B0604020202020204" pitchFamily="34" charset="0"/>
              </a:rPr>
              <a:t>1,185 </a:t>
            </a:r>
            <a:r>
              <a:rPr lang="en-ZA" sz="1150" kern="0" dirty="0">
                <a:latin typeface="Arial" panose="020B0604020202020204" pitchFamily="34" charset="0"/>
                <a:ea typeface="Tahoma" panose="020B0604030504040204" pitchFamily="34" charset="0"/>
                <a:cs typeface="Arial" panose="020B0604020202020204" pitchFamily="34" charset="0"/>
              </a:rPr>
              <a:t>posts</a:t>
            </a:r>
          </a:p>
          <a:p>
            <a:pPr marL="266700" indent="-266700" algn="just" defTabSz="914400" fontAlgn="base">
              <a:lnSpc>
                <a:spcPct val="150000"/>
              </a:lnSpc>
              <a:spcBef>
                <a:spcPts val="1200"/>
              </a:spcBef>
              <a:spcAft>
                <a:spcPct val="0"/>
              </a:spcAft>
              <a:buFont typeface="Wingdings" panose="05000000000000000000" pitchFamily="2" charset="2"/>
              <a:buChar char="q"/>
            </a:pPr>
            <a:r>
              <a:rPr lang="en-ZA" sz="1150" kern="0" dirty="0">
                <a:latin typeface="Arial" panose="020B0604020202020204" pitchFamily="34" charset="0"/>
                <a:ea typeface="Tahoma" panose="020B0604030504040204" pitchFamily="34" charset="0"/>
                <a:cs typeface="Arial" panose="020B0604020202020204" pitchFamily="34" charset="0"/>
              </a:rPr>
              <a:t>Hereunder is the analysis of filled and vacant posts as per HRBP tool and PERSAL as at </a:t>
            </a:r>
            <a:r>
              <a:rPr lang="en-ZA" sz="1150" kern="0" dirty="0" smtClean="0">
                <a:latin typeface="Arial" panose="020B0604020202020204" pitchFamily="34" charset="0"/>
                <a:ea typeface="Tahoma" panose="020B0604030504040204" pitchFamily="34" charset="0"/>
                <a:cs typeface="Arial" panose="020B0604020202020204" pitchFamily="34" charset="0"/>
              </a:rPr>
              <a:t>31 March 2021 </a:t>
            </a:r>
            <a:endParaRPr lang="en-ZA" sz="1150" kern="0" dirty="0">
              <a:latin typeface="Arial" panose="020B0604020202020204" pitchFamily="34" charset="0"/>
              <a:ea typeface="Tahoma" panose="020B0604030504040204" pitchFamily="34" charset="0"/>
              <a:cs typeface="Arial" panose="020B0604020202020204" pitchFamily="34" charset="0"/>
            </a:endParaRPr>
          </a:p>
          <a:p>
            <a:pPr algn="just" defTabSz="914400" fontAlgn="base">
              <a:lnSpc>
                <a:spcPct val="150000"/>
              </a:lnSpc>
              <a:spcBef>
                <a:spcPts val="1200"/>
              </a:spcBef>
              <a:spcAft>
                <a:spcPct val="0"/>
              </a:spcAft>
            </a:pPr>
            <a:r>
              <a:rPr lang="en-ZA" sz="1150" kern="0" dirty="0" smtClean="0">
                <a:latin typeface="Arial" panose="020B0604020202020204" pitchFamily="34" charset="0"/>
                <a:ea typeface="Tahoma" panose="020B0604030504040204" pitchFamily="34" charset="0"/>
                <a:cs typeface="Arial" panose="020B0604020202020204" pitchFamily="34" charset="0"/>
              </a:rPr>
              <a:t> </a:t>
            </a:r>
            <a:endParaRPr lang="en-ZA" sz="1150" kern="0" dirty="0">
              <a:latin typeface="Arial" panose="020B0604020202020204" pitchFamily="34" charset="0"/>
              <a:ea typeface="Tahoma" panose="020B0604030504040204" pitchFamily="34" charset="0"/>
              <a:cs typeface="Arial" panose="020B0604020202020204" pitchFamily="34" charset="0"/>
            </a:endParaRPr>
          </a:p>
          <a:p>
            <a:pPr algn="just" defTabSz="914400" fontAlgn="base">
              <a:lnSpc>
                <a:spcPct val="150000"/>
              </a:lnSpc>
              <a:spcBef>
                <a:spcPts val="1200"/>
              </a:spcBef>
              <a:spcAft>
                <a:spcPct val="0"/>
              </a:spcAft>
            </a:pPr>
            <a:endParaRPr lang="en-ZA" sz="1000" b="1" kern="0" dirty="0">
              <a:latin typeface="Arial" panose="020B0604020202020204" pitchFamily="34" charset="0"/>
              <a:ea typeface="Tahoma" panose="020B0604030504040204" pitchFamily="34" charset="0"/>
              <a:cs typeface="Arial" panose="020B0604020202020204" pitchFamily="34" charset="0"/>
            </a:endParaRPr>
          </a:p>
          <a:p>
            <a:pPr marL="266700" indent="-266700" algn="just" defTabSz="914400" fontAlgn="base">
              <a:lnSpc>
                <a:spcPct val="150000"/>
              </a:lnSpc>
              <a:spcBef>
                <a:spcPts val="1200"/>
              </a:spcBef>
              <a:spcAft>
                <a:spcPct val="0"/>
              </a:spcAft>
              <a:buFont typeface="Wingdings" panose="05000000000000000000" pitchFamily="2" charset="2"/>
              <a:buChar char="q"/>
            </a:pPr>
            <a:r>
              <a:rPr lang="en-ZA" sz="1150" b="1" kern="0" dirty="0" smtClean="0">
                <a:latin typeface="Arial" panose="020B0604020202020204" pitchFamily="34" charset="0"/>
                <a:ea typeface="Tahoma" panose="020B0604030504040204" pitchFamily="34" charset="0"/>
                <a:cs typeface="Arial" panose="020B0604020202020204" pitchFamily="34" charset="0"/>
              </a:rPr>
              <a:t>Goods and Services: </a:t>
            </a:r>
            <a:r>
              <a:rPr lang="en-ZA" sz="1150" kern="0" dirty="0" smtClean="0">
                <a:latin typeface="Arial" panose="020B0604020202020204" pitchFamily="34" charset="0"/>
                <a:ea typeface="Tahoma" panose="020B0604030504040204" pitchFamily="34" charset="0"/>
                <a:cs typeface="Arial" panose="020B0604020202020204" pitchFamily="34" charset="0"/>
              </a:rPr>
              <a:t>The actual spending is R881,9 million (83,08%) </a:t>
            </a:r>
            <a:r>
              <a:rPr lang="en-US" sz="1150" kern="0" dirty="0" smtClean="0">
                <a:latin typeface="Arial" panose="020B0604020202020204" pitchFamily="34" charset="0"/>
                <a:ea typeface="Tahoma" panose="020B0604030504040204" pitchFamily="34" charset="0"/>
                <a:cs typeface="Arial" panose="020B0604020202020204" pitchFamily="34" charset="0"/>
              </a:rPr>
              <a:t>against </a:t>
            </a:r>
            <a:r>
              <a:rPr lang="en-US" sz="1150" kern="0" dirty="0">
                <a:latin typeface="Arial" panose="020B0604020202020204" pitchFamily="34" charset="0"/>
                <a:ea typeface="Tahoma" panose="020B0604030504040204" pitchFamily="34" charset="0"/>
                <a:cs typeface="Arial" panose="020B0604020202020204" pitchFamily="34" charset="0"/>
              </a:rPr>
              <a:t>the </a:t>
            </a:r>
            <a:r>
              <a:rPr lang="en-US" sz="1150" kern="0" dirty="0" smtClean="0">
                <a:latin typeface="Arial" panose="020B0604020202020204" pitchFamily="34" charset="0"/>
                <a:ea typeface="Tahoma" panose="020B0604030504040204" pitchFamily="34" charset="0"/>
                <a:cs typeface="Arial" panose="020B0604020202020204" pitchFamily="34" charset="0"/>
              </a:rPr>
              <a:t>revised budget </a:t>
            </a:r>
            <a:r>
              <a:rPr lang="en-US" sz="1150" kern="0" dirty="0">
                <a:latin typeface="Arial" panose="020B0604020202020204" pitchFamily="34" charset="0"/>
                <a:ea typeface="Tahoma" panose="020B0604030504040204" pitchFamily="34" charset="0"/>
                <a:cs typeface="Arial" panose="020B0604020202020204" pitchFamily="34" charset="0"/>
              </a:rPr>
              <a:t>of </a:t>
            </a:r>
            <a:r>
              <a:rPr lang="en-US" sz="1150" kern="0" dirty="0" smtClean="0">
                <a:latin typeface="Arial" panose="020B0604020202020204" pitchFamily="34" charset="0"/>
                <a:ea typeface="Tahoma" panose="020B0604030504040204" pitchFamily="34" charset="0"/>
                <a:cs typeface="Arial" panose="020B0604020202020204" pitchFamily="34" charset="0"/>
              </a:rPr>
              <a:t>R1,062 billion (100.00%) </a:t>
            </a:r>
            <a:r>
              <a:rPr lang="en-ZA" sz="1150" kern="0" dirty="0" smtClean="0">
                <a:latin typeface="Arial" panose="020B0604020202020204" pitchFamily="34" charset="0"/>
                <a:ea typeface="Tahoma" panose="020B0604030504040204" pitchFamily="34" charset="0"/>
                <a:cs typeface="Arial" panose="020B0604020202020204" pitchFamily="34" charset="0"/>
              </a:rPr>
              <a:t>resulting in R180 million underspending mainly on item: </a:t>
            </a:r>
            <a:r>
              <a:rPr lang="en-US" sz="1150" kern="0" dirty="0" smtClean="0">
                <a:latin typeface="Arial" panose="020B0604020202020204" pitchFamily="34" charset="0"/>
                <a:ea typeface="Tahoma" panose="020B0604030504040204" pitchFamily="34" charset="0"/>
                <a:cs typeface="Arial" panose="020B0604020202020204" pitchFamily="34" charset="0"/>
              </a:rPr>
              <a:t>Computer </a:t>
            </a:r>
            <a:r>
              <a:rPr lang="en-US" sz="1150" kern="0" dirty="0">
                <a:latin typeface="Arial" panose="020B0604020202020204" pitchFamily="34" charset="0"/>
                <a:ea typeface="Tahoma" panose="020B0604030504040204" pitchFamily="34" charset="0"/>
                <a:cs typeface="Arial" panose="020B0604020202020204" pitchFamily="34" charset="0"/>
              </a:rPr>
              <a:t>Services </a:t>
            </a:r>
            <a:r>
              <a:rPr lang="en-US" sz="1150" kern="0" dirty="0" smtClean="0">
                <a:latin typeface="Arial" panose="020B0604020202020204" pitchFamily="34" charset="0"/>
                <a:ea typeface="Tahoma" panose="020B0604030504040204" pitchFamily="34" charset="0"/>
                <a:cs typeface="Arial" panose="020B0604020202020204" pitchFamily="34" charset="0"/>
              </a:rPr>
              <a:t>as well as on </a:t>
            </a:r>
            <a:r>
              <a:rPr lang="en-ZA" sz="1150" kern="0" dirty="0" smtClean="0">
                <a:latin typeface="Arial" panose="020B0604020202020204" pitchFamily="34" charset="0"/>
                <a:ea typeface="Tahoma" panose="020B0604030504040204" pitchFamily="34" charset="0"/>
                <a:cs typeface="Arial" panose="020B0604020202020204" pitchFamily="34" charset="0"/>
              </a:rPr>
              <a:t>items: Travel and Subsistence due to National Lockdown as a result of COVID-19 and Inventory: Clothing and Material and Accessories</a:t>
            </a:r>
          </a:p>
          <a:p>
            <a:pPr marL="266700" indent="-266700" algn="just" defTabSz="914400" fontAlgn="base">
              <a:lnSpc>
                <a:spcPct val="150000"/>
              </a:lnSpc>
              <a:spcBef>
                <a:spcPts val="1200"/>
              </a:spcBef>
              <a:spcAft>
                <a:spcPct val="0"/>
              </a:spcAft>
              <a:buFont typeface="Wingdings" panose="05000000000000000000" pitchFamily="2" charset="2"/>
              <a:buChar char="q"/>
            </a:pPr>
            <a:r>
              <a:rPr lang="en-ZA" sz="1150" b="1" kern="0" dirty="0" smtClean="0">
                <a:latin typeface="Arial" panose="020B0604020202020204" pitchFamily="34" charset="0"/>
                <a:ea typeface="Tahoma" panose="020B0604030504040204" pitchFamily="34" charset="0"/>
                <a:cs typeface="Arial" panose="020B0604020202020204" pitchFamily="34" charset="0"/>
              </a:rPr>
              <a:t>Interest </a:t>
            </a:r>
            <a:r>
              <a:rPr lang="en-ZA" sz="1150" b="1" kern="0" dirty="0">
                <a:latin typeface="Arial" panose="020B0604020202020204" pitchFamily="34" charset="0"/>
                <a:ea typeface="Tahoma" panose="020B0604030504040204" pitchFamily="34" charset="0"/>
                <a:cs typeface="Arial" panose="020B0604020202020204" pitchFamily="34" charset="0"/>
              </a:rPr>
              <a:t>and Rent on Land: </a:t>
            </a:r>
            <a:r>
              <a:rPr lang="en-ZA" sz="1150" kern="0" dirty="0">
                <a:latin typeface="Arial" panose="020B0604020202020204" pitchFamily="34" charset="0"/>
                <a:ea typeface="Tahoma" panose="020B0604030504040204" pitchFamily="34" charset="0"/>
                <a:cs typeface="Arial" panose="020B0604020202020204" pitchFamily="34" charset="0"/>
              </a:rPr>
              <a:t>There was an expenditure of </a:t>
            </a:r>
            <a:r>
              <a:rPr lang="en-ZA" sz="1150" kern="0" dirty="0" smtClean="0">
                <a:latin typeface="Arial" panose="020B0604020202020204" pitchFamily="34" charset="0"/>
                <a:ea typeface="Tahoma" panose="020B0604030504040204" pitchFamily="34" charset="0"/>
                <a:cs typeface="Arial" panose="020B0604020202020204" pitchFamily="34" charset="0"/>
              </a:rPr>
              <a:t>R998 </a:t>
            </a:r>
            <a:r>
              <a:rPr lang="en-ZA" sz="1150" kern="0" dirty="0">
                <a:latin typeface="Arial" panose="020B0604020202020204" pitchFamily="34" charset="0"/>
                <a:ea typeface="Tahoma" panose="020B0604030504040204" pitchFamily="34" charset="0"/>
                <a:cs typeface="Arial" panose="020B0604020202020204" pitchFamily="34" charset="0"/>
              </a:rPr>
              <a:t>thousand incurred against a zero budget mainly due to interest paid on </a:t>
            </a:r>
            <a:r>
              <a:rPr lang="en-ZA" sz="1150" kern="0" dirty="0" smtClean="0">
                <a:latin typeface="Arial" panose="020B0604020202020204" pitchFamily="34" charset="0"/>
                <a:ea typeface="Tahoma" panose="020B0604030504040204" pitchFamily="34" charset="0"/>
                <a:cs typeface="Arial" panose="020B0604020202020204" pitchFamily="34" charset="0"/>
              </a:rPr>
              <a:t>arrear salaries </a:t>
            </a:r>
            <a:r>
              <a:rPr lang="en-ZA" sz="1150" kern="0" dirty="0">
                <a:latin typeface="Arial" panose="020B0604020202020204" pitchFamily="34" charset="0"/>
                <a:ea typeface="Tahoma" panose="020B0604030504040204" pitchFamily="34" charset="0"/>
                <a:cs typeface="Arial" panose="020B0604020202020204" pitchFamily="34" charset="0"/>
              </a:rPr>
              <a:t>in Head </a:t>
            </a:r>
            <a:r>
              <a:rPr lang="en-ZA" sz="1150" kern="0" dirty="0" smtClean="0">
                <a:latin typeface="Arial" panose="020B0604020202020204" pitchFamily="34" charset="0"/>
                <a:ea typeface="Tahoma" panose="020B0604030504040204" pitchFamily="34" charset="0"/>
                <a:cs typeface="Arial" panose="020B0604020202020204" pitchFamily="34" charset="0"/>
              </a:rPr>
              <a:t>Office</a:t>
            </a:r>
            <a:endParaRPr lang="en-ZA" sz="1150" kern="0" dirty="0">
              <a:latin typeface="Arial" panose="020B0604020202020204" pitchFamily="34" charset="0"/>
              <a:ea typeface="Tahoma" panose="020B0604030504040204" pitchFamily="34" charset="0"/>
              <a:cs typeface="Arial" panose="020B0604020202020204" pitchFamily="34" charset="0"/>
            </a:endParaRPr>
          </a:p>
          <a:p>
            <a:pPr algn="just" defTabSz="914400" fontAlgn="base">
              <a:lnSpc>
                <a:spcPct val="150000"/>
              </a:lnSpc>
              <a:spcBef>
                <a:spcPts val="1200"/>
              </a:spcBef>
              <a:spcAft>
                <a:spcPct val="0"/>
              </a:spcAft>
            </a:pPr>
            <a:endParaRPr lang="en-ZA" sz="890" kern="0" dirty="0">
              <a:latin typeface="Arial" panose="020B0604020202020204" pitchFamily="34" charset="0"/>
              <a:ea typeface="Tahoma" panose="020B0604030504040204" pitchFamily="34" charset="0"/>
              <a:cs typeface="Arial" panose="020B0604020202020204" pitchFamily="34" charset="0"/>
            </a:endParaRPr>
          </a:p>
        </p:txBody>
      </p:sp>
      <p:sp>
        <p:nvSpPr>
          <p:cNvPr id="10" name="Rectangle 2"/>
          <p:cNvSpPr txBox="1">
            <a:spLocks noChangeArrowheads="1"/>
          </p:cNvSpPr>
          <p:nvPr/>
        </p:nvSpPr>
        <p:spPr bwMode="auto">
          <a:xfrm>
            <a:off x="736601" y="30676"/>
            <a:ext cx="8046729" cy="830997"/>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algn="ctr" defTabSz="914400"/>
            <a:r>
              <a:rPr lang="en-ZA" kern="0" dirty="0">
                <a:latin typeface="Arial" panose="020B0604020202020204" pitchFamily="34" charset="0"/>
                <a:ea typeface="Tahoma" panose="020B0604030504040204" pitchFamily="34" charset="0"/>
                <a:cs typeface="Arial" panose="020B0604020202020204" pitchFamily="34" charset="0"/>
              </a:rPr>
              <a:t>B. SUMMARY OF </a:t>
            </a:r>
            <a:r>
              <a:rPr lang="en-ZA" kern="0" dirty="0" smtClean="0">
                <a:latin typeface="Arial" panose="020B0604020202020204" pitchFamily="34" charset="0"/>
                <a:ea typeface="Tahoma" panose="020B0604030504040204" pitchFamily="34" charset="0"/>
                <a:cs typeface="Arial" panose="020B0604020202020204" pitchFamily="34" charset="0"/>
              </a:rPr>
              <a:t>THE PRELIMINARY </a:t>
            </a:r>
            <a:r>
              <a:rPr lang="en-ZA" kern="0" dirty="0">
                <a:latin typeface="Arial" panose="020B0604020202020204" pitchFamily="34" charset="0"/>
                <a:ea typeface="Tahoma" panose="020B0604030504040204" pitchFamily="34" charset="0"/>
                <a:cs typeface="Arial" panose="020B0604020202020204" pitchFamily="34" charset="0"/>
              </a:rPr>
              <a:t>NATIONAL STATE OF EXPENDITURE PER PROGRAMME  FOR  THE YEAR ENDED </a:t>
            </a:r>
            <a:endParaRPr lang="en-ZA" kern="0" dirty="0" smtClean="0">
              <a:latin typeface="Arial" panose="020B0604020202020204" pitchFamily="34" charset="0"/>
              <a:ea typeface="Tahoma" panose="020B0604030504040204" pitchFamily="34" charset="0"/>
              <a:cs typeface="Arial" panose="020B0604020202020204" pitchFamily="34" charset="0"/>
            </a:endParaRPr>
          </a:p>
          <a:p>
            <a:pPr algn="ctr" defTabSz="914400"/>
            <a:r>
              <a:rPr lang="en-ZA" kern="0" dirty="0" smtClean="0">
                <a:latin typeface="Arial" panose="020B0604020202020204" pitchFamily="34" charset="0"/>
                <a:ea typeface="Tahoma" panose="020B0604030504040204" pitchFamily="34" charset="0"/>
                <a:cs typeface="Arial" panose="020B0604020202020204" pitchFamily="34" charset="0"/>
              </a:rPr>
              <a:t>31 MARCH 2021</a:t>
            </a:r>
            <a:endParaRPr lang="en-ZA" kern="0" dirty="0">
              <a:latin typeface="Arial" panose="020B0604020202020204" pitchFamily="34" charset="0"/>
              <a:ea typeface="Tahoma" panose="020B0604030504040204" pitchFamily="34" charset="0"/>
              <a:cs typeface="Arial" panose="020B0604020202020204" pitchFamily="34" charset="0"/>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2339696291"/>
              </p:ext>
            </p:extLst>
          </p:nvPr>
        </p:nvGraphicFramePr>
        <p:xfrm>
          <a:off x="915988" y="2969011"/>
          <a:ext cx="7770812" cy="901700"/>
        </p:xfrm>
        <a:graphic>
          <a:graphicData uri="http://schemas.openxmlformats.org/presentationml/2006/ole">
            <mc:AlternateContent xmlns:mc="http://schemas.openxmlformats.org/markup-compatibility/2006">
              <mc:Choice xmlns:v="urn:schemas-microsoft-com:vml" Requires="v">
                <p:oleObj spid="_x0000_s140492" name="Worksheet" r:id="rId5" imgW="12544349" imgH="962137" progId="Excel.Sheet.12">
                  <p:embed/>
                </p:oleObj>
              </mc:Choice>
              <mc:Fallback>
                <p:oleObj name="Worksheet" r:id="rId5" imgW="12544349" imgH="962137" progId="Excel.Sheet.12">
                  <p:embed/>
                  <p:pic>
                    <p:nvPicPr>
                      <p:cNvPr id="0" name=""/>
                      <p:cNvPicPr/>
                      <p:nvPr/>
                    </p:nvPicPr>
                    <p:blipFill>
                      <a:blip r:embed="rId6"/>
                      <a:stretch>
                        <a:fillRect/>
                      </a:stretch>
                    </p:blipFill>
                    <p:spPr>
                      <a:xfrm>
                        <a:off x="915988" y="2969011"/>
                        <a:ext cx="7770812" cy="901700"/>
                      </a:xfrm>
                      <a:prstGeom prst="rect">
                        <a:avLst/>
                      </a:prstGeom>
                    </p:spPr>
                  </p:pic>
                </p:oleObj>
              </mc:Fallback>
            </mc:AlternateContent>
          </a:graphicData>
        </a:graphic>
      </p:graphicFrame>
    </p:spTree>
    <p:extLst>
      <p:ext uri="{BB962C8B-B14F-4D97-AF65-F5344CB8AC3E}">
        <p14:creationId xmlns:p14="http://schemas.microsoft.com/office/powerpoint/2010/main" val="20307963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94A07554-DC16-423D-B992-3EFC53960A10}" type="slidenum">
              <a:rPr lang="en-US" smtClean="0">
                <a:solidFill>
                  <a:srgbClr val="000000"/>
                </a:solidFill>
                <a:latin typeface="Arial" pitchFamily="34" charset="0"/>
                <a:ea typeface="ヒラギノ角ゴ Pro W3"/>
                <a:cs typeface="ヒラギノ角ゴ Pro W3"/>
              </a:rPr>
              <a:pPr/>
              <a:t>9</a:t>
            </a:fld>
            <a:endParaRPr lang="en-US" dirty="0">
              <a:solidFill>
                <a:srgbClr val="000000"/>
              </a:solidFill>
              <a:latin typeface="Arial" pitchFamily="34" charset="0"/>
              <a:ea typeface="ヒラギノ角ゴ Pro W3"/>
              <a:cs typeface="ヒラギノ角ゴ Pro W3"/>
            </a:endParaRPr>
          </a:p>
        </p:txBody>
      </p:sp>
      <p:pic>
        <p:nvPicPr>
          <p:cNvPr id="8" name="Picture 7"/>
          <p:cNvPicPr>
            <a:picLocks noChangeAspect="1"/>
          </p:cNvPicPr>
          <p:nvPr/>
        </p:nvPicPr>
        <p:blipFill>
          <a:blip r:embed="rId2"/>
          <a:stretch>
            <a:fillRect/>
          </a:stretch>
        </p:blipFill>
        <p:spPr>
          <a:xfrm>
            <a:off x="830571" y="6504770"/>
            <a:ext cx="7378700" cy="38100"/>
          </a:xfrm>
          <a:prstGeom prst="rect">
            <a:avLst/>
          </a:prstGeom>
        </p:spPr>
      </p:pic>
      <p:sp>
        <p:nvSpPr>
          <p:cNvPr id="9" name="Title 1"/>
          <p:cNvSpPr txBox="1">
            <a:spLocks/>
          </p:cNvSpPr>
          <p:nvPr/>
        </p:nvSpPr>
        <p:spPr bwMode="auto">
          <a:xfrm>
            <a:off x="-46297" y="205830"/>
            <a:ext cx="9036496" cy="35936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rgbClr val="FF8000"/>
                </a:solidFill>
                <a:latin typeface="+mj-lt"/>
                <a:ea typeface="+mj-ea"/>
                <a:cs typeface="+mj-cs"/>
              </a:defRPr>
            </a:lvl1pPr>
            <a:lvl2pPr algn="ctr" rtl="0" eaLnBrk="0" fontAlgn="base" hangingPunct="0">
              <a:spcBef>
                <a:spcPct val="0"/>
              </a:spcBef>
              <a:spcAft>
                <a:spcPct val="0"/>
              </a:spcAft>
              <a:defRPr sz="3600">
                <a:solidFill>
                  <a:srgbClr val="FF8000"/>
                </a:solidFill>
                <a:latin typeface="Arial" charset="0"/>
                <a:ea typeface="ヒラギノ角ゴ Pro W3" pitchFamily="-80" charset="-128"/>
              </a:defRPr>
            </a:lvl2pPr>
            <a:lvl3pPr algn="ctr" rtl="0" eaLnBrk="0" fontAlgn="base" hangingPunct="0">
              <a:spcBef>
                <a:spcPct val="0"/>
              </a:spcBef>
              <a:spcAft>
                <a:spcPct val="0"/>
              </a:spcAft>
              <a:defRPr sz="3600">
                <a:solidFill>
                  <a:srgbClr val="FF8000"/>
                </a:solidFill>
                <a:latin typeface="Arial" charset="0"/>
                <a:ea typeface="ヒラギノ角ゴ Pro W3" pitchFamily="-80" charset="-128"/>
              </a:defRPr>
            </a:lvl3pPr>
            <a:lvl4pPr algn="ctr" rtl="0" eaLnBrk="0" fontAlgn="base" hangingPunct="0">
              <a:spcBef>
                <a:spcPct val="0"/>
              </a:spcBef>
              <a:spcAft>
                <a:spcPct val="0"/>
              </a:spcAft>
              <a:defRPr sz="3600">
                <a:solidFill>
                  <a:srgbClr val="FF8000"/>
                </a:solidFill>
                <a:latin typeface="Arial" charset="0"/>
                <a:ea typeface="ヒラギノ角ゴ Pro W3" pitchFamily="-80" charset="-128"/>
              </a:defRPr>
            </a:lvl4pPr>
            <a:lvl5pPr algn="ctr" rtl="0" eaLnBrk="0" fontAlgn="base" hangingPunct="0">
              <a:spcBef>
                <a:spcPct val="0"/>
              </a:spcBef>
              <a:spcAft>
                <a:spcPct val="0"/>
              </a:spcAft>
              <a:defRPr sz="3600">
                <a:solidFill>
                  <a:srgbClr val="FF8000"/>
                </a:solidFill>
                <a:latin typeface="Arial" charset="0"/>
                <a:ea typeface="ヒラギノ角ゴ Pro W3" pitchFamily="-80" charset="-128"/>
              </a:defRPr>
            </a:lvl5pPr>
            <a:lvl6pPr marL="457200" algn="ctr" rtl="0" fontAlgn="base">
              <a:spcBef>
                <a:spcPct val="0"/>
              </a:spcBef>
              <a:spcAft>
                <a:spcPct val="0"/>
              </a:spcAft>
              <a:defRPr sz="3600">
                <a:solidFill>
                  <a:srgbClr val="FF8000"/>
                </a:solidFill>
                <a:latin typeface="Arial" charset="0"/>
                <a:ea typeface="ヒラギノ角ゴ Pro W3" pitchFamily="-80" charset="-128"/>
              </a:defRPr>
            </a:lvl6pPr>
            <a:lvl7pPr marL="914400" algn="ctr" rtl="0" fontAlgn="base">
              <a:spcBef>
                <a:spcPct val="0"/>
              </a:spcBef>
              <a:spcAft>
                <a:spcPct val="0"/>
              </a:spcAft>
              <a:defRPr sz="3600">
                <a:solidFill>
                  <a:srgbClr val="FF8000"/>
                </a:solidFill>
                <a:latin typeface="Arial" charset="0"/>
                <a:ea typeface="ヒラギノ角ゴ Pro W3" pitchFamily="-80" charset="-128"/>
              </a:defRPr>
            </a:lvl7pPr>
            <a:lvl8pPr marL="1371600" algn="ctr" rtl="0" fontAlgn="base">
              <a:spcBef>
                <a:spcPct val="0"/>
              </a:spcBef>
              <a:spcAft>
                <a:spcPct val="0"/>
              </a:spcAft>
              <a:defRPr sz="3600">
                <a:solidFill>
                  <a:srgbClr val="FF8000"/>
                </a:solidFill>
                <a:latin typeface="Arial" charset="0"/>
                <a:ea typeface="ヒラギノ角ゴ Pro W3" pitchFamily="-80" charset="-128"/>
              </a:defRPr>
            </a:lvl8pPr>
            <a:lvl9pPr marL="1828800" algn="ctr" rtl="0" fontAlgn="base">
              <a:spcBef>
                <a:spcPct val="0"/>
              </a:spcBef>
              <a:spcAft>
                <a:spcPct val="0"/>
              </a:spcAft>
              <a:defRPr sz="3600">
                <a:solidFill>
                  <a:srgbClr val="FF8000"/>
                </a:solidFill>
                <a:latin typeface="Arial" charset="0"/>
                <a:ea typeface="ヒラギノ角ゴ Pro W3" pitchFamily="-80" charset="-128"/>
              </a:defRPr>
            </a:lvl9pPr>
          </a:lstStyle>
          <a:p>
            <a:pPr marL="536575" indent="-536575" defTabSz="914400">
              <a:defRPr/>
            </a:pPr>
            <a:endParaRPr lang="en-US" sz="1600" b="1" kern="0" dirty="0">
              <a:solidFill>
                <a:srgbClr val="000000"/>
              </a:solidFill>
              <a:latin typeface="Arial"/>
              <a:ea typeface="ヒラギノ角ゴ Pro W3"/>
              <a:cs typeface="Arial"/>
            </a:endParaRPr>
          </a:p>
        </p:txBody>
      </p:sp>
      <p:sp>
        <p:nvSpPr>
          <p:cNvPr id="3" name="Rectangle 2"/>
          <p:cNvSpPr/>
          <p:nvPr/>
        </p:nvSpPr>
        <p:spPr>
          <a:xfrm>
            <a:off x="562263" y="1217888"/>
            <a:ext cx="8176875" cy="2800767"/>
          </a:xfrm>
          <a:prstGeom prst="rect">
            <a:avLst/>
          </a:prstGeom>
        </p:spPr>
        <p:txBody>
          <a:bodyPr wrap="square">
            <a:spAutoFit/>
          </a:bodyPr>
          <a:lstStyle/>
          <a:p>
            <a:pPr marL="266700" indent="-266700" algn="just" defTabSz="914400" fontAlgn="base">
              <a:lnSpc>
                <a:spcPct val="150000"/>
              </a:lnSpc>
              <a:spcBef>
                <a:spcPts val="1200"/>
              </a:spcBef>
              <a:spcAft>
                <a:spcPct val="0"/>
              </a:spcAft>
              <a:buFont typeface="Wingdings" panose="05000000000000000000" pitchFamily="2" charset="2"/>
              <a:buChar char="q"/>
            </a:pPr>
            <a:r>
              <a:rPr lang="en-ZA" sz="1300" b="1" kern="0" dirty="0" smtClean="0">
                <a:latin typeface="Arial" panose="020B0604020202020204" pitchFamily="34" charset="0"/>
                <a:ea typeface="Tahoma" panose="020B0604030504040204" pitchFamily="34" charset="0"/>
                <a:cs typeface="Arial" panose="020B0604020202020204" pitchFamily="34" charset="0"/>
              </a:rPr>
              <a:t>Transfers </a:t>
            </a:r>
            <a:r>
              <a:rPr lang="en-ZA" sz="1300" b="1" kern="0" dirty="0">
                <a:latin typeface="Arial" panose="020B0604020202020204" pitchFamily="34" charset="0"/>
                <a:ea typeface="Tahoma" panose="020B0604030504040204" pitchFamily="34" charset="0"/>
                <a:cs typeface="Arial" panose="020B0604020202020204" pitchFamily="34" charset="0"/>
              </a:rPr>
              <a:t>and </a:t>
            </a:r>
            <a:r>
              <a:rPr lang="en-ZA" sz="1300" b="1" kern="0" dirty="0" smtClean="0">
                <a:latin typeface="Arial" panose="020B0604020202020204" pitchFamily="34" charset="0"/>
                <a:ea typeface="Tahoma" panose="020B0604030504040204" pitchFamily="34" charset="0"/>
                <a:cs typeface="Arial" panose="020B0604020202020204" pitchFamily="34" charset="0"/>
              </a:rPr>
              <a:t>Subsidies</a:t>
            </a:r>
            <a:r>
              <a:rPr lang="en-ZA" sz="1300" b="1" kern="0" dirty="0">
                <a:latin typeface="Arial" panose="020B0604020202020204" pitchFamily="34" charset="0"/>
                <a:ea typeface="Tahoma" panose="020B0604030504040204" pitchFamily="34" charset="0"/>
                <a:cs typeface="Arial" panose="020B0604020202020204" pitchFamily="34" charset="0"/>
              </a:rPr>
              <a:t>: </a:t>
            </a:r>
            <a:r>
              <a:rPr lang="en-ZA" sz="1300" kern="0" dirty="0">
                <a:latin typeface="Arial" panose="020B0604020202020204" pitchFamily="34" charset="0"/>
                <a:ea typeface="Tahoma" panose="020B0604030504040204" pitchFamily="34" charset="0"/>
                <a:cs typeface="Arial" panose="020B0604020202020204" pitchFamily="34" charset="0"/>
              </a:rPr>
              <a:t>The actual </a:t>
            </a:r>
            <a:r>
              <a:rPr lang="en-ZA" sz="1300" kern="0" dirty="0" smtClean="0">
                <a:latin typeface="Arial" panose="020B0604020202020204" pitchFamily="34" charset="0"/>
                <a:ea typeface="Tahoma" panose="020B0604030504040204" pitchFamily="34" charset="0"/>
                <a:cs typeface="Arial" panose="020B0604020202020204" pitchFamily="34" charset="0"/>
              </a:rPr>
              <a:t>spending is R704,9 million (80,34%) </a:t>
            </a:r>
            <a:r>
              <a:rPr lang="en-US" sz="1300" kern="0" dirty="0" smtClean="0">
                <a:latin typeface="Arial" panose="020B0604020202020204" pitchFamily="34" charset="0"/>
                <a:ea typeface="Tahoma" panose="020B0604030504040204" pitchFamily="34" charset="0"/>
                <a:cs typeface="Arial" panose="020B0604020202020204" pitchFamily="34" charset="0"/>
              </a:rPr>
              <a:t>the revised budget </a:t>
            </a:r>
            <a:r>
              <a:rPr lang="en-US" sz="1300" kern="0" dirty="0">
                <a:latin typeface="Arial" panose="020B0604020202020204" pitchFamily="34" charset="0"/>
                <a:ea typeface="Tahoma" panose="020B0604030504040204" pitchFamily="34" charset="0"/>
                <a:cs typeface="Arial" panose="020B0604020202020204" pitchFamily="34" charset="0"/>
              </a:rPr>
              <a:t>of </a:t>
            </a:r>
            <a:r>
              <a:rPr lang="en-US" sz="1300" kern="0" dirty="0" smtClean="0">
                <a:latin typeface="Arial" panose="020B0604020202020204" pitchFamily="34" charset="0"/>
                <a:ea typeface="Tahoma" panose="020B0604030504040204" pitchFamily="34" charset="0"/>
                <a:cs typeface="Arial" panose="020B0604020202020204" pitchFamily="34" charset="0"/>
              </a:rPr>
              <a:t>R877 million (100.00%) </a:t>
            </a:r>
            <a:r>
              <a:rPr lang="en-ZA" sz="1300" kern="0" dirty="0" smtClean="0">
                <a:latin typeface="Arial" panose="020B0604020202020204" pitchFamily="34" charset="0"/>
                <a:ea typeface="Tahoma" panose="020B0604030504040204" pitchFamily="34" charset="0"/>
                <a:cs typeface="Arial" panose="020B0604020202020204" pitchFamily="34" charset="0"/>
              </a:rPr>
              <a:t>resulting </a:t>
            </a:r>
            <a:r>
              <a:rPr lang="en-ZA" sz="1300" kern="0" dirty="0">
                <a:latin typeface="Arial" panose="020B0604020202020204" pitchFamily="34" charset="0"/>
                <a:ea typeface="Tahoma" panose="020B0604030504040204" pitchFamily="34" charset="0"/>
                <a:cs typeface="Arial" panose="020B0604020202020204" pitchFamily="34" charset="0"/>
              </a:rPr>
              <a:t>in </a:t>
            </a:r>
            <a:r>
              <a:rPr lang="en-ZA" sz="1300" kern="0" dirty="0" smtClean="0">
                <a:latin typeface="Arial" panose="020B0604020202020204" pitchFamily="34" charset="0"/>
                <a:ea typeface="Tahoma" panose="020B0604030504040204" pitchFamily="34" charset="0"/>
                <a:cs typeface="Arial" panose="020B0604020202020204" pitchFamily="34" charset="0"/>
              </a:rPr>
              <a:t>R172,4 million underspending </a:t>
            </a:r>
            <a:r>
              <a:rPr lang="en-US" sz="1300" kern="0" dirty="0">
                <a:latin typeface="Arial" panose="020B0604020202020204" pitchFamily="34" charset="0"/>
                <a:ea typeface="Tahoma" panose="020B0604030504040204" pitchFamily="34" charset="0"/>
                <a:cs typeface="Arial" panose="020B0604020202020204" pitchFamily="34" charset="0"/>
              </a:rPr>
              <a:t>as a result of lower than anticipated leave gratuities due to service </a:t>
            </a:r>
            <a:r>
              <a:rPr lang="en-US" sz="1300" kern="0" dirty="0" smtClean="0">
                <a:latin typeface="Arial" panose="020B0604020202020204" pitchFamily="34" charset="0"/>
                <a:ea typeface="Tahoma" panose="020B0604030504040204" pitchFamily="34" charset="0"/>
                <a:cs typeface="Arial" panose="020B0604020202020204" pitchFamily="34" charset="0"/>
              </a:rPr>
              <a:t>terminations</a:t>
            </a:r>
          </a:p>
          <a:p>
            <a:pPr marL="266700" indent="-266700" algn="just" defTabSz="914400" fontAlgn="base">
              <a:lnSpc>
                <a:spcPct val="150000"/>
              </a:lnSpc>
              <a:spcBef>
                <a:spcPts val="1200"/>
              </a:spcBef>
              <a:spcAft>
                <a:spcPct val="0"/>
              </a:spcAft>
              <a:buFont typeface="Wingdings" panose="05000000000000000000" pitchFamily="2" charset="2"/>
              <a:buChar char="q"/>
            </a:pPr>
            <a:r>
              <a:rPr lang="en-US" sz="1300" kern="0" dirty="0" smtClean="0">
                <a:latin typeface="Arial" panose="020B0604020202020204" pitchFamily="34" charset="0"/>
                <a:ea typeface="Tahoma" panose="020B0604030504040204" pitchFamily="34" charset="0"/>
                <a:cs typeface="Arial" panose="020B0604020202020204" pitchFamily="34" charset="0"/>
              </a:rPr>
              <a:t> </a:t>
            </a:r>
            <a:r>
              <a:rPr lang="en-ZA" sz="1300" b="1" kern="0" dirty="0" smtClean="0">
                <a:latin typeface="Arial" panose="020B0604020202020204" pitchFamily="34" charset="0"/>
                <a:ea typeface="Tahoma" panose="020B0604030504040204" pitchFamily="34" charset="0"/>
                <a:cs typeface="Arial" panose="020B0604020202020204" pitchFamily="34" charset="0"/>
              </a:rPr>
              <a:t>Payments </a:t>
            </a:r>
            <a:r>
              <a:rPr lang="en-ZA" sz="1300" b="1" kern="0" dirty="0">
                <a:latin typeface="Arial" panose="020B0604020202020204" pitchFamily="34" charset="0"/>
                <a:ea typeface="Tahoma" panose="020B0604030504040204" pitchFamily="34" charset="0"/>
                <a:cs typeface="Arial" panose="020B0604020202020204" pitchFamily="34" charset="0"/>
              </a:rPr>
              <a:t>for </a:t>
            </a:r>
            <a:r>
              <a:rPr lang="en-ZA" sz="1300" b="1" kern="0" dirty="0" smtClean="0">
                <a:latin typeface="Arial" panose="020B0604020202020204" pitchFamily="34" charset="0"/>
                <a:ea typeface="Tahoma" panose="020B0604030504040204" pitchFamily="34" charset="0"/>
                <a:cs typeface="Arial" panose="020B0604020202020204" pitchFamily="34" charset="0"/>
              </a:rPr>
              <a:t>Capital Assets</a:t>
            </a:r>
            <a:r>
              <a:rPr lang="en-ZA" sz="1300" b="1" kern="0" dirty="0">
                <a:latin typeface="Arial" panose="020B0604020202020204" pitchFamily="34" charset="0"/>
                <a:ea typeface="Tahoma" panose="020B0604030504040204" pitchFamily="34" charset="0"/>
                <a:cs typeface="Arial" panose="020B0604020202020204" pitchFamily="34" charset="0"/>
              </a:rPr>
              <a:t>: </a:t>
            </a:r>
            <a:r>
              <a:rPr lang="en-ZA" sz="1300" kern="0" dirty="0">
                <a:latin typeface="Arial" panose="020B0604020202020204" pitchFamily="34" charset="0"/>
                <a:ea typeface="Tahoma" panose="020B0604030504040204" pitchFamily="34" charset="0"/>
                <a:cs typeface="Arial" panose="020B0604020202020204" pitchFamily="34" charset="0"/>
              </a:rPr>
              <a:t>The actual spending </a:t>
            </a:r>
            <a:r>
              <a:rPr lang="en-ZA" sz="1300" kern="0" dirty="0" smtClean="0">
                <a:latin typeface="Arial" panose="020B0604020202020204" pitchFamily="34" charset="0"/>
                <a:ea typeface="Tahoma" panose="020B0604030504040204" pitchFamily="34" charset="0"/>
                <a:cs typeface="Arial" panose="020B0604020202020204" pitchFamily="34" charset="0"/>
              </a:rPr>
              <a:t>is R137 </a:t>
            </a:r>
            <a:r>
              <a:rPr lang="en-ZA" sz="1300" kern="0" dirty="0">
                <a:latin typeface="Arial" panose="020B0604020202020204" pitchFamily="34" charset="0"/>
                <a:ea typeface="Tahoma" panose="020B0604030504040204" pitchFamily="34" charset="0"/>
                <a:cs typeface="Arial" panose="020B0604020202020204" pitchFamily="34" charset="0"/>
              </a:rPr>
              <a:t>million </a:t>
            </a:r>
            <a:r>
              <a:rPr lang="en-ZA" sz="1300" kern="0" dirty="0" smtClean="0">
                <a:latin typeface="Arial" panose="020B0604020202020204" pitchFamily="34" charset="0"/>
                <a:ea typeface="Tahoma" panose="020B0604030504040204" pitchFamily="34" charset="0"/>
                <a:cs typeface="Arial" panose="020B0604020202020204" pitchFamily="34" charset="0"/>
              </a:rPr>
              <a:t>(33,10%) </a:t>
            </a:r>
            <a:r>
              <a:rPr lang="en-US" sz="1300" kern="0" dirty="0" smtClean="0">
                <a:latin typeface="Arial" panose="020B0604020202020204" pitchFamily="34" charset="0"/>
                <a:ea typeface="Tahoma" panose="020B0604030504040204" pitchFamily="34" charset="0"/>
                <a:cs typeface="Arial" panose="020B0604020202020204" pitchFamily="34" charset="0"/>
              </a:rPr>
              <a:t>against </a:t>
            </a:r>
            <a:r>
              <a:rPr lang="en-US" sz="1300" kern="0" dirty="0">
                <a:latin typeface="Arial" panose="020B0604020202020204" pitchFamily="34" charset="0"/>
                <a:ea typeface="Tahoma" panose="020B0604030504040204" pitchFamily="34" charset="0"/>
                <a:cs typeface="Arial" panose="020B0604020202020204" pitchFamily="34" charset="0"/>
              </a:rPr>
              <a:t>the </a:t>
            </a:r>
            <a:r>
              <a:rPr lang="en-US" sz="1300" kern="0" dirty="0" smtClean="0">
                <a:latin typeface="Arial" panose="020B0604020202020204" pitchFamily="34" charset="0"/>
                <a:ea typeface="Tahoma" panose="020B0604030504040204" pitchFamily="34" charset="0"/>
                <a:cs typeface="Arial" panose="020B0604020202020204" pitchFamily="34" charset="0"/>
              </a:rPr>
              <a:t>revised </a:t>
            </a:r>
            <a:r>
              <a:rPr lang="en-US" sz="1300" kern="0" dirty="0">
                <a:latin typeface="Arial" panose="020B0604020202020204" pitchFamily="34" charset="0"/>
                <a:ea typeface="Tahoma" panose="020B0604030504040204" pitchFamily="34" charset="0"/>
                <a:cs typeface="Arial" panose="020B0604020202020204" pitchFamily="34" charset="0"/>
              </a:rPr>
              <a:t>budget </a:t>
            </a:r>
            <a:r>
              <a:rPr lang="en-US" sz="1300" kern="0" dirty="0" smtClean="0">
                <a:latin typeface="Arial" panose="020B0604020202020204" pitchFamily="34" charset="0"/>
                <a:ea typeface="Tahoma" panose="020B0604030504040204" pitchFamily="34" charset="0"/>
                <a:cs typeface="Arial" panose="020B0604020202020204" pitchFamily="34" charset="0"/>
              </a:rPr>
              <a:t>of R414 million (100.00%) </a:t>
            </a:r>
            <a:r>
              <a:rPr lang="en-ZA" sz="1300" kern="0" dirty="0" smtClean="0">
                <a:latin typeface="Arial" panose="020B0604020202020204" pitchFamily="34" charset="0"/>
                <a:ea typeface="Tahoma" panose="020B0604030504040204" pitchFamily="34" charset="0"/>
                <a:cs typeface="Arial" panose="020B0604020202020204" pitchFamily="34" charset="0"/>
              </a:rPr>
              <a:t>resulting </a:t>
            </a:r>
            <a:r>
              <a:rPr lang="en-ZA" sz="1300" kern="0" dirty="0">
                <a:latin typeface="Arial" panose="020B0604020202020204" pitchFamily="34" charset="0"/>
                <a:ea typeface="Tahoma" panose="020B0604030504040204" pitchFamily="34" charset="0"/>
                <a:cs typeface="Arial" panose="020B0604020202020204" pitchFamily="34" charset="0"/>
              </a:rPr>
              <a:t>in </a:t>
            </a:r>
            <a:r>
              <a:rPr lang="en-ZA" sz="1300" kern="0" dirty="0" smtClean="0">
                <a:latin typeface="Arial" panose="020B0604020202020204" pitchFamily="34" charset="0"/>
                <a:ea typeface="Tahoma" panose="020B0604030504040204" pitchFamily="34" charset="0"/>
                <a:cs typeface="Arial" panose="020B0604020202020204" pitchFamily="34" charset="0"/>
              </a:rPr>
              <a:t>R277 million underspending mainly </a:t>
            </a:r>
            <a:r>
              <a:rPr lang="en-ZA" sz="1300" kern="0" dirty="0">
                <a:latin typeface="Arial" panose="020B0604020202020204" pitchFamily="34" charset="0"/>
                <a:ea typeface="Tahoma" panose="020B0604030504040204" pitchFamily="34" charset="0"/>
                <a:cs typeface="Arial" panose="020B0604020202020204" pitchFamily="34" charset="0"/>
              </a:rPr>
              <a:t>on </a:t>
            </a:r>
            <a:r>
              <a:rPr lang="en-ZA" sz="1300" kern="0" dirty="0" smtClean="0">
                <a:latin typeface="Arial" panose="020B0604020202020204" pitchFamily="34" charset="0"/>
                <a:ea typeface="Tahoma" panose="020B0604030504040204" pitchFamily="34" charset="0"/>
                <a:cs typeface="Arial" panose="020B0604020202020204" pitchFamily="34" charset="0"/>
              </a:rPr>
              <a:t>item: other </a:t>
            </a:r>
            <a:r>
              <a:rPr lang="en-ZA" sz="1300" kern="0" dirty="0">
                <a:latin typeface="Arial" panose="020B0604020202020204" pitchFamily="34" charset="0"/>
                <a:ea typeface="Tahoma" panose="020B0604030504040204" pitchFamily="34" charset="0"/>
                <a:cs typeface="Arial" panose="020B0604020202020204" pitchFamily="34" charset="0"/>
              </a:rPr>
              <a:t>Machinery and Equipment </a:t>
            </a:r>
            <a:r>
              <a:rPr lang="en-ZA" sz="1300" kern="0" dirty="0" smtClean="0">
                <a:latin typeface="Arial" panose="020B0604020202020204" pitchFamily="34" charset="0"/>
                <a:ea typeface="Tahoma" panose="020B0604030504040204" pitchFamily="34" charset="0"/>
                <a:cs typeface="Arial" panose="020B0604020202020204" pitchFamily="34" charset="0"/>
              </a:rPr>
              <a:t> due to delays in procurement of IT Equipment</a:t>
            </a:r>
          </a:p>
          <a:p>
            <a:pPr marL="266700" indent="-266700" algn="just" defTabSz="914400" fontAlgn="base">
              <a:lnSpc>
                <a:spcPct val="150000"/>
              </a:lnSpc>
              <a:spcBef>
                <a:spcPts val="1200"/>
              </a:spcBef>
              <a:spcAft>
                <a:spcPct val="0"/>
              </a:spcAft>
              <a:buFont typeface="Wingdings" panose="05000000000000000000" pitchFamily="2" charset="2"/>
              <a:buChar char="q"/>
            </a:pPr>
            <a:r>
              <a:rPr lang="en-US" sz="1300" b="1" kern="0" dirty="0">
                <a:latin typeface="Arial" panose="020B0604020202020204" pitchFamily="34" charset="0"/>
                <a:ea typeface="Tahoma" panose="020B0604030504040204" pitchFamily="34" charset="0"/>
                <a:cs typeface="Arial" panose="020B0604020202020204" pitchFamily="34" charset="0"/>
              </a:rPr>
              <a:t>Payment for financial Assets: </a:t>
            </a:r>
            <a:r>
              <a:rPr lang="en-US" sz="1300" kern="0" dirty="0">
                <a:latin typeface="Arial" panose="020B0604020202020204" pitchFamily="34" charset="0"/>
                <a:ea typeface="Tahoma" panose="020B0604030504040204" pitchFamily="34" charset="0"/>
                <a:cs typeface="Arial" panose="020B0604020202020204" pitchFamily="34" charset="0"/>
              </a:rPr>
              <a:t>The actual spending of </a:t>
            </a:r>
            <a:r>
              <a:rPr lang="en-US" sz="1300" kern="0" dirty="0" smtClean="0">
                <a:latin typeface="Arial" panose="020B0604020202020204" pitchFamily="34" charset="0"/>
                <a:ea typeface="Tahoma" panose="020B0604030504040204" pitchFamily="34" charset="0"/>
                <a:cs typeface="Arial" panose="020B0604020202020204" pitchFamily="34" charset="0"/>
              </a:rPr>
              <a:t>R5,135 </a:t>
            </a:r>
            <a:r>
              <a:rPr lang="en-US" sz="1300" kern="0" dirty="0">
                <a:latin typeface="Arial" panose="020B0604020202020204" pitchFamily="34" charset="0"/>
                <a:ea typeface="Tahoma" panose="020B0604030504040204" pitchFamily="34" charset="0"/>
                <a:cs typeface="Arial" panose="020B0604020202020204" pitchFamily="34" charset="0"/>
              </a:rPr>
              <a:t>million incurred against a zero budget mainly due to </a:t>
            </a:r>
            <a:r>
              <a:rPr lang="en-US" sz="1300" kern="0" dirty="0" smtClean="0">
                <a:latin typeface="Arial" panose="020B0604020202020204" pitchFamily="34" charset="0"/>
                <a:ea typeface="Tahoma" panose="020B0604030504040204" pitchFamily="34" charset="0"/>
                <a:cs typeface="Arial" panose="020B0604020202020204" pitchFamily="34" charset="0"/>
              </a:rPr>
              <a:t>write-offs </a:t>
            </a:r>
            <a:r>
              <a:rPr lang="en-US" sz="1300" kern="0" dirty="0">
                <a:latin typeface="Arial" panose="020B0604020202020204" pitchFamily="34" charset="0"/>
                <a:ea typeface="Tahoma" panose="020B0604030504040204" pitchFamily="34" charset="0"/>
                <a:cs typeface="Arial" panose="020B0604020202020204" pitchFamily="34" charset="0"/>
              </a:rPr>
              <a:t>of debts and losses</a:t>
            </a:r>
          </a:p>
        </p:txBody>
      </p:sp>
      <p:sp>
        <p:nvSpPr>
          <p:cNvPr id="10" name="Rectangle 2"/>
          <p:cNvSpPr txBox="1">
            <a:spLocks noChangeArrowheads="1"/>
          </p:cNvSpPr>
          <p:nvPr/>
        </p:nvSpPr>
        <p:spPr bwMode="auto">
          <a:xfrm>
            <a:off x="705759" y="218486"/>
            <a:ext cx="8046729" cy="1024896"/>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algn="ctr" defTabSz="914400"/>
            <a:r>
              <a:rPr lang="en-ZA" sz="1800" kern="0" dirty="0">
                <a:latin typeface="Arial" panose="020B0604020202020204" pitchFamily="34" charset="0"/>
                <a:ea typeface="Tahoma" panose="020B0604030504040204" pitchFamily="34" charset="0"/>
                <a:cs typeface="Arial" panose="020B0604020202020204" pitchFamily="34" charset="0"/>
              </a:rPr>
              <a:t>B. SUMMARY OF </a:t>
            </a:r>
            <a:r>
              <a:rPr lang="en-ZA" sz="1800" kern="0" dirty="0" smtClean="0">
                <a:latin typeface="Arial" panose="020B0604020202020204" pitchFamily="34" charset="0"/>
                <a:ea typeface="Tahoma" panose="020B0604030504040204" pitchFamily="34" charset="0"/>
                <a:cs typeface="Arial" panose="020B0604020202020204" pitchFamily="34" charset="0"/>
              </a:rPr>
              <a:t>THE PRELIMINARY </a:t>
            </a:r>
            <a:r>
              <a:rPr lang="en-ZA" sz="1800" kern="0" dirty="0">
                <a:latin typeface="Arial" panose="020B0604020202020204" pitchFamily="34" charset="0"/>
                <a:ea typeface="Tahoma" panose="020B0604030504040204" pitchFamily="34" charset="0"/>
                <a:cs typeface="Arial" panose="020B0604020202020204" pitchFamily="34" charset="0"/>
              </a:rPr>
              <a:t>NATIONAL STATE OF EXPENDITURE PER PROGRAMME  FOR  THE YEAR ENDED </a:t>
            </a:r>
          </a:p>
          <a:p>
            <a:pPr algn="ctr" defTabSz="914400"/>
            <a:r>
              <a:rPr lang="en-ZA" sz="1800" kern="0" dirty="0" smtClean="0">
                <a:latin typeface="Arial" panose="020B0604020202020204" pitchFamily="34" charset="0"/>
                <a:ea typeface="Tahoma" panose="020B0604030504040204" pitchFamily="34" charset="0"/>
                <a:cs typeface="Arial" panose="020B0604020202020204" pitchFamily="34" charset="0"/>
              </a:rPr>
              <a:t>31 MARCH 2021</a:t>
            </a:r>
            <a:endParaRPr lang="en-ZA" sz="1800" kern="0" dirty="0">
              <a:latin typeface="Arial" panose="020B0604020202020204" pitchFamily="34" charset="0"/>
              <a:ea typeface="Tahoma" panose="020B0604030504040204" pitchFamily="34" charset="0"/>
              <a:cs typeface="Arial" panose="020B0604020202020204" pitchFamily="34" charset="0"/>
            </a:endParaRPr>
          </a:p>
          <a:p>
            <a:pPr algn="ctr" defTabSz="914400"/>
            <a:endParaRPr lang="en-ZA" kern="0" dirty="0">
              <a:latin typeface="Arial" panose="020B0604020202020204" pitchFamily="34" charset="0"/>
              <a:ea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21261657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115638</TotalTime>
  <Words>4255</Words>
  <Application>Microsoft Office PowerPoint</Application>
  <PresentationFormat>On-screen Show (4:3)</PresentationFormat>
  <Paragraphs>231</Paragraphs>
  <Slides>40</Slides>
  <Notes>4</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40</vt:i4>
      </vt:variant>
    </vt:vector>
  </HeadingPairs>
  <TitlesOfParts>
    <vt:vector size="43" baseType="lpstr">
      <vt:lpstr>Office Theme</vt:lpstr>
      <vt:lpstr>1_Office Theme</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Ntungufhadzeni Mafenya</cp:lastModifiedBy>
  <cp:revision>2112</cp:revision>
  <cp:lastPrinted>2021-04-14T13:25:49Z</cp:lastPrinted>
  <dcterms:created xsi:type="dcterms:W3CDTF">2016-05-03T08:35:15Z</dcterms:created>
  <dcterms:modified xsi:type="dcterms:W3CDTF">2021-05-13T19:13:01Z</dcterms:modified>
</cp:coreProperties>
</file>