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ags/tag2.xml" ContentType="application/vnd.openxmlformats-officedocument.presentationml.tags+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13"/>
  </p:notesMasterIdLst>
  <p:sldIdLst>
    <p:sldId id="260" r:id="rId4"/>
    <p:sldId id="262" r:id="rId5"/>
    <p:sldId id="271" r:id="rId6"/>
    <p:sldId id="276" r:id="rId7"/>
    <p:sldId id="279" r:id="rId8"/>
    <p:sldId id="283" r:id="rId9"/>
    <p:sldId id="284" r:id="rId10"/>
    <p:sldId id="285" r:id="rId11"/>
    <p:sldId id="282" r:id="rId12"/>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69" d="100"/>
          <a:sy n="69" d="100"/>
        </p:scale>
        <p:origin x="508" y="60"/>
      </p:cViewPr>
      <p:guideLst>
        <p:guide orient="horz" pos="2160"/>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40" b="1" i="0" u="none" strike="noStrike" kern="1200" spc="0" baseline="0">
                <a:solidFill>
                  <a:schemeClr val="tx1">
                    <a:lumMod val="65000"/>
                    <a:lumOff val="35000"/>
                  </a:schemeClr>
                </a:solidFill>
                <a:latin typeface="+mn-lt"/>
                <a:ea typeface="+mn-ea"/>
                <a:cs typeface="+mn-cs"/>
              </a:defRPr>
            </a:pPr>
            <a:r>
              <a:rPr lang="en-ZA" dirty="0"/>
              <a:t>Q/Q DASHBOARD REPORT ON THE IMPLEMNTATION OF AUDIT ACTIONS PLANS </a:t>
            </a:r>
          </a:p>
        </c:rich>
      </c:tx>
      <c:layout/>
      <c:overlay val="0"/>
      <c:spPr>
        <a:solidFill>
          <a:schemeClr val="accent1">
            <a:lumMod val="40000"/>
            <a:lumOff val="60000"/>
          </a:schemeClr>
        </a:solidFill>
        <a:ln w="6350">
          <a:solidFill>
            <a:schemeClr val="tx1"/>
          </a:solidFill>
        </a:ln>
        <a:effectLst/>
      </c:spPr>
      <c:txPr>
        <a:bodyPr rot="0" spcFirstLastPara="1" vertOverflow="ellipsis" vert="horz" wrap="square" anchor="ctr" anchorCtr="1"/>
        <a:lstStyle/>
        <a:p>
          <a:pPr>
            <a:defRPr sz="144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500647419072616"/>
          <c:y val="0.14822321122903115"/>
          <c:w val="0.82549081364829413"/>
          <c:h val="0.67758629415179417"/>
        </c:manualLayout>
      </c:layout>
      <c:barChart>
        <c:barDir val="col"/>
        <c:grouping val="clustered"/>
        <c:varyColors val="0"/>
        <c:ser>
          <c:idx val="0"/>
          <c:order val="0"/>
          <c:tx>
            <c:strRef>
              <c:f>Sheet1!$D$6</c:f>
              <c:strCache>
                <c:ptCount val="1"/>
                <c:pt idx="0">
                  <c:v>Not Implemented</c:v>
                </c:pt>
              </c:strCache>
            </c:strRef>
          </c:tx>
          <c:spPr>
            <a:solidFill>
              <a:schemeClr val="accent1"/>
            </a:solidFill>
            <a:ln>
              <a:noFill/>
            </a:ln>
            <a:effectLst/>
          </c:spPr>
          <c:invertIfNegative val="0"/>
          <c:cat>
            <c:strRef>
              <c:f>Sheet1!$C$7:$C$10</c:f>
              <c:strCache>
                <c:ptCount val="4"/>
                <c:pt idx="0">
                  <c:v>Q1</c:v>
                </c:pt>
                <c:pt idx="1">
                  <c:v>Q2</c:v>
                </c:pt>
                <c:pt idx="2">
                  <c:v>Q3</c:v>
                </c:pt>
                <c:pt idx="3">
                  <c:v>Q4</c:v>
                </c:pt>
              </c:strCache>
            </c:strRef>
          </c:cat>
          <c:val>
            <c:numRef>
              <c:f>Sheet1!$D$7:$D$10</c:f>
              <c:numCache>
                <c:formatCode>General</c:formatCode>
                <c:ptCount val="4"/>
                <c:pt idx="0">
                  <c:v>0</c:v>
                </c:pt>
                <c:pt idx="1">
                  <c:v>0</c:v>
                </c:pt>
                <c:pt idx="2">
                  <c:v>0</c:v>
                </c:pt>
                <c:pt idx="3">
                  <c:v>0</c:v>
                </c:pt>
              </c:numCache>
            </c:numRef>
          </c:val>
        </c:ser>
        <c:ser>
          <c:idx val="1"/>
          <c:order val="1"/>
          <c:tx>
            <c:strRef>
              <c:f>Sheet1!$E$6</c:f>
              <c:strCache>
                <c:ptCount val="1"/>
                <c:pt idx="0">
                  <c:v>In Progress</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Sheet1!$C$7:$C$10</c:f>
              <c:strCache>
                <c:ptCount val="4"/>
                <c:pt idx="0">
                  <c:v>Q1</c:v>
                </c:pt>
                <c:pt idx="1">
                  <c:v>Q2</c:v>
                </c:pt>
                <c:pt idx="2">
                  <c:v>Q3</c:v>
                </c:pt>
                <c:pt idx="3">
                  <c:v>Q4</c:v>
                </c:pt>
              </c:strCache>
            </c:strRef>
          </c:cat>
          <c:val>
            <c:numRef>
              <c:f>Sheet1!$E$7:$E$10</c:f>
              <c:numCache>
                <c:formatCode>General</c:formatCode>
                <c:ptCount val="4"/>
                <c:pt idx="0">
                  <c:v>75</c:v>
                </c:pt>
                <c:pt idx="1">
                  <c:v>62</c:v>
                </c:pt>
                <c:pt idx="2">
                  <c:v>50</c:v>
                </c:pt>
                <c:pt idx="3">
                  <c:v>186</c:v>
                </c:pt>
              </c:numCache>
            </c:numRef>
          </c:val>
        </c:ser>
        <c:ser>
          <c:idx val="2"/>
          <c:order val="2"/>
          <c:tx>
            <c:strRef>
              <c:f>Sheet1!$F$6</c:f>
              <c:strCache>
                <c:ptCount val="1"/>
                <c:pt idx="0">
                  <c:v>Implemented</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Sheet1!$C$7:$C$10</c:f>
              <c:strCache>
                <c:ptCount val="4"/>
                <c:pt idx="0">
                  <c:v>Q1</c:v>
                </c:pt>
                <c:pt idx="1">
                  <c:v>Q2</c:v>
                </c:pt>
                <c:pt idx="2">
                  <c:v>Q3</c:v>
                </c:pt>
                <c:pt idx="3">
                  <c:v>Q4</c:v>
                </c:pt>
              </c:strCache>
            </c:strRef>
          </c:cat>
          <c:val>
            <c:numRef>
              <c:f>Sheet1!$F$7:$F$10</c:f>
              <c:numCache>
                <c:formatCode>General</c:formatCode>
                <c:ptCount val="4"/>
                <c:pt idx="0">
                  <c:v>129</c:v>
                </c:pt>
                <c:pt idx="1">
                  <c:v>142</c:v>
                </c:pt>
                <c:pt idx="2">
                  <c:v>154</c:v>
                </c:pt>
                <c:pt idx="3">
                  <c:v>28</c:v>
                </c:pt>
              </c:numCache>
            </c:numRef>
          </c:val>
        </c:ser>
        <c:dLbls>
          <c:showLegendKey val="0"/>
          <c:showVal val="0"/>
          <c:showCatName val="0"/>
          <c:showSerName val="0"/>
          <c:showPercent val="0"/>
          <c:showBubbleSize val="0"/>
        </c:dLbls>
        <c:gapWidth val="219"/>
        <c:overlap val="-27"/>
        <c:axId val="98488496"/>
        <c:axId val="238891616"/>
      </c:barChart>
      <c:dateAx>
        <c:axId val="98488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238891616"/>
        <c:crosses val="autoZero"/>
        <c:auto val="0"/>
        <c:lblOffset val="100"/>
        <c:baseTimeUnit val="days"/>
      </c:dateAx>
      <c:valAx>
        <c:axId val="238891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98488496"/>
        <c:crosses val="autoZero"/>
        <c:crossBetween val="between"/>
      </c:valAx>
      <c:spPr>
        <a:noFill/>
        <a:ln>
          <a:noFill/>
        </a:ln>
        <a:effectLst/>
      </c:spPr>
    </c:plotArea>
    <c:legend>
      <c:legendPos val="b"/>
      <c:layout>
        <c:manualLayout>
          <c:xMode val="edge"/>
          <c:yMode val="edge"/>
          <c:x val="0.19724254495479757"/>
          <c:y val="0.93298810711042968"/>
          <c:w val="0.50067926509186356"/>
          <c:h val="6.3800068469702167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6350" cap="flat" cmpd="sng" algn="ctr">
      <a:solidFill>
        <a:schemeClr val="tx1"/>
      </a:solidFill>
      <a:round/>
    </a:ln>
    <a:effectLst/>
  </c:spPr>
  <c:txPr>
    <a:bodyPr/>
    <a:lstStyle/>
    <a:p>
      <a:pPr>
        <a:defRPr sz="1200" b="1"/>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drawing1.xml><?xml version="1.0" encoding="utf-8"?>
<c:userShapes xmlns:c="http://schemas.openxmlformats.org/drawingml/2006/chart">
  <cdr:relSizeAnchor xmlns:cdr="http://schemas.openxmlformats.org/drawingml/2006/chartDrawing">
    <cdr:from>
      <cdr:x>0.13183</cdr:x>
      <cdr:y>0.88653</cdr:y>
    </cdr:from>
    <cdr:to>
      <cdr:x>0.73186</cdr:x>
      <cdr:y>0.95109</cdr:y>
    </cdr:to>
    <cdr:sp macro="" textlink="">
      <cdr:nvSpPr>
        <cdr:cNvPr id="2" name="TextBox 1"/>
        <cdr:cNvSpPr txBox="1"/>
      </cdr:nvSpPr>
      <cdr:spPr>
        <a:xfrm xmlns:a="http://schemas.openxmlformats.org/drawingml/2006/main">
          <a:off x="1375921" y="4185617"/>
          <a:ext cx="6262553" cy="304800"/>
        </a:xfrm>
        <a:prstGeom xmlns:a="http://schemas.openxmlformats.org/drawingml/2006/main" prst="rect">
          <a:avLst/>
        </a:prstGeom>
        <a:solidFill xmlns:a="http://schemas.openxmlformats.org/drawingml/2006/main">
          <a:schemeClr val="bg2"/>
        </a:solidFill>
        <a:ln xmlns:a="http://schemas.openxmlformats.org/drawingml/2006/main" w="12700">
          <a:solidFill>
            <a:schemeClr val="tx1"/>
          </a:solidFill>
        </a:ln>
      </cdr:spPr>
      <cdr:txBody>
        <a:bodyPr xmlns:a="http://schemas.openxmlformats.org/drawingml/2006/main" vertOverflow="clip" wrap="square" rtlCol="0" anchor="ctr"/>
        <a:lstStyle xmlns:a="http://schemas.openxmlformats.org/drawingml/2006/main"/>
        <a:p xmlns:a="http://schemas.openxmlformats.org/drawingml/2006/main">
          <a:pPr algn="ctr"/>
          <a:r>
            <a:rPr lang="en-ZA" sz="1000" b="1" dirty="0">
              <a:latin typeface="+mn-lt"/>
            </a:rPr>
            <a:t>2018/19</a:t>
          </a:r>
          <a:r>
            <a:rPr lang="en-ZA" sz="1000" b="1" baseline="0" dirty="0">
              <a:latin typeface="+mn-lt"/>
            </a:rPr>
            <a:t> financial Year</a:t>
          </a:r>
          <a:endParaRPr lang="en-ZA" sz="1000" b="1" dirty="0">
            <a:latin typeface="+mn-lt"/>
          </a:endParaRPr>
        </a:p>
      </cdr:txBody>
    </cdr:sp>
  </cdr:relSizeAnchor>
  <cdr:relSizeAnchor xmlns:cdr="http://schemas.openxmlformats.org/drawingml/2006/chartDrawing">
    <cdr:from>
      <cdr:x>0.76458</cdr:x>
      <cdr:y>0.87961</cdr:y>
    </cdr:from>
    <cdr:to>
      <cdr:x>0.95208</cdr:x>
      <cdr:y>0.93786</cdr:y>
    </cdr:to>
    <cdr:sp macro="" textlink="">
      <cdr:nvSpPr>
        <cdr:cNvPr id="3" name="TextBox 2"/>
        <cdr:cNvSpPr txBox="1"/>
      </cdr:nvSpPr>
      <cdr:spPr>
        <a:xfrm xmlns:a="http://schemas.openxmlformats.org/drawingml/2006/main">
          <a:off x="3495675" y="2876550"/>
          <a:ext cx="857250" cy="1905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ZA" sz="1100" dirty="0"/>
        </a:p>
      </cdr:txBody>
    </cdr:sp>
  </cdr:relSizeAnchor>
  <cdr:relSizeAnchor xmlns:cdr="http://schemas.openxmlformats.org/drawingml/2006/chartDrawing">
    <cdr:from>
      <cdr:x>0.78681</cdr:x>
      <cdr:y>0.87379</cdr:y>
    </cdr:from>
    <cdr:to>
      <cdr:x>0.94792</cdr:x>
      <cdr:y>0.93592</cdr:y>
    </cdr:to>
    <cdr:sp macro="" textlink="">
      <cdr:nvSpPr>
        <cdr:cNvPr id="4" name="TextBox 3"/>
        <cdr:cNvSpPr txBox="1"/>
      </cdr:nvSpPr>
      <cdr:spPr>
        <a:xfrm xmlns:a="http://schemas.openxmlformats.org/drawingml/2006/main">
          <a:off x="3597275" y="2857500"/>
          <a:ext cx="736600" cy="203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ZA" sz="1100" dirty="0"/>
        </a:p>
      </cdr:txBody>
    </cdr:sp>
  </cdr:relSizeAnchor>
  <cdr:relSizeAnchor xmlns:cdr="http://schemas.openxmlformats.org/drawingml/2006/chartDrawing">
    <cdr:from>
      <cdr:x>0.74071</cdr:x>
      <cdr:y>0.88458</cdr:y>
    </cdr:from>
    <cdr:to>
      <cdr:x>0.99068</cdr:x>
      <cdr:y>0.9511</cdr:y>
    </cdr:to>
    <cdr:sp macro="" textlink="">
      <cdr:nvSpPr>
        <cdr:cNvPr id="6" name="TextBox 5"/>
        <cdr:cNvSpPr txBox="1"/>
      </cdr:nvSpPr>
      <cdr:spPr>
        <a:xfrm xmlns:a="http://schemas.openxmlformats.org/drawingml/2006/main">
          <a:off x="7730837" y="4176382"/>
          <a:ext cx="2608979" cy="314072"/>
        </a:xfrm>
        <a:prstGeom xmlns:a="http://schemas.openxmlformats.org/drawingml/2006/main" prst="rect">
          <a:avLst/>
        </a:prstGeom>
        <a:solidFill xmlns:a="http://schemas.openxmlformats.org/drawingml/2006/main">
          <a:schemeClr val="bg2"/>
        </a:solidFill>
        <a:ln xmlns:a="http://schemas.openxmlformats.org/drawingml/2006/main" w="9525">
          <a:solidFill>
            <a:schemeClr val="tx1"/>
          </a:solidFill>
        </a:ln>
      </cdr:spPr>
      <cdr:txBody>
        <a:bodyPr xmlns:a="http://schemas.openxmlformats.org/drawingml/2006/main" vertOverflow="clip" wrap="square" rtlCol="0" anchor="ctr"/>
        <a:lstStyle xmlns:a="http://schemas.openxmlformats.org/drawingml/2006/main"/>
        <a:p xmlns:a="http://schemas.openxmlformats.org/drawingml/2006/main">
          <a:pPr algn="ctr"/>
          <a:r>
            <a:rPr lang="en-ZA" sz="1000" b="1" dirty="0"/>
            <a:t>2019/20</a:t>
          </a:r>
          <a:r>
            <a:rPr lang="en-ZA" sz="1000" b="1" baseline="0" dirty="0"/>
            <a:t> financial year</a:t>
          </a:r>
          <a:endParaRPr lang="en-ZA" sz="1000" b="1" dirty="0"/>
        </a:p>
      </cdr:txBody>
    </cdr:sp>
  </cdr:relSizeAnchor>
  <cdr:relSizeAnchor xmlns:cdr="http://schemas.openxmlformats.org/drawingml/2006/chartDrawing">
    <cdr:from>
      <cdr:x>0.00641</cdr:x>
      <cdr:y>0.24197</cdr:y>
    </cdr:from>
    <cdr:to>
      <cdr:x>0.02271</cdr:x>
      <cdr:y>0.66541</cdr:y>
    </cdr:to>
    <cdr:sp macro="" textlink="">
      <cdr:nvSpPr>
        <cdr:cNvPr id="7" name="TextBox 6"/>
        <cdr:cNvSpPr txBox="1"/>
      </cdr:nvSpPr>
      <cdr:spPr>
        <a:xfrm xmlns:a="http://schemas.openxmlformats.org/drawingml/2006/main">
          <a:off x="34926" y="812800"/>
          <a:ext cx="88900" cy="1422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ZA" sz="1100" dirty="0"/>
        </a:p>
      </cdr:txBody>
    </cdr:sp>
  </cdr:relSizeAnchor>
  <cdr:relSizeAnchor xmlns:cdr="http://schemas.openxmlformats.org/drawingml/2006/chartDrawing">
    <cdr:from>
      <cdr:x>0.01889</cdr:x>
      <cdr:y>0.23629</cdr:y>
    </cdr:from>
    <cdr:to>
      <cdr:x>0.04444</cdr:x>
      <cdr:y>0.7656</cdr:y>
    </cdr:to>
    <cdr:sp macro="" textlink="">
      <cdr:nvSpPr>
        <cdr:cNvPr id="8" name="TextBox 7"/>
        <cdr:cNvSpPr txBox="1"/>
      </cdr:nvSpPr>
      <cdr:spPr>
        <a:xfrm xmlns:a="http://schemas.openxmlformats.org/drawingml/2006/main">
          <a:off x="107950" y="793750"/>
          <a:ext cx="146050" cy="1778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ZA" sz="1100" dirty="0"/>
        </a:p>
      </cdr:txBody>
    </cdr:sp>
  </cdr:relSizeAnchor>
  <cdr:relSizeAnchor xmlns:cdr="http://schemas.openxmlformats.org/drawingml/2006/chartDrawing">
    <cdr:from>
      <cdr:x>0.01</cdr:x>
      <cdr:y>0.23251</cdr:y>
    </cdr:from>
    <cdr:to>
      <cdr:x>0.09444</cdr:x>
      <cdr:y>0.34783</cdr:y>
    </cdr:to>
    <cdr:sp macro="" textlink="">
      <cdr:nvSpPr>
        <cdr:cNvPr id="9" name="TextBox 8"/>
        <cdr:cNvSpPr txBox="1"/>
      </cdr:nvSpPr>
      <cdr:spPr>
        <a:xfrm xmlns:a="http://schemas.openxmlformats.org/drawingml/2006/main">
          <a:off x="57150" y="781050"/>
          <a:ext cx="482600" cy="387350"/>
        </a:xfrm>
        <a:prstGeom xmlns:a="http://schemas.openxmlformats.org/drawingml/2006/main" prst="rect">
          <a:avLst/>
        </a:prstGeom>
        <a:solidFill xmlns:a="http://schemas.openxmlformats.org/drawingml/2006/main">
          <a:schemeClr val="bg2"/>
        </a:solidFill>
        <a:ln xmlns:a="http://schemas.openxmlformats.org/drawingml/2006/main" w="9525">
          <a:solidFill>
            <a:schemeClr val="tx1"/>
          </a:solidFill>
        </a:ln>
      </cdr:spPr>
      <cdr:txBody>
        <a:bodyPr xmlns:a="http://schemas.openxmlformats.org/drawingml/2006/main" vertOverflow="clip" wrap="square" rtlCol="0"/>
        <a:lstStyle xmlns:a="http://schemas.openxmlformats.org/drawingml/2006/main"/>
        <a:p xmlns:a="http://schemas.openxmlformats.org/drawingml/2006/main">
          <a:r>
            <a:rPr lang="en-ZA" sz="600" b="1" dirty="0">
              <a:latin typeface="Arial" panose="020B0604020202020204" pitchFamily="34" charset="0"/>
              <a:cs typeface="Arial" panose="020B0604020202020204" pitchFamily="34" charset="0"/>
            </a:rPr>
            <a:t>Number</a:t>
          </a:r>
          <a:r>
            <a:rPr lang="en-ZA" sz="600" b="1" baseline="0" dirty="0">
              <a:latin typeface="Arial" panose="020B0604020202020204" pitchFamily="34" charset="0"/>
              <a:cs typeface="Arial" panose="020B0604020202020204" pitchFamily="34" charset="0"/>
            </a:rPr>
            <a:t> of findings</a:t>
          </a:r>
          <a:endParaRPr lang="en-ZA" sz="600" b="1" dirty="0">
            <a:latin typeface="Arial" panose="020B0604020202020204" pitchFamily="34" charset="0"/>
            <a:cs typeface="Arial" panose="020B0604020202020204" pitchFamily="34"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ZA"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B3631B2-9702-47AA-AAB6-2C5D153963C1}" type="datetimeFigureOut">
              <a:rPr lang="en-ZA" smtClean="0"/>
              <a:t>2021/05/06</a:t>
            </a:fld>
            <a:endParaRPr lang="en-ZA"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ZA"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ZA"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477DF1C5-4902-4DE3-8138-E37D99419ACB}" type="slidenum">
              <a:rPr lang="en-ZA" smtClean="0"/>
              <a:t>‹#›</a:t>
            </a:fld>
            <a:endParaRPr lang="en-ZA" dirty="0"/>
          </a:p>
        </p:txBody>
      </p:sp>
    </p:spTree>
    <p:extLst>
      <p:ext uri="{BB962C8B-B14F-4D97-AF65-F5344CB8AC3E}">
        <p14:creationId xmlns:p14="http://schemas.microsoft.com/office/powerpoint/2010/main" val="899459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92282E17-0948-4F4F-BA20-EEDBE7794426}"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76304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Tree>
    <p:extLst>
      <p:ext uri="{BB962C8B-B14F-4D97-AF65-F5344CB8AC3E}">
        <p14:creationId xmlns:p14="http://schemas.microsoft.com/office/powerpoint/2010/main" val="39643307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Tree>
    <p:extLst>
      <p:ext uri="{BB962C8B-B14F-4D97-AF65-F5344CB8AC3E}">
        <p14:creationId xmlns:p14="http://schemas.microsoft.com/office/powerpoint/2010/main" val="40231791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8DBD7C2-6D21-4E5B-A9E2-483E500F4F98}" type="datetime1">
              <a:rPr lang="en-ZA" smtClean="0">
                <a:solidFill>
                  <a:prstClr val="black">
                    <a:tint val="75000"/>
                  </a:prstClr>
                </a:solidFill>
              </a:rPr>
              <a:t>2021/05/06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299509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43B1FF-DDF9-4B66-8DB2-EF60B0F97359}" type="datetime1">
              <a:rPr lang="en-ZA" smtClean="0">
                <a:solidFill>
                  <a:prstClr val="black">
                    <a:tint val="75000"/>
                  </a:prstClr>
                </a:solidFill>
              </a:rPr>
              <a:t>2021/05/06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405432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8818AC-223E-4050-9D3D-D203ED1EF18D}" type="datetime1">
              <a:rPr lang="en-ZA" smtClean="0">
                <a:solidFill>
                  <a:prstClr val="black">
                    <a:tint val="75000"/>
                  </a:prstClr>
                </a:solidFill>
              </a:rPr>
              <a:t>2021/05/06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710119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graphicFrame>
        <p:nvGraphicFramePr>
          <p:cNvPr id="4" name="AutoShape 12"/>
          <p:cNvGraphicFramePr>
            <a:graphicFrameLocks/>
          </p:cNvGraphicFramePr>
          <p:nvPr>
            <p:custDataLst>
              <p:tags r:id="rId2"/>
            </p:custData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176" r:id="rId4" imgW="0" imgH="0" progId="">
                  <p:embed/>
                </p:oleObj>
              </mc:Choice>
              <mc:Fallback>
                <p:oleObj r:id="rId4"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66" name="Rectangle 22"/>
          <p:cNvSpPr>
            <a:spLocks noGrp="1" noChangeArrowheads="1"/>
          </p:cNvSpPr>
          <p:nvPr>
            <p:ph type="ctrTitle" sz="quarter"/>
          </p:nvPr>
        </p:nvSpPr>
        <p:spPr>
          <a:xfrm>
            <a:off x="1521890" y="3124202"/>
            <a:ext cx="9148233" cy="401648"/>
          </a:xfrm>
          <a:ln algn="ctr"/>
        </p:spPr>
        <p:txBody>
          <a:bodyPr anchor="ctr"/>
          <a:lstStyle>
            <a:lvl1pPr algn="ctr">
              <a:defRPr sz="2900"/>
            </a:lvl1pPr>
          </a:lstStyle>
          <a:p>
            <a:r>
              <a:rPr lang="en-US" noProof="0" smtClean="0"/>
              <a:t>Click to edit Master title style</a:t>
            </a:r>
            <a:endParaRPr lang="en-GB" noProof="0"/>
          </a:p>
        </p:txBody>
      </p:sp>
      <p:sp>
        <p:nvSpPr>
          <p:cNvPr id="6167" name="Rectangle 23"/>
          <p:cNvSpPr>
            <a:spLocks noGrp="1" noChangeArrowheads="1"/>
          </p:cNvSpPr>
          <p:nvPr>
            <p:ph type="subTitle" sz="quarter" idx="1"/>
          </p:nvPr>
        </p:nvSpPr>
        <p:spPr>
          <a:xfrm>
            <a:off x="1828800" y="4351343"/>
            <a:ext cx="8534400" cy="221599"/>
          </a:xfrm>
        </p:spPr>
        <p:txBody>
          <a:bodyPr anchor="ctr"/>
          <a:lstStyle>
            <a:lvl1pPr marL="0" indent="0" algn="ctr">
              <a:buFont typeface="Wingdings" pitchFamily="2" charset="2"/>
              <a:buNone/>
              <a:defRPr i="1"/>
            </a:lvl1pPr>
          </a:lstStyle>
          <a:p>
            <a:r>
              <a:rPr lang="en-US" noProof="0" smtClean="0"/>
              <a:t>Click to edit Master subtitle style</a:t>
            </a:r>
            <a:endParaRPr lang="en-GB" noProof="0"/>
          </a:p>
        </p:txBody>
      </p:sp>
    </p:spTree>
    <p:extLst>
      <p:ext uri="{BB962C8B-B14F-4D97-AF65-F5344CB8AC3E}">
        <p14:creationId xmlns:p14="http://schemas.microsoft.com/office/powerpoint/2010/main" val="2858517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28084" y="2092331"/>
            <a:ext cx="11529483" cy="132959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706193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540148"/>
          </a:xfrm>
        </p:spPr>
        <p:txBody>
          <a:bodyPr/>
          <a:lstStyle>
            <a:lvl1pPr algn="ctr">
              <a:defRPr sz="3900" b="1" cap="all"/>
            </a:lvl1pPr>
          </a:lstStyle>
          <a:p>
            <a:r>
              <a:rPr lang="en-US" noProof="0" smtClean="0"/>
              <a:t>Click to edit Master title style</a:t>
            </a:r>
            <a:endParaRPr lang="en-GB" noProof="0" dirty="0"/>
          </a:p>
        </p:txBody>
      </p:sp>
      <p:sp>
        <p:nvSpPr>
          <p:cNvPr id="3" name="Text Placeholder 2"/>
          <p:cNvSpPr>
            <a:spLocks noGrp="1"/>
          </p:cNvSpPr>
          <p:nvPr>
            <p:ph type="body" idx="1"/>
          </p:nvPr>
        </p:nvSpPr>
        <p:spPr>
          <a:xfrm>
            <a:off x="963084" y="2906719"/>
            <a:ext cx="10363200" cy="276999"/>
          </a:xfrm>
        </p:spPr>
        <p:txBody>
          <a:bodyPr anchor="b"/>
          <a:lstStyle>
            <a:lvl1pPr marL="0" indent="0" algn="ctr">
              <a:buNone/>
              <a:defRPr sz="2000"/>
            </a:lvl1pPr>
            <a:lvl2pPr marL="457165" indent="0">
              <a:buNone/>
              <a:defRPr sz="1800"/>
            </a:lvl2pPr>
            <a:lvl3pPr marL="914331" indent="0">
              <a:buNone/>
              <a:defRPr sz="1600"/>
            </a:lvl3pPr>
            <a:lvl4pPr marL="1371495" indent="0">
              <a:buNone/>
              <a:defRPr sz="1400"/>
            </a:lvl4pPr>
            <a:lvl5pPr marL="1828660" indent="0">
              <a:buNone/>
              <a:defRPr sz="1400"/>
            </a:lvl5pPr>
            <a:lvl6pPr marL="2285826" indent="0">
              <a:buNone/>
              <a:defRPr sz="1400"/>
            </a:lvl6pPr>
            <a:lvl7pPr marL="2742990" indent="0">
              <a:buNone/>
              <a:defRPr sz="1400"/>
            </a:lvl7pPr>
            <a:lvl8pPr marL="3200156" indent="0">
              <a:buNone/>
              <a:defRPr sz="1400"/>
            </a:lvl8pPr>
            <a:lvl9pPr marL="3657321" indent="0">
              <a:buNone/>
              <a:defRPr sz="1400"/>
            </a:lvl9pPr>
          </a:lstStyle>
          <a:p>
            <a:pPr lvl="0"/>
            <a:r>
              <a:rPr lang="en-US" noProof="0" smtClean="0"/>
              <a:t>Click to edit Master text styles</a:t>
            </a:r>
          </a:p>
        </p:txBody>
      </p:sp>
    </p:spTree>
    <p:extLst>
      <p:ext uri="{BB962C8B-B14F-4D97-AF65-F5344CB8AC3E}">
        <p14:creationId xmlns:p14="http://schemas.microsoft.com/office/powerpoint/2010/main" val="15367756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sz="half" idx="1"/>
          </p:nvPr>
        </p:nvSpPr>
        <p:spPr>
          <a:xfrm>
            <a:off x="328085" y="2092331"/>
            <a:ext cx="5662084" cy="180049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half" idx="2"/>
          </p:nvPr>
        </p:nvSpPr>
        <p:spPr>
          <a:xfrm>
            <a:off x="6193369" y="2092331"/>
            <a:ext cx="5664201" cy="180049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19518086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a:xfrm>
            <a:off x="304800" y="609606"/>
            <a:ext cx="11582400" cy="276999"/>
          </a:xfrm>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304802" y="1867517"/>
            <a:ext cx="5691717" cy="332399"/>
          </a:xfrm>
        </p:spPr>
        <p:txBody>
          <a:bodyPr anchor="b"/>
          <a:lstStyle>
            <a:lvl1pPr marL="0" indent="0">
              <a:buNone/>
              <a:defRPr sz="2400" b="1"/>
            </a:lvl1pPr>
            <a:lvl2pPr marL="457165" indent="0">
              <a:buNone/>
              <a:defRPr sz="2000" b="1"/>
            </a:lvl2pPr>
            <a:lvl3pPr marL="914331" indent="0">
              <a:buNone/>
              <a:defRPr sz="1800" b="1"/>
            </a:lvl3pPr>
            <a:lvl4pPr marL="1371495" indent="0">
              <a:buNone/>
              <a:defRPr sz="1600" b="1"/>
            </a:lvl4pPr>
            <a:lvl5pPr marL="1828660" indent="0">
              <a:buNone/>
              <a:defRPr sz="1600" b="1"/>
            </a:lvl5pPr>
            <a:lvl6pPr marL="2285826" indent="0">
              <a:buNone/>
              <a:defRPr sz="1600" b="1"/>
            </a:lvl6pPr>
            <a:lvl7pPr marL="2742990" indent="0">
              <a:buNone/>
              <a:defRPr sz="1600" b="1"/>
            </a:lvl7pPr>
            <a:lvl8pPr marL="3200156" indent="0">
              <a:buNone/>
              <a:defRPr sz="1600" b="1"/>
            </a:lvl8pPr>
            <a:lvl9pPr marL="3657321"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304802" y="2174876"/>
            <a:ext cx="5691717" cy="156350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6193374" y="1867517"/>
            <a:ext cx="5693833" cy="332399"/>
          </a:xfrm>
        </p:spPr>
        <p:txBody>
          <a:bodyPr anchor="b"/>
          <a:lstStyle>
            <a:lvl1pPr marL="0" indent="0">
              <a:buNone/>
              <a:defRPr sz="2400" b="1"/>
            </a:lvl1pPr>
            <a:lvl2pPr marL="457165" indent="0">
              <a:buNone/>
              <a:defRPr sz="2000" b="1"/>
            </a:lvl2pPr>
            <a:lvl3pPr marL="914331" indent="0">
              <a:buNone/>
              <a:defRPr sz="1800" b="1"/>
            </a:lvl3pPr>
            <a:lvl4pPr marL="1371495" indent="0">
              <a:buNone/>
              <a:defRPr sz="1600" b="1"/>
            </a:lvl4pPr>
            <a:lvl5pPr marL="1828660" indent="0">
              <a:buNone/>
              <a:defRPr sz="1600" b="1"/>
            </a:lvl5pPr>
            <a:lvl6pPr marL="2285826" indent="0">
              <a:buNone/>
              <a:defRPr sz="1600" b="1"/>
            </a:lvl6pPr>
            <a:lvl7pPr marL="2742990" indent="0">
              <a:buNone/>
              <a:defRPr sz="1600" b="1"/>
            </a:lvl7pPr>
            <a:lvl8pPr marL="3200156" indent="0">
              <a:buNone/>
              <a:defRPr sz="1600" b="1"/>
            </a:lvl8pPr>
            <a:lvl9pPr marL="3657321"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6193374" y="2174876"/>
            <a:ext cx="5693833" cy="156350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4234732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dirty="0"/>
          </a:p>
        </p:txBody>
      </p:sp>
    </p:spTree>
    <p:extLst>
      <p:ext uri="{BB962C8B-B14F-4D97-AF65-F5344CB8AC3E}">
        <p14:creationId xmlns:p14="http://schemas.microsoft.com/office/powerpoint/2010/main" val="9401718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Tree>
    <p:extLst>
      <p:ext uri="{BB962C8B-B14F-4D97-AF65-F5344CB8AC3E}">
        <p14:creationId xmlns:p14="http://schemas.microsoft.com/office/powerpoint/2010/main" val="6108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a:xfrm>
            <a:off x="609607" y="900886"/>
            <a:ext cx="4011084" cy="276999"/>
          </a:xfrm>
        </p:spPr>
        <p:txBody>
          <a:bodyPr anchor="b"/>
          <a:lstStyle>
            <a:lvl1pPr algn="l">
              <a:defRPr sz="2000" b="1"/>
            </a:lvl1pPr>
          </a:lstStyle>
          <a:p>
            <a:r>
              <a:rPr lang="en-US" noProof="0" smtClean="0"/>
              <a:t>Click to edit Master title style</a:t>
            </a:r>
            <a:endParaRPr lang="en-GB" noProof="0"/>
          </a:p>
        </p:txBody>
      </p:sp>
      <p:sp>
        <p:nvSpPr>
          <p:cNvPr id="3" name="Content Placeholder 2"/>
          <p:cNvSpPr>
            <a:spLocks noGrp="1"/>
          </p:cNvSpPr>
          <p:nvPr>
            <p:ph idx="1"/>
          </p:nvPr>
        </p:nvSpPr>
        <p:spPr>
          <a:xfrm>
            <a:off x="4766735" y="623888"/>
            <a:ext cx="6815668" cy="207441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Text Placeholder 3"/>
          <p:cNvSpPr>
            <a:spLocks noGrp="1"/>
          </p:cNvSpPr>
          <p:nvPr>
            <p:ph type="body" sz="half" idx="2"/>
          </p:nvPr>
        </p:nvSpPr>
        <p:spPr>
          <a:xfrm>
            <a:off x="609607" y="1785942"/>
            <a:ext cx="4011084" cy="193899"/>
          </a:xfrm>
        </p:spPr>
        <p:txBody>
          <a:bodyPr/>
          <a:lstStyle>
            <a:lvl1pPr marL="0" indent="0">
              <a:buNone/>
              <a:defRPr sz="1400"/>
            </a:lvl1pPr>
            <a:lvl2pPr marL="457165" indent="0">
              <a:buNone/>
              <a:defRPr sz="1200"/>
            </a:lvl2pPr>
            <a:lvl3pPr marL="914331" indent="0">
              <a:buNone/>
              <a:defRPr sz="1000"/>
            </a:lvl3pPr>
            <a:lvl4pPr marL="1371495" indent="0">
              <a:buNone/>
              <a:defRPr sz="900"/>
            </a:lvl4pPr>
            <a:lvl5pPr marL="1828660" indent="0">
              <a:buNone/>
              <a:defRPr sz="900"/>
            </a:lvl5pPr>
            <a:lvl6pPr marL="2285826" indent="0">
              <a:buNone/>
              <a:defRPr sz="900"/>
            </a:lvl6pPr>
            <a:lvl7pPr marL="2742990" indent="0">
              <a:buNone/>
              <a:defRPr sz="900"/>
            </a:lvl7pPr>
            <a:lvl8pPr marL="3200156" indent="0">
              <a:buNone/>
              <a:defRPr sz="900"/>
            </a:lvl8pPr>
            <a:lvl9pPr marL="3657321" indent="0">
              <a:buNone/>
              <a:defRPr sz="900"/>
            </a:lvl9pPr>
          </a:lstStyle>
          <a:p>
            <a:pPr lvl="0"/>
            <a:r>
              <a:rPr lang="en-US" noProof="0" smtClean="0"/>
              <a:t>Click to edit Master text styles</a:t>
            </a:r>
          </a:p>
        </p:txBody>
      </p:sp>
    </p:spTree>
    <p:extLst>
      <p:ext uri="{BB962C8B-B14F-4D97-AF65-F5344CB8AC3E}">
        <p14:creationId xmlns:p14="http://schemas.microsoft.com/office/powerpoint/2010/main" val="732661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5CDB5B-A128-4A8F-B9F1-F1D27A5A0CB2}" type="datetime1">
              <a:rPr lang="en-ZA" smtClean="0">
                <a:solidFill>
                  <a:prstClr val="black">
                    <a:tint val="75000"/>
                  </a:prstClr>
                </a:solidFill>
              </a:rPr>
              <a:t>2021/05/06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840801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a:xfrm>
            <a:off x="2389717" y="4800606"/>
            <a:ext cx="7315200" cy="276999"/>
          </a:xfrm>
        </p:spPr>
        <p:txBody>
          <a:bodyPr anchor="b"/>
          <a:lstStyle>
            <a:lvl1pPr algn="l">
              <a:defRPr sz="2000" b="1"/>
            </a:lvl1pPr>
          </a:lstStyle>
          <a:p>
            <a:r>
              <a:rPr lang="en-US" noProof="0" smtClean="0"/>
              <a:t>Click to edit Master title style</a:t>
            </a:r>
            <a:endParaRPr lang="en-GB" noProof="0"/>
          </a:p>
        </p:txBody>
      </p:sp>
      <p:sp>
        <p:nvSpPr>
          <p:cNvPr id="3" name="Picture Placeholder 2"/>
          <p:cNvSpPr>
            <a:spLocks noGrp="1"/>
          </p:cNvSpPr>
          <p:nvPr>
            <p:ph type="pic" idx="1"/>
          </p:nvPr>
        </p:nvSpPr>
        <p:spPr>
          <a:xfrm>
            <a:off x="2389717" y="612775"/>
            <a:ext cx="7315200" cy="443198"/>
          </a:xfrm>
        </p:spPr>
        <p:txBody>
          <a:bodyPr/>
          <a:lstStyle>
            <a:lvl1pPr marL="0" indent="0">
              <a:buNone/>
              <a:defRPr sz="3200"/>
            </a:lvl1pPr>
            <a:lvl2pPr marL="457165" indent="0">
              <a:buNone/>
              <a:defRPr sz="2800"/>
            </a:lvl2pPr>
            <a:lvl3pPr marL="914331" indent="0">
              <a:buNone/>
              <a:defRPr sz="2400"/>
            </a:lvl3pPr>
            <a:lvl4pPr marL="1371495" indent="0">
              <a:buNone/>
              <a:defRPr sz="2000"/>
            </a:lvl4pPr>
            <a:lvl5pPr marL="1828660" indent="0">
              <a:buNone/>
              <a:defRPr sz="2000"/>
            </a:lvl5pPr>
            <a:lvl6pPr marL="2285826" indent="0">
              <a:buNone/>
              <a:defRPr sz="2000"/>
            </a:lvl6pPr>
            <a:lvl7pPr marL="2742990" indent="0">
              <a:buNone/>
              <a:defRPr sz="2000"/>
            </a:lvl7pPr>
            <a:lvl8pPr marL="3200156" indent="0">
              <a:buNone/>
              <a:defRPr sz="2000"/>
            </a:lvl8pPr>
            <a:lvl9pPr marL="3657321" indent="0">
              <a:buNone/>
              <a:defRPr sz="2000"/>
            </a:lvl9pPr>
          </a:lstStyle>
          <a:p>
            <a:pPr lvl="0"/>
            <a:r>
              <a:rPr lang="en-US" noProof="0" dirty="0" smtClean="0"/>
              <a:t>Click icon to add picture</a:t>
            </a:r>
            <a:endParaRPr lang="en-GB" noProof="0" dirty="0"/>
          </a:p>
        </p:txBody>
      </p:sp>
      <p:sp>
        <p:nvSpPr>
          <p:cNvPr id="4" name="Text Placeholder 3"/>
          <p:cNvSpPr>
            <a:spLocks noGrp="1"/>
          </p:cNvSpPr>
          <p:nvPr>
            <p:ph type="body" sz="half" idx="2"/>
          </p:nvPr>
        </p:nvSpPr>
        <p:spPr>
          <a:xfrm>
            <a:off x="2389717" y="5367343"/>
            <a:ext cx="7315200" cy="193899"/>
          </a:xfrm>
        </p:spPr>
        <p:txBody>
          <a:bodyPr/>
          <a:lstStyle>
            <a:lvl1pPr marL="0" indent="0">
              <a:buNone/>
              <a:defRPr sz="1400"/>
            </a:lvl1pPr>
            <a:lvl2pPr marL="457165" indent="0">
              <a:buNone/>
              <a:defRPr sz="1200"/>
            </a:lvl2pPr>
            <a:lvl3pPr marL="914331" indent="0">
              <a:buNone/>
              <a:defRPr sz="1000"/>
            </a:lvl3pPr>
            <a:lvl4pPr marL="1371495" indent="0">
              <a:buNone/>
              <a:defRPr sz="900"/>
            </a:lvl4pPr>
            <a:lvl5pPr marL="1828660" indent="0">
              <a:buNone/>
              <a:defRPr sz="900"/>
            </a:lvl5pPr>
            <a:lvl6pPr marL="2285826" indent="0">
              <a:buNone/>
              <a:defRPr sz="900"/>
            </a:lvl6pPr>
            <a:lvl7pPr marL="2742990" indent="0">
              <a:buNone/>
              <a:defRPr sz="900"/>
            </a:lvl7pPr>
            <a:lvl8pPr marL="3200156" indent="0">
              <a:buNone/>
              <a:defRPr sz="900"/>
            </a:lvl8pPr>
            <a:lvl9pPr marL="3657321" indent="0">
              <a:buNone/>
              <a:defRPr sz="900"/>
            </a:lvl9pPr>
          </a:lstStyle>
          <a:p>
            <a:pPr lvl="0"/>
            <a:r>
              <a:rPr lang="en-US" noProof="0" smtClean="0"/>
              <a:t>Click to edit Master text styles</a:t>
            </a:r>
          </a:p>
        </p:txBody>
      </p:sp>
    </p:spTree>
    <p:extLst>
      <p:ext uri="{BB962C8B-B14F-4D97-AF65-F5344CB8AC3E}">
        <p14:creationId xmlns:p14="http://schemas.microsoft.com/office/powerpoint/2010/main" val="36017115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Vertical Text Placeholder 2"/>
          <p:cNvSpPr>
            <a:spLocks noGrp="1"/>
          </p:cNvSpPr>
          <p:nvPr>
            <p:ph type="body" orient="vert" idx="1"/>
          </p:nvPr>
        </p:nvSpPr>
        <p:spPr>
          <a:xfrm>
            <a:off x="10527986" y="2092329"/>
            <a:ext cx="1329595" cy="3545587"/>
          </a:xfrm>
        </p:spPr>
        <p:txBody>
          <a:bodyPr vert="eaVert"/>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12100343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Vertical Title 1"/>
          <p:cNvSpPr>
            <a:spLocks noGrp="1"/>
          </p:cNvSpPr>
          <p:nvPr>
            <p:ph type="title" orient="vert"/>
          </p:nvPr>
        </p:nvSpPr>
        <p:spPr>
          <a:xfrm>
            <a:off x="11580578" y="596902"/>
            <a:ext cx="276999" cy="4140200"/>
          </a:xfrm>
        </p:spPr>
        <p:txBody>
          <a:bodyPr vert="eaVert"/>
          <a:lstStyle/>
          <a:p>
            <a:r>
              <a:rPr lang="en-US" noProof="0" smtClean="0"/>
              <a:t>Click to edit Master title style</a:t>
            </a:r>
            <a:endParaRPr lang="en-GB" noProof="0"/>
          </a:p>
        </p:txBody>
      </p:sp>
      <p:sp>
        <p:nvSpPr>
          <p:cNvPr id="3" name="Vertical Text Placeholder 2"/>
          <p:cNvSpPr>
            <a:spLocks noGrp="1"/>
          </p:cNvSpPr>
          <p:nvPr>
            <p:ph type="body" orient="vert" idx="1"/>
          </p:nvPr>
        </p:nvSpPr>
        <p:spPr>
          <a:xfrm>
            <a:off x="7444004" y="596902"/>
            <a:ext cx="1329595" cy="4140200"/>
          </a:xfrm>
        </p:spPr>
        <p:txBody>
          <a:bodyPr vert="eaVert"/>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12605548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graphicFrame>
        <p:nvGraphicFramePr>
          <p:cNvPr id="4" name="AutoShape 12"/>
          <p:cNvGraphicFramePr>
            <a:graphicFrameLocks/>
          </p:cNvGraphicFramePr>
          <p:nvPr>
            <p:custDataLst>
              <p:tags r:id="rId2"/>
            </p:custData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2101" r:id="rId4" imgW="0" imgH="0" progId="">
                  <p:embed/>
                </p:oleObj>
              </mc:Choice>
              <mc:Fallback>
                <p:oleObj r:id="rId4"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66" name="Rectangle 22"/>
          <p:cNvSpPr>
            <a:spLocks noGrp="1" noChangeArrowheads="1"/>
          </p:cNvSpPr>
          <p:nvPr>
            <p:ph type="ctrTitle" sz="quarter"/>
          </p:nvPr>
        </p:nvSpPr>
        <p:spPr>
          <a:xfrm>
            <a:off x="1521890" y="3124202"/>
            <a:ext cx="9148233" cy="401648"/>
          </a:xfrm>
          <a:ln algn="ctr"/>
        </p:spPr>
        <p:txBody>
          <a:bodyPr anchor="ctr"/>
          <a:lstStyle>
            <a:lvl1pPr algn="ctr">
              <a:defRPr sz="2900"/>
            </a:lvl1pPr>
          </a:lstStyle>
          <a:p>
            <a:r>
              <a:rPr lang="en-US" noProof="0" smtClean="0"/>
              <a:t>Click to edit Master title style</a:t>
            </a:r>
            <a:endParaRPr lang="en-GB" noProof="0"/>
          </a:p>
        </p:txBody>
      </p:sp>
      <p:sp>
        <p:nvSpPr>
          <p:cNvPr id="6167" name="Rectangle 23"/>
          <p:cNvSpPr>
            <a:spLocks noGrp="1" noChangeArrowheads="1"/>
          </p:cNvSpPr>
          <p:nvPr>
            <p:ph type="subTitle" sz="quarter" idx="1"/>
          </p:nvPr>
        </p:nvSpPr>
        <p:spPr>
          <a:xfrm>
            <a:off x="1828800" y="4351343"/>
            <a:ext cx="8534400" cy="221599"/>
          </a:xfrm>
        </p:spPr>
        <p:txBody>
          <a:bodyPr anchor="ctr"/>
          <a:lstStyle>
            <a:lvl1pPr marL="0" indent="0" algn="ctr">
              <a:buFont typeface="Wingdings" pitchFamily="2" charset="2"/>
              <a:buNone/>
              <a:defRPr i="1"/>
            </a:lvl1pPr>
          </a:lstStyle>
          <a:p>
            <a:r>
              <a:rPr lang="en-US" noProof="0" smtClean="0"/>
              <a:t>Click to edit Master subtitle style</a:t>
            </a:r>
            <a:endParaRPr lang="en-GB" noProof="0"/>
          </a:p>
        </p:txBody>
      </p:sp>
    </p:spTree>
    <p:extLst>
      <p:ext uri="{BB962C8B-B14F-4D97-AF65-F5344CB8AC3E}">
        <p14:creationId xmlns:p14="http://schemas.microsoft.com/office/powerpoint/2010/main" val="1433623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28084" y="2092331"/>
            <a:ext cx="11529483" cy="132959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065681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540148"/>
          </a:xfrm>
        </p:spPr>
        <p:txBody>
          <a:bodyPr/>
          <a:lstStyle>
            <a:lvl1pPr algn="ctr">
              <a:defRPr sz="3900" b="1" cap="all"/>
            </a:lvl1pPr>
          </a:lstStyle>
          <a:p>
            <a:r>
              <a:rPr lang="en-US" noProof="0" dirty="0" smtClean="0"/>
              <a:t>Click to edit Master title style</a:t>
            </a:r>
            <a:endParaRPr lang="en-GB" noProof="0" dirty="0"/>
          </a:p>
        </p:txBody>
      </p:sp>
      <p:sp>
        <p:nvSpPr>
          <p:cNvPr id="3" name="Text Placeholder 2"/>
          <p:cNvSpPr>
            <a:spLocks noGrp="1"/>
          </p:cNvSpPr>
          <p:nvPr>
            <p:ph type="body" idx="1"/>
          </p:nvPr>
        </p:nvSpPr>
        <p:spPr>
          <a:xfrm>
            <a:off x="963084" y="2906719"/>
            <a:ext cx="10363200" cy="276999"/>
          </a:xfrm>
        </p:spPr>
        <p:txBody>
          <a:bodyPr anchor="b"/>
          <a:lstStyle>
            <a:lvl1pPr marL="0" indent="0" algn="ctr">
              <a:buNone/>
              <a:defRPr sz="2000"/>
            </a:lvl1pPr>
            <a:lvl2pPr marL="457165" indent="0">
              <a:buNone/>
              <a:defRPr sz="1800"/>
            </a:lvl2pPr>
            <a:lvl3pPr marL="914331" indent="0">
              <a:buNone/>
              <a:defRPr sz="1600"/>
            </a:lvl3pPr>
            <a:lvl4pPr marL="1371495" indent="0">
              <a:buNone/>
              <a:defRPr sz="1400"/>
            </a:lvl4pPr>
            <a:lvl5pPr marL="1828660" indent="0">
              <a:buNone/>
              <a:defRPr sz="1400"/>
            </a:lvl5pPr>
            <a:lvl6pPr marL="2285826" indent="0">
              <a:buNone/>
              <a:defRPr sz="1400"/>
            </a:lvl6pPr>
            <a:lvl7pPr marL="2742990" indent="0">
              <a:buNone/>
              <a:defRPr sz="1400"/>
            </a:lvl7pPr>
            <a:lvl8pPr marL="3200156" indent="0">
              <a:buNone/>
              <a:defRPr sz="1400"/>
            </a:lvl8pPr>
            <a:lvl9pPr marL="3657321" indent="0">
              <a:buNone/>
              <a:defRPr sz="1400"/>
            </a:lvl9pPr>
          </a:lstStyle>
          <a:p>
            <a:pPr lvl="0"/>
            <a:r>
              <a:rPr lang="en-US" noProof="0" smtClean="0"/>
              <a:t>Click to edit Master text styles</a:t>
            </a:r>
          </a:p>
        </p:txBody>
      </p:sp>
    </p:spTree>
    <p:extLst>
      <p:ext uri="{BB962C8B-B14F-4D97-AF65-F5344CB8AC3E}">
        <p14:creationId xmlns:p14="http://schemas.microsoft.com/office/powerpoint/2010/main" val="24070378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sz="half" idx="1"/>
          </p:nvPr>
        </p:nvSpPr>
        <p:spPr>
          <a:xfrm>
            <a:off x="328085" y="2092331"/>
            <a:ext cx="5662084" cy="180049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half" idx="2"/>
          </p:nvPr>
        </p:nvSpPr>
        <p:spPr>
          <a:xfrm>
            <a:off x="6193369" y="2092331"/>
            <a:ext cx="5664201" cy="180049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33205301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a:xfrm>
            <a:off x="304800" y="609606"/>
            <a:ext cx="11582400" cy="276999"/>
          </a:xfrm>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304802" y="1867517"/>
            <a:ext cx="5691717" cy="332399"/>
          </a:xfrm>
        </p:spPr>
        <p:txBody>
          <a:bodyPr anchor="b"/>
          <a:lstStyle>
            <a:lvl1pPr marL="0" indent="0">
              <a:buNone/>
              <a:defRPr sz="2400" b="1"/>
            </a:lvl1pPr>
            <a:lvl2pPr marL="457165" indent="0">
              <a:buNone/>
              <a:defRPr sz="2000" b="1"/>
            </a:lvl2pPr>
            <a:lvl3pPr marL="914331" indent="0">
              <a:buNone/>
              <a:defRPr sz="1800" b="1"/>
            </a:lvl3pPr>
            <a:lvl4pPr marL="1371495" indent="0">
              <a:buNone/>
              <a:defRPr sz="1600" b="1"/>
            </a:lvl4pPr>
            <a:lvl5pPr marL="1828660" indent="0">
              <a:buNone/>
              <a:defRPr sz="1600" b="1"/>
            </a:lvl5pPr>
            <a:lvl6pPr marL="2285826" indent="0">
              <a:buNone/>
              <a:defRPr sz="1600" b="1"/>
            </a:lvl6pPr>
            <a:lvl7pPr marL="2742990" indent="0">
              <a:buNone/>
              <a:defRPr sz="1600" b="1"/>
            </a:lvl7pPr>
            <a:lvl8pPr marL="3200156" indent="0">
              <a:buNone/>
              <a:defRPr sz="1600" b="1"/>
            </a:lvl8pPr>
            <a:lvl9pPr marL="3657321"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304802" y="2174876"/>
            <a:ext cx="5691717" cy="156350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6193374" y="1867517"/>
            <a:ext cx="5693833" cy="332399"/>
          </a:xfrm>
        </p:spPr>
        <p:txBody>
          <a:bodyPr anchor="b"/>
          <a:lstStyle>
            <a:lvl1pPr marL="0" indent="0">
              <a:buNone/>
              <a:defRPr sz="2400" b="1"/>
            </a:lvl1pPr>
            <a:lvl2pPr marL="457165" indent="0">
              <a:buNone/>
              <a:defRPr sz="2000" b="1"/>
            </a:lvl2pPr>
            <a:lvl3pPr marL="914331" indent="0">
              <a:buNone/>
              <a:defRPr sz="1800" b="1"/>
            </a:lvl3pPr>
            <a:lvl4pPr marL="1371495" indent="0">
              <a:buNone/>
              <a:defRPr sz="1600" b="1"/>
            </a:lvl4pPr>
            <a:lvl5pPr marL="1828660" indent="0">
              <a:buNone/>
              <a:defRPr sz="1600" b="1"/>
            </a:lvl5pPr>
            <a:lvl6pPr marL="2285826" indent="0">
              <a:buNone/>
              <a:defRPr sz="1600" b="1"/>
            </a:lvl6pPr>
            <a:lvl7pPr marL="2742990" indent="0">
              <a:buNone/>
              <a:defRPr sz="1600" b="1"/>
            </a:lvl7pPr>
            <a:lvl8pPr marL="3200156" indent="0">
              <a:buNone/>
              <a:defRPr sz="1600" b="1"/>
            </a:lvl8pPr>
            <a:lvl9pPr marL="3657321"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6193374" y="2174876"/>
            <a:ext cx="5693833" cy="156350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18868208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dirty="0" smtClean="0"/>
              <a:t>Click to edit Master title style</a:t>
            </a:r>
            <a:endParaRPr lang="en-GB" noProof="0" dirty="0"/>
          </a:p>
        </p:txBody>
      </p:sp>
    </p:spTree>
    <p:extLst>
      <p:ext uri="{BB962C8B-B14F-4D97-AF65-F5344CB8AC3E}">
        <p14:creationId xmlns:p14="http://schemas.microsoft.com/office/powerpoint/2010/main" val="27717912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Tree>
    <p:extLst>
      <p:ext uri="{BB962C8B-B14F-4D97-AF65-F5344CB8AC3E}">
        <p14:creationId xmlns:p14="http://schemas.microsoft.com/office/powerpoint/2010/main" val="2990124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98B15C-34D5-4BFD-BF19-395E179D1C44}" type="datetime1">
              <a:rPr lang="en-ZA" smtClean="0">
                <a:solidFill>
                  <a:prstClr val="black">
                    <a:tint val="75000"/>
                  </a:prstClr>
                </a:solidFill>
              </a:rPr>
              <a:t>2021/05/06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915707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a:xfrm>
            <a:off x="609607" y="900886"/>
            <a:ext cx="4011084" cy="276999"/>
          </a:xfrm>
        </p:spPr>
        <p:txBody>
          <a:bodyPr anchor="b"/>
          <a:lstStyle>
            <a:lvl1pPr algn="l">
              <a:defRPr sz="2000" b="1"/>
            </a:lvl1pPr>
          </a:lstStyle>
          <a:p>
            <a:r>
              <a:rPr lang="en-US" noProof="0" smtClean="0"/>
              <a:t>Click to edit Master title style</a:t>
            </a:r>
            <a:endParaRPr lang="en-GB" noProof="0"/>
          </a:p>
        </p:txBody>
      </p:sp>
      <p:sp>
        <p:nvSpPr>
          <p:cNvPr id="3" name="Content Placeholder 2"/>
          <p:cNvSpPr>
            <a:spLocks noGrp="1"/>
          </p:cNvSpPr>
          <p:nvPr>
            <p:ph idx="1"/>
          </p:nvPr>
        </p:nvSpPr>
        <p:spPr>
          <a:xfrm>
            <a:off x="4766735" y="623888"/>
            <a:ext cx="6815668" cy="207441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Text Placeholder 3"/>
          <p:cNvSpPr>
            <a:spLocks noGrp="1"/>
          </p:cNvSpPr>
          <p:nvPr>
            <p:ph type="body" sz="half" idx="2"/>
          </p:nvPr>
        </p:nvSpPr>
        <p:spPr>
          <a:xfrm>
            <a:off x="609607" y="1785942"/>
            <a:ext cx="4011084" cy="193899"/>
          </a:xfrm>
        </p:spPr>
        <p:txBody>
          <a:bodyPr/>
          <a:lstStyle>
            <a:lvl1pPr marL="0" indent="0">
              <a:buNone/>
              <a:defRPr sz="1400"/>
            </a:lvl1pPr>
            <a:lvl2pPr marL="457165" indent="0">
              <a:buNone/>
              <a:defRPr sz="1200"/>
            </a:lvl2pPr>
            <a:lvl3pPr marL="914331" indent="0">
              <a:buNone/>
              <a:defRPr sz="1000"/>
            </a:lvl3pPr>
            <a:lvl4pPr marL="1371495" indent="0">
              <a:buNone/>
              <a:defRPr sz="900"/>
            </a:lvl4pPr>
            <a:lvl5pPr marL="1828660" indent="0">
              <a:buNone/>
              <a:defRPr sz="900"/>
            </a:lvl5pPr>
            <a:lvl6pPr marL="2285826" indent="0">
              <a:buNone/>
              <a:defRPr sz="900"/>
            </a:lvl6pPr>
            <a:lvl7pPr marL="2742990" indent="0">
              <a:buNone/>
              <a:defRPr sz="900"/>
            </a:lvl7pPr>
            <a:lvl8pPr marL="3200156" indent="0">
              <a:buNone/>
              <a:defRPr sz="900"/>
            </a:lvl8pPr>
            <a:lvl9pPr marL="3657321" indent="0">
              <a:buNone/>
              <a:defRPr sz="900"/>
            </a:lvl9pPr>
          </a:lstStyle>
          <a:p>
            <a:pPr lvl="0"/>
            <a:r>
              <a:rPr lang="en-US" noProof="0" smtClean="0"/>
              <a:t>Click to edit Master text styles</a:t>
            </a:r>
          </a:p>
        </p:txBody>
      </p:sp>
    </p:spTree>
    <p:extLst>
      <p:ext uri="{BB962C8B-B14F-4D97-AF65-F5344CB8AC3E}">
        <p14:creationId xmlns:p14="http://schemas.microsoft.com/office/powerpoint/2010/main" val="37053458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a:xfrm>
            <a:off x="2389717" y="4800606"/>
            <a:ext cx="7315200" cy="276999"/>
          </a:xfrm>
        </p:spPr>
        <p:txBody>
          <a:bodyPr anchor="b"/>
          <a:lstStyle>
            <a:lvl1pPr algn="l">
              <a:defRPr sz="2000" b="1"/>
            </a:lvl1pPr>
          </a:lstStyle>
          <a:p>
            <a:r>
              <a:rPr lang="en-US" noProof="0" smtClean="0"/>
              <a:t>Click to edit Master title style</a:t>
            </a:r>
            <a:endParaRPr lang="en-GB" noProof="0"/>
          </a:p>
        </p:txBody>
      </p:sp>
      <p:sp>
        <p:nvSpPr>
          <p:cNvPr id="3" name="Picture Placeholder 2"/>
          <p:cNvSpPr>
            <a:spLocks noGrp="1"/>
          </p:cNvSpPr>
          <p:nvPr>
            <p:ph type="pic" idx="1"/>
          </p:nvPr>
        </p:nvSpPr>
        <p:spPr>
          <a:xfrm>
            <a:off x="2389717" y="612775"/>
            <a:ext cx="7315200" cy="443198"/>
          </a:xfrm>
        </p:spPr>
        <p:txBody>
          <a:bodyPr/>
          <a:lstStyle>
            <a:lvl1pPr marL="0" indent="0">
              <a:buNone/>
              <a:defRPr sz="3200"/>
            </a:lvl1pPr>
            <a:lvl2pPr marL="457165" indent="0">
              <a:buNone/>
              <a:defRPr sz="2800"/>
            </a:lvl2pPr>
            <a:lvl3pPr marL="914331" indent="0">
              <a:buNone/>
              <a:defRPr sz="2400"/>
            </a:lvl3pPr>
            <a:lvl4pPr marL="1371495" indent="0">
              <a:buNone/>
              <a:defRPr sz="2000"/>
            </a:lvl4pPr>
            <a:lvl5pPr marL="1828660" indent="0">
              <a:buNone/>
              <a:defRPr sz="2000"/>
            </a:lvl5pPr>
            <a:lvl6pPr marL="2285826" indent="0">
              <a:buNone/>
              <a:defRPr sz="2000"/>
            </a:lvl6pPr>
            <a:lvl7pPr marL="2742990" indent="0">
              <a:buNone/>
              <a:defRPr sz="2000"/>
            </a:lvl7pPr>
            <a:lvl8pPr marL="3200156" indent="0">
              <a:buNone/>
              <a:defRPr sz="2000"/>
            </a:lvl8pPr>
            <a:lvl9pPr marL="3657321" indent="0">
              <a:buNone/>
              <a:defRPr sz="2000"/>
            </a:lvl9pPr>
          </a:lstStyle>
          <a:p>
            <a:pPr lvl="0"/>
            <a:r>
              <a:rPr lang="en-US" noProof="0" dirty="0" smtClean="0"/>
              <a:t>Click icon to add picture</a:t>
            </a:r>
            <a:endParaRPr lang="en-GB" noProof="0" dirty="0"/>
          </a:p>
        </p:txBody>
      </p:sp>
      <p:sp>
        <p:nvSpPr>
          <p:cNvPr id="4" name="Text Placeholder 3"/>
          <p:cNvSpPr>
            <a:spLocks noGrp="1"/>
          </p:cNvSpPr>
          <p:nvPr>
            <p:ph type="body" sz="half" idx="2"/>
          </p:nvPr>
        </p:nvSpPr>
        <p:spPr>
          <a:xfrm>
            <a:off x="2389717" y="5367343"/>
            <a:ext cx="7315200" cy="193899"/>
          </a:xfrm>
        </p:spPr>
        <p:txBody>
          <a:bodyPr/>
          <a:lstStyle>
            <a:lvl1pPr marL="0" indent="0">
              <a:buNone/>
              <a:defRPr sz="1400"/>
            </a:lvl1pPr>
            <a:lvl2pPr marL="457165" indent="0">
              <a:buNone/>
              <a:defRPr sz="1200"/>
            </a:lvl2pPr>
            <a:lvl3pPr marL="914331" indent="0">
              <a:buNone/>
              <a:defRPr sz="1000"/>
            </a:lvl3pPr>
            <a:lvl4pPr marL="1371495" indent="0">
              <a:buNone/>
              <a:defRPr sz="900"/>
            </a:lvl4pPr>
            <a:lvl5pPr marL="1828660" indent="0">
              <a:buNone/>
              <a:defRPr sz="900"/>
            </a:lvl5pPr>
            <a:lvl6pPr marL="2285826" indent="0">
              <a:buNone/>
              <a:defRPr sz="900"/>
            </a:lvl6pPr>
            <a:lvl7pPr marL="2742990" indent="0">
              <a:buNone/>
              <a:defRPr sz="900"/>
            </a:lvl7pPr>
            <a:lvl8pPr marL="3200156" indent="0">
              <a:buNone/>
              <a:defRPr sz="900"/>
            </a:lvl8pPr>
            <a:lvl9pPr marL="3657321" indent="0">
              <a:buNone/>
              <a:defRPr sz="900"/>
            </a:lvl9pPr>
          </a:lstStyle>
          <a:p>
            <a:pPr lvl="0"/>
            <a:r>
              <a:rPr lang="en-US" noProof="0" smtClean="0"/>
              <a:t>Click to edit Master text styles</a:t>
            </a:r>
          </a:p>
        </p:txBody>
      </p:sp>
    </p:spTree>
    <p:extLst>
      <p:ext uri="{BB962C8B-B14F-4D97-AF65-F5344CB8AC3E}">
        <p14:creationId xmlns:p14="http://schemas.microsoft.com/office/powerpoint/2010/main" val="10360226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Vertical Text Placeholder 2"/>
          <p:cNvSpPr>
            <a:spLocks noGrp="1"/>
          </p:cNvSpPr>
          <p:nvPr>
            <p:ph type="body" orient="vert" idx="1"/>
          </p:nvPr>
        </p:nvSpPr>
        <p:spPr>
          <a:xfrm>
            <a:off x="10527986" y="2092329"/>
            <a:ext cx="1329595" cy="3545587"/>
          </a:xfrm>
        </p:spPr>
        <p:txBody>
          <a:bodyPr vert="eaVert"/>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22680987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8" descr="C:\Users\jmumaw\Desktop\DCS\Pics\Logo.JPG"/>
          <p:cNvPicPr>
            <a:picLocks noChangeAspect="1" noChangeArrowheads="1"/>
          </p:cNvPicPr>
          <p:nvPr userDrawn="1"/>
        </p:nvPicPr>
        <p:blipFill>
          <a:blip r:embed="rId2" cstate="print"/>
          <a:srcRect/>
          <a:stretch>
            <a:fillRect/>
          </a:stretch>
        </p:blipFill>
        <p:spPr bwMode="auto">
          <a:xfrm>
            <a:off x="5200651" y="1"/>
            <a:ext cx="1816100" cy="447675"/>
          </a:xfrm>
          <a:prstGeom prst="rect">
            <a:avLst/>
          </a:prstGeom>
          <a:noFill/>
          <a:ln w="9525">
            <a:noFill/>
            <a:miter lim="800000"/>
            <a:headEnd/>
            <a:tailEnd/>
          </a:ln>
        </p:spPr>
      </p:pic>
      <p:sp>
        <p:nvSpPr>
          <p:cNvPr id="2" name="Vertical Title 1"/>
          <p:cNvSpPr>
            <a:spLocks noGrp="1"/>
          </p:cNvSpPr>
          <p:nvPr>
            <p:ph type="title" orient="vert"/>
          </p:nvPr>
        </p:nvSpPr>
        <p:spPr>
          <a:xfrm>
            <a:off x="11580578" y="596902"/>
            <a:ext cx="276999" cy="4140200"/>
          </a:xfrm>
        </p:spPr>
        <p:txBody>
          <a:bodyPr vert="eaVert"/>
          <a:lstStyle/>
          <a:p>
            <a:r>
              <a:rPr lang="en-US" noProof="0" smtClean="0"/>
              <a:t>Click to edit Master title style</a:t>
            </a:r>
            <a:endParaRPr lang="en-GB" noProof="0"/>
          </a:p>
        </p:txBody>
      </p:sp>
      <p:sp>
        <p:nvSpPr>
          <p:cNvPr id="3" name="Vertical Text Placeholder 2"/>
          <p:cNvSpPr>
            <a:spLocks noGrp="1"/>
          </p:cNvSpPr>
          <p:nvPr>
            <p:ph type="body" orient="vert" idx="1"/>
          </p:nvPr>
        </p:nvSpPr>
        <p:spPr>
          <a:xfrm>
            <a:off x="7444004" y="596902"/>
            <a:ext cx="1329595" cy="4140200"/>
          </a:xfrm>
        </p:spPr>
        <p:txBody>
          <a:bodyPr vert="eaVert"/>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2581898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EBDC1CD-A4E5-425C-A451-7CEB557E35FE}" type="datetime1">
              <a:rPr lang="en-ZA" smtClean="0">
                <a:solidFill>
                  <a:prstClr val="black">
                    <a:tint val="75000"/>
                  </a:prstClr>
                </a:solidFill>
              </a:rPr>
              <a:t>2021/05/06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37098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6CFDE65-9811-44A5-BD3E-26B80A20D15B}" type="datetime1">
              <a:rPr lang="en-ZA" smtClean="0">
                <a:solidFill>
                  <a:prstClr val="black">
                    <a:tint val="75000"/>
                  </a:prstClr>
                </a:solidFill>
              </a:rPr>
              <a:t>2021/05/06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79677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58602F-42AE-4006-8F03-57BB165056FF}" type="datetime1">
              <a:rPr lang="en-ZA" smtClean="0">
                <a:solidFill>
                  <a:prstClr val="black">
                    <a:tint val="75000"/>
                  </a:prstClr>
                </a:solidFill>
              </a:rPr>
              <a:t>2021/05/06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08070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164FF8-0C88-4A9F-99A4-4ED27F4EFACB}" type="datetime1">
              <a:rPr lang="en-ZA" smtClean="0">
                <a:solidFill>
                  <a:prstClr val="black">
                    <a:tint val="75000"/>
                  </a:prstClr>
                </a:solidFill>
              </a:rPr>
              <a:t>2021/05/06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11237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7D6E97-0517-4689-A4CA-DF04329C4050}" type="datetime1">
              <a:rPr lang="en-ZA" smtClean="0">
                <a:solidFill>
                  <a:prstClr val="black">
                    <a:tint val="75000"/>
                  </a:prstClr>
                </a:solidFill>
              </a:rPr>
              <a:t>2021/05/06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01358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F2C6D6-E5B4-4990-A70F-7ADD6C20F7DD}" type="datetime1">
              <a:rPr lang="en-ZA" smtClean="0">
                <a:solidFill>
                  <a:prstClr val="black">
                    <a:tint val="75000"/>
                  </a:prstClr>
                </a:solidFill>
              </a:rPr>
              <a:t>2021/05/06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CB3B80B-23E3-3948-A741-EEB7CB22DD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25802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570887F7-FBAF-45DB-BD46-B0C984CC6BF6}" type="datetime1">
              <a:rPr lang="en-ZA" smtClean="0">
                <a:solidFill>
                  <a:prstClr val="black">
                    <a:tint val="75000"/>
                  </a:prstClr>
                </a:solidFill>
                <a:cs typeface="Arial" charset="0"/>
              </a:rPr>
              <a:t>2021/05/06</a:t>
            </a:fld>
            <a:endParaRPr lang="en-US" dirty="0">
              <a:solidFill>
                <a:prstClr val="black">
                  <a:tint val="75000"/>
                </a:prstClr>
              </a:solidFill>
              <a:cs typeface="Arial" charset="0"/>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dirty="0">
              <a:solidFill>
                <a:prstClr val="black">
                  <a:tint val="75000"/>
                </a:prstClr>
              </a:solidFill>
              <a:cs typeface="Arial" charset="0"/>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DCB3B80B-23E3-3948-A741-EEB7CB22DD0C}" type="slidenum">
              <a:rPr lang="en-US" smtClean="0">
                <a:solidFill>
                  <a:prstClr val="black">
                    <a:tint val="75000"/>
                  </a:prstClr>
                </a:solidFill>
                <a:cs typeface="Arial" charset="0"/>
              </a:rPr>
              <a:pPr defTabSz="457200"/>
              <a:t>‹#›</a:t>
            </a:fld>
            <a:endParaRPr lang="en-US" dirty="0">
              <a:solidFill>
                <a:prstClr val="black">
                  <a:tint val="75000"/>
                </a:prstClr>
              </a:solidFill>
              <a:cs typeface="Arial" charset="0"/>
            </a:endParaRPr>
          </a:p>
        </p:txBody>
      </p:sp>
    </p:spTree>
    <p:extLst>
      <p:ext uri="{BB962C8B-B14F-4D97-AF65-F5344CB8AC3E}">
        <p14:creationId xmlns:p14="http://schemas.microsoft.com/office/powerpoint/2010/main" val="3224966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Line 23"/>
          <p:cNvSpPr>
            <a:spLocks noChangeShapeType="1"/>
          </p:cNvSpPr>
          <p:nvPr/>
        </p:nvSpPr>
        <p:spPr bwMode="auto">
          <a:xfrm flipV="1">
            <a:off x="328085" y="457200"/>
            <a:ext cx="11559116" cy="0"/>
          </a:xfrm>
          <a:prstGeom prst="line">
            <a:avLst/>
          </a:prstGeom>
          <a:noFill/>
          <a:ln w="28575">
            <a:solidFill>
              <a:schemeClr val="bg2"/>
            </a:solidFill>
            <a:round/>
            <a:headEnd/>
            <a:tailEnd/>
          </a:ln>
        </p:spPr>
        <p:txBody>
          <a:bodyPr wrap="none" lIns="91433" tIns="45717" rIns="91433" bIns="45717" anchor="ctr"/>
          <a:lstStyle/>
          <a:p>
            <a:pPr fontAlgn="base">
              <a:spcBef>
                <a:spcPct val="0"/>
              </a:spcBef>
              <a:spcAft>
                <a:spcPct val="0"/>
              </a:spcAft>
              <a:defRPr/>
            </a:pPr>
            <a:endParaRPr lang="en-ZA" sz="1400" dirty="0">
              <a:solidFill>
                <a:prstClr val="black"/>
              </a:solidFill>
            </a:endParaRPr>
          </a:p>
        </p:txBody>
      </p:sp>
      <p:sp>
        <p:nvSpPr>
          <p:cNvPr id="8195" name="Rectangle 24"/>
          <p:cNvSpPr>
            <a:spLocks noGrp="1" noChangeArrowheads="1"/>
          </p:cNvSpPr>
          <p:nvPr>
            <p:ph type="title"/>
          </p:nvPr>
        </p:nvSpPr>
        <p:spPr bwMode="auto">
          <a:xfrm>
            <a:off x="328084" y="596901"/>
            <a:ext cx="11529483" cy="276225"/>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p>
            <a:pPr lvl="0"/>
            <a:r>
              <a:rPr lang="en-GB" smtClean="0"/>
              <a:t>Headline: (20 pt.) Arial bold</a:t>
            </a:r>
          </a:p>
        </p:txBody>
      </p:sp>
      <p:sp>
        <p:nvSpPr>
          <p:cNvPr id="8196" name="Rectangle 26"/>
          <p:cNvSpPr>
            <a:spLocks noGrp="1" noChangeArrowheads="1"/>
          </p:cNvSpPr>
          <p:nvPr>
            <p:ph type="body" idx="1"/>
          </p:nvPr>
        </p:nvSpPr>
        <p:spPr bwMode="auto">
          <a:xfrm>
            <a:off x="328084" y="2092326"/>
            <a:ext cx="11529483" cy="2659063"/>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p>
            <a:pPr lvl="0"/>
            <a:r>
              <a:rPr lang="en-GB" smtClean="0"/>
              <a:t>Text: 16-pt. Arial with Wingdings square square bullet 100%</a:t>
            </a:r>
          </a:p>
          <a:p>
            <a:pPr lvl="1"/>
            <a:r>
              <a:rPr lang="en-GB" smtClean="0"/>
              <a:t>Second-level bullet — Arial round</a:t>
            </a:r>
          </a:p>
          <a:p>
            <a:pPr lvl="2"/>
            <a:r>
              <a:rPr lang="en-GB" smtClean="0"/>
              <a:t>Third-level bullet — Arial Em dash</a:t>
            </a:r>
          </a:p>
          <a:p>
            <a:pPr lvl="3"/>
            <a:r>
              <a:rPr lang="en-GB" smtClean="0"/>
              <a:t>Fourth-level bullet — Arial Em dash</a:t>
            </a:r>
          </a:p>
          <a:p>
            <a:pPr lvl="4"/>
            <a:r>
              <a:rPr lang="en-GB" smtClean="0"/>
              <a:t>xx</a:t>
            </a:r>
          </a:p>
          <a:p>
            <a:pPr lvl="0"/>
            <a:r>
              <a:rPr lang="en-GB" smtClean="0"/>
              <a:t>Text: 16 pt. Arial, plain text sentence case</a:t>
            </a:r>
          </a:p>
          <a:p>
            <a:pPr lvl="1"/>
            <a:r>
              <a:rPr lang="en-GB" smtClean="0"/>
              <a:t>Second-level bullet</a:t>
            </a:r>
          </a:p>
          <a:p>
            <a:pPr lvl="2"/>
            <a:r>
              <a:rPr lang="en-GB" smtClean="0"/>
              <a:t>Third-level bullet</a:t>
            </a:r>
          </a:p>
          <a:p>
            <a:pPr lvl="3"/>
            <a:r>
              <a:rPr lang="en-GB" smtClean="0"/>
              <a:t>Fourth-level bullet</a:t>
            </a:r>
          </a:p>
        </p:txBody>
      </p:sp>
      <p:sp>
        <p:nvSpPr>
          <p:cNvPr id="1029" name="Rectangle 28"/>
          <p:cNvSpPr>
            <a:spLocks noChangeArrowheads="1"/>
          </p:cNvSpPr>
          <p:nvPr/>
        </p:nvSpPr>
        <p:spPr bwMode="auto">
          <a:xfrm>
            <a:off x="11533717" y="6705601"/>
            <a:ext cx="353483" cy="138113"/>
          </a:xfrm>
          <a:prstGeom prst="rect">
            <a:avLst/>
          </a:prstGeom>
          <a:noFill/>
          <a:ln w="12700">
            <a:noFill/>
            <a:miter lim="800000"/>
            <a:headEnd/>
            <a:tailEnd/>
          </a:ln>
        </p:spPr>
        <p:txBody>
          <a:bodyPr lIns="0" tIns="0" rIns="0" bIns="0" anchor="ctr">
            <a:spAutoFit/>
          </a:bodyPr>
          <a:lstStyle/>
          <a:p>
            <a:pPr algn="r" eaLnBrk="0" fontAlgn="base" hangingPunct="0">
              <a:spcBef>
                <a:spcPct val="0"/>
              </a:spcBef>
              <a:spcAft>
                <a:spcPct val="0"/>
              </a:spcAft>
              <a:defRPr/>
            </a:pPr>
            <a:fld id="{BD040BC2-C811-4FEC-AA58-3C83058DD590}" type="slidenum">
              <a:rPr lang="en-GB" sz="900">
                <a:solidFill>
                  <a:srgbClr val="77787B"/>
                </a:solidFill>
              </a:rPr>
              <a:pPr algn="r" eaLnBrk="0" fontAlgn="base" hangingPunct="0">
                <a:spcBef>
                  <a:spcPct val="0"/>
                </a:spcBef>
                <a:spcAft>
                  <a:spcPct val="0"/>
                </a:spcAft>
                <a:defRPr/>
              </a:pPr>
              <a:t>‹#›</a:t>
            </a:fld>
            <a:endParaRPr lang="en-GB" sz="900" dirty="0">
              <a:solidFill>
                <a:srgbClr val="77787B"/>
              </a:solidFill>
            </a:endParaRPr>
          </a:p>
        </p:txBody>
      </p:sp>
      <p:sp>
        <p:nvSpPr>
          <p:cNvPr id="1030" name="Rectangle 29"/>
          <p:cNvSpPr>
            <a:spLocks noChangeArrowheads="1"/>
          </p:cNvSpPr>
          <p:nvPr/>
        </p:nvSpPr>
        <p:spPr bwMode="auto">
          <a:xfrm>
            <a:off x="10583216" y="6712308"/>
            <a:ext cx="997068" cy="123111"/>
          </a:xfrm>
          <a:prstGeom prst="rect">
            <a:avLst/>
          </a:prstGeom>
          <a:noFill/>
          <a:ln w="12700">
            <a:noFill/>
            <a:miter lim="800000"/>
            <a:headEnd/>
            <a:tailEnd/>
          </a:ln>
        </p:spPr>
        <p:txBody>
          <a:bodyPr wrap="none" lIns="0" tIns="0" rIns="0" bIns="0" anchor="ctr">
            <a:spAutoFit/>
          </a:bodyPr>
          <a:lstStyle/>
          <a:p>
            <a:pPr algn="r" eaLnBrk="0" fontAlgn="base" hangingPunct="0">
              <a:spcBef>
                <a:spcPct val="0"/>
              </a:spcBef>
              <a:spcAft>
                <a:spcPct val="0"/>
              </a:spcAft>
              <a:defRPr/>
            </a:pPr>
            <a:r>
              <a:rPr lang="en-GB" sz="800" dirty="0">
                <a:solidFill>
                  <a:srgbClr val="77787B"/>
                </a:solidFill>
              </a:rPr>
              <a:t>Document ref number</a:t>
            </a:r>
          </a:p>
        </p:txBody>
      </p:sp>
      <p:pic>
        <p:nvPicPr>
          <p:cNvPr id="8199" name="Picture 6" descr="C:\Users\jmumaw\Desktop\DCS\Pics\Logo.JPG"/>
          <p:cNvPicPr>
            <a:picLocks noChangeAspect="1" noChangeArrowheads="1"/>
          </p:cNvPicPr>
          <p:nvPr/>
        </p:nvPicPr>
        <p:blipFill>
          <a:blip r:embed="rId13" cstate="print"/>
          <a:srcRect/>
          <a:stretch>
            <a:fillRect/>
          </a:stretch>
        </p:blipFill>
        <p:spPr bwMode="auto">
          <a:xfrm>
            <a:off x="5200651" y="1"/>
            <a:ext cx="1816100" cy="447675"/>
          </a:xfrm>
          <a:prstGeom prst="rect">
            <a:avLst/>
          </a:prstGeom>
          <a:noFill/>
          <a:ln w="9525">
            <a:noFill/>
            <a:miter lim="800000"/>
            <a:headEnd/>
            <a:tailEnd/>
          </a:ln>
        </p:spPr>
      </p:pic>
      <p:sp>
        <p:nvSpPr>
          <p:cNvPr id="1032" name="Text Box 39"/>
          <p:cNvSpPr txBox="1">
            <a:spLocks noChangeArrowheads="1"/>
          </p:cNvSpPr>
          <p:nvPr/>
        </p:nvSpPr>
        <p:spPr bwMode="auto">
          <a:xfrm>
            <a:off x="323851" y="80963"/>
            <a:ext cx="2247900" cy="360362"/>
          </a:xfrm>
          <a:prstGeom prst="rect">
            <a:avLst/>
          </a:prstGeom>
          <a:noFill/>
          <a:ln w="12700" algn="ctr">
            <a:noFill/>
            <a:miter lim="800000"/>
            <a:headEnd/>
            <a:tailEnd/>
          </a:ln>
        </p:spPr>
        <p:txBody>
          <a:bodyPr lIns="72000" tIns="72000" rIns="72000" bIns="72000">
            <a:spAutoFit/>
          </a:bodyPr>
          <a:lstStyle/>
          <a:p>
            <a:pPr fontAlgn="base">
              <a:spcBef>
                <a:spcPct val="0"/>
              </a:spcBef>
              <a:spcAft>
                <a:spcPct val="0"/>
              </a:spcAft>
              <a:defRPr/>
            </a:pPr>
            <a:r>
              <a:rPr lang="en-GB" sz="1400" i="1" dirty="0">
                <a:solidFill>
                  <a:prstClr val="black"/>
                </a:solidFill>
              </a:rPr>
              <a:t>Confidential</a:t>
            </a:r>
          </a:p>
        </p:txBody>
      </p:sp>
    </p:spTree>
    <p:extLst>
      <p:ext uri="{BB962C8B-B14F-4D97-AF65-F5344CB8AC3E}">
        <p14:creationId xmlns:p14="http://schemas.microsoft.com/office/powerpoint/2010/main" val="11543192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fontAlgn="base" hangingPunct="1">
        <a:lnSpc>
          <a:spcPct val="90000"/>
        </a:lnSpc>
        <a:spcBef>
          <a:spcPct val="0"/>
        </a:spcBef>
        <a:spcAft>
          <a:spcPct val="0"/>
        </a:spcAft>
        <a:defRPr sz="2000" b="1">
          <a:solidFill>
            <a:schemeClr val="tx1"/>
          </a:solidFill>
          <a:latin typeface="+mj-lt"/>
          <a:ea typeface="+mj-ea"/>
          <a:cs typeface="+mj-cs"/>
        </a:defRPr>
      </a:lvl1pPr>
      <a:lvl2pPr algn="l" rtl="0" eaLnBrk="1" fontAlgn="base" hangingPunct="1">
        <a:lnSpc>
          <a:spcPct val="90000"/>
        </a:lnSpc>
        <a:spcBef>
          <a:spcPct val="0"/>
        </a:spcBef>
        <a:spcAft>
          <a:spcPct val="0"/>
        </a:spcAft>
        <a:defRPr sz="2000" b="1">
          <a:solidFill>
            <a:schemeClr val="tx1"/>
          </a:solidFill>
          <a:latin typeface="Arial" charset="0"/>
          <a:cs typeface="Arial" charset="0"/>
        </a:defRPr>
      </a:lvl2pPr>
      <a:lvl3pPr algn="l" rtl="0" eaLnBrk="1" fontAlgn="base" hangingPunct="1">
        <a:lnSpc>
          <a:spcPct val="90000"/>
        </a:lnSpc>
        <a:spcBef>
          <a:spcPct val="0"/>
        </a:spcBef>
        <a:spcAft>
          <a:spcPct val="0"/>
        </a:spcAft>
        <a:defRPr sz="2000" b="1">
          <a:solidFill>
            <a:schemeClr val="tx1"/>
          </a:solidFill>
          <a:latin typeface="Arial" charset="0"/>
          <a:cs typeface="Arial" charset="0"/>
        </a:defRPr>
      </a:lvl3pPr>
      <a:lvl4pPr algn="l" rtl="0" eaLnBrk="1" fontAlgn="base" hangingPunct="1">
        <a:lnSpc>
          <a:spcPct val="90000"/>
        </a:lnSpc>
        <a:spcBef>
          <a:spcPct val="0"/>
        </a:spcBef>
        <a:spcAft>
          <a:spcPct val="0"/>
        </a:spcAft>
        <a:defRPr sz="2000" b="1">
          <a:solidFill>
            <a:schemeClr val="tx1"/>
          </a:solidFill>
          <a:latin typeface="Arial" charset="0"/>
          <a:cs typeface="Arial" charset="0"/>
        </a:defRPr>
      </a:lvl4pPr>
      <a:lvl5pPr algn="l" rtl="0" eaLnBrk="1" fontAlgn="base" hangingPunct="1">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p:titleStyle>
    <p:bodyStyle>
      <a:lvl1pPr marL="266700" indent="-266700" algn="l" rtl="0" eaLnBrk="1" fontAlgn="base" hangingPunct="1">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1" fontAlgn="base" hangingPunct="1">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1" fontAlgn="base" hangingPunct="1">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1" fontAlgn="base" hangingPunct="1">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p:bodyStyle>
    <p:otherStyle>
      <a:defPPr>
        <a:defRPr lang="en-US"/>
      </a:defPPr>
      <a:lvl1pPr marL="0" algn="l" defTabSz="914331" rtl="0" eaLnBrk="1" latinLnBrk="0" hangingPunct="1">
        <a:defRPr sz="1800" kern="1200">
          <a:solidFill>
            <a:schemeClr val="tx1"/>
          </a:solidFill>
          <a:latin typeface="+mn-lt"/>
          <a:ea typeface="+mn-ea"/>
          <a:cs typeface="+mn-cs"/>
        </a:defRPr>
      </a:lvl1pPr>
      <a:lvl2pPr marL="457165" algn="l" defTabSz="914331" rtl="0" eaLnBrk="1" latinLnBrk="0" hangingPunct="1">
        <a:defRPr sz="1800" kern="1200">
          <a:solidFill>
            <a:schemeClr val="tx1"/>
          </a:solidFill>
          <a:latin typeface="+mn-lt"/>
          <a:ea typeface="+mn-ea"/>
          <a:cs typeface="+mn-cs"/>
        </a:defRPr>
      </a:lvl2pPr>
      <a:lvl3pPr marL="914331" algn="l" defTabSz="914331" rtl="0" eaLnBrk="1" latinLnBrk="0" hangingPunct="1">
        <a:defRPr sz="1800" kern="1200">
          <a:solidFill>
            <a:schemeClr val="tx1"/>
          </a:solidFill>
          <a:latin typeface="+mn-lt"/>
          <a:ea typeface="+mn-ea"/>
          <a:cs typeface="+mn-cs"/>
        </a:defRPr>
      </a:lvl3pPr>
      <a:lvl4pPr marL="1371495" algn="l" defTabSz="914331" rtl="0" eaLnBrk="1" latinLnBrk="0" hangingPunct="1">
        <a:defRPr sz="1800" kern="1200">
          <a:solidFill>
            <a:schemeClr val="tx1"/>
          </a:solidFill>
          <a:latin typeface="+mn-lt"/>
          <a:ea typeface="+mn-ea"/>
          <a:cs typeface="+mn-cs"/>
        </a:defRPr>
      </a:lvl4pPr>
      <a:lvl5pPr marL="1828660" algn="l" defTabSz="914331" rtl="0" eaLnBrk="1" latinLnBrk="0" hangingPunct="1">
        <a:defRPr sz="1800" kern="1200">
          <a:solidFill>
            <a:schemeClr val="tx1"/>
          </a:solidFill>
          <a:latin typeface="+mn-lt"/>
          <a:ea typeface="+mn-ea"/>
          <a:cs typeface="+mn-cs"/>
        </a:defRPr>
      </a:lvl5pPr>
      <a:lvl6pPr marL="2285826" algn="l" defTabSz="914331" rtl="0" eaLnBrk="1" latinLnBrk="0" hangingPunct="1">
        <a:defRPr sz="1800" kern="1200">
          <a:solidFill>
            <a:schemeClr val="tx1"/>
          </a:solidFill>
          <a:latin typeface="+mn-lt"/>
          <a:ea typeface="+mn-ea"/>
          <a:cs typeface="+mn-cs"/>
        </a:defRPr>
      </a:lvl6pPr>
      <a:lvl7pPr marL="2742990" algn="l" defTabSz="914331" rtl="0" eaLnBrk="1" latinLnBrk="0" hangingPunct="1">
        <a:defRPr sz="1800" kern="1200">
          <a:solidFill>
            <a:schemeClr val="tx1"/>
          </a:solidFill>
          <a:latin typeface="+mn-lt"/>
          <a:ea typeface="+mn-ea"/>
          <a:cs typeface="+mn-cs"/>
        </a:defRPr>
      </a:lvl7pPr>
      <a:lvl8pPr marL="3200156" algn="l" defTabSz="914331" rtl="0" eaLnBrk="1" latinLnBrk="0" hangingPunct="1">
        <a:defRPr sz="1800" kern="1200">
          <a:solidFill>
            <a:schemeClr val="tx1"/>
          </a:solidFill>
          <a:latin typeface="+mn-lt"/>
          <a:ea typeface="+mn-ea"/>
          <a:cs typeface="+mn-cs"/>
        </a:defRPr>
      </a:lvl8pPr>
      <a:lvl9pPr marL="3657321" algn="l" defTabSz="914331"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Line 23"/>
          <p:cNvSpPr>
            <a:spLocks noChangeShapeType="1"/>
          </p:cNvSpPr>
          <p:nvPr/>
        </p:nvSpPr>
        <p:spPr bwMode="auto">
          <a:xfrm flipV="1">
            <a:off x="328085" y="457200"/>
            <a:ext cx="11559116" cy="0"/>
          </a:xfrm>
          <a:prstGeom prst="line">
            <a:avLst/>
          </a:prstGeom>
          <a:noFill/>
          <a:ln w="28575">
            <a:solidFill>
              <a:schemeClr val="bg2"/>
            </a:solidFill>
            <a:round/>
            <a:headEnd/>
            <a:tailEnd/>
          </a:ln>
        </p:spPr>
        <p:txBody>
          <a:bodyPr wrap="none" lIns="91433" tIns="45717" rIns="91433" bIns="45717" anchor="ctr"/>
          <a:lstStyle/>
          <a:p>
            <a:pPr fontAlgn="base">
              <a:spcBef>
                <a:spcPct val="0"/>
              </a:spcBef>
              <a:spcAft>
                <a:spcPct val="0"/>
              </a:spcAft>
              <a:defRPr/>
            </a:pPr>
            <a:endParaRPr lang="en-ZA" sz="1400" dirty="0">
              <a:solidFill>
                <a:prstClr val="black"/>
              </a:solidFill>
            </a:endParaRPr>
          </a:p>
        </p:txBody>
      </p:sp>
      <p:sp>
        <p:nvSpPr>
          <p:cNvPr id="8195" name="Rectangle 24"/>
          <p:cNvSpPr>
            <a:spLocks noGrp="1" noChangeArrowheads="1"/>
          </p:cNvSpPr>
          <p:nvPr>
            <p:ph type="title"/>
          </p:nvPr>
        </p:nvSpPr>
        <p:spPr bwMode="auto">
          <a:xfrm>
            <a:off x="328084" y="596901"/>
            <a:ext cx="11529483" cy="276225"/>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p>
            <a:pPr lvl="0"/>
            <a:r>
              <a:rPr lang="en-GB" smtClean="0"/>
              <a:t>Headline: (20 pt.) Arial bold</a:t>
            </a:r>
          </a:p>
        </p:txBody>
      </p:sp>
      <p:sp>
        <p:nvSpPr>
          <p:cNvPr id="8196" name="Rectangle 26"/>
          <p:cNvSpPr>
            <a:spLocks noGrp="1" noChangeArrowheads="1"/>
          </p:cNvSpPr>
          <p:nvPr>
            <p:ph type="body" idx="1"/>
          </p:nvPr>
        </p:nvSpPr>
        <p:spPr bwMode="auto">
          <a:xfrm>
            <a:off x="328084" y="2092326"/>
            <a:ext cx="11529483" cy="2659063"/>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p>
            <a:pPr lvl="0"/>
            <a:r>
              <a:rPr lang="en-GB" smtClean="0"/>
              <a:t>Text: 16-pt. Arial with Wingdings square square bullet 100%</a:t>
            </a:r>
          </a:p>
          <a:p>
            <a:pPr lvl="1"/>
            <a:r>
              <a:rPr lang="en-GB" smtClean="0"/>
              <a:t>Second-level bullet — Arial round</a:t>
            </a:r>
          </a:p>
          <a:p>
            <a:pPr lvl="2"/>
            <a:r>
              <a:rPr lang="en-GB" smtClean="0"/>
              <a:t>Third-level bullet — Arial Em dash</a:t>
            </a:r>
          </a:p>
          <a:p>
            <a:pPr lvl="3"/>
            <a:r>
              <a:rPr lang="en-GB" smtClean="0"/>
              <a:t>Fourth-level bullet — Arial Em dash</a:t>
            </a:r>
          </a:p>
          <a:p>
            <a:pPr lvl="4"/>
            <a:r>
              <a:rPr lang="en-GB" smtClean="0"/>
              <a:t>xx</a:t>
            </a:r>
          </a:p>
          <a:p>
            <a:pPr lvl="0"/>
            <a:r>
              <a:rPr lang="en-GB" smtClean="0"/>
              <a:t>Text: 16 pt. Arial, plain text sentence case</a:t>
            </a:r>
          </a:p>
          <a:p>
            <a:pPr lvl="1"/>
            <a:r>
              <a:rPr lang="en-GB" smtClean="0"/>
              <a:t>Second-level bullet</a:t>
            </a:r>
          </a:p>
          <a:p>
            <a:pPr lvl="2"/>
            <a:r>
              <a:rPr lang="en-GB" smtClean="0"/>
              <a:t>Third-level bullet</a:t>
            </a:r>
          </a:p>
          <a:p>
            <a:pPr lvl="3"/>
            <a:r>
              <a:rPr lang="en-GB" smtClean="0"/>
              <a:t>Fourth-level bullet</a:t>
            </a:r>
          </a:p>
        </p:txBody>
      </p:sp>
      <p:sp>
        <p:nvSpPr>
          <p:cNvPr id="1029" name="Rectangle 28"/>
          <p:cNvSpPr>
            <a:spLocks noChangeArrowheads="1"/>
          </p:cNvSpPr>
          <p:nvPr/>
        </p:nvSpPr>
        <p:spPr bwMode="auto">
          <a:xfrm>
            <a:off x="11533717" y="6705601"/>
            <a:ext cx="353483" cy="138113"/>
          </a:xfrm>
          <a:prstGeom prst="rect">
            <a:avLst/>
          </a:prstGeom>
          <a:noFill/>
          <a:ln w="12700">
            <a:noFill/>
            <a:miter lim="800000"/>
            <a:headEnd/>
            <a:tailEnd/>
          </a:ln>
        </p:spPr>
        <p:txBody>
          <a:bodyPr lIns="0" tIns="0" rIns="0" bIns="0" anchor="ctr">
            <a:spAutoFit/>
          </a:bodyPr>
          <a:lstStyle/>
          <a:p>
            <a:pPr algn="r" eaLnBrk="0" fontAlgn="base" hangingPunct="0">
              <a:spcBef>
                <a:spcPct val="0"/>
              </a:spcBef>
              <a:spcAft>
                <a:spcPct val="0"/>
              </a:spcAft>
              <a:defRPr/>
            </a:pPr>
            <a:fld id="{BD040BC2-C811-4FEC-AA58-3C83058DD590}" type="slidenum">
              <a:rPr lang="en-GB" sz="900">
                <a:solidFill>
                  <a:srgbClr val="77787B"/>
                </a:solidFill>
              </a:rPr>
              <a:pPr algn="r" eaLnBrk="0" fontAlgn="base" hangingPunct="0">
                <a:spcBef>
                  <a:spcPct val="0"/>
                </a:spcBef>
                <a:spcAft>
                  <a:spcPct val="0"/>
                </a:spcAft>
                <a:defRPr/>
              </a:pPr>
              <a:t>‹#›</a:t>
            </a:fld>
            <a:endParaRPr lang="en-GB" sz="900" dirty="0">
              <a:solidFill>
                <a:srgbClr val="77787B"/>
              </a:solidFill>
            </a:endParaRPr>
          </a:p>
        </p:txBody>
      </p:sp>
      <p:sp>
        <p:nvSpPr>
          <p:cNvPr id="1030" name="Rectangle 29"/>
          <p:cNvSpPr>
            <a:spLocks noChangeArrowheads="1"/>
          </p:cNvSpPr>
          <p:nvPr/>
        </p:nvSpPr>
        <p:spPr bwMode="auto">
          <a:xfrm>
            <a:off x="10583216" y="6712308"/>
            <a:ext cx="997068" cy="123111"/>
          </a:xfrm>
          <a:prstGeom prst="rect">
            <a:avLst/>
          </a:prstGeom>
          <a:noFill/>
          <a:ln w="12700">
            <a:noFill/>
            <a:miter lim="800000"/>
            <a:headEnd/>
            <a:tailEnd/>
          </a:ln>
        </p:spPr>
        <p:txBody>
          <a:bodyPr wrap="none" lIns="0" tIns="0" rIns="0" bIns="0" anchor="ctr">
            <a:spAutoFit/>
          </a:bodyPr>
          <a:lstStyle/>
          <a:p>
            <a:pPr algn="r" eaLnBrk="0" fontAlgn="base" hangingPunct="0">
              <a:spcBef>
                <a:spcPct val="0"/>
              </a:spcBef>
              <a:spcAft>
                <a:spcPct val="0"/>
              </a:spcAft>
              <a:defRPr/>
            </a:pPr>
            <a:r>
              <a:rPr lang="en-GB" sz="800" dirty="0">
                <a:solidFill>
                  <a:srgbClr val="77787B"/>
                </a:solidFill>
              </a:rPr>
              <a:t>Document ref number</a:t>
            </a:r>
          </a:p>
        </p:txBody>
      </p:sp>
      <p:pic>
        <p:nvPicPr>
          <p:cNvPr id="8199" name="Picture 6" descr="C:\Users\jmumaw\Desktop\DCS\Pics\Logo.JPG"/>
          <p:cNvPicPr>
            <a:picLocks noChangeAspect="1" noChangeArrowheads="1"/>
          </p:cNvPicPr>
          <p:nvPr/>
        </p:nvPicPr>
        <p:blipFill>
          <a:blip r:embed="rId13" cstate="print"/>
          <a:srcRect/>
          <a:stretch>
            <a:fillRect/>
          </a:stretch>
        </p:blipFill>
        <p:spPr bwMode="auto">
          <a:xfrm>
            <a:off x="5200651" y="1"/>
            <a:ext cx="1816100" cy="447675"/>
          </a:xfrm>
          <a:prstGeom prst="rect">
            <a:avLst/>
          </a:prstGeom>
          <a:noFill/>
          <a:ln w="9525">
            <a:noFill/>
            <a:miter lim="800000"/>
            <a:headEnd/>
            <a:tailEnd/>
          </a:ln>
        </p:spPr>
      </p:pic>
      <p:sp>
        <p:nvSpPr>
          <p:cNvPr id="1032" name="Text Box 39"/>
          <p:cNvSpPr txBox="1">
            <a:spLocks noChangeArrowheads="1"/>
          </p:cNvSpPr>
          <p:nvPr/>
        </p:nvSpPr>
        <p:spPr bwMode="auto">
          <a:xfrm>
            <a:off x="323851" y="80963"/>
            <a:ext cx="2247900" cy="360362"/>
          </a:xfrm>
          <a:prstGeom prst="rect">
            <a:avLst/>
          </a:prstGeom>
          <a:noFill/>
          <a:ln w="12700" algn="ctr">
            <a:noFill/>
            <a:miter lim="800000"/>
            <a:headEnd/>
            <a:tailEnd/>
          </a:ln>
        </p:spPr>
        <p:txBody>
          <a:bodyPr lIns="72000" tIns="72000" rIns="72000" bIns="72000">
            <a:spAutoFit/>
          </a:bodyPr>
          <a:lstStyle/>
          <a:p>
            <a:pPr fontAlgn="base">
              <a:spcBef>
                <a:spcPct val="0"/>
              </a:spcBef>
              <a:spcAft>
                <a:spcPct val="0"/>
              </a:spcAft>
              <a:defRPr/>
            </a:pPr>
            <a:r>
              <a:rPr lang="en-GB" sz="1400" i="1" dirty="0">
                <a:solidFill>
                  <a:prstClr val="black"/>
                </a:solidFill>
              </a:rPr>
              <a:t>Confidential</a:t>
            </a:r>
          </a:p>
        </p:txBody>
      </p:sp>
    </p:spTree>
    <p:extLst>
      <p:ext uri="{BB962C8B-B14F-4D97-AF65-F5344CB8AC3E}">
        <p14:creationId xmlns:p14="http://schemas.microsoft.com/office/powerpoint/2010/main" val="171245999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p:titleStyle>
    <p:bodyStyle>
      <a:lvl1pPr marL="266700" indent="-266700" algn="l" rtl="0" eaLnBrk="0" fontAlgn="base" hangingPunct="0">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0" fontAlgn="base" hangingPunct="0">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0" fontAlgn="base" hangingPunct="0">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0" fontAlgn="base" hangingPunct="0">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0" fontAlgn="base" hangingPunct="0">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p:bodyStyle>
    <p:otherStyle>
      <a:defPPr>
        <a:defRPr lang="en-US"/>
      </a:defPPr>
      <a:lvl1pPr marL="0" algn="l" defTabSz="914331" rtl="0" eaLnBrk="1" latinLnBrk="0" hangingPunct="1">
        <a:defRPr sz="1800" kern="1200">
          <a:solidFill>
            <a:schemeClr val="tx1"/>
          </a:solidFill>
          <a:latin typeface="+mn-lt"/>
          <a:ea typeface="+mn-ea"/>
          <a:cs typeface="+mn-cs"/>
        </a:defRPr>
      </a:lvl1pPr>
      <a:lvl2pPr marL="457165" algn="l" defTabSz="914331" rtl="0" eaLnBrk="1" latinLnBrk="0" hangingPunct="1">
        <a:defRPr sz="1800" kern="1200">
          <a:solidFill>
            <a:schemeClr val="tx1"/>
          </a:solidFill>
          <a:latin typeface="+mn-lt"/>
          <a:ea typeface="+mn-ea"/>
          <a:cs typeface="+mn-cs"/>
        </a:defRPr>
      </a:lvl2pPr>
      <a:lvl3pPr marL="914331" algn="l" defTabSz="914331" rtl="0" eaLnBrk="1" latinLnBrk="0" hangingPunct="1">
        <a:defRPr sz="1800" kern="1200">
          <a:solidFill>
            <a:schemeClr val="tx1"/>
          </a:solidFill>
          <a:latin typeface="+mn-lt"/>
          <a:ea typeface="+mn-ea"/>
          <a:cs typeface="+mn-cs"/>
        </a:defRPr>
      </a:lvl3pPr>
      <a:lvl4pPr marL="1371495" algn="l" defTabSz="914331" rtl="0" eaLnBrk="1" latinLnBrk="0" hangingPunct="1">
        <a:defRPr sz="1800" kern="1200">
          <a:solidFill>
            <a:schemeClr val="tx1"/>
          </a:solidFill>
          <a:latin typeface="+mn-lt"/>
          <a:ea typeface="+mn-ea"/>
          <a:cs typeface="+mn-cs"/>
        </a:defRPr>
      </a:lvl4pPr>
      <a:lvl5pPr marL="1828660" algn="l" defTabSz="914331" rtl="0" eaLnBrk="1" latinLnBrk="0" hangingPunct="1">
        <a:defRPr sz="1800" kern="1200">
          <a:solidFill>
            <a:schemeClr val="tx1"/>
          </a:solidFill>
          <a:latin typeface="+mn-lt"/>
          <a:ea typeface="+mn-ea"/>
          <a:cs typeface="+mn-cs"/>
        </a:defRPr>
      </a:lvl5pPr>
      <a:lvl6pPr marL="2285826" algn="l" defTabSz="914331" rtl="0" eaLnBrk="1" latinLnBrk="0" hangingPunct="1">
        <a:defRPr sz="1800" kern="1200">
          <a:solidFill>
            <a:schemeClr val="tx1"/>
          </a:solidFill>
          <a:latin typeface="+mn-lt"/>
          <a:ea typeface="+mn-ea"/>
          <a:cs typeface="+mn-cs"/>
        </a:defRPr>
      </a:lvl6pPr>
      <a:lvl7pPr marL="2742990" algn="l" defTabSz="914331" rtl="0" eaLnBrk="1" latinLnBrk="0" hangingPunct="1">
        <a:defRPr sz="1800" kern="1200">
          <a:solidFill>
            <a:schemeClr val="tx1"/>
          </a:solidFill>
          <a:latin typeface="+mn-lt"/>
          <a:ea typeface="+mn-ea"/>
          <a:cs typeface="+mn-cs"/>
        </a:defRPr>
      </a:lvl7pPr>
      <a:lvl8pPr marL="3200156" algn="l" defTabSz="914331" rtl="0" eaLnBrk="1" latinLnBrk="0" hangingPunct="1">
        <a:defRPr sz="1800" kern="1200">
          <a:solidFill>
            <a:schemeClr val="tx1"/>
          </a:solidFill>
          <a:latin typeface="+mn-lt"/>
          <a:ea typeface="+mn-ea"/>
          <a:cs typeface="+mn-cs"/>
        </a:defRPr>
      </a:lvl8pPr>
      <a:lvl9pPr marL="3657321" algn="l" defTabSz="91433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emf"/><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lide1 Template_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7" name="TextBox 6"/>
          <p:cNvSpPr txBox="1"/>
          <p:nvPr/>
        </p:nvSpPr>
        <p:spPr>
          <a:xfrm>
            <a:off x="174832" y="991836"/>
            <a:ext cx="6319621" cy="4247317"/>
          </a:xfrm>
          <a:prstGeom prst="rect">
            <a:avLst/>
          </a:prstGeom>
          <a:noFill/>
        </p:spPr>
        <p:txBody>
          <a:bodyPr wrap="square" rtlCol="0">
            <a:spAutoFit/>
          </a:bodyPr>
          <a:lstStyle/>
          <a:p>
            <a:pPr defTabSz="457200"/>
            <a:endParaRPr lang="en-US" dirty="0" smtClean="0">
              <a:solidFill>
                <a:srgbClr val="005300"/>
              </a:solidFill>
              <a:latin typeface="Arial Black"/>
              <a:cs typeface="Arial Black"/>
            </a:endParaRPr>
          </a:p>
          <a:p>
            <a:pPr defTabSz="457200"/>
            <a:endParaRPr lang="en-US" dirty="0" smtClean="0">
              <a:solidFill>
                <a:srgbClr val="005300"/>
              </a:solidFill>
              <a:latin typeface="Arial Black"/>
              <a:cs typeface="Arial Black"/>
            </a:endParaRPr>
          </a:p>
          <a:p>
            <a:pPr defTabSz="457200"/>
            <a:endParaRPr lang="en-US" dirty="0">
              <a:solidFill>
                <a:srgbClr val="005300"/>
              </a:solidFill>
              <a:latin typeface="Arial Black"/>
              <a:cs typeface="Arial Black"/>
            </a:endParaRPr>
          </a:p>
          <a:p>
            <a:pPr defTabSz="457200"/>
            <a:r>
              <a:rPr lang="en-US" sz="2400" dirty="0" smtClean="0">
                <a:solidFill>
                  <a:srgbClr val="005300"/>
                </a:solidFill>
                <a:latin typeface="Arial Black"/>
                <a:cs typeface="Arial Black"/>
              </a:rPr>
              <a:t>	</a:t>
            </a:r>
            <a:r>
              <a:rPr lang="en-US" sz="2400" dirty="0" smtClean="0">
                <a:solidFill>
                  <a:srgbClr val="005300"/>
                </a:solidFill>
                <a:latin typeface="Arial Black"/>
                <a:cs typeface="Arial Black"/>
              </a:rPr>
              <a:t>	QUARTERLY REVIEW SESSION</a:t>
            </a:r>
            <a:endParaRPr lang="en-US" sz="2400" dirty="0" smtClean="0">
              <a:solidFill>
                <a:srgbClr val="005300"/>
              </a:solidFill>
              <a:latin typeface="Arial Black"/>
              <a:cs typeface="Arial Black"/>
            </a:endParaRPr>
          </a:p>
          <a:p>
            <a:pPr algn="ctr" defTabSz="457200"/>
            <a:endParaRPr lang="en-US" sz="2400" dirty="0">
              <a:solidFill>
                <a:srgbClr val="005300"/>
              </a:solidFill>
              <a:latin typeface="Arial Black"/>
              <a:cs typeface="Arial Black"/>
            </a:endParaRPr>
          </a:p>
          <a:p>
            <a:pPr algn="ctr" defTabSz="457200"/>
            <a:r>
              <a:rPr lang="en-US" sz="2400" dirty="0" smtClean="0">
                <a:solidFill>
                  <a:srgbClr val="005300"/>
                </a:solidFill>
                <a:latin typeface="Arial Black"/>
                <a:cs typeface="Arial Black"/>
              </a:rPr>
              <a:t>Progress on the Implementation of Audit Action Plans</a:t>
            </a:r>
          </a:p>
          <a:p>
            <a:pPr algn="ctr" defTabSz="457200"/>
            <a:endParaRPr lang="en-US" sz="2400" dirty="0">
              <a:solidFill>
                <a:srgbClr val="005300"/>
              </a:solidFill>
              <a:latin typeface="Arial Black"/>
              <a:cs typeface="Arial Black"/>
            </a:endParaRPr>
          </a:p>
          <a:p>
            <a:pPr algn="ctr" defTabSz="457200"/>
            <a:endParaRPr lang="en-US" sz="2400" dirty="0">
              <a:solidFill>
                <a:srgbClr val="005300"/>
              </a:solidFill>
              <a:latin typeface="Arial Black"/>
              <a:cs typeface="Arial Black"/>
            </a:endParaRPr>
          </a:p>
          <a:p>
            <a:pPr defTabSz="457200"/>
            <a:endParaRPr lang="en-US" sz="2800" dirty="0">
              <a:solidFill>
                <a:srgbClr val="005300"/>
              </a:solidFill>
              <a:latin typeface="Arial Black"/>
              <a:cs typeface="Arial Black"/>
            </a:endParaRPr>
          </a:p>
          <a:p>
            <a:pPr defTabSz="457200"/>
            <a:r>
              <a:rPr lang="en-US" sz="2400" dirty="0" smtClean="0">
                <a:solidFill>
                  <a:srgbClr val="005300"/>
                </a:solidFill>
                <a:latin typeface="Arial Black"/>
                <a:cs typeface="Arial Black"/>
              </a:rPr>
              <a:t> </a:t>
            </a:r>
          </a:p>
          <a:p>
            <a:pPr defTabSz="457200"/>
            <a:endParaRPr lang="en-US" sz="2000" dirty="0">
              <a:solidFill>
                <a:srgbClr val="005300"/>
              </a:solidFill>
              <a:latin typeface="Arial Black"/>
              <a:cs typeface="Arial Black"/>
            </a:endParaRPr>
          </a:p>
        </p:txBody>
      </p:sp>
      <p:sp>
        <p:nvSpPr>
          <p:cNvPr id="2" name="Slide Number Placeholder 1"/>
          <p:cNvSpPr>
            <a:spLocks noGrp="1"/>
          </p:cNvSpPr>
          <p:nvPr>
            <p:ph type="sldNum" sz="quarter" idx="12"/>
          </p:nvPr>
        </p:nvSpPr>
        <p:spPr/>
        <p:txBody>
          <a:bodyPr/>
          <a:lstStyle/>
          <a:p>
            <a:fld id="{DCB3B80B-23E3-3948-A741-EEB7CB22DD0C}" type="slidenum">
              <a:rPr lang="en-US" smtClean="0">
                <a:solidFill>
                  <a:prstClr val="black">
                    <a:tint val="75000"/>
                  </a:prstClr>
                </a:solidFill>
              </a:rPr>
              <a:pPr/>
              <a:t>1</a:t>
            </a:fld>
            <a:endParaRPr lang="en-US" dirty="0">
              <a:solidFill>
                <a:prstClr val="black">
                  <a:tint val="75000"/>
                </a:prstClr>
              </a:solidFill>
            </a:endParaRPr>
          </a:p>
        </p:txBody>
      </p:sp>
    </p:spTree>
    <p:extLst>
      <p:ext uri="{BB962C8B-B14F-4D97-AF65-F5344CB8AC3E}">
        <p14:creationId xmlns:p14="http://schemas.microsoft.com/office/powerpoint/2010/main" val="33635287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34977" y="339320"/>
            <a:ext cx="11034063" cy="5724644"/>
          </a:xfrm>
          <a:prstGeom prst="rect">
            <a:avLst/>
          </a:prstGeom>
          <a:noFill/>
        </p:spPr>
        <p:txBody>
          <a:bodyPr wrap="square" rtlCol="0">
            <a:spAutoFit/>
          </a:bodyPr>
          <a:lstStyle/>
          <a:p>
            <a:pPr fontAlgn="base">
              <a:spcBef>
                <a:spcPct val="0"/>
              </a:spcBef>
              <a:spcAft>
                <a:spcPct val="0"/>
              </a:spcAft>
            </a:pPr>
            <a:endParaRPr lang="en-US" sz="1600" b="1" u="sng" dirty="0">
              <a:solidFill>
                <a:prstClr val="black"/>
              </a:solidFill>
              <a:cs typeface="Arial Black"/>
            </a:endParaRPr>
          </a:p>
          <a:p>
            <a:pPr fontAlgn="base">
              <a:spcBef>
                <a:spcPct val="0"/>
              </a:spcBef>
              <a:spcAft>
                <a:spcPct val="0"/>
              </a:spcAft>
            </a:pPr>
            <a:endParaRPr lang="en-US" sz="1600" b="1" dirty="0">
              <a:solidFill>
                <a:prstClr val="black"/>
              </a:solidFill>
              <a:cs typeface="Arial Black"/>
            </a:endParaRPr>
          </a:p>
          <a:p>
            <a:pPr fontAlgn="base">
              <a:spcBef>
                <a:spcPct val="0"/>
              </a:spcBef>
              <a:spcAft>
                <a:spcPct val="0"/>
              </a:spcAft>
            </a:pPr>
            <a:r>
              <a:rPr lang="en-US" sz="2400" b="1" dirty="0" smtClean="0">
                <a:cs typeface="Arial Black"/>
              </a:rPr>
              <a:t>Table of Contents</a:t>
            </a:r>
          </a:p>
          <a:p>
            <a:pPr fontAlgn="base">
              <a:spcBef>
                <a:spcPct val="0"/>
              </a:spcBef>
              <a:spcAft>
                <a:spcPct val="0"/>
              </a:spcAft>
            </a:pPr>
            <a:endParaRPr lang="en-US" sz="2400" b="1" dirty="0">
              <a:cs typeface="Arial Black"/>
            </a:endParaRPr>
          </a:p>
          <a:p>
            <a:pPr marL="342900" lvl="0" indent="-342900" fontAlgn="base">
              <a:lnSpc>
                <a:spcPct val="150000"/>
              </a:lnSpc>
              <a:spcBef>
                <a:spcPct val="0"/>
              </a:spcBef>
              <a:spcAft>
                <a:spcPct val="0"/>
              </a:spcAft>
              <a:buAutoNum type="arabicPeriod"/>
            </a:pPr>
            <a:r>
              <a:rPr lang="en-ZA" sz="2000" dirty="0" smtClean="0">
                <a:cs typeface="Arial" panose="020B0604020202020204" pitchFamily="34" charset="0"/>
              </a:rPr>
              <a:t>  Purpose and Background</a:t>
            </a:r>
          </a:p>
          <a:p>
            <a:pPr marL="342900" lvl="0" indent="-342900" fontAlgn="base">
              <a:lnSpc>
                <a:spcPct val="150000"/>
              </a:lnSpc>
              <a:spcBef>
                <a:spcPct val="0"/>
              </a:spcBef>
              <a:spcAft>
                <a:spcPct val="0"/>
              </a:spcAft>
              <a:buAutoNum type="arabicPeriod" startAt="2"/>
            </a:pPr>
            <a:r>
              <a:rPr lang="en-ZA" sz="2000" dirty="0" smtClean="0">
                <a:cs typeface="Arial" panose="020B0604020202020204" pitchFamily="34" charset="0"/>
              </a:rPr>
              <a:t>  Summary Report: Progress Made to Implement </a:t>
            </a:r>
            <a:r>
              <a:rPr lang="en-ZA" sz="2000" dirty="0">
                <a:cs typeface="Arial" panose="020B0604020202020204" pitchFamily="34" charset="0"/>
              </a:rPr>
              <a:t>A</a:t>
            </a:r>
            <a:r>
              <a:rPr lang="en-ZA" sz="2000" dirty="0" smtClean="0">
                <a:cs typeface="Arial" panose="020B0604020202020204" pitchFamily="34" charset="0"/>
              </a:rPr>
              <a:t>udit </a:t>
            </a:r>
            <a:r>
              <a:rPr lang="en-ZA" sz="2000" dirty="0">
                <a:cs typeface="Arial" panose="020B0604020202020204" pitchFamily="34" charset="0"/>
              </a:rPr>
              <a:t>A</a:t>
            </a:r>
            <a:r>
              <a:rPr lang="en-ZA" sz="2000" dirty="0" smtClean="0">
                <a:cs typeface="Arial" panose="020B0604020202020204" pitchFamily="34" charset="0"/>
              </a:rPr>
              <a:t>ction Plans</a:t>
            </a:r>
          </a:p>
          <a:p>
            <a:pPr marL="457200" lvl="0" indent="-457200" fontAlgn="base">
              <a:lnSpc>
                <a:spcPct val="150000"/>
              </a:lnSpc>
              <a:spcBef>
                <a:spcPct val="0"/>
              </a:spcBef>
              <a:spcAft>
                <a:spcPct val="0"/>
              </a:spcAft>
              <a:buAutoNum type="arabicPeriod" startAt="3"/>
            </a:pPr>
            <a:r>
              <a:rPr lang="en-ZA" sz="2000" dirty="0">
                <a:solidFill>
                  <a:prstClr val="black"/>
                </a:solidFill>
                <a:cs typeface="Arial" panose="020B0604020202020204" pitchFamily="34" charset="0"/>
              </a:rPr>
              <a:t>Quarterly Dashboard Report on the Progress of Implementation </a:t>
            </a:r>
            <a:endParaRPr lang="en-ZA" sz="2000" dirty="0" smtClean="0">
              <a:solidFill>
                <a:prstClr val="black"/>
              </a:solidFill>
              <a:cs typeface="Arial" panose="020B0604020202020204" pitchFamily="34" charset="0"/>
            </a:endParaRPr>
          </a:p>
          <a:p>
            <a:pPr marL="457200" lvl="0" indent="-457200" fontAlgn="base">
              <a:lnSpc>
                <a:spcPct val="150000"/>
              </a:lnSpc>
              <a:spcBef>
                <a:spcPct val="0"/>
              </a:spcBef>
              <a:spcAft>
                <a:spcPct val="0"/>
              </a:spcAft>
              <a:buAutoNum type="arabicPeriod" startAt="3"/>
            </a:pPr>
            <a:r>
              <a:rPr lang="en-ZA" sz="2000" dirty="0">
                <a:solidFill>
                  <a:prstClr val="black"/>
                </a:solidFill>
                <a:cs typeface="Arial" panose="020B0604020202020204" pitchFamily="34" charset="0"/>
              </a:rPr>
              <a:t>Trend Analysis: Implementation of the Audit Action Plans </a:t>
            </a:r>
            <a:endParaRPr lang="en-ZA" sz="2000" dirty="0" smtClean="0">
              <a:solidFill>
                <a:prstClr val="black"/>
              </a:solidFill>
              <a:cs typeface="Arial" panose="020B0604020202020204" pitchFamily="34" charset="0"/>
            </a:endParaRPr>
          </a:p>
          <a:p>
            <a:pPr marL="457200" lvl="0" indent="-457200" fontAlgn="base">
              <a:lnSpc>
                <a:spcPct val="150000"/>
              </a:lnSpc>
              <a:spcBef>
                <a:spcPct val="0"/>
              </a:spcBef>
              <a:spcAft>
                <a:spcPct val="0"/>
              </a:spcAft>
              <a:buAutoNum type="arabicPeriod" startAt="3"/>
            </a:pPr>
            <a:r>
              <a:rPr lang="en-ZA" sz="2000" kern="0" dirty="0" smtClean="0">
                <a:ea typeface="Arial Unicode MS" panose="020B0604020202020204" pitchFamily="34" charset="-128"/>
                <a:cs typeface="Arial Unicode MS" panose="020B0604020202020204" pitchFamily="34" charset="-128"/>
              </a:rPr>
              <a:t>Measures </a:t>
            </a:r>
            <a:r>
              <a:rPr lang="en-ZA" sz="2000" kern="0" dirty="0">
                <a:ea typeface="Arial Unicode MS" panose="020B0604020202020204" pitchFamily="34" charset="-128"/>
                <a:cs typeface="Arial Unicode MS" panose="020B0604020202020204" pitchFamily="34" charset="-128"/>
              </a:rPr>
              <a:t>Undertaken to Improve Areas od Audit Qualification</a:t>
            </a:r>
            <a:endParaRPr lang="en-ZA" sz="2000" kern="0" dirty="0" smtClean="0">
              <a:latin typeface="Arial" panose="020B0604020202020204" pitchFamily="34" charset="0"/>
              <a:cs typeface="Arial" panose="020B0604020202020204" pitchFamily="34" charset="0"/>
            </a:endParaRPr>
          </a:p>
          <a:p>
            <a:pPr lvl="0" fontAlgn="base">
              <a:spcBef>
                <a:spcPct val="0"/>
              </a:spcBef>
              <a:spcAft>
                <a:spcPct val="0"/>
              </a:spcAft>
            </a:pPr>
            <a:endParaRPr lang="en-ZA" b="1" dirty="0">
              <a:latin typeface="Arial" panose="020B0604020202020204" pitchFamily="34" charset="0"/>
              <a:ea typeface="+mj-ea"/>
              <a:cs typeface="Arial" panose="020B0604020202020204" pitchFamily="34" charset="0"/>
            </a:endParaRPr>
          </a:p>
          <a:p>
            <a:pPr marL="342900" lvl="0" indent="-342900" fontAlgn="base">
              <a:spcBef>
                <a:spcPct val="0"/>
              </a:spcBef>
              <a:spcAft>
                <a:spcPct val="0"/>
              </a:spcAft>
              <a:buAutoNum type="arabicPeriod" startAt="3"/>
            </a:pPr>
            <a:endParaRPr lang="en-ZA" b="1" dirty="0" smtClean="0">
              <a:latin typeface="Arial" panose="020B0604020202020204" pitchFamily="34" charset="0"/>
              <a:ea typeface="+mj-ea"/>
              <a:cs typeface="Arial" panose="020B0604020202020204" pitchFamily="34" charset="0"/>
            </a:endParaRPr>
          </a:p>
          <a:p>
            <a:pPr marL="342900" lvl="0" indent="-342900" fontAlgn="base">
              <a:spcBef>
                <a:spcPct val="0"/>
              </a:spcBef>
              <a:spcAft>
                <a:spcPct val="0"/>
              </a:spcAft>
              <a:buAutoNum type="arabicPeriod" startAt="3"/>
            </a:pPr>
            <a:endParaRPr lang="en-ZA" sz="1600" b="1" dirty="0">
              <a:latin typeface="Arial" panose="020B0604020202020204" pitchFamily="34" charset="0"/>
              <a:ea typeface="+mj-ea"/>
              <a:cs typeface="Arial" panose="020B0604020202020204" pitchFamily="34" charset="0"/>
            </a:endParaRPr>
          </a:p>
          <a:p>
            <a:pPr marL="342900" lvl="0" indent="-342900" fontAlgn="base">
              <a:spcBef>
                <a:spcPct val="0"/>
              </a:spcBef>
              <a:spcAft>
                <a:spcPct val="0"/>
              </a:spcAft>
              <a:buAutoNum type="arabicPeriod" startAt="3"/>
            </a:pPr>
            <a:endParaRPr lang="en-US" sz="1600" b="1" dirty="0">
              <a:cs typeface="Arial Black"/>
            </a:endParaRPr>
          </a:p>
          <a:p>
            <a:pPr fontAlgn="base">
              <a:spcBef>
                <a:spcPct val="0"/>
              </a:spcBef>
              <a:spcAft>
                <a:spcPct val="0"/>
              </a:spcAft>
            </a:pPr>
            <a:endParaRPr lang="en-US" sz="1600" b="1" dirty="0">
              <a:solidFill>
                <a:prstClr val="black"/>
              </a:solidFill>
              <a:cs typeface="Arial Black"/>
            </a:endParaRPr>
          </a:p>
          <a:p>
            <a:pPr fontAlgn="base">
              <a:spcBef>
                <a:spcPct val="0"/>
              </a:spcBef>
              <a:spcAft>
                <a:spcPct val="0"/>
              </a:spcAft>
            </a:pPr>
            <a:endParaRPr lang="en-US" sz="1600" b="1" dirty="0">
              <a:solidFill>
                <a:prstClr val="black"/>
              </a:solidFill>
              <a:cs typeface="Arial Black"/>
            </a:endParaRPr>
          </a:p>
          <a:p>
            <a:pPr marL="0" lvl="1" indent="1588" eaLnBrk="0" fontAlgn="base" hangingPunct="0">
              <a:lnSpc>
                <a:spcPct val="150000"/>
              </a:lnSpc>
              <a:spcBef>
                <a:spcPct val="50000"/>
              </a:spcBef>
              <a:spcAft>
                <a:spcPct val="0"/>
              </a:spcAft>
              <a:buClr>
                <a:srgbClr val="CAF278"/>
              </a:buClr>
            </a:pPr>
            <a:endParaRPr lang="en-US" dirty="0">
              <a:solidFill>
                <a:prstClr val="black"/>
              </a:solidFill>
              <a:cs typeface="Arial Black"/>
            </a:endParaRPr>
          </a:p>
        </p:txBody>
      </p:sp>
      <p:pic>
        <p:nvPicPr>
          <p:cNvPr id="13" name="Picture 12"/>
          <p:cNvPicPr>
            <a:picLocks noChangeAspect="1"/>
          </p:cNvPicPr>
          <p:nvPr/>
        </p:nvPicPr>
        <p:blipFill>
          <a:blip r:embed="rId2"/>
          <a:stretch>
            <a:fillRect/>
          </a:stretch>
        </p:blipFill>
        <p:spPr>
          <a:xfrm>
            <a:off x="2400300" y="6506906"/>
            <a:ext cx="7378700" cy="38100"/>
          </a:xfrm>
          <a:prstGeom prst="rect">
            <a:avLst/>
          </a:prstGeom>
        </p:spPr>
      </p:pic>
      <p:sp>
        <p:nvSpPr>
          <p:cNvPr id="2" name="Rectangle 1"/>
          <p:cNvSpPr/>
          <p:nvPr/>
        </p:nvSpPr>
        <p:spPr>
          <a:xfrm>
            <a:off x="2420201" y="1402383"/>
            <a:ext cx="7495804" cy="738664"/>
          </a:xfrm>
          <a:prstGeom prst="rect">
            <a:avLst/>
          </a:prstGeom>
        </p:spPr>
        <p:txBody>
          <a:bodyPr wrap="square">
            <a:spAutoFit/>
          </a:bodyPr>
          <a:lstStyle/>
          <a:p>
            <a:pPr fontAlgn="base">
              <a:spcBef>
                <a:spcPct val="0"/>
              </a:spcBef>
              <a:spcAft>
                <a:spcPct val="0"/>
              </a:spcAft>
            </a:pPr>
            <a:endParaRPr lang="en-ZA" sz="1400" dirty="0">
              <a:solidFill>
                <a:prstClr val="black"/>
              </a:solidFill>
            </a:endParaRPr>
          </a:p>
          <a:p>
            <a:pPr fontAlgn="base">
              <a:spcBef>
                <a:spcPct val="0"/>
              </a:spcBef>
              <a:spcAft>
                <a:spcPct val="0"/>
              </a:spcAft>
            </a:pPr>
            <a:endParaRPr lang="en-ZA" sz="1400" dirty="0">
              <a:solidFill>
                <a:prstClr val="black"/>
              </a:solidFill>
            </a:endParaRPr>
          </a:p>
          <a:p>
            <a:pPr fontAlgn="base">
              <a:spcBef>
                <a:spcPct val="0"/>
              </a:spcBef>
              <a:spcAft>
                <a:spcPct val="0"/>
              </a:spcAft>
            </a:pPr>
            <a:endParaRPr lang="en-ZA" sz="1400" dirty="0">
              <a:solidFill>
                <a:prstClr val="black"/>
              </a:solidFill>
            </a:endParaRPr>
          </a:p>
        </p:txBody>
      </p:sp>
    </p:spTree>
    <p:extLst>
      <p:ext uri="{BB962C8B-B14F-4D97-AF65-F5344CB8AC3E}">
        <p14:creationId xmlns:p14="http://schemas.microsoft.com/office/powerpoint/2010/main" val="3310597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34978" y="256193"/>
            <a:ext cx="11579382" cy="5124480"/>
          </a:xfrm>
          <a:prstGeom prst="rect">
            <a:avLst/>
          </a:prstGeom>
          <a:noFill/>
          <a:ln>
            <a:solidFill>
              <a:srgbClr val="FFFF00"/>
            </a:solidFill>
          </a:ln>
        </p:spPr>
        <p:txBody>
          <a:bodyPr wrap="square" rtlCol="0">
            <a:spAutoFit/>
          </a:bodyPr>
          <a:lstStyle/>
          <a:p>
            <a:pPr fontAlgn="base">
              <a:spcBef>
                <a:spcPct val="0"/>
              </a:spcBef>
              <a:spcAft>
                <a:spcPct val="0"/>
              </a:spcAft>
            </a:pPr>
            <a:endParaRPr lang="en-US" sz="1600" b="1" u="sng" dirty="0">
              <a:solidFill>
                <a:prstClr val="black"/>
              </a:solidFill>
              <a:cs typeface="Arial Black"/>
            </a:endParaRPr>
          </a:p>
          <a:p>
            <a:pPr marL="457200" indent="-457200" fontAlgn="base">
              <a:spcBef>
                <a:spcPct val="0"/>
              </a:spcBef>
              <a:spcAft>
                <a:spcPct val="0"/>
              </a:spcAft>
              <a:buAutoNum type="arabicPeriod"/>
            </a:pPr>
            <a:r>
              <a:rPr lang="en-ZA" sz="2000" b="1" dirty="0" smtClean="0">
                <a:latin typeface="Arial" panose="020B0604020202020204" pitchFamily="34" charset="0"/>
                <a:ea typeface="+mj-ea"/>
                <a:cs typeface="Arial" panose="020B0604020202020204" pitchFamily="34" charset="0"/>
              </a:rPr>
              <a:t>Purpose and background</a:t>
            </a:r>
          </a:p>
          <a:p>
            <a:pPr fontAlgn="base">
              <a:spcBef>
                <a:spcPct val="0"/>
              </a:spcBef>
              <a:spcAft>
                <a:spcPct val="0"/>
              </a:spcAft>
            </a:pPr>
            <a:endParaRPr lang="en-ZA" sz="2000" b="1" dirty="0" smtClean="0">
              <a:solidFill>
                <a:srgbClr val="0070C0"/>
              </a:solidFill>
              <a:latin typeface="Arial" panose="020B0604020202020204" pitchFamily="34" charset="0"/>
              <a:ea typeface="+mj-ea"/>
              <a:cs typeface="Arial" panose="020B0604020202020204" pitchFamily="34" charset="0"/>
            </a:endParaRPr>
          </a:p>
          <a:p>
            <a:pPr>
              <a:lnSpc>
                <a:spcPct val="150000"/>
              </a:lnSpc>
            </a:pPr>
            <a:r>
              <a:rPr lang="en-ZA" dirty="0" smtClean="0"/>
              <a:t>To report progress made to implement audit actions on findings as reported by the AGSA during 2019/20 financial year. </a:t>
            </a:r>
          </a:p>
          <a:p>
            <a:pPr>
              <a:lnSpc>
                <a:spcPct val="150000"/>
              </a:lnSpc>
            </a:pPr>
            <a:endParaRPr lang="en-ZA" dirty="0"/>
          </a:p>
          <a:p>
            <a:pPr>
              <a:lnSpc>
                <a:spcPct val="150000"/>
              </a:lnSpc>
            </a:pPr>
            <a:r>
              <a:rPr lang="en-ZA" dirty="0" smtClean="0"/>
              <a:t>AGSA reported a total of two hundred and fourteen (214) </a:t>
            </a:r>
            <a:r>
              <a:rPr lang="en-ZA" dirty="0"/>
              <a:t>findings </a:t>
            </a:r>
            <a:r>
              <a:rPr lang="en-ZA" dirty="0" smtClean="0"/>
              <a:t>during the 2019/20 financial year. The findings relates to audit conducted at Head Office, Kwa-Zulu Natal, Eastern Cape, Western Cape and Gauteng regions</a:t>
            </a:r>
            <a:r>
              <a:rPr lang="en-ZA" dirty="0"/>
              <a:t> </a:t>
            </a:r>
            <a:r>
              <a:rPr lang="en-ZA" dirty="0" smtClean="0"/>
              <a:t>per audit report as signed off on 18 November 2020.</a:t>
            </a:r>
          </a:p>
          <a:p>
            <a:pPr marL="447675">
              <a:lnSpc>
                <a:spcPct val="150000"/>
              </a:lnSpc>
            </a:pPr>
            <a:endParaRPr lang="en-ZA" sz="1400" dirty="0"/>
          </a:p>
          <a:p>
            <a:pPr>
              <a:lnSpc>
                <a:spcPct val="150000"/>
              </a:lnSpc>
            </a:pPr>
            <a:endParaRPr lang="en-ZA" sz="1400" dirty="0"/>
          </a:p>
          <a:p>
            <a:pPr lvl="0" fontAlgn="base">
              <a:lnSpc>
                <a:spcPct val="150000"/>
              </a:lnSpc>
              <a:spcBef>
                <a:spcPct val="0"/>
              </a:spcBef>
              <a:spcAft>
                <a:spcPct val="0"/>
              </a:spcAft>
            </a:pPr>
            <a:endParaRPr lang="en-ZA" sz="1400" dirty="0">
              <a:latin typeface="Arial" panose="020B0604020202020204" pitchFamily="34" charset="0"/>
              <a:cs typeface="Arial" panose="020B0604020202020204" pitchFamily="34" charset="0"/>
            </a:endParaRPr>
          </a:p>
          <a:p>
            <a:endParaRPr lang="en-ZA" sz="1400" b="1" dirty="0">
              <a:solidFill>
                <a:srgbClr val="0070C0"/>
              </a:solidFill>
              <a:ea typeface="+mj-ea"/>
              <a:cs typeface="Arial" panose="020B0604020202020204" pitchFamily="34" charset="0"/>
            </a:endParaRPr>
          </a:p>
          <a:p>
            <a:endParaRPr lang="en-ZA" sz="1400" b="1" dirty="0" smtClean="0">
              <a:solidFill>
                <a:srgbClr val="0070C0"/>
              </a:solidFill>
              <a:ea typeface="+mj-ea"/>
              <a:cs typeface="Arial" panose="020B0604020202020204" pitchFamily="34" charset="0"/>
            </a:endParaRPr>
          </a:p>
          <a:p>
            <a:endParaRPr lang="en-ZA" sz="1400" b="1" dirty="0" smtClean="0">
              <a:solidFill>
                <a:srgbClr val="0070C0"/>
              </a:solidFill>
              <a:ea typeface="+mj-ea"/>
              <a:cs typeface="Arial" panose="020B0604020202020204" pitchFamily="34" charset="0"/>
            </a:endParaRPr>
          </a:p>
        </p:txBody>
      </p:sp>
      <p:pic>
        <p:nvPicPr>
          <p:cNvPr id="13" name="Picture 12"/>
          <p:cNvPicPr>
            <a:picLocks noChangeAspect="1"/>
          </p:cNvPicPr>
          <p:nvPr/>
        </p:nvPicPr>
        <p:blipFill>
          <a:blip r:embed="rId2"/>
          <a:stretch>
            <a:fillRect/>
          </a:stretch>
        </p:blipFill>
        <p:spPr>
          <a:xfrm>
            <a:off x="2400300" y="6506906"/>
            <a:ext cx="7378700" cy="38100"/>
          </a:xfrm>
          <a:prstGeom prst="rect">
            <a:avLst/>
          </a:prstGeom>
        </p:spPr>
      </p:pic>
      <p:sp>
        <p:nvSpPr>
          <p:cNvPr id="2" name="Rectangle 1"/>
          <p:cNvSpPr/>
          <p:nvPr/>
        </p:nvSpPr>
        <p:spPr>
          <a:xfrm>
            <a:off x="2420201" y="1402383"/>
            <a:ext cx="7495804" cy="738664"/>
          </a:xfrm>
          <a:prstGeom prst="rect">
            <a:avLst/>
          </a:prstGeom>
        </p:spPr>
        <p:txBody>
          <a:bodyPr wrap="square">
            <a:spAutoFit/>
          </a:bodyPr>
          <a:lstStyle/>
          <a:p>
            <a:pPr fontAlgn="base">
              <a:spcBef>
                <a:spcPct val="0"/>
              </a:spcBef>
              <a:spcAft>
                <a:spcPct val="0"/>
              </a:spcAft>
            </a:pPr>
            <a:endParaRPr lang="en-ZA" sz="1400" dirty="0">
              <a:solidFill>
                <a:prstClr val="black"/>
              </a:solidFill>
            </a:endParaRPr>
          </a:p>
          <a:p>
            <a:pPr fontAlgn="base">
              <a:spcBef>
                <a:spcPct val="0"/>
              </a:spcBef>
              <a:spcAft>
                <a:spcPct val="0"/>
              </a:spcAft>
            </a:pPr>
            <a:endParaRPr lang="en-ZA" sz="1400" dirty="0">
              <a:solidFill>
                <a:prstClr val="black"/>
              </a:solidFill>
            </a:endParaRPr>
          </a:p>
          <a:p>
            <a:pPr fontAlgn="base">
              <a:spcBef>
                <a:spcPct val="0"/>
              </a:spcBef>
              <a:spcAft>
                <a:spcPct val="0"/>
              </a:spcAft>
            </a:pPr>
            <a:endParaRPr lang="en-ZA" sz="1400" dirty="0">
              <a:solidFill>
                <a:prstClr val="black"/>
              </a:solidFill>
            </a:endParaRPr>
          </a:p>
        </p:txBody>
      </p:sp>
    </p:spTree>
    <p:extLst>
      <p:ext uri="{BB962C8B-B14F-4D97-AF65-F5344CB8AC3E}">
        <p14:creationId xmlns:p14="http://schemas.microsoft.com/office/powerpoint/2010/main" val="8290365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213058" y="351326"/>
            <a:ext cx="11579382" cy="7632859"/>
          </a:xfrm>
          <a:prstGeom prst="rect">
            <a:avLst/>
          </a:prstGeom>
          <a:noFill/>
        </p:spPr>
        <p:txBody>
          <a:bodyPr wrap="square" rtlCol="0">
            <a:spAutoFit/>
          </a:bodyPr>
          <a:lstStyle/>
          <a:p>
            <a:pPr fontAlgn="base">
              <a:spcBef>
                <a:spcPct val="0"/>
              </a:spcBef>
              <a:spcAft>
                <a:spcPct val="0"/>
              </a:spcAft>
            </a:pPr>
            <a:endParaRPr lang="en-US" sz="1600" b="1" u="sng" dirty="0" smtClean="0">
              <a:solidFill>
                <a:prstClr val="black"/>
              </a:solidFill>
              <a:cs typeface="Arial Black"/>
            </a:endParaRPr>
          </a:p>
          <a:p>
            <a:pPr fontAlgn="base">
              <a:spcBef>
                <a:spcPct val="0"/>
              </a:spcBef>
              <a:spcAft>
                <a:spcPct val="0"/>
              </a:spcAft>
            </a:pPr>
            <a:r>
              <a:rPr lang="en-ZA" sz="2000" b="1" dirty="0" smtClean="0">
                <a:ea typeface="+mj-ea"/>
                <a:cs typeface="Arial" panose="020B0604020202020204" pitchFamily="34" charset="0"/>
              </a:rPr>
              <a:t>2. Summary Report: Progress Made to Implement Audit Action Plans </a:t>
            </a:r>
            <a:endParaRPr lang="en-ZA" sz="2000" b="1" dirty="0" smtClean="0"/>
          </a:p>
          <a:p>
            <a:pPr marL="266700" lvl="0" indent="-266700" eaLnBrk="0" fontAlgn="base" hangingPunct="0">
              <a:lnSpc>
                <a:spcPct val="150000"/>
              </a:lnSpc>
              <a:spcBef>
                <a:spcPct val="90000"/>
              </a:spcBef>
              <a:spcAft>
                <a:spcPct val="0"/>
              </a:spcAft>
              <a:buClr>
                <a:schemeClr val="tx1"/>
              </a:buClr>
              <a:buFont typeface="Wingdings" pitchFamily="2" charset="2"/>
              <a:buChar char="n"/>
            </a:pPr>
            <a:r>
              <a:rPr lang="en-ZA" kern="0" dirty="0" smtClean="0">
                <a:solidFill>
                  <a:prstClr val="black"/>
                </a:solidFill>
              </a:rPr>
              <a:t>In </a:t>
            </a:r>
            <a:r>
              <a:rPr lang="en-ZA" kern="0" dirty="0">
                <a:solidFill>
                  <a:prstClr val="black"/>
                </a:solidFill>
              </a:rPr>
              <a:t>relation to the implementation of the </a:t>
            </a:r>
            <a:r>
              <a:rPr lang="en-ZA" kern="0" dirty="0" smtClean="0">
                <a:solidFill>
                  <a:prstClr val="black"/>
                </a:solidFill>
              </a:rPr>
              <a:t>2019/20 </a:t>
            </a:r>
            <a:r>
              <a:rPr lang="en-ZA" kern="0" dirty="0">
                <a:solidFill>
                  <a:prstClr val="black"/>
                </a:solidFill>
              </a:rPr>
              <a:t>financial </a:t>
            </a:r>
            <a:r>
              <a:rPr lang="en-ZA" kern="0" dirty="0" smtClean="0">
                <a:solidFill>
                  <a:prstClr val="black"/>
                </a:solidFill>
              </a:rPr>
              <a:t>year audit findings, </a:t>
            </a:r>
            <a:r>
              <a:rPr lang="en-ZA" kern="0" dirty="0">
                <a:solidFill>
                  <a:prstClr val="black"/>
                </a:solidFill>
              </a:rPr>
              <a:t>the department has implemented </a:t>
            </a:r>
            <a:r>
              <a:rPr lang="en-ZA" kern="0" dirty="0" smtClean="0">
                <a:solidFill>
                  <a:prstClr val="black"/>
                </a:solidFill>
              </a:rPr>
              <a:t>13%(28/214</a:t>
            </a:r>
            <a:r>
              <a:rPr lang="en-ZA" kern="0" dirty="0">
                <a:solidFill>
                  <a:prstClr val="black"/>
                </a:solidFill>
              </a:rPr>
              <a:t>) of the findings raised and </a:t>
            </a:r>
            <a:r>
              <a:rPr lang="en-ZA" kern="0" dirty="0" smtClean="0">
                <a:solidFill>
                  <a:prstClr val="black"/>
                </a:solidFill>
              </a:rPr>
              <a:t>87% (187/214</a:t>
            </a:r>
            <a:r>
              <a:rPr lang="en-ZA" kern="0" dirty="0">
                <a:solidFill>
                  <a:prstClr val="black"/>
                </a:solidFill>
              </a:rPr>
              <a:t>) of the findings </a:t>
            </a:r>
            <a:r>
              <a:rPr lang="en-ZA" kern="0" dirty="0" smtClean="0">
                <a:solidFill>
                  <a:prstClr val="black"/>
                </a:solidFill>
              </a:rPr>
              <a:t>are still in progress </a:t>
            </a:r>
            <a:r>
              <a:rPr lang="en-ZA" kern="0" dirty="0">
                <a:solidFill>
                  <a:prstClr val="black"/>
                </a:solidFill>
              </a:rPr>
              <a:t>of being finalized. The findings reported as in progress relates to instances were management </a:t>
            </a:r>
            <a:r>
              <a:rPr lang="en-ZA" kern="0" dirty="0">
                <a:solidFill>
                  <a:prstClr val="black"/>
                </a:solidFill>
                <a:ea typeface="Arial Unicode MS" panose="020B0604020202020204" pitchFamily="34" charset="-128"/>
                <a:cs typeface="Arial Unicode MS" panose="020B0604020202020204" pitchFamily="34" charset="-128"/>
              </a:rPr>
              <a:t>have implemented some of the </a:t>
            </a:r>
            <a:r>
              <a:rPr lang="en-ZA" kern="0" dirty="0" smtClean="0">
                <a:solidFill>
                  <a:prstClr val="black"/>
                </a:solidFill>
                <a:ea typeface="Arial Unicode MS" panose="020B0604020202020204" pitchFamily="34" charset="-128"/>
                <a:cs typeface="Arial Unicode MS" panose="020B0604020202020204" pitchFamily="34" charset="-128"/>
              </a:rPr>
              <a:t>audit action plan activities per Tracking Register however these activities are only considered as implemented when all findings, without exceptions, have been finalized. </a:t>
            </a:r>
          </a:p>
          <a:p>
            <a:pPr marL="266700" lvl="0" indent="-266700" eaLnBrk="0" fontAlgn="base" hangingPunct="0">
              <a:lnSpc>
                <a:spcPct val="150000"/>
              </a:lnSpc>
              <a:spcBef>
                <a:spcPct val="90000"/>
              </a:spcBef>
              <a:spcAft>
                <a:spcPct val="0"/>
              </a:spcAft>
              <a:buClr>
                <a:schemeClr val="tx1"/>
              </a:buClr>
              <a:buFont typeface="Wingdings" pitchFamily="2" charset="2"/>
              <a:buChar char="n"/>
            </a:pPr>
            <a:r>
              <a:rPr lang="en-ZA" kern="0" dirty="0" smtClean="0">
                <a:solidFill>
                  <a:prstClr val="black"/>
                </a:solidFill>
                <a:ea typeface="Arial Unicode MS" panose="020B0604020202020204" pitchFamily="34" charset="-128"/>
                <a:cs typeface="Arial Unicode MS" panose="020B0604020202020204" pitchFamily="34" charset="-128"/>
              </a:rPr>
              <a:t>It is also worth mentioning that  24%(50/204) of findings outstanding as at 2018/19 financial year were repetitive in the 2019/20 financial year as a result are considered as integral part of 2019/20 financial year follow up. </a:t>
            </a:r>
            <a:endParaRPr lang="en-ZA" kern="0" dirty="0">
              <a:solidFill>
                <a:prstClr val="black"/>
              </a:solidFill>
              <a:ea typeface="Arial Unicode MS" panose="020B0604020202020204" pitchFamily="34" charset="-128"/>
              <a:cs typeface="Arial Unicode MS" panose="020B0604020202020204" pitchFamily="34" charset="-128"/>
            </a:endParaRPr>
          </a:p>
          <a:p>
            <a:pPr marL="266700" lvl="0" indent="-266700" eaLnBrk="0" fontAlgn="base" hangingPunct="0">
              <a:lnSpc>
                <a:spcPct val="150000"/>
              </a:lnSpc>
              <a:spcBef>
                <a:spcPct val="90000"/>
              </a:spcBef>
              <a:spcAft>
                <a:spcPct val="0"/>
              </a:spcAft>
              <a:buClr>
                <a:srgbClr val="CAF278"/>
              </a:buClr>
              <a:buFont typeface="Wingdings" pitchFamily="2" charset="2"/>
              <a:buChar char="n"/>
            </a:pPr>
            <a:endParaRPr lang="en-ZA" kern="0" dirty="0" smtClean="0">
              <a:solidFill>
                <a:prstClr val="black"/>
              </a:solidFill>
              <a:ea typeface="Arial Unicode MS" panose="020B0604020202020204" pitchFamily="34" charset="-128"/>
              <a:cs typeface="Arial Unicode MS" panose="020B0604020202020204" pitchFamily="34" charset="-128"/>
            </a:endParaRPr>
          </a:p>
          <a:p>
            <a:pPr marL="266700" lvl="0" indent="-266700" eaLnBrk="0" fontAlgn="base" hangingPunct="0">
              <a:lnSpc>
                <a:spcPct val="150000"/>
              </a:lnSpc>
              <a:spcBef>
                <a:spcPct val="90000"/>
              </a:spcBef>
              <a:spcAft>
                <a:spcPct val="0"/>
              </a:spcAft>
              <a:buClr>
                <a:srgbClr val="CAF278"/>
              </a:buClr>
              <a:buFont typeface="Wingdings" pitchFamily="2" charset="2"/>
              <a:buChar char="n"/>
            </a:pPr>
            <a:endParaRPr lang="en-ZA" kern="0" dirty="0" smtClean="0">
              <a:solidFill>
                <a:prstClr val="black"/>
              </a:solidFill>
              <a:ea typeface="Arial Unicode MS" panose="020B0604020202020204" pitchFamily="34" charset="-128"/>
              <a:cs typeface="Arial Unicode MS" panose="020B0604020202020204" pitchFamily="34" charset="-128"/>
            </a:endParaRPr>
          </a:p>
          <a:p>
            <a:pPr lvl="0" eaLnBrk="0" fontAlgn="base" hangingPunct="0">
              <a:lnSpc>
                <a:spcPct val="150000"/>
              </a:lnSpc>
              <a:spcBef>
                <a:spcPct val="90000"/>
              </a:spcBef>
              <a:spcAft>
                <a:spcPct val="0"/>
              </a:spcAft>
              <a:buClr>
                <a:srgbClr val="CAF278"/>
              </a:buClr>
            </a:pPr>
            <a:endParaRPr lang="en-ZA" sz="1600" kern="0" dirty="0">
              <a:solidFill>
                <a:prstClr val="black"/>
              </a:solidFill>
              <a:ea typeface="Arial Unicode MS" panose="020B0604020202020204" pitchFamily="34" charset="-128"/>
              <a:cs typeface="Arial Unicode MS" panose="020B0604020202020204" pitchFamily="34" charset="-128"/>
            </a:endParaRPr>
          </a:p>
          <a:p>
            <a:pPr marL="266700" lvl="0" indent="-266700" eaLnBrk="0" fontAlgn="base" hangingPunct="0">
              <a:lnSpc>
                <a:spcPct val="150000"/>
              </a:lnSpc>
              <a:spcBef>
                <a:spcPct val="90000"/>
              </a:spcBef>
              <a:spcAft>
                <a:spcPct val="0"/>
              </a:spcAft>
              <a:buClr>
                <a:srgbClr val="CAF278"/>
              </a:buClr>
              <a:buFont typeface="Wingdings" pitchFamily="2" charset="2"/>
              <a:buChar char="n"/>
            </a:pPr>
            <a:endParaRPr lang="en-ZA" sz="1600" kern="0" dirty="0" smtClean="0">
              <a:solidFill>
                <a:prstClr val="black"/>
              </a:solidFill>
              <a:ea typeface="Arial Unicode MS" panose="020B0604020202020204" pitchFamily="34" charset="-128"/>
              <a:cs typeface="Arial Unicode MS" panose="020B0604020202020204" pitchFamily="34" charset="-128"/>
            </a:endParaRPr>
          </a:p>
          <a:p>
            <a:pPr marL="266700" lvl="0" indent="-266700" eaLnBrk="0" fontAlgn="base" hangingPunct="0">
              <a:lnSpc>
                <a:spcPct val="150000"/>
              </a:lnSpc>
              <a:spcBef>
                <a:spcPct val="90000"/>
              </a:spcBef>
              <a:spcAft>
                <a:spcPct val="0"/>
              </a:spcAft>
              <a:buClr>
                <a:srgbClr val="CAF278"/>
              </a:buClr>
              <a:buFont typeface="Wingdings" pitchFamily="2" charset="2"/>
              <a:buChar char="n"/>
            </a:pPr>
            <a:endParaRPr lang="en-ZA" sz="1600" dirty="0"/>
          </a:p>
        </p:txBody>
      </p:sp>
      <p:pic>
        <p:nvPicPr>
          <p:cNvPr id="13" name="Picture 12"/>
          <p:cNvPicPr>
            <a:picLocks noChangeAspect="1"/>
          </p:cNvPicPr>
          <p:nvPr/>
        </p:nvPicPr>
        <p:blipFill>
          <a:blip r:embed="rId2"/>
          <a:stretch>
            <a:fillRect/>
          </a:stretch>
        </p:blipFill>
        <p:spPr>
          <a:xfrm>
            <a:off x="2400300" y="6506906"/>
            <a:ext cx="7378700" cy="38100"/>
          </a:xfrm>
          <a:prstGeom prst="rect">
            <a:avLst/>
          </a:prstGeom>
        </p:spPr>
      </p:pic>
      <p:sp>
        <p:nvSpPr>
          <p:cNvPr id="2" name="Rectangle 1"/>
          <p:cNvSpPr/>
          <p:nvPr/>
        </p:nvSpPr>
        <p:spPr>
          <a:xfrm>
            <a:off x="2420201" y="1402383"/>
            <a:ext cx="7495804" cy="738664"/>
          </a:xfrm>
          <a:prstGeom prst="rect">
            <a:avLst/>
          </a:prstGeom>
        </p:spPr>
        <p:txBody>
          <a:bodyPr wrap="square">
            <a:spAutoFit/>
          </a:bodyPr>
          <a:lstStyle/>
          <a:p>
            <a:pPr fontAlgn="base">
              <a:spcBef>
                <a:spcPct val="0"/>
              </a:spcBef>
              <a:spcAft>
                <a:spcPct val="0"/>
              </a:spcAft>
            </a:pPr>
            <a:endParaRPr lang="en-ZA" sz="1400" dirty="0">
              <a:solidFill>
                <a:prstClr val="black"/>
              </a:solidFill>
            </a:endParaRPr>
          </a:p>
          <a:p>
            <a:pPr fontAlgn="base">
              <a:spcBef>
                <a:spcPct val="0"/>
              </a:spcBef>
              <a:spcAft>
                <a:spcPct val="0"/>
              </a:spcAft>
            </a:pPr>
            <a:endParaRPr lang="en-ZA" sz="1400" dirty="0">
              <a:solidFill>
                <a:prstClr val="black"/>
              </a:solidFill>
            </a:endParaRPr>
          </a:p>
          <a:p>
            <a:pPr fontAlgn="base">
              <a:spcBef>
                <a:spcPct val="0"/>
              </a:spcBef>
              <a:spcAft>
                <a:spcPct val="0"/>
              </a:spcAft>
            </a:pPr>
            <a:endParaRPr lang="en-ZA" sz="1400" dirty="0">
              <a:solidFill>
                <a:prstClr val="black"/>
              </a:solidFill>
            </a:endParaRPr>
          </a:p>
        </p:txBody>
      </p:sp>
    </p:spTree>
    <p:extLst>
      <p:ext uri="{BB962C8B-B14F-4D97-AF65-F5344CB8AC3E}">
        <p14:creationId xmlns:p14="http://schemas.microsoft.com/office/powerpoint/2010/main" val="945940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213058" y="351326"/>
            <a:ext cx="11978942" cy="646331"/>
          </a:xfrm>
          <a:prstGeom prst="rect">
            <a:avLst/>
          </a:prstGeom>
          <a:noFill/>
        </p:spPr>
        <p:txBody>
          <a:bodyPr wrap="square" rtlCol="0">
            <a:spAutoFit/>
          </a:bodyPr>
          <a:lstStyle/>
          <a:p>
            <a:pPr fontAlgn="base">
              <a:spcBef>
                <a:spcPct val="0"/>
              </a:spcBef>
              <a:spcAft>
                <a:spcPct val="0"/>
              </a:spcAft>
            </a:pPr>
            <a:endParaRPr lang="en-US" sz="1600" b="1" u="sng" dirty="0" smtClean="0">
              <a:solidFill>
                <a:prstClr val="black"/>
              </a:solidFill>
              <a:cs typeface="Arial Black"/>
            </a:endParaRPr>
          </a:p>
          <a:p>
            <a:pPr lvl="0" fontAlgn="base">
              <a:spcBef>
                <a:spcPct val="0"/>
              </a:spcBef>
              <a:spcAft>
                <a:spcPct val="0"/>
              </a:spcAft>
            </a:pPr>
            <a:r>
              <a:rPr lang="en-ZA" sz="2000" b="1" dirty="0">
                <a:cs typeface="Arial" panose="020B0604020202020204" pitchFamily="34" charset="0"/>
              </a:rPr>
              <a:t>2. Summary Report: Progress Made to Implement Audit Action </a:t>
            </a:r>
            <a:r>
              <a:rPr lang="en-ZA" sz="2000" b="1" dirty="0" smtClean="0">
                <a:cs typeface="Arial" panose="020B0604020202020204" pitchFamily="34" charset="0"/>
              </a:rPr>
              <a:t>Plans </a:t>
            </a:r>
            <a:r>
              <a:rPr lang="en-ZA" sz="2000" b="1" dirty="0" smtClean="0">
                <a:ea typeface="+mj-ea"/>
                <a:cs typeface="Arial" panose="020B0604020202020204" pitchFamily="34" charset="0"/>
              </a:rPr>
              <a:t>- continued </a:t>
            </a:r>
            <a:endParaRPr lang="en-ZA" sz="2000" b="1" dirty="0" smtClean="0">
              <a:latin typeface="Arial" panose="020B0604020202020204" pitchFamily="34" charset="0"/>
            </a:endParaRPr>
          </a:p>
        </p:txBody>
      </p:sp>
      <p:pic>
        <p:nvPicPr>
          <p:cNvPr id="13" name="Picture 12"/>
          <p:cNvPicPr>
            <a:picLocks noChangeAspect="1"/>
          </p:cNvPicPr>
          <p:nvPr/>
        </p:nvPicPr>
        <p:blipFill>
          <a:blip r:embed="rId2"/>
          <a:stretch>
            <a:fillRect/>
          </a:stretch>
        </p:blipFill>
        <p:spPr>
          <a:xfrm>
            <a:off x="2400300" y="6506906"/>
            <a:ext cx="7378700" cy="38100"/>
          </a:xfrm>
          <a:prstGeom prst="rect">
            <a:avLst/>
          </a:prstGeom>
        </p:spPr>
      </p:pic>
      <p:sp>
        <p:nvSpPr>
          <p:cNvPr id="2" name="Rectangle 1"/>
          <p:cNvSpPr/>
          <p:nvPr/>
        </p:nvSpPr>
        <p:spPr>
          <a:xfrm>
            <a:off x="2420201" y="1402383"/>
            <a:ext cx="7495804" cy="738664"/>
          </a:xfrm>
          <a:prstGeom prst="rect">
            <a:avLst/>
          </a:prstGeom>
        </p:spPr>
        <p:txBody>
          <a:bodyPr wrap="square">
            <a:spAutoFit/>
          </a:bodyPr>
          <a:lstStyle/>
          <a:p>
            <a:pPr fontAlgn="base">
              <a:spcBef>
                <a:spcPct val="0"/>
              </a:spcBef>
              <a:spcAft>
                <a:spcPct val="0"/>
              </a:spcAft>
            </a:pPr>
            <a:endParaRPr lang="en-ZA" sz="1400" dirty="0">
              <a:solidFill>
                <a:prstClr val="black"/>
              </a:solidFill>
            </a:endParaRPr>
          </a:p>
          <a:p>
            <a:pPr fontAlgn="base">
              <a:spcBef>
                <a:spcPct val="0"/>
              </a:spcBef>
              <a:spcAft>
                <a:spcPct val="0"/>
              </a:spcAft>
            </a:pPr>
            <a:endParaRPr lang="en-ZA" sz="1400" dirty="0">
              <a:solidFill>
                <a:prstClr val="black"/>
              </a:solidFill>
            </a:endParaRPr>
          </a:p>
          <a:p>
            <a:pPr fontAlgn="base">
              <a:spcBef>
                <a:spcPct val="0"/>
              </a:spcBef>
              <a:spcAft>
                <a:spcPct val="0"/>
              </a:spcAft>
            </a:pPr>
            <a:endParaRPr lang="en-ZA" sz="1400" dirty="0">
              <a:solidFill>
                <a:prstClr val="black"/>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855919131"/>
              </p:ext>
            </p:extLst>
          </p:nvPr>
        </p:nvGraphicFramePr>
        <p:xfrm>
          <a:off x="295563" y="1269138"/>
          <a:ext cx="10898910" cy="4944725"/>
        </p:xfrm>
        <a:graphic>
          <a:graphicData uri="http://schemas.openxmlformats.org/drawingml/2006/table">
            <a:tbl>
              <a:tblPr/>
              <a:tblGrid>
                <a:gridCol w="2732640"/>
                <a:gridCol w="1160581"/>
                <a:gridCol w="1380743"/>
                <a:gridCol w="1043710"/>
                <a:gridCol w="1274618"/>
                <a:gridCol w="812800"/>
                <a:gridCol w="1080021"/>
                <a:gridCol w="1413797"/>
              </a:tblGrid>
              <a:tr h="192333">
                <a:tc rowSpan="2">
                  <a:txBody>
                    <a:bodyPr/>
                    <a:lstStyle/>
                    <a:p>
                      <a:pPr algn="ctr" fontAlgn="t"/>
                      <a:r>
                        <a:rPr lang="en-ZA" sz="1600" b="0" i="0" u="none" strike="noStrike" dirty="0">
                          <a:solidFill>
                            <a:srgbClr val="000000"/>
                          </a:solidFill>
                          <a:effectLst/>
                          <a:latin typeface="Arial" panose="020B0604020202020204" pitchFamily="34" charset="0"/>
                        </a:rPr>
                        <a:t>Branch/Region</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rowSpan="2">
                  <a:txBody>
                    <a:bodyPr/>
                    <a:lstStyle/>
                    <a:p>
                      <a:pPr algn="ctr" fontAlgn="t"/>
                      <a:r>
                        <a:rPr lang="en-ZA" sz="1600" b="0" i="0" u="none" strike="noStrike" dirty="0">
                          <a:solidFill>
                            <a:srgbClr val="000000"/>
                          </a:solidFill>
                          <a:effectLst/>
                          <a:latin typeface="Arial" panose="020B0604020202020204" pitchFamily="34" charset="0"/>
                        </a:rPr>
                        <a:t>Total Findings</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gridSpan="3">
                  <a:txBody>
                    <a:bodyPr/>
                    <a:lstStyle/>
                    <a:p>
                      <a:pPr algn="l" fontAlgn="t"/>
                      <a:r>
                        <a:rPr lang="en-ZA" sz="1600" b="0" i="0" u="none" strike="noStrike" dirty="0">
                          <a:solidFill>
                            <a:srgbClr val="000000"/>
                          </a:solidFill>
                          <a:effectLst/>
                          <a:latin typeface="Arial" panose="020B0604020202020204" pitchFamily="34" charset="0"/>
                        </a:rPr>
                        <a:t>Progress on the Implementation</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hMerge="1">
                  <a:txBody>
                    <a:bodyPr/>
                    <a:lstStyle/>
                    <a:p>
                      <a:endParaRPr lang="en-ZA"/>
                    </a:p>
                  </a:txBody>
                  <a:tcPr/>
                </a:tc>
                <a:tc hMerge="1">
                  <a:txBody>
                    <a:bodyPr/>
                    <a:lstStyle/>
                    <a:p>
                      <a:endParaRPr lang="en-ZA"/>
                    </a:p>
                  </a:txBody>
                  <a:tcPr/>
                </a:tc>
                <a:tc gridSpan="3">
                  <a:txBody>
                    <a:bodyPr/>
                    <a:lstStyle/>
                    <a:p>
                      <a:pPr algn="ctr" fontAlgn="t"/>
                      <a:r>
                        <a:rPr lang="en-ZA" sz="1600" b="0" i="0" u="none" strike="noStrike" dirty="0">
                          <a:solidFill>
                            <a:srgbClr val="000000"/>
                          </a:solidFill>
                          <a:effectLst/>
                          <a:latin typeface="Arial" panose="020B0604020202020204" pitchFamily="34" charset="0"/>
                        </a:rPr>
                        <a:t>Findings per category</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hMerge="1">
                  <a:txBody>
                    <a:bodyPr/>
                    <a:lstStyle/>
                    <a:p>
                      <a:endParaRPr lang="en-ZA"/>
                    </a:p>
                  </a:txBody>
                  <a:tcPr/>
                </a:tc>
                <a:tc hMerge="1">
                  <a:txBody>
                    <a:bodyPr/>
                    <a:lstStyle/>
                    <a:p>
                      <a:endParaRPr lang="en-ZA"/>
                    </a:p>
                  </a:txBody>
                  <a:tcPr/>
                </a:tc>
              </a:tr>
              <a:tr h="303872">
                <a:tc vMerge="1">
                  <a:txBody>
                    <a:bodyPr/>
                    <a:lstStyle/>
                    <a:p>
                      <a:endParaRPr lang="en-ZA"/>
                    </a:p>
                  </a:txBody>
                  <a:tcPr/>
                </a:tc>
                <a:tc vMerge="1">
                  <a:txBody>
                    <a:bodyPr/>
                    <a:lstStyle/>
                    <a:p>
                      <a:endParaRPr lang="en-ZA"/>
                    </a:p>
                  </a:txBody>
                  <a:tcPr/>
                </a:tc>
                <a:tc>
                  <a:txBody>
                    <a:bodyPr/>
                    <a:lstStyle/>
                    <a:p>
                      <a:pPr algn="l" fontAlgn="t"/>
                      <a:r>
                        <a:rPr lang="en-ZA" sz="1600" b="0" i="0" u="none" strike="noStrike" dirty="0">
                          <a:solidFill>
                            <a:srgbClr val="000000"/>
                          </a:solidFill>
                          <a:effectLst/>
                          <a:latin typeface="Arial" panose="020B0604020202020204" pitchFamily="34" charset="0"/>
                        </a:rPr>
                        <a:t>Not implemented</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l" fontAlgn="t"/>
                      <a:r>
                        <a:rPr lang="en-ZA" sz="1600" b="0" i="0" u="none" strike="noStrike" dirty="0">
                          <a:solidFill>
                            <a:srgbClr val="000000"/>
                          </a:solidFill>
                          <a:effectLst/>
                          <a:latin typeface="Arial" panose="020B0604020202020204" pitchFamily="34" charset="0"/>
                        </a:rPr>
                        <a:t>In progress</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l" fontAlgn="t"/>
                      <a:r>
                        <a:rPr lang="en-ZA" sz="1600" b="0" i="0" u="none" strike="noStrike" dirty="0">
                          <a:solidFill>
                            <a:srgbClr val="000000"/>
                          </a:solidFill>
                          <a:effectLst/>
                          <a:latin typeface="Arial" panose="020B0604020202020204" pitchFamily="34" charset="0"/>
                        </a:rPr>
                        <a:t>Implemented</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l" fontAlgn="t"/>
                      <a:r>
                        <a:rPr lang="en-ZA" sz="1600" b="0" i="0" u="none" strike="noStrike" dirty="0">
                          <a:solidFill>
                            <a:srgbClr val="000000"/>
                          </a:solidFill>
                          <a:effectLst/>
                          <a:latin typeface="Arial" panose="020B0604020202020204" pitchFamily="34" charset="0"/>
                        </a:rPr>
                        <a:t>Financial</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l" fontAlgn="t"/>
                      <a:r>
                        <a:rPr lang="en-ZA" sz="1600" b="0" i="0" u="none" strike="noStrike" dirty="0">
                          <a:solidFill>
                            <a:srgbClr val="000000"/>
                          </a:solidFill>
                          <a:effectLst/>
                          <a:latin typeface="Arial" panose="020B0604020202020204" pitchFamily="34" charset="0"/>
                        </a:rPr>
                        <a:t>Compliance</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l" fontAlgn="t"/>
                      <a:r>
                        <a:rPr lang="en-ZA" sz="1600" b="0" i="0" u="none" strike="noStrike" dirty="0">
                          <a:solidFill>
                            <a:srgbClr val="000000"/>
                          </a:solidFill>
                          <a:effectLst/>
                          <a:latin typeface="Arial" panose="020B0604020202020204" pitchFamily="34" charset="0"/>
                        </a:rPr>
                        <a:t>Pre-determined Objectives</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03674">
                <a:tc>
                  <a:txBody>
                    <a:bodyPr/>
                    <a:lstStyle/>
                    <a:p>
                      <a:pPr algn="l" fontAlgn="t"/>
                      <a:r>
                        <a:rPr lang="en-ZA" sz="1600" b="0" i="0" u="none" strike="noStrike" dirty="0">
                          <a:solidFill>
                            <a:srgbClr val="000000"/>
                          </a:solidFill>
                          <a:effectLst/>
                          <a:latin typeface="Arial" panose="020B0604020202020204" pitchFamily="34" charset="0"/>
                        </a:rPr>
                        <a:t>Financial Accounting</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11</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8</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3</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11</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03674">
                <a:tc>
                  <a:txBody>
                    <a:bodyPr/>
                    <a:lstStyle/>
                    <a:p>
                      <a:pPr algn="l" fontAlgn="t"/>
                      <a:r>
                        <a:rPr lang="en-ZA" sz="1600" b="0" i="0" u="none" strike="noStrike" dirty="0">
                          <a:solidFill>
                            <a:srgbClr val="000000"/>
                          </a:solidFill>
                          <a:effectLst/>
                          <a:latin typeface="Arial" panose="020B0604020202020204" pitchFamily="34" charset="0"/>
                        </a:rPr>
                        <a:t>Procurement</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20</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12</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8</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20</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03674">
                <a:tc>
                  <a:txBody>
                    <a:bodyPr/>
                    <a:lstStyle/>
                    <a:p>
                      <a:pPr algn="l" fontAlgn="t"/>
                      <a:r>
                        <a:rPr lang="en-ZA" sz="1600" b="0" i="0" u="none" strike="noStrike" dirty="0">
                          <a:solidFill>
                            <a:srgbClr val="000000"/>
                          </a:solidFill>
                          <a:effectLst/>
                          <a:latin typeface="Arial" panose="020B0604020202020204" pitchFamily="34" charset="0"/>
                        </a:rPr>
                        <a:t>Logistics</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9</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8</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1</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9</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0198">
                <a:tc>
                  <a:txBody>
                    <a:bodyPr/>
                    <a:lstStyle/>
                    <a:p>
                      <a:pPr algn="l" fontAlgn="t"/>
                      <a:r>
                        <a:rPr lang="en-ZA" sz="1600" b="0" i="0" u="none" strike="noStrike" dirty="0">
                          <a:solidFill>
                            <a:srgbClr val="000000"/>
                          </a:solidFill>
                          <a:effectLst/>
                          <a:latin typeface="Arial" panose="020B0604020202020204" pitchFamily="34" charset="0"/>
                        </a:rPr>
                        <a:t>Contract Management </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5</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5</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5</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03674">
                <a:tc>
                  <a:txBody>
                    <a:bodyPr/>
                    <a:lstStyle/>
                    <a:p>
                      <a:pPr algn="l" fontAlgn="t"/>
                      <a:r>
                        <a:rPr lang="en-ZA" sz="1600" b="0" i="0" u="none" strike="noStrike" dirty="0">
                          <a:solidFill>
                            <a:srgbClr val="000000"/>
                          </a:solidFill>
                          <a:effectLst/>
                          <a:latin typeface="Arial" panose="020B0604020202020204" pitchFamily="34" charset="0"/>
                        </a:rPr>
                        <a:t>Human Resources</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16</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16</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16</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0198">
                <a:tc>
                  <a:txBody>
                    <a:bodyPr/>
                    <a:lstStyle/>
                    <a:p>
                      <a:pPr algn="l" fontAlgn="t"/>
                      <a:r>
                        <a:rPr lang="en-ZA" sz="1600" b="0" i="0" u="none" strike="noStrike" dirty="0">
                          <a:solidFill>
                            <a:srgbClr val="000000"/>
                          </a:solidFill>
                          <a:effectLst/>
                          <a:latin typeface="Arial" panose="020B0604020202020204" pitchFamily="34" charset="0"/>
                        </a:rPr>
                        <a:t>Strategic Management</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0198">
                <a:tc>
                  <a:txBody>
                    <a:bodyPr/>
                    <a:lstStyle/>
                    <a:p>
                      <a:pPr algn="l" fontAlgn="t"/>
                      <a:r>
                        <a:rPr lang="en-ZA" sz="1600" b="0" i="0" u="none" strike="noStrike" dirty="0">
                          <a:solidFill>
                            <a:srgbClr val="000000"/>
                          </a:solidFill>
                          <a:effectLst/>
                          <a:latin typeface="Arial" panose="020B0604020202020204" pitchFamily="34" charset="0"/>
                        </a:rPr>
                        <a:t>Incarceration &amp; Corrections</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1</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1</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1</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03674">
                <a:tc>
                  <a:txBody>
                    <a:bodyPr/>
                    <a:lstStyle/>
                    <a:p>
                      <a:pPr algn="l" fontAlgn="t"/>
                      <a:r>
                        <a:rPr lang="en-ZA" sz="1600" b="0" i="0" u="none" strike="noStrike" dirty="0">
                          <a:solidFill>
                            <a:srgbClr val="000000"/>
                          </a:solidFill>
                          <a:effectLst/>
                          <a:latin typeface="Arial" panose="020B0604020202020204" pitchFamily="34" charset="0"/>
                        </a:rPr>
                        <a:t>Remand Detention</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3</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0198">
                <a:tc>
                  <a:txBody>
                    <a:bodyPr/>
                    <a:lstStyle/>
                    <a:p>
                      <a:pPr algn="l" fontAlgn="t"/>
                      <a:r>
                        <a:rPr lang="en-ZA" sz="1600" b="0" i="0" u="none" strike="noStrike" dirty="0">
                          <a:solidFill>
                            <a:srgbClr val="000000"/>
                          </a:solidFill>
                          <a:effectLst/>
                          <a:latin typeface="Arial" panose="020B0604020202020204" pitchFamily="34" charset="0"/>
                        </a:rPr>
                        <a:t>Facilities Management </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3</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3</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3</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03674">
                <a:tc>
                  <a:txBody>
                    <a:bodyPr/>
                    <a:lstStyle/>
                    <a:p>
                      <a:pPr algn="l" fontAlgn="t"/>
                      <a:r>
                        <a:rPr lang="en-ZA" sz="1600" b="0" i="0" u="none" strike="noStrike" dirty="0">
                          <a:solidFill>
                            <a:srgbClr val="000000"/>
                          </a:solidFill>
                          <a:effectLst/>
                          <a:latin typeface="Arial" panose="020B0604020202020204" pitchFamily="34" charset="0"/>
                        </a:rPr>
                        <a:t>GITO</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43</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39</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4</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43</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03674">
                <a:tc>
                  <a:txBody>
                    <a:bodyPr/>
                    <a:lstStyle/>
                    <a:p>
                      <a:pPr algn="l" fontAlgn="t"/>
                      <a:r>
                        <a:rPr lang="en-ZA" sz="1600" b="0" i="0" u="none" strike="noStrike" dirty="0">
                          <a:solidFill>
                            <a:srgbClr val="000000"/>
                          </a:solidFill>
                          <a:effectLst/>
                          <a:latin typeface="Arial" panose="020B0604020202020204" pitchFamily="34" charset="0"/>
                        </a:rPr>
                        <a:t>Inspectorate</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3</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3</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3</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03674">
                <a:tc>
                  <a:txBody>
                    <a:bodyPr/>
                    <a:lstStyle/>
                    <a:p>
                      <a:pPr algn="l" fontAlgn="t"/>
                      <a:r>
                        <a:rPr lang="en-ZA" sz="1600" b="0" i="0" u="none" strike="noStrike" dirty="0">
                          <a:solidFill>
                            <a:srgbClr val="000000"/>
                          </a:solidFill>
                          <a:effectLst/>
                          <a:latin typeface="Arial" panose="020B0604020202020204" pitchFamily="34" charset="0"/>
                        </a:rPr>
                        <a:t>EC region</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15</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15</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8</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5</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03674">
                <a:tc>
                  <a:txBody>
                    <a:bodyPr/>
                    <a:lstStyle/>
                    <a:p>
                      <a:pPr algn="l" fontAlgn="t"/>
                      <a:r>
                        <a:rPr lang="en-ZA" sz="1600" b="0" i="0" u="none" strike="noStrike" dirty="0">
                          <a:solidFill>
                            <a:srgbClr val="000000"/>
                          </a:solidFill>
                          <a:effectLst/>
                          <a:latin typeface="Arial" panose="020B0604020202020204" pitchFamily="34" charset="0"/>
                        </a:rPr>
                        <a:t>Gauteng region</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33</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23</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10</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21</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9</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03674">
                <a:tc>
                  <a:txBody>
                    <a:bodyPr/>
                    <a:lstStyle/>
                    <a:p>
                      <a:pPr algn="l" fontAlgn="t"/>
                      <a:r>
                        <a:rPr lang="en-ZA" sz="1600" b="0" i="0" u="none" strike="noStrike" dirty="0">
                          <a:solidFill>
                            <a:srgbClr val="000000"/>
                          </a:solidFill>
                          <a:effectLst/>
                          <a:latin typeface="Arial" panose="020B0604020202020204" pitchFamily="34" charset="0"/>
                        </a:rPr>
                        <a:t>KZN region</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29</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29</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23</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5</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03674">
                <a:tc>
                  <a:txBody>
                    <a:bodyPr/>
                    <a:lstStyle/>
                    <a:p>
                      <a:pPr algn="l" fontAlgn="t"/>
                      <a:r>
                        <a:rPr lang="en-ZA" sz="1600" b="0" i="0" u="none" strike="noStrike" dirty="0">
                          <a:solidFill>
                            <a:srgbClr val="000000"/>
                          </a:solidFill>
                          <a:effectLst/>
                          <a:latin typeface="Arial" panose="020B0604020202020204" pitchFamily="34" charset="0"/>
                        </a:rPr>
                        <a:t>WC region</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22</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20</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14</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6</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07249">
                <a:tc>
                  <a:txBody>
                    <a:bodyPr/>
                    <a:lstStyle/>
                    <a:p>
                      <a:pPr algn="l" fontAlgn="b"/>
                      <a:r>
                        <a:rPr lang="en-ZA" sz="1600" b="0" i="0" u="sng" strike="noStrike" dirty="0">
                          <a:solidFill>
                            <a:srgbClr val="000000"/>
                          </a:solidFill>
                          <a:effectLst/>
                          <a:latin typeface="Arial" panose="020B0604020202020204" pitchFamily="34" charset="0"/>
                        </a:rPr>
                        <a:t>Total</a:t>
                      </a:r>
                    </a:p>
                  </a:txBody>
                  <a:tcPr marL="3575" marR="3575" marT="357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ZA" sz="1600" b="0" i="0" u="none" strike="noStrike" dirty="0">
                          <a:solidFill>
                            <a:srgbClr val="000000"/>
                          </a:solidFill>
                          <a:effectLst/>
                          <a:latin typeface="Arial" panose="020B0604020202020204" pitchFamily="34" charset="0"/>
                        </a:rPr>
                        <a:t>214</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ZA" sz="1600" b="0" i="0" u="none" strike="noStrike" dirty="0">
                          <a:solidFill>
                            <a:srgbClr val="00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ZA" sz="1600" b="0" i="0" u="none" strike="noStrike" dirty="0">
                          <a:solidFill>
                            <a:srgbClr val="000000"/>
                          </a:solidFill>
                          <a:effectLst/>
                          <a:latin typeface="Arial" panose="020B0604020202020204" pitchFamily="34" charset="0"/>
                        </a:rPr>
                        <a:t>187</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0" i="0" u="none" strike="noStrike" dirty="0">
                          <a:solidFill>
                            <a:srgbClr val="000000"/>
                          </a:solidFill>
                          <a:effectLst/>
                          <a:latin typeface="Arial" panose="020B0604020202020204" pitchFamily="34" charset="0"/>
                        </a:rPr>
                        <a:t>28</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ZA" sz="1600" b="0" i="0" u="none" strike="noStrike" dirty="0">
                          <a:solidFill>
                            <a:srgbClr val="000000"/>
                          </a:solidFill>
                          <a:effectLst/>
                          <a:latin typeface="Arial" panose="020B0604020202020204" pitchFamily="34" charset="0"/>
                        </a:rPr>
                        <a:t>102</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ZA" sz="1600" b="0" i="0" u="none" strike="noStrike" dirty="0">
                          <a:solidFill>
                            <a:srgbClr val="000000"/>
                          </a:solidFill>
                          <a:effectLst/>
                          <a:latin typeface="Arial" panose="020B0604020202020204" pitchFamily="34" charset="0"/>
                        </a:rPr>
                        <a:t>96</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ZA" sz="1600" b="0" i="0" u="none" strike="noStrike" dirty="0">
                          <a:solidFill>
                            <a:srgbClr val="000000"/>
                          </a:solidFill>
                          <a:effectLst/>
                          <a:latin typeface="Arial" panose="020B0604020202020204" pitchFamily="34" charset="0"/>
                        </a:rPr>
                        <a:t>16</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4399">
                <a:tc>
                  <a:txBody>
                    <a:bodyPr/>
                    <a:lstStyle/>
                    <a:p>
                      <a:pPr algn="l" fontAlgn="b"/>
                      <a:r>
                        <a:rPr lang="en-ZA" sz="1600" b="1" i="0" u="none" strike="noStrike" dirty="0" smtClean="0">
                          <a:solidFill>
                            <a:srgbClr val="FF0000"/>
                          </a:solidFill>
                          <a:effectLst/>
                          <a:latin typeface="Arial" panose="020B0604020202020204" pitchFamily="34" charset="0"/>
                        </a:rPr>
                        <a:t>Total %</a:t>
                      </a:r>
                      <a:endParaRPr lang="en-ZA" sz="1600" b="1" i="0" u="none" strike="noStrike" dirty="0">
                        <a:solidFill>
                          <a:srgbClr val="FF0000"/>
                        </a:solidFill>
                        <a:effectLst/>
                        <a:latin typeface="Arial" panose="020B0604020202020204" pitchFamily="34" charset="0"/>
                      </a:endParaRPr>
                    </a:p>
                  </a:txBody>
                  <a:tcPr marL="3575" marR="3575" marT="357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1" i="0" u="none" strike="noStrike" dirty="0">
                          <a:solidFill>
                            <a:srgbClr val="FF0000"/>
                          </a:solidFill>
                          <a:effectLst/>
                          <a:latin typeface="Arial" panose="020B0604020202020204" pitchFamily="34" charset="0"/>
                        </a:rPr>
                        <a:t>100</a:t>
                      </a:r>
                    </a:p>
                  </a:txBody>
                  <a:tcPr marL="3575" marR="3575" marT="357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ZA" sz="1600" b="1" i="0" u="none" strike="noStrike" dirty="0">
                          <a:solidFill>
                            <a:srgbClr val="FF0000"/>
                          </a:solidFill>
                          <a:effectLst/>
                          <a:latin typeface="Arial" panose="020B0604020202020204" pitchFamily="34" charset="0"/>
                        </a:rPr>
                        <a:t>0</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1" i="0" u="none" strike="noStrike" dirty="0">
                          <a:solidFill>
                            <a:srgbClr val="FF0000"/>
                          </a:solidFill>
                          <a:effectLst/>
                          <a:latin typeface="Arial" panose="020B0604020202020204" pitchFamily="34" charset="0"/>
                        </a:rPr>
                        <a:t>87</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1" i="0" u="none" strike="noStrike" dirty="0">
                          <a:solidFill>
                            <a:srgbClr val="FF0000"/>
                          </a:solidFill>
                          <a:effectLst/>
                          <a:latin typeface="Arial" panose="020B0604020202020204" pitchFamily="34" charset="0"/>
                        </a:rPr>
                        <a:t>13</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1" i="0" u="none" strike="noStrike" dirty="0">
                          <a:solidFill>
                            <a:srgbClr val="FF0000"/>
                          </a:solidFill>
                          <a:effectLst/>
                          <a:latin typeface="Arial" panose="020B0604020202020204" pitchFamily="34" charset="0"/>
                        </a:rPr>
                        <a:t>48</a:t>
                      </a:r>
                    </a:p>
                  </a:txBody>
                  <a:tcPr marL="3575" marR="3575" marT="357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1" i="0" u="none" strike="noStrike" dirty="0">
                          <a:solidFill>
                            <a:srgbClr val="FF0000"/>
                          </a:solidFill>
                          <a:effectLst/>
                          <a:latin typeface="Arial" panose="020B0604020202020204" pitchFamily="34" charset="0"/>
                        </a:rPr>
                        <a:t>45</a:t>
                      </a:r>
                    </a:p>
                  </a:txBody>
                  <a:tcPr marL="3575" marR="3575" marT="357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r>
                        <a:rPr lang="en-ZA" sz="1600" b="1" i="0" u="none" strike="noStrike" dirty="0">
                          <a:solidFill>
                            <a:srgbClr val="FF0000"/>
                          </a:solidFill>
                          <a:effectLst/>
                          <a:latin typeface="Arial" panose="020B0604020202020204" pitchFamily="34" charset="0"/>
                        </a:rPr>
                        <a:t>7</a:t>
                      </a:r>
                    </a:p>
                  </a:txBody>
                  <a:tcPr marL="3575" marR="3575" marT="357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6486188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213058" y="351326"/>
            <a:ext cx="11579382" cy="3748719"/>
          </a:xfrm>
          <a:prstGeom prst="rect">
            <a:avLst/>
          </a:prstGeom>
          <a:noFill/>
        </p:spPr>
        <p:txBody>
          <a:bodyPr wrap="square" rtlCol="0">
            <a:spAutoFit/>
          </a:bodyPr>
          <a:lstStyle/>
          <a:p>
            <a:pPr fontAlgn="base">
              <a:spcBef>
                <a:spcPct val="0"/>
              </a:spcBef>
              <a:spcAft>
                <a:spcPct val="0"/>
              </a:spcAft>
            </a:pPr>
            <a:endParaRPr lang="en-US" sz="1600" b="1" u="sng" dirty="0" smtClean="0">
              <a:solidFill>
                <a:prstClr val="black"/>
              </a:solidFill>
              <a:cs typeface="Arial Black"/>
            </a:endParaRPr>
          </a:p>
          <a:p>
            <a:pPr fontAlgn="base">
              <a:spcBef>
                <a:spcPct val="0"/>
              </a:spcBef>
              <a:spcAft>
                <a:spcPct val="0"/>
              </a:spcAft>
            </a:pPr>
            <a:r>
              <a:rPr lang="en-ZA" sz="2000" b="1" dirty="0" smtClean="0">
                <a:ea typeface="+mj-ea"/>
                <a:cs typeface="Arial" panose="020B0604020202020204" pitchFamily="34" charset="0"/>
              </a:rPr>
              <a:t>3. Quarterly Dashboard Report on the Progress of Implementation </a:t>
            </a:r>
            <a:endParaRPr lang="en-ZA" sz="2000" b="1" dirty="0" smtClean="0"/>
          </a:p>
          <a:p>
            <a:pPr lvl="0" eaLnBrk="0" fontAlgn="base" hangingPunct="0">
              <a:lnSpc>
                <a:spcPct val="150000"/>
              </a:lnSpc>
              <a:spcBef>
                <a:spcPct val="90000"/>
              </a:spcBef>
              <a:spcAft>
                <a:spcPct val="0"/>
              </a:spcAft>
              <a:buClr>
                <a:srgbClr val="CAF278"/>
              </a:buClr>
            </a:pPr>
            <a:endParaRPr lang="en-ZA" kern="0" dirty="0" smtClean="0">
              <a:solidFill>
                <a:prstClr val="black"/>
              </a:solidFill>
              <a:ea typeface="Arial Unicode MS" panose="020B0604020202020204" pitchFamily="34" charset="-128"/>
              <a:cs typeface="Arial Unicode MS" panose="020B0604020202020204" pitchFamily="34" charset="-128"/>
            </a:endParaRPr>
          </a:p>
          <a:p>
            <a:pPr marL="266700" lvl="0" indent="-266700" eaLnBrk="0" fontAlgn="base" hangingPunct="0">
              <a:lnSpc>
                <a:spcPct val="150000"/>
              </a:lnSpc>
              <a:spcBef>
                <a:spcPct val="90000"/>
              </a:spcBef>
              <a:spcAft>
                <a:spcPct val="0"/>
              </a:spcAft>
              <a:buClr>
                <a:srgbClr val="CAF278"/>
              </a:buClr>
              <a:buFont typeface="Wingdings" pitchFamily="2" charset="2"/>
              <a:buChar char="n"/>
            </a:pPr>
            <a:endParaRPr lang="en-ZA" kern="0" dirty="0" smtClean="0">
              <a:solidFill>
                <a:prstClr val="black"/>
              </a:solidFill>
              <a:ea typeface="Arial Unicode MS" panose="020B0604020202020204" pitchFamily="34" charset="-128"/>
              <a:cs typeface="Arial Unicode MS" panose="020B0604020202020204" pitchFamily="34" charset="-128"/>
            </a:endParaRPr>
          </a:p>
          <a:p>
            <a:pPr lvl="0" eaLnBrk="0" fontAlgn="base" hangingPunct="0">
              <a:lnSpc>
                <a:spcPct val="150000"/>
              </a:lnSpc>
              <a:spcBef>
                <a:spcPct val="90000"/>
              </a:spcBef>
              <a:spcAft>
                <a:spcPct val="0"/>
              </a:spcAft>
              <a:buClr>
                <a:srgbClr val="CAF278"/>
              </a:buClr>
            </a:pPr>
            <a:endParaRPr lang="en-ZA" sz="1600" kern="0" dirty="0">
              <a:solidFill>
                <a:prstClr val="black"/>
              </a:solidFill>
              <a:ea typeface="Arial Unicode MS" panose="020B0604020202020204" pitchFamily="34" charset="-128"/>
              <a:cs typeface="Arial Unicode MS" panose="020B0604020202020204" pitchFamily="34" charset="-128"/>
            </a:endParaRPr>
          </a:p>
          <a:p>
            <a:pPr marL="266700" lvl="0" indent="-266700" eaLnBrk="0" fontAlgn="base" hangingPunct="0">
              <a:lnSpc>
                <a:spcPct val="150000"/>
              </a:lnSpc>
              <a:spcBef>
                <a:spcPct val="90000"/>
              </a:spcBef>
              <a:spcAft>
                <a:spcPct val="0"/>
              </a:spcAft>
              <a:buClr>
                <a:srgbClr val="CAF278"/>
              </a:buClr>
              <a:buFont typeface="Wingdings" pitchFamily="2" charset="2"/>
              <a:buChar char="n"/>
            </a:pPr>
            <a:endParaRPr lang="en-ZA" sz="1600" kern="0" dirty="0" smtClean="0">
              <a:solidFill>
                <a:prstClr val="black"/>
              </a:solidFill>
              <a:ea typeface="Arial Unicode MS" panose="020B0604020202020204" pitchFamily="34" charset="-128"/>
              <a:cs typeface="Arial Unicode MS" panose="020B0604020202020204" pitchFamily="34" charset="-128"/>
            </a:endParaRPr>
          </a:p>
          <a:p>
            <a:pPr marL="266700" lvl="0" indent="-266700" eaLnBrk="0" fontAlgn="base" hangingPunct="0">
              <a:lnSpc>
                <a:spcPct val="150000"/>
              </a:lnSpc>
              <a:spcBef>
                <a:spcPct val="90000"/>
              </a:spcBef>
              <a:spcAft>
                <a:spcPct val="0"/>
              </a:spcAft>
              <a:buClr>
                <a:srgbClr val="CAF278"/>
              </a:buClr>
              <a:buFont typeface="Wingdings" pitchFamily="2" charset="2"/>
              <a:buChar char="n"/>
            </a:pPr>
            <a:endParaRPr lang="en-ZA" sz="1600" dirty="0"/>
          </a:p>
        </p:txBody>
      </p:sp>
      <p:pic>
        <p:nvPicPr>
          <p:cNvPr id="13" name="Picture 12"/>
          <p:cNvPicPr>
            <a:picLocks noChangeAspect="1"/>
          </p:cNvPicPr>
          <p:nvPr/>
        </p:nvPicPr>
        <p:blipFill>
          <a:blip r:embed="rId2"/>
          <a:stretch>
            <a:fillRect/>
          </a:stretch>
        </p:blipFill>
        <p:spPr>
          <a:xfrm>
            <a:off x="2400300" y="6506906"/>
            <a:ext cx="7378700" cy="38100"/>
          </a:xfrm>
          <a:prstGeom prst="rect">
            <a:avLst/>
          </a:prstGeom>
        </p:spPr>
      </p:pic>
      <p:sp>
        <p:nvSpPr>
          <p:cNvPr id="2" name="Rectangle 1"/>
          <p:cNvSpPr/>
          <p:nvPr/>
        </p:nvSpPr>
        <p:spPr>
          <a:xfrm>
            <a:off x="2420201" y="1402383"/>
            <a:ext cx="7495804" cy="738664"/>
          </a:xfrm>
          <a:prstGeom prst="rect">
            <a:avLst/>
          </a:prstGeom>
        </p:spPr>
        <p:txBody>
          <a:bodyPr wrap="square">
            <a:spAutoFit/>
          </a:bodyPr>
          <a:lstStyle/>
          <a:p>
            <a:pPr fontAlgn="base">
              <a:spcBef>
                <a:spcPct val="0"/>
              </a:spcBef>
              <a:spcAft>
                <a:spcPct val="0"/>
              </a:spcAft>
            </a:pPr>
            <a:endParaRPr lang="en-ZA" sz="1400" dirty="0">
              <a:solidFill>
                <a:prstClr val="black"/>
              </a:solidFill>
            </a:endParaRPr>
          </a:p>
          <a:p>
            <a:pPr fontAlgn="base">
              <a:spcBef>
                <a:spcPct val="0"/>
              </a:spcBef>
              <a:spcAft>
                <a:spcPct val="0"/>
              </a:spcAft>
            </a:pPr>
            <a:endParaRPr lang="en-ZA" sz="1400" dirty="0">
              <a:solidFill>
                <a:prstClr val="black"/>
              </a:solidFill>
            </a:endParaRPr>
          </a:p>
          <a:p>
            <a:pPr fontAlgn="base">
              <a:spcBef>
                <a:spcPct val="0"/>
              </a:spcBef>
              <a:spcAft>
                <a:spcPct val="0"/>
              </a:spcAft>
            </a:pPr>
            <a:endParaRPr lang="en-ZA" sz="1400" dirty="0">
              <a:solidFill>
                <a:prstClr val="black"/>
              </a:solidFill>
            </a:endParaRPr>
          </a:p>
        </p:txBody>
      </p:sp>
      <p:graphicFrame>
        <p:nvGraphicFramePr>
          <p:cNvPr id="5" name="Chart 4"/>
          <p:cNvGraphicFramePr>
            <a:graphicFrameLocks/>
          </p:cNvGraphicFramePr>
          <p:nvPr>
            <p:extLst>
              <p:ext uri="{D42A27DB-BD31-4B8C-83A1-F6EECF244321}">
                <p14:modId xmlns:p14="http://schemas.microsoft.com/office/powerpoint/2010/main" val="4236227798"/>
              </p:ext>
            </p:extLst>
          </p:nvPr>
        </p:nvGraphicFramePr>
        <p:xfrm>
          <a:off x="415635" y="1402383"/>
          <a:ext cx="10437091" cy="472132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988374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213057" y="258963"/>
            <a:ext cx="11757269" cy="7562070"/>
          </a:xfrm>
          <a:prstGeom prst="rect">
            <a:avLst/>
          </a:prstGeom>
          <a:noFill/>
        </p:spPr>
        <p:txBody>
          <a:bodyPr wrap="square" rtlCol="0">
            <a:spAutoFit/>
          </a:bodyPr>
          <a:lstStyle/>
          <a:p>
            <a:pPr fontAlgn="base">
              <a:spcBef>
                <a:spcPct val="0"/>
              </a:spcBef>
              <a:spcAft>
                <a:spcPct val="0"/>
              </a:spcAft>
            </a:pPr>
            <a:endParaRPr lang="en-US" sz="1600" b="1" u="sng" dirty="0" smtClean="0">
              <a:solidFill>
                <a:prstClr val="black"/>
              </a:solidFill>
              <a:cs typeface="Arial Black"/>
            </a:endParaRPr>
          </a:p>
          <a:p>
            <a:pPr fontAlgn="base">
              <a:spcBef>
                <a:spcPct val="0"/>
              </a:spcBef>
              <a:spcAft>
                <a:spcPct val="0"/>
              </a:spcAft>
            </a:pPr>
            <a:r>
              <a:rPr lang="en-ZA" sz="2000" b="1" dirty="0" smtClean="0">
                <a:ea typeface="+mj-ea"/>
                <a:cs typeface="Arial" panose="020B0604020202020204" pitchFamily="34" charset="0"/>
              </a:rPr>
              <a:t>4. Trend Analysis: Implementation of the Audit Action Plans </a:t>
            </a:r>
            <a:endParaRPr lang="en-ZA" sz="2000" b="1" dirty="0" smtClean="0"/>
          </a:p>
          <a:p>
            <a:pPr marL="534988" lvl="0" indent="-266700" eaLnBrk="0" fontAlgn="base" hangingPunct="0">
              <a:lnSpc>
                <a:spcPct val="150000"/>
              </a:lnSpc>
              <a:spcBef>
                <a:spcPct val="90000"/>
              </a:spcBef>
              <a:spcAft>
                <a:spcPct val="0"/>
              </a:spcAft>
              <a:buClr>
                <a:schemeClr val="tx1"/>
              </a:buClr>
              <a:buFont typeface="Wingdings" panose="05000000000000000000" pitchFamily="2" charset="2"/>
              <a:buChar char="v"/>
            </a:pPr>
            <a:r>
              <a:rPr lang="en-ZA" kern="0" dirty="0" smtClean="0">
                <a:solidFill>
                  <a:prstClr val="black"/>
                </a:solidFill>
                <a:ea typeface="Arial Unicode MS" panose="020B0604020202020204" pitchFamily="34" charset="-128"/>
                <a:cs typeface="Arial Unicode MS" panose="020B0604020202020204" pitchFamily="34" charset="-128"/>
              </a:rPr>
              <a:t>Performance on the implementation of audit actions plans for the 2018/19 audit year have increased by 6%(13/ 204) in the second quarter of 2018/19 audit year and by additional 6%(12/204) during the third quarter. This is attributable to the fact that most findings tends to be fully implemented in the latter periods of a financial year.  </a:t>
            </a:r>
          </a:p>
          <a:p>
            <a:pPr marL="534988" lvl="0" indent="-266700" eaLnBrk="0" fontAlgn="base" hangingPunct="0">
              <a:lnSpc>
                <a:spcPct val="150000"/>
              </a:lnSpc>
              <a:spcBef>
                <a:spcPct val="90000"/>
              </a:spcBef>
              <a:spcAft>
                <a:spcPct val="0"/>
              </a:spcAft>
              <a:buClr>
                <a:schemeClr val="tx1"/>
              </a:buClr>
              <a:buFont typeface="Wingdings" panose="05000000000000000000" pitchFamily="2" charset="2"/>
              <a:buChar char="v"/>
            </a:pPr>
            <a:r>
              <a:rPr lang="en-ZA" kern="0" dirty="0" smtClean="0">
                <a:solidFill>
                  <a:prstClr val="black"/>
                </a:solidFill>
                <a:ea typeface="Arial Unicode MS" panose="020B0604020202020204" pitchFamily="34" charset="-128"/>
                <a:cs typeface="Arial Unicode MS" panose="020B0604020202020204" pitchFamily="34" charset="-128"/>
              </a:rPr>
              <a:t>However, during the period of transition between the financial audit years, the implementation rate is reduced as management have to develop (new) audit actions plans and the implementation thereof is reserved for latter. The action plans first have to be reviewed and assessed as adequate prior to the implementation thereof.  </a:t>
            </a:r>
          </a:p>
          <a:p>
            <a:pPr marL="534988" lvl="0" indent="-266700" eaLnBrk="0" fontAlgn="base" hangingPunct="0">
              <a:lnSpc>
                <a:spcPct val="150000"/>
              </a:lnSpc>
              <a:spcBef>
                <a:spcPct val="90000"/>
              </a:spcBef>
              <a:spcAft>
                <a:spcPct val="0"/>
              </a:spcAft>
              <a:buClr>
                <a:schemeClr val="tx1"/>
              </a:buClr>
              <a:buFont typeface="Wingdings" panose="05000000000000000000" pitchFamily="2" charset="2"/>
              <a:buChar char="v"/>
            </a:pPr>
            <a:r>
              <a:rPr lang="en-ZA" kern="0" dirty="0" smtClean="0">
                <a:solidFill>
                  <a:prstClr val="black"/>
                </a:solidFill>
                <a:ea typeface="Arial Unicode MS" panose="020B0604020202020204" pitchFamily="34" charset="-128"/>
                <a:cs typeface="Arial Unicode MS" panose="020B0604020202020204" pitchFamily="34" charset="-128"/>
              </a:rPr>
              <a:t>Regardless of the above, when comparing the 2018/19 and 2019/20 financial years, the department experienced an additional ten (10) findings bringing the total to 214 for the 2019/20 audit year. The increase was as a result of an increase on findings relating to non-compliance with regulatory frameworks.  This  illustrates that there should be a targeted intervention on SCM related issues. </a:t>
            </a:r>
            <a:endParaRPr lang="en-ZA" sz="1600" kern="0" dirty="0">
              <a:solidFill>
                <a:prstClr val="black"/>
              </a:solidFill>
              <a:ea typeface="Arial Unicode MS" panose="020B0604020202020204" pitchFamily="34" charset="-128"/>
              <a:cs typeface="Arial Unicode MS" panose="020B0604020202020204" pitchFamily="34" charset="-128"/>
            </a:endParaRPr>
          </a:p>
          <a:p>
            <a:pPr marL="266700" lvl="0" indent="-266700" eaLnBrk="0" fontAlgn="base" hangingPunct="0">
              <a:lnSpc>
                <a:spcPct val="150000"/>
              </a:lnSpc>
              <a:spcBef>
                <a:spcPct val="90000"/>
              </a:spcBef>
              <a:spcAft>
                <a:spcPct val="0"/>
              </a:spcAft>
              <a:buClr>
                <a:srgbClr val="CAF278"/>
              </a:buClr>
              <a:buFont typeface="Wingdings" pitchFamily="2" charset="2"/>
              <a:buChar char="n"/>
            </a:pPr>
            <a:endParaRPr lang="en-ZA" sz="1600" kern="0" dirty="0" smtClean="0">
              <a:solidFill>
                <a:prstClr val="black"/>
              </a:solidFill>
              <a:ea typeface="Arial Unicode MS" panose="020B0604020202020204" pitchFamily="34" charset="-128"/>
              <a:cs typeface="Arial Unicode MS" panose="020B0604020202020204" pitchFamily="34" charset="-128"/>
            </a:endParaRPr>
          </a:p>
          <a:p>
            <a:pPr marL="266700" lvl="0" indent="-266700" eaLnBrk="0" fontAlgn="base" hangingPunct="0">
              <a:lnSpc>
                <a:spcPct val="150000"/>
              </a:lnSpc>
              <a:spcBef>
                <a:spcPct val="90000"/>
              </a:spcBef>
              <a:spcAft>
                <a:spcPct val="0"/>
              </a:spcAft>
              <a:buClr>
                <a:srgbClr val="CAF278"/>
              </a:buClr>
              <a:buFont typeface="Wingdings" pitchFamily="2" charset="2"/>
              <a:buChar char="n"/>
            </a:pPr>
            <a:endParaRPr lang="en-ZA" sz="1600" dirty="0"/>
          </a:p>
        </p:txBody>
      </p:sp>
      <p:pic>
        <p:nvPicPr>
          <p:cNvPr id="13" name="Picture 12"/>
          <p:cNvPicPr>
            <a:picLocks noChangeAspect="1"/>
          </p:cNvPicPr>
          <p:nvPr/>
        </p:nvPicPr>
        <p:blipFill>
          <a:blip r:embed="rId2"/>
          <a:stretch>
            <a:fillRect/>
          </a:stretch>
        </p:blipFill>
        <p:spPr>
          <a:xfrm>
            <a:off x="2400300" y="6506906"/>
            <a:ext cx="7378700" cy="38100"/>
          </a:xfrm>
          <a:prstGeom prst="rect">
            <a:avLst/>
          </a:prstGeom>
        </p:spPr>
      </p:pic>
      <p:sp>
        <p:nvSpPr>
          <p:cNvPr id="2" name="Rectangle 1"/>
          <p:cNvSpPr/>
          <p:nvPr/>
        </p:nvSpPr>
        <p:spPr>
          <a:xfrm>
            <a:off x="2420201" y="1402383"/>
            <a:ext cx="7495804" cy="738664"/>
          </a:xfrm>
          <a:prstGeom prst="rect">
            <a:avLst/>
          </a:prstGeom>
        </p:spPr>
        <p:txBody>
          <a:bodyPr wrap="square">
            <a:spAutoFit/>
          </a:bodyPr>
          <a:lstStyle/>
          <a:p>
            <a:pPr fontAlgn="base">
              <a:spcBef>
                <a:spcPct val="0"/>
              </a:spcBef>
              <a:spcAft>
                <a:spcPct val="0"/>
              </a:spcAft>
            </a:pPr>
            <a:endParaRPr lang="en-ZA" sz="1400" dirty="0">
              <a:solidFill>
                <a:prstClr val="black"/>
              </a:solidFill>
            </a:endParaRPr>
          </a:p>
          <a:p>
            <a:pPr fontAlgn="base">
              <a:spcBef>
                <a:spcPct val="0"/>
              </a:spcBef>
              <a:spcAft>
                <a:spcPct val="0"/>
              </a:spcAft>
            </a:pPr>
            <a:endParaRPr lang="en-ZA" sz="1400" dirty="0">
              <a:solidFill>
                <a:prstClr val="black"/>
              </a:solidFill>
            </a:endParaRPr>
          </a:p>
          <a:p>
            <a:pPr fontAlgn="base">
              <a:spcBef>
                <a:spcPct val="0"/>
              </a:spcBef>
              <a:spcAft>
                <a:spcPct val="0"/>
              </a:spcAft>
            </a:pPr>
            <a:endParaRPr lang="en-ZA" sz="1400" dirty="0">
              <a:solidFill>
                <a:prstClr val="black"/>
              </a:solidFill>
            </a:endParaRPr>
          </a:p>
        </p:txBody>
      </p:sp>
    </p:spTree>
    <p:extLst>
      <p:ext uri="{BB962C8B-B14F-4D97-AF65-F5344CB8AC3E}">
        <p14:creationId xmlns:p14="http://schemas.microsoft.com/office/powerpoint/2010/main" val="42695171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3964" y="1015482"/>
            <a:ext cx="11748654" cy="4557145"/>
          </a:xfrm>
        </p:spPr>
        <p:txBody>
          <a:bodyPr/>
          <a:lstStyle/>
          <a:p>
            <a:pPr lvl="0" algn="just">
              <a:lnSpc>
                <a:spcPct val="150000"/>
              </a:lnSpc>
              <a:spcAft>
                <a:spcPts val="1000"/>
              </a:spcAft>
              <a:buClr>
                <a:prstClr val="black"/>
              </a:buClr>
              <a:buFont typeface="Wingdings" panose="05000000000000000000" pitchFamily="2" charset="2"/>
              <a:buChar char="v"/>
              <a:tabLst>
                <a:tab pos="543560" algn="l"/>
              </a:tabLst>
            </a:pPr>
            <a:r>
              <a:rPr lang="en-ZA" sz="1800" dirty="0" smtClean="0"/>
              <a:t>The following measures were put in place, as preventative measures, to address qualification on the irregular expenditure:- </a:t>
            </a:r>
          </a:p>
          <a:p>
            <a:pPr marL="534988" lvl="0" algn="just">
              <a:lnSpc>
                <a:spcPct val="100000"/>
              </a:lnSpc>
              <a:spcAft>
                <a:spcPts val="1000"/>
              </a:spcAft>
              <a:buClr>
                <a:prstClr val="black"/>
              </a:buClr>
              <a:buFont typeface="Arial" panose="020B0604020202020204" pitchFamily="34" charset="0"/>
              <a:buChar char="•"/>
              <a:tabLst>
                <a:tab pos="543560" algn="l"/>
              </a:tabLst>
            </a:pPr>
            <a:r>
              <a:rPr lang="en-ZA" sz="1800" dirty="0" smtClean="0"/>
              <a:t>Appointment of consultants to </a:t>
            </a:r>
            <a:r>
              <a:rPr lang="en-ZA" sz="1800" dirty="0" smtClean="0"/>
              <a:t>ensure completeness of the irregular expenditure disclosures is at the a</a:t>
            </a:r>
            <a:r>
              <a:rPr lang="en-ZA" sz="1800" dirty="0" smtClean="0"/>
              <a:t>dvertisement stage. </a:t>
            </a:r>
          </a:p>
          <a:p>
            <a:pPr marL="534988" lvl="0" algn="just">
              <a:lnSpc>
                <a:spcPct val="100000"/>
              </a:lnSpc>
              <a:spcAft>
                <a:spcPts val="1000"/>
              </a:spcAft>
              <a:buClr>
                <a:prstClr val="black"/>
              </a:buClr>
              <a:buFont typeface="Arial" panose="020B0604020202020204" pitchFamily="34" charset="0"/>
              <a:buChar char="•"/>
              <a:tabLst>
                <a:tab pos="543560" algn="l"/>
              </a:tabLst>
            </a:pPr>
            <a:r>
              <a:rPr lang="en-ZA" sz="1800" dirty="0" smtClean="0"/>
              <a:t>Regions requested to provide transaction lists on matters where contracts were not available and procurement was than on quotation system, for inclusion on the irregular expenditure register.</a:t>
            </a:r>
          </a:p>
          <a:p>
            <a:pPr marL="534988" lvl="0" algn="just">
              <a:lnSpc>
                <a:spcPct val="100000"/>
              </a:lnSpc>
              <a:spcAft>
                <a:spcPts val="1000"/>
              </a:spcAft>
              <a:buClr>
                <a:prstClr val="black"/>
              </a:buClr>
              <a:buFont typeface="Arial" panose="020B0604020202020204" pitchFamily="34" charset="0"/>
              <a:buChar char="•"/>
              <a:tabLst>
                <a:tab pos="543560" algn="l"/>
              </a:tabLst>
            </a:pPr>
            <a:r>
              <a:rPr lang="en-ZA" sz="1800" dirty="0" smtClean="0"/>
              <a:t>Establishment of the Departmental Control Committee to verify submissions for procurements between transactions of </a:t>
            </a:r>
            <a:r>
              <a:rPr lang="en-ZA" sz="1800" dirty="0" smtClean="0"/>
              <a:t>R30, 000 to R500, 000.</a:t>
            </a:r>
          </a:p>
          <a:p>
            <a:pPr marL="534988" lvl="0" algn="just">
              <a:lnSpc>
                <a:spcPct val="100000"/>
              </a:lnSpc>
              <a:spcAft>
                <a:spcPts val="1000"/>
              </a:spcAft>
              <a:buClr>
                <a:prstClr val="black"/>
              </a:buClr>
              <a:buFont typeface="Arial" panose="020B0604020202020204" pitchFamily="34" charset="0"/>
              <a:buChar char="•"/>
              <a:tabLst>
                <a:tab pos="543560" algn="l"/>
              </a:tabLst>
            </a:pPr>
            <a:r>
              <a:rPr lang="en-ZA" sz="1800" dirty="0" smtClean="0"/>
              <a:t>Procurement Implementation Plan in place relating to preventative measures commencing from 1</a:t>
            </a:r>
            <a:r>
              <a:rPr lang="en-ZA" sz="1800" baseline="30000" dirty="0" smtClean="0"/>
              <a:t>st</a:t>
            </a:r>
            <a:r>
              <a:rPr lang="en-ZA" sz="1800" dirty="0" smtClean="0"/>
              <a:t> April 2021 onwards.</a:t>
            </a:r>
            <a:endParaRPr lang="en-ZA" sz="1800" dirty="0"/>
          </a:p>
        </p:txBody>
      </p:sp>
      <p:sp>
        <p:nvSpPr>
          <p:cNvPr id="3" name="Title 2"/>
          <p:cNvSpPr>
            <a:spLocks noGrp="1"/>
          </p:cNvSpPr>
          <p:nvPr>
            <p:ph type="title"/>
          </p:nvPr>
        </p:nvSpPr>
        <p:spPr>
          <a:xfrm>
            <a:off x="284480" y="559224"/>
            <a:ext cx="11572240" cy="332399"/>
          </a:xfrm>
        </p:spPr>
        <p:txBody>
          <a:bodyPr/>
          <a:lstStyle/>
          <a:p>
            <a:pPr marL="447675" indent="-447675"/>
            <a:r>
              <a:rPr lang="en-ZA"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ZA" dirty="0" smtClean="0">
                <a:latin typeface="+mn-lt"/>
                <a:ea typeface="Arial Unicode MS" panose="020B0604020202020204" pitchFamily="34" charset="-128"/>
                <a:cs typeface="Arial Unicode MS" panose="020B0604020202020204" pitchFamily="34" charset="-128"/>
              </a:rPr>
              <a:t>5. Measures Undertaken to Improve Areas  of Audit Qualifications</a:t>
            </a:r>
            <a:endParaRPr lang="en-ZA" dirty="0">
              <a:latin typeface="+mn-lt"/>
            </a:endParaRPr>
          </a:p>
        </p:txBody>
      </p:sp>
    </p:spTree>
    <p:extLst>
      <p:ext uri="{BB962C8B-B14F-4D97-AF65-F5344CB8AC3E}">
        <p14:creationId xmlns:p14="http://schemas.microsoft.com/office/powerpoint/2010/main" val="12393897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3964" y="1015482"/>
            <a:ext cx="11748654" cy="4003147"/>
          </a:xfrm>
        </p:spPr>
        <p:txBody>
          <a:bodyPr/>
          <a:lstStyle/>
          <a:p>
            <a:pPr lvl="0" algn="just">
              <a:lnSpc>
                <a:spcPct val="150000"/>
              </a:lnSpc>
              <a:spcAft>
                <a:spcPts val="1000"/>
              </a:spcAft>
              <a:buClr>
                <a:prstClr val="black"/>
              </a:buClr>
              <a:buFont typeface="Wingdings" panose="05000000000000000000" pitchFamily="2" charset="2"/>
              <a:buChar char="v"/>
              <a:tabLst>
                <a:tab pos="543560" algn="l"/>
              </a:tabLst>
            </a:pPr>
            <a:r>
              <a:rPr lang="en-ZA" sz="1800" dirty="0" smtClean="0"/>
              <a:t>In respect of Bed Spaces qualification- the following measures were put in place:-</a:t>
            </a:r>
          </a:p>
          <a:p>
            <a:pPr marL="442913" lvl="0" indent="-174625" algn="just">
              <a:lnSpc>
                <a:spcPct val="150000"/>
              </a:lnSpc>
              <a:spcAft>
                <a:spcPts val="1000"/>
              </a:spcAft>
              <a:buClr>
                <a:prstClr val="black"/>
              </a:buClr>
              <a:buFont typeface="Arial" panose="020B0604020202020204" pitchFamily="34" charset="0"/>
              <a:buChar char="•"/>
              <a:tabLst>
                <a:tab pos="543560" algn="l"/>
              </a:tabLst>
            </a:pPr>
            <a:r>
              <a:rPr lang="en-ZA" sz="1800" dirty="0" smtClean="0"/>
              <a:t>Migration of all information relating to the Accommodation Determination System (ADS) to Bed Space System (BDS) was finalized. </a:t>
            </a:r>
          </a:p>
          <a:p>
            <a:pPr marL="442913" lvl="0" indent="-174625" algn="just">
              <a:lnSpc>
                <a:spcPct val="150000"/>
              </a:lnSpc>
              <a:spcAft>
                <a:spcPts val="1000"/>
              </a:spcAft>
              <a:buClr>
                <a:prstClr val="black"/>
              </a:buClr>
              <a:buFont typeface="Arial" panose="020B0604020202020204" pitchFamily="34" charset="0"/>
              <a:buChar char="•"/>
              <a:tabLst>
                <a:tab pos="543560" algn="l"/>
              </a:tabLst>
            </a:pPr>
            <a:r>
              <a:rPr lang="en-ZA" sz="1800" dirty="0" smtClean="0"/>
              <a:t>Chapter 2 of Bed Spaces manual has been revised.</a:t>
            </a:r>
          </a:p>
          <a:p>
            <a:pPr marL="442913" lvl="0" indent="-174625" algn="just">
              <a:lnSpc>
                <a:spcPct val="150000"/>
              </a:lnSpc>
              <a:spcAft>
                <a:spcPts val="1000"/>
              </a:spcAft>
              <a:buClr>
                <a:prstClr val="black"/>
              </a:buClr>
              <a:buFont typeface="Arial" panose="020B0604020202020204" pitchFamily="34" charset="0"/>
              <a:buChar char="•"/>
              <a:tabLst>
                <a:tab pos="543560" algn="l"/>
              </a:tabLst>
            </a:pPr>
            <a:r>
              <a:rPr lang="en-ZA" sz="1800" dirty="0" smtClean="0"/>
              <a:t>87 sites completed out of 243 translating to 36% (G309s)</a:t>
            </a:r>
          </a:p>
          <a:p>
            <a:pPr lvl="0" algn="just">
              <a:lnSpc>
                <a:spcPct val="150000"/>
              </a:lnSpc>
              <a:spcAft>
                <a:spcPts val="1000"/>
              </a:spcAft>
              <a:buClr>
                <a:prstClr val="black"/>
              </a:buClr>
              <a:buFont typeface="Wingdings" panose="05000000000000000000" pitchFamily="2" charset="2"/>
              <a:buChar char="v"/>
              <a:tabLst>
                <a:tab pos="543560" algn="l"/>
              </a:tabLst>
            </a:pPr>
            <a:endParaRPr lang="en-ZA" sz="1800" dirty="0"/>
          </a:p>
        </p:txBody>
      </p:sp>
      <p:sp>
        <p:nvSpPr>
          <p:cNvPr id="3" name="Title 2"/>
          <p:cNvSpPr>
            <a:spLocks noGrp="1"/>
          </p:cNvSpPr>
          <p:nvPr>
            <p:ph type="title"/>
          </p:nvPr>
        </p:nvSpPr>
        <p:spPr>
          <a:xfrm>
            <a:off x="284480" y="559224"/>
            <a:ext cx="11572240" cy="332399"/>
          </a:xfrm>
        </p:spPr>
        <p:txBody>
          <a:bodyPr/>
          <a:lstStyle/>
          <a:p>
            <a:pPr marL="447675" indent="-447675"/>
            <a:r>
              <a:rPr lang="en-ZA"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ZA" dirty="0" smtClean="0">
                <a:latin typeface="+mn-lt"/>
                <a:ea typeface="Arial Unicode MS" panose="020B0604020202020204" pitchFamily="34" charset="-128"/>
                <a:cs typeface="Arial Unicode MS" panose="020B0604020202020204" pitchFamily="34" charset="-128"/>
              </a:rPr>
              <a:t>5. Measures Undertaken to Improve Areas  of Audit </a:t>
            </a:r>
            <a:r>
              <a:rPr lang="en-ZA" dirty="0" smtClean="0">
                <a:latin typeface="+mn-lt"/>
                <a:ea typeface="Arial Unicode MS" panose="020B0604020202020204" pitchFamily="34" charset="-128"/>
                <a:cs typeface="Arial Unicode MS" panose="020B0604020202020204" pitchFamily="34" charset="-128"/>
              </a:rPr>
              <a:t>Qualifications - continued</a:t>
            </a:r>
            <a:endParaRPr lang="en-ZA" dirty="0">
              <a:latin typeface="+mn-lt"/>
            </a:endParaRPr>
          </a:p>
        </p:txBody>
      </p:sp>
    </p:spTree>
    <p:extLst>
      <p:ext uri="{BB962C8B-B14F-4D97-AF65-F5344CB8AC3E}">
        <p14:creationId xmlns:p14="http://schemas.microsoft.com/office/powerpoint/2010/main" val="394730960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 name="THINKCELLSTATEDONOTDELETE" val="7xKqHXCsmEqpYS9D3W9JO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 name="THINKCELLSTATEDONOTDELETE" val="7xKqHXCsmEqpYS9D3W9JOA"/>
</p:tagLst>
</file>

<file path=ppt/theme/theme1.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Blank">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Blank">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spAutoFit/>
      </a:bodyPr>
      <a:lstStyle>
        <a:defPPr marL="0" marR="0" indent="0" algn="ctr" defTabSz="914400" rtl="0" eaLnBrk="1" fontAlgn="base" latinLnBrk="0" hangingPunct="1">
          <a:lnSpc>
            <a:spcPct val="90000"/>
          </a:lnSpc>
          <a:spcBef>
            <a:spcPct val="50000"/>
          </a:spcBef>
          <a:spcAft>
            <a:spcPct val="0"/>
          </a:spcAft>
          <a:buClr>
            <a:schemeClr val="bg2"/>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spAutoFit/>
      </a:bodyPr>
      <a:lstStyle>
        <a:defPPr marL="0" marR="0" indent="0" algn="ctr" defTabSz="914400" rtl="0" eaLnBrk="1" fontAlgn="base" latinLnBrk="0" hangingPunct="1">
          <a:lnSpc>
            <a:spcPct val="90000"/>
          </a:lnSpc>
          <a:spcBef>
            <a:spcPct val="50000"/>
          </a:spcBef>
          <a:spcAft>
            <a:spcPct val="0"/>
          </a:spcAft>
          <a:buClr>
            <a:schemeClr val="bg2"/>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Blank 1">
        <a:dk1>
          <a:srgbClr val="000000"/>
        </a:dk1>
        <a:lt1>
          <a:srgbClr val="FFFFFF"/>
        </a:lt1>
        <a:dk2>
          <a:srgbClr val="000000"/>
        </a:dk2>
        <a:lt2>
          <a:srgbClr val="7D0900"/>
        </a:lt2>
        <a:accent1>
          <a:srgbClr val="808080"/>
        </a:accent1>
        <a:accent2>
          <a:srgbClr val="A0A0A0"/>
        </a:accent2>
        <a:accent3>
          <a:srgbClr val="FFFFFF"/>
        </a:accent3>
        <a:accent4>
          <a:srgbClr val="000000"/>
        </a:accent4>
        <a:accent5>
          <a:srgbClr val="C0C0C0"/>
        </a:accent5>
        <a:accent6>
          <a:srgbClr val="919191"/>
        </a:accent6>
        <a:hlink>
          <a:srgbClr val="B9B9B9"/>
        </a:hlink>
        <a:folHlink>
          <a:srgbClr val="DCDC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Q1 QUARTER REPORT TO THE AUDIT COMMITTEE. 2017.18 FY" id="{827A107F-2B98-4B2C-B936-D3E899478FB0}" vid="{20AC8ADC-FED3-45AD-945B-BF1D73B71EB3}"/>
    </a:ext>
  </a:extLst>
</a:theme>
</file>

<file path=ppt/theme/theme3.xml><?xml version="1.0" encoding="utf-8"?>
<a:theme xmlns:a="http://schemas.openxmlformats.org/drawingml/2006/main" name="1_Blank">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Blank">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spAutoFit/>
      </a:bodyPr>
      <a:lstStyle>
        <a:defPPr marL="0" marR="0" indent="0" algn="ctr" defTabSz="914400" rtl="0" eaLnBrk="1" fontAlgn="base" latinLnBrk="0" hangingPunct="1">
          <a:lnSpc>
            <a:spcPct val="90000"/>
          </a:lnSpc>
          <a:spcBef>
            <a:spcPct val="50000"/>
          </a:spcBef>
          <a:spcAft>
            <a:spcPct val="0"/>
          </a:spcAft>
          <a:buClr>
            <a:schemeClr val="bg2"/>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spAutoFit/>
      </a:bodyPr>
      <a:lstStyle>
        <a:defPPr marL="0" marR="0" indent="0" algn="ctr" defTabSz="914400" rtl="0" eaLnBrk="1" fontAlgn="base" latinLnBrk="0" hangingPunct="1">
          <a:lnSpc>
            <a:spcPct val="90000"/>
          </a:lnSpc>
          <a:spcBef>
            <a:spcPct val="50000"/>
          </a:spcBef>
          <a:spcAft>
            <a:spcPct val="0"/>
          </a:spcAft>
          <a:buClr>
            <a:schemeClr val="bg2"/>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Blank 1">
        <a:dk1>
          <a:srgbClr val="000000"/>
        </a:dk1>
        <a:lt1>
          <a:srgbClr val="FFFFFF"/>
        </a:lt1>
        <a:dk2>
          <a:srgbClr val="000000"/>
        </a:dk2>
        <a:lt2>
          <a:srgbClr val="7D0900"/>
        </a:lt2>
        <a:accent1>
          <a:srgbClr val="808080"/>
        </a:accent1>
        <a:accent2>
          <a:srgbClr val="A0A0A0"/>
        </a:accent2>
        <a:accent3>
          <a:srgbClr val="FFFFFF"/>
        </a:accent3>
        <a:accent4>
          <a:srgbClr val="000000"/>
        </a:accent4>
        <a:accent5>
          <a:srgbClr val="C0C0C0"/>
        </a:accent5>
        <a:accent6>
          <a:srgbClr val="919191"/>
        </a:accent6>
        <a:hlink>
          <a:srgbClr val="B9B9B9"/>
        </a:hlink>
        <a:folHlink>
          <a:srgbClr val="DCDCD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3172</TotalTime>
  <Words>853</Words>
  <Application>Microsoft Office PowerPoint</Application>
  <PresentationFormat>Widescreen</PresentationFormat>
  <Paragraphs>222</Paragraphs>
  <Slides>9</Slides>
  <Notes>3</Notes>
  <HiddenSlides>0</HiddenSlides>
  <MMClips>0</MMClips>
  <ScaleCrop>false</ScaleCrop>
  <HeadingPairs>
    <vt:vector size="8" baseType="variant">
      <vt:variant>
        <vt:lpstr>Fonts Used</vt:lpstr>
      </vt:variant>
      <vt:variant>
        <vt:i4>5</vt:i4>
      </vt:variant>
      <vt:variant>
        <vt:lpstr>Theme</vt:lpstr>
      </vt:variant>
      <vt:variant>
        <vt:i4>3</vt:i4>
      </vt:variant>
      <vt:variant>
        <vt:lpstr>Embedded OLE Servers</vt:lpstr>
      </vt:variant>
      <vt:variant>
        <vt:i4>0</vt:i4>
      </vt:variant>
      <vt:variant>
        <vt:lpstr>Slide Titles</vt:lpstr>
      </vt:variant>
      <vt:variant>
        <vt:i4>9</vt:i4>
      </vt:variant>
    </vt:vector>
  </HeadingPairs>
  <TitlesOfParts>
    <vt:vector size="17" baseType="lpstr">
      <vt:lpstr>Arial Unicode MS</vt:lpstr>
      <vt:lpstr>Arial</vt:lpstr>
      <vt:lpstr>Arial Black</vt:lpstr>
      <vt:lpstr>Calibri</vt:lpstr>
      <vt:lpstr>Wingdings</vt:lpstr>
      <vt:lpstr>3_Office Theme</vt:lpstr>
      <vt:lpstr>Blank</vt:lpstr>
      <vt:lpstr>1_Blank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5. Measures Undertaken to Improve Areas  of Audit Qualifications</vt:lpstr>
      <vt:lpstr> 5. Measures Undertaken to Improve Areas  of Audit Qualifications - continued</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Ramootsedi Motaung</dc:creator>
  <cp:lastModifiedBy>Ramootsedi Motaung</cp:lastModifiedBy>
  <cp:revision>190</cp:revision>
  <cp:lastPrinted>2019-02-21T06:35:23Z</cp:lastPrinted>
  <dcterms:created xsi:type="dcterms:W3CDTF">2018-04-06T13:15:23Z</dcterms:created>
  <dcterms:modified xsi:type="dcterms:W3CDTF">2021-05-06T17:53:06Z</dcterms:modified>
</cp:coreProperties>
</file>