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 id="2147483672" r:id="rId2"/>
  </p:sldMasterIdLst>
  <p:notesMasterIdLst>
    <p:notesMasterId r:id="rId15"/>
  </p:notesMasterIdLst>
  <p:sldIdLst>
    <p:sldId id="260" r:id="rId3"/>
    <p:sldId id="264" r:id="rId4"/>
    <p:sldId id="308" r:id="rId5"/>
    <p:sldId id="309" r:id="rId6"/>
    <p:sldId id="312" r:id="rId7"/>
    <p:sldId id="315" r:id="rId8"/>
    <p:sldId id="317" r:id="rId9"/>
    <p:sldId id="318" r:id="rId10"/>
    <p:sldId id="322" r:id="rId11"/>
    <p:sldId id="319" r:id="rId12"/>
    <p:sldId id="323" r:id="rId13"/>
    <p:sldId id="31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tlhogonolo Pele" initials="LP"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94" d="100"/>
          <a:sy n="94" d="100"/>
        </p:scale>
        <p:origin x="-384" y="1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3631B2-9702-47AA-AAB6-2C5D153963C1}" type="datetimeFigureOut">
              <a:rPr lang="en-ZA" smtClean="0"/>
              <a:t>2021/05/12</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7DF1C5-4902-4DE3-8138-E37D99419ACB}" type="slidenum">
              <a:rPr lang="en-ZA" smtClean="0"/>
              <a:t>‹#›</a:t>
            </a:fld>
            <a:endParaRPr lang="en-ZA" dirty="0"/>
          </a:p>
        </p:txBody>
      </p:sp>
    </p:spTree>
    <p:extLst>
      <p:ext uri="{BB962C8B-B14F-4D97-AF65-F5344CB8AC3E}">
        <p14:creationId xmlns:p14="http://schemas.microsoft.com/office/powerpoint/2010/main" val="899459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2282E17-0948-4F4F-BA20-EEDBE7794426}"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76304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7DF1C5-4902-4DE3-8138-E37D99419ACB}" type="slidenum">
              <a:rPr lang="en-ZA" smtClean="0"/>
              <a:t>6</a:t>
            </a:fld>
            <a:endParaRPr lang="en-ZA" dirty="0"/>
          </a:p>
        </p:txBody>
      </p:sp>
    </p:spTree>
    <p:extLst>
      <p:ext uri="{BB962C8B-B14F-4D97-AF65-F5344CB8AC3E}">
        <p14:creationId xmlns:p14="http://schemas.microsoft.com/office/powerpoint/2010/main" val="1455964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DBD7C2-6D21-4E5B-A9E2-483E500F4F98}" type="datetime1">
              <a:rPr lang="en-ZA" smtClean="0">
                <a:solidFill>
                  <a:prstClr val="black">
                    <a:tint val="75000"/>
                  </a:prstClr>
                </a:solidFill>
              </a:rPr>
              <a:t>2021/05/12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29950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43B1FF-DDF9-4B66-8DB2-EF60B0F97359}" type="datetime1">
              <a:rPr lang="en-ZA" smtClean="0">
                <a:solidFill>
                  <a:prstClr val="black">
                    <a:tint val="75000"/>
                  </a:prstClr>
                </a:solidFill>
              </a:rPr>
              <a:t>2021/05/12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0543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818AC-223E-4050-9D3D-D203ED1EF18D}" type="datetime1">
              <a:rPr lang="en-ZA" smtClean="0">
                <a:solidFill>
                  <a:prstClr val="black">
                    <a:tint val="75000"/>
                  </a:prstClr>
                </a:solidFill>
              </a:rPr>
              <a:t>2021/05/12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71011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12"/>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295"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521890" y="3124202"/>
            <a:ext cx="9148233"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828800" y="4351343"/>
            <a:ext cx="85344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2858517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084" y="2092331"/>
            <a:ext cx="11529483"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70619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540148"/>
          </a:xfrm>
        </p:spPr>
        <p:txBody>
          <a:bodyPr/>
          <a:lstStyle>
            <a:lvl1pPr algn="ctr">
              <a:defRPr sz="3900" b="1" cap="all"/>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963084" y="2906719"/>
            <a:ext cx="103632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1536775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328085" y="2092331"/>
            <a:ext cx="5662084"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6193369" y="2092331"/>
            <a:ext cx="5664201"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951808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304800" y="609606"/>
            <a:ext cx="115824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304802" y="1867517"/>
            <a:ext cx="5691717"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304802" y="2174876"/>
            <a:ext cx="5691717"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6193374" y="1867517"/>
            <a:ext cx="5693833"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6193374" y="2174876"/>
            <a:ext cx="5693833"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4234732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dirty="0"/>
          </a:p>
        </p:txBody>
      </p:sp>
    </p:spTree>
    <p:extLst>
      <p:ext uri="{BB962C8B-B14F-4D97-AF65-F5344CB8AC3E}">
        <p14:creationId xmlns:p14="http://schemas.microsoft.com/office/powerpoint/2010/main" val="940171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Tree>
    <p:extLst>
      <p:ext uri="{BB962C8B-B14F-4D97-AF65-F5344CB8AC3E}">
        <p14:creationId xmlns:p14="http://schemas.microsoft.com/office/powerpoint/2010/main" val="610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609607" y="900886"/>
            <a:ext cx="4011084" cy="276999"/>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4766735" y="623888"/>
            <a:ext cx="6815668" cy="20744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609607" y="1785942"/>
            <a:ext cx="4011084"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73266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CDB5B-A128-4A8F-B9F1-F1D27A5A0CB2}" type="datetime1">
              <a:rPr lang="en-ZA" smtClean="0">
                <a:solidFill>
                  <a:prstClr val="black">
                    <a:tint val="75000"/>
                  </a:prstClr>
                </a:solidFill>
              </a:rPr>
              <a:t>2021/05/12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84080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2389717" y="4800606"/>
            <a:ext cx="73152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2389717" y="612775"/>
            <a:ext cx="73152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2389717" y="5367343"/>
            <a:ext cx="73152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601711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10527986" y="2092329"/>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10034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Vertical Title 1"/>
          <p:cNvSpPr>
            <a:spLocks noGrp="1"/>
          </p:cNvSpPr>
          <p:nvPr>
            <p:ph type="title" orient="vert"/>
          </p:nvPr>
        </p:nvSpPr>
        <p:spPr>
          <a:xfrm>
            <a:off x="11580578" y="596902"/>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444004" y="596902"/>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60554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98B15C-34D5-4BFD-BF19-395E179D1C44}" type="datetime1">
              <a:rPr lang="en-ZA" smtClean="0">
                <a:solidFill>
                  <a:prstClr val="black">
                    <a:tint val="75000"/>
                  </a:prstClr>
                </a:solidFill>
              </a:rPr>
              <a:t>2021/05/12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9157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BDC1CD-A4E5-425C-A451-7CEB557E35FE}" type="datetime1">
              <a:rPr lang="en-ZA" smtClean="0">
                <a:solidFill>
                  <a:prstClr val="black">
                    <a:tint val="75000"/>
                  </a:prstClr>
                </a:solidFill>
              </a:rPr>
              <a:t>2021/05/12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098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CFDE65-9811-44A5-BD3E-26B80A20D15B}" type="datetime1">
              <a:rPr lang="en-ZA" smtClean="0">
                <a:solidFill>
                  <a:prstClr val="black">
                    <a:tint val="75000"/>
                  </a:prstClr>
                </a:solidFill>
              </a:rPr>
              <a:t>2021/05/12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79677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58602F-42AE-4006-8F03-57BB165056FF}" type="datetime1">
              <a:rPr lang="en-ZA" smtClean="0">
                <a:solidFill>
                  <a:prstClr val="black">
                    <a:tint val="75000"/>
                  </a:prstClr>
                </a:solidFill>
              </a:rPr>
              <a:t>2021/05/12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8070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164FF8-0C88-4A9F-99A4-4ED27F4EFACB}" type="datetime1">
              <a:rPr lang="en-ZA" smtClean="0">
                <a:solidFill>
                  <a:prstClr val="black">
                    <a:tint val="75000"/>
                  </a:prstClr>
                </a:solidFill>
              </a:rPr>
              <a:t>2021/05/12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123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D6E97-0517-4689-A4CA-DF04329C4050}" type="datetime1">
              <a:rPr lang="en-ZA" smtClean="0">
                <a:solidFill>
                  <a:prstClr val="black">
                    <a:tint val="75000"/>
                  </a:prstClr>
                </a:solidFill>
              </a:rPr>
              <a:t>2021/05/12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1358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F2C6D6-E5B4-4990-A70F-7ADD6C20F7DD}" type="datetime1">
              <a:rPr lang="en-ZA" smtClean="0">
                <a:solidFill>
                  <a:prstClr val="black">
                    <a:tint val="75000"/>
                  </a:prstClr>
                </a:solidFill>
              </a:rPr>
              <a:t>2021/05/12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25802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570887F7-FBAF-45DB-BD46-B0C984CC6BF6}" type="datetime1">
              <a:rPr lang="en-ZA" smtClean="0">
                <a:solidFill>
                  <a:prstClr val="black">
                    <a:tint val="75000"/>
                  </a:prstClr>
                </a:solidFill>
                <a:cs typeface="Arial" charset="0"/>
              </a:rPr>
              <a:t>2021/05/12</a:t>
            </a:fld>
            <a:endParaRPr lang="en-US" dirty="0">
              <a:solidFill>
                <a:prstClr val="black">
                  <a:tint val="75000"/>
                </a:prstClr>
              </a:solidFill>
              <a:cs typeface="Arial"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DCB3B80B-23E3-3948-A741-EEB7CB22DD0C}" type="slidenum">
              <a:rPr lang="en-US" smtClean="0">
                <a:solidFill>
                  <a:prstClr val="black">
                    <a:tint val="75000"/>
                  </a:prstClr>
                </a:solidFill>
                <a:cs typeface="Arial" charset="0"/>
              </a:rPr>
              <a:pPr defTabSz="457200"/>
              <a:t>‹#›</a:t>
            </a:fld>
            <a:endParaRPr lang="en-US" dirty="0">
              <a:solidFill>
                <a:prstClr val="black">
                  <a:tint val="75000"/>
                </a:prstClr>
              </a:solidFill>
              <a:cs typeface="Arial" charset="0"/>
            </a:endParaRPr>
          </a:p>
        </p:txBody>
      </p:sp>
    </p:spTree>
    <p:extLst>
      <p:ext uri="{BB962C8B-B14F-4D97-AF65-F5344CB8AC3E}">
        <p14:creationId xmlns:p14="http://schemas.microsoft.com/office/powerpoint/2010/main" val="3224966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328085" y="457200"/>
            <a:ext cx="11559116" cy="0"/>
          </a:xfrm>
          <a:prstGeom prst="line">
            <a:avLst/>
          </a:prstGeom>
          <a:noFill/>
          <a:ln w="28575">
            <a:solidFill>
              <a:schemeClr val="bg2"/>
            </a:solidFill>
            <a:round/>
            <a:headEnd/>
            <a:tailEnd/>
          </a:ln>
        </p:spPr>
        <p:txBody>
          <a:bodyPr wrap="none" lIns="91433" tIns="45717" rIns="91433" bIns="45717" anchor="ctr"/>
          <a:lstStyle/>
          <a:p>
            <a:pPr fontAlgn="base">
              <a:spcBef>
                <a:spcPct val="0"/>
              </a:spcBef>
              <a:spcAft>
                <a:spcPct val="0"/>
              </a:spcAft>
              <a:defRPr/>
            </a:pPr>
            <a:endParaRPr lang="en-ZA" sz="1400" dirty="0">
              <a:solidFill>
                <a:prstClr val="black"/>
              </a:solidFill>
            </a:endParaRPr>
          </a:p>
        </p:txBody>
      </p:sp>
      <p:sp>
        <p:nvSpPr>
          <p:cNvPr id="8195" name="Rectangle 24"/>
          <p:cNvSpPr>
            <a:spLocks noGrp="1" noChangeArrowheads="1"/>
          </p:cNvSpPr>
          <p:nvPr>
            <p:ph type="title"/>
          </p:nvPr>
        </p:nvSpPr>
        <p:spPr bwMode="auto">
          <a:xfrm>
            <a:off x="328084" y="596901"/>
            <a:ext cx="11529483"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8196" name="Rectangle 26"/>
          <p:cNvSpPr>
            <a:spLocks noGrp="1" noChangeArrowheads="1"/>
          </p:cNvSpPr>
          <p:nvPr>
            <p:ph type="body" idx="1"/>
          </p:nvPr>
        </p:nvSpPr>
        <p:spPr bwMode="auto">
          <a:xfrm>
            <a:off x="328084" y="2092326"/>
            <a:ext cx="11529483"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11533717" y="6705601"/>
            <a:ext cx="353483" cy="138113"/>
          </a:xfrm>
          <a:prstGeom prst="rect">
            <a:avLst/>
          </a:prstGeom>
          <a:noFill/>
          <a:ln w="12700">
            <a:noFill/>
            <a:miter lim="800000"/>
            <a:headEnd/>
            <a:tailEnd/>
          </a:ln>
        </p:spPr>
        <p:txBody>
          <a:bodyPr lIns="0" tIns="0" rIns="0" bIns="0" anchor="ctr">
            <a:spAutoFit/>
          </a:bodyPr>
          <a:lstStyle/>
          <a:p>
            <a:pPr algn="r" eaLnBrk="0" fontAlgn="base" hangingPunct="0">
              <a:spcBef>
                <a:spcPct val="0"/>
              </a:spcBef>
              <a:spcAft>
                <a:spcPct val="0"/>
              </a:spcAft>
              <a:defRPr/>
            </a:pPr>
            <a:fld id="{BD040BC2-C811-4FEC-AA58-3C83058DD590}" type="slidenum">
              <a:rPr lang="en-GB" sz="900">
                <a:solidFill>
                  <a:srgbClr val="77787B"/>
                </a:solidFill>
              </a:rPr>
              <a:pPr algn="r" eaLnBrk="0" fontAlgn="base" hangingPunct="0">
                <a:spcBef>
                  <a:spcPct val="0"/>
                </a:spcBef>
                <a:spcAft>
                  <a:spcPct val="0"/>
                </a:spcAft>
                <a:defRPr/>
              </a:pPr>
              <a:t>‹#›</a:t>
            </a:fld>
            <a:endParaRPr lang="en-GB" sz="900" dirty="0">
              <a:solidFill>
                <a:srgbClr val="77787B"/>
              </a:solidFill>
            </a:endParaRPr>
          </a:p>
        </p:txBody>
      </p:sp>
      <p:sp>
        <p:nvSpPr>
          <p:cNvPr id="1030" name="Rectangle 29"/>
          <p:cNvSpPr>
            <a:spLocks noChangeArrowheads="1"/>
          </p:cNvSpPr>
          <p:nvPr/>
        </p:nvSpPr>
        <p:spPr bwMode="auto">
          <a:xfrm>
            <a:off x="10583216" y="6712308"/>
            <a:ext cx="997068" cy="123111"/>
          </a:xfrm>
          <a:prstGeom prst="rect">
            <a:avLst/>
          </a:prstGeom>
          <a:noFill/>
          <a:ln w="12700">
            <a:noFill/>
            <a:miter lim="800000"/>
            <a:headEnd/>
            <a:tailEnd/>
          </a:ln>
        </p:spPr>
        <p:txBody>
          <a:bodyPr wrap="none" lIns="0" tIns="0" rIns="0" bIns="0" anchor="ctr">
            <a:spAutoFit/>
          </a:bodyPr>
          <a:lstStyle/>
          <a:p>
            <a:pPr algn="r" eaLnBrk="0" fontAlgn="base" hangingPunct="0">
              <a:spcBef>
                <a:spcPct val="0"/>
              </a:spcBef>
              <a:spcAft>
                <a:spcPct val="0"/>
              </a:spcAft>
              <a:defRPr/>
            </a:pPr>
            <a:r>
              <a:rPr lang="en-GB" sz="800" dirty="0">
                <a:solidFill>
                  <a:srgbClr val="77787B"/>
                </a:solidFill>
              </a:rPr>
              <a:t>Document ref number</a:t>
            </a:r>
          </a:p>
        </p:txBody>
      </p:sp>
      <p:pic>
        <p:nvPicPr>
          <p:cNvPr id="8199" name="Picture 6" descr="C:\Users\jmumaw\Desktop\DCS\Pics\Logo.JPG"/>
          <p:cNvPicPr>
            <a:picLocks noChangeAspect="1" noChangeArrowheads="1"/>
          </p:cNvPicPr>
          <p:nvPr/>
        </p:nvPicPr>
        <p:blipFill>
          <a:blip r:embed="rId13" cstate="print"/>
          <a:srcRect/>
          <a:stretch>
            <a:fillRect/>
          </a:stretch>
        </p:blipFill>
        <p:spPr bwMode="auto">
          <a:xfrm>
            <a:off x="5200651" y="1"/>
            <a:ext cx="1816100" cy="447675"/>
          </a:xfrm>
          <a:prstGeom prst="rect">
            <a:avLst/>
          </a:prstGeom>
          <a:noFill/>
          <a:ln w="9525">
            <a:noFill/>
            <a:miter lim="800000"/>
            <a:headEnd/>
            <a:tailEnd/>
          </a:ln>
        </p:spPr>
      </p:pic>
      <p:sp>
        <p:nvSpPr>
          <p:cNvPr id="1032" name="Text Box 39"/>
          <p:cNvSpPr txBox="1">
            <a:spLocks noChangeArrowheads="1"/>
          </p:cNvSpPr>
          <p:nvPr/>
        </p:nvSpPr>
        <p:spPr bwMode="auto">
          <a:xfrm>
            <a:off x="323851" y="80963"/>
            <a:ext cx="2247900" cy="360362"/>
          </a:xfrm>
          <a:prstGeom prst="rect">
            <a:avLst/>
          </a:prstGeom>
          <a:noFill/>
          <a:ln w="12700" algn="ctr">
            <a:noFill/>
            <a:miter lim="800000"/>
            <a:headEnd/>
            <a:tailEnd/>
          </a:ln>
        </p:spPr>
        <p:txBody>
          <a:bodyPr lIns="72000" tIns="72000" rIns="72000" bIns="72000">
            <a:spAutoFit/>
          </a:bodyPr>
          <a:lstStyle/>
          <a:p>
            <a:pPr fontAlgn="base">
              <a:spcBef>
                <a:spcPct val="0"/>
              </a:spcBef>
              <a:spcAft>
                <a:spcPct val="0"/>
              </a:spcAft>
              <a:defRPr/>
            </a:pPr>
            <a:r>
              <a:rPr lang="en-GB" sz="1400" i="1" dirty="0">
                <a:solidFill>
                  <a:prstClr val="black"/>
                </a:solidFill>
              </a:rPr>
              <a:t>Confidential</a:t>
            </a:r>
          </a:p>
        </p:txBody>
      </p:sp>
    </p:spTree>
    <p:extLst>
      <p:ext uri="{BB962C8B-B14F-4D97-AF65-F5344CB8AC3E}">
        <p14:creationId xmlns:p14="http://schemas.microsoft.com/office/powerpoint/2010/main" val="11543192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lnSpc>
          <a:spcPct val="90000"/>
        </a:lnSpc>
        <a:spcBef>
          <a:spcPct val="0"/>
        </a:spcBef>
        <a:spcAft>
          <a:spcPct val="0"/>
        </a:spcAft>
        <a:defRPr sz="2000" b="1">
          <a:solidFill>
            <a:schemeClr val="tx1"/>
          </a:solidFill>
          <a:latin typeface="+mj-lt"/>
          <a:ea typeface="+mj-ea"/>
          <a:cs typeface="+mj-cs"/>
        </a:defRPr>
      </a:lvl1pPr>
      <a:lvl2pPr algn="l" rtl="0" eaLnBrk="1" fontAlgn="base" hangingPunct="1">
        <a:lnSpc>
          <a:spcPct val="90000"/>
        </a:lnSpc>
        <a:spcBef>
          <a:spcPct val="0"/>
        </a:spcBef>
        <a:spcAft>
          <a:spcPct val="0"/>
        </a:spcAft>
        <a:defRPr sz="2000" b="1">
          <a:solidFill>
            <a:schemeClr val="tx1"/>
          </a:solidFill>
          <a:latin typeface="Arial" charset="0"/>
          <a:cs typeface="Arial" charset="0"/>
        </a:defRPr>
      </a:lvl2pPr>
      <a:lvl3pPr algn="l" rtl="0" eaLnBrk="1" fontAlgn="base" hangingPunct="1">
        <a:lnSpc>
          <a:spcPct val="90000"/>
        </a:lnSpc>
        <a:spcBef>
          <a:spcPct val="0"/>
        </a:spcBef>
        <a:spcAft>
          <a:spcPct val="0"/>
        </a:spcAft>
        <a:defRPr sz="2000" b="1">
          <a:solidFill>
            <a:schemeClr val="tx1"/>
          </a:solidFill>
          <a:latin typeface="Arial" charset="0"/>
          <a:cs typeface="Arial" charset="0"/>
        </a:defRPr>
      </a:lvl3pPr>
      <a:lvl4pPr algn="l" rtl="0" eaLnBrk="1" fontAlgn="base" hangingPunct="1">
        <a:lnSpc>
          <a:spcPct val="90000"/>
        </a:lnSpc>
        <a:spcBef>
          <a:spcPct val="0"/>
        </a:spcBef>
        <a:spcAft>
          <a:spcPct val="0"/>
        </a:spcAft>
        <a:defRPr sz="2000" b="1">
          <a:solidFill>
            <a:schemeClr val="tx1"/>
          </a:solidFill>
          <a:latin typeface="Arial" charset="0"/>
          <a:cs typeface="Arial" charset="0"/>
        </a:defRPr>
      </a:lvl4pPr>
      <a:lvl5pPr algn="l" rtl="0" eaLnBrk="1" fontAlgn="base" hangingPunct="1">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1 Template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0668000" cy="6858000"/>
          </a:xfrm>
          <a:prstGeom prst="rect">
            <a:avLst/>
          </a:prstGeom>
        </p:spPr>
      </p:pic>
      <p:sp>
        <p:nvSpPr>
          <p:cNvPr id="7" name="TextBox 6"/>
          <p:cNvSpPr txBox="1"/>
          <p:nvPr/>
        </p:nvSpPr>
        <p:spPr>
          <a:xfrm>
            <a:off x="146952" y="1139884"/>
            <a:ext cx="6319621" cy="3447098"/>
          </a:xfrm>
          <a:prstGeom prst="rect">
            <a:avLst/>
          </a:prstGeom>
          <a:noFill/>
        </p:spPr>
        <p:txBody>
          <a:bodyPr wrap="square" rtlCol="0">
            <a:spAutoFit/>
          </a:bodyPr>
          <a:lstStyle/>
          <a:p>
            <a:pPr defTabSz="457200"/>
            <a:endParaRPr lang="en-US" dirty="0" smtClean="0">
              <a:solidFill>
                <a:srgbClr val="005300"/>
              </a:solidFill>
              <a:latin typeface="Arial Black"/>
              <a:cs typeface="Arial Black"/>
            </a:endParaRPr>
          </a:p>
          <a:p>
            <a:pPr defTabSz="457200"/>
            <a:r>
              <a:rPr lang="en-US" sz="2800" dirty="0">
                <a:solidFill>
                  <a:srgbClr val="005300"/>
                </a:solidFill>
                <a:latin typeface="Arial Black"/>
                <a:cs typeface="Arial Black"/>
              </a:rPr>
              <a:t>CHIEF DIRETORATE: INTERNAL AUDIT</a:t>
            </a:r>
          </a:p>
          <a:p>
            <a:pPr defTabSz="457200"/>
            <a:endParaRPr lang="en-US" sz="2800" dirty="0">
              <a:solidFill>
                <a:srgbClr val="005300"/>
              </a:solidFill>
              <a:latin typeface="Arial Black"/>
              <a:cs typeface="Arial Black"/>
            </a:endParaRPr>
          </a:p>
          <a:p>
            <a:pPr defTabSz="457200"/>
            <a:r>
              <a:rPr lang="en-US" sz="2400" dirty="0" smtClean="0">
                <a:solidFill>
                  <a:srgbClr val="005300"/>
                </a:solidFill>
                <a:latin typeface="Arial Black"/>
                <a:cs typeface="Arial Black"/>
              </a:rPr>
              <a:t>INTERNAL </a:t>
            </a:r>
            <a:r>
              <a:rPr lang="en-US" sz="2400" dirty="0">
                <a:solidFill>
                  <a:srgbClr val="005300"/>
                </a:solidFill>
                <a:latin typeface="Arial Black"/>
                <a:cs typeface="Arial Black"/>
              </a:rPr>
              <a:t>AUDIT </a:t>
            </a:r>
            <a:r>
              <a:rPr lang="en-US" sz="2400" dirty="0" smtClean="0">
                <a:solidFill>
                  <a:srgbClr val="005300"/>
                </a:solidFill>
                <a:latin typeface="Arial Black"/>
                <a:cs typeface="Arial Black"/>
              </a:rPr>
              <a:t>REPORT </a:t>
            </a:r>
            <a:endParaRPr lang="en-US" sz="2400" dirty="0">
              <a:solidFill>
                <a:srgbClr val="005300"/>
              </a:solidFill>
              <a:latin typeface="Arial Black"/>
              <a:cs typeface="Arial Black"/>
            </a:endParaRPr>
          </a:p>
          <a:p>
            <a:pPr defTabSz="457200"/>
            <a:endParaRPr lang="en-US" sz="2400" dirty="0">
              <a:solidFill>
                <a:srgbClr val="005300"/>
              </a:solidFill>
              <a:latin typeface="Arial Black"/>
              <a:cs typeface="Arial Black"/>
            </a:endParaRPr>
          </a:p>
          <a:p>
            <a:pPr defTabSz="457200"/>
            <a:r>
              <a:rPr lang="en-US" sz="2400" dirty="0">
                <a:solidFill>
                  <a:srgbClr val="005300"/>
                </a:solidFill>
                <a:latin typeface="Arial Black"/>
                <a:cs typeface="Arial Black"/>
              </a:rPr>
              <a:t>QUARTER 4</a:t>
            </a:r>
          </a:p>
          <a:p>
            <a:pPr defTabSz="457200"/>
            <a:r>
              <a:rPr lang="en-US" sz="2400" dirty="0">
                <a:solidFill>
                  <a:srgbClr val="005300"/>
                </a:solidFill>
                <a:latin typeface="Arial Black"/>
                <a:cs typeface="Arial Black"/>
              </a:rPr>
              <a:t>OF 2020/2021</a:t>
            </a:r>
          </a:p>
          <a:p>
            <a:pPr defTabSz="457200"/>
            <a:endParaRPr lang="en-US" sz="2000" dirty="0">
              <a:solidFill>
                <a:srgbClr val="005300"/>
              </a:solidFill>
              <a:latin typeface="Arial Black"/>
              <a:cs typeface="Arial Black"/>
            </a:endParaRPr>
          </a:p>
        </p:txBody>
      </p:sp>
      <p:sp>
        <p:nvSpPr>
          <p:cNvPr id="2" name="Slide Number Placeholder 1"/>
          <p:cNvSpPr>
            <a:spLocks noGrp="1"/>
          </p:cNvSpPr>
          <p:nvPr>
            <p:ph type="sldNum" sz="quarter" idx="12"/>
          </p:nvPr>
        </p:nvSpPr>
        <p:spPr/>
        <p:txBody>
          <a:bodyPr/>
          <a:lstStyle/>
          <a:p>
            <a:fld id="{DCB3B80B-23E3-3948-A741-EEB7CB22DD0C}" type="slidenum">
              <a:rPr lang="en-US" smtClean="0">
                <a:solidFill>
                  <a:prstClr val="black">
                    <a:tint val="75000"/>
                  </a:prstClr>
                </a:solidFill>
              </a:rPr>
              <a:pPr/>
              <a:t>1</a:t>
            </a:fld>
            <a:endParaRPr lang="en-US" dirty="0">
              <a:solidFill>
                <a:prstClr val="black">
                  <a:tint val="75000"/>
                </a:prstClr>
              </a:solidFill>
            </a:endParaRPr>
          </a:p>
        </p:txBody>
      </p:sp>
    </p:spTree>
    <p:extLst>
      <p:ext uri="{BB962C8B-B14F-4D97-AF65-F5344CB8AC3E}">
        <p14:creationId xmlns:p14="http://schemas.microsoft.com/office/powerpoint/2010/main" val="3363528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8920" y="634845"/>
            <a:ext cx="11287810" cy="443184"/>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a:solidFill>
                  <a:schemeClr val="bg1"/>
                </a:solidFill>
                <a:latin typeface="Calibri" panose="020F0502020204030204" pitchFamily="34" charset="0"/>
                <a:cs typeface="Calibri" panose="020F0502020204030204" pitchFamily="34" charset="0"/>
              </a:rPr>
              <a:t>AUDIT OUTCOMES/FINDINGS FOR QUARTER 4          Conti…d</a:t>
            </a:r>
          </a:p>
        </p:txBody>
      </p:sp>
      <p:sp>
        <p:nvSpPr>
          <p:cNvPr id="5" name="Content Placeholder 1"/>
          <p:cNvSpPr txBox="1">
            <a:spLocks/>
          </p:cNvSpPr>
          <p:nvPr/>
        </p:nvSpPr>
        <p:spPr bwMode="auto">
          <a:xfrm>
            <a:off x="448920" y="1253188"/>
            <a:ext cx="11287810" cy="5466112"/>
          </a:xfrm>
          <a:prstGeom prst="rect">
            <a:avLst/>
          </a:prstGeom>
          <a:noFill/>
          <a:ln w="12700"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miter lim="800000"/>
            <a:headEnd/>
            <a:tailEnd/>
          </a:ln>
        </p:spPr>
        <p:txBody>
          <a:bodyPr vert="horz" wrap="square" lIns="0" tIns="0" rIns="0" bIns="0" numCol="1" anchor="t" anchorCtr="0" compatLnSpc="1">
            <a:prstTxWarp prst="textNoShape">
              <a:avLst/>
            </a:prstTxWarp>
            <a:spAutoFit/>
          </a:bodyPr>
          <a:lst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lvl="2" indent="0">
              <a:spcBef>
                <a:spcPct val="90000"/>
              </a:spcBef>
              <a:buNone/>
            </a:pPr>
            <a:r>
              <a:rPr lang="en-US" sz="2000" b="1" kern="0" dirty="0" smtClean="0">
                <a:latin typeface="Calibri" panose="020F0502020204030204" pitchFamily="34" charset="0"/>
                <a:cs typeface="Calibri" panose="020F0502020204030204" pitchFamily="34" charset="0"/>
              </a:rPr>
              <a:t>1.8.8 Social Work Services : </a:t>
            </a:r>
            <a:r>
              <a:rPr lang="en-GB" sz="2000" b="1" dirty="0">
                <a:latin typeface="Calibri" panose="020F0502020204030204" pitchFamily="34" charset="0"/>
                <a:cs typeface="Calibri" panose="020F0502020204030204" pitchFamily="34" charset="0"/>
              </a:rPr>
              <a:t>Percentage of offenders, parolees and probationers receiving social work services </a:t>
            </a:r>
            <a:endParaRPr lang="en-US" sz="2000" b="1" kern="0" dirty="0" smtClean="0">
              <a:latin typeface="Calibri" panose="020F0502020204030204" pitchFamily="34" charset="0"/>
              <a:cs typeface="Calibri" panose="020F0502020204030204" pitchFamily="34" charset="0"/>
            </a:endParaRPr>
          </a:p>
          <a:p>
            <a:pPr marL="285750" lvl="2" indent="-28575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Differences between reported information and source </a:t>
            </a:r>
            <a:r>
              <a:rPr lang="en-GB" sz="2000" dirty="0" smtClean="0">
                <a:latin typeface="Calibri" panose="020F0502020204030204" pitchFamily="34" charset="0"/>
                <a:cs typeface="Calibri" panose="020F0502020204030204" pitchFamily="34" charset="0"/>
              </a:rPr>
              <a:t>documents</a:t>
            </a:r>
          </a:p>
          <a:p>
            <a:pPr marL="0" indent="0">
              <a:buNone/>
            </a:pPr>
            <a:r>
              <a:rPr lang="en-US" sz="2000" b="1" dirty="0" smtClean="0">
                <a:latin typeface="Calibri" panose="020F0502020204030204" pitchFamily="34" charset="0"/>
                <a:cs typeface="Calibri" panose="020F0502020204030204" pitchFamily="34" charset="0"/>
              </a:rPr>
              <a:t>1.9 </a:t>
            </a:r>
            <a:r>
              <a:rPr lang="en-GB" sz="2000" b="1" dirty="0">
                <a:latin typeface="Calibri" panose="020F0502020204030204" pitchFamily="34" charset="0"/>
                <a:cs typeface="Calibri" panose="020F0502020204030204" pitchFamily="34" charset="0"/>
              </a:rPr>
              <a:t>Programme 4: Care- Sub-programme: </a:t>
            </a:r>
            <a:r>
              <a:rPr lang="en-ZA" sz="2000" b="1" dirty="0">
                <a:latin typeface="Calibri" panose="020F0502020204030204" pitchFamily="34" charset="0"/>
                <a:cs typeface="Calibri" panose="020F0502020204030204" pitchFamily="34" charset="0"/>
              </a:rPr>
              <a:t>Health and Hygiene Services</a:t>
            </a:r>
            <a:endParaRPr lang="en-US" sz="2000" b="1" dirty="0">
              <a:latin typeface="Calibri" panose="020F0502020204030204" pitchFamily="34" charset="0"/>
              <a:cs typeface="Calibri" panose="020F0502020204030204" pitchFamily="34" charset="0"/>
            </a:endParaRPr>
          </a:p>
          <a:p>
            <a:pPr marL="0" lvl="2" indent="0">
              <a:spcBef>
                <a:spcPct val="90000"/>
              </a:spcBef>
              <a:buNone/>
            </a:pPr>
            <a:r>
              <a:rPr lang="en-US" sz="2000" b="1" dirty="0" smtClean="0">
                <a:latin typeface="Calibri" panose="020F0502020204030204" pitchFamily="34" charset="0"/>
                <a:cs typeface="Calibri" panose="020F0502020204030204" pitchFamily="34" charset="0"/>
              </a:rPr>
              <a:t>1.9.1 </a:t>
            </a:r>
            <a:r>
              <a:rPr lang="en-GB" sz="2000" b="1" dirty="0">
                <a:latin typeface="Calibri" panose="020F0502020204030204" pitchFamily="34" charset="0"/>
                <a:cs typeface="Calibri" panose="020F0502020204030204" pitchFamily="34" charset="0"/>
              </a:rPr>
              <a:t>Offenders viral load suppression rate (at 12 months)</a:t>
            </a:r>
            <a:endParaRPr lang="en-US" sz="2000" b="1" dirty="0">
              <a:latin typeface="Calibri" panose="020F0502020204030204" pitchFamily="34" charset="0"/>
              <a:cs typeface="Calibri" panose="020F0502020204030204" pitchFamily="34" charset="0"/>
            </a:endParaRPr>
          </a:p>
          <a:p>
            <a:pPr marL="285750" lvl="2" indent="-28575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Actual performance reported on offenders viral load suppression rate (at 12 months) did not correspond with the source documents</a:t>
            </a:r>
            <a:endParaRPr lang="en-ZA" sz="2000" dirty="0">
              <a:latin typeface="Calibri" panose="020F0502020204030204" pitchFamily="34" charset="0"/>
              <a:cs typeface="Calibri" panose="020F0502020204030204" pitchFamily="34" charset="0"/>
            </a:endParaRPr>
          </a:p>
          <a:p>
            <a:pPr marL="0" lvl="2" indent="0">
              <a:spcBef>
                <a:spcPct val="90000"/>
              </a:spcBef>
              <a:buClrTx/>
              <a:buNone/>
            </a:pPr>
            <a:r>
              <a:rPr lang="en-ZA" sz="2000" b="1" dirty="0" smtClean="0">
                <a:latin typeface="Calibri" panose="020F0502020204030204" pitchFamily="34" charset="0"/>
                <a:cs typeface="Calibri" panose="020F0502020204030204" pitchFamily="34" charset="0"/>
              </a:rPr>
              <a:t>1.9.2 </a:t>
            </a:r>
            <a:r>
              <a:rPr lang="en-GB" sz="2000" b="1" dirty="0">
                <a:latin typeface="Calibri" panose="020F0502020204030204" pitchFamily="34" charset="0"/>
                <a:cs typeface="Calibri" panose="020F0502020204030204" pitchFamily="34" charset="0"/>
              </a:rPr>
              <a:t>Percentage of inmates screened for diabetes</a:t>
            </a:r>
            <a:endParaRPr lang="en-US" sz="2000" b="1"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Actual performance reported on Inmates screened for diabetes did not correspond with the source documents</a:t>
            </a:r>
            <a:r>
              <a:rPr lang="en-GB" sz="2000" b="1" dirty="0"/>
              <a:t>.</a:t>
            </a:r>
            <a:endParaRPr lang="en-US" sz="2000" dirty="0">
              <a:latin typeface="Calibri" panose="020F0502020204030204" pitchFamily="34" charset="0"/>
              <a:cs typeface="Calibri" panose="020F0502020204030204" pitchFamily="34" charset="0"/>
            </a:endParaRPr>
          </a:p>
          <a:p>
            <a:pPr marL="0" lvl="2" indent="0">
              <a:lnSpc>
                <a:spcPct val="100000"/>
              </a:lnSpc>
              <a:spcBef>
                <a:spcPts val="0"/>
              </a:spcBef>
              <a:buClrTx/>
              <a:buNone/>
            </a:pPr>
            <a:r>
              <a:rPr lang="en-GB" sz="2000" b="1" dirty="0" smtClean="0">
                <a:latin typeface="Calibri" panose="020F0502020204030204" pitchFamily="34" charset="0"/>
                <a:cs typeface="Calibri" panose="020F0502020204030204" pitchFamily="34" charset="0"/>
              </a:rPr>
              <a:t>1.9.3 </a:t>
            </a:r>
            <a:r>
              <a:rPr lang="en-GB" sz="2000" b="1" dirty="0">
                <a:latin typeface="Calibri" panose="020F0502020204030204" pitchFamily="34" charset="0"/>
                <a:cs typeface="Calibri" panose="020F0502020204030204" pitchFamily="34" charset="0"/>
              </a:rPr>
              <a:t>Percentage of inmates screened for hypertension </a:t>
            </a:r>
            <a:endParaRPr lang="en-US" sz="2000" b="1" dirty="0">
              <a:latin typeface="Calibri" panose="020F0502020204030204" pitchFamily="34" charset="0"/>
              <a:cs typeface="Calibri" panose="020F0502020204030204" pitchFamily="34" charset="0"/>
            </a:endParaRPr>
          </a:p>
          <a:p>
            <a:pPr marL="342900" lvl="2" indent="-342900">
              <a:lnSpc>
                <a:spcPct val="100000"/>
              </a:lnSpc>
              <a:spcBef>
                <a:spcPts val="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Actual performance reported on Inmates screened for hypertension did not correspond with the source </a:t>
            </a:r>
            <a:r>
              <a:rPr lang="en-GB" sz="2000" dirty="0" smtClean="0">
                <a:latin typeface="Calibri" panose="020F0502020204030204" pitchFamily="34" charset="0"/>
                <a:cs typeface="Calibri" panose="020F0502020204030204" pitchFamily="34" charset="0"/>
              </a:rPr>
              <a:t>documents</a:t>
            </a:r>
            <a:endParaRPr lang="en-US" sz="2000" kern="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94454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8920" y="634845"/>
            <a:ext cx="11287810" cy="443184"/>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Calibri" panose="020F0502020204030204" pitchFamily="34" charset="0"/>
                <a:cs typeface="Calibri" panose="020F0502020204030204" pitchFamily="34" charset="0"/>
              </a:rPr>
              <a:t>CONCLUSION</a:t>
            </a:r>
            <a:r>
              <a:rPr lang="en-ZA" sz="2000" b="1" dirty="0" smtClean="0">
                <a:solidFill>
                  <a:schemeClr val="bg1"/>
                </a:solidFill>
                <a:latin typeface="Calibri" panose="020F0502020204030204" pitchFamily="34" charset="0"/>
                <a:cs typeface="Calibri" panose="020F0502020204030204" pitchFamily="34" charset="0"/>
              </a:rPr>
              <a:t>          </a:t>
            </a:r>
            <a:endParaRPr lang="en-ZA" sz="2000" b="1" dirty="0">
              <a:solidFill>
                <a:schemeClr val="bg1"/>
              </a:solidFill>
              <a:latin typeface="Calibri" panose="020F0502020204030204" pitchFamily="34" charset="0"/>
              <a:cs typeface="Calibri" panose="020F0502020204030204" pitchFamily="34" charset="0"/>
            </a:endParaRPr>
          </a:p>
        </p:txBody>
      </p:sp>
      <p:sp>
        <p:nvSpPr>
          <p:cNvPr id="5" name="Content Placeholder 1"/>
          <p:cNvSpPr txBox="1">
            <a:spLocks/>
          </p:cNvSpPr>
          <p:nvPr/>
        </p:nvSpPr>
        <p:spPr bwMode="auto">
          <a:xfrm>
            <a:off x="448920" y="1253188"/>
            <a:ext cx="11287810" cy="5109091"/>
          </a:xfrm>
          <a:prstGeom prst="rect">
            <a:avLst/>
          </a:prstGeom>
          <a:noFill/>
          <a:ln w="12700"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miter lim="800000"/>
            <a:headEnd/>
            <a:tailEnd/>
          </a:ln>
        </p:spPr>
        <p:txBody>
          <a:bodyPr vert="horz" wrap="square" lIns="0" tIns="0" rIns="0" bIns="0" numCol="1" anchor="t" anchorCtr="0" compatLnSpc="1">
            <a:prstTxWarp prst="textNoShape">
              <a:avLst/>
            </a:prstTxWarp>
            <a:spAutoFit/>
          </a:bodyPr>
          <a:lst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r>
              <a:rPr lang="en-GB" sz="2200" dirty="0"/>
              <a:t>The purpose of this audit was to provide assurance on whether the internal control measures implemented by management on AOPO process are complied with.</a:t>
            </a:r>
            <a:endParaRPr lang="en-ZA" sz="2200" dirty="0"/>
          </a:p>
          <a:p>
            <a:r>
              <a:rPr lang="en-GB" sz="2200" dirty="0"/>
              <a:t>Based on the work performed we have noted that some of these findings were common in all the regions. </a:t>
            </a:r>
            <a:r>
              <a:rPr lang="en-GB" sz="2200" dirty="0" smtClean="0"/>
              <a:t>The following is recommended:</a:t>
            </a:r>
          </a:p>
          <a:p>
            <a:pPr lvl="2">
              <a:buClr>
                <a:srgbClr val="002060"/>
              </a:buClr>
              <a:buFont typeface="Wingdings" panose="05000000000000000000" pitchFamily="2" charset="2"/>
              <a:buChar char="§"/>
            </a:pPr>
            <a:r>
              <a:rPr lang="en-ZA" dirty="0">
                <a:solidFill>
                  <a:prstClr val="black"/>
                </a:solidFill>
              </a:rPr>
              <a:t>Maintenance of proper and valid supporting evidence; resulting in the reported information based on the sources documents (Reliability, Accuracy and completeness);</a:t>
            </a:r>
          </a:p>
          <a:p>
            <a:pPr lvl="2">
              <a:buClr>
                <a:srgbClr val="002060"/>
              </a:buClr>
              <a:buFont typeface="Wingdings" panose="05000000000000000000" pitchFamily="2" charset="2"/>
              <a:buChar char="§"/>
            </a:pPr>
            <a:r>
              <a:rPr lang="en-ZA" dirty="0">
                <a:solidFill>
                  <a:prstClr val="black"/>
                </a:solidFill>
              </a:rPr>
              <a:t>Correct use of method of calculation as stated or in line with the TID e.g. Source Data;</a:t>
            </a:r>
          </a:p>
          <a:p>
            <a:pPr lvl="2">
              <a:buClr>
                <a:srgbClr val="002060"/>
              </a:buClr>
              <a:buFont typeface="Wingdings" panose="05000000000000000000" pitchFamily="2" charset="2"/>
              <a:buChar char="§"/>
            </a:pPr>
            <a:r>
              <a:rPr lang="en-ZA" dirty="0">
                <a:solidFill>
                  <a:prstClr val="black"/>
                </a:solidFill>
              </a:rPr>
              <a:t>Continuous reviewing of performance report against supporting evidence, certification of the reported performance and before the actual performance is consolidated and reported in the Management Area Performance Report;</a:t>
            </a:r>
          </a:p>
          <a:p>
            <a:pPr lvl="2">
              <a:buClr>
                <a:srgbClr val="002060"/>
              </a:buClr>
              <a:buFont typeface="Wingdings" panose="05000000000000000000" pitchFamily="2" charset="2"/>
              <a:buChar char="§"/>
            </a:pPr>
            <a:r>
              <a:rPr lang="en-ZA" dirty="0">
                <a:solidFill>
                  <a:prstClr val="black"/>
                </a:solidFill>
              </a:rPr>
              <a:t>Proper record keeping including evidence supporting the reported performances were kept and filed systematically; and</a:t>
            </a:r>
          </a:p>
          <a:p>
            <a:pPr lvl="2">
              <a:buClr>
                <a:srgbClr val="002060"/>
              </a:buClr>
              <a:buFont typeface="Wingdings" panose="05000000000000000000" pitchFamily="2" charset="2"/>
              <a:buChar char="§"/>
            </a:pPr>
            <a:r>
              <a:rPr lang="en-ZA" dirty="0">
                <a:solidFill>
                  <a:prstClr val="black"/>
                </a:solidFill>
              </a:rPr>
              <a:t>Sign of performance information reports by all responsible managers (Annexure F - Reporting Compliance Certification Form).</a:t>
            </a:r>
          </a:p>
          <a:p>
            <a:r>
              <a:rPr lang="en-GB" sz="2200" b="1" dirty="0" smtClean="0"/>
              <a:t>NB</a:t>
            </a:r>
            <a:r>
              <a:rPr lang="en-GB" sz="2200" b="1" dirty="0"/>
              <a:t>: </a:t>
            </a:r>
            <a:r>
              <a:rPr lang="en-GB" sz="2200" dirty="0"/>
              <a:t>It should be noted that the findings reported are draft  as they have not yet been discussed with the Regional Commissioners.</a:t>
            </a:r>
            <a:endParaRPr lang="en-ZA" sz="2200" dirty="0"/>
          </a:p>
          <a:p>
            <a:pPr marL="342900" lvl="2" indent="-342900">
              <a:lnSpc>
                <a:spcPct val="100000"/>
              </a:lnSpc>
              <a:spcBef>
                <a:spcPts val="0"/>
              </a:spcBef>
              <a:buClrTx/>
              <a:buFont typeface="Wingdings" panose="05000000000000000000" pitchFamily="2" charset="2"/>
              <a:buChar char="§"/>
            </a:pPr>
            <a:endParaRPr lang="en-US" sz="2000" kern="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68661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4" y="2092331"/>
            <a:ext cx="11529483" cy="609398"/>
          </a:xfrm>
        </p:spPr>
        <p:txBody>
          <a:bodyPr/>
          <a:lstStyle/>
          <a:p>
            <a:pPr algn="ctr"/>
            <a:r>
              <a:rPr lang="en-ZA" sz="4400" dirty="0" smtClean="0"/>
              <a:t>Thank you</a:t>
            </a:r>
            <a:endParaRPr lang="en-ZA" sz="4400" dirty="0"/>
          </a:p>
        </p:txBody>
      </p:sp>
      <p:sp>
        <p:nvSpPr>
          <p:cNvPr id="3" name="Title 2"/>
          <p:cNvSpPr>
            <a:spLocks noGrp="1"/>
          </p:cNvSpPr>
          <p:nvPr>
            <p:ph type="title"/>
          </p:nvPr>
        </p:nvSpPr>
        <p:spPr>
          <a:xfrm>
            <a:off x="328084" y="596901"/>
            <a:ext cx="11529483" cy="276999"/>
          </a:xfrm>
        </p:spPr>
        <p:txBody>
          <a:bodyPr/>
          <a:lstStyle/>
          <a:p>
            <a:endParaRPr lang="en-ZA" dirty="0"/>
          </a:p>
        </p:txBody>
      </p:sp>
    </p:spTree>
    <p:extLst>
      <p:ext uri="{BB962C8B-B14F-4D97-AF65-F5344CB8AC3E}">
        <p14:creationId xmlns:p14="http://schemas.microsoft.com/office/powerpoint/2010/main" val="2535392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59764" y="479685"/>
            <a:ext cx="11554596" cy="6370975"/>
          </a:xfrm>
          <a:prstGeom prst="rect">
            <a:avLst/>
          </a:prstGeom>
          <a:noFill/>
        </p:spPr>
        <p:txBody>
          <a:bodyPr wrap="square" rtlCol="0">
            <a:spAutoFit/>
          </a:bodyPr>
          <a:lstStyle/>
          <a:p>
            <a:pPr fontAlgn="base">
              <a:spcBef>
                <a:spcPct val="0"/>
              </a:spcBef>
              <a:spcAft>
                <a:spcPct val="0"/>
              </a:spcAft>
            </a:pPr>
            <a:endParaRPr lang="en-US" sz="1600" b="1" u="sng" dirty="0">
              <a:solidFill>
                <a:prstClr val="black"/>
              </a:solidFill>
              <a:cs typeface="Arial Black"/>
            </a:endParaRPr>
          </a:p>
          <a:p>
            <a:pPr fontAlgn="base">
              <a:spcBef>
                <a:spcPct val="0"/>
              </a:spcBef>
              <a:spcAft>
                <a:spcPct val="0"/>
              </a:spcAft>
            </a:pPr>
            <a:endParaRPr lang="en-ZA" sz="1400" b="1" dirty="0" smtClean="0">
              <a:latin typeface="Arial" panose="020B0604020202020204" pitchFamily="34" charset="0"/>
              <a:ea typeface="+mj-ea"/>
              <a:cs typeface="Arial" panose="020B0604020202020204" pitchFamily="34" charset="0"/>
            </a:endParaRPr>
          </a:p>
          <a:p>
            <a:pPr lvl="0" algn="just"/>
            <a:r>
              <a:rPr lang="en-ZA" sz="1400" b="1" dirty="0" smtClean="0"/>
              <a:t>1. Introduction</a:t>
            </a:r>
            <a:endParaRPr lang="en-ZA" sz="1400" b="1" dirty="0" smtClean="0"/>
          </a:p>
          <a:p>
            <a:pPr lvl="0" algn="just"/>
            <a:endParaRPr lang="en-ZA" sz="1400" b="1" dirty="0"/>
          </a:p>
          <a:p>
            <a:r>
              <a:rPr lang="en-GB" sz="1400" dirty="0" smtClean="0"/>
              <a:t>The </a:t>
            </a:r>
            <a:r>
              <a:rPr lang="en-GB" sz="1400" dirty="0"/>
              <a:t>mandate of the Internal Audit function is derived from section 38(1) (a)(ii) of the Public Finance Management Act (PFMA), 1999 as amended which provides for the establishment and maintenance of a system of internal audit</a:t>
            </a:r>
            <a:r>
              <a:rPr lang="en-GB" sz="1400" dirty="0" smtClean="0"/>
              <a:t>. In </a:t>
            </a:r>
            <a:r>
              <a:rPr lang="en-GB" sz="1400" dirty="0"/>
              <a:t>accordance with our Annual Internal Audit Plan for the financial year </a:t>
            </a:r>
            <a:r>
              <a:rPr lang="en-GB" sz="1400" dirty="0" smtClean="0"/>
              <a:t>ended </a:t>
            </a:r>
            <a:r>
              <a:rPr lang="en-GB" sz="1400" dirty="0"/>
              <a:t>31 March </a:t>
            </a:r>
            <a:r>
              <a:rPr lang="en-GB" sz="1400" dirty="0" smtClean="0"/>
              <a:t>2021, </a:t>
            </a:r>
            <a:r>
              <a:rPr lang="en-GB" sz="1400" dirty="0"/>
              <a:t>as approved by the Audit Committee, we </a:t>
            </a:r>
            <a:r>
              <a:rPr lang="en-GB" sz="1400" dirty="0" smtClean="0"/>
              <a:t>conducted </a:t>
            </a:r>
            <a:r>
              <a:rPr lang="en-GB" sz="1400" dirty="0"/>
              <a:t>an </a:t>
            </a:r>
            <a:r>
              <a:rPr lang="en-GB" sz="1400" dirty="0" smtClean="0"/>
              <a:t>Audit </a:t>
            </a:r>
            <a:r>
              <a:rPr lang="en-GB" sz="1400" dirty="0"/>
              <a:t>of </a:t>
            </a:r>
            <a:r>
              <a:rPr lang="en-GB" sz="1400" dirty="0" smtClean="0"/>
              <a:t>Predetermined Objectives for 2020/2021 financial year. </a:t>
            </a:r>
            <a:endParaRPr lang="en-GB" sz="1400" dirty="0" smtClean="0"/>
          </a:p>
          <a:p>
            <a:pPr algn="just"/>
            <a:endParaRPr lang="en-ZA" sz="1400" dirty="0"/>
          </a:p>
          <a:p>
            <a:pPr algn="just"/>
            <a:r>
              <a:rPr lang="en-GB" sz="1400" b="1" dirty="0" smtClean="0"/>
              <a:t>1.1</a:t>
            </a:r>
            <a:r>
              <a:rPr lang="en-GB" sz="1400" dirty="0" smtClean="0"/>
              <a:t>.</a:t>
            </a:r>
            <a:r>
              <a:rPr lang="en-GB" sz="1400" b="1" dirty="0"/>
              <a:t> Background</a:t>
            </a:r>
            <a:endParaRPr lang="en-ZA" sz="1400" b="1" dirty="0"/>
          </a:p>
          <a:p>
            <a:pPr algn="just"/>
            <a:endParaRPr lang="en-ZA" sz="1400" dirty="0"/>
          </a:p>
          <a:p>
            <a:pPr algn="just"/>
            <a:r>
              <a:rPr lang="en-ZA" sz="1400" dirty="0" smtClean="0"/>
              <a:t>Paragraph </a:t>
            </a:r>
            <a:r>
              <a:rPr lang="en-ZA" sz="1400" dirty="0"/>
              <a:t>5.3.1 of the Treasury Regulations states that “The accounting officer of an institution must establish procedures for quarterly reporting to the executive authority to facilitate effective performance monitoring, evaluation and corrective action. Section 4.4 of the</a:t>
            </a:r>
            <a:r>
              <a:rPr lang="en-ZA" sz="1400" b="1" dirty="0"/>
              <a:t> </a:t>
            </a:r>
            <a:r>
              <a:rPr lang="en-ZA" sz="1400" dirty="0"/>
              <a:t>National Treasury Framework for Strategic Plans and Annual Performance Plans states the following: </a:t>
            </a:r>
            <a:endParaRPr lang="en-ZA" sz="1400" dirty="0" smtClean="0"/>
          </a:p>
          <a:p>
            <a:pPr algn="just"/>
            <a:endParaRPr lang="en-ZA" sz="1400" dirty="0"/>
          </a:p>
          <a:p>
            <a:pPr algn="just"/>
            <a:r>
              <a:rPr lang="en-ZA" sz="1400" b="1" dirty="0"/>
              <a:t>Quarterly performance reports</a:t>
            </a:r>
            <a:endParaRPr lang="en-ZA" sz="1400" dirty="0"/>
          </a:p>
          <a:p>
            <a:endParaRPr lang="en-ZA" sz="1400" b="1" i="1" kern="0" dirty="0" smtClean="0">
              <a:cs typeface="Arial" panose="020B0604020202020204" pitchFamily="34" charset="0"/>
            </a:endParaRPr>
          </a:p>
          <a:p>
            <a:r>
              <a:rPr lang="en-ZA" sz="1400" b="1" i="1" kern="0" dirty="0" smtClean="0">
                <a:cs typeface="Arial" panose="020B0604020202020204" pitchFamily="34" charset="0"/>
              </a:rPr>
              <a:t>Purpose</a:t>
            </a:r>
            <a:r>
              <a:rPr lang="en-ZA" sz="1400" b="1" i="1" kern="0" dirty="0">
                <a:cs typeface="Arial" panose="020B0604020202020204" pitchFamily="34" charset="0"/>
              </a:rPr>
              <a:t> </a:t>
            </a:r>
            <a:endParaRPr lang="en-ZA" sz="1400" b="1" i="1" kern="0" dirty="0" smtClean="0">
              <a:cs typeface="Arial" panose="020B0604020202020204" pitchFamily="34" charset="0"/>
            </a:endParaRPr>
          </a:p>
          <a:p>
            <a:endParaRPr lang="en-ZA" sz="1400" kern="0" dirty="0">
              <a:cs typeface="Arial" panose="020B0604020202020204" pitchFamily="34" charset="0"/>
            </a:endParaRPr>
          </a:p>
          <a:p>
            <a:pPr algn="just"/>
            <a:r>
              <a:rPr lang="en-ZA" sz="1400" kern="0" dirty="0">
                <a:cs typeface="Arial" panose="020B0604020202020204" pitchFamily="34" charset="0"/>
              </a:rPr>
              <a:t>Quarterly performance reports provide progress updates on the implementation of an institutions’ Annual Performance Plan in the previous quarter, with particular reference to monitoring delivery against quarterly performance </a:t>
            </a:r>
            <a:r>
              <a:rPr lang="en-ZA" sz="1400" kern="0" dirty="0" smtClean="0">
                <a:cs typeface="Arial" panose="020B0604020202020204" pitchFamily="34" charset="0"/>
              </a:rPr>
              <a:t>targets</a:t>
            </a:r>
          </a:p>
          <a:p>
            <a:endParaRPr lang="en-ZA" sz="1400" b="1" i="1" kern="0" dirty="0" smtClean="0">
              <a:cs typeface="Arial" panose="020B0604020202020204" pitchFamily="34" charset="0"/>
            </a:endParaRPr>
          </a:p>
          <a:p>
            <a:r>
              <a:rPr lang="en-ZA" sz="1400" b="1" i="1" kern="0" dirty="0" smtClean="0">
                <a:cs typeface="Arial" panose="020B0604020202020204" pitchFamily="34" charset="0"/>
              </a:rPr>
              <a:t>Focus</a:t>
            </a:r>
          </a:p>
          <a:p>
            <a:endParaRPr lang="en-ZA" sz="1400" b="1" i="1" kern="0" dirty="0">
              <a:cs typeface="Arial" panose="020B0604020202020204" pitchFamily="34" charset="0"/>
            </a:endParaRPr>
          </a:p>
          <a:p>
            <a:r>
              <a:rPr lang="en-ZA" sz="1400" b="1" i="1" kern="0" dirty="0">
                <a:cs typeface="Arial" panose="020B0604020202020204" pitchFamily="34" charset="0"/>
              </a:rPr>
              <a:t> </a:t>
            </a:r>
            <a:r>
              <a:rPr lang="en-ZA" sz="1400" kern="0" dirty="0" smtClean="0">
                <a:cs typeface="Arial" panose="020B0604020202020204" pitchFamily="34" charset="0"/>
              </a:rPr>
              <a:t>A </a:t>
            </a:r>
            <a:r>
              <a:rPr lang="en-ZA" sz="1400" kern="0" dirty="0">
                <a:cs typeface="Arial" panose="020B0604020202020204" pitchFamily="34" charset="0"/>
              </a:rPr>
              <a:t>quarterly performance report provides the executive authority, the National Treasury and provincial treasuries with information on performance against plans. It also provides the accounting officer with an opportunity to indicate measures that will be taken to ensure that implementation of the Annual Performance Plan remains on track</a:t>
            </a:r>
            <a:r>
              <a:rPr lang="en-ZA" sz="1400" kern="0" dirty="0" smtClean="0">
                <a:cs typeface="Arial" panose="020B0604020202020204" pitchFamily="34" charset="0"/>
              </a:rPr>
              <a:t>.</a:t>
            </a:r>
          </a:p>
          <a:p>
            <a:endParaRPr lang="en-ZA" sz="1400" kern="0" dirty="0">
              <a:cs typeface="Arial" panose="020B0604020202020204" pitchFamily="34" charset="0"/>
            </a:endParaRPr>
          </a:p>
        </p:txBody>
      </p:sp>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
        <p:nvSpPr>
          <p:cNvPr id="5" name="Rectangle 4"/>
          <p:cNvSpPr/>
          <p:nvPr/>
        </p:nvSpPr>
        <p:spPr>
          <a:xfrm>
            <a:off x="359764" y="479685"/>
            <a:ext cx="11287810" cy="405839"/>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Calibri" panose="020F0502020204030204" pitchFamily="34" charset="0"/>
                <a:cs typeface="Calibri" panose="020F0502020204030204" pitchFamily="34" charset="0"/>
              </a:rPr>
              <a:t>                                                           INTRODUCTION</a:t>
            </a:r>
            <a:r>
              <a:rPr lang="en-ZA" sz="2000" b="1" dirty="0" smtClean="0">
                <a:solidFill>
                  <a:schemeClr val="tx1"/>
                </a:solidFill>
                <a:latin typeface="Calibri" panose="020F0502020204030204" pitchFamily="34" charset="0"/>
                <a:cs typeface="Calibri" panose="020F0502020204030204" pitchFamily="34" charset="0"/>
              </a:rPr>
              <a:t> </a:t>
            </a:r>
            <a:r>
              <a:rPr lang="en-ZA" sz="2000" b="1" dirty="0">
                <a:solidFill>
                  <a:schemeClr val="bg1"/>
                </a:solidFill>
                <a:latin typeface="Calibri" panose="020F0502020204030204" pitchFamily="34" charset="0"/>
                <a:cs typeface="Calibri" panose="020F0502020204030204" pitchFamily="34" charset="0"/>
              </a:rPr>
              <a:t>AND </a:t>
            </a:r>
            <a:r>
              <a:rPr lang="en-ZA" sz="2000" b="1" dirty="0" smtClean="0">
                <a:solidFill>
                  <a:schemeClr val="bg1"/>
                </a:solidFill>
                <a:latin typeface="Calibri" panose="020F0502020204030204" pitchFamily="34" charset="0"/>
                <a:cs typeface="Calibri" panose="020F0502020204030204" pitchFamily="34" charset="0"/>
              </a:rPr>
              <a:t>BACKGROUND  </a:t>
            </a:r>
            <a:endParaRPr lang="en-ZA" sz="20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875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609600" y="1241659"/>
            <a:ext cx="10947816" cy="4844347"/>
          </a:xfrm>
          <a:prstGeom prst="rect">
            <a:avLst/>
          </a:prstGeom>
        </p:spPr>
        <p:txBody>
          <a:bodyPr>
            <a:normAutofit/>
          </a:bodyPr>
          <a:lst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indent="0">
              <a:buNone/>
            </a:pPr>
            <a:r>
              <a:rPr lang="en-ZA" sz="1400" b="1" i="1" kern="0" dirty="0" smtClean="0">
                <a:cs typeface="Arial" panose="020B0604020202020204" pitchFamily="34" charset="0"/>
              </a:rPr>
              <a:t>Focus</a:t>
            </a:r>
            <a:endParaRPr lang="en-ZA" sz="1400" b="1" i="1" kern="0" dirty="0">
              <a:cs typeface="Arial" panose="020B0604020202020204" pitchFamily="34" charset="0"/>
            </a:endParaRPr>
          </a:p>
          <a:p>
            <a:pPr marL="0" indent="0">
              <a:buNone/>
            </a:pPr>
            <a:r>
              <a:rPr lang="en-ZA" sz="1400" kern="0" dirty="0" smtClean="0">
                <a:cs typeface="Arial" panose="020B0604020202020204" pitchFamily="34" charset="0"/>
              </a:rPr>
              <a:t>A </a:t>
            </a:r>
            <a:r>
              <a:rPr lang="en-ZA" sz="1400" kern="0" dirty="0">
                <a:cs typeface="Arial" panose="020B0604020202020204" pitchFamily="34" charset="0"/>
              </a:rPr>
              <a:t>quarterly performance report provides the executive authority, the National Treasury and provincial treasuries with information on performance against plans. It also provides the accounting officer with an opportunity to indicate measures that will be taken to ensure that implementation of the Annual Performance Plan remains on track.</a:t>
            </a:r>
          </a:p>
          <a:p>
            <a:pPr marL="0" indent="0">
              <a:buNone/>
            </a:pPr>
            <a:r>
              <a:rPr lang="en-ZA" sz="1400" b="1" i="1" kern="0" dirty="0" smtClean="0">
                <a:latin typeface="+mj-lt"/>
                <a:cs typeface="Arial" panose="020B0604020202020204" pitchFamily="34" charset="0"/>
              </a:rPr>
              <a:t>Timeframe</a:t>
            </a:r>
            <a:endParaRPr lang="en-ZA" sz="1400" b="1" i="1" kern="0" dirty="0">
              <a:latin typeface="+mj-lt"/>
              <a:cs typeface="Arial" panose="020B0604020202020204" pitchFamily="34" charset="0"/>
            </a:endParaRPr>
          </a:p>
          <a:p>
            <a:pPr marL="0" indent="0">
              <a:buNone/>
            </a:pPr>
            <a:r>
              <a:rPr lang="en-ZA" sz="1400" i="1" kern="0" dirty="0" smtClean="0">
                <a:latin typeface="+mj-lt"/>
                <a:cs typeface="Arial" panose="020B0604020202020204" pitchFamily="34" charset="0"/>
              </a:rPr>
              <a:t>Quarterly </a:t>
            </a:r>
            <a:r>
              <a:rPr lang="en-ZA" sz="1400" i="1" kern="0" dirty="0">
                <a:latin typeface="+mj-lt"/>
                <a:cs typeface="Arial" panose="020B0604020202020204" pitchFamily="34" charset="0"/>
              </a:rPr>
              <a:t>reports must be prepared within 30 days after the end of each quarter.</a:t>
            </a:r>
          </a:p>
          <a:p>
            <a:pPr marL="0" indent="0" algn="just">
              <a:buFont typeface="Wingdings" pitchFamily="2" charset="2"/>
              <a:buNone/>
            </a:pPr>
            <a:r>
              <a:rPr lang="en-ZA" sz="1400" b="1" i="1" kern="0" dirty="0" smtClean="0">
                <a:cs typeface="Arial" panose="020B0604020202020204" pitchFamily="34" charset="0"/>
              </a:rPr>
              <a:t>Updating</a:t>
            </a:r>
            <a:endParaRPr lang="en-ZA" sz="1400" b="1" i="1" kern="0" dirty="0">
              <a:cs typeface="Arial" panose="020B0604020202020204" pitchFamily="34" charset="0"/>
            </a:endParaRPr>
          </a:p>
          <a:p>
            <a:pPr marL="0" indent="0" algn="just">
              <a:buFont typeface="Wingdings" pitchFamily="2" charset="2"/>
              <a:buNone/>
            </a:pPr>
            <a:r>
              <a:rPr lang="en-ZA" sz="1400" kern="0" dirty="0">
                <a:cs typeface="Arial" panose="020B0604020202020204" pitchFamily="34" charset="0"/>
              </a:rPr>
              <a:t> </a:t>
            </a:r>
            <a:r>
              <a:rPr lang="en-ZA" sz="1400" kern="0" dirty="0" smtClean="0">
                <a:cs typeface="Arial" panose="020B0604020202020204" pitchFamily="34" charset="0"/>
              </a:rPr>
              <a:t>Changes </a:t>
            </a:r>
            <a:r>
              <a:rPr lang="en-ZA" sz="1400" kern="0" dirty="0">
                <a:cs typeface="Arial" panose="020B0604020202020204" pitchFamily="34" charset="0"/>
              </a:rPr>
              <a:t>to planned targets should not be made in quarterly performance reports. Ideally, actual</a:t>
            </a:r>
          </a:p>
          <a:p>
            <a:pPr marL="0" indent="0" algn="just">
              <a:buNone/>
            </a:pPr>
            <a:r>
              <a:rPr lang="en-ZA" sz="1400" kern="0" dirty="0">
                <a:cs typeface="Arial" panose="020B0604020202020204" pitchFamily="34" charset="0"/>
              </a:rPr>
              <a:t>performance numbers reported for a particular quarter should not be revised. However, given the inherent difficulties in management information systems, it may be necessary to provide for validation and revision of reported numbers in subsequent reports, subject to appropriate quality controls and disclosures</a:t>
            </a:r>
            <a:r>
              <a:rPr lang="en-ZA" sz="1400" kern="0" dirty="0" smtClean="0">
                <a:cs typeface="Arial" panose="020B0604020202020204" pitchFamily="34" charset="0"/>
              </a:rPr>
              <a:t>.</a:t>
            </a:r>
          </a:p>
          <a:p>
            <a:pPr marL="0" indent="0" algn="just">
              <a:buNone/>
            </a:pPr>
            <a:r>
              <a:rPr lang="en-ZA" sz="1400" b="1" i="1" dirty="0" smtClean="0"/>
              <a:t>Linked </a:t>
            </a:r>
            <a:r>
              <a:rPr lang="en-ZA" sz="1400" b="1" i="1" dirty="0"/>
              <a:t>to</a:t>
            </a:r>
            <a:endParaRPr lang="en-ZA" sz="1400" dirty="0"/>
          </a:p>
          <a:p>
            <a:pPr marL="0" indent="0" algn="just">
              <a:buNone/>
            </a:pPr>
            <a:r>
              <a:rPr lang="en-ZA" sz="1400" b="1" i="1" dirty="0"/>
              <a:t> </a:t>
            </a:r>
            <a:r>
              <a:rPr lang="en-ZA" sz="1400" dirty="0" smtClean="0"/>
              <a:t>The </a:t>
            </a:r>
            <a:r>
              <a:rPr lang="en-ZA" sz="1400" dirty="0"/>
              <a:t>quarterly performance reports are ultimately consolidated into the performance section of the annual report. In addition, the quarterly performance reports for the second and third quarters provide information on the present year’s performance to be taken into consideration in the development of the Annual Performance Plan and annual budget for the following year.</a:t>
            </a:r>
          </a:p>
          <a:p>
            <a:pPr marL="0" indent="0">
              <a:buNone/>
            </a:pPr>
            <a:endParaRPr lang="en-ZA" sz="1400" kern="0" dirty="0">
              <a:cs typeface="Arial" panose="020B0604020202020204" pitchFamily="34" charset="0"/>
            </a:endParaRPr>
          </a:p>
          <a:p>
            <a:pPr marL="0" indent="0">
              <a:buFont typeface="Wingdings" pitchFamily="2" charset="2"/>
              <a:buNone/>
            </a:pPr>
            <a:endParaRPr lang="en-ZA" sz="1100" kern="0" dirty="0">
              <a:latin typeface="Arial" panose="020B0604020202020204" pitchFamily="34" charset="0"/>
              <a:cs typeface="Arial" panose="020B0604020202020204" pitchFamily="34" charset="0"/>
            </a:endParaRPr>
          </a:p>
        </p:txBody>
      </p:sp>
      <p:sp>
        <p:nvSpPr>
          <p:cNvPr id="3" name="Rectangle 2"/>
          <p:cNvSpPr/>
          <p:nvPr/>
        </p:nvSpPr>
        <p:spPr>
          <a:xfrm>
            <a:off x="535548" y="548217"/>
            <a:ext cx="11287810" cy="395059"/>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Arial" panose="020B0604020202020204" pitchFamily="34" charset="0"/>
                <a:cs typeface="Arial" panose="020B0604020202020204" pitchFamily="34" charset="0"/>
              </a:rPr>
              <a:t>                                     INTRODUCTION</a:t>
            </a:r>
            <a:r>
              <a:rPr lang="en-ZA" sz="2000" b="1" dirty="0" smtClean="0">
                <a:solidFill>
                  <a:schemeClr val="tx1"/>
                </a:solidFill>
                <a:latin typeface="Arial" panose="020B0604020202020204" pitchFamily="34" charset="0"/>
                <a:cs typeface="Arial" panose="020B0604020202020204" pitchFamily="34" charset="0"/>
              </a:rPr>
              <a:t> </a:t>
            </a:r>
            <a:r>
              <a:rPr lang="en-ZA" sz="2000" b="1" dirty="0">
                <a:solidFill>
                  <a:schemeClr val="bg1"/>
                </a:solidFill>
                <a:latin typeface="Arial" panose="020B0604020202020204" pitchFamily="34" charset="0"/>
                <a:cs typeface="Arial" panose="020B0604020202020204" pitchFamily="34" charset="0"/>
              </a:rPr>
              <a:t>AND </a:t>
            </a:r>
            <a:r>
              <a:rPr lang="en-ZA" sz="2000" b="1" dirty="0" smtClean="0">
                <a:solidFill>
                  <a:schemeClr val="bg1"/>
                </a:solidFill>
                <a:latin typeface="Arial" panose="020B0604020202020204" pitchFamily="34" charset="0"/>
                <a:cs typeface="Arial" panose="020B0604020202020204" pitchFamily="34" charset="0"/>
              </a:rPr>
              <a:t>BACKGROUND  Conti..d  </a:t>
            </a:r>
            <a:endParaRPr lang="en-ZA"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822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4" y="1081238"/>
            <a:ext cx="11529483" cy="5927777"/>
          </a:xfrm>
        </p:spPr>
        <p:txBody>
          <a:bodyPr/>
          <a:lstStyle/>
          <a:p>
            <a:pPr marL="0" indent="0">
              <a:buNone/>
            </a:pPr>
            <a:r>
              <a:rPr lang="en-GB" b="1" dirty="0" smtClean="0"/>
              <a:t>1.2 Objective </a:t>
            </a:r>
          </a:p>
          <a:p>
            <a:pPr marL="0" indent="0">
              <a:buNone/>
            </a:pPr>
            <a:r>
              <a:rPr lang="en-GB" dirty="0" smtClean="0"/>
              <a:t>To </a:t>
            </a:r>
            <a:r>
              <a:rPr lang="en-GB" dirty="0"/>
              <a:t>evaluate whether:</a:t>
            </a:r>
            <a:endParaRPr lang="en-ZA" dirty="0"/>
          </a:p>
          <a:p>
            <a:pPr>
              <a:buClr>
                <a:schemeClr val="tx1"/>
              </a:buClr>
              <a:buFont typeface="Arial" panose="020B0604020202020204" pitchFamily="34" charset="0"/>
              <a:buChar char="•"/>
            </a:pPr>
            <a:r>
              <a:rPr lang="en-GB" dirty="0" smtClean="0"/>
              <a:t>performance </a:t>
            </a:r>
            <a:r>
              <a:rPr lang="en-GB" dirty="0"/>
              <a:t>information reported was accurate, valid and complete, based on the portfolio of </a:t>
            </a:r>
            <a:r>
              <a:rPr lang="en-GB" dirty="0" smtClean="0"/>
              <a:t>evidence;</a:t>
            </a:r>
            <a:endParaRPr lang="en-GB" dirty="0" smtClean="0"/>
          </a:p>
          <a:p>
            <a:pPr>
              <a:buClr>
                <a:schemeClr val="tx1"/>
              </a:buClr>
              <a:buFont typeface="Arial" panose="020B0604020202020204" pitchFamily="34" charset="0"/>
              <a:buChar char="•"/>
            </a:pPr>
            <a:r>
              <a:rPr lang="en-GB" dirty="0" smtClean="0"/>
              <a:t>the correct </a:t>
            </a:r>
            <a:r>
              <a:rPr lang="en-GB" dirty="0"/>
              <a:t>method of technical indicator description (TID) was utilised and applied </a:t>
            </a:r>
            <a:r>
              <a:rPr lang="en-GB" dirty="0" smtClean="0"/>
              <a:t>consistently; and</a:t>
            </a:r>
            <a:endParaRPr lang="en-GB" dirty="0" smtClean="0"/>
          </a:p>
          <a:p>
            <a:pPr>
              <a:buClr>
                <a:schemeClr val="tx1"/>
              </a:buClr>
              <a:buFont typeface="Arial" panose="020B0604020202020204" pitchFamily="34" charset="0"/>
              <a:buChar char="•"/>
            </a:pPr>
            <a:r>
              <a:rPr lang="en-GB" dirty="0"/>
              <a:t>t</a:t>
            </a:r>
            <a:r>
              <a:rPr lang="en-GB" dirty="0" smtClean="0"/>
              <a:t>he correct  </a:t>
            </a:r>
            <a:r>
              <a:rPr lang="en-GB" dirty="0"/>
              <a:t>source document was utilised to capture the reported performance </a:t>
            </a:r>
            <a:r>
              <a:rPr lang="en-GB" dirty="0" smtClean="0"/>
              <a:t>information.</a:t>
            </a:r>
          </a:p>
          <a:p>
            <a:pPr marL="0" indent="0">
              <a:buClr>
                <a:schemeClr val="tx1"/>
              </a:buClr>
              <a:buNone/>
            </a:pPr>
            <a:endParaRPr lang="en-GB" dirty="0" smtClean="0"/>
          </a:p>
          <a:p>
            <a:pPr marL="0" indent="0">
              <a:buClr>
                <a:schemeClr val="tx1"/>
              </a:buClr>
              <a:buNone/>
            </a:pPr>
            <a:r>
              <a:rPr lang="en-GB" b="1" dirty="0" smtClean="0"/>
              <a:t>1.3 </a:t>
            </a:r>
            <a:r>
              <a:rPr lang="en-GB" b="1" dirty="0"/>
              <a:t>Audit Scope</a:t>
            </a:r>
          </a:p>
          <a:p>
            <a:pPr marL="0" indent="0">
              <a:buNone/>
            </a:pPr>
            <a:r>
              <a:rPr lang="en-GB" dirty="0"/>
              <a:t>The review was conducted in </a:t>
            </a:r>
            <a:r>
              <a:rPr lang="en-GB" b="1" dirty="0" smtClean="0"/>
              <a:t>LMN, WC, EC, KZN, FS/NC </a:t>
            </a:r>
            <a:r>
              <a:rPr lang="en-GB" b="1" dirty="0" smtClean="0"/>
              <a:t>and Gauteng </a:t>
            </a:r>
            <a:r>
              <a:rPr lang="en-GB" b="1" dirty="0" smtClean="0"/>
              <a:t>Regions.</a:t>
            </a:r>
            <a:endParaRPr lang="en-ZA" dirty="0"/>
          </a:p>
          <a:p>
            <a:pPr marL="0" indent="0">
              <a:buNone/>
            </a:pPr>
            <a:r>
              <a:rPr lang="en-GB" dirty="0"/>
              <a:t> </a:t>
            </a:r>
            <a:r>
              <a:rPr lang="en-GB" dirty="0" smtClean="0"/>
              <a:t>The </a:t>
            </a:r>
            <a:r>
              <a:rPr lang="en-GB" dirty="0" smtClean="0"/>
              <a:t>audit was conducted on </a:t>
            </a:r>
            <a:r>
              <a:rPr lang="en-GB" dirty="0"/>
              <a:t>the following areas: </a:t>
            </a:r>
            <a:endParaRPr lang="en-ZA" dirty="0"/>
          </a:p>
          <a:p>
            <a:pPr>
              <a:buClr>
                <a:schemeClr val="tx1"/>
              </a:buClr>
              <a:buFont typeface="Wingdings" panose="05000000000000000000" pitchFamily="2" charset="2"/>
              <a:buChar char="§"/>
            </a:pPr>
            <a:r>
              <a:rPr lang="en-US" dirty="0" err="1" smtClean="0"/>
              <a:t>Programme</a:t>
            </a:r>
            <a:r>
              <a:rPr lang="en-US" dirty="0" smtClean="0"/>
              <a:t> </a:t>
            </a:r>
            <a:r>
              <a:rPr lang="en-US" dirty="0"/>
              <a:t>2: Incarceration</a:t>
            </a:r>
            <a:r>
              <a:rPr lang="en-US" dirty="0" smtClean="0"/>
              <a:t>;</a:t>
            </a:r>
          </a:p>
          <a:p>
            <a:pPr>
              <a:buClr>
                <a:schemeClr val="tx1"/>
              </a:buClr>
              <a:buFont typeface="Wingdings" panose="05000000000000000000" pitchFamily="2" charset="2"/>
              <a:buChar char="§"/>
            </a:pPr>
            <a:r>
              <a:rPr lang="en-US" dirty="0" err="1" smtClean="0"/>
              <a:t>Programme</a:t>
            </a:r>
            <a:r>
              <a:rPr lang="en-US" dirty="0" smtClean="0"/>
              <a:t> 3: Rehabilitation</a:t>
            </a:r>
          </a:p>
          <a:p>
            <a:pPr>
              <a:buClr>
                <a:schemeClr val="tx1"/>
              </a:buClr>
              <a:buFont typeface="Wingdings" panose="05000000000000000000" pitchFamily="2" charset="2"/>
              <a:buChar char="§"/>
            </a:pPr>
            <a:r>
              <a:rPr lang="en-US" dirty="0" err="1" smtClean="0"/>
              <a:t>Programme</a:t>
            </a:r>
            <a:r>
              <a:rPr lang="en-US" dirty="0" smtClean="0"/>
              <a:t> 4:Care</a:t>
            </a:r>
            <a:endParaRPr lang="en-US" dirty="0"/>
          </a:p>
          <a:p>
            <a:pPr lvl="0">
              <a:buClr>
                <a:srgbClr val="002060"/>
              </a:buClr>
              <a:buFont typeface="Wingdings" panose="05000000000000000000" pitchFamily="2" charset="2"/>
              <a:buChar char="§"/>
            </a:pPr>
            <a:r>
              <a:rPr lang="en-US" dirty="0" err="1" smtClean="0"/>
              <a:t>Programme</a:t>
            </a:r>
            <a:r>
              <a:rPr lang="en-US" dirty="0" smtClean="0"/>
              <a:t> </a:t>
            </a:r>
            <a:r>
              <a:rPr lang="en-US" dirty="0"/>
              <a:t>5: Social Reintegration</a:t>
            </a:r>
            <a:endParaRPr lang="en-ZA" dirty="0"/>
          </a:p>
          <a:p>
            <a:pPr marL="0" indent="0">
              <a:buClr>
                <a:schemeClr val="tx1"/>
              </a:buClr>
              <a:buNone/>
            </a:pPr>
            <a:endParaRPr lang="en-GB" sz="1400" dirty="0" smtClean="0"/>
          </a:p>
        </p:txBody>
      </p:sp>
      <p:sp>
        <p:nvSpPr>
          <p:cNvPr id="4" name="Rectangle 3"/>
          <p:cNvSpPr/>
          <p:nvPr/>
        </p:nvSpPr>
        <p:spPr>
          <a:xfrm>
            <a:off x="328084" y="523578"/>
            <a:ext cx="11287810" cy="429323"/>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Arial" panose="020B0604020202020204" pitchFamily="34" charset="0"/>
                <a:cs typeface="Arial" panose="020B0604020202020204" pitchFamily="34" charset="0"/>
              </a:rPr>
              <a:t>                                                           Objective and Scope</a:t>
            </a:r>
            <a:endParaRPr lang="en-ZA"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2353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3"/>
          <p:cNvGrpSpPr>
            <a:grpSpLocks/>
          </p:cNvGrpSpPr>
          <p:nvPr/>
        </p:nvGrpSpPr>
        <p:grpSpPr bwMode="auto">
          <a:xfrm>
            <a:off x="268105" y="1866126"/>
            <a:ext cx="9760314" cy="720725"/>
            <a:chOff x="-254232" y="1928832"/>
            <a:chExt cx="8989038" cy="720080"/>
          </a:xfrm>
        </p:grpSpPr>
        <p:sp>
          <p:nvSpPr>
            <p:cNvPr id="5" name="Rectangle 4"/>
            <p:cNvSpPr/>
            <p:nvPr/>
          </p:nvSpPr>
          <p:spPr>
            <a:xfrm>
              <a:off x="468324" y="1928832"/>
              <a:ext cx="8266482" cy="720080"/>
            </a:xfrm>
            <a:prstGeom prst="rect">
              <a:avLst/>
            </a:prstGeom>
            <a:solidFill>
              <a:schemeClr val="bg2"/>
            </a:solidFill>
            <a:ln/>
          </p:spPr>
          <p:style>
            <a:lnRef idx="1">
              <a:schemeClr val="accent6"/>
            </a:lnRef>
            <a:fillRef idx="2">
              <a:schemeClr val="accent6"/>
            </a:fillRef>
            <a:effectRef idx="1">
              <a:schemeClr val="accent6"/>
            </a:effectRef>
            <a:fontRef idx="minor">
              <a:schemeClr val="dk1"/>
            </a:fontRef>
          </p:style>
          <p:txBody>
            <a:bodyPr anchor="ctr"/>
            <a:lstStyle/>
            <a:p>
              <a:pPr algn="ctr">
                <a:lnSpc>
                  <a:spcPct val="80000"/>
                </a:lnSpc>
                <a:defRPr/>
              </a:pPr>
              <a:r>
                <a:rPr lang="en-US" dirty="0">
                  <a:solidFill>
                    <a:srgbClr val="000000"/>
                  </a:solidFill>
                </a:rPr>
                <a:t>Understand  and test the design and implementation of the performance </a:t>
              </a:r>
            </a:p>
            <a:p>
              <a:pPr algn="ctr">
                <a:lnSpc>
                  <a:spcPct val="80000"/>
                </a:lnSpc>
                <a:defRPr/>
              </a:pPr>
              <a:r>
                <a:rPr lang="en-US" dirty="0">
                  <a:solidFill>
                    <a:srgbClr val="000000"/>
                  </a:solidFill>
                </a:rPr>
                <a:t>management systems, processes, and relevant </a:t>
              </a:r>
              <a:r>
                <a:rPr lang="en-US" dirty="0" smtClean="0">
                  <a:solidFill>
                    <a:srgbClr val="000000"/>
                  </a:solidFill>
                </a:rPr>
                <a:t>controls.</a:t>
              </a:r>
              <a:endParaRPr lang="en-US" dirty="0">
                <a:solidFill>
                  <a:srgbClr val="000000"/>
                </a:solidFill>
              </a:endParaRPr>
            </a:p>
            <a:p>
              <a:pPr algn="ctr">
                <a:lnSpc>
                  <a:spcPct val="80000"/>
                </a:lnSpc>
                <a:defRPr/>
              </a:pPr>
              <a:endParaRPr lang="en-US" dirty="0">
                <a:solidFill>
                  <a:srgbClr val="000000"/>
                </a:solidFill>
              </a:endParaRPr>
            </a:p>
          </p:txBody>
        </p:sp>
        <p:sp>
          <p:nvSpPr>
            <p:cNvPr id="6" name="Oval 5"/>
            <p:cNvSpPr/>
            <p:nvPr/>
          </p:nvSpPr>
          <p:spPr>
            <a:xfrm>
              <a:off x="-254232" y="2040073"/>
              <a:ext cx="530142" cy="497598"/>
            </a:xfrm>
            <a:prstGeom prst="ellipse">
              <a:avLst/>
            </a:prstGeom>
            <a:solidFill>
              <a:schemeClr val="tx2"/>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ZA" b="1" dirty="0">
                  <a:effectLst>
                    <a:outerShdw blurRad="38100" dist="38100" dir="2700000" algn="tl">
                      <a:srgbClr val="000000">
                        <a:alpha val="43137"/>
                      </a:srgbClr>
                    </a:outerShdw>
                  </a:effectLst>
                </a:rPr>
                <a:t>1</a:t>
              </a:r>
            </a:p>
          </p:txBody>
        </p:sp>
      </p:grpSp>
      <p:grpSp>
        <p:nvGrpSpPr>
          <p:cNvPr id="7" name="Group 24"/>
          <p:cNvGrpSpPr>
            <a:grpSpLocks/>
          </p:cNvGrpSpPr>
          <p:nvPr/>
        </p:nvGrpSpPr>
        <p:grpSpPr bwMode="auto">
          <a:xfrm>
            <a:off x="286935" y="2797820"/>
            <a:ext cx="9741485" cy="720725"/>
            <a:chOff x="273142" y="2775082"/>
            <a:chExt cx="8775207" cy="720080"/>
          </a:xfrm>
        </p:grpSpPr>
        <p:sp>
          <p:nvSpPr>
            <p:cNvPr id="8" name="Rectangle 7"/>
            <p:cNvSpPr/>
            <p:nvPr/>
          </p:nvSpPr>
          <p:spPr>
            <a:xfrm>
              <a:off x="983828" y="2775082"/>
              <a:ext cx="8064521" cy="720080"/>
            </a:xfrm>
            <a:prstGeom prst="rect">
              <a:avLst/>
            </a:prstGeom>
            <a:solidFill>
              <a:schemeClr val="bg2"/>
            </a:solidFill>
            <a:ln/>
          </p:spPr>
          <p:style>
            <a:lnRef idx="1">
              <a:schemeClr val="accent6"/>
            </a:lnRef>
            <a:fillRef idx="2">
              <a:schemeClr val="accent6"/>
            </a:fillRef>
            <a:effectRef idx="1">
              <a:schemeClr val="accent6"/>
            </a:effectRef>
            <a:fontRef idx="minor">
              <a:schemeClr val="dk1"/>
            </a:fontRef>
          </p:style>
          <p:txBody>
            <a:bodyPr anchor="ctr"/>
            <a:lstStyle/>
            <a:p>
              <a:pPr algn="ctr">
                <a:lnSpc>
                  <a:spcPct val="80000"/>
                </a:lnSpc>
                <a:defRPr/>
              </a:pPr>
              <a:r>
                <a:rPr lang="en-US" dirty="0">
                  <a:solidFill>
                    <a:srgbClr val="000000"/>
                  </a:solidFill>
                </a:rPr>
                <a:t>Test the measurability, relevance, presentation &amp; consistency of planned and reported performance information</a:t>
              </a:r>
            </a:p>
          </p:txBody>
        </p:sp>
        <p:sp>
          <p:nvSpPr>
            <p:cNvPr id="9" name="Oval 8"/>
            <p:cNvSpPr/>
            <p:nvPr/>
          </p:nvSpPr>
          <p:spPr>
            <a:xfrm>
              <a:off x="273142" y="2845230"/>
              <a:ext cx="530142" cy="497598"/>
            </a:xfrm>
            <a:prstGeom prst="ellipse">
              <a:avLst/>
            </a:prstGeom>
            <a:solidFill>
              <a:schemeClr val="tx2"/>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ZA" b="1" dirty="0">
                  <a:effectLst>
                    <a:outerShdw blurRad="38100" dist="38100" dir="2700000" algn="tl">
                      <a:srgbClr val="000000">
                        <a:alpha val="43137"/>
                      </a:srgbClr>
                    </a:outerShdw>
                  </a:effectLst>
                </a:rPr>
                <a:t>2</a:t>
              </a:r>
            </a:p>
          </p:txBody>
        </p:sp>
      </p:grpSp>
      <p:grpSp>
        <p:nvGrpSpPr>
          <p:cNvPr id="10" name="Group 27"/>
          <p:cNvGrpSpPr/>
          <p:nvPr/>
        </p:nvGrpSpPr>
        <p:grpSpPr>
          <a:xfrm>
            <a:off x="286935" y="3727673"/>
            <a:ext cx="9741485" cy="720080"/>
            <a:chOff x="-552027" y="5145189"/>
            <a:chExt cx="8842356" cy="720080"/>
          </a:xfrm>
          <a:solidFill>
            <a:srgbClr val="00B050"/>
          </a:solidFill>
        </p:grpSpPr>
        <p:sp>
          <p:nvSpPr>
            <p:cNvPr id="11" name="Rectangle 10"/>
            <p:cNvSpPr/>
            <p:nvPr/>
          </p:nvSpPr>
          <p:spPr>
            <a:xfrm>
              <a:off x="225434" y="5145189"/>
              <a:ext cx="8064895" cy="720080"/>
            </a:xfrm>
            <a:prstGeom prst="rect">
              <a:avLst/>
            </a:prstGeom>
            <a:solidFill>
              <a:schemeClr val="bg2"/>
            </a:solidFill>
            <a:ln/>
          </p:spPr>
          <p:style>
            <a:lnRef idx="1">
              <a:schemeClr val="accent6"/>
            </a:lnRef>
            <a:fillRef idx="2">
              <a:schemeClr val="accent6"/>
            </a:fillRef>
            <a:effectRef idx="1">
              <a:schemeClr val="accent6"/>
            </a:effectRef>
            <a:fontRef idx="minor">
              <a:schemeClr val="dk1"/>
            </a:fontRef>
          </p:style>
          <p:txBody>
            <a:bodyPr anchor="ctr"/>
            <a:lstStyle/>
            <a:p>
              <a:pPr algn="ctr">
                <a:lnSpc>
                  <a:spcPct val="80000"/>
                </a:lnSpc>
                <a:defRPr/>
              </a:pPr>
              <a:r>
                <a:rPr lang="en-US" dirty="0">
                  <a:solidFill>
                    <a:srgbClr val="000000"/>
                  </a:solidFill>
                </a:rPr>
                <a:t>Conclude on the usefulness of the report on predetermined objectives </a:t>
              </a:r>
            </a:p>
          </p:txBody>
        </p:sp>
        <p:sp>
          <p:nvSpPr>
            <p:cNvPr id="12" name="Oval 11"/>
            <p:cNvSpPr/>
            <p:nvPr/>
          </p:nvSpPr>
          <p:spPr>
            <a:xfrm>
              <a:off x="-552027" y="5240292"/>
              <a:ext cx="530142" cy="497598"/>
            </a:xfrm>
            <a:prstGeom prst="ellipse">
              <a:avLst/>
            </a:prstGeom>
            <a:solidFill>
              <a:schemeClr val="tx2"/>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ZA" b="1" dirty="0">
                  <a:effectLst>
                    <a:outerShdw blurRad="38100" dist="38100" dir="2700000" algn="tl">
                      <a:srgbClr val="000000">
                        <a:alpha val="43137"/>
                      </a:srgbClr>
                    </a:outerShdw>
                  </a:effectLst>
                </a:rPr>
                <a:t>3</a:t>
              </a:r>
            </a:p>
          </p:txBody>
        </p:sp>
      </p:grpSp>
      <p:grpSp>
        <p:nvGrpSpPr>
          <p:cNvPr id="13" name="Group 14"/>
          <p:cNvGrpSpPr>
            <a:grpSpLocks/>
          </p:cNvGrpSpPr>
          <p:nvPr/>
        </p:nvGrpSpPr>
        <p:grpSpPr bwMode="auto">
          <a:xfrm>
            <a:off x="268105" y="4644180"/>
            <a:ext cx="9760315" cy="719138"/>
            <a:chOff x="-353229" y="5145189"/>
            <a:chExt cx="8885668" cy="720080"/>
          </a:xfrm>
        </p:grpSpPr>
        <p:sp>
          <p:nvSpPr>
            <p:cNvPr id="14" name="Rectangle 13"/>
            <p:cNvSpPr/>
            <p:nvPr/>
          </p:nvSpPr>
          <p:spPr>
            <a:xfrm>
              <a:off x="467918" y="5145189"/>
              <a:ext cx="8064521" cy="720080"/>
            </a:xfrm>
            <a:prstGeom prst="rect">
              <a:avLst/>
            </a:prstGeom>
            <a:solidFill>
              <a:schemeClr val="bg2"/>
            </a:solidFill>
            <a:ln/>
          </p:spPr>
          <p:style>
            <a:lnRef idx="1">
              <a:schemeClr val="accent6"/>
            </a:lnRef>
            <a:fillRef idx="2">
              <a:schemeClr val="accent6"/>
            </a:fillRef>
            <a:effectRef idx="1">
              <a:schemeClr val="accent6"/>
            </a:effectRef>
            <a:fontRef idx="minor">
              <a:schemeClr val="dk1"/>
            </a:fontRef>
          </p:style>
          <p:txBody>
            <a:bodyPr anchor="ctr"/>
            <a:lstStyle/>
            <a:p>
              <a:pPr algn="ctr">
                <a:lnSpc>
                  <a:spcPct val="80000"/>
                </a:lnSpc>
                <a:defRPr/>
              </a:pPr>
              <a:r>
                <a:rPr lang="en-US" dirty="0">
                  <a:solidFill>
                    <a:srgbClr val="000000"/>
                  </a:solidFill>
                </a:rPr>
                <a:t>Test the reported performance information to relevant </a:t>
              </a:r>
            </a:p>
            <a:p>
              <a:pPr algn="ctr">
                <a:lnSpc>
                  <a:spcPct val="80000"/>
                </a:lnSpc>
                <a:defRPr/>
              </a:pPr>
              <a:r>
                <a:rPr lang="en-US" dirty="0">
                  <a:solidFill>
                    <a:srgbClr val="000000"/>
                  </a:solidFill>
                </a:rPr>
                <a:t>source documentation to verify the validity, </a:t>
              </a:r>
            </a:p>
            <a:p>
              <a:pPr algn="ctr">
                <a:lnSpc>
                  <a:spcPct val="80000"/>
                </a:lnSpc>
                <a:defRPr/>
              </a:pPr>
              <a:r>
                <a:rPr lang="en-US" dirty="0">
                  <a:solidFill>
                    <a:srgbClr val="000000"/>
                  </a:solidFill>
                </a:rPr>
                <a:t>accuracy &amp; completeness of reported performance information</a:t>
              </a:r>
            </a:p>
          </p:txBody>
        </p:sp>
        <p:sp>
          <p:nvSpPr>
            <p:cNvPr id="15" name="Oval 14"/>
            <p:cNvSpPr/>
            <p:nvPr/>
          </p:nvSpPr>
          <p:spPr>
            <a:xfrm>
              <a:off x="-353229" y="5297566"/>
              <a:ext cx="530142" cy="497598"/>
            </a:xfrm>
            <a:prstGeom prst="ellipse">
              <a:avLst/>
            </a:prstGeom>
            <a:solidFill>
              <a:schemeClr val="tx2"/>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ZA" b="1" dirty="0">
                  <a:effectLst>
                    <a:outerShdw blurRad="38100" dist="38100" dir="2700000" algn="tl">
                      <a:srgbClr val="000000">
                        <a:alpha val="43137"/>
                      </a:srgbClr>
                    </a:outerShdw>
                  </a:effectLst>
                </a:rPr>
                <a:t>4</a:t>
              </a:r>
            </a:p>
          </p:txBody>
        </p:sp>
      </p:grpSp>
      <p:grpSp>
        <p:nvGrpSpPr>
          <p:cNvPr id="16" name="Group 28"/>
          <p:cNvGrpSpPr>
            <a:grpSpLocks/>
          </p:cNvGrpSpPr>
          <p:nvPr/>
        </p:nvGrpSpPr>
        <p:grpSpPr bwMode="auto">
          <a:xfrm>
            <a:off x="363652" y="5637213"/>
            <a:ext cx="9664767" cy="719138"/>
            <a:chOff x="-266383" y="5949280"/>
            <a:chExt cx="8921501" cy="720080"/>
          </a:xfrm>
        </p:grpSpPr>
        <p:sp>
          <p:nvSpPr>
            <p:cNvPr id="17" name="Rectangle 16"/>
            <p:cNvSpPr/>
            <p:nvPr/>
          </p:nvSpPr>
          <p:spPr>
            <a:xfrm>
              <a:off x="468324" y="5949280"/>
              <a:ext cx="8186794" cy="720080"/>
            </a:xfrm>
            <a:prstGeom prst="rect">
              <a:avLst/>
            </a:prstGeom>
            <a:solidFill>
              <a:schemeClr val="bg2"/>
            </a:solidFill>
            <a:ln/>
          </p:spPr>
          <p:style>
            <a:lnRef idx="1">
              <a:schemeClr val="accent6"/>
            </a:lnRef>
            <a:fillRef idx="2">
              <a:schemeClr val="accent6"/>
            </a:fillRef>
            <a:effectRef idx="1">
              <a:schemeClr val="accent6"/>
            </a:effectRef>
            <a:fontRef idx="minor">
              <a:schemeClr val="dk1"/>
            </a:fontRef>
          </p:style>
          <p:txBody>
            <a:bodyPr anchor="ctr"/>
            <a:lstStyle/>
            <a:p>
              <a:pPr algn="ctr">
                <a:lnSpc>
                  <a:spcPct val="80000"/>
                </a:lnSpc>
                <a:defRPr/>
              </a:pPr>
              <a:r>
                <a:rPr lang="en-US" dirty="0">
                  <a:solidFill>
                    <a:srgbClr val="000000"/>
                  </a:solidFill>
                </a:rPr>
                <a:t>Conclude on the reliability of the reported performance for </a:t>
              </a:r>
            </a:p>
            <a:p>
              <a:pPr algn="ctr">
                <a:lnSpc>
                  <a:spcPct val="80000"/>
                </a:lnSpc>
                <a:defRPr/>
              </a:pPr>
              <a:r>
                <a:rPr lang="en-US" dirty="0">
                  <a:solidFill>
                    <a:srgbClr val="000000"/>
                  </a:solidFill>
                </a:rPr>
                <a:t>selected programmes or objectives</a:t>
              </a:r>
            </a:p>
          </p:txBody>
        </p:sp>
        <p:sp>
          <p:nvSpPr>
            <p:cNvPr id="18" name="Oval 17"/>
            <p:cNvSpPr/>
            <p:nvPr/>
          </p:nvSpPr>
          <p:spPr>
            <a:xfrm>
              <a:off x="-266383" y="6046894"/>
              <a:ext cx="530142" cy="497598"/>
            </a:xfrm>
            <a:prstGeom prst="ellipse">
              <a:avLst/>
            </a:prstGeom>
            <a:solidFill>
              <a:schemeClr val="tx2"/>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ZA" b="1" dirty="0">
                  <a:effectLst>
                    <a:outerShdw blurRad="38100" dist="38100" dir="2700000" algn="tl">
                      <a:srgbClr val="000000">
                        <a:alpha val="43137"/>
                      </a:srgbClr>
                    </a:outerShdw>
                  </a:effectLst>
                </a:rPr>
                <a:t>5</a:t>
              </a:r>
            </a:p>
          </p:txBody>
        </p:sp>
      </p:grpSp>
      <p:sp>
        <p:nvSpPr>
          <p:cNvPr id="19" name="Rectangle 18"/>
          <p:cNvSpPr/>
          <p:nvPr/>
        </p:nvSpPr>
        <p:spPr>
          <a:xfrm>
            <a:off x="286935" y="499407"/>
            <a:ext cx="11287810" cy="529390"/>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t>1.4 </a:t>
            </a:r>
            <a:r>
              <a:rPr lang="en-ZA" sz="2000" b="1" dirty="0" smtClean="0"/>
              <a:t>Audit </a:t>
            </a:r>
            <a:r>
              <a:rPr lang="en-ZA" sz="2000" b="1" dirty="0"/>
              <a:t>Approach</a:t>
            </a:r>
            <a:endParaRPr lang="en-ZA" sz="20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51888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985" y="3482783"/>
            <a:ext cx="2385137" cy="2042084"/>
            <a:chOff x="3879793" y="2660337"/>
            <a:chExt cx="3338116" cy="1215684"/>
          </a:xfrm>
        </p:grpSpPr>
        <p:sp>
          <p:nvSpPr>
            <p:cNvPr id="4" name="Rounded Rectangle 3"/>
            <p:cNvSpPr/>
            <p:nvPr/>
          </p:nvSpPr>
          <p:spPr>
            <a:xfrm>
              <a:off x="3879793" y="2660337"/>
              <a:ext cx="3338116" cy="1215684"/>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Rounded Rectangle 4"/>
            <p:cNvSpPr/>
            <p:nvPr/>
          </p:nvSpPr>
          <p:spPr>
            <a:xfrm>
              <a:off x="3879794" y="2720229"/>
              <a:ext cx="3253128" cy="1069861"/>
            </a:xfrm>
            <a:prstGeom prst="rect">
              <a:avLst/>
            </a:prstGeom>
            <a:solidFill>
              <a:schemeClr val="accent1">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en-ZA" sz="1400" b="1" kern="1200" dirty="0" smtClean="0">
                <a:effectLst>
                  <a:outerShdw blurRad="38100" dist="38100" dir="2700000" algn="tl">
                    <a:srgbClr val="000000">
                      <a:alpha val="43137"/>
                    </a:srgbClr>
                  </a:outerShdw>
                </a:effectLst>
              </a:endParaRP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Quarter 1</a:t>
              </a:r>
              <a:endParaRPr lang="en-ZA" sz="1400" b="1" dirty="0">
                <a:effectLst>
                  <a:outerShdw blurRad="38100" dist="38100" dir="2700000" algn="tl">
                    <a:srgbClr val="000000">
                      <a:alpha val="43137"/>
                    </a:srgbClr>
                  </a:outerShdw>
                </a:effectLst>
              </a:endParaRP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LMN</a:t>
              </a:r>
              <a:r>
                <a:rPr lang="en-ZA" sz="1400" b="1" kern="1200" dirty="0" smtClean="0">
                  <a:effectLst>
                    <a:outerShdw blurRad="38100" dist="38100" dir="2700000" algn="tl">
                      <a:srgbClr val="000000">
                        <a:alpha val="43137"/>
                      </a:srgbClr>
                    </a:outerShdw>
                  </a:effectLst>
                </a:rPr>
                <a:t> Region =2 Findings </a:t>
              </a:r>
              <a:r>
                <a:rPr lang="en-ZA" sz="1400" b="1" dirty="0" smtClean="0">
                  <a:effectLst>
                    <a:outerShdw blurRad="38100" dist="38100" dir="2700000" algn="tl">
                      <a:srgbClr val="000000">
                        <a:alpha val="43137"/>
                      </a:srgbClr>
                    </a:outerShdw>
                  </a:effectLst>
                </a:rPr>
                <a:t>FS/NC Region = 5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EC Region = 1 Finding</a:t>
              </a:r>
            </a:p>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Q1 Total Findings = 8 </a:t>
              </a:r>
            </a:p>
            <a:p>
              <a:pPr lvl="0" algn="ctr" defTabSz="977900">
                <a:lnSpc>
                  <a:spcPct val="90000"/>
                </a:lnSpc>
                <a:spcBef>
                  <a:spcPct val="0"/>
                </a:spcBef>
                <a:spcAft>
                  <a:spcPct val="35000"/>
                </a:spcAft>
              </a:pPr>
              <a:endParaRPr lang="en-ZA" sz="1400" b="1" kern="1200" dirty="0">
                <a:effectLst>
                  <a:outerShdw blurRad="38100" dist="38100" dir="2700000" algn="tl">
                    <a:srgbClr val="000000">
                      <a:alpha val="43137"/>
                    </a:srgbClr>
                  </a:outerShdw>
                </a:effectLst>
              </a:endParaRPr>
            </a:p>
          </p:txBody>
        </p:sp>
      </p:grpSp>
      <p:grpSp>
        <p:nvGrpSpPr>
          <p:cNvPr id="6" name="Group 5"/>
          <p:cNvGrpSpPr/>
          <p:nvPr/>
        </p:nvGrpSpPr>
        <p:grpSpPr>
          <a:xfrm>
            <a:off x="2794898" y="3478357"/>
            <a:ext cx="2881123" cy="1972920"/>
            <a:chOff x="3805831" y="3248876"/>
            <a:chExt cx="3338115" cy="1215684"/>
          </a:xfrm>
        </p:grpSpPr>
        <p:sp>
          <p:nvSpPr>
            <p:cNvPr id="7" name="Rounded Rectangle 6"/>
            <p:cNvSpPr/>
            <p:nvPr/>
          </p:nvSpPr>
          <p:spPr>
            <a:xfrm>
              <a:off x="3805831" y="3248876"/>
              <a:ext cx="3338115" cy="1215684"/>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4115403" y="3356002"/>
              <a:ext cx="2853453" cy="1049505"/>
            </a:xfrm>
            <a:prstGeom prst="rect">
              <a:avLst/>
            </a:prstGeom>
            <a:solidFill>
              <a:schemeClr val="accent1">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Quarter  2</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Gauteng</a:t>
              </a:r>
              <a:r>
                <a:rPr lang="en-ZA" sz="1400" b="1" kern="1200" dirty="0" smtClean="0">
                  <a:effectLst>
                    <a:outerShdw blurRad="38100" dist="38100" dir="2700000" algn="tl">
                      <a:srgbClr val="000000">
                        <a:alpha val="43137"/>
                      </a:srgbClr>
                    </a:outerShdw>
                  </a:effectLst>
                </a:rPr>
                <a:t> Region= 8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KZN Region= 7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WC</a:t>
              </a:r>
              <a:r>
                <a:rPr lang="en-ZA" sz="1400" b="1" kern="1200" dirty="0" smtClean="0">
                  <a:effectLst>
                    <a:outerShdw blurRad="38100" dist="38100" dir="2700000" algn="tl">
                      <a:srgbClr val="000000">
                        <a:alpha val="43137"/>
                      </a:srgbClr>
                    </a:outerShdw>
                  </a:effectLst>
                </a:rPr>
                <a:t> Region= 0 Finding</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Q2 Total Findings = 15 </a:t>
              </a:r>
              <a:endParaRPr lang="en-ZA" sz="1400" b="1" kern="1200" dirty="0" smtClean="0">
                <a:effectLst>
                  <a:outerShdw blurRad="38100" dist="38100" dir="2700000" algn="tl">
                    <a:srgbClr val="000000">
                      <a:alpha val="43137"/>
                    </a:srgbClr>
                  </a:outerShdw>
                </a:effectLst>
              </a:endParaRPr>
            </a:p>
            <a:p>
              <a:pPr lvl="0" algn="ctr" defTabSz="977900">
                <a:lnSpc>
                  <a:spcPct val="90000"/>
                </a:lnSpc>
                <a:spcBef>
                  <a:spcPct val="0"/>
                </a:spcBef>
                <a:spcAft>
                  <a:spcPct val="35000"/>
                </a:spcAft>
              </a:pPr>
              <a:endParaRPr lang="en-ZA" sz="1400" b="1" kern="1200" dirty="0">
                <a:effectLst>
                  <a:outerShdw blurRad="38100" dist="38100" dir="2700000" algn="tl">
                    <a:srgbClr val="000000">
                      <a:alpha val="43137"/>
                    </a:srgbClr>
                  </a:outerShdw>
                </a:effectLst>
              </a:endParaRPr>
            </a:p>
          </p:txBody>
        </p:sp>
      </p:grpSp>
      <p:grpSp>
        <p:nvGrpSpPr>
          <p:cNvPr id="9" name="Group 8"/>
          <p:cNvGrpSpPr/>
          <p:nvPr/>
        </p:nvGrpSpPr>
        <p:grpSpPr>
          <a:xfrm>
            <a:off x="5833483" y="3428787"/>
            <a:ext cx="2667625" cy="2022490"/>
            <a:chOff x="3805832" y="3251603"/>
            <a:chExt cx="3338115" cy="1215684"/>
          </a:xfrm>
        </p:grpSpPr>
        <p:sp>
          <p:nvSpPr>
            <p:cNvPr id="10" name="Rounded Rectangle 9"/>
            <p:cNvSpPr/>
            <p:nvPr/>
          </p:nvSpPr>
          <p:spPr>
            <a:xfrm>
              <a:off x="3805832" y="3251603"/>
              <a:ext cx="3338115" cy="1215684"/>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4009153" y="3310948"/>
              <a:ext cx="2871385" cy="1030973"/>
            </a:xfrm>
            <a:prstGeom prst="rect">
              <a:avLst/>
            </a:prstGeom>
            <a:solidFill>
              <a:schemeClr val="accent1">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Quarter 3</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KZN Region = 6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EC Region = 7 Findings</a:t>
              </a:r>
            </a:p>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FS/NC </a:t>
              </a:r>
              <a:r>
                <a:rPr lang="en-ZA" sz="1400" b="1" kern="1200" dirty="0" smtClean="0">
                  <a:effectLst>
                    <a:outerShdw blurRad="38100" dist="38100" dir="2700000" algn="tl">
                      <a:srgbClr val="000000">
                        <a:alpha val="43137"/>
                      </a:srgbClr>
                    </a:outerShdw>
                  </a:effectLst>
                </a:rPr>
                <a:t>Region = 3 Finding</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WC Region = 5 Finding</a:t>
              </a:r>
            </a:p>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Q3 Total Findings = 21</a:t>
              </a:r>
            </a:p>
            <a:p>
              <a:pPr lvl="0" algn="ctr" defTabSz="977900">
                <a:lnSpc>
                  <a:spcPct val="90000"/>
                </a:lnSpc>
                <a:spcBef>
                  <a:spcPct val="0"/>
                </a:spcBef>
                <a:spcAft>
                  <a:spcPct val="35000"/>
                </a:spcAft>
              </a:pPr>
              <a:endParaRPr lang="en-ZA" sz="1400" b="1" kern="1200" dirty="0">
                <a:effectLst>
                  <a:outerShdw blurRad="38100" dist="38100" dir="2700000" algn="tl">
                    <a:srgbClr val="000000">
                      <a:alpha val="43137"/>
                    </a:srgbClr>
                  </a:outerShdw>
                </a:effectLst>
              </a:endParaRPr>
            </a:p>
          </p:txBody>
        </p:sp>
      </p:grpSp>
      <p:grpSp>
        <p:nvGrpSpPr>
          <p:cNvPr id="12" name="Group 11"/>
          <p:cNvGrpSpPr/>
          <p:nvPr/>
        </p:nvGrpSpPr>
        <p:grpSpPr>
          <a:xfrm>
            <a:off x="8658569" y="3428788"/>
            <a:ext cx="2533118" cy="2673629"/>
            <a:chOff x="3805832" y="3228638"/>
            <a:chExt cx="3338115" cy="1238649"/>
          </a:xfrm>
        </p:grpSpPr>
        <p:sp>
          <p:nvSpPr>
            <p:cNvPr id="13" name="Rounded Rectangle 12"/>
            <p:cNvSpPr/>
            <p:nvPr/>
          </p:nvSpPr>
          <p:spPr>
            <a:xfrm>
              <a:off x="3805832" y="3228638"/>
              <a:ext cx="3338115" cy="1238649"/>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3973382" y="3282939"/>
              <a:ext cx="3005848" cy="1095079"/>
            </a:xfrm>
            <a:prstGeom prst="rect">
              <a:avLst/>
            </a:prstGeom>
            <a:solidFill>
              <a:schemeClr val="accent1">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Quarter 4</a:t>
              </a:r>
            </a:p>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LMN Region = 13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KZN Region = </a:t>
              </a:r>
              <a:r>
                <a:rPr lang="en-ZA" sz="1400" b="1" dirty="0">
                  <a:effectLst>
                    <a:outerShdw blurRad="38100" dist="38100" dir="2700000" algn="tl">
                      <a:srgbClr val="000000">
                        <a:alpha val="43137"/>
                      </a:srgbClr>
                    </a:outerShdw>
                  </a:effectLst>
                </a:rPr>
                <a:t>3</a:t>
              </a:r>
              <a:r>
                <a:rPr lang="en-ZA" sz="1400" b="1" dirty="0" smtClean="0">
                  <a:effectLst>
                    <a:outerShdw blurRad="38100" dist="38100" dir="2700000" algn="tl">
                      <a:srgbClr val="000000">
                        <a:alpha val="43137"/>
                      </a:srgbClr>
                    </a:outerShdw>
                  </a:effectLst>
                </a:rPr>
                <a:t> Findings</a:t>
              </a:r>
            </a:p>
            <a:p>
              <a:pPr lvl="0" algn="ctr" defTabSz="977900">
                <a:lnSpc>
                  <a:spcPct val="90000"/>
                </a:lnSpc>
                <a:spcBef>
                  <a:spcPct val="0"/>
                </a:spcBef>
                <a:spcAft>
                  <a:spcPct val="35000"/>
                </a:spcAft>
              </a:pPr>
              <a:r>
                <a:rPr lang="en-ZA" sz="1400" b="1" kern="1200" dirty="0" smtClean="0">
                  <a:effectLst>
                    <a:outerShdw blurRad="38100" dist="38100" dir="2700000" algn="tl">
                      <a:srgbClr val="000000">
                        <a:alpha val="43137"/>
                      </a:srgbClr>
                    </a:outerShdw>
                  </a:effectLst>
                </a:rPr>
                <a:t>WC Region = 3 Findings </a:t>
              </a:r>
              <a:r>
                <a:rPr lang="en-ZA" sz="1400" b="1" dirty="0" smtClean="0">
                  <a:effectLst>
                    <a:outerShdw blurRad="38100" dist="38100" dir="2700000" algn="tl">
                      <a:srgbClr val="000000">
                        <a:alpha val="43137"/>
                      </a:srgbClr>
                    </a:outerShdw>
                  </a:effectLst>
                </a:rPr>
                <a:t>FS/NC </a:t>
              </a:r>
              <a:r>
                <a:rPr lang="en-ZA" sz="1400" b="1" dirty="0">
                  <a:effectLst>
                    <a:outerShdw blurRad="38100" dist="38100" dir="2700000" algn="tl">
                      <a:srgbClr val="000000">
                        <a:alpha val="43137"/>
                      </a:srgbClr>
                    </a:outerShdw>
                  </a:effectLst>
                </a:rPr>
                <a:t>Region = </a:t>
              </a:r>
              <a:r>
                <a:rPr lang="en-ZA" sz="1400" b="1" dirty="0" smtClean="0">
                  <a:effectLst>
                    <a:outerShdw blurRad="38100" dist="38100" dir="2700000" algn="tl">
                      <a:srgbClr val="000000">
                        <a:alpha val="43137"/>
                      </a:srgbClr>
                    </a:outerShdw>
                  </a:effectLst>
                </a:rPr>
                <a:t>5 Findings</a:t>
              </a: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EC Region = 8 Findings</a:t>
              </a:r>
              <a:endParaRPr lang="en-ZA" sz="1400" b="1" dirty="0">
                <a:effectLst>
                  <a:outerShdw blurRad="38100" dist="38100" dir="2700000" algn="tl">
                    <a:srgbClr val="000000">
                      <a:alpha val="43137"/>
                    </a:srgbClr>
                  </a:outerShdw>
                </a:effectLst>
              </a:endParaRPr>
            </a:p>
            <a:p>
              <a:pPr lvl="0" algn="ctr" defTabSz="977900">
                <a:lnSpc>
                  <a:spcPct val="90000"/>
                </a:lnSpc>
                <a:spcBef>
                  <a:spcPct val="0"/>
                </a:spcBef>
                <a:spcAft>
                  <a:spcPct val="35000"/>
                </a:spcAft>
              </a:pPr>
              <a:r>
                <a:rPr lang="en-ZA" sz="1400" b="1" dirty="0" smtClean="0">
                  <a:effectLst>
                    <a:outerShdw blurRad="38100" dist="38100" dir="2700000" algn="tl">
                      <a:srgbClr val="000000">
                        <a:alpha val="43137"/>
                      </a:srgbClr>
                    </a:outerShdw>
                  </a:effectLst>
                </a:rPr>
                <a:t>Q4 Total findings = 22</a:t>
              </a:r>
              <a:endParaRPr lang="en-ZA" sz="1400" b="1" kern="1200" dirty="0">
                <a:effectLst>
                  <a:outerShdw blurRad="38100" dist="38100" dir="2700000" algn="tl">
                    <a:srgbClr val="000000">
                      <a:alpha val="43137"/>
                    </a:srgbClr>
                  </a:outerShdw>
                </a:effectLst>
              </a:endParaRPr>
            </a:p>
          </p:txBody>
        </p:sp>
      </p:grpSp>
      <p:sp>
        <p:nvSpPr>
          <p:cNvPr id="18" name="Rounded Rectangle 4"/>
          <p:cNvSpPr/>
          <p:nvPr/>
        </p:nvSpPr>
        <p:spPr>
          <a:xfrm>
            <a:off x="3116186" y="2858110"/>
            <a:ext cx="2300330" cy="10969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en-ZA" sz="1400" b="1" kern="1200" dirty="0" smtClean="0">
              <a:effectLst>
                <a:outerShdw blurRad="38100" dist="38100" dir="2700000" algn="tl">
                  <a:srgbClr val="000000">
                    <a:alpha val="43137"/>
                  </a:srgbClr>
                </a:outerShdw>
              </a:effectLst>
            </a:endParaRPr>
          </a:p>
          <a:p>
            <a:pPr lvl="0" algn="ctr" defTabSz="977900">
              <a:lnSpc>
                <a:spcPct val="90000"/>
              </a:lnSpc>
              <a:spcBef>
                <a:spcPct val="0"/>
              </a:spcBef>
              <a:spcAft>
                <a:spcPct val="35000"/>
              </a:spcAft>
            </a:pPr>
            <a:endParaRPr lang="en-ZA" sz="1400" b="1" kern="1200" dirty="0">
              <a:effectLst>
                <a:outerShdw blurRad="38100" dist="38100" dir="2700000" algn="tl">
                  <a:srgbClr val="000000">
                    <a:alpha val="43137"/>
                  </a:srgbClr>
                </a:outerShdw>
              </a:effectLst>
            </a:endParaRPr>
          </a:p>
        </p:txBody>
      </p:sp>
      <p:sp>
        <p:nvSpPr>
          <p:cNvPr id="25" name="Rectangle 24"/>
          <p:cNvSpPr/>
          <p:nvPr/>
        </p:nvSpPr>
        <p:spPr>
          <a:xfrm>
            <a:off x="242096" y="1247134"/>
            <a:ext cx="10824596" cy="2031325"/>
          </a:xfrm>
          <a:prstGeom prst="rect">
            <a:avLst/>
          </a:prstGeom>
        </p:spPr>
        <p:txBody>
          <a:bodyPr wrap="square">
            <a:spAutoFit/>
          </a:bodyPr>
          <a:lstStyle/>
          <a:p>
            <a:pPr marL="285750" indent="-285750">
              <a:buFont typeface="Wingdings" panose="05000000000000000000" pitchFamily="2" charset="2"/>
              <a:buChar char="§"/>
            </a:pPr>
            <a:r>
              <a:rPr lang="en-GB" b="1" dirty="0">
                <a:latin typeface="Arial" panose="020B0604020202020204" pitchFamily="34" charset="0"/>
                <a:ea typeface="Times New Roman" panose="02020603050405020304" pitchFamily="18" charset="0"/>
              </a:rPr>
              <a:t>The Audit of Predetermined Objectives was </a:t>
            </a:r>
            <a:r>
              <a:rPr lang="en-GB" b="1" dirty="0" smtClean="0">
                <a:latin typeface="Arial" panose="020B0604020202020204" pitchFamily="34" charset="0"/>
                <a:ea typeface="Times New Roman" panose="02020603050405020304" pitchFamily="18" charset="0"/>
              </a:rPr>
              <a:t>conducted at the following Regions-</a:t>
            </a:r>
          </a:p>
          <a:p>
            <a:pPr marL="285750" indent="-285750">
              <a:buFont typeface="Wingdings" panose="05000000000000000000" pitchFamily="2" charset="2"/>
              <a:buChar char="§"/>
            </a:pPr>
            <a:r>
              <a:rPr lang="en-GB" b="1" dirty="0" smtClean="0">
                <a:latin typeface="Arial" panose="020B0604020202020204" pitchFamily="34" charset="0"/>
                <a:ea typeface="Times New Roman" panose="02020603050405020304" pitchFamily="18" charset="0"/>
              </a:rPr>
              <a:t>Quarter 1 = LMN Region, EC Region and FS/NC Region </a:t>
            </a:r>
          </a:p>
          <a:p>
            <a:pPr marL="285750" indent="-285750">
              <a:buFont typeface="Wingdings" panose="05000000000000000000" pitchFamily="2" charset="2"/>
              <a:buChar char="§"/>
            </a:pPr>
            <a:r>
              <a:rPr lang="en-GB" b="1" dirty="0" smtClean="0">
                <a:latin typeface="Arial" panose="020B0604020202020204" pitchFamily="34" charset="0"/>
                <a:ea typeface="Times New Roman" panose="02020603050405020304" pitchFamily="18" charset="0"/>
              </a:rPr>
              <a:t>Quarter 2 = Gauteng Region, KZN Region and WC Region</a:t>
            </a:r>
          </a:p>
          <a:p>
            <a:pPr marL="285750" indent="-285750">
              <a:buFont typeface="Wingdings" panose="05000000000000000000" pitchFamily="2" charset="2"/>
              <a:buChar char="§"/>
            </a:pPr>
            <a:r>
              <a:rPr lang="en-GB" b="1" dirty="0" smtClean="0">
                <a:latin typeface="Arial" panose="020B0604020202020204" pitchFamily="34" charset="0"/>
                <a:ea typeface="Times New Roman" panose="02020603050405020304" pitchFamily="18" charset="0"/>
              </a:rPr>
              <a:t>Quarter 3 = KZN Region, EC Region, FSNC Region and WC Region</a:t>
            </a:r>
          </a:p>
          <a:p>
            <a:pPr marL="285750" indent="-285750">
              <a:buFont typeface="Wingdings" panose="05000000000000000000" pitchFamily="2" charset="2"/>
              <a:buChar char="§"/>
            </a:pPr>
            <a:r>
              <a:rPr lang="en-GB" b="1" dirty="0" smtClean="0">
                <a:latin typeface="Arial" panose="020B0604020202020204" pitchFamily="34" charset="0"/>
                <a:ea typeface="Times New Roman" panose="02020603050405020304" pitchFamily="18" charset="0"/>
              </a:rPr>
              <a:t>Quarter 4 = Gauteng Region, LMN Region, KZN Region, EC </a:t>
            </a:r>
            <a:r>
              <a:rPr lang="en-GB" b="1" dirty="0">
                <a:latin typeface="Arial" panose="020B0604020202020204" pitchFamily="34" charset="0"/>
                <a:ea typeface="Times New Roman" panose="02020603050405020304" pitchFamily="18" charset="0"/>
              </a:rPr>
              <a:t>Region, FSNC Region and </a:t>
            </a:r>
            <a:r>
              <a:rPr lang="en-GB" b="1" dirty="0" smtClean="0">
                <a:latin typeface="Arial" panose="020B0604020202020204" pitchFamily="34" charset="0"/>
                <a:ea typeface="Times New Roman" panose="02020603050405020304" pitchFamily="18" charset="0"/>
              </a:rPr>
              <a:t>WC Region</a:t>
            </a:r>
          </a:p>
          <a:p>
            <a:endParaRPr lang="en-ZA" b="1" dirty="0"/>
          </a:p>
        </p:txBody>
      </p:sp>
      <p:sp>
        <p:nvSpPr>
          <p:cNvPr id="19" name="Rectangle 18"/>
          <p:cNvSpPr/>
          <p:nvPr/>
        </p:nvSpPr>
        <p:spPr>
          <a:xfrm>
            <a:off x="484681" y="567416"/>
            <a:ext cx="11287810" cy="529390"/>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2000" b="1" dirty="0" smtClean="0">
                <a:latin typeface="Arial" panose="020B0604020202020204" pitchFamily="34" charset="0"/>
                <a:ea typeface="Arial Unicode MS" panose="020B0604020202020204" pitchFamily="34" charset="-128"/>
                <a:cs typeface="Arial" panose="020B0604020202020204" pitchFamily="34" charset="0"/>
              </a:rPr>
              <a:t>1.6 </a:t>
            </a:r>
            <a:r>
              <a:rPr lang="en-ZA" sz="2000" b="1" dirty="0">
                <a:latin typeface="Arial" panose="020B0604020202020204" pitchFamily="34" charset="0"/>
                <a:ea typeface="Arial Unicode MS" panose="020B0604020202020204" pitchFamily="34" charset="-128"/>
                <a:cs typeface="Arial" panose="020B0604020202020204" pitchFamily="34" charset="0"/>
              </a:rPr>
              <a:t>Overview on the Audit Outcomes on Predetermined Objectives for </a:t>
            </a:r>
            <a:r>
              <a:rPr lang="en-ZA" sz="2000" b="1" dirty="0" smtClean="0">
                <a:latin typeface="Arial" panose="020B0604020202020204" pitchFamily="34" charset="0"/>
                <a:ea typeface="Arial Unicode MS" panose="020B0604020202020204" pitchFamily="34" charset="-128"/>
                <a:cs typeface="Arial" panose="020B0604020202020204" pitchFamily="34" charset="0"/>
              </a:rPr>
              <a:t>Quarter </a:t>
            </a:r>
            <a:r>
              <a:rPr lang="en-ZA" sz="2000" b="1" dirty="0">
                <a:latin typeface="Arial" panose="020B0604020202020204" pitchFamily="34" charset="0"/>
                <a:ea typeface="Arial Unicode MS" panose="020B0604020202020204" pitchFamily="34" charset="-128"/>
                <a:cs typeface="Arial" panose="020B0604020202020204" pitchFamily="34" charset="0"/>
              </a:rPr>
              <a:t>1- </a:t>
            </a:r>
            <a:r>
              <a:rPr lang="en-ZA" sz="2000" b="1" dirty="0" smtClean="0">
                <a:latin typeface="Arial" panose="020B0604020202020204" pitchFamily="34" charset="0"/>
                <a:ea typeface="Arial Unicode MS" panose="020B0604020202020204" pitchFamily="34" charset="-128"/>
                <a:cs typeface="Arial" panose="020B0604020202020204" pitchFamily="34" charset="0"/>
              </a:rPr>
              <a:t>4  </a:t>
            </a:r>
            <a:endParaRPr lang="en-ZA" sz="2000" b="1" dirty="0"/>
          </a:p>
        </p:txBody>
      </p:sp>
    </p:spTree>
    <p:extLst>
      <p:ext uri="{BB962C8B-B14F-4D97-AF65-F5344CB8AC3E}">
        <p14:creationId xmlns:p14="http://schemas.microsoft.com/office/powerpoint/2010/main" val="782495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41644" y="634845"/>
            <a:ext cx="11395086" cy="433559"/>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Calibri" panose="020F0502020204030204" pitchFamily="34" charset="0"/>
                <a:cs typeface="Calibri" panose="020F0502020204030204" pitchFamily="34" charset="0"/>
              </a:rPr>
              <a:t>1.7 DETAILED </a:t>
            </a:r>
            <a:r>
              <a:rPr lang="en-ZA" sz="2000" b="1" dirty="0" smtClean="0">
                <a:solidFill>
                  <a:schemeClr val="bg1"/>
                </a:solidFill>
                <a:latin typeface="Calibri" panose="020F0502020204030204" pitchFamily="34" charset="0"/>
                <a:cs typeface="Calibri" panose="020F0502020204030204" pitchFamily="34" charset="0"/>
              </a:rPr>
              <a:t>AUDIT </a:t>
            </a:r>
            <a:r>
              <a:rPr lang="en-ZA" sz="2000" b="1" dirty="0" smtClean="0">
                <a:solidFill>
                  <a:schemeClr val="bg1"/>
                </a:solidFill>
                <a:latin typeface="Calibri" panose="020F0502020204030204" pitchFamily="34" charset="0"/>
                <a:cs typeface="Calibri" panose="020F0502020204030204" pitchFamily="34" charset="0"/>
              </a:rPr>
              <a:t>FINDINGS </a:t>
            </a:r>
            <a:endParaRPr lang="en-ZA" sz="2000" b="1" dirty="0">
              <a:solidFill>
                <a:schemeClr val="bg1"/>
              </a:solidFill>
              <a:latin typeface="Calibri" panose="020F0502020204030204" pitchFamily="34" charset="0"/>
              <a:cs typeface="Calibri" panose="020F0502020204030204" pitchFamily="34" charset="0"/>
            </a:endParaRPr>
          </a:p>
        </p:txBody>
      </p:sp>
      <p:sp>
        <p:nvSpPr>
          <p:cNvPr id="7" name="Content Placeholder 1"/>
          <p:cNvSpPr>
            <a:spLocks noGrp="1"/>
          </p:cNvSpPr>
          <p:nvPr>
            <p:ph idx="1"/>
          </p:nvPr>
        </p:nvSpPr>
        <p:spPr>
          <a:xfrm>
            <a:off x="341644" y="1229285"/>
            <a:ext cx="11395086" cy="5373779"/>
          </a:xfr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indent="0">
              <a:buNone/>
            </a:pPr>
            <a:r>
              <a:rPr lang="en-US" sz="2000" b="1" dirty="0" smtClean="0">
                <a:latin typeface="Calibri" panose="020F0502020204030204" pitchFamily="34" charset="0"/>
                <a:cs typeface="Calibri" panose="020F0502020204030204" pitchFamily="34" charset="0"/>
              </a:rPr>
              <a:t>1.7</a:t>
            </a:r>
            <a:r>
              <a:rPr lang="en-US" sz="2400" b="1" dirty="0" smtClean="0">
                <a:latin typeface="Calibri" panose="020F0502020204030204" pitchFamily="34" charset="0"/>
                <a:cs typeface="Calibri" panose="020F0502020204030204" pitchFamily="34" charset="0"/>
              </a:rPr>
              <a:t> </a:t>
            </a:r>
            <a:r>
              <a:rPr lang="en-US" sz="2000" b="1" dirty="0" smtClean="0">
                <a:latin typeface="Calibri" panose="020F0502020204030204" pitchFamily="34" charset="0"/>
                <a:cs typeface="Calibri" panose="020F0502020204030204" pitchFamily="34" charset="0"/>
              </a:rPr>
              <a:t>Programme </a:t>
            </a:r>
            <a:r>
              <a:rPr lang="en-US" sz="2000" b="1" dirty="0">
                <a:latin typeface="Calibri" panose="020F0502020204030204" pitchFamily="34" charset="0"/>
                <a:cs typeface="Calibri" panose="020F0502020204030204" pitchFamily="34" charset="0"/>
              </a:rPr>
              <a:t>2: Incarceration: </a:t>
            </a:r>
            <a:r>
              <a:rPr lang="en-GB" sz="2000" b="1" dirty="0">
                <a:latin typeface="Calibri" panose="020F0502020204030204" pitchFamily="34" charset="0"/>
                <a:cs typeface="Calibri" panose="020F0502020204030204" pitchFamily="34" charset="0"/>
              </a:rPr>
              <a:t>Sub programme</a:t>
            </a:r>
            <a:r>
              <a:rPr lang="en-US" sz="2000" b="1" dirty="0">
                <a:latin typeface="Calibri" panose="020F0502020204030204" pitchFamily="34" charset="0"/>
                <a:cs typeface="Calibri" panose="020F0502020204030204" pitchFamily="34" charset="0"/>
              </a:rPr>
              <a:t>: Security Operations, Remand Detention and Offender </a:t>
            </a:r>
            <a:r>
              <a:rPr lang="en-US" sz="2000" b="1" dirty="0" smtClean="0">
                <a:latin typeface="Calibri" panose="020F0502020204030204" pitchFamily="34" charset="0"/>
                <a:cs typeface="Calibri" panose="020F0502020204030204" pitchFamily="34" charset="0"/>
              </a:rPr>
              <a:t>Management</a:t>
            </a:r>
          </a:p>
          <a:p>
            <a:pPr marL="0" lvl="2" indent="0">
              <a:spcBef>
                <a:spcPct val="90000"/>
              </a:spcBef>
              <a:buNone/>
            </a:pPr>
            <a:r>
              <a:rPr lang="en-GB" sz="2000" b="1" dirty="0" smtClean="0">
                <a:latin typeface="Calibri" panose="020F0502020204030204" pitchFamily="34" charset="0"/>
                <a:cs typeface="Calibri" panose="020F0502020204030204" pitchFamily="34" charset="0"/>
              </a:rPr>
              <a:t>1.7.1 Percentage </a:t>
            </a:r>
            <a:r>
              <a:rPr lang="en-GB" sz="2000" b="1" dirty="0">
                <a:latin typeface="Calibri" panose="020F0502020204030204" pitchFamily="34" charset="0"/>
                <a:cs typeface="Calibri" panose="020F0502020204030204" pitchFamily="34" charset="0"/>
              </a:rPr>
              <a:t>of inmates who escaped from correctional </a:t>
            </a:r>
            <a:r>
              <a:rPr lang="en-GB" sz="2000" b="1" dirty="0" smtClean="0">
                <a:latin typeface="Calibri" panose="020F0502020204030204" pitchFamily="34" charset="0"/>
                <a:cs typeface="Calibri" panose="020F0502020204030204" pitchFamily="34" charset="0"/>
              </a:rPr>
              <a:t>facilities</a:t>
            </a:r>
          </a:p>
          <a:p>
            <a:pPr marL="0" lvl="2" indent="0">
              <a:spcBef>
                <a:spcPct val="90000"/>
              </a:spcBef>
              <a:buNone/>
            </a:pPr>
            <a:r>
              <a:rPr lang="en-GB" sz="2000" dirty="0">
                <a:latin typeface="Calibri" panose="020F0502020204030204" pitchFamily="34" charset="0"/>
                <a:cs typeface="Calibri" panose="020F0502020204030204" pitchFamily="34" charset="0"/>
              </a:rPr>
              <a:t>Differences between denominator reported on APP Report and source documents(</a:t>
            </a:r>
            <a:r>
              <a:rPr lang="en-US" sz="2000" dirty="0">
                <a:latin typeface="Calibri" panose="020F0502020204030204" pitchFamily="34" charset="0"/>
                <a:cs typeface="Calibri" panose="020F0502020204030204" pitchFamily="34" charset="0"/>
              </a:rPr>
              <a:t>G253-Unlock totals). </a:t>
            </a:r>
          </a:p>
          <a:p>
            <a:pPr marL="0" lvl="2" indent="0">
              <a:spcBef>
                <a:spcPct val="90000"/>
              </a:spcBef>
              <a:buNone/>
            </a:pPr>
            <a:r>
              <a:rPr lang="en-US" sz="2000" b="1" dirty="0" smtClean="0">
                <a:latin typeface="Calibri" panose="020F0502020204030204" pitchFamily="34" charset="0"/>
                <a:cs typeface="Calibri" panose="020F0502020204030204" pitchFamily="34" charset="0"/>
              </a:rPr>
              <a:t>1.7.2 Percentage </a:t>
            </a:r>
            <a:r>
              <a:rPr lang="en-US" sz="2000" b="1" dirty="0">
                <a:latin typeface="Calibri" panose="020F0502020204030204" pitchFamily="34" charset="0"/>
                <a:cs typeface="Calibri" panose="020F0502020204030204" pitchFamily="34" charset="0"/>
              </a:rPr>
              <a:t>of inmates injured as a results of reported </a:t>
            </a:r>
            <a:r>
              <a:rPr lang="en-US" sz="2000" b="1" dirty="0" smtClean="0">
                <a:latin typeface="Calibri" panose="020F0502020204030204" pitchFamily="34" charset="0"/>
                <a:cs typeface="Calibri" panose="020F0502020204030204" pitchFamily="34" charset="0"/>
              </a:rPr>
              <a:t>assaults</a:t>
            </a:r>
          </a:p>
          <a:p>
            <a:pPr marL="342900" lvl="2" indent="-342900">
              <a:spcBef>
                <a:spcPct val="90000"/>
              </a:spcBef>
              <a:buClrTx/>
              <a:buFont typeface="Wingdings" panose="05000000000000000000" pitchFamily="2" charset="2"/>
              <a:buChar char="§"/>
            </a:pPr>
            <a:r>
              <a:rPr lang="en-ZA" sz="2000" dirty="0" smtClean="0">
                <a:latin typeface="Calibri" panose="020F0502020204030204" pitchFamily="34" charset="0"/>
                <a:cs typeface="Calibri" panose="020F0502020204030204" pitchFamily="34" charset="0"/>
              </a:rPr>
              <a:t>The </a:t>
            </a:r>
            <a:r>
              <a:rPr lang="en-ZA" sz="2000" dirty="0">
                <a:latin typeface="Calibri" panose="020F0502020204030204" pitchFamily="34" charset="0"/>
                <a:cs typeface="Calibri" panose="020F0502020204030204" pitchFamily="34" charset="0"/>
              </a:rPr>
              <a:t>reported number of inmates injured as a result of reported assault does not agree with the number recorded in the G366 </a:t>
            </a:r>
            <a:r>
              <a:rPr lang="en-ZA" sz="2000" dirty="0" smtClean="0">
                <a:latin typeface="Calibri" panose="020F0502020204030204" pitchFamily="34" charset="0"/>
                <a:cs typeface="Calibri" panose="020F0502020204030204" pitchFamily="34" charset="0"/>
              </a:rPr>
              <a:t>register and </a:t>
            </a:r>
            <a:r>
              <a:rPr lang="en-ZA" sz="2000" dirty="0">
                <a:latin typeface="Calibri" panose="020F0502020204030204" pitchFamily="34" charset="0"/>
                <a:cs typeface="Calibri" panose="020F0502020204030204" pitchFamily="34" charset="0"/>
              </a:rPr>
              <a:t>G337 </a:t>
            </a:r>
            <a:r>
              <a:rPr lang="en-ZA" sz="2000" dirty="0" smtClean="0">
                <a:latin typeface="Calibri" panose="020F0502020204030204" pitchFamily="34" charset="0"/>
                <a:cs typeface="Calibri" panose="020F0502020204030204" pitchFamily="34" charset="0"/>
              </a:rPr>
              <a:t>(Medical Report</a:t>
            </a:r>
            <a:r>
              <a:rPr lang="en-ZA" sz="2000" dirty="0">
                <a:latin typeface="Calibri" panose="020F0502020204030204" pitchFamily="34" charset="0"/>
                <a:cs typeface="Calibri" panose="020F0502020204030204" pitchFamily="34" charset="0"/>
              </a:rPr>
              <a:t>)</a:t>
            </a:r>
          </a:p>
          <a:p>
            <a:pPr marL="0" lvl="2" indent="0">
              <a:spcBef>
                <a:spcPct val="90000"/>
              </a:spcBef>
              <a:buClrTx/>
              <a:buNone/>
            </a:pPr>
            <a:r>
              <a:rPr lang="en-ZA" sz="2000" b="1" dirty="0" smtClean="0">
                <a:latin typeface="Calibri" panose="020F0502020204030204" pitchFamily="34" charset="0"/>
                <a:cs typeface="Calibri" panose="020F0502020204030204" pitchFamily="34" charset="0"/>
              </a:rPr>
              <a:t>1.7.3 </a:t>
            </a:r>
            <a:r>
              <a:rPr lang="en-GB" sz="2000" b="1" dirty="0" smtClean="0">
                <a:latin typeface="Calibri" panose="020F0502020204030204" pitchFamily="34" charset="0"/>
                <a:cs typeface="Calibri" panose="020F0502020204030204" pitchFamily="34" charset="0"/>
              </a:rPr>
              <a:t>Percentage </a:t>
            </a:r>
            <a:r>
              <a:rPr lang="en-GB" sz="2000" b="1" dirty="0">
                <a:latin typeface="Calibri" panose="020F0502020204030204" pitchFamily="34" charset="0"/>
                <a:cs typeface="Calibri" panose="020F0502020204030204" pitchFamily="34" charset="0"/>
              </a:rPr>
              <a:t>of Remand Detainees (RDs) subjected to Continuous Risk Assessment (CRA) </a:t>
            </a:r>
            <a:endParaRPr lang="en-US" sz="2000" b="1" dirty="0" smtClean="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US" sz="2000" dirty="0" smtClean="0">
                <a:latin typeface="Calibri" panose="020F0502020204030204" pitchFamily="34" charset="0"/>
                <a:cs typeface="Calibri" panose="020F0502020204030204" pitchFamily="34" charset="0"/>
              </a:rPr>
              <a:t>Differences </a:t>
            </a:r>
            <a:r>
              <a:rPr lang="en-US" sz="2000" dirty="0">
                <a:latin typeface="Calibri" panose="020F0502020204030204" pitchFamily="34" charset="0"/>
                <a:cs typeface="Calibri" panose="020F0502020204030204" pitchFamily="34" charset="0"/>
              </a:rPr>
              <a:t>between Assessed RDs and CRA tool </a:t>
            </a:r>
            <a:endParaRPr lang="en-US" sz="2000" dirty="0" smtClean="0">
              <a:latin typeface="Calibri" panose="020F0502020204030204" pitchFamily="34" charset="0"/>
              <a:cs typeface="Calibri" panose="020F0502020204030204" pitchFamily="34" charset="0"/>
            </a:endParaRPr>
          </a:p>
          <a:p>
            <a:pPr marL="0" lvl="2" indent="0">
              <a:spcBef>
                <a:spcPct val="90000"/>
              </a:spcBef>
              <a:buClrTx/>
              <a:buNone/>
            </a:pPr>
            <a:r>
              <a:rPr lang="en-GB" sz="2000" b="1" dirty="0" smtClean="0">
                <a:latin typeface="Calibri" panose="020F0502020204030204" pitchFamily="34" charset="0"/>
                <a:cs typeface="Calibri" panose="020F0502020204030204" pitchFamily="34" charset="0"/>
              </a:rPr>
              <a:t>1.7.4 Percentage </a:t>
            </a:r>
            <a:r>
              <a:rPr lang="en-GB" sz="2000" b="1" dirty="0">
                <a:latin typeface="Calibri" panose="020F0502020204030204" pitchFamily="34" charset="0"/>
                <a:cs typeface="Calibri" panose="020F0502020204030204" pitchFamily="34" charset="0"/>
              </a:rPr>
              <a:t>of offenders’ profiles approved for placement by the CSPBs </a:t>
            </a:r>
            <a:endParaRPr lang="en-US" sz="2000" b="1"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US" sz="2000" dirty="0">
                <a:latin typeface="Calibri" panose="020F0502020204030204" pitchFamily="34" charset="0"/>
                <a:cs typeface="Calibri" panose="020F0502020204030204" pitchFamily="34" charset="0"/>
              </a:rPr>
              <a:t>Difference between reported numbers in APP monthly report and source documents</a:t>
            </a:r>
            <a:r>
              <a:rPr lang="en-US" sz="2000" dirty="0" smtClean="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72987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8920" y="634845"/>
            <a:ext cx="11287810" cy="529390"/>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Calibri" panose="020F0502020204030204" pitchFamily="34" charset="0"/>
                <a:cs typeface="Calibri" panose="020F0502020204030204" pitchFamily="34" charset="0"/>
              </a:rPr>
              <a:t>DETAILED AUDIT </a:t>
            </a:r>
            <a:r>
              <a:rPr lang="en-ZA" sz="2000" b="1" dirty="0" smtClean="0">
                <a:solidFill>
                  <a:schemeClr val="bg1"/>
                </a:solidFill>
                <a:latin typeface="Calibri" panose="020F0502020204030204" pitchFamily="34" charset="0"/>
                <a:cs typeface="Calibri" panose="020F0502020204030204" pitchFamily="34" charset="0"/>
              </a:rPr>
              <a:t>FINDINGS </a:t>
            </a:r>
            <a:r>
              <a:rPr lang="en-ZA" sz="2000" b="1" dirty="0" smtClean="0">
                <a:solidFill>
                  <a:schemeClr val="bg1"/>
                </a:solidFill>
                <a:latin typeface="Calibri" panose="020F0502020204030204" pitchFamily="34" charset="0"/>
                <a:cs typeface="Calibri" panose="020F0502020204030204" pitchFamily="34" charset="0"/>
              </a:rPr>
              <a:t>          </a:t>
            </a:r>
            <a:r>
              <a:rPr lang="en-ZA" sz="2000" b="1" dirty="0" smtClean="0">
                <a:solidFill>
                  <a:schemeClr val="bg1"/>
                </a:solidFill>
                <a:latin typeface="Calibri" panose="020F0502020204030204" pitchFamily="34" charset="0"/>
                <a:cs typeface="Calibri" panose="020F0502020204030204" pitchFamily="34" charset="0"/>
              </a:rPr>
              <a:t>Conti…d</a:t>
            </a:r>
            <a:endParaRPr lang="en-ZA" sz="2000" b="1" dirty="0">
              <a:solidFill>
                <a:schemeClr val="bg1"/>
              </a:solidFill>
              <a:latin typeface="Calibri" panose="020F0502020204030204" pitchFamily="34" charset="0"/>
              <a:cs typeface="Calibri" panose="020F0502020204030204" pitchFamily="34" charset="0"/>
            </a:endParaRPr>
          </a:p>
        </p:txBody>
      </p:sp>
      <p:sp>
        <p:nvSpPr>
          <p:cNvPr id="5" name="Content Placeholder 1"/>
          <p:cNvSpPr txBox="1">
            <a:spLocks/>
          </p:cNvSpPr>
          <p:nvPr/>
        </p:nvSpPr>
        <p:spPr bwMode="auto">
          <a:xfrm>
            <a:off x="341644" y="1416818"/>
            <a:ext cx="11395086" cy="4985980"/>
          </a:xfrm>
          <a:prstGeom prst="rect">
            <a:avLst/>
          </a:prstGeom>
          <a:noFill/>
          <a:ln w="12700"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miter lim="800000"/>
            <a:headEnd/>
            <a:tailEnd/>
          </a:ln>
        </p:spPr>
        <p:txBody>
          <a:bodyPr vert="horz" wrap="square" lIns="0" tIns="0" rIns="0" bIns="0" numCol="1" anchor="t" anchorCtr="0" compatLnSpc="1">
            <a:prstTxWarp prst="textNoShape">
              <a:avLst/>
            </a:prstTxWarp>
            <a:spAutoFit/>
          </a:bodyPr>
          <a:lst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77787" indent="0">
              <a:buNone/>
            </a:pPr>
            <a:r>
              <a:rPr lang="en-US" sz="2000" b="1" kern="0" dirty="0" smtClean="0">
                <a:latin typeface="Calibri" panose="020F0502020204030204" pitchFamily="34" charset="0"/>
                <a:cs typeface="Calibri" panose="020F0502020204030204" pitchFamily="34" charset="0"/>
              </a:rPr>
              <a:t>1.8 </a:t>
            </a:r>
            <a:r>
              <a:rPr lang="en-GB" sz="2000" b="1" dirty="0">
                <a:latin typeface="Calibri" panose="020F0502020204030204" pitchFamily="34" charset="0"/>
                <a:cs typeface="Calibri" panose="020F0502020204030204" pitchFamily="34" charset="0"/>
              </a:rPr>
              <a:t>Programme 3: Rehabilitation - Sub-programme: Correctional Programmes, Offender Development, </a:t>
            </a:r>
            <a:r>
              <a:rPr lang="en-ZA" sz="2000" b="1" dirty="0">
                <a:latin typeface="Calibri" panose="020F0502020204030204" pitchFamily="34" charset="0"/>
                <a:cs typeface="Calibri" panose="020F0502020204030204" pitchFamily="34" charset="0"/>
              </a:rPr>
              <a:t>and Psychological, Social and Spiritual Care Programmes</a:t>
            </a:r>
            <a:r>
              <a:rPr lang="en-ZA" sz="2000" b="1" dirty="0" smtClean="0">
                <a:latin typeface="Calibri" panose="020F0502020204030204" pitchFamily="34" charset="0"/>
                <a:cs typeface="Calibri" panose="020F0502020204030204" pitchFamily="34" charset="0"/>
              </a:rPr>
              <a:t>.</a:t>
            </a:r>
            <a:endParaRPr lang="en-US" sz="2000" b="1" dirty="0" smtClean="0">
              <a:latin typeface="Calibri" panose="020F0502020204030204" pitchFamily="34" charset="0"/>
              <a:cs typeface="Calibri" panose="020F0502020204030204" pitchFamily="34" charset="0"/>
            </a:endParaRPr>
          </a:p>
          <a:p>
            <a:pPr marL="0" lvl="2" indent="0">
              <a:spcBef>
                <a:spcPct val="90000"/>
              </a:spcBef>
              <a:buNone/>
            </a:pPr>
            <a:r>
              <a:rPr lang="en-US" sz="2000" b="1" kern="0" dirty="0" smtClean="0">
                <a:latin typeface="Calibri" panose="020F0502020204030204" pitchFamily="34" charset="0"/>
                <a:cs typeface="Calibri" panose="020F0502020204030204" pitchFamily="34" charset="0"/>
              </a:rPr>
              <a:t>1.8.1 </a:t>
            </a:r>
            <a:r>
              <a:rPr lang="en-GB" sz="2000" b="1" dirty="0">
                <a:latin typeface="Calibri" panose="020F0502020204030204" pitchFamily="34" charset="0"/>
                <a:cs typeface="Calibri" panose="020F0502020204030204" pitchFamily="34" charset="0"/>
              </a:rPr>
              <a:t>Percentage of sentenced offenders with CSPs who completed correctional </a:t>
            </a:r>
            <a:r>
              <a:rPr lang="en-GB" sz="2000" b="1" dirty="0" smtClean="0">
                <a:latin typeface="Calibri" panose="020F0502020204030204" pitchFamily="34" charset="0"/>
                <a:cs typeface="Calibri" panose="020F0502020204030204" pitchFamily="34" charset="0"/>
              </a:rPr>
              <a:t>programmes</a:t>
            </a:r>
          </a:p>
          <a:p>
            <a:pPr marL="342900" lvl="2" indent="-342900">
              <a:spcBef>
                <a:spcPct val="90000"/>
              </a:spcBef>
              <a:buClr>
                <a:schemeClr val="tx1"/>
              </a:buClr>
              <a:buFont typeface="Wingdings" panose="05000000000000000000" pitchFamily="2" charset="2"/>
              <a:buChar char="§"/>
            </a:pPr>
            <a:r>
              <a:rPr lang="en-GB" sz="2000" dirty="0" smtClean="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Differences between reported information and source documents</a:t>
            </a:r>
            <a:r>
              <a:rPr lang="en-GB" sz="2000" dirty="0" smtClean="0">
                <a:latin typeface="Calibri" panose="020F0502020204030204" pitchFamily="34" charset="0"/>
                <a:cs typeface="Calibri" panose="020F0502020204030204" pitchFamily="34" charset="0"/>
              </a:rPr>
              <a:t>.</a:t>
            </a:r>
            <a:endParaRPr lang="en-ZA" sz="2000" b="1" kern="0" dirty="0" smtClean="0">
              <a:latin typeface="Calibri" panose="020F0502020204030204" pitchFamily="34" charset="0"/>
              <a:cs typeface="Calibri" panose="020F0502020204030204" pitchFamily="34" charset="0"/>
            </a:endParaRPr>
          </a:p>
          <a:p>
            <a:pPr marL="0" lvl="2" indent="0">
              <a:spcBef>
                <a:spcPct val="90000"/>
              </a:spcBef>
              <a:buClrTx/>
              <a:buNone/>
            </a:pPr>
            <a:r>
              <a:rPr lang="en-ZA" sz="2000" b="1" kern="0" dirty="0" smtClean="0">
                <a:latin typeface="Calibri" panose="020F0502020204030204" pitchFamily="34" charset="0"/>
                <a:cs typeface="Calibri" panose="020F0502020204030204" pitchFamily="34" charset="0"/>
              </a:rPr>
              <a:t>1.8.2 </a:t>
            </a:r>
            <a:r>
              <a:rPr lang="en-US" sz="2000" b="1" kern="0" dirty="0">
                <a:latin typeface="Calibri" panose="020F0502020204030204" pitchFamily="34" charset="0"/>
                <a:cs typeface="Calibri" panose="020F0502020204030204" pitchFamily="34" charset="0"/>
              </a:rPr>
              <a:t>Offender Development: </a:t>
            </a:r>
            <a:r>
              <a:rPr lang="en-GB" sz="2000" b="1" dirty="0">
                <a:latin typeface="Calibri" panose="020F0502020204030204" pitchFamily="34" charset="0"/>
                <a:cs typeface="Calibri" panose="020F0502020204030204" pitchFamily="34" charset="0"/>
              </a:rPr>
              <a:t>Percentages of offenders participating in Short Occupational Skills Programmes</a:t>
            </a:r>
            <a:endParaRPr lang="en-US" sz="2000" b="1" kern="0"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Supporting documents not provided to auditors for the reported information on offenders participating in short skills.</a:t>
            </a:r>
            <a:endParaRPr lang="en-US" sz="2000" b="1" kern="0" dirty="0" smtClean="0">
              <a:latin typeface="Calibri" panose="020F0502020204030204" pitchFamily="34" charset="0"/>
              <a:cs typeface="Calibri" panose="020F0502020204030204" pitchFamily="34" charset="0"/>
            </a:endParaRPr>
          </a:p>
          <a:p>
            <a:pPr marL="0" lvl="2" indent="0">
              <a:spcBef>
                <a:spcPct val="90000"/>
              </a:spcBef>
              <a:buClrTx/>
              <a:buNone/>
            </a:pPr>
            <a:r>
              <a:rPr lang="en-GB" sz="2000" b="1" kern="0" dirty="0" smtClean="0">
                <a:latin typeface="Calibri" panose="020F0502020204030204" pitchFamily="34" charset="0"/>
                <a:cs typeface="Calibri" panose="020F0502020204030204" pitchFamily="34" charset="0"/>
              </a:rPr>
              <a:t>1.8.3 </a:t>
            </a:r>
            <a:r>
              <a:rPr lang="en-ZA" sz="2000" b="1" kern="0" dirty="0" smtClean="0">
                <a:latin typeface="Calibri" panose="020F0502020204030204" pitchFamily="34" charset="0"/>
                <a:cs typeface="Calibri" panose="020F0502020204030204" pitchFamily="34" charset="0"/>
              </a:rPr>
              <a:t>Offender </a:t>
            </a:r>
            <a:r>
              <a:rPr lang="en-ZA" sz="2000" b="1" kern="0" dirty="0">
                <a:latin typeface="Calibri" panose="020F0502020204030204" pitchFamily="34" charset="0"/>
                <a:cs typeface="Calibri" panose="020F0502020204030204" pitchFamily="34" charset="0"/>
              </a:rPr>
              <a:t>Development: </a:t>
            </a:r>
            <a:r>
              <a:rPr lang="en-US" sz="2000" b="1" dirty="0">
                <a:latin typeface="Calibri" panose="020F0502020204030204" pitchFamily="34" charset="0"/>
                <a:cs typeface="Calibri" panose="020F0502020204030204" pitchFamily="34" charset="0"/>
              </a:rPr>
              <a:t>Percentage of offenders participating in TVET College </a:t>
            </a:r>
            <a:r>
              <a:rPr lang="en-US" sz="2000" b="1" dirty="0" err="1">
                <a:latin typeface="Calibri" panose="020F0502020204030204" pitchFamily="34" charset="0"/>
                <a:cs typeface="Calibri" panose="020F0502020204030204" pitchFamily="34" charset="0"/>
              </a:rPr>
              <a:t>Programmes</a:t>
            </a:r>
            <a:endParaRPr lang="en-US" sz="2000" b="1" kern="0"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Percentage of offenders participating in TVET programme incorrectly calculated</a:t>
            </a:r>
            <a:r>
              <a:rPr lang="en-GB" sz="2000" dirty="0" smtClean="0">
                <a:latin typeface="Calibri" panose="020F0502020204030204" pitchFamily="34" charset="0"/>
                <a:cs typeface="Calibri" panose="020F0502020204030204" pitchFamily="34" charset="0"/>
              </a:rPr>
              <a:t>.</a:t>
            </a:r>
            <a:endParaRPr lang="en-US" sz="2000" kern="0" dirty="0">
              <a:latin typeface="Calibri" panose="020F0502020204030204" pitchFamily="34" charset="0"/>
              <a:cs typeface="Calibri" panose="020F0502020204030204" pitchFamily="34" charset="0"/>
            </a:endParaRPr>
          </a:p>
          <a:p>
            <a:pPr marL="0" lvl="2" indent="0">
              <a:spcBef>
                <a:spcPct val="90000"/>
              </a:spcBef>
              <a:buClrTx/>
              <a:buNone/>
            </a:pP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2614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bwMode="auto">
          <a:xfrm>
            <a:off x="341644" y="1416818"/>
            <a:ext cx="11395086" cy="5262979"/>
          </a:xfrm>
          <a:prstGeom prst="rect">
            <a:avLst/>
          </a:prstGeom>
          <a:noFill/>
          <a:ln w="12700"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miter lim="800000"/>
            <a:headEnd/>
            <a:tailEnd/>
          </a:ln>
        </p:spPr>
        <p:txBody>
          <a:bodyPr vert="horz" wrap="square" lIns="0" tIns="0" rIns="0" bIns="0" numCol="1" anchor="t" anchorCtr="0" compatLnSpc="1">
            <a:prstTxWarp prst="textNoShape">
              <a:avLst/>
            </a:prstTxWarp>
            <a:spAutoFit/>
          </a:bodyPr>
          <a:lst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a:lstStyle>
          <a:p>
            <a:pPr marL="0" lvl="2" indent="0">
              <a:spcBef>
                <a:spcPct val="90000"/>
              </a:spcBef>
              <a:buClrTx/>
              <a:buNone/>
            </a:pPr>
            <a:r>
              <a:rPr lang="en-GB" sz="2000" b="1" kern="0" dirty="0" smtClean="0">
                <a:latin typeface="Calibri" panose="020F0502020204030204" pitchFamily="34" charset="0"/>
                <a:cs typeface="Calibri" panose="020F0502020204030204" pitchFamily="34" charset="0"/>
              </a:rPr>
              <a:t>1.8.4 Offender Development : </a:t>
            </a:r>
            <a:r>
              <a:rPr lang="en-GB" sz="2000" b="1" dirty="0" smtClean="0">
                <a:latin typeface="Calibri" panose="020F0502020204030204" pitchFamily="34" charset="0"/>
                <a:cs typeface="Calibri" panose="020F0502020204030204" pitchFamily="34" charset="0"/>
              </a:rPr>
              <a:t>Percentage </a:t>
            </a:r>
            <a:r>
              <a:rPr lang="en-GB" sz="2000" b="1" dirty="0">
                <a:latin typeface="Calibri" panose="020F0502020204030204" pitchFamily="34" charset="0"/>
                <a:cs typeface="Calibri" panose="020F0502020204030204" pitchFamily="34" charset="0"/>
              </a:rPr>
              <a:t>of offenders participating in GET per academic year </a:t>
            </a:r>
            <a:endParaRPr lang="en-US" sz="2000" b="1" kern="0" dirty="0" smtClean="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Percentage of offenders participating in GET programme incorrectly calculated</a:t>
            </a:r>
            <a:r>
              <a:rPr lang="en-US" sz="2000" kern="0" dirty="0" smtClean="0">
                <a:latin typeface="Calibri" panose="020F0502020204030204" pitchFamily="34" charset="0"/>
                <a:cs typeface="Calibri" panose="020F0502020204030204" pitchFamily="34" charset="0"/>
              </a:rPr>
              <a:t>.</a:t>
            </a:r>
          </a:p>
          <a:p>
            <a:pPr marL="0" lvl="2" indent="0">
              <a:spcBef>
                <a:spcPct val="90000"/>
              </a:spcBef>
              <a:buNone/>
            </a:pPr>
            <a:r>
              <a:rPr lang="en-US" sz="2000" b="1" kern="0" dirty="0">
                <a:latin typeface="Calibri" panose="020F0502020204030204" pitchFamily="34" charset="0"/>
                <a:cs typeface="Calibri" panose="020F0502020204030204" pitchFamily="34" charset="0"/>
              </a:rPr>
              <a:t>1</a:t>
            </a:r>
            <a:r>
              <a:rPr lang="en-US" sz="2000" b="1" kern="0" dirty="0" smtClean="0">
                <a:latin typeface="Calibri" panose="020F0502020204030204" pitchFamily="34" charset="0"/>
                <a:cs typeface="Calibri" panose="020F0502020204030204" pitchFamily="34" charset="0"/>
              </a:rPr>
              <a:t>.8.5 </a:t>
            </a:r>
            <a:r>
              <a:rPr lang="en-US" sz="2000" b="1" kern="0" dirty="0">
                <a:latin typeface="Calibri" panose="020F0502020204030204" pitchFamily="34" charset="0"/>
                <a:cs typeface="Calibri" panose="020F0502020204030204" pitchFamily="34" charset="0"/>
              </a:rPr>
              <a:t>Offender Development : </a:t>
            </a:r>
            <a:r>
              <a:rPr lang="en-GB" sz="2000" b="1" dirty="0">
                <a:latin typeface="Calibri" panose="020F0502020204030204" pitchFamily="34" charset="0"/>
                <a:cs typeface="Calibri" panose="020F0502020204030204" pitchFamily="34" charset="0"/>
              </a:rPr>
              <a:t>Percentage of offenders participating in FET per academic year</a:t>
            </a:r>
            <a:endParaRPr lang="en-US" sz="2000" b="1" kern="0" dirty="0">
              <a:latin typeface="Calibri" panose="020F0502020204030204" pitchFamily="34" charset="0"/>
              <a:cs typeface="Calibri" panose="020F0502020204030204" pitchFamily="34" charset="0"/>
            </a:endParaRPr>
          </a:p>
          <a:p>
            <a:pPr marL="285750" lvl="2" indent="-28575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FET Actual performance reported on offenders participating in educational programmes with the FET band   did not correspond with the   source documents</a:t>
            </a:r>
            <a:r>
              <a:rPr lang="en-GB" sz="2000" b="1" dirty="0"/>
              <a:t>. </a:t>
            </a:r>
            <a:endParaRPr lang="en-GB" sz="2000" dirty="0">
              <a:latin typeface="Calibri" panose="020F0502020204030204" pitchFamily="34" charset="0"/>
              <a:cs typeface="Calibri" panose="020F0502020204030204" pitchFamily="34" charset="0"/>
            </a:endParaRPr>
          </a:p>
          <a:p>
            <a:pPr marL="0" lvl="2" indent="0">
              <a:spcBef>
                <a:spcPct val="90000"/>
              </a:spcBef>
              <a:buClrTx/>
              <a:buNone/>
            </a:pPr>
            <a:r>
              <a:rPr lang="en-GB" sz="2000" b="1" kern="0" dirty="0" smtClean="0">
                <a:latin typeface="Calibri" panose="020F0502020204030204" pitchFamily="34" charset="0"/>
                <a:cs typeface="Calibri" panose="020F0502020204030204" pitchFamily="34" charset="0"/>
              </a:rPr>
              <a:t>1.8.6 </a:t>
            </a:r>
            <a:r>
              <a:rPr lang="en-GB" sz="2000" b="1" kern="0" dirty="0">
                <a:latin typeface="Calibri" panose="020F0502020204030204" pitchFamily="34" charset="0"/>
                <a:cs typeface="Calibri" panose="020F0502020204030204" pitchFamily="34" charset="0"/>
              </a:rPr>
              <a:t>Offender Development : </a:t>
            </a:r>
            <a:r>
              <a:rPr lang="en-GB" sz="2000" b="1" dirty="0">
                <a:latin typeface="Calibri" panose="020F0502020204030204" pitchFamily="34" charset="0"/>
                <a:cs typeface="Calibri" panose="020F0502020204030204" pitchFamily="34" charset="0"/>
              </a:rPr>
              <a:t>Percentage of offenders participating in GET per academic year </a:t>
            </a:r>
            <a:endParaRPr lang="en-US" sz="2000" b="1" kern="0"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Percentage of offenders participating in GET programme incorrectly calculated</a:t>
            </a:r>
            <a:endParaRPr lang="en-ZA" sz="2000" b="1" kern="0" dirty="0">
              <a:latin typeface="Calibri" panose="020F0502020204030204" pitchFamily="34" charset="0"/>
              <a:cs typeface="Calibri" panose="020F0502020204030204" pitchFamily="34" charset="0"/>
            </a:endParaRPr>
          </a:p>
          <a:p>
            <a:pPr marL="0" lvl="2" indent="0">
              <a:spcBef>
                <a:spcPct val="90000"/>
              </a:spcBef>
              <a:buClrTx/>
              <a:buNone/>
            </a:pPr>
            <a:r>
              <a:rPr lang="en-ZA" sz="2000" b="1" kern="0" dirty="0" smtClean="0">
                <a:latin typeface="Calibri" panose="020F0502020204030204" pitchFamily="34" charset="0"/>
                <a:cs typeface="Calibri" panose="020F0502020204030204" pitchFamily="34" charset="0"/>
              </a:rPr>
              <a:t>1.8.7 </a:t>
            </a:r>
            <a:r>
              <a:rPr lang="en-ZA" sz="2000" b="1" kern="0" dirty="0">
                <a:latin typeface="Calibri" panose="020F0502020204030204" pitchFamily="34" charset="0"/>
                <a:cs typeface="Calibri" panose="020F0502020204030204" pitchFamily="34" charset="0"/>
              </a:rPr>
              <a:t>Spiritual Care : </a:t>
            </a:r>
            <a:r>
              <a:rPr lang="en-GB" sz="2000" b="1" dirty="0">
                <a:latin typeface="Calibri" panose="020F0502020204030204" pitchFamily="34" charset="0"/>
                <a:cs typeface="Calibri" panose="020F0502020204030204" pitchFamily="34" charset="0"/>
              </a:rPr>
              <a:t>Percentage of inmates receiving Spiritual Care services</a:t>
            </a:r>
            <a:endParaRPr lang="en-US" sz="2000" b="1" kern="0" dirty="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r>
              <a:rPr lang="en-GB" sz="2000" dirty="0">
                <a:latin typeface="Calibri" panose="020F0502020204030204" pitchFamily="34" charset="0"/>
                <a:cs typeface="Calibri" panose="020F0502020204030204" pitchFamily="34" charset="0"/>
              </a:rPr>
              <a:t>Actual performance reported on inmates receiving Spiritual Care services did not correspond with the source </a:t>
            </a:r>
            <a:r>
              <a:rPr lang="en-GB" sz="2000" dirty="0" smtClean="0">
                <a:latin typeface="Calibri" panose="020F0502020204030204" pitchFamily="34" charset="0"/>
                <a:cs typeface="Calibri" panose="020F0502020204030204" pitchFamily="34" charset="0"/>
              </a:rPr>
              <a:t>documents</a:t>
            </a:r>
            <a:endParaRPr lang="en-US" sz="2000" kern="0" dirty="0" smtClean="0">
              <a:latin typeface="Calibri" panose="020F0502020204030204" pitchFamily="34" charset="0"/>
              <a:cs typeface="Calibri" panose="020F0502020204030204" pitchFamily="34" charset="0"/>
            </a:endParaRPr>
          </a:p>
          <a:p>
            <a:pPr marL="342900" lvl="2" indent="-342900">
              <a:spcBef>
                <a:spcPct val="90000"/>
              </a:spcBef>
              <a:buClrTx/>
              <a:buFont typeface="Wingdings" panose="05000000000000000000" pitchFamily="2" charset="2"/>
              <a:buChar char="§"/>
            </a:pPr>
            <a:endParaRPr lang="en-US" sz="2000" kern="0" dirty="0" smtClean="0">
              <a:latin typeface="Calibri" panose="020F0502020204030204" pitchFamily="34" charset="0"/>
              <a:cs typeface="Calibri" panose="020F0502020204030204" pitchFamily="34" charset="0"/>
            </a:endParaRPr>
          </a:p>
        </p:txBody>
      </p:sp>
      <p:sp>
        <p:nvSpPr>
          <p:cNvPr id="5" name="Rectangle 4"/>
          <p:cNvSpPr/>
          <p:nvPr/>
        </p:nvSpPr>
        <p:spPr>
          <a:xfrm>
            <a:off x="341644" y="634845"/>
            <a:ext cx="11395086" cy="529390"/>
          </a:xfrm>
          <a:prstGeom prst="rect">
            <a:avLst/>
          </a:prstGeom>
          <a:pattFill prst="ltHorz">
            <a:fgClr>
              <a:schemeClr val="accent1"/>
            </a:fgClr>
            <a:bgClr>
              <a:srgbClr val="00B050"/>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ZA" sz="2000" b="1" dirty="0" smtClean="0">
                <a:solidFill>
                  <a:schemeClr val="bg1"/>
                </a:solidFill>
                <a:latin typeface="Calibri" panose="020F0502020204030204" pitchFamily="34" charset="0"/>
                <a:cs typeface="Calibri" panose="020F0502020204030204" pitchFamily="34" charset="0"/>
              </a:rPr>
              <a:t>DETAILED AUDIT FINDINGS           </a:t>
            </a:r>
            <a:r>
              <a:rPr lang="en-ZA" sz="2800" b="1" dirty="0">
                <a:solidFill>
                  <a:schemeClr val="bg1"/>
                </a:solidFill>
                <a:latin typeface="Calibri" panose="020F0502020204030204" pitchFamily="34" charset="0"/>
                <a:cs typeface="Calibri" panose="020F0502020204030204" pitchFamily="34" charset="0"/>
              </a:rPr>
              <a:t>Conti…d</a:t>
            </a:r>
          </a:p>
        </p:txBody>
      </p:sp>
    </p:spTree>
    <p:extLst>
      <p:ext uri="{BB962C8B-B14F-4D97-AF65-F5344CB8AC3E}">
        <p14:creationId xmlns:p14="http://schemas.microsoft.com/office/powerpoint/2010/main" val="5905760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Q1 QUARTER REPORT TO THE AUDIT COMMITTEE. 2017.18 FY" id="{827A107F-2B98-4B2C-B936-D3E899478FB0}" vid="{20AC8ADC-FED3-45AD-945B-BF1D73B71E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5939</TotalTime>
  <Words>1228</Words>
  <Application>Microsoft Office PowerPoint</Application>
  <PresentationFormat>Custom</PresentationFormat>
  <Paragraphs>145</Paragraphs>
  <Slides>12</Slides>
  <Notes>2</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12</vt:i4>
      </vt:variant>
    </vt:vector>
  </HeadingPairs>
  <TitlesOfParts>
    <vt:vector size="14" baseType="lpstr">
      <vt:lpstr>3_Office Theme</vt:lpstr>
      <vt:lpstr>Blank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Ramootsedi Motaung</dc:creator>
  <cp:lastModifiedBy>Nozipho Zondo</cp:lastModifiedBy>
  <cp:revision>324</cp:revision>
  <dcterms:created xsi:type="dcterms:W3CDTF">2018-04-06T13:15:23Z</dcterms:created>
  <dcterms:modified xsi:type="dcterms:W3CDTF">2021-05-12T14:05:09Z</dcterms:modified>
</cp:coreProperties>
</file>